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3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351" r:id="rId2"/>
    <p:sldId id="326" r:id="rId3"/>
    <p:sldId id="370" r:id="rId4"/>
    <p:sldId id="359" r:id="rId5"/>
    <p:sldId id="360" r:id="rId6"/>
    <p:sldId id="358" r:id="rId7"/>
    <p:sldId id="374" r:id="rId8"/>
    <p:sldId id="372" r:id="rId9"/>
    <p:sldId id="327" r:id="rId10"/>
    <p:sldId id="363" r:id="rId11"/>
    <p:sldId id="329" r:id="rId12"/>
    <p:sldId id="336" r:id="rId13"/>
    <p:sldId id="331" r:id="rId14"/>
    <p:sldId id="332" r:id="rId15"/>
    <p:sldId id="333" r:id="rId16"/>
    <p:sldId id="338" r:id="rId17"/>
    <p:sldId id="371" r:id="rId18"/>
    <p:sldId id="373" r:id="rId19"/>
    <p:sldId id="375" r:id="rId20"/>
    <p:sldId id="282" r:id="rId21"/>
    <p:sldId id="324" r:id="rId22"/>
  </p:sldIdLst>
  <p:sldSz cx="12192000" cy="6858000"/>
  <p:notesSz cx="9928225" cy="67976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>
          <p15:clr>
            <a:srgbClr val="A4A3A4"/>
          </p15:clr>
        </p15:guide>
        <p15:guide id="2" pos="2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1FFC5"/>
    <a:srgbClr val="FF0000"/>
    <a:srgbClr val="660033"/>
    <a:srgbClr val="CC0000"/>
    <a:srgbClr val="6D6DFF"/>
    <a:srgbClr val="9F9FFF"/>
    <a:srgbClr val="03E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3360"/>
        <p:guide pos="2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85.wmf"/><Relationship Id="rId7" Type="http://schemas.openxmlformats.org/officeDocument/2006/relationships/image" Target="../media/image76.wmf"/><Relationship Id="rId12" Type="http://schemas.openxmlformats.org/officeDocument/2006/relationships/image" Target="../media/image91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11" Type="http://schemas.openxmlformats.org/officeDocument/2006/relationships/image" Target="../media/image90.wmf"/><Relationship Id="rId5" Type="http://schemas.openxmlformats.org/officeDocument/2006/relationships/image" Target="../media/image87.wmf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image" Target="../media/image8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10" Type="http://schemas.openxmlformats.org/officeDocument/2006/relationships/image" Target="../media/image100.wmf"/><Relationship Id="rId4" Type="http://schemas.openxmlformats.org/officeDocument/2006/relationships/image" Target="../media/image95.wmf"/><Relationship Id="rId9" Type="http://schemas.openxmlformats.org/officeDocument/2006/relationships/image" Target="../media/image9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image" Target="../media/image79.wmf"/><Relationship Id="rId7" Type="http://schemas.openxmlformats.org/officeDocument/2006/relationships/image" Target="../media/image104.emf"/><Relationship Id="rId2" Type="http://schemas.openxmlformats.org/officeDocument/2006/relationships/image" Target="../media/image78.wmf"/><Relationship Id="rId1" Type="http://schemas.openxmlformats.org/officeDocument/2006/relationships/image" Target="../media/image102.emf"/><Relationship Id="rId6" Type="http://schemas.openxmlformats.org/officeDocument/2006/relationships/image" Target="../media/image103.wmf"/><Relationship Id="rId5" Type="http://schemas.openxmlformats.org/officeDocument/2006/relationships/image" Target="../media/image77.wmf"/><Relationship Id="rId4" Type="http://schemas.openxmlformats.org/officeDocument/2006/relationships/image" Target="../media/image80.wmf"/><Relationship Id="rId9" Type="http://schemas.openxmlformats.org/officeDocument/2006/relationships/image" Target="../media/image10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7" Type="http://schemas.openxmlformats.org/officeDocument/2006/relationships/image" Target="../media/image117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e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12" Type="http://schemas.openxmlformats.org/officeDocument/2006/relationships/image" Target="../media/image46.wmf"/><Relationship Id="rId2" Type="http://schemas.openxmlformats.org/officeDocument/2006/relationships/image" Target="../media/image36.wmf"/><Relationship Id="rId1" Type="http://schemas.openxmlformats.org/officeDocument/2006/relationships/image" Target="../media/image35.emf"/><Relationship Id="rId6" Type="http://schemas.openxmlformats.org/officeDocument/2006/relationships/image" Target="../media/image40.wmf"/><Relationship Id="rId11" Type="http://schemas.openxmlformats.org/officeDocument/2006/relationships/image" Target="../media/image45.wmf"/><Relationship Id="rId5" Type="http://schemas.openxmlformats.org/officeDocument/2006/relationships/image" Target="../media/image39.wmf"/><Relationship Id="rId10" Type="http://schemas.openxmlformats.org/officeDocument/2006/relationships/image" Target="../media/image44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image" Target="../media/image63.emf"/><Relationship Id="rId18" Type="http://schemas.openxmlformats.org/officeDocument/2006/relationships/image" Target="../media/image68.wmf"/><Relationship Id="rId3" Type="http://schemas.openxmlformats.org/officeDocument/2006/relationships/image" Target="../media/image53.emf"/><Relationship Id="rId7" Type="http://schemas.openxmlformats.org/officeDocument/2006/relationships/image" Target="../media/image57.wmf"/><Relationship Id="rId12" Type="http://schemas.openxmlformats.org/officeDocument/2006/relationships/image" Target="../media/image62.wmf"/><Relationship Id="rId17" Type="http://schemas.openxmlformats.org/officeDocument/2006/relationships/image" Target="../media/image67.wmf"/><Relationship Id="rId2" Type="http://schemas.openxmlformats.org/officeDocument/2006/relationships/image" Target="../media/image52.emf"/><Relationship Id="rId16" Type="http://schemas.openxmlformats.org/officeDocument/2006/relationships/image" Target="../media/image66.wmf"/><Relationship Id="rId1" Type="http://schemas.openxmlformats.org/officeDocument/2006/relationships/image" Target="../media/image51.wmf"/><Relationship Id="rId6" Type="http://schemas.openxmlformats.org/officeDocument/2006/relationships/image" Target="../media/image56.emf"/><Relationship Id="rId11" Type="http://schemas.openxmlformats.org/officeDocument/2006/relationships/image" Target="../media/image61.wmf"/><Relationship Id="rId5" Type="http://schemas.openxmlformats.org/officeDocument/2006/relationships/image" Target="../media/image55.emf"/><Relationship Id="rId15" Type="http://schemas.openxmlformats.org/officeDocument/2006/relationships/image" Target="../media/image65.wmf"/><Relationship Id="rId10" Type="http://schemas.openxmlformats.org/officeDocument/2006/relationships/image" Target="../media/image60.wmf"/><Relationship Id="rId19" Type="http://schemas.openxmlformats.org/officeDocument/2006/relationships/image" Target="../media/image69.wmf"/><Relationship Id="rId4" Type="http://schemas.openxmlformats.org/officeDocument/2006/relationships/image" Target="../media/image54.emf"/><Relationship Id="rId9" Type="http://schemas.openxmlformats.org/officeDocument/2006/relationships/image" Target="../media/image59.wmf"/><Relationship Id="rId14" Type="http://schemas.openxmlformats.org/officeDocument/2006/relationships/image" Target="../media/image6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12" Type="http://schemas.openxmlformats.org/officeDocument/2006/relationships/image" Target="../media/image81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11" Type="http://schemas.openxmlformats.org/officeDocument/2006/relationships/image" Target="../media/image80.wmf"/><Relationship Id="rId5" Type="http://schemas.openxmlformats.org/officeDocument/2006/relationships/image" Target="../media/image74.wmf"/><Relationship Id="rId10" Type="http://schemas.openxmlformats.org/officeDocument/2006/relationships/image" Target="../media/image79.wmf"/><Relationship Id="rId4" Type="http://schemas.openxmlformats.org/officeDocument/2006/relationships/image" Target="../media/image73.wmf"/><Relationship Id="rId9" Type="http://schemas.openxmlformats.org/officeDocument/2006/relationships/image" Target="../media/image7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537" cy="339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6688" y="0"/>
            <a:ext cx="4301537" cy="339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8231"/>
            <a:ext cx="4301537" cy="339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6688" y="6458231"/>
            <a:ext cx="4301537" cy="339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3AC578D-F722-41C8-8037-D687E03555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8983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537" cy="339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6688" y="0"/>
            <a:ext cx="4301537" cy="339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8750" y="509588"/>
            <a:ext cx="4532313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2838" y="3228567"/>
            <a:ext cx="7282549" cy="3059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8231"/>
            <a:ext cx="4301537" cy="339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6688" y="6458231"/>
            <a:ext cx="4301537" cy="339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108D297-696D-477C-BB54-364D2BEC26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60403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08D297-696D-477C-BB54-364D2BEC26DD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3367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232B580A-324D-46E2-88FD-2E0DD5831684}" type="slidenum">
              <a:rPr lang="en-US" altLang="zh-CN" sz="1200" smtClean="0">
                <a:ea typeface="宋体" panose="02010600030101010101" pitchFamily="2" charset="-122"/>
              </a:rPr>
              <a:pPr/>
              <a:t>6</a:t>
            </a:fld>
            <a:endParaRPr lang="en-US" altLang="zh-CN" sz="1200" smtClean="0"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需要说明的是：半个多世纪以来，很多科学家一直在实验上热 衷于寻找磁单极子的工作。</a:t>
            </a:r>
            <a:r>
              <a:rPr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1982</a:t>
            </a:r>
            <a:r>
              <a:rPr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年美国斯坦福大学从实验上分析，存在磁单极子，但未得到重复验证。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959038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3A383854-CD2B-4669-A6DD-E62DF7C8A726}" type="slidenum">
              <a:rPr lang="en-US" altLang="zh-CN" sz="1200" smtClean="0">
                <a:ea typeface="宋体" panose="02010600030101010101" pitchFamily="2" charset="-122"/>
              </a:rPr>
              <a:pPr/>
              <a:t>12</a:t>
            </a:fld>
            <a:endParaRPr lang="en-US" altLang="zh-CN" sz="1200" smtClean="0"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900" b="1" smtClean="0">
                <a:solidFill>
                  <a:srgbClr val="000000"/>
                </a:solidFill>
                <a:ea typeface="楷体_GB2312" pitchFamily="49" charset="-122"/>
              </a:rPr>
              <a:t>磁线是以圆柱轴线为中心的同心圆，磁感应强度的方向与圆周相切。</a:t>
            </a:r>
          </a:p>
        </p:txBody>
      </p:sp>
    </p:spTree>
    <p:extLst>
      <p:ext uri="{BB962C8B-B14F-4D97-AF65-F5344CB8AC3E}">
        <p14:creationId xmlns:p14="http://schemas.microsoft.com/office/powerpoint/2010/main" val="176508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2234C482-8B20-4434-B929-8CDE3E304931}" type="datetimeFigureOut">
              <a:rPr lang="zh-CN" altLang="en-US"/>
              <a:pPr>
                <a:defRPr/>
              </a:pPr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C409E49-53DC-4702-A77F-08CC7CDBED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71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C19C007A-E990-4AE9-BA2E-950E3B903903}" type="datetimeFigureOut">
              <a:rPr lang="zh-CN" altLang="en-US"/>
              <a:pPr>
                <a:defRPr/>
              </a:pPr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BCA7CC2-980A-4D13-A8A7-026B61DF4E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8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3D5114D0-88AB-48DE-9BA7-13E16DA34E96}" type="datetimeFigureOut">
              <a:rPr lang="zh-CN" altLang="en-US"/>
              <a:pPr>
                <a:defRPr/>
              </a:pPr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AC9B394-F605-419F-883C-2A0ECA4500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089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 algn="l" eaLnBrk="1" hangingPunct="1">
              <a:spcBef>
                <a:spcPct val="0"/>
              </a:spcBef>
              <a:defRPr kumimoji="1" b="1">
                <a:solidFill>
                  <a:prstClr val="black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 algn="l" eaLnBrk="1" hangingPunct="1">
              <a:spcBef>
                <a:spcPct val="0"/>
              </a:spcBef>
              <a:defRPr kumimoji="1" b="1">
                <a:solidFill>
                  <a:prstClr val="black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08812A4-6900-45BF-B234-A6A4614CB6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43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5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10972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3938589"/>
            <a:ext cx="10972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97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640564D8-8DDD-4F51-8F1B-F6801762E82F}" type="datetimeFigureOut">
              <a:rPr lang="zh-CN" altLang="en-US"/>
              <a:pPr>
                <a:defRPr/>
              </a:pPr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DAADFF-1F1F-4479-865F-7A7EBCE5C5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80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00A84CDE-1045-47A3-AFEB-E67DA2F7CA23}" type="datetimeFigureOut">
              <a:rPr lang="zh-CN" altLang="en-US"/>
              <a:pPr>
                <a:defRPr/>
              </a:pPr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1F297E5-DD6E-4AA0-88E2-3F3A6A66D2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385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423127FE-0BE2-4E50-A209-42E30CF6EEFD}" type="datetimeFigureOut">
              <a:rPr lang="zh-CN" altLang="en-US"/>
              <a:pPr>
                <a:defRPr/>
              </a:pPr>
              <a:t>2019/11/12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1D9F6A-B63E-441B-A468-4BC25680EC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16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05A3C1B0-089E-4CE2-B194-51AA6D905AD0}" type="datetimeFigureOut">
              <a:rPr lang="zh-CN" altLang="en-US"/>
              <a:pPr>
                <a:defRPr/>
              </a:pPr>
              <a:t>2019/11/12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B1423D-C82C-4F15-96F5-FF0558A195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23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E90F354E-FDA2-4A74-8F05-6C33049C215D}" type="datetimeFigureOut">
              <a:rPr lang="zh-CN" altLang="en-US"/>
              <a:pPr>
                <a:defRPr/>
              </a:pPr>
              <a:t>2019/11/12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34E05AF-D8A2-4A11-AA35-37788D0AF4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6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54C01A15-3D76-4A59-B897-C85E27B1F9D8}" type="datetimeFigureOut">
              <a:rPr lang="zh-CN" altLang="en-US"/>
              <a:pPr>
                <a:defRPr/>
              </a:pPr>
              <a:t>2019/11/12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7F9C981-AD7E-431A-90D2-2FAE63E3F1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34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AE93025C-2BBA-4301-BCE8-DE9D9CC349E5}" type="datetimeFigureOut">
              <a:rPr lang="zh-CN" altLang="en-US"/>
              <a:pPr>
                <a:defRPr/>
              </a:pPr>
              <a:t>2019/11/12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65994DF-C8D7-4B3C-8FC9-1598F8798C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2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A909F2C2-60BC-431E-B334-90FF6C31E621}" type="datetimeFigureOut">
              <a:rPr lang="zh-CN" altLang="en-US"/>
              <a:pPr>
                <a:defRPr/>
              </a:pPr>
              <a:t>2019/11/12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800" b="0">
                <a:solidFill>
                  <a:prstClr val="black"/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 b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E8E99A7-AF82-458A-9E8B-20EF99BFF8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59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4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1588"/>
            <a:ext cx="370681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 userDrawn="1"/>
        </p:nvSpPr>
        <p:spPr bwMode="auto">
          <a:xfrm>
            <a:off x="0" y="620683"/>
            <a:ext cx="12192000" cy="45719"/>
          </a:xfrm>
          <a:prstGeom prst="rect">
            <a:avLst/>
          </a:prstGeom>
          <a:solidFill>
            <a:srgbClr val="00CC99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>
            <a:glow rad="101600">
              <a:srgbClr val="AAE2CA">
                <a:satMod val="175000"/>
                <a:alpha val="40000"/>
              </a:srgbClr>
            </a:glow>
            <a:softEdge rad="0"/>
          </a:effectLst>
        </p:spPr>
        <p:txBody>
          <a:bodyPr anchor="ctr"/>
          <a:lstStyle/>
          <a:p>
            <a:pPr algn="ctr" eaLnBrk="1" hangingPunct="1">
              <a:defRPr/>
            </a:pPr>
            <a:endParaRPr lang="zh-CN" altLang="en-US" kern="0">
              <a:solidFill>
                <a:srgbClr val="FFFFFF"/>
              </a:solidFill>
              <a:latin typeface="Times New Roman"/>
              <a:ea typeface="宋体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65" r:id="rId13"/>
    <p:sldLayoutId id="2147483766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42.wmf"/><Relationship Id="rId26" Type="http://schemas.openxmlformats.org/officeDocument/2006/relationships/oleObject" Target="../embeddings/oleObject43.bin"/><Relationship Id="rId3" Type="http://schemas.openxmlformats.org/officeDocument/2006/relationships/oleObject" Target="../embeddings/oleObject30.bin"/><Relationship Id="rId21" Type="http://schemas.openxmlformats.org/officeDocument/2006/relationships/image" Target="../media/image43.wmf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37.bin"/><Relationship Id="rId25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wmf"/><Relationship Id="rId20" Type="http://schemas.openxmlformats.org/officeDocument/2006/relationships/oleObject" Target="../embeddings/oleObject39.bin"/><Relationship Id="rId29" Type="http://schemas.openxmlformats.org/officeDocument/2006/relationships/image" Target="../media/image46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4.bin"/><Relationship Id="rId24" Type="http://schemas.openxmlformats.org/officeDocument/2006/relationships/oleObject" Target="../embeddings/oleObject41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23" Type="http://schemas.openxmlformats.org/officeDocument/2006/relationships/image" Target="../media/image44.wmf"/><Relationship Id="rId28" Type="http://schemas.openxmlformats.org/officeDocument/2006/relationships/oleObject" Target="../embeddings/oleObject44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35.e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40.wmf"/><Relationship Id="rId22" Type="http://schemas.openxmlformats.org/officeDocument/2006/relationships/oleObject" Target="../embeddings/oleObject40.bin"/><Relationship Id="rId27" Type="http://schemas.openxmlformats.org/officeDocument/2006/relationships/image" Target="../media/image4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8.bin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emf"/><Relationship Id="rId18" Type="http://schemas.openxmlformats.org/officeDocument/2006/relationships/oleObject" Target="../embeddings/oleObject56.bin"/><Relationship Id="rId26" Type="http://schemas.openxmlformats.org/officeDocument/2006/relationships/oleObject" Target="../embeddings/oleObject60.bin"/><Relationship Id="rId39" Type="http://schemas.openxmlformats.org/officeDocument/2006/relationships/image" Target="../media/image68.wmf"/><Relationship Id="rId21" Type="http://schemas.openxmlformats.org/officeDocument/2006/relationships/image" Target="../media/image59.wmf"/><Relationship Id="rId34" Type="http://schemas.openxmlformats.org/officeDocument/2006/relationships/oleObject" Target="../embeddings/oleObject64.bin"/><Relationship Id="rId7" Type="http://schemas.openxmlformats.org/officeDocument/2006/relationships/image" Target="../media/image52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5.bin"/><Relationship Id="rId20" Type="http://schemas.openxmlformats.org/officeDocument/2006/relationships/oleObject" Target="../embeddings/oleObject57.bin"/><Relationship Id="rId29" Type="http://schemas.openxmlformats.org/officeDocument/2006/relationships/image" Target="../media/image63.emf"/><Relationship Id="rId41" Type="http://schemas.openxmlformats.org/officeDocument/2006/relationships/image" Target="../media/image69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54.emf"/><Relationship Id="rId24" Type="http://schemas.openxmlformats.org/officeDocument/2006/relationships/oleObject" Target="../embeddings/oleObject59.bin"/><Relationship Id="rId32" Type="http://schemas.openxmlformats.org/officeDocument/2006/relationships/oleObject" Target="../embeddings/oleObject63.bin"/><Relationship Id="rId37" Type="http://schemas.openxmlformats.org/officeDocument/2006/relationships/image" Target="../media/image67.wmf"/><Relationship Id="rId40" Type="http://schemas.openxmlformats.org/officeDocument/2006/relationships/oleObject" Target="../embeddings/oleObject67.bin"/><Relationship Id="rId5" Type="http://schemas.openxmlformats.org/officeDocument/2006/relationships/image" Target="../media/image51.wmf"/><Relationship Id="rId15" Type="http://schemas.openxmlformats.org/officeDocument/2006/relationships/image" Target="../media/image56.emf"/><Relationship Id="rId23" Type="http://schemas.openxmlformats.org/officeDocument/2006/relationships/image" Target="../media/image60.wmf"/><Relationship Id="rId28" Type="http://schemas.openxmlformats.org/officeDocument/2006/relationships/oleObject" Target="../embeddings/oleObject61.bin"/><Relationship Id="rId36" Type="http://schemas.openxmlformats.org/officeDocument/2006/relationships/oleObject" Target="../embeddings/oleObject65.bin"/><Relationship Id="rId10" Type="http://schemas.openxmlformats.org/officeDocument/2006/relationships/oleObject" Target="../embeddings/oleObject52.bin"/><Relationship Id="rId19" Type="http://schemas.openxmlformats.org/officeDocument/2006/relationships/image" Target="../media/image58.wmf"/><Relationship Id="rId31" Type="http://schemas.openxmlformats.org/officeDocument/2006/relationships/image" Target="../media/image64.w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3.emf"/><Relationship Id="rId14" Type="http://schemas.openxmlformats.org/officeDocument/2006/relationships/oleObject" Target="../embeddings/oleObject54.bin"/><Relationship Id="rId22" Type="http://schemas.openxmlformats.org/officeDocument/2006/relationships/oleObject" Target="../embeddings/oleObject58.bin"/><Relationship Id="rId27" Type="http://schemas.openxmlformats.org/officeDocument/2006/relationships/image" Target="../media/image62.wmf"/><Relationship Id="rId30" Type="http://schemas.openxmlformats.org/officeDocument/2006/relationships/oleObject" Target="../embeddings/oleObject62.bin"/><Relationship Id="rId35" Type="http://schemas.openxmlformats.org/officeDocument/2006/relationships/image" Target="../media/image66.wmf"/><Relationship Id="rId8" Type="http://schemas.openxmlformats.org/officeDocument/2006/relationships/oleObject" Target="../embeddings/oleObject51.bin"/><Relationship Id="rId3" Type="http://schemas.openxmlformats.org/officeDocument/2006/relationships/notesSlide" Target="../notesSlides/notesSlide3.xml"/><Relationship Id="rId12" Type="http://schemas.openxmlformats.org/officeDocument/2006/relationships/oleObject" Target="../embeddings/oleObject53.bin"/><Relationship Id="rId17" Type="http://schemas.openxmlformats.org/officeDocument/2006/relationships/image" Target="../media/image57.wmf"/><Relationship Id="rId25" Type="http://schemas.openxmlformats.org/officeDocument/2006/relationships/image" Target="../media/image61.wmf"/><Relationship Id="rId33" Type="http://schemas.openxmlformats.org/officeDocument/2006/relationships/image" Target="../media/image65.wmf"/><Relationship Id="rId38" Type="http://schemas.openxmlformats.org/officeDocument/2006/relationships/oleObject" Target="../embeddings/oleObject6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74.wmf"/><Relationship Id="rId18" Type="http://schemas.openxmlformats.org/officeDocument/2006/relationships/oleObject" Target="../embeddings/oleObject75.bin"/><Relationship Id="rId26" Type="http://schemas.openxmlformats.org/officeDocument/2006/relationships/oleObject" Target="../embeddings/oleObject79.bin"/><Relationship Id="rId3" Type="http://schemas.openxmlformats.org/officeDocument/2006/relationships/image" Target="../media/image82.png"/><Relationship Id="rId21" Type="http://schemas.openxmlformats.org/officeDocument/2006/relationships/image" Target="../media/image78.wmf"/><Relationship Id="rId7" Type="http://schemas.openxmlformats.org/officeDocument/2006/relationships/image" Target="../media/image71.wmf"/><Relationship Id="rId12" Type="http://schemas.openxmlformats.org/officeDocument/2006/relationships/oleObject" Target="../embeddings/oleObject72.bin"/><Relationship Id="rId17" Type="http://schemas.openxmlformats.org/officeDocument/2006/relationships/image" Target="../media/image76.wmf"/><Relationship Id="rId25" Type="http://schemas.openxmlformats.org/officeDocument/2006/relationships/image" Target="../media/image8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4.bin"/><Relationship Id="rId20" Type="http://schemas.openxmlformats.org/officeDocument/2006/relationships/oleObject" Target="../embeddings/oleObject76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73.wmf"/><Relationship Id="rId24" Type="http://schemas.openxmlformats.org/officeDocument/2006/relationships/oleObject" Target="../embeddings/oleObject78.bin"/><Relationship Id="rId5" Type="http://schemas.openxmlformats.org/officeDocument/2006/relationships/image" Target="../media/image70.wmf"/><Relationship Id="rId15" Type="http://schemas.openxmlformats.org/officeDocument/2006/relationships/image" Target="../media/image75.wmf"/><Relationship Id="rId23" Type="http://schemas.openxmlformats.org/officeDocument/2006/relationships/image" Target="../media/image79.wmf"/><Relationship Id="rId10" Type="http://schemas.openxmlformats.org/officeDocument/2006/relationships/oleObject" Target="../embeddings/oleObject71.bin"/><Relationship Id="rId19" Type="http://schemas.openxmlformats.org/officeDocument/2006/relationships/image" Target="../media/image77.wmf"/><Relationship Id="rId4" Type="http://schemas.openxmlformats.org/officeDocument/2006/relationships/oleObject" Target="../embeddings/oleObject68.bin"/><Relationship Id="rId9" Type="http://schemas.openxmlformats.org/officeDocument/2006/relationships/image" Target="../media/image72.wmf"/><Relationship Id="rId14" Type="http://schemas.openxmlformats.org/officeDocument/2006/relationships/oleObject" Target="../embeddings/oleObject73.bin"/><Relationship Id="rId22" Type="http://schemas.openxmlformats.org/officeDocument/2006/relationships/oleObject" Target="../embeddings/oleObject77.bin"/><Relationship Id="rId27" Type="http://schemas.openxmlformats.org/officeDocument/2006/relationships/image" Target="../media/image8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85.bin"/><Relationship Id="rId18" Type="http://schemas.openxmlformats.org/officeDocument/2006/relationships/image" Target="../media/image79.wmf"/><Relationship Id="rId26" Type="http://schemas.openxmlformats.org/officeDocument/2006/relationships/image" Target="../media/image91.wmf"/><Relationship Id="rId3" Type="http://schemas.openxmlformats.org/officeDocument/2006/relationships/oleObject" Target="../embeddings/oleObject80.bin"/><Relationship Id="rId21" Type="http://schemas.openxmlformats.org/officeDocument/2006/relationships/oleObject" Target="../embeddings/oleObject89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7.wmf"/><Relationship Id="rId17" Type="http://schemas.openxmlformats.org/officeDocument/2006/relationships/oleObject" Target="../embeddings/oleObject87.bin"/><Relationship Id="rId25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6.wmf"/><Relationship Id="rId20" Type="http://schemas.openxmlformats.org/officeDocument/2006/relationships/image" Target="../media/image80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84.bin"/><Relationship Id="rId24" Type="http://schemas.openxmlformats.org/officeDocument/2006/relationships/image" Target="../media/image90.wmf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23" Type="http://schemas.openxmlformats.org/officeDocument/2006/relationships/oleObject" Target="../embeddings/oleObject90.bin"/><Relationship Id="rId10" Type="http://schemas.openxmlformats.org/officeDocument/2006/relationships/image" Target="../media/image86.wmf"/><Relationship Id="rId19" Type="http://schemas.openxmlformats.org/officeDocument/2006/relationships/oleObject" Target="../embeddings/oleObject88.bin"/><Relationship Id="rId4" Type="http://schemas.openxmlformats.org/officeDocument/2006/relationships/image" Target="../media/image83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88.wmf"/><Relationship Id="rId22" Type="http://schemas.openxmlformats.org/officeDocument/2006/relationships/image" Target="../media/image8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image" Target="../media/image96.wmf"/><Relationship Id="rId18" Type="http://schemas.openxmlformats.org/officeDocument/2006/relationships/oleObject" Target="../embeddings/oleObject99.bin"/><Relationship Id="rId3" Type="http://schemas.openxmlformats.org/officeDocument/2006/relationships/oleObject" Target="../embeddings/oleObject92.bin"/><Relationship Id="rId21" Type="http://schemas.openxmlformats.org/officeDocument/2006/relationships/image" Target="../media/image99.wmf"/><Relationship Id="rId7" Type="http://schemas.openxmlformats.org/officeDocument/2006/relationships/image" Target="../media/image93.wmf"/><Relationship Id="rId12" Type="http://schemas.openxmlformats.org/officeDocument/2006/relationships/oleObject" Target="../embeddings/oleObject96.bin"/><Relationship Id="rId17" Type="http://schemas.openxmlformats.org/officeDocument/2006/relationships/image" Target="../media/image9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8.bin"/><Relationship Id="rId20" Type="http://schemas.openxmlformats.org/officeDocument/2006/relationships/oleObject" Target="../embeddings/oleObject100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95.wmf"/><Relationship Id="rId5" Type="http://schemas.openxmlformats.org/officeDocument/2006/relationships/image" Target="../media/image101.jpeg"/><Relationship Id="rId15" Type="http://schemas.openxmlformats.org/officeDocument/2006/relationships/image" Target="../media/image97.wmf"/><Relationship Id="rId23" Type="http://schemas.openxmlformats.org/officeDocument/2006/relationships/image" Target="../media/image100.wmf"/><Relationship Id="rId10" Type="http://schemas.openxmlformats.org/officeDocument/2006/relationships/oleObject" Target="../embeddings/oleObject95.bin"/><Relationship Id="rId19" Type="http://schemas.openxmlformats.org/officeDocument/2006/relationships/image" Target="../media/image42.wmf"/><Relationship Id="rId4" Type="http://schemas.openxmlformats.org/officeDocument/2006/relationships/image" Target="../media/image92.wmf"/><Relationship Id="rId9" Type="http://schemas.openxmlformats.org/officeDocument/2006/relationships/image" Target="../media/image94.wmf"/><Relationship Id="rId14" Type="http://schemas.openxmlformats.org/officeDocument/2006/relationships/oleObject" Target="../embeddings/oleObject97.bin"/><Relationship Id="rId22" Type="http://schemas.openxmlformats.org/officeDocument/2006/relationships/oleObject" Target="../embeddings/oleObject10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105.wmf"/><Relationship Id="rId3" Type="http://schemas.openxmlformats.org/officeDocument/2006/relationships/oleObject" Target="../embeddings/oleObject102.bin"/><Relationship Id="rId21" Type="http://schemas.openxmlformats.org/officeDocument/2006/relationships/image" Target="../media/image107.png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77.wmf"/><Relationship Id="rId17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4.emf"/><Relationship Id="rId20" Type="http://schemas.openxmlformats.org/officeDocument/2006/relationships/image" Target="../media/image106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10" Type="http://schemas.openxmlformats.org/officeDocument/2006/relationships/image" Target="../media/image80.wmf"/><Relationship Id="rId19" Type="http://schemas.openxmlformats.org/officeDocument/2006/relationships/oleObject" Target="../embeddings/oleObject110.bin"/><Relationship Id="rId4" Type="http://schemas.openxmlformats.org/officeDocument/2006/relationships/image" Target="../media/image102.e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03.wmf"/><Relationship Id="rId22" Type="http://schemas.openxmlformats.org/officeDocument/2006/relationships/image" Target="../media/image10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5" Type="http://schemas.openxmlformats.org/officeDocument/2006/relationships/tags" Target="../tags/tag29.xml"/><Relationship Id="rId15" Type="http://schemas.openxmlformats.org/officeDocument/2006/relationships/image" Target="../media/image25.png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image" Target="../media/image10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5" Type="http://schemas.openxmlformats.org/officeDocument/2006/relationships/tags" Target="../tags/tag41.xml"/><Relationship Id="rId15" Type="http://schemas.openxmlformats.org/officeDocument/2006/relationships/image" Target="../media/image25.png"/><Relationship Id="rId10" Type="http://schemas.openxmlformats.org/officeDocument/2006/relationships/tags" Target="../tags/tag46.xml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oleObject" Target="../embeddings/oleObject116.bin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1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7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10" Type="http://schemas.openxmlformats.org/officeDocument/2006/relationships/image" Target="../media/image114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1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23.bin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9.e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0" Type="http://schemas.openxmlformats.org/officeDocument/2006/relationships/image" Target="../media/image121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2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13.bin"/><Relationship Id="rId3" Type="http://schemas.openxmlformats.org/officeDocument/2006/relationships/oleObject" Target="../embeddings/oleObject6.bin"/><Relationship Id="rId21" Type="http://schemas.openxmlformats.org/officeDocument/2006/relationships/image" Target="../media/image16.wmf"/><Relationship Id="rId7" Type="http://schemas.openxmlformats.org/officeDocument/2006/relationships/image" Target="../media/image17.png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4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15.wmf"/><Relationship Id="rId4" Type="http://schemas.openxmlformats.org/officeDocument/2006/relationships/image" Target="../media/image8.wmf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0.jpeg"/><Relationship Id="rId4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25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image" Target="../media/image25.png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34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31.emf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wmf"/><Relationship Id="rId20" Type="http://schemas.openxmlformats.org/officeDocument/2006/relationships/oleObject" Target="../embeddings/oleObject29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30.emf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3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839416" y="2204864"/>
            <a:ext cx="1087320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4000" b="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15</a:t>
            </a:r>
            <a:r>
              <a:rPr lang="zh-CN" altLang="en-US" sz="4000" b="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4000" b="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4000" b="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）磁场的高斯定理和安培环路定理</a:t>
            </a:r>
            <a:endParaRPr lang="zh-CN" altLang="en-US" sz="4000" b="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098" name="Group 2"/>
          <p:cNvGrpSpPr>
            <a:grpSpLocks/>
          </p:cNvGrpSpPr>
          <p:nvPr/>
        </p:nvGrpSpPr>
        <p:grpSpPr bwMode="auto">
          <a:xfrm>
            <a:off x="2135560" y="3140968"/>
            <a:ext cx="2438400" cy="1920875"/>
            <a:chOff x="672" y="1968"/>
            <a:chExt cx="1536" cy="1210"/>
          </a:xfrm>
        </p:grpSpPr>
        <p:grpSp>
          <p:nvGrpSpPr>
            <p:cNvPr id="29740" name="Group 3"/>
            <p:cNvGrpSpPr>
              <a:grpSpLocks/>
            </p:cNvGrpSpPr>
            <p:nvPr/>
          </p:nvGrpSpPr>
          <p:grpSpPr bwMode="auto">
            <a:xfrm>
              <a:off x="672" y="2391"/>
              <a:ext cx="1344" cy="369"/>
              <a:chOff x="1608" y="1486"/>
              <a:chExt cx="1512" cy="436"/>
            </a:xfrm>
          </p:grpSpPr>
          <p:grpSp>
            <p:nvGrpSpPr>
              <p:cNvPr id="29753" name="Group 4"/>
              <p:cNvGrpSpPr>
                <a:grpSpLocks/>
              </p:cNvGrpSpPr>
              <p:nvPr/>
            </p:nvGrpSpPr>
            <p:grpSpPr bwMode="auto">
              <a:xfrm>
                <a:off x="1608" y="1486"/>
                <a:ext cx="1137" cy="436"/>
                <a:chOff x="432" y="2784"/>
                <a:chExt cx="912" cy="384"/>
              </a:xfrm>
            </p:grpSpPr>
            <p:sp>
              <p:nvSpPr>
                <p:cNvPr id="29755" name="Oval 5"/>
                <p:cNvSpPr>
                  <a:spLocks noChangeArrowheads="1"/>
                </p:cNvSpPr>
                <p:nvPr/>
              </p:nvSpPr>
              <p:spPr bwMode="auto">
                <a:xfrm>
                  <a:off x="432" y="2784"/>
                  <a:ext cx="912" cy="384"/>
                </a:xfrm>
                <a:prstGeom prst="ellips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9756" name="Line 6"/>
                <p:cNvSpPr>
                  <a:spLocks noChangeShapeType="1"/>
                </p:cNvSpPr>
                <p:nvPr/>
              </p:nvSpPr>
              <p:spPr bwMode="auto">
                <a:xfrm>
                  <a:off x="864" y="316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29754" name="Object 7"/>
              <p:cNvGraphicFramePr>
                <a:graphicFrameLocks noChangeAspect="1"/>
              </p:cNvGraphicFramePr>
              <p:nvPr/>
            </p:nvGraphicFramePr>
            <p:xfrm>
              <a:off x="2840" y="1536"/>
              <a:ext cx="280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907" name="公式" r:id="rId3" imgW="123721" imgH="180900" progId="Equation.3">
                      <p:embed/>
                    </p:oleObj>
                  </mc:Choice>
                  <mc:Fallback>
                    <p:oleObj name="公式" r:id="rId3" imgW="123721" imgH="18090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0" y="1536"/>
                            <a:ext cx="280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9741" name="Group 8"/>
            <p:cNvGrpSpPr>
              <a:grpSpLocks/>
            </p:cNvGrpSpPr>
            <p:nvPr/>
          </p:nvGrpSpPr>
          <p:grpSpPr bwMode="auto">
            <a:xfrm>
              <a:off x="720" y="1968"/>
              <a:ext cx="557" cy="1210"/>
              <a:chOff x="1632" y="960"/>
              <a:chExt cx="624" cy="1430"/>
            </a:xfrm>
          </p:grpSpPr>
          <p:graphicFrame>
            <p:nvGraphicFramePr>
              <p:cNvPr id="29748" name="Object 9"/>
              <p:cNvGraphicFramePr>
                <a:graphicFrameLocks noChangeAspect="1"/>
              </p:cNvGraphicFramePr>
              <p:nvPr/>
            </p:nvGraphicFramePr>
            <p:xfrm>
              <a:off x="1946" y="960"/>
              <a:ext cx="310" cy="3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908" name="公式" r:id="rId5" imgW="164885" imgH="215619" progId="Equation.3">
                      <p:embed/>
                    </p:oleObj>
                  </mc:Choice>
                  <mc:Fallback>
                    <p:oleObj name="公式" r:id="rId5" imgW="164885" imgH="215619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46" y="960"/>
                            <a:ext cx="310" cy="3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9749" name="Group 10"/>
              <p:cNvGrpSpPr>
                <a:grpSpLocks/>
              </p:cNvGrpSpPr>
              <p:nvPr/>
            </p:nvGrpSpPr>
            <p:grpSpPr bwMode="auto">
              <a:xfrm>
                <a:off x="1632" y="1056"/>
                <a:ext cx="432" cy="1334"/>
                <a:chOff x="3456" y="1634"/>
                <a:chExt cx="432" cy="1334"/>
              </a:xfrm>
            </p:grpSpPr>
            <p:sp>
              <p:nvSpPr>
                <p:cNvPr id="29750" name="Arc 11"/>
                <p:cNvSpPr>
                  <a:spLocks/>
                </p:cNvSpPr>
                <p:nvPr/>
              </p:nvSpPr>
              <p:spPr bwMode="auto">
                <a:xfrm>
                  <a:off x="3456" y="1634"/>
                  <a:ext cx="381" cy="815"/>
                </a:xfrm>
                <a:custGeom>
                  <a:avLst/>
                  <a:gdLst>
                    <a:gd name="T0" fmla="*/ 0 w 19031"/>
                    <a:gd name="T1" fmla="*/ 0 h 21579"/>
                    <a:gd name="T2" fmla="*/ 0 w 19031"/>
                    <a:gd name="T3" fmla="*/ 0 h 21579"/>
                    <a:gd name="T4" fmla="*/ 0 w 19031"/>
                    <a:gd name="T5" fmla="*/ 0 h 2157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031" h="21579" fill="none" extrusionOk="0">
                      <a:moveTo>
                        <a:pt x="951" y="-1"/>
                      </a:moveTo>
                      <a:cubicBezTo>
                        <a:pt x="8559" y="335"/>
                        <a:pt x="15429" y="4652"/>
                        <a:pt x="19031" y="11362"/>
                      </a:cubicBezTo>
                    </a:path>
                    <a:path w="19031" h="21579" stroke="0" extrusionOk="0">
                      <a:moveTo>
                        <a:pt x="951" y="-1"/>
                      </a:moveTo>
                      <a:cubicBezTo>
                        <a:pt x="8559" y="335"/>
                        <a:pt x="15429" y="4652"/>
                        <a:pt x="19031" y="11362"/>
                      </a:cubicBezTo>
                      <a:lnTo>
                        <a:pt x="0" y="21579"/>
                      </a:lnTo>
                      <a:lnTo>
                        <a:pt x="951" y="-1"/>
                      </a:lnTo>
                      <a:close/>
                    </a:path>
                  </a:pathLst>
                </a:custGeom>
                <a:noFill/>
                <a:ln w="317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51" name="Arc 12"/>
                <p:cNvSpPr>
                  <a:spLocks/>
                </p:cNvSpPr>
                <p:nvPr/>
              </p:nvSpPr>
              <p:spPr bwMode="auto">
                <a:xfrm>
                  <a:off x="3456" y="2101"/>
                  <a:ext cx="432" cy="413"/>
                </a:xfrm>
                <a:custGeom>
                  <a:avLst/>
                  <a:gdLst>
                    <a:gd name="T0" fmla="*/ 0 w 21600"/>
                    <a:gd name="T1" fmla="*/ 0 h 10928"/>
                    <a:gd name="T2" fmla="*/ 0 w 21600"/>
                    <a:gd name="T3" fmla="*/ 0 h 10928"/>
                    <a:gd name="T4" fmla="*/ 0 w 21600"/>
                    <a:gd name="T5" fmla="*/ 0 h 1092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10928" fill="none" extrusionOk="0">
                      <a:moveTo>
                        <a:pt x="19561" y="-1"/>
                      </a:moveTo>
                      <a:cubicBezTo>
                        <a:pt x="20903" y="2867"/>
                        <a:pt x="21600" y="5994"/>
                        <a:pt x="21600" y="9161"/>
                      </a:cubicBezTo>
                      <a:cubicBezTo>
                        <a:pt x="21600" y="9750"/>
                        <a:pt x="21575" y="10340"/>
                        <a:pt x="21527" y="10927"/>
                      </a:cubicBezTo>
                    </a:path>
                    <a:path w="21600" h="10928" stroke="0" extrusionOk="0">
                      <a:moveTo>
                        <a:pt x="19561" y="-1"/>
                      </a:moveTo>
                      <a:cubicBezTo>
                        <a:pt x="20903" y="2867"/>
                        <a:pt x="21600" y="5994"/>
                        <a:pt x="21600" y="9161"/>
                      </a:cubicBezTo>
                      <a:cubicBezTo>
                        <a:pt x="21600" y="9750"/>
                        <a:pt x="21575" y="10340"/>
                        <a:pt x="21527" y="10927"/>
                      </a:cubicBezTo>
                      <a:lnTo>
                        <a:pt x="0" y="9161"/>
                      </a:lnTo>
                      <a:lnTo>
                        <a:pt x="19561" y="-1"/>
                      </a:lnTo>
                      <a:close/>
                    </a:path>
                  </a:pathLst>
                </a:custGeom>
                <a:noFill/>
                <a:ln w="31750">
                  <a:solidFill>
                    <a:srgbClr val="FF00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52" name="Arc 13"/>
                <p:cNvSpPr>
                  <a:spLocks/>
                </p:cNvSpPr>
                <p:nvPr/>
              </p:nvSpPr>
              <p:spPr bwMode="auto">
                <a:xfrm>
                  <a:off x="3456" y="2447"/>
                  <a:ext cx="430" cy="521"/>
                </a:xfrm>
                <a:custGeom>
                  <a:avLst/>
                  <a:gdLst>
                    <a:gd name="T0" fmla="*/ 0 w 21494"/>
                    <a:gd name="T1" fmla="*/ 0 h 13778"/>
                    <a:gd name="T2" fmla="*/ 0 w 21494"/>
                    <a:gd name="T3" fmla="*/ 0 h 13778"/>
                    <a:gd name="T4" fmla="*/ 0 w 21494"/>
                    <a:gd name="T5" fmla="*/ 0 h 1377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494" h="13778" fill="none" extrusionOk="0">
                      <a:moveTo>
                        <a:pt x="21493" y="2137"/>
                      </a:moveTo>
                      <a:cubicBezTo>
                        <a:pt x="21068" y="6415"/>
                        <a:pt x="19376" y="10467"/>
                        <a:pt x="16635" y="13778"/>
                      </a:cubicBezTo>
                    </a:path>
                    <a:path w="21494" h="13778" stroke="0" extrusionOk="0">
                      <a:moveTo>
                        <a:pt x="21493" y="2137"/>
                      </a:moveTo>
                      <a:cubicBezTo>
                        <a:pt x="21068" y="6415"/>
                        <a:pt x="19376" y="10467"/>
                        <a:pt x="16635" y="13778"/>
                      </a:cubicBezTo>
                      <a:lnTo>
                        <a:pt x="0" y="0"/>
                      </a:lnTo>
                      <a:lnTo>
                        <a:pt x="21493" y="2137"/>
                      </a:lnTo>
                      <a:close/>
                    </a:path>
                  </a:pathLst>
                </a:custGeom>
                <a:noFill/>
                <a:ln w="317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9742" name="Group 14"/>
            <p:cNvGrpSpPr>
              <a:grpSpLocks/>
            </p:cNvGrpSpPr>
            <p:nvPr/>
          </p:nvGrpSpPr>
          <p:grpSpPr bwMode="auto">
            <a:xfrm>
              <a:off x="1440" y="2007"/>
              <a:ext cx="768" cy="1142"/>
              <a:chOff x="2352" y="1008"/>
              <a:chExt cx="861" cy="1349"/>
            </a:xfrm>
          </p:grpSpPr>
          <p:graphicFrame>
            <p:nvGraphicFramePr>
              <p:cNvPr id="29743" name="Object 15"/>
              <p:cNvGraphicFramePr>
                <a:graphicFrameLocks noChangeAspect="1"/>
              </p:cNvGraphicFramePr>
              <p:nvPr/>
            </p:nvGraphicFramePr>
            <p:xfrm>
              <a:off x="2832" y="1008"/>
              <a:ext cx="381" cy="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909" name="公式" r:id="rId7" imgW="139579" imgH="215713" progId="Equation.3">
                      <p:embed/>
                    </p:oleObj>
                  </mc:Choice>
                  <mc:Fallback>
                    <p:oleObj name="公式" r:id="rId7" imgW="139579" imgH="215713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2" y="1008"/>
                            <a:ext cx="381" cy="3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9744" name="Group 16"/>
              <p:cNvGrpSpPr>
                <a:grpSpLocks/>
              </p:cNvGrpSpPr>
              <p:nvPr/>
            </p:nvGrpSpPr>
            <p:grpSpPr bwMode="auto">
              <a:xfrm>
                <a:off x="2352" y="1104"/>
                <a:ext cx="480" cy="1253"/>
                <a:chOff x="3600" y="1009"/>
                <a:chExt cx="480" cy="1349"/>
              </a:xfrm>
            </p:grpSpPr>
            <p:sp>
              <p:nvSpPr>
                <p:cNvPr id="29745" name="Arc 17"/>
                <p:cNvSpPr>
                  <a:spLocks/>
                </p:cNvSpPr>
                <p:nvPr/>
              </p:nvSpPr>
              <p:spPr bwMode="auto">
                <a:xfrm flipH="1">
                  <a:off x="3652" y="1009"/>
                  <a:ext cx="428" cy="719"/>
                </a:xfrm>
                <a:custGeom>
                  <a:avLst/>
                  <a:gdLst>
                    <a:gd name="T0" fmla="*/ 0 w 19249"/>
                    <a:gd name="T1" fmla="*/ 0 h 21282"/>
                    <a:gd name="T2" fmla="*/ 0 w 19249"/>
                    <a:gd name="T3" fmla="*/ 0 h 21282"/>
                    <a:gd name="T4" fmla="*/ 0 w 19249"/>
                    <a:gd name="T5" fmla="*/ 0 h 2128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249" h="21282" fill="none" extrusionOk="0">
                      <a:moveTo>
                        <a:pt x="3691" y="-1"/>
                      </a:moveTo>
                      <a:cubicBezTo>
                        <a:pt x="10396" y="1162"/>
                        <a:pt x="16161" y="5417"/>
                        <a:pt x="19248" y="11482"/>
                      </a:cubicBezTo>
                    </a:path>
                    <a:path w="19249" h="21282" stroke="0" extrusionOk="0">
                      <a:moveTo>
                        <a:pt x="3691" y="-1"/>
                      </a:moveTo>
                      <a:cubicBezTo>
                        <a:pt x="10396" y="1162"/>
                        <a:pt x="16161" y="5417"/>
                        <a:pt x="19248" y="11482"/>
                      </a:cubicBezTo>
                      <a:lnTo>
                        <a:pt x="0" y="21282"/>
                      </a:lnTo>
                      <a:lnTo>
                        <a:pt x="3691" y="-1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800080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46" name="Arc 18"/>
                <p:cNvSpPr>
                  <a:spLocks/>
                </p:cNvSpPr>
                <p:nvPr/>
              </p:nvSpPr>
              <p:spPr bwMode="auto">
                <a:xfrm flipH="1">
                  <a:off x="3600" y="1434"/>
                  <a:ext cx="480" cy="443"/>
                </a:xfrm>
                <a:custGeom>
                  <a:avLst/>
                  <a:gdLst>
                    <a:gd name="T0" fmla="*/ 0 w 21600"/>
                    <a:gd name="T1" fmla="*/ 0 h 13096"/>
                    <a:gd name="T2" fmla="*/ 0 w 21600"/>
                    <a:gd name="T3" fmla="*/ 0 h 13096"/>
                    <a:gd name="T4" fmla="*/ 0 w 21600"/>
                    <a:gd name="T5" fmla="*/ 0 h 1309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13096" fill="none" extrusionOk="0">
                      <a:moveTo>
                        <a:pt x="19779" y="-1"/>
                      </a:moveTo>
                      <a:cubicBezTo>
                        <a:pt x="20979" y="2736"/>
                        <a:pt x="21600" y="5691"/>
                        <a:pt x="21600" y="8680"/>
                      </a:cubicBezTo>
                      <a:cubicBezTo>
                        <a:pt x="21600" y="10163"/>
                        <a:pt x="21447" y="11643"/>
                        <a:pt x="21143" y="13095"/>
                      </a:cubicBezTo>
                    </a:path>
                    <a:path w="21600" h="13096" stroke="0" extrusionOk="0">
                      <a:moveTo>
                        <a:pt x="19779" y="-1"/>
                      </a:moveTo>
                      <a:cubicBezTo>
                        <a:pt x="20979" y="2736"/>
                        <a:pt x="21600" y="5691"/>
                        <a:pt x="21600" y="8680"/>
                      </a:cubicBezTo>
                      <a:cubicBezTo>
                        <a:pt x="21600" y="10163"/>
                        <a:pt x="21447" y="11643"/>
                        <a:pt x="21143" y="13095"/>
                      </a:cubicBezTo>
                      <a:lnTo>
                        <a:pt x="0" y="8680"/>
                      </a:lnTo>
                      <a:lnTo>
                        <a:pt x="19779" y="-1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80008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47" name="Arc 19"/>
                <p:cNvSpPr>
                  <a:spLocks/>
                </p:cNvSpPr>
                <p:nvPr/>
              </p:nvSpPr>
              <p:spPr bwMode="auto">
                <a:xfrm flipH="1">
                  <a:off x="3616" y="1727"/>
                  <a:ext cx="464" cy="631"/>
                </a:xfrm>
                <a:custGeom>
                  <a:avLst/>
                  <a:gdLst>
                    <a:gd name="T0" fmla="*/ 0 w 20874"/>
                    <a:gd name="T1" fmla="*/ 0 h 18657"/>
                    <a:gd name="T2" fmla="*/ 0 w 20874"/>
                    <a:gd name="T3" fmla="*/ 0 h 18657"/>
                    <a:gd name="T4" fmla="*/ 0 w 20874"/>
                    <a:gd name="T5" fmla="*/ 0 h 1865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874" h="18657" fill="none" extrusionOk="0">
                      <a:moveTo>
                        <a:pt x="20874" y="5552"/>
                      </a:moveTo>
                      <a:cubicBezTo>
                        <a:pt x="19406" y="11068"/>
                        <a:pt x="15815" y="15780"/>
                        <a:pt x="10884" y="18656"/>
                      </a:cubicBezTo>
                    </a:path>
                    <a:path w="20874" h="18657" stroke="0" extrusionOk="0">
                      <a:moveTo>
                        <a:pt x="20874" y="5552"/>
                      </a:moveTo>
                      <a:cubicBezTo>
                        <a:pt x="19406" y="11068"/>
                        <a:pt x="15815" y="15780"/>
                        <a:pt x="10884" y="18656"/>
                      </a:cubicBezTo>
                      <a:lnTo>
                        <a:pt x="0" y="0"/>
                      </a:lnTo>
                      <a:lnTo>
                        <a:pt x="20874" y="5552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800080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32116" name="Rectangle 20"/>
          <p:cNvSpPr>
            <a:spLocks noChangeArrowheads="1"/>
          </p:cNvSpPr>
          <p:nvPr/>
        </p:nvSpPr>
        <p:spPr bwMode="auto">
          <a:xfrm>
            <a:off x="263352" y="764704"/>
            <a:ext cx="701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</a:rPr>
              <a:t>3</a:t>
            </a:r>
            <a:r>
              <a:rPr lang="zh-CN" altLang="zh-CN" dirty="0">
                <a:solidFill>
                  <a:schemeClr val="tx2"/>
                </a:solidFill>
              </a:rPr>
              <a:t>）安培环路定理仅</a:t>
            </a:r>
            <a:r>
              <a:rPr lang="zh-CN" altLang="zh-CN" dirty="0">
                <a:solidFill>
                  <a:srgbClr val="0000FF"/>
                </a:solidFill>
              </a:rPr>
              <a:t>适用于闭合稳恒电流回路</a:t>
            </a:r>
            <a:r>
              <a:rPr lang="zh-CN" altLang="zh-CN" dirty="0">
                <a:solidFill>
                  <a:schemeClr val="tx2"/>
                </a:solidFill>
              </a:rPr>
              <a:t>。</a:t>
            </a:r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263352" y="126876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4</a:t>
            </a:r>
            <a:r>
              <a:rPr lang="zh-CN" altLang="en-US"/>
              <a:t>）所谓包围</a:t>
            </a:r>
            <a:r>
              <a:rPr lang="en-US" altLang="zh-CN"/>
              <a:t>: </a:t>
            </a:r>
            <a:r>
              <a:rPr lang="zh-CN" altLang="en-US"/>
              <a:t>以 </a:t>
            </a:r>
            <a:r>
              <a:rPr lang="en-US" altLang="zh-CN" i="1"/>
              <a:t>L </a:t>
            </a:r>
            <a:r>
              <a:rPr lang="zh-CN" altLang="en-US"/>
              <a:t>为边界作任意曲面</a:t>
            </a:r>
            <a:r>
              <a:rPr lang="en-US" altLang="zh-CN"/>
              <a:t>, </a:t>
            </a:r>
            <a:r>
              <a:rPr lang="en-US" altLang="zh-CN" i="1"/>
              <a:t>I </a:t>
            </a:r>
            <a:r>
              <a:rPr lang="zh-CN" altLang="en-US"/>
              <a:t>一定与此面相交。</a:t>
            </a:r>
          </a:p>
        </p:txBody>
      </p:sp>
      <p:grpSp>
        <p:nvGrpSpPr>
          <p:cNvPr id="132118" name="Group 22"/>
          <p:cNvGrpSpPr>
            <a:grpSpLocks/>
          </p:cNvGrpSpPr>
          <p:nvPr/>
        </p:nvGrpSpPr>
        <p:grpSpPr bwMode="auto">
          <a:xfrm>
            <a:off x="8976320" y="980728"/>
            <a:ext cx="2514600" cy="1447800"/>
            <a:chOff x="2112" y="864"/>
            <a:chExt cx="1728" cy="1104"/>
          </a:xfrm>
        </p:grpSpPr>
        <p:grpSp>
          <p:nvGrpSpPr>
            <p:cNvPr id="29731" name="Group 23"/>
            <p:cNvGrpSpPr>
              <a:grpSpLocks/>
            </p:cNvGrpSpPr>
            <p:nvPr/>
          </p:nvGrpSpPr>
          <p:grpSpPr bwMode="auto">
            <a:xfrm>
              <a:off x="2112" y="1152"/>
              <a:ext cx="1728" cy="384"/>
              <a:chOff x="2256" y="1104"/>
              <a:chExt cx="1728" cy="384"/>
            </a:xfrm>
          </p:grpSpPr>
          <p:sp>
            <p:nvSpPr>
              <p:cNvPr id="29737" name="Oval 24"/>
              <p:cNvSpPr>
                <a:spLocks noChangeArrowheads="1"/>
              </p:cNvSpPr>
              <p:nvPr/>
            </p:nvSpPr>
            <p:spPr bwMode="auto">
              <a:xfrm>
                <a:off x="2256" y="1104"/>
                <a:ext cx="1296" cy="384"/>
              </a:xfrm>
              <a:prstGeom prst="ellipse">
                <a:avLst/>
              </a:prstGeom>
              <a:solidFill>
                <a:srgbClr val="008000">
                  <a:alpha val="50195"/>
                </a:srgbClr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38" name="Line 25"/>
              <p:cNvSpPr>
                <a:spLocks noChangeShapeType="1"/>
              </p:cNvSpPr>
              <p:nvPr/>
            </p:nvSpPr>
            <p:spPr bwMode="auto">
              <a:xfrm>
                <a:off x="2784" y="1488"/>
                <a:ext cx="144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9739" name="Object 26"/>
              <p:cNvGraphicFramePr>
                <a:graphicFrameLocks noChangeAspect="1"/>
              </p:cNvGraphicFramePr>
              <p:nvPr/>
            </p:nvGraphicFramePr>
            <p:xfrm>
              <a:off x="3644" y="1152"/>
              <a:ext cx="340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910" name="Equation" r:id="rId9" imgW="139639" imgH="152334" progId="Equation.3">
                      <p:embed/>
                    </p:oleObj>
                  </mc:Choice>
                  <mc:Fallback>
                    <p:oleObj name="Equation" r:id="rId9" imgW="139639" imgH="152334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4" y="1152"/>
                            <a:ext cx="340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9732" name="Group 27"/>
            <p:cNvGrpSpPr>
              <a:grpSpLocks/>
            </p:cNvGrpSpPr>
            <p:nvPr/>
          </p:nvGrpSpPr>
          <p:grpSpPr bwMode="auto">
            <a:xfrm>
              <a:off x="2734" y="864"/>
              <a:ext cx="674" cy="1104"/>
              <a:chOff x="2878" y="816"/>
              <a:chExt cx="674" cy="1104"/>
            </a:xfrm>
          </p:grpSpPr>
          <p:graphicFrame>
            <p:nvGraphicFramePr>
              <p:cNvPr id="29734" name="Object 28"/>
              <p:cNvGraphicFramePr>
                <a:graphicFrameLocks noChangeAspect="1"/>
              </p:cNvGraphicFramePr>
              <p:nvPr/>
            </p:nvGraphicFramePr>
            <p:xfrm>
              <a:off x="3243" y="816"/>
              <a:ext cx="309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911" name="Equation" r:id="rId11" imgW="126835" imgH="152202" progId="Equation.3">
                      <p:embed/>
                    </p:oleObj>
                  </mc:Choice>
                  <mc:Fallback>
                    <p:oleObj name="Equation" r:id="rId11" imgW="126835" imgH="152202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43" y="816"/>
                            <a:ext cx="309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735" name="Arc 29"/>
              <p:cNvSpPr>
                <a:spLocks/>
              </p:cNvSpPr>
              <p:nvPr/>
            </p:nvSpPr>
            <p:spPr bwMode="auto">
              <a:xfrm flipH="1">
                <a:off x="2878" y="890"/>
                <a:ext cx="434" cy="742"/>
              </a:xfrm>
              <a:custGeom>
                <a:avLst/>
                <a:gdLst>
                  <a:gd name="T0" fmla="*/ 0 w 19249"/>
                  <a:gd name="T1" fmla="*/ 0 h 21282"/>
                  <a:gd name="T2" fmla="*/ 0 w 19249"/>
                  <a:gd name="T3" fmla="*/ 0 h 21282"/>
                  <a:gd name="T4" fmla="*/ 0 w 19249"/>
                  <a:gd name="T5" fmla="*/ 0 h 2128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249" h="21282" fill="none" extrusionOk="0">
                    <a:moveTo>
                      <a:pt x="3691" y="-1"/>
                    </a:moveTo>
                    <a:cubicBezTo>
                      <a:pt x="10396" y="1162"/>
                      <a:pt x="16161" y="5417"/>
                      <a:pt x="19248" y="11482"/>
                    </a:cubicBezTo>
                  </a:path>
                  <a:path w="19249" h="21282" stroke="0" extrusionOk="0">
                    <a:moveTo>
                      <a:pt x="3691" y="-1"/>
                    </a:moveTo>
                    <a:cubicBezTo>
                      <a:pt x="10396" y="1162"/>
                      <a:pt x="16161" y="5417"/>
                      <a:pt x="19248" y="11482"/>
                    </a:cubicBezTo>
                    <a:lnTo>
                      <a:pt x="0" y="21282"/>
                    </a:lnTo>
                    <a:lnTo>
                      <a:pt x="3691" y="-1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36" name="Arc 30"/>
              <p:cNvSpPr>
                <a:spLocks/>
              </p:cNvSpPr>
              <p:nvPr/>
            </p:nvSpPr>
            <p:spPr bwMode="auto">
              <a:xfrm flipH="1">
                <a:off x="2880" y="1383"/>
                <a:ext cx="322" cy="537"/>
              </a:xfrm>
              <a:custGeom>
                <a:avLst/>
                <a:gdLst>
                  <a:gd name="T0" fmla="*/ 0 w 20874"/>
                  <a:gd name="T1" fmla="*/ 0 h 20210"/>
                  <a:gd name="T2" fmla="*/ 0 w 20874"/>
                  <a:gd name="T3" fmla="*/ 0 h 20210"/>
                  <a:gd name="T4" fmla="*/ 0 w 20874"/>
                  <a:gd name="T5" fmla="*/ 0 h 2021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0874" h="20210" fill="none" extrusionOk="0">
                    <a:moveTo>
                      <a:pt x="20874" y="5552"/>
                    </a:moveTo>
                    <a:cubicBezTo>
                      <a:pt x="19081" y="12290"/>
                      <a:pt x="14146" y="17749"/>
                      <a:pt x="7622" y="20210"/>
                    </a:cubicBezTo>
                  </a:path>
                  <a:path w="20874" h="20210" stroke="0" extrusionOk="0">
                    <a:moveTo>
                      <a:pt x="20874" y="5552"/>
                    </a:moveTo>
                    <a:cubicBezTo>
                      <a:pt x="19081" y="12290"/>
                      <a:pt x="14146" y="17749"/>
                      <a:pt x="7622" y="20210"/>
                    </a:cubicBezTo>
                    <a:lnTo>
                      <a:pt x="0" y="0"/>
                    </a:lnTo>
                    <a:lnTo>
                      <a:pt x="20874" y="5552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9733" name="Object 31"/>
            <p:cNvGraphicFramePr>
              <a:graphicFrameLocks noChangeAspect="1"/>
            </p:cNvGraphicFramePr>
            <p:nvPr/>
          </p:nvGraphicFramePr>
          <p:xfrm>
            <a:off x="2544" y="1248"/>
            <a:ext cx="171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12" name="Equation" r:id="rId13" imgW="126835" imgH="139518" progId="Equation.3">
                    <p:embed/>
                  </p:oleObj>
                </mc:Choice>
                <mc:Fallback>
                  <p:oleObj name="Equation" r:id="rId13" imgW="126835" imgH="139518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248"/>
                          <a:ext cx="171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2128" name="Text Box 32"/>
          <p:cNvSpPr txBox="1">
            <a:spLocks noChangeArrowheads="1"/>
          </p:cNvSpPr>
          <p:nvPr/>
        </p:nvSpPr>
        <p:spPr bwMode="auto">
          <a:xfrm>
            <a:off x="1055440" y="2204864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</a:rPr>
              <a:t>[ </a:t>
            </a:r>
            <a:r>
              <a:rPr lang="zh-CN" altLang="en-US" dirty="0">
                <a:solidFill>
                  <a:srgbClr val="0000FF"/>
                </a:solidFill>
              </a:rPr>
              <a:t>练习 </a:t>
            </a:r>
            <a:r>
              <a:rPr lang="en-US" altLang="zh-CN" dirty="0">
                <a:solidFill>
                  <a:srgbClr val="0000FF"/>
                </a:solidFill>
              </a:rPr>
              <a:t>]</a:t>
            </a:r>
          </a:p>
        </p:txBody>
      </p:sp>
      <p:graphicFrame>
        <p:nvGraphicFramePr>
          <p:cNvPr id="132129" name="Object 33"/>
          <p:cNvGraphicFramePr>
            <a:graphicFrameLocks noChangeAspect="1"/>
          </p:cNvGraphicFramePr>
          <p:nvPr/>
        </p:nvGraphicFramePr>
        <p:xfrm>
          <a:off x="1981200" y="5378450"/>
          <a:ext cx="26670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3" name="Equation" r:id="rId15" imgW="1282700" imgH="330200" progId="Equation.3">
                  <p:embed/>
                </p:oleObj>
              </mc:Choice>
              <mc:Fallback>
                <p:oleObj name="Equation" r:id="rId15" imgW="1282700" imgH="3302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378450"/>
                        <a:ext cx="266700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2130" name="Group 34"/>
          <p:cNvGrpSpPr>
            <a:grpSpLocks/>
          </p:cNvGrpSpPr>
          <p:nvPr/>
        </p:nvGrpSpPr>
        <p:grpSpPr bwMode="auto">
          <a:xfrm>
            <a:off x="5015880" y="3284984"/>
            <a:ext cx="2133600" cy="1346200"/>
            <a:chOff x="2400" y="2112"/>
            <a:chExt cx="1344" cy="848"/>
          </a:xfrm>
        </p:grpSpPr>
        <p:sp>
          <p:nvSpPr>
            <p:cNvPr id="29726" name="Oval 35"/>
            <p:cNvSpPr>
              <a:spLocks noChangeArrowheads="1"/>
            </p:cNvSpPr>
            <p:nvPr/>
          </p:nvSpPr>
          <p:spPr bwMode="auto">
            <a:xfrm>
              <a:off x="2596" y="2523"/>
              <a:ext cx="986" cy="181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27" name="Line 36"/>
            <p:cNvSpPr>
              <a:spLocks noChangeShapeType="1"/>
            </p:cNvSpPr>
            <p:nvPr/>
          </p:nvSpPr>
          <p:spPr bwMode="auto">
            <a:xfrm>
              <a:off x="3040" y="2704"/>
              <a:ext cx="14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8" name="Freeform 37"/>
            <p:cNvSpPr>
              <a:spLocks/>
            </p:cNvSpPr>
            <p:nvPr/>
          </p:nvSpPr>
          <p:spPr bwMode="auto">
            <a:xfrm>
              <a:off x="2400" y="2251"/>
              <a:ext cx="115" cy="544"/>
            </a:xfrm>
            <a:custGeom>
              <a:avLst/>
              <a:gdLst>
                <a:gd name="T0" fmla="*/ 0 w 112"/>
                <a:gd name="T1" fmla="*/ 458 h 576"/>
                <a:gd name="T2" fmla="*/ 108 w 112"/>
                <a:gd name="T3" fmla="*/ 344 h 576"/>
                <a:gd name="T4" fmla="*/ 108 w 112"/>
                <a:gd name="T5" fmla="*/ 191 h 576"/>
                <a:gd name="T6" fmla="*/ 52 w 112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2" h="576">
                  <a:moveTo>
                    <a:pt x="0" y="576"/>
                  </a:moveTo>
                  <a:cubicBezTo>
                    <a:pt x="40" y="532"/>
                    <a:pt x="80" y="488"/>
                    <a:pt x="96" y="432"/>
                  </a:cubicBezTo>
                  <a:cubicBezTo>
                    <a:pt x="112" y="376"/>
                    <a:pt x="104" y="312"/>
                    <a:pt x="96" y="240"/>
                  </a:cubicBezTo>
                  <a:cubicBezTo>
                    <a:pt x="88" y="168"/>
                    <a:pt x="68" y="84"/>
                    <a:pt x="48" y="0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29" name="Object 38"/>
            <p:cNvGraphicFramePr>
              <a:graphicFrameLocks noChangeAspect="1"/>
            </p:cNvGraphicFramePr>
            <p:nvPr/>
          </p:nvGraphicFramePr>
          <p:xfrm>
            <a:off x="3497" y="2688"/>
            <a:ext cx="24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14" name="公式" r:id="rId17" imgW="177569" imgH="215619" progId="Equation.3">
                    <p:embed/>
                  </p:oleObj>
                </mc:Choice>
                <mc:Fallback>
                  <p:oleObj name="公式" r:id="rId17" imgW="177569" imgH="215619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7" y="2688"/>
                          <a:ext cx="24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0" name="Object 39"/>
            <p:cNvGraphicFramePr>
              <a:graphicFrameLocks noChangeAspect="1"/>
            </p:cNvGraphicFramePr>
            <p:nvPr/>
          </p:nvGraphicFramePr>
          <p:xfrm>
            <a:off x="2547" y="2112"/>
            <a:ext cx="20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15" name="公式" r:id="rId19" imgW="139579" imgH="215713" progId="Equation.3">
                    <p:embed/>
                  </p:oleObj>
                </mc:Choice>
                <mc:Fallback>
                  <p:oleObj name="公式" r:id="rId19" imgW="139579" imgH="215713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7" y="2112"/>
                          <a:ext cx="20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2136" name="Object 40"/>
          <p:cNvGraphicFramePr>
            <a:graphicFrameLocks noChangeAspect="1"/>
          </p:cNvGraphicFramePr>
          <p:nvPr/>
        </p:nvGraphicFramePr>
        <p:xfrm>
          <a:off x="5257800" y="5454650"/>
          <a:ext cx="192087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6" name="Equation" r:id="rId20" imgW="723586" imgH="304668" progId="Equation.3">
                  <p:embed/>
                </p:oleObj>
              </mc:Choice>
              <mc:Fallback>
                <p:oleObj name="Equation" r:id="rId20" imgW="723586" imgH="304668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454650"/>
                        <a:ext cx="1920875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2137" name="Group 41"/>
          <p:cNvGrpSpPr>
            <a:grpSpLocks/>
          </p:cNvGrpSpPr>
          <p:nvPr/>
        </p:nvGrpSpPr>
        <p:grpSpPr bwMode="auto">
          <a:xfrm>
            <a:off x="7464152" y="2924944"/>
            <a:ext cx="2895600" cy="1905000"/>
            <a:chOff x="672" y="288"/>
            <a:chExt cx="1527" cy="1152"/>
          </a:xfrm>
        </p:grpSpPr>
        <p:sp>
          <p:nvSpPr>
            <p:cNvPr id="29708" name="Oval 42"/>
            <p:cNvSpPr>
              <a:spLocks noChangeArrowheads="1"/>
            </p:cNvSpPr>
            <p:nvPr/>
          </p:nvSpPr>
          <p:spPr bwMode="auto">
            <a:xfrm>
              <a:off x="1073" y="835"/>
              <a:ext cx="835" cy="320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09" name="Line 43"/>
            <p:cNvSpPr>
              <a:spLocks noChangeShapeType="1"/>
            </p:cNvSpPr>
            <p:nvPr/>
          </p:nvSpPr>
          <p:spPr bwMode="auto">
            <a:xfrm>
              <a:off x="1421" y="1155"/>
              <a:ext cx="13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0" name="Freeform 44"/>
            <p:cNvSpPr>
              <a:spLocks/>
            </p:cNvSpPr>
            <p:nvPr/>
          </p:nvSpPr>
          <p:spPr bwMode="auto">
            <a:xfrm>
              <a:off x="1642" y="432"/>
              <a:ext cx="278" cy="427"/>
            </a:xfrm>
            <a:custGeom>
              <a:avLst/>
              <a:gdLst>
                <a:gd name="T0" fmla="*/ 106 w 384"/>
                <a:gd name="T1" fmla="*/ 0 h 576"/>
                <a:gd name="T2" fmla="*/ 53 w 384"/>
                <a:gd name="T3" fmla="*/ 29 h 576"/>
                <a:gd name="T4" fmla="*/ 13 w 384"/>
                <a:gd name="T5" fmla="*/ 87 h 576"/>
                <a:gd name="T6" fmla="*/ 0 w 384"/>
                <a:gd name="T7" fmla="*/ 174 h 5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576">
                  <a:moveTo>
                    <a:pt x="384" y="0"/>
                  </a:moveTo>
                  <a:cubicBezTo>
                    <a:pt x="316" y="24"/>
                    <a:pt x="248" y="48"/>
                    <a:pt x="192" y="96"/>
                  </a:cubicBezTo>
                  <a:cubicBezTo>
                    <a:pt x="136" y="144"/>
                    <a:pt x="80" y="208"/>
                    <a:pt x="48" y="288"/>
                  </a:cubicBezTo>
                  <a:cubicBezTo>
                    <a:pt x="16" y="368"/>
                    <a:pt x="8" y="528"/>
                    <a:pt x="0" y="576"/>
                  </a:cubicBezTo>
                </a:path>
              </a:pathLst>
            </a:custGeom>
            <a:noFill/>
            <a:ln w="28575" cmpd="sng">
              <a:solidFill>
                <a:srgbClr val="80008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1" name="Freeform 45"/>
            <p:cNvSpPr>
              <a:spLocks/>
            </p:cNvSpPr>
            <p:nvPr/>
          </p:nvSpPr>
          <p:spPr bwMode="auto">
            <a:xfrm>
              <a:off x="1680" y="1155"/>
              <a:ext cx="279" cy="214"/>
            </a:xfrm>
            <a:custGeom>
              <a:avLst/>
              <a:gdLst>
                <a:gd name="T0" fmla="*/ 0 w 384"/>
                <a:gd name="T1" fmla="*/ 0 h 288"/>
                <a:gd name="T2" fmla="*/ 40 w 384"/>
                <a:gd name="T3" fmla="*/ 59 h 288"/>
                <a:gd name="T4" fmla="*/ 107 w 384"/>
                <a:gd name="T5" fmla="*/ 88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288">
                  <a:moveTo>
                    <a:pt x="0" y="0"/>
                  </a:moveTo>
                  <a:cubicBezTo>
                    <a:pt x="40" y="72"/>
                    <a:pt x="80" y="144"/>
                    <a:pt x="144" y="192"/>
                  </a:cubicBezTo>
                  <a:cubicBezTo>
                    <a:pt x="208" y="240"/>
                    <a:pt x="296" y="264"/>
                    <a:pt x="384" y="288"/>
                  </a:cubicBezTo>
                </a:path>
              </a:pathLst>
            </a:custGeom>
            <a:noFill/>
            <a:ln w="28575" cmpd="sng">
              <a:solidFill>
                <a:srgbClr val="80008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9712" name="AutoShape 46"/>
            <p:cNvCxnSpPr>
              <a:cxnSpLocks noChangeShapeType="1"/>
              <a:stCxn id="29710" idx="3"/>
              <a:endCxn id="29711" idx="0"/>
            </p:cNvCxnSpPr>
            <p:nvPr/>
          </p:nvCxnSpPr>
          <p:spPr bwMode="auto">
            <a:xfrm rot="16200000" flipH="1">
              <a:off x="1513" y="997"/>
              <a:ext cx="287" cy="29"/>
            </a:xfrm>
            <a:prstGeom prst="curvedConnector2">
              <a:avLst/>
            </a:prstGeom>
            <a:noFill/>
            <a:ln w="38100" cap="rnd">
              <a:solidFill>
                <a:srgbClr val="800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13" name="Freeform 47"/>
            <p:cNvSpPr>
              <a:spLocks/>
            </p:cNvSpPr>
            <p:nvPr/>
          </p:nvSpPr>
          <p:spPr bwMode="auto">
            <a:xfrm>
              <a:off x="1073" y="550"/>
              <a:ext cx="313" cy="356"/>
            </a:xfrm>
            <a:custGeom>
              <a:avLst/>
              <a:gdLst>
                <a:gd name="T0" fmla="*/ 119 w 432"/>
                <a:gd name="T1" fmla="*/ 145 h 480"/>
                <a:gd name="T2" fmla="*/ 106 w 432"/>
                <a:gd name="T3" fmla="*/ 73 h 480"/>
                <a:gd name="T4" fmla="*/ 66 w 432"/>
                <a:gd name="T5" fmla="*/ 29 h 480"/>
                <a:gd name="T6" fmla="*/ 0 w 432"/>
                <a:gd name="T7" fmla="*/ 0 h 4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2" h="480">
                  <a:moveTo>
                    <a:pt x="432" y="480"/>
                  </a:moveTo>
                  <a:cubicBezTo>
                    <a:pt x="424" y="392"/>
                    <a:pt x="416" y="304"/>
                    <a:pt x="384" y="240"/>
                  </a:cubicBezTo>
                  <a:cubicBezTo>
                    <a:pt x="352" y="176"/>
                    <a:pt x="304" y="136"/>
                    <a:pt x="240" y="96"/>
                  </a:cubicBezTo>
                  <a:cubicBezTo>
                    <a:pt x="176" y="56"/>
                    <a:pt x="88" y="28"/>
                    <a:pt x="0" y="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4" name="Freeform 48"/>
            <p:cNvSpPr>
              <a:spLocks/>
            </p:cNvSpPr>
            <p:nvPr/>
          </p:nvSpPr>
          <p:spPr bwMode="auto">
            <a:xfrm>
              <a:off x="1351" y="1155"/>
              <a:ext cx="41" cy="285"/>
            </a:xfrm>
            <a:custGeom>
              <a:avLst/>
              <a:gdLst>
                <a:gd name="T0" fmla="*/ 0 w 56"/>
                <a:gd name="T1" fmla="*/ 117 h 384"/>
                <a:gd name="T2" fmla="*/ 14 w 56"/>
                <a:gd name="T3" fmla="*/ 59 h 384"/>
                <a:gd name="T4" fmla="*/ 14 w 56"/>
                <a:gd name="T5" fmla="*/ 0 h 3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6" h="384">
                  <a:moveTo>
                    <a:pt x="0" y="384"/>
                  </a:moveTo>
                  <a:cubicBezTo>
                    <a:pt x="20" y="320"/>
                    <a:pt x="40" y="256"/>
                    <a:pt x="48" y="192"/>
                  </a:cubicBezTo>
                  <a:cubicBezTo>
                    <a:pt x="56" y="128"/>
                    <a:pt x="52" y="64"/>
                    <a:pt x="48" y="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9715" name="AutoShape 49"/>
            <p:cNvCxnSpPr>
              <a:cxnSpLocks noChangeShapeType="1"/>
            </p:cNvCxnSpPr>
            <p:nvPr/>
          </p:nvCxnSpPr>
          <p:spPr bwMode="auto">
            <a:xfrm rot="-5400000">
              <a:off x="1270" y="1031"/>
              <a:ext cx="231" cy="0"/>
            </a:xfrm>
            <a:prstGeom prst="straightConnector1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9716" name="Group 50"/>
            <p:cNvGrpSpPr>
              <a:grpSpLocks/>
            </p:cNvGrpSpPr>
            <p:nvPr/>
          </p:nvGrpSpPr>
          <p:grpSpPr bwMode="auto">
            <a:xfrm>
              <a:off x="992" y="977"/>
              <a:ext cx="295" cy="285"/>
              <a:chOff x="992" y="977"/>
              <a:chExt cx="295" cy="285"/>
            </a:xfrm>
          </p:grpSpPr>
          <p:sp>
            <p:nvSpPr>
              <p:cNvPr id="29721" name="Freeform 51"/>
              <p:cNvSpPr>
                <a:spLocks/>
              </p:cNvSpPr>
              <p:nvPr/>
            </p:nvSpPr>
            <p:spPr bwMode="auto">
              <a:xfrm>
                <a:off x="1177" y="989"/>
                <a:ext cx="110" cy="273"/>
              </a:xfrm>
              <a:custGeom>
                <a:avLst/>
                <a:gdLst>
                  <a:gd name="T0" fmla="*/ 0 w 152"/>
                  <a:gd name="T1" fmla="*/ 112 h 368"/>
                  <a:gd name="T2" fmla="*/ 26 w 152"/>
                  <a:gd name="T3" fmla="*/ 82 h 368"/>
                  <a:gd name="T4" fmla="*/ 39 w 152"/>
                  <a:gd name="T5" fmla="*/ 10 h 368"/>
                  <a:gd name="T6" fmla="*/ 13 w 152"/>
                  <a:gd name="T7" fmla="*/ 24 h 36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2" h="368">
                    <a:moveTo>
                      <a:pt x="0" y="368"/>
                    </a:moveTo>
                    <a:cubicBezTo>
                      <a:pt x="36" y="348"/>
                      <a:pt x="72" y="328"/>
                      <a:pt x="96" y="272"/>
                    </a:cubicBezTo>
                    <a:cubicBezTo>
                      <a:pt x="120" y="216"/>
                      <a:pt x="152" y="64"/>
                      <a:pt x="144" y="32"/>
                    </a:cubicBezTo>
                    <a:cubicBezTo>
                      <a:pt x="136" y="0"/>
                      <a:pt x="92" y="40"/>
                      <a:pt x="48" y="80"/>
                    </a:cubicBezTo>
                  </a:path>
                </a:pathLst>
              </a:custGeom>
              <a:noFill/>
              <a:ln w="28575" cmpd="sng">
                <a:solidFill>
                  <a:srgbClr val="0080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2" name="Freeform 52"/>
              <p:cNvSpPr>
                <a:spLocks/>
              </p:cNvSpPr>
              <p:nvPr/>
            </p:nvSpPr>
            <p:spPr bwMode="auto">
              <a:xfrm>
                <a:off x="1073" y="977"/>
                <a:ext cx="122" cy="214"/>
              </a:xfrm>
              <a:custGeom>
                <a:avLst/>
                <a:gdLst>
                  <a:gd name="T0" fmla="*/ 16 w 168"/>
                  <a:gd name="T1" fmla="*/ 36 h 288"/>
                  <a:gd name="T2" fmla="*/ 2 w 168"/>
                  <a:gd name="T3" fmla="*/ 80 h 288"/>
                  <a:gd name="T4" fmla="*/ 29 w 168"/>
                  <a:gd name="T5" fmla="*/ 80 h 288"/>
                  <a:gd name="T6" fmla="*/ 42 w 168"/>
                  <a:gd name="T7" fmla="*/ 51 h 288"/>
                  <a:gd name="T8" fmla="*/ 42 w 168"/>
                  <a:gd name="T9" fmla="*/ 7 h 288"/>
                  <a:gd name="T10" fmla="*/ 16 w 168"/>
                  <a:gd name="T11" fmla="*/ 7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68" h="288">
                    <a:moveTo>
                      <a:pt x="56" y="120"/>
                    </a:moveTo>
                    <a:cubicBezTo>
                      <a:pt x="28" y="180"/>
                      <a:pt x="0" y="240"/>
                      <a:pt x="8" y="264"/>
                    </a:cubicBezTo>
                    <a:cubicBezTo>
                      <a:pt x="16" y="288"/>
                      <a:pt x="80" y="280"/>
                      <a:pt x="104" y="264"/>
                    </a:cubicBezTo>
                    <a:cubicBezTo>
                      <a:pt x="128" y="248"/>
                      <a:pt x="144" y="208"/>
                      <a:pt x="152" y="168"/>
                    </a:cubicBezTo>
                    <a:cubicBezTo>
                      <a:pt x="160" y="128"/>
                      <a:pt x="168" y="48"/>
                      <a:pt x="152" y="24"/>
                    </a:cubicBezTo>
                    <a:cubicBezTo>
                      <a:pt x="136" y="0"/>
                      <a:pt x="72" y="24"/>
                      <a:pt x="56" y="24"/>
                    </a:cubicBezTo>
                  </a:path>
                </a:pathLst>
              </a:custGeom>
              <a:noFill/>
              <a:ln w="28575" cmpd="sng">
                <a:solidFill>
                  <a:srgbClr val="0080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3" name="Freeform 53"/>
              <p:cNvSpPr>
                <a:spLocks/>
              </p:cNvSpPr>
              <p:nvPr/>
            </p:nvSpPr>
            <p:spPr bwMode="auto">
              <a:xfrm>
                <a:off x="992" y="1013"/>
                <a:ext cx="81" cy="178"/>
              </a:xfrm>
              <a:custGeom>
                <a:avLst/>
                <a:gdLst>
                  <a:gd name="T0" fmla="*/ 31 w 112"/>
                  <a:gd name="T1" fmla="*/ 0 h 240"/>
                  <a:gd name="T2" fmla="*/ 5 w 112"/>
                  <a:gd name="T3" fmla="*/ 44 h 240"/>
                  <a:gd name="T4" fmla="*/ 5 w 112"/>
                  <a:gd name="T5" fmla="*/ 73 h 24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2" h="240">
                    <a:moveTo>
                      <a:pt x="112" y="0"/>
                    </a:moveTo>
                    <a:cubicBezTo>
                      <a:pt x="72" y="52"/>
                      <a:pt x="32" y="104"/>
                      <a:pt x="16" y="144"/>
                    </a:cubicBezTo>
                    <a:cubicBezTo>
                      <a:pt x="0" y="184"/>
                      <a:pt x="8" y="212"/>
                      <a:pt x="16" y="240"/>
                    </a:cubicBezTo>
                  </a:path>
                </a:pathLst>
              </a:custGeom>
              <a:noFill/>
              <a:ln w="28575" cmpd="sng">
                <a:solidFill>
                  <a:srgbClr val="0080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29724" name="AutoShape 54"/>
              <p:cNvCxnSpPr>
                <a:cxnSpLocks noChangeShapeType="1"/>
                <a:stCxn id="29721" idx="3"/>
                <a:endCxn id="29722" idx="0"/>
              </p:cNvCxnSpPr>
              <p:nvPr/>
            </p:nvCxnSpPr>
            <p:spPr bwMode="auto">
              <a:xfrm rot="-5400000" flipH="1" flipV="1">
                <a:off x="1145" y="999"/>
                <a:ext cx="27" cy="107"/>
              </a:xfrm>
              <a:prstGeom prst="curvedConnector4">
                <a:avLst>
                  <a:gd name="adj1" fmla="val -5"/>
                  <a:gd name="adj2" fmla="val 89861"/>
                </a:avLst>
              </a:prstGeom>
              <a:noFill/>
              <a:ln w="28575" cap="rnd">
                <a:solidFill>
                  <a:srgbClr val="008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725" name="AutoShape 55"/>
              <p:cNvCxnSpPr>
                <a:cxnSpLocks noChangeShapeType="1"/>
                <a:stCxn id="29722" idx="5"/>
                <a:endCxn id="29723" idx="0"/>
              </p:cNvCxnSpPr>
              <p:nvPr/>
            </p:nvCxnSpPr>
            <p:spPr bwMode="auto">
              <a:xfrm rot="-5400000" flipH="1" flipV="1">
                <a:off x="1084" y="975"/>
                <a:ext cx="18" cy="40"/>
              </a:xfrm>
              <a:prstGeom prst="curvedConnector3">
                <a:avLst>
                  <a:gd name="adj1" fmla="val -5"/>
                </a:avLst>
              </a:prstGeom>
              <a:noFill/>
              <a:ln w="28575" cap="rnd">
                <a:solidFill>
                  <a:srgbClr val="008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aphicFrame>
          <p:nvGraphicFramePr>
            <p:cNvPr id="29717" name="Object 56"/>
            <p:cNvGraphicFramePr>
              <a:graphicFrameLocks noChangeAspect="1"/>
            </p:cNvGraphicFramePr>
            <p:nvPr/>
          </p:nvGraphicFramePr>
          <p:xfrm>
            <a:off x="1978" y="864"/>
            <a:ext cx="221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17" name="公式" r:id="rId22" imgW="177646" imgH="228402" progId="Equation.3">
                    <p:embed/>
                  </p:oleObj>
                </mc:Choice>
                <mc:Fallback>
                  <p:oleObj name="公式" r:id="rId22" imgW="177646" imgH="228402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8" y="864"/>
                          <a:ext cx="221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8" name="Object 57"/>
            <p:cNvGraphicFramePr>
              <a:graphicFrameLocks noChangeAspect="1"/>
            </p:cNvGraphicFramePr>
            <p:nvPr/>
          </p:nvGraphicFramePr>
          <p:xfrm>
            <a:off x="1968" y="288"/>
            <a:ext cx="19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18" name="公式" r:id="rId24" imgW="139579" imgH="215713" progId="Equation.3">
                    <p:embed/>
                  </p:oleObj>
                </mc:Choice>
                <mc:Fallback>
                  <p:oleObj name="公式" r:id="rId24" imgW="139579" imgH="215713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88"/>
                          <a:ext cx="19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9" name="Object 58"/>
            <p:cNvGraphicFramePr>
              <a:graphicFrameLocks noChangeAspect="1"/>
            </p:cNvGraphicFramePr>
            <p:nvPr/>
          </p:nvGraphicFramePr>
          <p:xfrm flipH="1">
            <a:off x="1104" y="288"/>
            <a:ext cx="197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19" name="公式" r:id="rId25" imgW="164885" imgH="215619" progId="Equation.3">
                    <p:embed/>
                  </p:oleObj>
                </mc:Choice>
                <mc:Fallback>
                  <p:oleObj name="公式" r:id="rId25" imgW="164885" imgH="215619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1104" y="288"/>
                          <a:ext cx="197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0" name="Object 59"/>
            <p:cNvGraphicFramePr>
              <a:graphicFrameLocks noChangeAspect="1"/>
            </p:cNvGraphicFramePr>
            <p:nvPr/>
          </p:nvGraphicFramePr>
          <p:xfrm>
            <a:off x="672" y="858"/>
            <a:ext cx="248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20" name="公式" r:id="rId26" imgW="152334" imgH="228501" progId="Equation.3">
                    <p:embed/>
                  </p:oleObj>
                </mc:Choice>
                <mc:Fallback>
                  <p:oleObj name="公式" r:id="rId26" imgW="152334" imgH="228501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858"/>
                          <a:ext cx="248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2156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427830"/>
              </p:ext>
            </p:extLst>
          </p:nvPr>
        </p:nvGraphicFramePr>
        <p:xfrm>
          <a:off x="7896200" y="5373216"/>
          <a:ext cx="2952328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1" name="Equation" r:id="rId28" imgW="1143000" imgH="533400" progId="Equation.3">
                  <p:embed/>
                </p:oleObj>
              </mc:Choice>
              <mc:Fallback>
                <p:oleObj name="Equation" r:id="rId28" imgW="1143000" imgH="5334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6200" y="5373216"/>
                        <a:ext cx="2952328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16" grpId="0" autoUpdateAnimBg="0"/>
      <p:bldP spid="132117" grpId="0" autoUpdateAnimBg="0"/>
      <p:bldP spid="13212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119336" y="116632"/>
            <a:ext cx="46482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二、安培环路定理的应用：</a:t>
            </a:r>
          </a:p>
        </p:txBody>
      </p:sp>
      <p:grpSp>
        <p:nvGrpSpPr>
          <p:cNvPr id="81942" name="Group 22"/>
          <p:cNvGrpSpPr>
            <a:grpSpLocks/>
          </p:cNvGrpSpPr>
          <p:nvPr/>
        </p:nvGrpSpPr>
        <p:grpSpPr bwMode="auto">
          <a:xfrm>
            <a:off x="1154140" y="6093296"/>
            <a:ext cx="7391400" cy="498475"/>
            <a:chOff x="336" y="3481"/>
            <a:chExt cx="4656" cy="314"/>
          </a:xfrm>
        </p:grpSpPr>
        <p:sp>
          <p:nvSpPr>
            <p:cNvPr id="30735" name="Rectangle 5"/>
            <p:cNvSpPr>
              <a:spLocks noChangeArrowheads="1"/>
            </p:cNvSpPr>
            <p:nvPr/>
          </p:nvSpPr>
          <p:spPr bwMode="auto">
            <a:xfrm>
              <a:off x="336" y="3481"/>
              <a:ext cx="4656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rgbClr val="000000"/>
                  </a:solidFill>
                </a:rPr>
                <a:t>⑤ </a:t>
              </a:r>
              <a:r>
                <a:rPr lang="zh-CN" altLang="en-US">
                  <a:solidFill>
                    <a:srgbClr val="000000"/>
                  </a:solidFill>
                </a:rPr>
                <a:t>由安培环路定理求出给定场点的磁感应强度     。</a:t>
              </a:r>
              <a:endParaRPr lang="zh-CN" altLang="en-US" sz="2000">
                <a:solidFill>
                  <a:srgbClr val="000000"/>
                </a:solidFill>
              </a:endParaRPr>
            </a:p>
          </p:txBody>
        </p:sp>
        <p:graphicFrame>
          <p:nvGraphicFramePr>
            <p:cNvPr id="30736" name="Object 7"/>
            <p:cNvGraphicFramePr>
              <a:graphicFrameLocks noChangeAspect="1"/>
            </p:cNvGraphicFramePr>
            <p:nvPr/>
          </p:nvGraphicFramePr>
          <p:xfrm>
            <a:off x="4272" y="3504"/>
            <a:ext cx="219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7" name="Equation" r:id="rId3" imgW="164957" imgH="190335" progId="Equation.3">
                    <p:embed/>
                  </p:oleObj>
                </mc:Choice>
                <mc:Fallback>
                  <p:oleObj name="Equation" r:id="rId3" imgW="164957" imgH="190335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3504"/>
                          <a:ext cx="219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983432" y="1556792"/>
            <a:ext cx="195262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具体步骤：</a:t>
            </a:r>
          </a:p>
        </p:txBody>
      </p:sp>
      <p:sp>
        <p:nvSpPr>
          <p:cNvPr id="81931" name="Rectangle 11"/>
          <p:cNvSpPr>
            <a:spLocks noChangeArrowheads="1"/>
          </p:cNvSpPr>
          <p:nvPr/>
        </p:nvSpPr>
        <p:spPr bwMode="auto">
          <a:xfrm>
            <a:off x="1127448" y="2132856"/>
            <a:ext cx="72390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sym typeface="Wingdings" panose="05000000000000000000" pitchFamily="2" charset="2"/>
              </a:rPr>
              <a:t> </a:t>
            </a:r>
            <a:r>
              <a:rPr lang="zh-CN" altLang="en-US" dirty="0">
                <a:solidFill>
                  <a:srgbClr val="000000"/>
                </a:solidFill>
              </a:rPr>
              <a:t>分析磁场分布的对称性（轴对称、面对称）。</a:t>
            </a:r>
          </a:p>
        </p:txBody>
      </p:sp>
      <p:sp>
        <p:nvSpPr>
          <p:cNvPr id="81932" name="Rectangle 12"/>
          <p:cNvSpPr>
            <a:spLocks noChangeArrowheads="1"/>
          </p:cNvSpPr>
          <p:nvPr/>
        </p:nvSpPr>
        <p:spPr bwMode="auto">
          <a:xfrm>
            <a:off x="1154140" y="2924944"/>
            <a:ext cx="10128448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sym typeface="Wingdings" panose="05000000000000000000" pitchFamily="2" charset="2"/>
              </a:rPr>
              <a:t> </a:t>
            </a:r>
            <a:r>
              <a:rPr lang="zh-CN" altLang="en-US" dirty="0">
                <a:solidFill>
                  <a:srgbClr val="000000"/>
                </a:solidFill>
              </a:rPr>
              <a:t>选择适当的安培回路，作为积分路径，积分路径必须</a:t>
            </a:r>
            <a:r>
              <a:rPr lang="zh-CN" altLang="en-US" dirty="0" smtClean="0">
                <a:solidFill>
                  <a:srgbClr val="000000"/>
                </a:solidFill>
              </a:rPr>
              <a:t>通过</a:t>
            </a:r>
            <a:r>
              <a:rPr lang="zh-CN" altLang="en-US" dirty="0">
                <a:solidFill>
                  <a:srgbClr val="000000"/>
                </a:solidFill>
              </a:rPr>
              <a:t>所要求的场点。</a:t>
            </a:r>
          </a:p>
        </p:txBody>
      </p:sp>
      <p:grpSp>
        <p:nvGrpSpPr>
          <p:cNvPr id="81940" name="Group 20"/>
          <p:cNvGrpSpPr>
            <a:grpSpLocks/>
          </p:cNvGrpSpPr>
          <p:nvPr/>
        </p:nvGrpSpPr>
        <p:grpSpPr bwMode="auto">
          <a:xfrm>
            <a:off x="1153569" y="3789363"/>
            <a:ext cx="10369550" cy="568325"/>
            <a:chOff x="22" y="2069"/>
            <a:chExt cx="6532" cy="358"/>
          </a:xfrm>
        </p:grpSpPr>
        <p:graphicFrame>
          <p:nvGraphicFramePr>
            <p:cNvPr id="30733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5012965"/>
                </p:ext>
              </p:extLst>
            </p:nvPr>
          </p:nvGraphicFramePr>
          <p:xfrm>
            <a:off x="2971" y="2069"/>
            <a:ext cx="622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8" name="Equation" r:id="rId5" imgW="507780" imgH="291973" progId="Equation.3">
                    <p:embed/>
                  </p:oleObj>
                </mc:Choice>
                <mc:Fallback>
                  <p:oleObj name="Equation" r:id="rId5" imgW="507780" imgH="291973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2069"/>
                          <a:ext cx="622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4" name="Rectangle 13"/>
            <p:cNvSpPr>
              <a:spLocks noChangeArrowheads="1"/>
            </p:cNvSpPr>
            <p:nvPr/>
          </p:nvSpPr>
          <p:spPr bwMode="auto">
            <a:xfrm>
              <a:off x="22" y="2069"/>
              <a:ext cx="6532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dirty="0">
                  <a:solidFill>
                    <a:srgbClr val="000000"/>
                  </a:solidFill>
                  <a:sym typeface="Wingdings" panose="05000000000000000000" pitchFamily="2" charset="2"/>
                </a:rPr>
                <a:t> </a:t>
              </a:r>
              <a:r>
                <a:rPr lang="zh-CN" altLang="en-US" dirty="0">
                  <a:solidFill>
                    <a:srgbClr val="000000"/>
                  </a:solidFill>
                  <a:sym typeface="Wingdings" panose="05000000000000000000" pitchFamily="2" charset="2"/>
                </a:rPr>
                <a:t>通过适当的积分路径</a:t>
              </a:r>
              <a:r>
                <a:rPr lang="zh-CN" altLang="en-US" dirty="0">
                  <a:solidFill>
                    <a:srgbClr val="000000"/>
                  </a:solidFill>
                </a:rPr>
                <a:t>使 </a:t>
              </a:r>
              <a:r>
                <a:rPr lang="en-US" altLang="zh-CN" i="1" dirty="0">
                  <a:solidFill>
                    <a:srgbClr val="000000"/>
                  </a:solidFill>
                </a:rPr>
                <a:t>B</a:t>
              </a:r>
              <a:r>
                <a:rPr lang="en-US" altLang="zh-CN" dirty="0">
                  <a:solidFill>
                    <a:srgbClr val="000000"/>
                  </a:solidFill>
                </a:rPr>
                <a:t>  </a:t>
              </a:r>
              <a:r>
                <a:rPr lang="zh-CN" altLang="en-US" dirty="0">
                  <a:solidFill>
                    <a:srgbClr val="000000"/>
                  </a:solidFill>
                </a:rPr>
                <a:t>能从               中以标量的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形式提出</a:t>
              </a:r>
              <a:r>
                <a:rPr lang="zh-CN" altLang="en-US" dirty="0">
                  <a:solidFill>
                    <a:srgbClr val="000000"/>
                  </a:solidFill>
                </a:rPr>
                <a:t>来。</a:t>
              </a:r>
            </a:p>
          </p:txBody>
        </p:sp>
      </p:grpSp>
      <p:grpSp>
        <p:nvGrpSpPr>
          <p:cNvPr id="81941" name="Group 21"/>
          <p:cNvGrpSpPr>
            <a:grpSpLocks/>
          </p:cNvGrpSpPr>
          <p:nvPr/>
        </p:nvGrpSpPr>
        <p:grpSpPr bwMode="auto">
          <a:xfrm>
            <a:off x="1153570" y="4581528"/>
            <a:ext cx="10801350" cy="1200151"/>
            <a:chOff x="22" y="2568"/>
            <a:chExt cx="6804" cy="756"/>
          </a:xfrm>
        </p:grpSpPr>
        <p:sp>
          <p:nvSpPr>
            <p:cNvPr id="30732" name="Rectangle 15"/>
            <p:cNvSpPr>
              <a:spLocks noChangeArrowheads="1"/>
            </p:cNvSpPr>
            <p:nvPr/>
          </p:nvSpPr>
          <p:spPr bwMode="auto">
            <a:xfrm>
              <a:off x="22" y="2568"/>
              <a:ext cx="6804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00"/>
                  </a:solidFill>
                </a:rPr>
                <a:t>④ </a:t>
              </a:r>
              <a:r>
                <a:rPr lang="zh-CN" altLang="en-US" dirty="0">
                  <a:solidFill>
                    <a:srgbClr val="000000"/>
                  </a:solidFill>
                </a:rPr>
                <a:t>利用安培环路定理分别计算    的环流和积分路径所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包围电流</a:t>
              </a:r>
              <a:r>
                <a:rPr lang="zh-CN" altLang="en-US" dirty="0">
                  <a:solidFill>
                    <a:srgbClr val="000000"/>
                  </a:solidFill>
                </a:rPr>
                <a:t>的的代数和             ，并判断电流的正负。</a:t>
              </a:r>
            </a:p>
          </p:txBody>
        </p:sp>
        <p:graphicFrame>
          <p:nvGraphicFramePr>
            <p:cNvPr id="3073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2275997"/>
                </p:ext>
              </p:extLst>
            </p:nvPr>
          </p:nvGraphicFramePr>
          <p:xfrm>
            <a:off x="2925" y="2704"/>
            <a:ext cx="20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9" name="Equation" r:id="rId7" imgW="164957" imgH="190335" progId="Equation.3">
                    <p:embed/>
                  </p:oleObj>
                </mc:Choice>
                <mc:Fallback>
                  <p:oleObj name="Equation" r:id="rId7" imgW="164957" imgH="190335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2704"/>
                          <a:ext cx="20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9153618"/>
                </p:ext>
              </p:extLst>
            </p:nvPr>
          </p:nvGraphicFramePr>
          <p:xfrm>
            <a:off x="385" y="2976"/>
            <a:ext cx="462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0" name="Equation" r:id="rId9" imgW="393529" imgH="253890" progId="Equation.3">
                    <p:embed/>
                  </p:oleObj>
                </mc:Choice>
                <mc:Fallback>
                  <p:oleObj name="Equation" r:id="rId9" imgW="393529" imgH="25389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2976"/>
                          <a:ext cx="462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939" name="Rectangle 19"/>
          <p:cNvSpPr>
            <a:spLocks noChangeArrowheads="1"/>
          </p:cNvSpPr>
          <p:nvPr/>
        </p:nvSpPr>
        <p:spPr bwMode="auto">
          <a:xfrm>
            <a:off x="335360" y="908720"/>
            <a:ext cx="113772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0000"/>
                </a:solidFill>
              </a:rPr>
              <a:t>        </a:t>
            </a:r>
            <a:r>
              <a:rPr lang="zh-CN" altLang="en-US" dirty="0">
                <a:solidFill>
                  <a:srgbClr val="000000"/>
                </a:solidFill>
              </a:rPr>
              <a:t>当</a:t>
            </a:r>
            <a:r>
              <a:rPr lang="zh-CN" altLang="en-US" dirty="0">
                <a:solidFill>
                  <a:srgbClr val="0000FF"/>
                </a:solidFill>
              </a:rPr>
              <a:t>电流分布具有某种对称性时，</a:t>
            </a:r>
            <a:r>
              <a:rPr lang="zh-CN" altLang="en-US" dirty="0"/>
              <a:t>可以</a:t>
            </a:r>
            <a:r>
              <a:rPr lang="zh-CN" altLang="en-US" dirty="0">
                <a:solidFill>
                  <a:srgbClr val="000000"/>
                </a:solidFill>
              </a:rPr>
              <a:t>利用安培环路定理求解磁感应强度。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0" grpId="0" build="p" autoUpdateAnimBg="0"/>
      <p:bldP spid="81931" grpId="0" build="p" autoUpdateAnimBg="0"/>
      <p:bldP spid="81932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0" y="116632"/>
            <a:ext cx="577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dirty="0">
                <a:solidFill>
                  <a:srgbClr val="0000FF"/>
                </a:solidFill>
              </a:rPr>
              <a:t>例题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lang="zh-CN" altLang="en-US" dirty="0">
                <a:solidFill>
                  <a:srgbClr val="000000"/>
                </a:solidFill>
              </a:rPr>
              <a:t>求无限长载流圆柱形导体的磁场。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0" y="836712"/>
            <a:ext cx="1185664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0000FF"/>
                </a:solidFill>
              </a:rPr>
              <a:t>解</a:t>
            </a:r>
            <a:r>
              <a:rPr lang="zh-CN" altLang="en-US" dirty="0">
                <a:solidFill>
                  <a:srgbClr val="000000"/>
                </a:solidFill>
              </a:rPr>
              <a:t>   由分析知电流分布为轴对称性，对圆柱外的一点</a:t>
            </a:r>
            <a:r>
              <a:rPr lang="en-US" altLang="zh-CN" dirty="0">
                <a:solidFill>
                  <a:srgbClr val="000000"/>
                </a:solidFill>
              </a:rPr>
              <a:t>P</a:t>
            </a:r>
            <a:r>
              <a:rPr lang="zh-CN" altLang="en-US" dirty="0">
                <a:solidFill>
                  <a:srgbClr val="000000"/>
                </a:solidFill>
              </a:rPr>
              <a:t>，取 </a:t>
            </a:r>
            <a:r>
              <a:rPr lang="en-US" altLang="zh-CN" i="1" dirty="0" smtClean="0">
                <a:solidFill>
                  <a:srgbClr val="000000"/>
                </a:solidFill>
              </a:rPr>
              <a:t>r</a:t>
            </a:r>
            <a:r>
              <a:rPr lang="zh-CN" altLang="en-US" dirty="0" smtClean="0">
                <a:solidFill>
                  <a:srgbClr val="000000"/>
                </a:solidFill>
              </a:rPr>
              <a:t>为</a:t>
            </a:r>
            <a:r>
              <a:rPr lang="zh-CN" altLang="en-US" dirty="0">
                <a:solidFill>
                  <a:srgbClr val="000000"/>
                </a:solidFill>
              </a:rPr>
              <a:t>半径的圆周为安培环路，则有</a:t>
            </a:r>
            <a:endParaRPr lang="zh-CN" altLang="en-US" dirty="0"/>
          </a:p>
        </p:txBody>
      </p:sp>
      <p:grpSp>
        <p:nvGrpSpPr>
          <p:cNvPr id="89117" name="Group 29"/>
          <p:cNvGrpSpPr>
            <a:grpSpLocks/>
          </p:cNvGrpSpPr>
          <p:nvPr/>
        </p:nvGrpSpPr>
        <p:grpSpPr bwMode="auto">
          <a:xfrm>
            <a:off x="9778156" y="1556792"/>
            <a:ext cx="1143000" cy="2514600"/>
            <a:chOff x="3984" y="1584"/>
            <a:chExt cx="720" cy="1584"/>
          </a:xfrm>
        </p:grpSpPr>
        <p:sp>
          <p:nvSpPr>
            <p:cNvPr id="31794" name="AutoShape 27"/>
            <p:cNvSpPr>
              <a:spLocks noChangeArrowheads="1"/>
            </p:cNvSpPr>
            <p:nvPr/>
          </p:nvSpPr>
          <p:spPr bwMode="auto">
            <a:xfrm>
              <a:off x="3984" y="1584"/>
              <a:ext cx="720" cy="1584"/>
            </a:xfrm>
            <a:prstGeom prst="can">
              <a:avLst>
                <a:gd name="adj" fmla="val 55000"/>
              </a:avLst>
            </a:prstGeom>
            <a:solidFill>
              <a:srgbClr val="00CCFF">
                <a:alpha val="50195"/>
              </a:srgb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1795" name="Object 25"/>
            <p:cNvGraphicFramePr>
              <a:graphicFrameLocks noChangeAspect="1"/>
            </p:cNvGraphicFramePr>
            <p:nvPr/>
          </p:nvGraphicFramePr>
          <p:xfrm>
            <a:off x="4368" y="1584"/>
            <a:ext cx="19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89" name="Equation" r:id="rId4" imgW="152268" imgH="164957" progId="Equation.3">
                    <p:embed/>
                  </p:oleObj>
                </mc:Choice>
                <mc:Fallback>
                  <p:oleObj name="Equation" r:id="rId4" imgW="152268" imgH="164957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584"/>
                          <a:ext cx="192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96" name="Line 28"/>
            <p:cNvSpPr>
              <a:spLocks noChangeShapeType="1"/>
            </p:cNvSpPr>
            <p:nvPr/>
          </p:nvSpPr>
          <p:spPr bwMode="auto">
            <a:xfrm flipV="1">
              <a:off x="4368" y="1968"/>
              <a:ext cx="0" cy="48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7" name="Line 17"/>
            <p:cNvSpPr>
              <a:spLocks noChangeShapeType="1"/>
            </p:cNvSpPr>
            <p:nvPr/>
          </p:nvSpPr>
          <p:spPr bwMode="auto">
            <a:xfrm>
              <a:off x="4368" y="177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798" name="Object 20"/>
            <p:cNvGraphicFramePr>
              <a:graphicFrameLocks noChangeAspect="1"/>
            </p:cNvGraphicFramePr>
            <p:nvPr/>
          </p:nvGraphicFramePr>
          <p:xfrm>
            <a:off x="4068" y="2016"/>
            <a:ext cx="25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0" name="Equation" r:id="rId6" imgW="85632" imgH="123930" progId="Equation.3">
                    <p:embed/>
                  </p:oleObj>
                </mc:Choice>
                <mc:Fallback>
                  <p:oleObj name="Equation" r:id="rId6" imgW="85632" imgH="12393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8" y="2016"/>
                          <a:ext cx="25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9098" name="Oval 10"/>
          <p:cNvSpPr>
            <a:spLocks noChangeArrowheads="1"/>
          </p:cNvSpPr>
          <p:nvPr/>
        </p:nvSpPr>
        <p:spPr bwMode="auto">
          <a:xfrm>
            <a:off x="9854356" y="2775992"/>
            <a:ext cx="990600" cy="3048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FF00FF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89130" name="Group 42"/>
          <p:cNvGrpSpPr>
            <a:grpSpLocks/>
          </p:cNvGrpSpPr>
          <p:nvPr/>
        </p:nvGrpSpPr>
        <p:grpSpPr bwMode="auto">
          <a:xfrm>
            <a:off x="8939956" y="2394992"/>
            <a:ext cx="3060700" cy="1371600"/>
            <a:chOff x="3648" y="1296"/>
            <a:chExt cx="1928" cy="864"/>
          </a:xfrm>
        </p:grpSpPr>
        <p:graphicFrame>
          <p:nvGraphicFramePr>
            <p:cNvPr id="31785" name="Object 21"/>
            <p:cNvGraphicFramePr>
              <a:graphicFrameLocks noChangeAspect="1"/>
            </p:cNvGraphicFramePr>
            <p:nvPr/>
          </p:nvGraphicFramePr>
          <p:xfrm>
            <a:off x="4567" y="1665"/>
            <a:ext cx="116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1" name="Equation" r:id="rId8" imgW="76177" imgH="85860" progId="Equation.3">
                    <p:embed/>
                  </p:oleObj>
                </mc:Choice>
                <mc:Fallback>
                  <p:oleObj name="Equation" r:id="rId8" imgW="76177" imgH="8586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7" y="1665"/>
                          <a:ext cx="116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86" name="Line 15"/>
            <p:cNvSpPr>
              <a:spLocks noChangeShapeType="1"/>
            </p:cNvSpPr>
            <p:nvPr/>
          </p:nvSpPr>
          <p:spPr bwMode="auto">
            <a:xfrm flipV="1">
              <a:off x="5095" y="1728"/>
              <a:ext cx="281" cy="11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1787" name="Group 34"/>
            <p:cNvGrpSpPr>
              <a:grpSpLocks/>
            </p:cNvGrpSpPr>
            <p:nvPr/>
          </p:nvGrpSpPr>
          <p:grpSpPr bwMode="auto">
            <a:xfrm>
              <a:off x="3648" y="1296"/>
              <a:ext cx="1928" cy="864"/>
              <a:chOff x="3737" y="1584"/>
              <a:chExt cx="1928" cy="768"/>
            </a:xfrm>
          </p:grpSpPr>
          <p:graphicFrame>
            <p:nvGraphicFramePr>
              <p:cNvPr id="31788" name="Object 22"/>
              <p:cNvGraphicFramePr>
                <a:graphicFrameLocks noChangeAspect="1"/>
              </p:cNvGraphicFramePr>
              <p:nvPr/>
            </p:nvGraphicFramePr>
            <p:xfrm>
              <a:off x="3737" y="1584"/>
              <a:ext cx="20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92" name="Equation" r:id="rId10" imgW="104812" imgH="123930" progId="Equation.3">
                      <p:embed/>
                    </p:oleObj>
                  </mc:Choice>
                  <mc:Fallback>
                    <p:oleObj name="Equation" r:id="rId10" imgW="104812" imgH="123930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37" y="1584"/>
                            <a:ext cx="20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89" name="Object 23"/>
              <p:cNvGraphicFramePr>
                <a:graphicFrameLocks noChangeAspect="1"/>
              </p:cNvGraphicFramePr>
              <p:nvPr/>
            </p:nvGraphicFramePr>
            <p:xfrm>
              <a:off x="5424" y="1639"/>
              <a:ext cx="241" cy="2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93" name="Equation" r:id="rId12" imgW="114266" imgH="152280" progId="Equation.3">
                      <p:embed/>
                    </p:oleObj>
                  </mc:Choice>
                  <mc:Fallback>
                    <p:oleObj name="Equation" r:id="rId12" imgW="114266" imgH="15228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24" y="1639"/>
                            <a:ext cx="241" cy="2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90" name="Object 24"/>
              <p:cNvGraphicFramePr>
                <a:graphicFrameLocks noChangeAspect="1"/>
              </p:cNvGraphicFramePr>
              <p:nvPr/>
            </p:nvGraphicFramePr>
            <p:xfrm>
              <a:off x="5088" y="2112"/>
              <a:ext cx="23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94" name="Equation" r:id="rId14" imgW="114266" imgH="123930" progId="Equation.3">
                      <p:embed/>
                    </p:oleObj>
                  </mc:Choice>
                  <mc:Fallback>
                    <p:oleObj name="Equation" r:id="rId14" imgW="114266" imgH="123930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8" y="2112"/>
                            <a:ext cx="23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791" name="Arc 31"/>
              <p:cNvSpPr>
                <a:spLocks/>
              </p:cNvSpPr>
              <p:nvPr/>
            </p:nvSpPr>
            <p:spPr bwMode="auto">
              <a:xfrm flipH="1">
                <a:off x="3896" y="1728"/>
                <a:ext cx="1480" cy="192"/>
              </a:xfrm>
              <a:custGeom>
                <a:avLst/>
                <a:gdLst>
                  <a:gd name="T0" fmla="*/ 0 w 42965"/>
                  <a:gd name="T1" fmla="*/ 0 h 21600"/>
                  <a:gd name="T2" fmla="*/ 0 w 42965"/>
                  <a:gd name="T3" fmla="*/ 0 h 21600"/>
                  <a:gd name="T4" fmla="*/ 0 w 42965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2965" h="21600" fill="none" extrusionOk="0">
                    <a:moveTo>
                      <a:pt x="-1" y="18519"/>
                    </a:moveTo>
                    <a:cubicBezTo>
                      <a:pt x="1531" y="7890"/>
                      <a:pt x="10639" y="0"/>
                      <a:pt x="21379" y="0"/>
                    </a:cubicBezTo>
                    <a:cubicBezTo>
                      <a:pt x="33009" y="0"/>
                      <a:pt x="42552" y="9209"/>
                      <a:pt x="42965" y="20832"/>
                    </a:cubicBezTo>
                  </a:path>
                  <a:path w="42965" h="21600" stroke="0" extrusionOk="0">
                    <a:moveTo>
                      <a:pt x="-1" y="18519"/>
                    </a:moveTo>
                    <a:cubicBezTo>
                      <a:pt x="1531" y="7890"/>
                      <a:pt x="10639" y="0"/>
                      <a:pt x="21379" y="0"/>
                    </a:cubicBezTo>
                    <a:cubicBezTo>
                      <a:pt x="33009" y="0"/>
                      <a:pt x="42552" y="9209"/>
                      <a:pt x="42965" y="20832"/>
                    </a:cubicBezTo>
                    <a:lnTo>
                      <a:pt x="21379" y="21600"/>
                    </a:lnTo>
                    <a:lnTo>
                      <a:pt x="-1" y="18519"/>
                    </a:lnTo>
                    <a:close/>
                  </a:path>
                </a:pathLst>
              </a:custGeom>
              <a:noFill/>
              <a:ln w="2857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2" name="Arc 32"/>
              <p:cNvSpPr>
                <a:spLocks/>
              </p:cNvSpPr>
              <p:nvPr/>
            </p:nvSpPr>
            <p:spPr bwMode="auto">
              <a:xfrm flipH="1">
                <a:off x="3888" y="1904"/>
                <a:ext cx="1488" cy="208"/>
              </a:xfrm>
              <a:custGeom>
                <a:avLst/>
                <a:gdLst>
                  <a:gd name="T0" fmla="*/ 0 w 43200"/>
                  <a:gd name="T1" fmla="*/ 0 h 23361"/>
                  <a:gd name="T2" fmla="*/ 0 w 43200"/>
                  <a:gd name="T3" fmla="*/ 0 h 23361"/>
                  <a:gd name="T4" fmla="*/ 0 w 43200"/>
                  <a:gd name="T5" fmla="*/ 0 h 2336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3361" fill="none" extrusionOk="0">
                    <a:moveTo>
                      <a:pt x="43128" y="-1"/>
                    </a:moveTo>
                    <a:cubicBezTo>
                      <a:pt x="43176" y="585"/>
                      <a:pt x="43200" y="1173"/>
                      <a:pt x="43200" y="1761"/>
                    </a:cubicBezTo>
                    <a:cubicBezTo>
                      <a:pt x="43200" y="13690"/>
                      <a:pt x="33529" y="23361"/>
                      <a:pt x="21600" y="23361"/>
                    </a:cubicBezTo>
                    <a:cubicBezTo>
                      <a:pt x="9670" y="23361"/>
                      <a:pt x="0" y="13690"/>
                      <a:pt x="0" y="1761"/>
                    </a:cubicBezTo>
                    <a:cubicBezTo>
                      <a:pt x="0" y="1547"/>
                      <a:pt x="3" y="1334"/>
                      <a:pt x="9" y="1122"/>
                    </a:cubicBezTo>
                  </a:path>
                  <a:path w="43200" h="23361" stroke="0" extrusionOk="0">
                    <a:moveTo>
                      <a:pt x="43128" y="-1"/>
                    </a:moveTo>
                    <a:cubicBezTo>
                      <a:pt x="43176" y="585"/>
                      <a:pt x="43200" y="1173"/>
                      <a:pt x="43200" y="1761"/>
                    </a:cubicBezTo>
                    <a:cubicBezTo>
                      <a:pt x="43200" y="13690"/>
                      <a:pt x="33529" y="23361"/>
                      <a:pt x="21600" y="23361"/>
                    </a:cubicBezTo>
                    <a:cubicBezTo>
                      <a:pt x="9670" y="23361"/>
                      <a:pt x="0" y="13690"/>
                      <a:pt x="0" y="1761"/>
                    </a:cubicBezTo>
                    <a:cubicBezTo>
                      <a:pt x="0" y="1547"/>
                      <a:pt x="3" y="1334"/>
                      <a:pt x="9" y="1122"/>
                    </a:cubicBezTo>
                    <a:lnTo>
                      <a:pt x="21600" y="1761"/>
                    </a:lnTo>
                    <a:lnTo>
                      <a:pt x="43128" y="-1"/>
                    </a:lnTo>
                    <a:close/>
                  </a:path>
                </a:pathLst>
              </a:custGeom>
              <a:noFill/>
              <a:ln w="2857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3" name="Line 14"/>
              <p:cNvSpPr>
                <a:spLocks noChangeShapeType="1"/>
              </p:cNvSpPr>
              <p:nvPr/>
            </p:nvSpPr>
            <p:spPr bwMode="auto">
              <a:xfrm>
                <a:off x="4656" y="1872"/>
                <a:ext cx="528" cy="19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89125" name="Object 37"/>
          <p:cNvGraphicFramePr>
            <a:graphicFrameLocks noChangeAspect="1"/>
          </p:cNvGraphicFramePr>
          <p:nvPr/>
        </p:nvGraphicFramePr>
        <p:xfrm>
          <a:off x="2438400" y="1666875"/>
          <a:ext cx="44481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5" name="Equation" r:id="rId16" imgW="1879600" imgH="292100" progId="Equation.3">
                  <p:embed/>
                </p:oleObj>
              </mc:Choice>
              <mc:Fallback>
                <p:oleObj name="Equation" r:id="rId16" imgW="1879600" imgH="2921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666875"/>
                        <a:ext cx="444817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160" name="Group 72"/>
          <p:cNvGrpSpPr>
            <a:grpSpLocks/>
          </p:cNvGrpSpPr>
          <p:nvPr/>
        </p:nvGrpSpPr>
        <p:grpSpPr bwMode="auto">
          <a:xfrm>
            <a:off x="3359150" y="2274888"/>
            <a:ext cx="2832100" cy="792162"/>
            <a:chOff x="1156" y="1389"/>
            <a:chExt cx="1784" cy="499"/>
          </a:xfrm>
        </p:grpSpPr>
        <p:grpSp>
          <p:nvGrpSpPr>
            <p:cNvPr id="31777" name="Group 173"/>
            <p:cNvGrpSpPr>
              <a:grpSpLocks/>
            </p:cNvGrpSpPr>
            <p:nvPr/>
          </p:nvGrpSpPr>
          <p:grpSpPr bwMode="auto">
            <a:xfrm>
              <a:off x="1156" y="1389"/>
              <a:ext cx="1134" cy="499"/>
              <a:chOff x="483" y="3113"/>
              <a:chExt cx="2177" cy="408"/>
            </a:xfrm>
          </p:grpSpPr>
          <p:sp>
            <p:nvSpPr>
              <p:cNvPr id="31781" name="AutoShape 174"/>
              <p:cNvSpPr>
                <a:spLocks noChangeArrowheads="1"/>
              </p:cNvSpPr>
              <p:nvPr/>
            </p:nvSpPr>
            <p:spPr bwMode="gray">
              <a:xfrm>
                <a:off x="483" y="3113"/>
                <a:ext cx="2177" cy="408"/>
              </a:xfrm>
              <a:prstGeom prst="roundRect">
                <a:avLst>
                  <a:gd name="adj" fmla="val 17509"/>
                </a:avLst>
              </a:pr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zh-CN" b="0">
                  <a:latin typeface="楷体_GB2312" pitchFamily="49" charset="-122"/>
                </a:endParaRPr>
              </a:p>
            </p:txBody>
          </p:sp>
          <p:sp>
            <p:nvSpPr>
              <p:cNvPr id="31782" name="AutoShape 175"/>
              <p:cNvSpPr>
                <a:spLocks noChangeArrowheads="1"/>
              </p:cNvSpPr>
              <p:nvPr/>
            </p:nvSpPr>
            <p:spPr bwMode="gray">
              <a:xfrm>
                <a:off x="521" y="3113"/>
                <a:ext cx="2111" cy="400"/>
              </a:xfrm>
              <a:prstGeom prst="roundRect">
                <a:avLst>
                  <a:gd name="adj" fmla="val 16667"/>
                </a:avLst>
              </a:prstGeom>
              <a:solidFill>
                <a:srgbClr val="FFB8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zh-CN" b="0">
                  <a:latin typeface="楷体_GB2312" pitchFamily="49" charset="-122"/>
                </a:endParaRPr>
              </a:p>
            </p:txBody>
          </p:sp>
          <p:sp>
            <p:nvSpPr>
              <p:cNvPr id="31783" name="AutoShape 176"/>
              <p:cNvSpPr>
                <a:spLocks noChangeArrowheads="1"/>
              </p:cNvSpPr>
              <p:nvPr/>
            </p:nvSpPr>
            <p:spPr bwMode="gray">
              <a:xfrm>
                <a:off x="534" y="3420"/>
                <a:ext cx="208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B84F"/>
                  </a:gs>
                  <a:gs pos="100000">
                    <a:srgbClr val="FFD89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zh-CN" b="0">
                  <a:latin typeface="楷体_GB2312" pitchFamily="49" charset="-122"/>
                </a:endParaRPr>
              </a:p>
            </p:txBody>
          </p:sp>
          <p:sp>
            <p:nvSpPr>
              <p:cNvPr id="31784" name="AutoShape 177"/>
              <p:cNvSpPr>
                <a:spLocks noChangeArrowheads="1"/>
              </p:cNvSpPr>
              <p:nvPr/>
            </p:nvSpPr>
            <p:spPr bwMode="gray">
              <a:xfrm>
                <a:off x="534" y="3113"/>
                <a:ext cx="208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E2B7"/>
                  </a:gs>
                  <a:gs pos="100000">
                    <a:srgbClr val="FFB84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zh-CN" b="0">
                  <a:latin typeface="楷体_GB2312" pitchFamily="49" charset="-122"/>
                </a:endParaRPr>
              </a:p>
            </p:txBody>
          </p:sp>
        </p:grpSp>
        <p:grpSp>
          <p:nvGrpSpPr>
            <p:cNvPr id="31778" name="Group 60"/>
            <p:cNvGrpSpPr>
              <a:grpSpLocks/>
            </p:cNvGrpSpPr>
            <p:nvPr/>
          </p:nvGrpSpPr>
          <p:grpSpPr bwMode="auto">
            <a:xfrm>
              <a:off x="1189" y="1417"/>
              <a:ext cx="1751" cy="462"/>
              <a:chOff x="1189" y="1417"/>
              <a:chExt cx="1751" cy="462"/>
            </a:xfrm>
          </p:grpSpPr>
          <p:graphicFrame>
            <p:nvGraphicFramePr>
              <p:cNvPr id="31779" name="Object 39"/>
              <p:cNvGraphicFramePr>
                <a:graphicFrameLocks noChangeAspect="1"/>
              </p:cNvGraphicFramePr>
              <p:nvPr/>
            </p:nvGraphicFramePr>
            <p:xfrm>
              <a:off x="1189" y="1417"/>
              <a:ext cx="1043" cy="4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96" name="Equation" r:id="rId18" imgW="571252" imgH="406224" progId="Equation.3">
                      <p:embed/>
                    </p:oleObj>
                  </mc:Choice>
                  <mc:Fallback>
                    <p:oleObj name="Equation" r:id="rId18" imgW="571252" imgH="406224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89" y="1417"/>
                            <a:ext cx="1043" cy="4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 algn="ctr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80" name="Object 40"/>
              <p:cNvGraphicFramePr>
                <a:graphicFrameLocks noChangeAspect="1"/>
              </p:cNvGraphicFramePr>
              <p:nvPr/>
            </p:nvGraphicFramePr>
            <p:xfrm>
              <a:off x="2352" y="1536"/>
              <a:ext cx="58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97" name="Equation" r:id="rId20" imgW="494870" imgH="203024" progId="Equation.3">
                      <p:embed/>
                    </p:oleObj>
                  </mc:Choice>
                  <mc:Fallback>
                    <p:oleObj name="Equation" r:id="rId20" imgW="494870" imgH="203024" progId="Equation.3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2" y="1536"/>
                            <a:ext cx="588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 algn="ctr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89129" name="Rectangle 41"/>
          <p:cNvSpPr>
            <a:spLocks noChangeArrowheads="1"/>
          </p:cNvSpPr>
          <p:nvPr/>
        </p:nvSpPr>
        <p:spPr bwMode="auto">
          <a:xfrm>
            <a:off x="551384" y="3140075"/>
            <a:ext cx="8424936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对圆柱内的一点</a:t>
            </a:r>
            <a:r>
              <a:rPr lang="en-US" altLang="zh-CN" dirty="0">
                <a:solidFill>
                  <a:srgbClr val="000000"/>
                </a:solidFill>
              </a:rPr>
              <a:t>P ′</a:t>
            </a:r>
            <a:r>
              <a:rPr lang="zh-CN" altLang="en-US" dirty="0">
                <a:solidFill>
                  <a:srgbClr val="000000"/>
                </a:solidFill>
              </a:rPr>
              <a:t>作以</a:t>
            </a:r>
            <a:r>
              <a:rPr lang="en-US" altLang="zh-CN" i="1" dirty="0">
                <a:solidFill>
                  <a:srgbClr val="000000"/>
                </a:solidFill>
              </a:rPr>
              <a:t>r </a:t>
            </a:r>
            <a:r>
              <a:rPr lang="zh-CN" altLang="en-US" dirty="0">
                <a:solidFill>
                  <a:srgbClr val="000000"/>
                </a:solidFill>
              </a:rPr>
              <a:t>为半径的圆周</a:t>
            </a:r>
            <a:r>
              <a:rPr lang="zh-CN" altLang="en-US" dirty="0" smtClean="0">
                <a:solidFill>
                  <a:srgbClr val="000000"/>
                </a:solidFill>
              </a:rPr>
              <a:t>为安培</a:t>
            </a:r>
            <a:r>
              <a:rPr lang="zh-CN" altLang="en-US" dirty="0">
                <a:solidFill>
                  <a:srgbClr val="000000"/>
                </a:solidFill>
              </a:rPr>
              <a:t>环路，则有</a:t>
            </a:r>
            <a:endParaRPr lang="zh-CN" altLang="en-US" dirty="0"/>
          </a:p>
        </p:txBody>
      </p:sp>
      <p:graphicFrame>
        <p:nvGraphicFramePr>
          <p:cNvPr id="89131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415813"/>
              </p:ext>
            </p:extLst>
          </p:nvPr>
        </p:nvGraphicFramePr>
        <p:xfrm>
          <a:off x="2423592" y="3717032"/>
          <a:ext cx="5741988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8" name="Equation" r:id="rId22" imgW="2451100" imgH="419100" progId="Equation.3">
                  <p:embed/>
                </p:oleObj>
              </mc:Choice>
              <mc:Fallback>
                <p:oleObj name="Equation" r:id="rId22" imgW="2451100" imgH="4191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3717032"/>
                        <a:ext cx="5741988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162" name="Group 74"/>
          <p:cNvGrpSpPr>
            <a:grpSpLocks/>
          </p:cNvGrpSpPr>
          <p:nvPr/>
        </p:nvGrpSpPr>
        <p:grpSpPr bwMode="auto">
          <a:xfrm>
            <a:off x="3432175" y="4651375"/>
            <a:ext cx="3617913" cy="936625"/>
            <a:chOff x="1202" y="2840"/>
            <a:chExt cx="2279" cy="590"/>
          </a:xfrm>
        </p:grpSpPr>
        <p:grpSp>
          <p:nvGrpSpPr>
            <p:cNvPr id="31769" name="Group 173"/>
            <p:cNvGrpSpPr>
              <a:grpSpLocks/>
            </p:cNvGrpSpPr>
            <p:nvPr/>
          </p:nvGrpSpPr>
          <p:grpSpPr bwMode="auto">
            <a:xfrm>
              <a:off x="1202" y="2840"/>
              <a:ext cx="1497" cy="590"/>
              <a:chOff x="483" y="3113"/>
              <a:chExt cx="2177" cy="408"/>
            </a:xfrm>
          </p:grpSpPr>
          <p:sp>
            <p:nvSpPr>
              <p:cNvPr id="31773" name="AutoShape 174"/>
              <p:cNvSpPr>
                <a:spLocks noChangeArrowheads="1"/>
              </p:cNvSpPr>
              <p:nvPr/>
            </p:nvSpPr>
            <p:spPr bwMode="gray">
              <a:xfrm>
                <a:off x="483" y="3113"/>
                <a:ext cx="2177" cy="408"/>
              </a:xfrm>
              <a:prstGeom prst="roundRect">
                <a:avLst>
                  <a:gd name="adj" fmla="val 17509"/>
                </a:avLst>
              </a:pr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zh-CN" b="0">
                  <a:latin typeface="楷体_GB2312" pitchFamily="49" charset="-122"/>
                </a:endParaRPr>
              </a:p>
            </p:txBody>
          </p:sp>
          <p:sp>
            <p:nvSpPr>
              <p:cNvPr id="31774" name="AutoShape 175"/>
              <p:cNvSpPr>
                <a:spLocks noChangeArrowheads="1"/>
              </p:cNvSpPr>
              <p:nvPr/>
            </p:nvSpPr>
            <p:spPr bwMode="gray">
              <a:xfrm>
                <a:off x="521" y="3113"/>
                <a:ext cx="2111" cy="400"/>
              </a:xfrm>
              <a:prstGeom prst="roundRect">
                <a:avLst>
                  <a:gd name="adj" fmla="val 16667"/>
                </a:avLst>
              </a:prstGeom>
              <a:solidFill>
                <a:srgbClr val="FFB8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zh-CN" b="0">
                  <a:latin typeface="楷体_GB2312" pitchFamily="49" charset="-122"/>
                </a:endParaRPr>
              </a:p>
            </p:txBody>
          </p:sp>
          <p:sp>
            <p:nvSpPr>
              <p:cNvPr id="31775" name="AutoShape 176"/>
              <p:cNvSpPr>
                <a:spLocks noChangeArrowheads="1"/>
              </p:cNvSpPr>
              <p:nvPr/>
            </p:nvSpPr>
            <p:spPr bwMode="gray">
              <a:xfrm>
                <a:off x="534" y="3420"/>
                <a:ext cx="208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B84F"/>
                  </a:gs>
                  <a:gs pos="100000">
                    <a:srgbClr val="FFD89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zh-CN" b="0">
                  <a:latin typeface="楷体_GB2312" pitchFamily="49" charset="-122"/>
                </a:endParaRPr>
              </a:p>
            </p:txBody>
          </p:sp>
          <p:sp>
            <p:nvSpPr>
              <p:cNvPr id="31776" name="AutoShape 177"/>
              <p:cNvSpPr>
                <a:spLocks noChangeArrowheads="1"/>
              </p:cNvSpPr>
              <p:nvPr/>
            </p:nvSpPr>
            <p:spPr bwMode="gray">
              <a:xfrm>
                <a:off x="534" y="3113"/>
                <a:ext cx="208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E2B7"/>
                  </a:gs>
                  <a:gs pos="100000">
                    <a:srgbClr val="FFB84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zh-CN" b="0">
                  <a:latin typeface="楷体_GB2312" pitchFamily="49" charset="-122"/>
                </a:endParaRPr>
              </a:p>
            </p:txBody>
          </p:sp>
        </p:grpSp>
        <p:grpSp>
          <p:nvGrpSpPr>
            <p:cNvPr id="31770" name="Group 61"/>
            <p:cNvGrpSpPr>
              <a:grpSpLocks/>
            </p:cNvGrpSpPr>
            <p:nvPr/>
          </p:nvGrpSpPr>
          <p:grpSpPr bwMode="auto">
            <a:xfrm>
              <a:off x="1292" y="2886"/>
              <a:ext cx="2189" cy="501"/>
              <a:chOff x="1275" y="2907"/>
              <a:chExt cx="2189" cy="501"/>
            </a:xfrm>
          </p:grpSpPr>
          <p:graphicFrame>
            <p:nvGraphicFramePr>
              <p:cNvPr id="31771" name="Object 45"/>
              <p:cNvGraphicFramePr>
                <a:graphicFrameLocks noChangeAspect="1"/>
              </p:cNvGraphicFramePr>
              <p:nvPr/>
            </p:nvGraphicFramePr>
            <p:xfrm>
              <a:off x="1275" y="2907"/>
              <a:ext cx="1339" cy="5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99" name="公式" r:id="rId24" imgW="787058" imgH="393529" progId="Equation.3">
                      <p:embed/>
                    </p:oleObj>
                  </mc:Choice>
                  <mc:Fallback>
                    <p:oleObj name="公式" r:id="rId24" imgW="787058" imgH="393529" progId="Equation.3">
                      <p:embed/>
                      <p:pic>
                        <p:nvPicPr>
                          <p:cNvPr id="0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75" y="2907"/>
                            <a:ext cx="1339" cy="5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 algn="ctr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72" name="Object 46"/>
              <p:cNvGraphicFramePr>
                <a:graphicFrameLocks noChangeAspect="1"/>
              </p:cNvGraphicFramePr>
              <p:nvPr/>
            </p:nvGraphicFramePr>
            <p:xfrm>
              <a:off x="2824" y="3078"/>
              <a:ext cx="640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00" name="Equation" r:id="rId26" imgW="482391" imgH="203112" progId="Equation.3">
                      <p:embed/>
                    </p:oleObj>
                  </mc:Choice>
                  <mc:Fallback>
                    <p:oleObj name="Equation" r:id="rId26" imgW="482391" imgH="203112" progId="Equation.3">
                      <p:embed/>
                      <p:pic>
                        <p:nvPicPr>
                          <p:cNvPr id="0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24" y="3078"/>
                            <a:ext cx="640" cy="2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 algn="ctr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89135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88460"/>
              </p:ext>
            </p:extLst>
          </p:nvPr>
        </p:nvGraphicFramePr>
        <p:xfrm>
          <a:off x="2495600" y="5589240"/>
          <a:ext cx="47148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1" name="Equation" r:id="rId28" imgW="2171599" imgH="638280" progId="Equation.3">
                  <p:embed/>
                </p:oleObj>
              </mc:Choice>
              <mc:Fallback>
                <p:oleObj name="Equation" r:id="rId28" imgW="2171599" imgH="63828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600" y="5589240"/>
                        <a:ext cx="471487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136" name="Group 48"/>
          <p:cNvGrpSpPr>
            <a:grpSpLocks/>
          </p:cNvGrpSpPr>
          <p:nvPr/>
        </p:nvGrpSpPr>
        <p:grpSpPr bwMode="auto">
          <a:xfrm>
            <a:off x="8904312" y="4725144"/>
            <a:ext cx="2530475" cy="1784350"/>
            <a:chOff x="3974" y="3004"/>
            <a:chExt cx="1594" cy="1124"/>
          </a:xfrm>
        </p:grpSpPr>
        <p:sp>
          <p:nvSpPr>
            <p:cNvPr id="31758" name="Line 49"/>
            <p:cNvSpPr>
              <a:spLocks noChangeShapeType="1"/>
            </p:cNvSpPr>
            <p:nvPr/>
          </p:nvSpPr>
          <p:spPr bwMode="auto">
            <a:xfrm flipV="1">
              <a:off x="4258" y="3079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9" name="Line 50"/>
            <p:cNvSpPr>
              <a:spLocks noChangeShapeType="1"/>
            </p:cNvSpPr>
            <p:nvPr/>
          </p:nvSpPr>
          <p:spPr bwMode="auto">
            <a:xfrm>
              <a:off x="4258" y="3895"/>
              <a:ext cx="11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0" name="Line 51"/>
            <p:cNvSpPr>
              <a:spLocks noChangeShapeType="1"/>
            </p:cNvSpPr>
            <p:nvPr/>
          </p:nvSpPr>
          <p:spPr bwMode="auto">
            <a:xfrm flipV="1">
              <a:off x="4258" y="3319"/>
              <a:ext cx="471" cy="576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1" name="Line 52"/>
            <p:cNvSpPr>
              <a:spLocks noChangeShapeType="1"/>
            </p:cNvSpPr>
            <p:nvPr/>
          </p:nvSpPr>
          <p:spPr bwMode="auto">
            <a:xfrm>
              <a:off x="4729" y="3319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2" name="Freeform 53"/>
            <p:cNvSpPr>
              <a:spLocks/>
            </p:cNvSpPr>
            <p:nvPr/>
          </p:nvSpPr>
          <p:spPr bwMode="auto">
            <a:xfrm>
              <a:off x="4729" y="3319"/>
              <a:ext cx="599" cy="473"/>
            </a:xfrm>
            <a:custGeom>
              <a:avLst/>
              <a:gdLst>
                <a:gd name="T0" fmla="*/ 0 w 432"/>
                <a:gd name="T1" fmla="*/ 0 h 480"/>
                <a:gd name="T2" fmla="*/ 354 w 432"/>
                <a:gd name="T3" fmla="*/ 180 h 480"/>
                <a:gd name="T4" fmla="*/ 710 w 432"/>
                <a:gd name="T5" fmla="*/ 316 h 480"/>
                <a:gd name="T6" fmla="*/ 1064 w 432"/>
                <a:gd name="T7" fmla="*/ 408 h 480"/>
                <a:gd name="T8" fmla="*/ 1597 w 432"/>
                <a:gd name="T9" fmla="*/ 452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2" h="480">
                  <a:moveTo>
                    <a:pt x="0" y="0"/>
                  </a:moveTo>
                  <a:cubicBezTo>
                    <a:pt x="32" y="68"/>
                    <a:pt x="64" y="136"/>
                    <a:pt x="96" y="192"/>
                  </a:cubicBezTo>
                  <a:cubicBezTo>
                    <a:pt x="128" y="248"/>
                    <a:pt x="160" y="296"/>
                    <a:pt x="192" y="336"/>
                  </a:cubicBezTo>
                  <a:cubicBezTo>
                    <a:pt x="224" y="376"/>
                    <a:pt x="248" y="408"/>
                    <a:pt x="288" y="432"/>
                  </a:cubicBezTo>
                  <a:cubicBezTo>
                    <a:pt x="328" y="456"/>
                    <a:pt x="380" y="468"/>
                    <a:pt x="432" y="480"/>
                  </a:cubicBezTo>
                </a:path>
              </a:pathLst>
            </a:cu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763" name="Object 54"/>
            <p:cNvGraphicFramePr>
              <a:graphicFrameLocks noChangeAspect="1"/>
            </p:cNvGraphicFramePr>
            <p:nvPr/>
          </p:nvGraphicFramePr>
          <p:xfrm>
            <a:off x="4992" y="3149"/>
            <a:ext cx="418" cy="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2" name="公式" r:id="rId30" imgW="279279" imgH="406224" progId="Equation.3">
                    <p:embed/>
                  </p:oleObj>
                </mc:Choice>
                <mc:Fallback>
                  <p:oleObj name="公式" r:id="rId30" imgW="279279" imgH="406224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3149"/>
                          <a:ext cx="418" cy="4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4" name="Object 55"/>
            <p:cNvGraphicFramePr>
              <a:graphicFrameLocks noChangeAspect="1"/>
            </p:cNvGraphicFramePr>
            <p:nvPr/>
          </p:nvGraphicFramePr>
          <p:xfrm>
            <a:off x="5375" y="3888"/>
            <a:ext cx="193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3" name="公式" r:id="rId32" imgW="114102" imgH="126780" progId="Equation.3">
                    <p:embed/>
                  </p:oleObj>
                </mc:Choice>
                <mc:Fallback>
                  <p:oleObj name="公式" r:id="rId32" imgW="114102" imgH="12678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5" y="3888"/>
                          <a:ext cx="193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5" name="Object 56"/>
            <p:cNvGraphicFramePr>
              <a:graphicFrameLocks noChangeAspect="1"/>
            </p:cNvGraphicFramePr>
            <p:nvPr/>
          </p:nvGraphicFramePr>
          <p:xfrm>
            <a:off x="3974" y="3004"/>
            <a:ext cx="260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4" name="公式" r:id="rId34" imgW="164885" imgH="164885" progId="Equation.3">
                    <p:embed/>
                  </p:oleObj>
                </mc:Choice>
                <mc:Fallback>
                  <p:oleObj name="公式" r:id="rId34" imgW="164885" imgH="164885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4" y="3004"/>
                          <a:ext cx="260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6" name="Object 57"/>
            <p:cNvGraphicFramePr>
              <a:graphicFrameLocks noChangeAspect="1"/>
            </p:cNvGraphicFramePr>
            <p:nvPr/>
          </p:nvGraphicFramePr>
          <p:xfrm>
            <a:off x="4646" y="3906"/>
            <a:ext cx="253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5" name="公式" r:id="rId36" imgW="164885" imgH="164885" progId="Equation.3">
                    <p:embed/>
                  </p:oleObj>
                </mc:Choice>
                <mc:Fallback>
                  <p:oleObj name="公式" r:id="rId36" imgW="164885" imgH="164885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6" y="3906"/>
                          <a:ext cx="253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7" name="Object 58"/>
            <p:cNvGraphicFramePr>
              <a:graphicFrameLocks noChangeAspect="1"/>
            </p:cNvGraphicFramePr>
            <p:nvPr/>
          </p:nvGraphicFramePr>
          <p:xfrm>
            <a:off x="4128" y="3887"/>
            <a:ext cx="211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6" name="公式" r:id="rId38" imgW="126725" imgH="177415" progId="Equation.3">
                    <p:embed/>
                  </p:oleObj>
                </mc:Choice>
                <mc:Fallback>
                  <p:oleObj name="公式" r:id="rId38" imgW="126725" imgH="177415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887"/>
                          <a:ext cx="211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8" name="Object 59"/>
            <p:cNvGraphicFramePr>
              <a:graphicFrameLocks noChangeAspect="1"/>
            </p:cNvGraphicFramePr>
            <p:nvPr/>
          </p:nvGraphicFramePr>
          <p:xfrm>
            <a:off x="4324" y="3312"/>
            <a:ext cx="380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7" name="公式" r:id="rId40" imgW="253670" imgH="126835" progId="Equation.3">
                    <p:embed/>
                  </p:oleObj>
                </mc:Choice>
                <mc:Fallback>
                  <p:oleObj name="公式" r:id="rId40" imgW="253670" imgH="126835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4" y="3312"/>
                          <a:ext cx="380" cy="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9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9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9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9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9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9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9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9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autoUpdateAnimBg="0"/>
      <p:bldP spid="89098" grpId="0" animBg="1"/>
      <p:bldP spid="8912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102" name="Picture 1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425" y="1252538"/>
            <a:ext cx="2208213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39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292708"/>
              </p:ext>
            </p:extLst>
          </p:nvPr>
        </p:nvGraphicFramePr>
        <p:xfrm>
          <a:off x="2063552" y="1988840"/>
          <a:ext cx="68389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3" name="Equation" r:id="rId4" imgW="3048000" imgH="330200" progId="Equation.3">
                  <p:embed/>
                </p:oleObj>
              </mc:Choice>
              <mc:Fallback>
                <p:oleObj name="Equation" r:id="rId4" imgW="3048000" imgH="330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1988840"/>
                        <a:ext cx="683895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336690"/>
              </p:ext>
            </p:extLst>
          </p:nvPr>
        </p:nvGraphicFramePr>
        <p:xfrm>
          <a:off x="2855640" y="2924944"/>
          <a:ext cx="35718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4" name="Equation" r:id="rId6" imgW="1549400" imgH="330200" progId="Equation.3">
                  <p:embed/>
                </p:oleObj>
              </mc:Choice>
              <mc:Fallback>
                <p:oleObj name="Equation" r:id="rId6" imgW="1549400" imgH="330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640" y="2924944"/>
                        <a:ext cx="35718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-28892" y="836712"/>
            <a:ext cx="12220892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dirty="0"/>
              <a:t> </a:t>
            </a:r>
            <a:r>
              <a:rPr lang="zh-CN" altLang="en-US" dirty="0">
                <a:solidFill>
                  <a:srgbClr val="0000FF"/>
                </a:solidFill>
              </a:rPr>
              <a:t>解</a:t>
            </a:r>
            <a:r>
              <a:rPr lang="zh-CN" altLang="en-US" dirty="0"/>
              <a:t>   由电流分布的对称性知：在管内平行于轴线的任一</a:t>
            </a:r>
            <a:r>
              <a:rPr lang="zh-CN" altLang="en-US" dirty="0" smtClean="0"/>
              <a:t>直线上</a:t>
            </a:r>
            <a:r>
              <a:rPr lang="zh-CN" altLang="en-US" dirty="0"/>
              <a:t>各点的</a:t>
            </a:r>
            <a:r>
              <a:rPr lang="en-US" altLang="zh-CN" dirty="0"/>
              <a:t>B </a:t>
            </a:r>
            <a:r>
              <a:rPr lang="zh-CN" altLang="en-US" dirty="0"/>
              <a:t>都相等。</a:t>
            </a:r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957099"/>
              </p:ext>
            </p:extLst>
          </p:nvPr>
        </p:nvGraphicFramePr>
        <p:xfrm>
          <a:off x="2999656" y="3789040"/>
          <a:ext cx="39306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5" name="Equation" r:id="rId8" imgW="1828800" imgH="330200" progId="Equation.3">
                  <p:embed/>
                </p:oleObj>
              </mc:Choice>
              <mc:Fallback>
                <p:oleObj name="Equation" r:id="rId8" imgW="1828800" imgH="330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656" y="3789040"/>
                        <a:ext cx="393065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2654300" y="4722813"/>
          <a:ext cx="25400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6" name="Equation" r:id="rId10" imgW="1155700" imgH="228600" progId="Equation.3">
                  <p:embed/>
                </p:oleObj>
              </mc:Choice>
              <mc:Fallback>
                <p:oleObj name="Equation" r:id="rId10" imgW="11557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4722813"/>
                        <a:ext cx="254000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2642" y="116632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例题</a:t>
            </a:r>
            <a:r>
              <a:rPr lang="en-US" altLang="zh-CN" dirty="0">
                <a:solidFill>
                  <a:srgbClr val="0000FF"/>
                </a:solidFill>
              </a:rPr>
              <a:t>2 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求无限长载流直螺线管内、外的磁场。</a:t>
            </a:r>
            <a:endParaRPr lang="zh-CN" altLang="en-US" dirty="0"/>
          </a:p>
        </p:txBody>
      </p:sp>
      <p:graphicFrame>
        <p:nvGraphicFramePr>
          <p:cNvPr id="83976" name="Object 8"/>
          <p:cNvGraphicFramePr>
            <a:graphicFrameLocks noChangeAspect="1"/>
          </p:cNvGraphicFramePr>
          <p:nvPr/>
        </p:nvGraphicFramePr>
        <p:xfrm>
          <a:off x="2438400" y="5594350"/>
          <a:ext cx="32258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7" name="Equation" r:id="rId12" imgW="1219200" imgH="228600" progId="Equation.3">
                  <p:embed/>
                </p:oleObj>
              </mc:Choice>
              <mc:Fallback>
                <p:oleObj name="Equation" r:id="rId12" imgW="12192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594350"/>
                        <a:ext cx="32258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4109" name="Group 141"/>
          <p:cNvGrpSpPr>
            <a:grpSpLocks/>
          </p:cNvGrpSpPr>
          <p:nvPr/>
        </p:nvGrpSpPr>
        <p:grpSpPr bwMode="auto">
          <a:xfrm>
            <a:off x="5951538" y="5517232"/>
            <a:ext cx="2376710" cy="772443"/>
            <a:chOff x="2789" y="3203"/>
            <a:chExt cx="1543" cy="499"/>
          </a:xfrm>
        </p:grpSpPr>
        <p:grpSp>
          <p:nvGrpSpPr>
            <p:cNvPr id="33923" name="Group 173"/>
            <p:cNvGrpSpPr>
              <a:grpSpLocks/>
            </p:cNvGrpSpPr>
            <p:nvPr/>
          </p:nvGrpSpPr>
          <p:grpSpPr bwMode="auto">
            <a:xfrm>
              <a:off x="2789" y="3203"/>
              <a:ext cx="1543" cy="499"/>
              <a:chOff x="483" y="3113"/>
              <a:chExt cx="2177" cy="408"/>
            </a:xfrm>
          </p:grpSpPr>
          <p:sp>
            <p:nvSpPr>
              <p:cNvPr id="33925" name="AutoShape 174"/>
              <p:cNvSpPr>
                <a:spLocks noChangeArrowheads="1"/>
              </p:cNvSpPr>
              <p:nvPr/>
            </p:nvSpPr>
            <p:spPr bwMode="gray">
              <a:xfrm>
                <a:off x="483" y="3113"/>
                <a:ext cx="2177" cy="408"/>
              </a:xfrm>
              <a:prstGeom prst="roundRect">
                <a:avLst>
                  <a:gd name="adj" fmla="val 17509"/>
                </a:avLst>
              </a:pr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zh-CN" b="0">
                  <a:latin typeface="楷体_GB2312" pitchFamily="49" charset="-122"/>
                </a:endParaRPr>
              </a:p>
            </p:txBody>
          </p:sp>
          <p:sp>
            <p:nvSpPr>
              <p:cNvPr id="33926" name="AutoShape 175"/>
              <p:cNvSpPr>
                <a:spLocks noChangeArrowheads="1"/>
              </p:cNvSpPr>
              <p:nvPr/>
            </p:nvSpPr>
            <p:spPr bwMode="gray">
              <a:xfrm>
                <a:off x="521" y="3113"/>
                <a:ext cx="2111" cy="400"/>
              </a:xfrm>
              <a:prstGeom prst="roundRect">
                <a:avLst>
                  <a:gd name="adj" fmla="val 16667"/>
                </a:avLst>
              </a:prstGeom>
              <a:solidFill>
                <a:srgbClr val="FFB8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zh-CN" b="0">
                  <a:latin typeface="楷体_GB2312" pitchFamily="49" charset="-122"/>
                </a:endParaRPr>
              </a:p>
            </p:txBody>
          </p:sp>
          <p:sp>
            <p:nvSpPr>
              <p:cNvPr id="33927" name="AutoShape 176"/>
              <p:cNvSpPr>
                <a:spLocks noChangeArrowheads="1"/>
              </p:cNvSpPr>
              <p:nvPr/>
            </p:nvSpPr>
            <p:spPr bwMode="gray">
              <a:xfrm>
                <a:off x="534" y="3420"/>
                <a:ext cx="208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B84F"/>
                  </a:gs>
                  <a:gs pos="100000">
                    <a:srgbClr val="FFD89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zh-CN" b="0">
                  <a:latin typeface="楷体_GB2312" pitchFamily="49" charset="-122"/>
                </a:endParaRPr>
              </a:p>
            </p:txBody>
          </p:sp>
          <p:sp>
            <p:nvSpPr>
              <p:cNvPr id="33928" name="AutoShape 177"/>
              <p:cNvSpPr>
                <a:spLocks noChangeArrowheads="1"/>
              </p:cNvSpPr>
              <p:nvPr/>
            </p:nvSpPr>
            <p:spPr bwMode="gray">
              <a:xfrm>
                <a:off x="534" y="3113"/>
                <a:ext cx="208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E2B7"/>
                  </a:gs>
                  <a:gs pos="100000">
                    <a:srgbClr val="FFB84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zh-CN" b="0">
                  <a:latin typeface="楷体_GB2312" pitchFamily="49" charset="-122"/>
                </a:endParaRPr>
              </a:p>
            </p:txBody>
          </p:sp>
        </p:grpSp>
        <p:graphicFrame>
          <p:nvGraphicFramePr>
            <p:cNvPr id="33924" name="Object 9"/>
            <p:cNvGraphicFramePr>
              <a:graphicFrameLocks noChangeAspect="1"/>
            </p:cNvGraphicFramePr>
            <p:nvPr/>
          </p:nvGraphicFramePr>
          <p:xfrm>
            <a:off x="2880" y="3264"/>
            <a:ext cx="1395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78" name="Equation" r:id="rId14" imgW="698500" imgH="228600" progId="Equation.3">
                    <p:embed/>
                  </p:oleObj>
                </mc:Choice>
                <mc:Fallback>
                  <p:oleObj name="Equation" r:id="rId14" imgW="6985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264"/>
                          <a:ext cx="1395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4100" name="Group 132"/>
          <p:cNvGrpSpPr>
            <a:grpSpLocks/>
          </p:cNvGrpSpPr>
          <p:nvPr/>
        </p:nvGrpSpPr>
        <p:grpSpPr bwMode="auto">
          <a:xfrm>
            <a:off x="8142312" y="3670176"/>
            <a:ext cx="3733800" cy="1196975"/>
            <a:chOff x="3072" y="1790"/>
            <a:chExt cx="2352" cy="754"/>
          </a:xfrm>
        </p:grpSpPr>
        <p:sp>
          <p:nvSpPr>
            <p:cNvPr id="33823" name="AutoShape 11"/>
            <p:cNvSpPr>
              <a:spLocks noChangeArrowheads="1"/>
            </p:cNvSpPr>
            <p:nvPr/>
          </p:nvSpPr>
          <p:spPr bwMode="auto">
            <a:xfrm>
              <a:off x="3218" y="1790"/>
              <a:ext cx="122" cy="135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009900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24" name="Line 12"/>
            <p:cNvSpPr>
              <a:spLocks noChangeShapeType="1"/>
            </p:cNvSpPr>
            <p:nvPr/>
          </p:nvSpPr>
          <p:spPr bwMode="auto">
            <a:xfrm>
              <a:off x="3218" y="1790"/>
              <a:ext cx="122" cy="1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5" name="Line 13"/>
            <p:cNvSpPr>
              <a:spLocks noChangeShapeType="1"/>
            </p:cNvSpPr>
            <p:nvPr/>
          </p:nvSpPr>
          <p:spPr bwMode="auto">
            <a:xfrm flipH="1">
              <a:off x="3218" y="1790"/>
              <a:ext cx="122" cy="1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6" name="AutoShape 14"/>
            <p:cNvSpPr>
              <a:spLocks noChangeArrowheads="1"/>
            </p:cNvSpPr>
            <p:nvPr/>
          </p:nvSpPr>
          <p:spPr bwMode="auto">
            <a:xfrm>
              <a:off x="3340" y="1790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009900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27" name="Line 15"/>
            <p:cNvSpPr>
              <a:spLocks noChangeShapeType="1"/>
            </p:cNvSpPr>
            <p:nvPr/>
          </p:nvSpPr>
          <p:spPr bwMode="auto">
            <a:xfrm>
              <a:off x="3340" y="1790"/>
              <a:ext cx="121" cy="1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8" name="Line 16"/>
            <p:cNvSpPr>
              <a:spLocks noChangeShapeType="1"/>
            </p:cNvSpPr>
            <p:nvPr/>
          </p:nvSpPr>
          <p:spPr bwMode="auto">
            <a:xfrm flipH="1">
              <a:off x="3340" y="1790"/>
              <a:ext cx="121" cy="1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9" name="AutoShape 17"/>
            <p:cNvSpPr>
              <a:spLocks noChangeArrowheads="1"/>
            </p:cNvSpPr>
            <p:nvPr/>
          </p:nvSpPr>
          <p:spPr bwMode="auto">
            <a:xfrm>
              <a:off x="3461" y="1790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009900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30" name="Line 18"/>
            <p:cNvSpPr>
              <a:spLocks noChangeShapeType="1"/>
            </p:cNvSpPr>
            <p:nvPr/>
          </p:nvSpPr>
          <p:spPr bwMode="auto">
            <a:xfrm>
              <a:off x="3461" y="1790"/>
              <a:ext cx="121" cy="1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1" name="Line 19"/>
            <p:cNvSpPr>
              <a:spLocks noChangeShapeType="1"/>
            </p:cNvSpPr>
            <p:nvPr/>
          </p:nvSpPr>
          <p:spPr bwMode="auto">
            <a:xfrm flipH="1">
              <a:off x="3461" y="1790"/>
              <a:ext cx="121" cy="1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2" name="AutoShape 20"/>
            <p:cNvSpPr>
              <a:spLocks noChangeArrowheads="1"/>
            </p:cNvSpPr>
            <p:nvPr/>
          </p:nvSpPr>
          <p:spPr bwMode="auto">
            <a:xfrm>
              <a:off x="3582" y="1790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009900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33" name="Line 21"/>
            <p:cNvSpPr>
              <a:spLocks noChangeShapeType="1"/>
            </p:cNvSpPr>
            <p:nvPr/>
          </p:nvSpPr>
          <p:spPr bwMode="auto">
            <a:xfrm>
              <a:off x="3582" y="1790"/>
              <a:ext cx="121" cy="1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4" name="Line 22"/>
            <p:cNvSpPr>
              <a:spLocks noChangeShapeType="1"/>
            </p:cNvSpPr>
            <p:nvPr/>
          </p:nvSpPr>
          <p:spPr bwMode="auto">
            <a:xfrm flipH="1">
              <a:off x="3582" y="1790"/>
              <a:ext cx="121" cy="1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5" name="AutoShape 23"/>
            <p:cNvSpPr>
              <a:spLocks noChangeArrowheads="1"/>
            </p:cNvSpPr>
            <p:nvPr/>
          </p:nvSpPr>
          <p:spPr bwMode="auto">
            <a:xfrm>
              <a:off x="3703" y="1790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009900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36" name="Line 24"/>
            <p:cNvSpPr>
              <a:spLocks noChangeShapeType="1"/>
            </p:cNvSpPr>
            <p:nvPr/>
          </p:nvSpPr>
          <p:spPr bwMode="auto">
            <a:xfrm>
              <a:off x="3703" y="1790"/>
              <a:ext cx="121" cy="1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7" name="Line 25"/>
            <p:cNvSpPr>
              <a:spLocks noChangeShapeType="1"/>
            </p:cNvSpPr>
            <p:nvPr/>
          </p:nvSpPr>
          <p:spPr bwMode="auto">
            <a:xfrm flipH="1">
              <a:off x="3703" y="1790"/>
              <a:ext cx="121" cy="1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8" name="AutoShape 26"/>
            <p:cNvSpPr>
              <a:spLocks noChangeArrowheads="1"/>
            </p:cNvSpPr>
            <p:nvPr/>
          </p:nvSpPr>
          <p:spPr bwMode="auto">
            <a:xfrm>
              <a:off x="3824" y="1790"/>
              <a:ext cx="122" cy="135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009900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39" name="Line 27"/>
            <p:cNvSpPr>
              <a:spLocks noChangeShapeType="1"/>
            </p:cNvSpPr>
            <p:nvPr/>
          </p:nvSpPr>
          <p:spPr bwMode="auto">
            <a:xfrm>
              <a:off x="3824" y="1790"/>
              <a:ext cx="122" cy="1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0" name="Line 28"/>
            <p:cNvSpPr>
              <a:spLocks noChangeShapeType="1"/>
            </p:cNvSpPr>
            <p:nvPr/>
          </p:nvSpPr>
          <p:spPr bwMode="auto">
            <a:xfrm flipH="1">
              <a:off x="3824" y="1790"/>
              <a:ext cx="122" cy="1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1" name="AutoShape 29"/>
            <p:cNvSpPr>
              <a:spLocks noChangeArrowheads="1"/>
            </p:cNvSpPr>
            <p:nvPr/>
          </p:nvSpPr>
          <p:spPr bwMode="auto">
            <a:xfrm>
              <a:off x="3946" y="1790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009900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42" name="Line 30"/>
            <p:cNvSpPr>
              <a:spLocks noChangeShapeType="1"/>
            </p:cNvSpPr>
            <p:nvPr/>
          </p:nvSpPr>
          <p:spPr bwMode="auto">
            <a:xfrm>
              <a:off x="3946" y="1790"/>
              <a:ext cx="121" cy="1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3" name="Line 31"/>
            <p:cNvSpPr>
              <a:spLocks noChangeShapeType="1"/>
            </p:cNvSpPr>
            <p:nvPr/>
          </p:nvSpPr>
          <p:spPr bwMode="auto">
            <a:xfrm flipH="1">
              <a:off x="3946" y="1790"/>
              <a:ext cx="121" cy="1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4" name="AutoShape 32"/>
            <p:cNvSpPr>
              <a:spLocks noChangeArrowheads="1"/>
            </p:cNvSpPr>
            <p:nvPr/>
          </p:nvSpPr>
          <p:spPr bwMode="auto">
            <a:xfrm>
              <a:off x="4067" y="1790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009900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45" name="Line 33"/>
            <p:cNvSpPr>
              <a:spLocks noChangeShapeType="1"/>
            </p:cNvSpPr>
            <p:nvPr/>
          </p:nvSpPr>
          <p:spPr bwMode="auto">
            <a:xfrm>
              <a:off x="4067" y="1790"/>
              <a:ext cx="121" cy="1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6" name="Line 34"/>
            <p:cNvSpPr>
              <a:spLocks noChangeShapeType="1"/>
            </p:cNvSpPr>
            <p:nvPr/>
          </p:nvSpPr>
          <p:spPr bwMode="auto">
            <a:xfrm flipH="1">
              <a:off x="4067" y="1790"/>
              <a:ext cx="121" cy="1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7" name="AutoShape 35"/>
            <p:cNvSpPr>
              <a:spLocks noChangeArrowheads="1"/>
            </p:cNvSpPr>
            <p:nvPr/>
          </p:nvSpPr>
          <p:spPr bwMode="auto">
            <a:xfrm>
              <a:off x="4188" y="1790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009900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48" name="Line 36"/>
            <p:cNvSpPr>
              <a:spLocks noChangeShapeType="1"/>
            </p:cNvSpPr>
            <p:nvPr/>
          </p:nvSpPr>
          <p:spPr bwMode="auto">
            <a:xfrm>
              <a:off x="4188" y="1790"/>
              <a:ext cx="121" cy="1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9" name="Line 37"/>
            <p:cNvSpPr>
              <a:spLocks noChangeShapeType="1"/>
            </p:cNvSpPr>
            <p:nvPr/>
          </p:nvSpPr>
          <p:spPr bwMode="auto">
            <a:xfrm flipH="1">
              <a:off x="4188" y="1790"/>
              <a:ext cx="121" cy="1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50" name="AutoShape 38"/>
            <p:cNvSpPr>
              <a:spLocks noChangeArrowheads="1"/>
            </p:cNvSpPr>
            <p:nvPr/>
          </p:nvSpPr>
          <p:spPr bwMode="auto">
            <a:xfrm>
              <a:off x="4309" y="1790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009900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51" name="Line 39"/>
            <p:cNvSpPr>
              <a:spLocks noChangeShapeType="1"/>
            </p:cNvSpPr>
            <p:nvPr/>
          </p:nvSpPr>
          <p:spPr bwMode="auto">
            <a:xfrm>
              <a:off x="4309" y="1790"/>
              <a:ext cx="121" cy="1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52" name="Line 40"/>
            <p:cNvSpPr>
              <a:spLocks noChangeShapeType="1"/>
            </p:cNvSpPr>
            <p:nvPr/>
          </p:nvSpPr>
          <p:spPr bwMode="auto">
            <a:xfrm flipH="1">
              <a:off x="4309" y="1790"/>
              <a:ext cx="121" cy="1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53" name="AutoShape 41"/>
            <p:cNvSpPr>
              <a:spLocks noChangeArrowheads="1"/>
            </p:cNvSpPr>
            <p:nvPr/>
          </p:nvSpPr>
          <p:spPr bwMode="auto">
            <a:xfrm>
              <a:off x="4430" y="1790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009900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54" name="Line 42"/>
            <p:cNvSpPr>
              <a:spLocks noChangeShapeType="1"/>
            </p:cNvSpPr>
            <p:nvPr/>
          </p:nvSpPr>
          <p:spPr bwMode="auto">
            <a:xfrm>
              <a:off x="4430" y="1790"/>
              <a:ext cx="121" cy="1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55" name="Line 43"/>
            <p:cNvSpPr>
              <a:spLocks noChangeShapeType="1"/>
            </p:cNvSpPr>
            <p:nvPr/>
          </p:nvSpPr>
          <p:spPr bwMode="auto">
            <a:xfrm flipH="1">
              <a:off x="4430" y="1790"/>
              <a:ext cx="121" cy="1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56" name="AutoShape 44"/>
            <p:cNvSpPr>
              <a:spLocks noChangeArrowheads="1"/>
            </p:cNvSpPr>
            <p:nvPr/>
          </p:nvSpPr>
          <p:spPr bwMode="auto">
            <a:xfrm>
              <a:off x="4551" y="1790"/>
              <a:ext cx="122" cy="135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009900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57" name="Line 45"/>
            <p:cNvSpPr>
              <a:spLocks noChangeShapeType="1"/>
            </p:cNvSpPr>
            <p:nvPr/>
          </p:nvSpPr>
          <p:spPr bwMode="auto">
            <a:xfrm>
              <a:off x="4551" y="1790"/>
              <a:ext cx="122" cy="1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58" name="Line 46"/>
            <p:cNvSpPr>
              <a:spLocks noChangeShapeType="1"/>
            </p:cNvSpPr>
            <p:nvPr/>
          </p:nvSpPr>
          <p:spPr bwMode="auto">
            <a:xfrm flipH="1">
              <a:off x="4551" y="1790"/>
              <a:ext cx="122" cy="1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59" name="AutoShape 47"/>
            <p:cNvSpPr>
              <a:spLocks noChangeArrowheads="1"/>
            </p:cNvSpPr>
            <p:nvPr/>
          </p:nvSpPr>
          <p:spPr bwMode="auto">
            <a:xfrm>
              <a:off x="4673" y="1790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009900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60" name="Line 48"/>
            <p:cNvSpPr>
              <a:spLocks noChangeShapeType="1"/>
            </p:cNvSpPr>
            <p:nvPr/>
          </p:nvSpPr>
          <p:spPr bwMode="auto">
            <a:xfrm>
              <a:off x="4673" y="1790"/>
              <a:ext cx="121" cy="1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61" name="Line 49"/>
            <p:cNvSpPr>
              <a:spLocks noChangeShapeType="1"/>
            </p:cNvSpPr>
            <p:nvPr/>
          </p:nvSpPr>
          <p:spPr bwMode="auto">
            <a:xfrm flipH="1">
              <a:off x="4673" y="1790"/>
              <a:ext cx="121" cy="1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62" name="AutoShape 50"/>
            <p:cNvSpPr>
              <a:spLocks noChangeArrowheads="1"/>
            </p:cNvSpPr>
            <p:nvPr/>
          </p:nvSpPr>
          <p:spPr bwMode="auto">
            <a:xfrm>
              <a:off x="4794" y="1790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009900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63" name="Line 51"/>
            <p:cNvSpPr>
              <a:spLocks noChangeShapeType="1"/>
            </p:cNvSpPr>
            <p:nvPr/>
          </p:nvSpPr>
          <p:spPr bwMode="auto">
            <a:xfrm>
              <a:off x="4794" y="1790"/>
              <a:ext cx="121" cy="1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64" name="Line 52"/>
            <p:cNvSpPr>
              <a:spLocks noChangeShapeType="1"/>
            </p:cNvSpPr>
            <p:nvPr/>
          </p:nvSpPr>
          <p:spPr bwMode="auto">
            <a:xfrm flipH="1">
              <a:off x="4794" y="1790"/>
              <a:ext cx="121" cy="1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65" name="AutoShape 53"/>
            <p:cNvSpPr>
              <a:spLocks noChangeArrowheads="1"/>
            </p:cNvSpPr>
            <p:nvPr/>
          </p:nvSpPr>
          <p:spPr bwMode="auto">
            <a:xfrm>
              <a:off x="4915" y="1790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009900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66" name="Line 54"/>
            <p:cNvSpPr>
              <a:spLocks noChangeShapeType="1"/>
            </p:cNvSpPr>
            <p:nvPr/>
          </p:nvSpPr>
          <p:spPr bwMode="auto">
            <a:xfrm>
              <a:off x="4915" y="1790"/>
              <a:ext cx="121" cy="1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67" name="Line 55"/>
            <p:cNvSpPr>
              <a:spLocks noChangeShapeType="1"/>
            </p:cNvSpPr>
            <p:nvPr/>
          </p:nvSpPr>
          <p:spPr bwMode="auto">
            <a:xfrm flipH="1">
              <a:off x="4915" y="1790"/>
              <a:ext cx="121" cy="1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68" name="AutoShape 56"/>
            <p:cNvSpPr>
              <a:spLocks noChangeArrowheads="1"/>
            </p:cNvSpPr>
            <p:nvPr/>
          </p:nvSpPr>
          <p:spPr bwMode="auto">
            <a:xfrm>
              <a:off x="5036" y="1790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009900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69" name="Line 57"/>
            <p:cNvSpPr>
              <a:spLocks noChangeShapeType="1"/>
            </p:cNvSpPr>
            <p:nvPr/>
          </p:nvSpPr>
          <p:spPr bwMode="auto">
            <a:xfrm>
              <a:off x="5036" y="1790"/>
              <a:ext cx="121" cy="1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70" name="Line 58"/>
            <p:cNvSpPr>
              <a:spLocks noChangeShapeType="1"/>
            </p:cNvSpPr>
            <p:nvPr/>
          </p:nvSpPr>
          <p:spPr bwMode="auto">
            <a:xfrm flipH="1">
              <a:off x="5036" y="1790"/>
              <a:ext cx="121" cy="1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71" name="AutoShape 59"/>
            <p:cNvSpPr>
              <a:spLocks noChangeArrowheads="1"/>
            </p:cNvSpPr>
            <p:nvPr/>
          </p:nvSpPr>
          <p:spPr bwMode="auto">
            <a:xfrm>
              <a:off x="5157" y="1790"/>
              <a:ext cx="122" cy="135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009900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72" name="Line 60"/>
            <p:cNvSpPr>
              <a:spLocks noChangeShapeType="1"/>
            </p:cNvSpPr>
            <p:nvPr/>
          </p:nvSpPr>
          <p:spPr bwMode="auto">
            <a:xfrm>
              <a:off x="5157" y="1790"/>
              <a:ext cx="122" cy="1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73" name="Line 61"/>
            <p:cNvSpPr>
              <a:spLocks noChangeShapeType="1"/>
            </p:cNvSpPr>
            <p:nvPr/>
          </p:nvSpPr>
          <p:spPr bwMode="auto">
            <a:xfrm flipH="1">
              <a:off x="5157" y="1790"/>
              <a:ext cx="122" cy="1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74" name="AutoShape 62"/>
            <p:cNvSpPr>
              <a:spLocks noChangeArrowheads="1"/>
            </p:cNvSpPr>
            <p:nvPr/>
          </p:nvSpPr>
          <p:spPr bwMode="auto">
            <a:xfrm>
              <a:off x="5279" y="1790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009900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75" name="Line 63"/>
            <p:cNvSpPr>
              <a:spLocks noChangeShapeType="1"/>
            </p:cNvSpPr>
            <p:nvPr/>
          </p:nvSpPr>
          <p:spPr bwMode="auto">
            <a:xfrm>
              <a:off x="5279" y="1790"/>
              <a:ext cx="121" cy="1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76" name="Line 64"/>
            <p:cNvSpPr>
              <a:spLocks noChangeShapeType="1"/>
            </p:cNvSpPr>
            <p:nvPr/>
          </p:nvSpPr>
          <p:spPr bwMode="auto">
            <a:xfrm flipH="1">
              <a:off x="5279" y="1790"/>
              <a:ext cx="121" cy="1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77" name="AutoShape 65"/>
            <p:cNvSpPr>
              <a:spLocks noChangeArrowheads="1"/>
            </p:cNvSpPr>
            <p:nvPr/>
          </p:nvSpPr>
          <p:spPr bwMode="auto">
            <a:xfrm>
              <a:off x="3485" y="2409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009900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78" name="Oval 66"/>
            <p:cNvSpPr>
              <a:spLocks noChangeArrowheads="1"/>
            </p:cNvSpPr>
            <p:nvPr/>
          </p:nvSpPr>
          <p:spPr bwMode="auto">
            <a:xfrm>
              <a:off x="3509" y="2436"/>
              <a:ext cx="73" cy="81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79" name="AutoShape 67"/>
            <p:cNvSpPr>
              <a:spLocks noChangeArrowheads="1"/>
            </p:cNvSpPr>
            <p:nvPr/>
          </p:nvSpPr>
          <p:spPr bwMode="auto">
            <a:xfrm>
              <a:off x="3606" y="2409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009900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80" name="Oval 68"/>
            <p:cNvSpPr>
              <a:spLocks noChangeArrowheads="1"/>
            </p:cNvSpPr>
            <p:nvPr/>
          </p:nvSpPr>
          <p:spPr bwMode="auto">
            <a:xfrm>
              <a:off x="3630" y="2436"/>
              <a:ext cx="73" cy="81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81" name="AutoShape 69"/>
            <p:cNvSpPr>
              <a:spLocks noChangeArrowheads="1"/>
            </p:cNvSpPr>
            <p:nvPr/>
          </p:nvSpPr>
          <p:spPr bwMode="auto">
            <a:xfrm>
              <a:off x="3727" y="2409"/>
              <a:ext cx="122" cy="135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009900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82" name="Oval 70"/>
            <p:cNvSpPr>
              <a:spLocks noChangeArrowheads="1"/>
            </p:cNvSpPr>
            <p:nvPr/>
          </p:nvSpPr>
          <p:spPr bwMode="auto">
            <a:xfrm>
              <a:off x="3752" y="2436"/>
              <a:ext cx="72" cy="81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83" name="AutoShape 71"/>
            <p:cNvSpPr>
              <a:spLocks noChangeArrowheads="1"/>
            </p:cNvSpPr>
            <p:nvPr/>
          </p:nvSpPr>
          <p:spPr bwMode="auto">
            <a:xfrm>
              <a:off x="3849" y="2409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009900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84" name="Oval 72"/>
            <p:cNvSpPr>
              <a:spLocks noChangeArrowheads="1"/>
            </p:cNvSpPr>
            <p:nvPr/>
          </p:nvSpPr>
          <p:spPr bwMode="auto">
            <a:xfrm>
              <a:off x="3873" y="2436"/>
              <a:ext cx="73" cy="81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85" name="AutoShape 73"/>
            <p:cNvSpPr>
              <a:spLocks noChangeArrowheads="1"/>
            </p:cNvSpPr>
            <p:nvPr/>
          </p:nvSpPr>
          <p:spPr bwMode="auto">
            <a:xfrm>
              <a:off x="3970" y="2409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009900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86" name="Oval 74"/>
            <p:cNvSpPr>
              <a:spLocks noChangeArrowheads="1"/>
            </p:cNvSpPr>
            <p:nvPr/>
          </p:nvSpPr>
          <p:spPr bwMode="auto">
            <a:xfrm>
              <a:off x="3994" y="2436"/>
              <a:ext cx="73" cy="81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87" name="AutoShape 75"/>
            <p:cNvSpPr>
              <a:spLocks noChangeArrowheads="1"/>
            </p:cNvSpPr>
            <p:nvPr/>
          </p:nvSpPr>
          <p:spPr bwMode="auto">
            <a:xfrm>
              <a:off x="4091" y="2409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009900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88" name="Oval 76"/>
            <p:cNvSpPr>
              <a:spLocks noChangeArrowheads="1"/>
            </p:cNvSpPr>
            <p:nvPr/>
          </p:nvSpPr>
          <p:spPr bwMode="auto">
            <a:xfrm>
              <a:off x="4115" y="2436"/>
              <a:ext cx="73" cy="81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89" name="AutoShape 77"/>
            <p:cNvSpPr>
              <a:spLocks noChangeArrowheads="1"/>
            </p:cNvSpPr>
            <p:nvPr/>
          </p:nvSpPr>
          <p:spPr bwMode="auto">
            <a:xfrm>
              <a:off x="4212" y="2409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009900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90" name="Oval 78"/>
            <p:cNvSpPr>
              <a:spLocks noChangeArrowheads="1"/>
            </p:cNvSpPr>
            <p:nvPr/>
          </p:nvSpPr>
          <p:spPr bwMode="auto">
            <a:xfrm>
              <a:off x="4236" y="2436"/>
              <a:ext cx="73" cy="81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91" name="AutoShape 79"/>
            <p:cNvSpPr>
              <a:spLocks noChangeArrowheads="1"/>
            </p:cNvSpPr>
            <p:nvPr/>
          </p:nvSpPr>
          <p:spPr bwMode="auto">
            <a:xfrm>
              <a:off x="4333" y="2409"/>
              <a:ext cx="122" cy="135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009900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92" name="Oval 80"/>
            <p:cNvSpPr>
              <a:spLocks noChangeArrowheads="1"/>
            </p:cNvSpPr>
            <p:nvPr/>
          </p:nvSpPr>
          <p:spPr bwMode="auto">
            <a:xfrm>
              <a:off x="4358" y="2436"/>
              <a:ext cx="72" cy="81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93" name="AutoShape 81"/>
            <p:cNvSpPr>
              <a:spLocks noChangeArrowheads="1"/>
            </p:cNvSpPr>
            <p:nvPr/>
          </p:nvSpPr>
          <p:spPr bwMode="auto">
            <a:xfrm>
              <a:off x="4455" y="2409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009900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94" name="Oval 82"/>
            <p:cNvSpPr>
              <a:spLocks noChangeArrowheads="1"/>
            </p:cNvSpPr>
            <p:nvPr/>
          </p:nvSpPr>
          <p:spPr bwMode="auto">
            <a:xfrm>
              <a:off x="4479" y="2436"/>
              <a:ext cx="72" cy="81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95" name="AutoShape 83"/>
            <p:cNvSpPr>
              <a:spLocks noChangeArrowheads="1"/>
            </p:cNvSpPr>
            <p:nvPr/>
          </p:nvSpPr>
          <p:spPr bwMode="auto">
            <a:xfrm>
              <a:off x="4576" y="2409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009900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96" name="Oval 84"/>
            <p:cNvSpPr>
              <a:spLocks noChangeArrowheads="1"/>
            </p:cNvSpPr>
            <p:nvPr/>
          </p:nvSpPr>
          <p:spPr bwMode="auto">
            <a:xfrm>
              <a:off x="4600" y="2436"/>
              <a:ext cx="73" cy="81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97" name="AutoShape 85"/>
            <p:cNvSpPr>
              <a:spLocks noChangeArrowheads="1"/>
            </p:cNvSpPr>
            <p:nvPr/>
          </p:nvSpPr>
          <p:spPr bwMode="auto">
            <a:xfrm>
              <a:off x="4697" y="2409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009900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98" name="Oval 86"/>
            <p:cNvSpPr>
              <a:spLocks noChangeArrowheads="1"/>
            </p:cNvSpPr>
            <p:nvPr/>
          </p:nvSpPr>
          <p:spPr bwMode="auto">
            <a:xfrm>
              <a:off x="4721" y="2436"/>
              <a:ext cx="73" cy="81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99" name="AutoShape 87"/>
            <p:cNvSpPr>
              <a:spLocks noChangeArrowheads="1"/>
            </p:cNvSpPr>
            <p:nvPr/>
          </p:nvSpPr>
          <p:spPr bwMode="auto">
            <a:xfrm>
              <a:off x="4818" y="2409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009900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900" name="Oval 88"/>
            <p:cNvSpPr>
              <a:spLocks noChangeArrowheads="1"/>
            </p:cNvSpPr>
            <p:nvPr/>
          </p:nvSpPr>
          <p:spPr bwMode="auto">
            <a:xfrm>
              <a:off x="4842" y="2436"/>
              <a:ext cx="73" cy="81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901" name="AutoShape 89"/>
            <p:cNvSpPr>
              <a:spLocks noChangeArrowheads="1"/>
            </p:cNvSpPr>
            <p:nvPr/>
          </p:nvSpPr>
          <p:spPr bwMode="auto">
            <a:xfrm>
              <a:off x="4939" y="2409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009900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902" name="Oval 90"/>
            <p:cNvSpPr>
              <a:spLocks noChangeArrowheads="1"/>
            </p:cNvSpPr>
            <p:nvPr/>
          </p:nvSpPr>
          <p:spPr bwMode="auto">
            <a:xfrm>
              <a:off x="4963" y="2436"/>
              <a:ext cx="73" cy="81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903" name="AutoShape 91"/>
            <p:cNvSpPr>
              <a:spLocks noChangeArrowheads="1"/>
            </p:cNvSpPr>
            <p:nvPr/>
          </p:nvSpPr>
          <p:spPr bwMode="auto">
            <a:xfrm>
              <a:off x="5060" y="2409"/>
              <a:ext cx="122" cy="135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009900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904" name="Oval 92"/>
            <p:cNvSpPr>
              <a:spLocks noChangeArrowheads="1"/>
            </p:cNvSpPr>
            <p:nvPr/>
          </p:nvSpPr>
          <p:spPr bwMode="auto">
            <a:xfrm>
              <a:off x="5085" y="2436"/>
              <a:ext cx="72" cy="81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905" name="AutoShape 93"/>
            <p:cNvSpPr>
              <a:spLocks noChangeArrowheads="1"/>
            </p:cNvSpPr>
            <p:nvPr/>
          </p:nvSpPr>
          <p:spPr bwMode="auto">
            <a:xfrm>
              <a:off x="5182" y="2409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009900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906" name="Oval 94"/>
            <p:cNvSpPr>
              <a:spLocks noChangeArrowheads="1"/>
            </p:cNvSpPr>
            <p:nvPr/>
          </p:nvSpPr>
          <p:spPr bwMode="auto">
            <a:xfrm>
              <a:off x="5206" y="2436"/>
              <a:ext cx="73" cy="81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907" name="AutoShape 95"/>
            <p:cNvSpPr>
              <a:spLocks noChangeArrowheads="1"/>
            </p:cNvSpPr>
            <p:nvPr/>
          </p:nvSpPr>
          <p:spPr bwMode="auto">
            <a:xfrm>
              <a:off x="5303" y="2409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009900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908" name="Oval 96"/>
            <p:cNvSpPr>
              <a:spLocks noChangeArrowheads="1"/>
            </p:cNvSpPr>
            <p:nvPr/>
          </p:nvSpPr>
          <p:spPr bwMode="auto">
            <a:xfrm>
              <a:off x="5327" y="2436"/>
              <a:ext cx="73" cy="81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909" name="AutoShape 97"/>
            <p:cNvSpPr>
              <a:spLocks noChangeArrowheads="1"/>
            </p:cNvSpPr>
            <p:nvPr/>
          </p:nvSpPr>
          <p:spPr bwMode="auto">
            <a:xfrm>
              <a:off x="3364" y="2409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009900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910" name="Oval 98"/>
            <p:cNvSpPr>
              <a:spLocks noChangeArrowheads="1"/>
            </p:cNvSpPr>
            <p:nvPr/>
          </p:nvSpPr>
          <p:spPr bwMode="auto">
            <a:xfrm>
              <a:off x="3388" y="2436"/>
              <a:ext cx="73" cy="81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911" name="AutoShape 99"/>
            <p:cNvSpPr>
              <a:spLocks noChangeArrowheads="1"/>
            </p:cNvSpPr>
            <p:nvPr/>
          </p:nvSpPr>
          <p:spPr bwMode="auto">
            <a:xfrm>
              <a:off x="3243" y="2409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009900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912" name="Oval 100"/>
            <p:cNvSpPr>
              <a:spLocks noChangeArrowheads="1"/>
            </p:cNvSpPr>
            <p:nvPr/>
          </p:nvSpPr>
          <p:spPr bwMode="auto">
            <a:xfrm>
              <a:off x="3267" y="2436"/>
              <a:ext cx="73" cy="81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913" name="AutoShape 101"/>
            <p:cNvSpPr>
              <a:spLocks noChangeArrowheads="1"/>
            </p:cNvSpPr>
            <p:nvPr/>
          </p:nvSpPr>
          <p:spPr bwMode="auto">
            <a:xfrm>
              <a:off x="3121" y="2409"/>
              <a:ext cx="122" cy="135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009900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914" name="Oval 102"/>
            <p:cNvSpPr>
              <a:spLocks noChangeArrowheads="1"/>
            </p:cNvSpPr>
            <p:nvPr/>
          </p:nvSpPr>
          <p:spPr bwMode="auto">
            <a:xfrm>
              <a:off x="3146" y="2436"/>
              <a:ext cx="72" cy="81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915" name="AutoShape 103"/>
            <p:cNvSpPr>
              <a:spLocks noChangeArrowheads="1"/>
            </p:cNvSpPr>
            <p:nvPr/>
          </p:nvSpPr>
          <p:spPr bwMode="auto">
            <a:xfrm>
              <a:off x="3097" y="1790"/>
              <a:ext cx="121" cy="135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009900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916" name="Line 104"/>
            <p:cNvSpPr>
              <a:spLocks noChangeShapeType="1"/>
            </p:cNvSpPr>
            <p:nvPr/>
          </p:nvSpPr>
          <p:spPr bwMode="auto">
            <a:xfrm>
              <a:off x="3097" y="1790"/>
              <a:ext cx="121" cy="1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17" name="Line 105"/>
            <p:cNvSpPr>
              <a:spLocks noChangeShapeType="1"/>
            </p:cNvSpPr>
            <p:nvPr/>
          </p:nvSpPr>
          <p:spPr bwMode="auto">
            <a:xfrm flipH="1">
              <a:off x="3097" y="1790"/>
              <a:ext cx="121" cy="1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18" name="Freeform 106"/>
            <p:cNvSpPr>
              <a:spLocks/>
            </p:cNvSpPr>
            <p:nvPr/>
          </p:nvSpPr>
          <p:spPr bwMode="auto">
            <a:xfrm>
              <a:off x="3072" y="1924"/>
              <a:ext cx="48" cy="485"/>
            </a:xfrm>
            <a:custGeom>
              <a:avLst/>
              <a:gdLst>
                <a:gd name="T0" fmla="*/ 4 w 96"/>
                <a:gd name="T1" fmla="*/ 0 h 864"/>
                <a:gd name="T2" fmla="*/ 1 w 96"/>
                <a:gd name="T3" fmla="*/ 16 h 864"/>
                <a:gd name="T4" fmla="*/ 3 w 96"/>
                <a:gd name="T5" fmla="*/ 30 h 864"/>
                <a:gd name="T6" fmla="*/ 3 w 96"/>
                <a:gd name="T7" fmla="*/ 45 h 864"/>
                <a:gd name="T8" fmla="*/ 6 w 96"/>
                <a:gd name="T9" fmla="*/ 60 h 864"/>
                <a:gd name="T10" fmla="*/ 4 w 96"/>
                <a:gd name="T11" fmla="*/ 70 h 864"/>
                <a:gd name="T12" fmla="*/ 6 w 96"/>
                <a:gd name="T13" fmla="*/ 86 h 8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6" h="864">
                  <a:moveTo>
                    <a:pt x="49" y="0"/>
                  </a:moveTo>
                  <a:cubicBezTo>
                    <a:pt x="41" y="26"/>
                    <a:pt x="4" y="107"/>
                    <a:pt x="2" y="157"/>
                  </a:cubicBezTo>
                  <a:cubicBezTo>
                    <a:pt x="0" y="207"/>
                    <a:pt x="32" y="251"/>
                    <a:pt x="38" y="301"/>
                  </a:cubicBezTo>
                  <a:cubicBezTo>
                    <a:pt x="44" y="351"/>
                    <a:pt x="30" y="407"/>
                    <a:pt x="38" y="457"/>
                  </a:cubicBezTo>
                  <a:cubicBezTo>
                    <a:pt x="46" y="507"/>
                    <a:pt x="84" y="559"/>
                    <a:pt x="86" y="601"/>
                  </a:cubicBezTo>
                  <a:cubicBezTo>
                    <a:pt x="88" y="643"/>
                    <a:pt x="48" y="665"/>
                    <a:pt x="50" y="709"/>
                  </a:cubicBezTo>
                  <a:cubicBezTo>
                    <a:pt x="52" y="753"/>
                    <a:pt x="87" y="832"/>
                    <a:pt x="96" y="864"/>
                  </a:cubicBezTo>
                </a:path>
              </a:pathLst>
            </a:custGeom>
            <a:noFill/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19" name="Freeform 107"/>
            <p:cNvSpPr>
              <a:spLocks/>
            </p:cNvSpPr>
            <p:nvPr/>
          </p:nvSpPr>
          <p:spPr bwMode="auto">
            <a:xfrm>
              <a:off x="5376" y="1925"/>
              <a:ext cx="48" cy="484"/>
            </a:xfrm>
            <a:custGeom>
              <a:avLst/>
              <a:gdLst>
                <a:gd name="T0" fmla="*/ 4 w 96"/>
                <a:gd name="T1" fmla="*/ 0 h 864"/>
                <a:gd name="T2" fmla="*/ 1 w 96"/>
                <a:gd name="T3" fmla="*/ 15 h 864"/>
                <a:gd name="T4" fmla="*/ 3 w 96"/>
                <a:gd name="T5" fmla="*/ 30 h 864"/>
                <a:gd name="T6" fmla="*/ 3 w 96"/>
                <a:gd name="T7" fmla="*/ 45 h 864"/>
                <a:gd name="T8" fmla="*/ 6 w 96"/>
                <a:gd name="T9" fmla="*/ 59 h 864"/>
                <a:gd name="T10" fmla="*/ 4 w 96"/>
                <a:gd name="T11" fmla="*/ 69 h 864"/>
                <a:gd name="T12" fmla="*/ 6 w 96"/>
                <a:gd name="T13" fmla="*/ 85 h 8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6" h="864">
                  <a:moveTo>
                    <a:pt x="49" y="0"/>
                  </a:moveTo>
                  <a:cubicBezTo>
                    <a:pt x="41" y="26"/>
                    <a:pt x="4" y="107"/>
                    <a:pt x="2" y="157"/>
                  </a:cubicBezTo>
                  <a:cubicBezTo>
                    <a:pt x="0" y="207"/>
                    <a:pt x="32" y="251"/>
                    <a:pt x="38" y="301"/>
                  </a:cubicBezTo>
                  <a:cubicBezTo>
                    <a:pt x="44" y="351"/>
                    <a:pt x="30" y="407"/>
                    <a:pt x="38" y="457"/>
                  </a:cubicBezTo>
                  <a:cubicBezTo>
                    <a:pt x="46" y="507"/>
                    <a:pt x="84" y="559"/>
                    <a:pt x="86" y="601"/>
                  </a:cubicBezTo>
                  <a:cubicBezTo>
                    <a:pt x="88" y="643"/>
                    <a:pt x="48" y="665"/>
                    <a:pt x="50" y="709"/>
                  </a:cubicBezTo>
                  <a:cubicBezTo>
                    <a:pt x="52" y="753"/>
                    <a:pt x="87" y="832"/>
                    <a:pt x="96" y="864"/>
                  </a:cubicBezTo>
                </a:path>
              </a:pathLst>
            </a:custGeom>
            <a:noFill/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20" name="Line 108"/>
            <p:cNvSpPr>
              <a:spLocks noChangeShapeType="1"/>
            </p:cNvSpPr>
            <p:nvPr/>
          </p:nvSpPr>
          <p:spPr bwMode="auto">
            <a:xfrm flipH="1">
              <a:off x="3073" y="2032"/>
              <a:ext cx="23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21" name="Line 109"/>
            <p:cNvSpPr>
              <a:spLocks noChangeShapeType="1"/>
            </p:cNvSpPr>
            <p:nvPr/>
          </p:nvSpPr>
          <p:spPr bwMode="auto">
            <a:xfrm flipH="1">
              <a:off x="3097" y="2167"/>
              <a:ext cx="23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22" name="Line 110"/>
            <p:cNvSpPr>
              <a:spLocks noChangeShapeType="1"/>
            </p:cNvSpPr>
            <p:nvPr/>
          </p:nvSpPr>
          <p:spPr bwMode="auto">
            <a:xfrm flipH="1">
              <a:off x="3120" y="2304"/>
              <a:ext cx="230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4101" name="Group 133"/>
          <p:cNvGrpSpPr>
            <a:grpSpLocks/>
          </p:cNvGrpSpPr>
          <p:nvPr/>
        </p:nvGrpSpPr>
        <p:grpSpPr bwMode="auto">
          <a:xfrm>
            <a:off x="8904312" y="3212976"/>
            <a:ext cx="1817688" cy="1447800"/>
            <a:chOff x="3655" y="1488"/>
            <a:chExt cx="1145" cy="912"/>
          </a:xfrm>
        </p:grpSpPr>
        <p:sp>
          <p:nvSpPr>
            <p:cNvPr id="33808" name="Line 113"/>
            <p:cNvSpPr>
              <a:spLocks noChangeShapeType="1"/>
            </p:cNvSpPr>
            <p:nvPr/>
          </p:nvSpPr>
          <p:spPr bwMode="auto">
            <a:xfrm>
              <a:off x="3888" y="158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9" name="Line 114"/>
            <p:cNvSpPr>
              <a:spLocks noChangeShapeType="1"/>
            </p:cNvSpPr>
            <p:nvPr/>
          </p:nvSpPr>
          <p:spPr bwMode="auto">
            <a:xfrm>
              <a:off x="4560" y="1620"/>
              <a:ext cx="0" cy="1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0" name="Line 115"/>
            <p:cNvSpPr>
              <a:spLocks noChangeShapeType="1"/>
            </p:cNvSpPr>
            <p:nvPr/>
          </p:nvSpPr>
          <p:spPr bwMode="auto">
            <a:xfrm flipH="1">
              <a:off x="3898" y="1680"/>
              <a:ext cx="2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1" name="Line 116"/>
            <p:cNvSpPr>
              <a:spLocks noChangeShapeType="1"/>
            </p:cNvSpPr>
            <p:nvPr/>
          </p:nvSpPr>
          <p:spPr bwMode="auto">
            <a:xfrm>
              <a:off x="4272" y="1680"/>
              <a:ext cx="2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3812" name="Object 117"/>
            <p:cNvGraphicFramePr>
              <a:graphicFrameLocks noChangeAspect="1"/>
            </p:cNvGraphicFramePr>
            <p:nvPr/>
          </p:nvGraphicFramePr>
          <p:xfrm>
            <a:off x="4213" y="1488"/>
            <a:ext cx="10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79" name="公式" r:id="rId16" imgW="88669" imgH="177338" progId="Equation.3">
                    <p:embed/>
                  </p:oleObj>
                </mc:Choice>
                <mc:Fallback>
                  <p:oleObj name="公式" r:id="rId16" imgW="88669" imgH="177338" progId="Equation.3">
                    <p:embed/>
                    <p:pic>
                      <p:nvPicPr>
                        <p:cNvPr id="0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3" y="1488"/>
                          <a:ext cx="10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3813" name="Group 130"/>
            <p:cNvGrpSpPr>
              <a:grpSpLocks/>
            </p:cNvGrpSpPr>
            <p:nvPr/>
          </p:nvGrpSpPr>
          <p:grpSpPr bwMode="auto">
            <a:xfrm>
              <a:off x="3655" y="1920"/>
              <a:ext cx="1145" cy="480"/>
              <a:chOff x="4308" y="3024"/>
              <a:chExt cx="1145" cy="480"/>
            </a:xfrm>
          </p:grpSpPr>
          <p:graphicFrame>
            <p:nvGraphicFramePr>
              <p:cNvPr id="33814" name="Object 121"/>
              <p:cNvGraphicFramePr>
                <a:graphicFrameLocks noChangeAspect="1"/>
              </p:cNvGraphicFramePr>
              <p:nvPr/>
            </p:nvGraphicFramePr>
            <p:xfrm>
              <a:off x="5280" y="3024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080" name="公式" r:id="rId18" imgW="139579" imgH="177646" progId="Equation.3">
                      <p:embed/>
                    </p:oleObj>
                  </mc:Choice>
                  <mc:Fallback>
                    <p:oleObj name="公式" r:id="rId18" imgW="139579" imgH="177646" progId="Equation.3">
                      <p:embed/>
                      <p:pic>
                        <p:nvPicPr>
                          <p:cNvPr id="0" name="Object 1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3024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15" name="Object 118"/>
              <p:cNvGraphicFramePr>
                <a:graphicFrameLocks noChangeAspect="1"/>
              </p:cNvGraphicFramePr>
              <p:nvPr/>
            </p:nvGraphicFramePr>
            <p:xfrm>
              <a:off x="4308" y="3024"/>
              <a:ext cx="15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081" name="公式" r:id="rId20" imgW="126835" imgH="139518" progId="Equation.3">
                      <p:embed/>
                    </p:oleObj>
                  </mc:Choice>
                  <mc:Fallback>
                    <p:oleObj name="公式" r:id="rId20" imgW="126835" imgH="139518" progId="Equation.3">
                      <p:embed/>
                      <p:pic>
                        <p:nvPicPr>
                          <p:cNvPr id="0" name="Object 1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08" y="3024"/>
                            <a:ext cx="15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16" name="Object 119"/>
              <p:cNvGraphicFramePr>
                <a:graphicFrameLocks noChangeAspect="1"/>
              </p:cNvGraphicFramePr>
              <p:nvPr/>
            </p:nvGraphicFramePr>
            <p:xfrm>
              <a:off x="4368" y="3264"/>
              <a:ext cx="155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082" name="公式" r:id="rId22" imgW="126725" imgH="177415" progId="Equation.3">
                      <p:embed/>
                    </p:oleObj>
                  </mc:Choice>
                  <mc:Fallback>
                    <p:oleObj name="公式" r:id="rId22" imgW="126725" imgH="177415" progId="Equation.3">
                      <p:embed/>
                      <p:pic>
                        <p:nvPicPr>
                          <p:cNvPr id="0" name="Object 1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3264"/>
                            <a:ext cx="155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17" name="Object 120"/>
              <p:cNvGraphicFramePr>
                <a:graphicFrameLocks noChangeAspect="1"/>
              </p:cNvGraphicFramePr>
              <p:nvPr/>
            </p:nvGraphicFramePr>
            <p:xfrm>
              <a:off x="5280" y="3312"/>
              <a:ext cx="137" cy="1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083" name="公式" r:id="rId24" imgW="114201" imgH="139579" progId="Equation.3">
                      <p:embed/>
                    </p:oleObj>
                  </mc:Choice>
                  <mc:Fallback>
                    <p:oleObj name="公式" r:id="rId24" imgW="114201" imgH="139579" progId="Equation.3">
                      <p:embed/>
                      <p:pic>
                        <p:nvPicPr>
                          <p:cNvPr id="0" name="Object 1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3312"/>
                            <a:ext cx="137" cy="1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3818" name="Group 128"/>
              <p:cNvGrpSpPr>
                <a:grpSpLocks/>
              </p:cNvGrpSpPr>
              <p:nvPr/>
            </p:nvGrpSpPr>
            <p:grpSpPr bwMode="auto">
              <a:xfrm>
                <a:off x="4519" y="3072"/>
                <a:ext cx="720" cy="192"/>
                <a:chOff x="4615" y="2976"/>
                <a:chExt cx="720" cy="192"/>
              </a:xfrm>
            </p:grpSpPr>
            <p:sp>
              <p:nvSpPr>
                <p:cNvPr id="33819" name="Line 111"/>
                <p:cNvSpPr>
                  <a:spLocks noChangeShapeType="1"/>
                </p:cNvSpPr>
                <p:nvPr/>
              </p:nvSpPr>
              <p:spPr bwMode="auto">
                <a:xfrm>
                  <a:off x="4615" y="2976"/>
                  <a:ext cx="0" cy="192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20" name="Line 112"/>
                <p:cNvSpPr>
                  <a:spLocks noChangeShapeType="1"/>
                </p:cNvSpPr>
                <p:nvPr/>
              </p:nvSpPr>
              <p:spPr bwMode="auto">
                <a:xfrm>
                  <a:off x="5335" y="2976"/>
                  <a:ext cx="0" cy="192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21" name="Line 122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4615" y="3168"/>
                  <a:ext cx="720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22" name="Line 123"/>
                <p:cNvSpPr>
                  <a:spLocks noChangeShapeType="1"/>
                </p:cNvSpPr>
                <p:nvPr/>
              </p:nvSpPr>
              <p:spPr bwMode="auto">
                <a:xfrm flipH="1">
                  <a:off x="4615" y="2976"/>
                  <a:ext cx="720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aphicFrame>
        <p:nvGraphicFramePr>
          <p:cNvPr id="84092" name="Object 1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892912"/>
              </p:ext>
            </p:extLst>
          </p:nvPr>
        </p:nvGraphicFramePr>
        <p:xfrm>
          <a:off x="5663952" y="4725144"/>
          <a:ext cx="21542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4" name="Equation" r:id="rId26" imgW="850900" imgH="228600" progId="Equation.3">
                  <p:embed/>
                </p:oleObj>
              </mc:Choice>
              <mc:Fallback>
                <p:oleObj name="Equation" r:id="rId26" imgW="850900" imgH="228600" progId="Equation.3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3952" y="4725144"/>
                        <a:ext cx="2154238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93" name="Rectangle 125"/>
          <p:cNvSpPr>
            <a:spLocks noChangeArrowheads="1"/>
          </p:cNvSpPr>
          <p:nvPr/>
        </p:nvSpPr>
        <p:spPr bwMode="auto">
          <a:xfrm>
            <a:off x="3048000" y="6356350"/>
            <a:ext cx="624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楷体_GB2312" pitchFamily="49" charset="-122"/>
              </a:rPr>
              <a:t>无限长载流直螺线管内的磁场为均匀磁场。</a:t>
            </a:r>
          </a:p>
        </p:txBody>
      </p:sp>
      <p:sp>
        <p:nvSpPr>
          <p:cNvPr id="84103" name="Rectangle 135"/>
          <p:cNvSpPr>
            <a:spLocks noChangeArrowheads="1"/>
          </p:cNvSpPr>
          <p:nvPr/>
        </p:nvSpPr>
        <p:spPr bwMode="auto">
          <a:xfrm>
            <a:off x="623392" y="1412776"/>
            <a:ext cx="4221163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dirty="0"/>
              <a:t>选如图</a:t>
            </a:r>
            <a:r>
              <a:rPr lang="en-US" altLang="zh-CN" dirty="0" err="1"/>
              <a:t>abcd</a:t>
            </a:r>
            <a:r>
              <a:rPr lang="zh-CN" altLang="en-US" dirty="0"/>
              <a:t>为安培环路，则有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1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4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5" grpId="0" autoUpdateAnimBg="0"/>
      <p:bldP spid="84093" grpId="0" autoUpdateAnimBg="0"/>
      <p:bldP spid="8410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828800" y="719138"/>
            <a:ext cx="3962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Tx/>
              <a:buNone/>
            </a:pPr>
            <a:r>
              <a:rPr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再取环路</a:t>
            </a:r>
            <a:r>
              <a:rPr lang="en-US" altLang="zh-CN" sz="2400" b="1" i="1" smtClean="0">
                <a:solidFill>
                  <a:srgbClr val="000000"/>
                </a:solidFill>
                <a:ea typeface="楷体_GB2312" pitchFamily="49" charset="-122"/>
              </a:rPr>
              <a:t>b c e f </a:t>
            </a:r>
            <a:r>
              <a:rPr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，则</a:t>
            </a:r>
            <a:endParaRPr lang="zh-CN" altLang="en-US" sz="2400" b="1" smtClean="0">
              <a:ea typeface="楷体_GB2312" pitchFamily="49" charset="-122"/>
            </a:endParaRPr>
          </a:p>
        </p:txBody>
      </p:sp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2519363" y="1252538"/>
          <a:ext cx="742156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7" name="Equation" r:id="rId3" imgW="3048000" imgH="342900" progId="Equation.3">
                  <p:embed/>
                </p:oleObj>
              </mc:Choice>
              <mc:Fallback>
                <p:oleObj name="Equation" r:id="rId3" imgW="3048000" imgH="342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1252538"/>
                        <a:ext cx="7421562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6" name="Object 4"/>
          <p:cNvGraphicFramePr>
            <a:graphicFrameLocks noChangeAspect="1"/>
          </p:cNvGraphicFramePr>
          <p:nvPr/>
        </p:nvGraphicFramePr>
        <p:xfrm>
          <a:off x="2514600" y="2166938"/>
          <a:ext cx="35242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8" name="Equation" r:id="rId5" imgW="1409088" imgH="342751" progId="Equation.3">
                  <p:embed/>
                </p:oleObj>
              </mc:Choice>
              <mc:Fallback>
                <p:oleObj name="Equation" r:id="rId5" imgW="1409088" imgH="34275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166938"/>
                        <a:ext cx="352425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1905000" y="3081338"/>
          <a:ext cx="467995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9" name="Equation" r:id="rId7" imgW="1828800" imgH="330200" progId="Equation.3">
                  <p:embed/>
                </p:oleObj>
              </mc:Choice>
              <mc:Fallback>
                <p:oleObj name="Equation" r:id="rId7" imgW="1828800" imgH="330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081338"/>
                        <a:ext cx="4679950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2408238" y="4224338"/>
          <a:ext cx="380047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70" name="Equation" r:id="rId9" imgW="1511300" imgH="241300" progId="Equation.3">
                  <p:embed/>
                </p:oleObj>
              </mc:Choice>
              <mc:Fallback>
                <p:oleObj name="Equation" r:id="rId9" imgW="15113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38" y="4224338"/>
                        <a:ext cx="3800475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7"/>
          <p:cNvGraphicFramePr>
            <a:graphicFrameLocks noChangeAspect="1"/>
          </p:cNvGraphicFramePr>
          <p:nvPr/>
        </p:nvGraphicFramePr>
        <p:xfrm>
          <a:off x="2759075" y="5138738"/>
          <a:ext cx="182403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71" name="Equation" r:id="rId11" imgW="723586" imgH="241195" progId="Equation.3">
                  <p:embed/>
                </p:oleObj>
              </mc:Choice>
              <mc:Fallback>
                <p:oleObj name="Equation" r:id="rId11" imgW="723586" imgH="24119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5138738"/>
                        <a:ext cx="1824038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126" name="Group 134"/>
          <p:cNvGrpSpPr>
            <a:grpSpLocks/>
          </p:cNvGrpSpPr>
          <p:nvPr/>
        </p:nvGrpSpPr>
        <p:grpSpPr bwMode="auto">
          <a:xfrm>
            <a:off x="4551363" y="5876925"/>
            <a:ext cx="2808287" cy="792163"/>
            <a:chOff x="1655" y="3521"/>
            <a:chExt cx="1769" cy="499"/>
          </a:xfrm>
        </p:grpSpPr>
        <p:grpSp>
          <p:nvGrpSpPr>
            <p:cNvPr id="34941" name="Group 173"/>
            <p:cNvGrpSpPr>
              <a:grpSpLocks/>
            </p:cNvGrpSpPr>
            <p:nvPr/>
          </p:nvGrpSpPr>
          <p:grpSpPr bwMode="auto">
            <a:xfrm>
              <a:off x="1655" y="3521"/>
              <a:ext cx="1769" cy="499"/>
              <a:chOff x="483" y="3113"/>
              <a:chExt cx="2177" cy="408"/>
            </a:xfrm>
          </p:grpSpPr>
          <p:sp>
            <p:nvSpPr>
              <p:cNvPr id="34943" name="AutoShape 174"/>
              <p:cNvSpPr>
                <a:spLocks noChangeArrowheads="1"/>
              </p:cNvSpPr>
              <p:nvPr/>
            </p:nvSpPr>
            <p:spPr bwMode="gray">
              <a:xfrm>
                <a:off x="483" y="3113"/>
                <a:ext cx="2177" cy="408"/>
              </a:xfrm>
              <a:prstGeom prst="roundRect">
                <a:avLst>
                  <a:gd name="adj" fmla="val 17509"/>
                </a:avLst>
              </a:pr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zh-CN" b="0">
                  <a:latin typeface="楷体_GB2312" pitchFamily="49" charset="-122"/>
                </a:endParaRPr>
              </a:p>
            </p:txBody>
          </p:sp>
          <p:sp>
            <p:nvSpPr>
              <p:cNvPr id="34944" name="AutoShape 175"/>
              <p:cNvSpPr>
                <a:spLocks noChangeArrowheads="1"/>
              </p:cNvSpPr>
              <p:nvPr/>
            </p:nvSpPr>
            <p:spPr bwMode="gray">
              <a:xfrm>
                <a:off x="521" y="3113"/>
                <a:ext cx="2111" cy="400"/>
              </a:xfrm>
              <a:prstGeom prst="roundRect">
                <a:avLst>
                  <a:gd name="adj" fmla="val 16667"/>
                </a:avLst>
              </a:prstGeom>
              <a:solidFill>
                <a:srgbClr val="FFB8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zh-CN" b="0">
                  <a:latin typeface="楷体_GB2312" pitchFamily="49" charset="-122"/>
                </a:endParaRPr>
              </a:p>
            </p:txBody>
          </p:sp>
          <p:sp>
            <p:nvSpPr>
              <p:cNvPr id="34945" name="AutoShape 176"/>
              <p:cNvSpPr>
                <a:spLocks noChangeArrowheads="1"/>
              </p:cNvSpPr>
              <p:nvPr/>
            </p:nvSpPr>
            <p:spPr bwMode="gray">
              <a:xfrm>
                <a:off x="534" y="3420"/>
                <a:ext cx="208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B84F"/>
                  </a:gs>
                  <a:gs pos="100000">
                    <a:srgbClr val="FFD89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zh-CN" b="0">
                  <a:latin typeface="楷体_GB2312" pitchFamily="49" charset="-122"/>
                </a:endParaRPr>
              </a:p>
            </p:txBody>
          </p:sp>
          <p:sp>
            <p:nvSpPr>
              <p:cNvPr id="34946" name="AutoShape 177"/>
              <p:cNvSpPr>
                <a:spLocks noChangeArrowheads="1"/>
              </p:cNvSpPr>
              <p:nvPr/>
            </p:nvSpPr>
            <p:spPr bwMode="gray">
              <a:xfrm>
                <a:off x="534" y="3113"/>
                <a:ext cx="208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E2B7"/>
                  </a:gs>
                  <a:gs pos="100000">
                    <a:srgbClr val="FFB84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zh-CN" b="0">
                  <a:latin typeface="楷体_GB2312" pitchFamily="49" charset="-122"/>
                </a:endParaRPr>
              </a:p>
            </p:txBody>
          </p:sp>
        </p:grpSp>
        <p:graphicFrame>
          <p:nvGraphicFramePr>
            <p:cNvPr id="34942" name="Object 8"/>
            <p:cNvGraphicFramePr>
              <a:graphicFrameLocks noChangeAspect="1"/>
            </p:cNvGraphicFramePr>
            <p:nvPr/>
          </p:nvGraphicFramePr>
          <p:xfrm>
            <a:off x="1728" y="3552"/>
            <a:ext cx="1627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72" name="Equation" r:id="rId13" imgW="482391" imgH="241195" progId="Equation.3">
                    <p:embed/>
                  </p:oleObj>
                </mc:Choice>
                <mc:Fallback>
                  <p:oleObj name="Equation" r:id="rId13" imgW="482391" imgH="24119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552"/>
                          <a:ext cx="1627" cy="4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5119" name="Group 127"/>
          <p:cNvGrpSpPr>
            <a:grpSpLocks/>
          </p:cNvGrpSpPr>
          <p:nvPr/>
        </p:nvGrpSpPr>
        <p:grpSpPr bwMode="auto">
          <a:xfrm>
            <a:off x="6705600" y="1862138"/>
            <a:ext cx="3733800" cy="2209800"/>
            <a:chOff x="3264" y="912"/>
            <a:chExt cx="2352" cy="1392"/>
          </a:xfrm>
        </p:grpSpPr>
        <p:grpSp>
          <p:nvGrpSpPr>
            <p:cNvPr id="34827" name="Group 123"/>
            <p:cNvGrpSpPr>
              <a:grpSpLocks/>
            </p:cNvGrpSpPr>
            <p:nvPr/>
          </p:nvGrpSpPr>
          <p:grpSpPr bwMode="auto">
            <a:xfrm>
              <a:off x="3264" y="1550"/>
              <a:ext cx="2352" cy="754"/>
              <a:chOff x="3264" y="1406"/>
              <a:chExt cx="2352" cy="754"/>
            </a:xfrm>
          </p:grpSpPr>
          <p:sp>
            <p:nvSpPr>
              <p:cNvPr id="34841" name="AutoShape 10"/>
              <p:cNvSpPr>
                <a:spLocks noChangeArrowheads="1"/>
              </p:cNvSpPr>
              <p:nvPr/>
            </p:nvSpPr>
            <p:spPr bwMode="auto">
              <a:xfrm>
                <a:off x="3410" y="1406"/>
                <a:ext cx="122" cy="135"/>
              </a:xfrm>
              <a:prstGeom prst="flowChartProcess">
                <a:avLst/>
              </a:prstGeom>
              <a:solidFill>
                <a:srgbClr val="FFFFFF"/>
              </a:solidFill>
              <a:ln w="28575">
                <a:solidFill>
                  <a:srgbClr val="009900"/>
                </a:solidFill>
                <a:miter lim="800000"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42" name="Line 11"/>
              <p:cNvSpPr>
                <a:spLocks noChangeShapeType="1"/>
              </p:cNvSpPr>
              <p:nvPr/>
            </p:nvSpPr>
            <p:spPr bwMode="auto">
              <a:xfrm>
                <a:off x="3410" y="1406"/>
                <a:ext cx="122" cy="13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3" name="Line 12"/>
              <p:cNvSpPr>
                <a:spLocks noChangeShapeType="1"/>
              </p:cNvSpPr>
              <p:nvPr/>
            </p:nvSpPr>
            <p:spPr bwMode="auto">
              <a:xfrm flipH="1">
                <a:off x="3410" y="1406"/>
                <a:ext cx="122" cy="13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4" name="AutoShape 13"/>
              <p:cNvSpPr>
                <a:spLocks noChangeArrowheads="1"/>
              </p:cNvSpPr>
              <p:nvPr/>
            </p:nvSpPr>
            <p:spPr bwMode="auto">
              <a:xfrm>
                <a:off x="3532" y="1406"/>
                <a:ext cx="121" cy="135"/>
              </a:xfrm>
              <a:prstGeom prst="flowChartProcess">
                <a:avLst/>
              </a:prstGeom>
              <a:solidFill>
                <a:srgbClr val="FFFFFF"/>
              </a:solidFill>
              <a:ln w="28575">
                <a:solidFill>
                  <a:srgbClr val="009900"/>
                </a:solidFill>
                <a:miter lim="800000"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45" name="Line 14"/>
              <p:cNvSpPr>
                <a:spLocks noChangeShapeType="1"/>
              </p:cNvSpPr>
              <p:nvPr/>
            </p:nvSpPr>
            <p:spPr bwMode="auto">
              <a:xfrm>
                <a:off x="3532" y="1406"/>
                <a:ext cx="121" cy="13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6" name="Line 15"/>
              <p:cNvSpPr>
                <a:spLocks noChangeShapeType="1"/>
              </p:cNvSpPr>
              <p:nvPr/>
            </p:nvSpPr>
            <p:spPr bwMode="auto">
              <a:xfrm flipH="1">
                <a:off x="3532" y="1406"/>
                <a:ext cx="121" cy="13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7" name="AutoShape 16"/>
              <p:cNvSpPr>
                <a:spLocks noChangeArrowheads="1"/>
              </p:cNvSpPr>
              <p:nvPr/>
            </p:nvSpPr>
            <p:spPr bwMode="auto">
              <a:xfrm>
                <a:off x="3653" y="1406"/>
                <a:ext cx="121" cy="135"/>
              </a:xfrm>
              <a:prstGeom prst="flowChartProcess">
                <a:avLst/>
              </a:prstGeom>
              <a:solidFill>
                <a:srgbClr val="FFFFFF"/>
              </a:solidFill>
              <a:ln w="28575">
                <a:solidFill>
                  <a:srgbClr val="009900"/>
                </a:solidFill>
                <a:miter lim="800000"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48" name="Line 17"/>
              <p:cNvSpPr>
                <a:spLocks noChangeShapeType="1"/>
              </p:cNvSpPr>
              <p:nvPr/>
            </p:nvSpPr>
            <p:spPr bwMode="auto">
              <a:xfrm>
                <a:off x="3653" y="1406"/>
                <a:ext cx="121" cy="13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9" name="Line 18"/>
              <p:cNvSpPr>
                <a:spLocks noChangeShapeType="1"/>
              </p:cNvSpPr>
              <p:nvPr/>
            </p:nvSpPr>
            <p:spPr bwMode="auto">
              <a:xfrm flipH="1">
                <a:off x="3653" y="1406"/>
                <a:ext cx="121" cy="13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50" name="AutoShape 19"/>
              <p:cNvSpPr>
                <a:spLocks noChangeArrowheads="1"/>
              </p:cNvSpPr>
              <p:nvPr/>
            </p:nvSpPr>
            <p:spPr bwMode="auto">
              <a:xfrm>
                <a:off x="3774" y="1406"/>
                <a:ext cx="121" cy="135"/>
              </a:xfrm>
              <a:prstGeom prst="flowChartProcess">
                <a:avLst/>
              </a:prstGeom>
              <a:solidFill>
                <a:srgbClr val="FFFFFF"/>
              </a:solidFill>
              <a:ln w="28575">
                <a:solidFill>
                  <a:srgbClr val="009900"/>
                </a:solidFill>
                <a:miter lim="800000"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51" name="Line 20"/>
              <p:cNvSpPr>
                <a:spLocks noChangeShapeType="1"/>
              </p:cNvSpPr>
              <p:nvPr/>
            </p:nvSpPr>
            <p:spPr bwMode="auto">
              <a:xfrm>
                <a:off x="3774" y="1406"/>
                <a:ext cx="121" cy="13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52" name="Line 21"/>
              <p:cNvSpPr>
                <a:spLocks noChangeShapeType="1"/>
              </p:cNvSpPr>
              <p:nvPr/>
            </p:nvSpPr>
            <p:spPr bwMode="auto">
              <a:xfrm flipH="1">
                <a:off x="3774" y="1406"/>
                <a:ext cx="121" cy="13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53" name="AutoShape 22"/>
              <p:cNvSpPr>
                <a:spLocks noChangeArrowheads="1"/>
              </p:cNvSpPr>
              <p:nvPr/>
            </p:nvSpPr>
            <p:spPr bwMode="auto">
              <a:xfrm>
                <a:off x="3895" y="1406"/>
                <a:ext cx="121" cy="135"/>
              </a:xfrm>
              <a:prstGeom prst="flowChartProcess">
                <a:avLst/>
              </a:prstGeom>
              <a:solidFill>
                <a:srgbClr val="FFFFFF"/>
              </a:solidFill>
              <a:ln w="28575">
                <a:solidFill>
                  <a:srgbClr val="009900"/>
                </a:solidFill>
                <a:miter lim="800000"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54" name="Line 23"/>
              <p:cNvSpPr>
                <a:spLocks noChangeShapeType="1"/>
              </p:cNvSpPr>
              <p:nvPr/>
            </p:nvSpPr>
            <p:spPr bwMode="auto">
              <a:xfrm>
                <a:off x="3895" y="1406"/>
                <a:ext cx="121" cy="13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55" name="Line 24"/>
              <p:cNvSpPr>
                <a:spLocks noChangeShapeType="1"/>
              </p:cNvSpPr>
              <p:nvPr/>
            </p:nvSpPr>
            <p:spPr bwMode="auto">
              <a:xfrm flipH="1">
                <a:off x="3895" y="1406"/>
                <a:ext cx="121" cy="13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56" name="AutoShape 25"/>
              <p:cNvSpPr>
                <a:spLocks noChangeArrowheads="1"/>
              </p:cNvSpPr>
              <p:nvPr/>
            </p:nvSpPr>
            <p:spPr bwMode="auto">
              <a:xfrm>
                <a:off x="4016" y="1406"/>
                <a:ext cx="122" cy="135"/>
              </a:xfrm>
              <a:prstGeom prst="flowChartProcess">
                <a:avLst/>
              </a:prstGeom>
              <a:solidFill>
                <a:srgbClr val="FFFFFF"/>
              </a:solidFill>
              <a:ln w="28575">
                <a:solidFill>
                  <a:srgbClr val="009900"/>
                </a:solidFill>
                <a:miter lim="800000"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57" name="Line 26"/>
              <p:cNvSpPr>
                <a:spLocks noChangeShapeType="1"/>
              </p:cNvSpPr>
              <p:nvPr/>
            </p:nvSpPr>
            <p:spPr bwMode="auto">
              <a:xfrm>
                <a:off x="4016" y="1406"/>
                <a:ext cx="122" cy="13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58" name="Line 27"/>
              <p:cNvSpPr>
                <a:spLocks noChangeShapeType="1"/>
              </p:cNvSpPr>
              <p:nvPr/>
            </p:nvSpPr>
            <p:spPr bwMode="auto">
              <a:xfrm flipH="1">
                <a:off x="4016" y="1406"/>
                <a:ext cx="122" cy="13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59" name="AutoShape 28"/>
              <p:cNvSpPr>
                <a:spLocks noChangeArrowheads="1"/>
              </p:cNvSpPr>
              <p:nvPr/>
            </p:nvSpPr>
            <p:spPr bwMode="auto">
              <a:xfrm>
                <a:off x="4138" y="1406"/>
                <a:ext cx="121" cy="135"/>
              </a:xfrm>
              <a:prstGeom prst="flowChartProcess">
                <a:avLst/>
              </a:prstGeom>
              <a:solidFill>
                <a:srgbClr val="FFFFFF"/>
              </a:solidFill>
              <a:ln w="28575">
                <a:solidFill>
                  <a:srgbClr val="009900"/>
                </a:solidFill>
                <a:miter lim="800000"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60" name="Line 29"/>
              <p:cNvSpPr>
                <a:spLocks noChangeShapeType="1"/>
              </p:cNvSpPr>
              <p:nvPr/>
            </p:nvSpPr>
            <p:spPr bwMode="auto">
              <a:xfrm>
                <a:off x="4138" y="1406"/>
                <a:ext cx="121" cy="13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61" name="Line 30"/>
              <p:cNvSpPr>
                <a:spLocks noChangeShapeType="1"/>
              </p:cNvSpPr>
              <p:nvPr/>
            </p:nvSpPr>
            <p:spPr bwMode="auto">
              <a:xfrm flipH="1">
                <a:off x="4138" y="1406"/>
                <a:ext cx="121" cy="13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62" name="AutoShape 31"/>
              <p:cNvSpPr>
                <a:spLocks noChangeArrowheads="1"/>
              </p:cNvSpPr>
              <p:nvPr/>
            </p:nvSpPr>
            <p:spPr bwMode="auto">
              <a:xfrm>
                <a:off x="4259" y="1406"/>
                <a:ext cx="121" cy="135"/>
              </a:xfrm>
              <a:prstGeom prst="flowChartProcess">
                <a:avLst/>
              </a:prstGeom>
              <a:solidFill>
                <a:srgbClr val="FFFFFF"/>
              </a:solidFill>
              <a:ln w="28575">
                <a:solidFill>
                  <a:srgbClr val="009900"/>
                </a:solidFill>
                <a:miter lim="800000"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63" name="Line 32"/>
              <p:cNvSpPr>
                <a:spLocks noChangeShapeType="1"/>
              </p:cNvSpPr>
              <p:nvPr/>
            </p:nvSpPr>
            <p:spPr bwMode="auto">
              <a:xfrm>
                <a:off x="4259" y="1406"/>
                <a:ext cx="121" cy="13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64" name="Line 33"/>
              <p:cNvSpPr>
                <a:spLocks noChangeShapeType="1"/>
              </p:cNvSpPr>
              <p:nvPr/>
            </p:nvSpPr>
            <p:spPr bwMode="auto">
              <a:xfrm flipH="1">
                <a:off x="4259" y="1406"/>
                <a:ext cx="121" cy="13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65" name="AutoShape 34"/>
              <p:cNvSpPr>
                <a:spLocks noChangeArrowheads="1"/>
              </p:cNvSpPr>
              <p:nvPr/>
            </p:nvSpPr>
            <p:spPr bwMode="auto">
              <a:xfrm>
                <a:off x="4380" y="1406"/>
                <a:ext cx="121" cy="135"/>
              </a:xfrm>
              <a:prstGeom prst="flowChartProcess">
                <a:avLst/>
              </a:prstGeom>
              <a:solidFill>
                <a:srgbClr val="FFFFFF"/>
              </a:solidFill>
              <a:ln w="28575">
                <a:solidFill>
                  <a:srgbClr val="009900"/>
                </a:solidFill>
                <a:miter lim="800000"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66" name="Line 35"/>
              <p:cNvSpPr>
                <a:spLocks noChangeShapeType="1"/>
              </p:cNvSpPr>
              <p:nvPr/>
            </p:nvSpPr>
            <p:spPr bwMode="auto">
              <a:xfrm>
                <a:off x="4380" y="1406"/>
                <a:ext cx="121" cy="13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67" name="Line 36"/>
              <p:cNvSpPr>
                <a:spLocks noChangeShapeType="1"/>
              </p:cNvSpPr>
              <p:nvPr/>
            </p:nvSpPr>
            <p:spPr bwMode="auto">
              <a:xfrm flipH="1">
                <a:off x="4380" y="1406"/>
                <a:ext cx="121" cy="13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68" name="AutoShape 37"/>
              <p:cNvSpPr>
                <a:spLocks noChangeArrowheads="1"/>
              </p:cNvSpPr>
              <p:nvPr/>
            </p:nvSpPr>
            <p:spPr bwMode="auto">
              <a:xfrm>
                <a:off x="4501" y="1406"/>
                <a:ext cx="121" cy="135"/>
              </a:xfrm>
              <a:prstGeom prst="flowChartProcess">
                <a:avLst/>
              </a:prstGeom>
              <a:solidFill>
                <a:srgbClr val="FFFFFF"/>
              </a:solidFill>
              <a:ln w="28575">
                <a:solidFill>
                  <a:srgbClr val="009900"/>
                </a:solidFill>
                <a:miter lim="800000"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69" name="Line 38"/>
              <p:cNvSpPr>
                <a:spLocks noChangeShapeType="1"/>
              </p:cNvSpPr>
              <p:nvPr/>
            </p:nvSpPr>
            <p:spPr bwMode="auto">
              <a:xfrm>
                <a:off x="4501" y="1406"/>
                <a:ext cx="121" cy="13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70" name="Line 39"/>
              <p:cNvSpPr>
                <a:spLocks noChangeShapeType="1"/>
              </p:cNvSpPr>
              <p:nvPr/>
            </p:nvSpPr>
            <p:spPr bwMode="auto">
              <a:xfrm flipH="1">
                <a:off x="4501" y="1406"/>
                <a:ext cx="121" cy="13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71" name="AutoShape 40"/>
              <p:cNvSpPr>
                <a:spLocks noChangeArrowheads="1"/>
              </p:cNvSpPr>
              <p:nvPr/>
            </p:nvSpPr>
            <p:spPr bwMode="auto">
              <a:xfrm>
                <a:off x="4622" y="1406"/>
                <a:ext cx="121" cy="135"/>
              </a:xfrm>
              <a:prstGeom prst="flowChartProcess">
                <a:avLst/>
              </a:prstGeom>
              <a:solidFill>
                <a:srgbClr val="FFFFFF"/>
              </a:solidFill>
              <a:ln w="28575">
                <a:solidFill>
                  <a:srgbClr val="009900"/>
                </a:solidFill>
                <a:miter lim="800000"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72" name="Line 41"/>
              <p:cNvSpPr>
                <a:spLocks noChangeShapeType="1"/>
              </p:cNvSpPr>
              <p:nvPr/>
            </p:nvSpPr>
            <p:spPr bwMode="auto">
              <a:xfrm>
                <a:off x="4622" y="1406"/>
                <a:ext cx="121" cy="13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73" name="Line 42"/>
              <p:cNvSpPr>
                <a:spLocks noChangeShapeType="1"/>
              </p:cNvSpPr>
              <p:nvPr/>
            </p:nvSpPr>
            <p:spPr bwMode="auto">
              <a:xfrm flipH="1">
                <a:off x="4622" y="1406"/>
                <a:ext cx="121" cy="13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74" name="AutoShape 43"/>
              <p:cNvSpPr>
                <a:spLocks noChangeArrowheads="1"/>
              </p:cNvSpPr>
              <p:nvPr/>
            </p:nvSpPr>
            <p:spPr bwMode="auto">
              <a:xfrm>
                <a:off x="4743" y="1406"/>
                <a:ext cx="122" cy="135"/>
              </a:xfrm>
              <a:prstGeom prst="flowChartProcess">
                <a:avLst/>
              </a:prstGeom>
              <a:solidFill>
                <a:srgbClr val="FFFFFF"/>
              </a:solidFill>
              <a:ln w="28575">
                <a:solidFill>
                  <a:srgbClr val="009900"/>
                </a:solidFill>
                <a:miter lim="800000"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75" name="Line 44"/>
              <p:cNvSpPr>
                <a:spLocks noChangeShapeType="1"/>
              </p:cNvSpPr>
              <p:nvPr/>
            </p:nvSpPr>
            <p:spPr bwMode="auto">
              <a:xfrm>
                <a:off x="4743" y="1406"/>
                <a:ext cx="122" cy="13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76" name="Line 45"/>
              <p:cNvSpPr>
                <a:spLocks noChangeShapeType="1"/>
              </p:cNvSpPr>
              <p:nvPr/>
            </p:nvSpPr>
            <p:spPr bwMode="auto">
              <a:xfrm flipH="1">
                <a:off x="4743" y="1406"/>
                <a:ext cx="122" cy="13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77" name="AutoShape 46"/>
              <p:cNvSpPr>
                <a:spLocks noChangeArrowheads="1"/>
              </p:cNvSpPr>
              <p:nvPr/>
            </p:nvSpPr>
            <p:spPr bwMode="auto">
              <a:xfrm>
                <a:off x="4865" y="1406"/>
                <a:ext cx="121" cy="135"/>
              </a:xfrm>
              <a:prstGeom prst="flowChartProcess">
                <a:avLst/>
              </a:prstGeom>
              <a:solidFill>
                <a:srgbClr val="FFFFFF"/>
              </a:solidFill>
              <a:ln w="28575">
                <a:solidFill>
                  <a:srgbClr val="009900"/>
                </a:solidFill>
                <a:miter lim="800000"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78" name="Line 47"/>
              <p:cNvSpPr>
                <a:spLocks noChangeShapeType="1"/>
              </p:cNvSpPr>
              <p:nvPr/>
            </p:nvSpPr>
            <p:spPr bwMode="auto">
              <a:xfrm>
                <a:off x="4865" y="1406"/>
                <a:ext cx="121" cy="13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79" name="Line 48"/>
              <p:cNvSpPr>
                <a:spLocks noChangeShapeType="1"/>
              </p:cNvSpPr>
              <p:nvPr/>
            </p:nvSpPr>
            <p:spPr bwMode="auto">
              <a:xfrm flipH="1">
                <a:off x="4865" y="1406"/>
                <a:ext cx="121" cy="13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80" name="AutoShape 49"/>
              <p:cNvSpPr>
                <a:spLocks noChangeArrowheads="1"/>
              </p:cNvSpPr>
              <p:nvPr/>
            </p:nvSpPr>
            <p:spPr bwMode="auto">
              <a:xfrm>
                <a:off x="4986" y="1406"/>
                <a:ext cx="121" cy="135"/>
              </a:xfrm>
              <a:prstGeom prst="flowChartProcess">
                <a:avLst/>
              </a:prstGeom>
              <a:solidFill>
                <a:srgbClr val="FFFFFF"/>
              </a:solidFill>
              <a:ln w="28575">
                <a:solidFill>
                  <a:srgbClr val="009900"/>
                </a:solidFill>
                <a:miter lim="800000"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81" name="Line 50"/>
              <p:cNvSpPr>
                <a:spLocks noChangeShapeType="1"/>
              </p:cNvSpPr>
              <p:nvPr/>
            </p:nvSpPr>
            <p:spPr bwMode="auto">
              <a:xfrm>
                <a:off x="4986" y="1406"/>
                <a:ext cx="121" cy="13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82" name="Line 51"/>
              <p:cNvSpPr>
                <a:spLocks noChangeShapeType="1"/>
              </p:cNvSpPr>
              <p:nvPr/>
            </p:nvSpPr>
            <p:spPr bwMode="auto">
              <a:xfrm flipH="1">
                <a:off x="4986" y="1406"/>
                <a:ext cx="121" cy="13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83" name="AutoShape 52"/>
              <p:cNvSpPr>
                <a:spLocks noChangeArrowheads="1"/>
              </p:cNvSpPr>
              <p:nvPr/>
            </p:nvSpPr>
            <p:spPr bwMode="auto">
              <a:xfrm>
                <a:off x="5107" y="1406"/>
                <a:ext cx="121" cy="135"/>
              </a:xfrm>
              <a:prstGeom prst="flowChartProcess">
                <a:avLst/>
              </a:prstGeom>
              <a:solidFill>
                <a:srgbClr val="FFFFFF"/>
              </a:solidFill>
              <a:ln w="28575">
                <a:solidFill>
                  <a:srgbClr val="009900"/>
                </a:solidFill>
                <a:miter lim="800000"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84" name="Line 53"/>
              <p:cNvSpPr>
                <a:spLocks noChangeShapeType="1"/>
              </p:cNvSpPr>
              <p:nvPr/>
            </p:nvSpPr>
            <p:spPr bwMode="auto">
              <a:xfrm>
                <a:off x="5107" y="1406"/>
                <a:ext cx="121" cy="13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85" name="Line 54"/>
              <p:cNvSpPr>
                <a:spLocks noChangeShapeType="1"/>
              </p:cNvSpPr>
              <p:nvPr/>
            </p:nvSpPr>
            <p:spPr bwMode="auto">
              <a:xfrm flipH="1">
                <a:off x="5107" y="1406"/>
                <a:ext cx="121" cy="13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86" name="AutoShape 55"/>
              <p:cNvSpPr>
                <a:spLocks noChangeArrowheads="1"/>
              </p:cNvSpPr>
              <p:nvPr/>
            </p:nvSpPr>
            <p:spPr bwMode="auto">
              <a:xfrm>
                <a:off x="5228" y="1406"/>
                <a:ext cx="121" cy="135"/>
              </a:xfrm>
              <a:prstGeom prst="flowChartProcess">
                <a:avLst/>
              </a:prstGeom>
              <a:solidFill>
                <a:srgbClr val="FFFFFF"/>
              </a:solidFill>
              <a:ln w="28575">
                <a:solidFill>
                  <a:srgbClr val="009900"/>
                </a:solidFill>
                <a:miter lim="800000"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87" name="Line 56"/>
              <p:cNvSpPr>
                <a:spLocks noChangeShapeType="1"/>
              </p:cNvSpPr>
              <p:nvPr/>
            </p:nvSpPr>
            <p:spPr bwMode="auto">
              <a:xfrm>
                <a:off x="5228" y="1406"/>
                <a:ext cx="121" cy="13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88" name="Line 57"/>
              <p:cNvSpPr>
                <a:spLocks noChangeShapeType="1"/>
              </p:cNvSpPr>
              <p:nvPr/>
            </p:nvSpPr>
            <p:spPr bwMode="auto">
              <a:xfrm flipH="1">
                <a:off x="5228" y="1406"/>
                <a:ext cx="121" cy="13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89" name="AutoShape 58"/>
              <p:cNvSpPr>
                <a:spLocks noChangeArrowheads="1"/>
              </p:cNvSpPr>
              <p:nvPr/>
            </p:nvSpPr>
            <p:spPr bwMode="auto">
              <a:xfrm>
                <a:off x="5349" y="1406"/>
                <a:ext cx="122" cy="135"/>
              </a:xfrm>
              <a:prstGeom prst="flowChartProcess">
                <a:avLst/>
              </a:prstGeom>
              <a:solidFill>
                <a:srgbClr val="FFFFFF"/>
              </a:solidFill>
              <a:ln w="28575">
                <a:solidFill>
                  <a:srgbClr val="009900"/>
                </a:solidFill>
                <a:miter lim="800000"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90" name="Line 59"/>
              <p:cNvSpPr>
                <a:spLocks noChangeShapeType="1"/>
              </p:cNvSpPr>
              <p:nvPr/>
            </p:nvSpPr>
            <p:spPr bwMode="auto">
              <a:xfrm>
                <a:off x="5349" y="1406"/>
                <a:ext cx="122" cy="13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91" name="Line 60"/>
              <p:cNvSpPr>
                <a:spLocks noChangeShapeType="1"/>
              </p:cNvSpPr>
              <p:nvPr/>
            </p:nvSpPr>
            <p:spPr bwMode="auto">
              <a:xfrm flipH="1">
                <a:off x="5349" y="1406"/>
                <a:ext cx="122" cy="13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92" name="AutoShape 61"/>
              <p:cNvSpPr>
                <a:spLocks noChangeArrowheads="1"/>
              </p:cNvSpPr>
              <p:nvPr/>
            </p:nvSpPr>
            <p:spPr bwMode="auto">
              <a:xfrm>
                <a:off x="5471" y="1406"/>
                <a:ext cx="121" cy="135"/>
              </a:xfrm>
              <a:prstGeom prst="flowChartProcess">
                <a:avLst/>
              </a:prstGeom>
              <a:solidFill>
                <a:srgbClr val="FFFFFF"/>
              </a:solidFill>
              <a:ln w="28575">
                <a:solidFill>
                  <a:srgbClr val="009900"/>
                </a:solidFill>
                <a:miter lim="800000"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93" name="Line 62"/>
              <p:cNvSpPr>
                <a:spLocks noChangeShapeType="1"/>
              </p:cNvSpPr>
              <p:nvPr/>
            </p:nvSpPr>
            <p:spPr bwMode="auto">
              <a:xfrm>
                <a:off x="5471" y="1406"/>
                <a:ext cx="121" cy="13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94" name="Line 63"/>
              <p:cNvSpPr>
                <a:spLocks noChangeShapeType="1"/>
              </p:cNvSpPr>
              <p:nvPr/>
            </p:nvSpPr>
            <p:spPr bwMode="auto">
              <a:xfrm flipH="1">
                <a:off x="5471" y="1406"/>
                <a:ext cx="121" cy="13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95" name="AutoShape 64"/>
              <p:cNvSpPr>
                <a:spLocks noChangeArrowheads="1"/>
              </p:cNvSpPr>
              <p:nvPr/>
            </p:nvSpPr>
            <p:spPr bwMode="auto">
              <a:xfrm>
                <a:off x="3677" y="2025"/>
                <a:ext cx="121" cy="135"/>
              </a:xfrm>
              <a:prstGeom prst="flowChartProcess">
                <a:avLst/>
              </a:prstGeom>
              <a:solidFill>
                <a:srgbClr val="FFFFFF"/>
              </a:solidFill>
              <a:ln w="28575">
                <a:solidFill>
                  <a:srgbClr val="009900"/>
                </a:solidFill>
                <a:miter lim="800000"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96" name="Oval 65"/>
              <p:cNvSpPr>
                <a:spLocks noChangeArrowheads="1"/>
              </p:cNvSpPr>
              <p:nvPr/>
            </p:nvSpPr>
            <p:spPr bwMode="auto">
              <a:xfrm>
                <a:off x="3701" y="2052"/>
                <a:ext cx="73" cy="81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97" name="AutoShape 66"/>
              <p:cNvSpPr>
                <a:spLocks noChangeArrowheads="1"/>
              </p:cNvSpPr>
              <p:nvPr/>
            </p:nvSpPr>
            <p:spPr bwMode="auto">
              <a:xfrm>
                <a:off x="3798" y="2025"/>
                <a:ext cx="121" cy="135"/>
              </a:xfrm>
              <a:prstGeom prst="flowChartProcess">
                <a:avLst/>
              </a:prstGeom>
              <a:solidFill>
                <a:srgbClr val="FFFFFF"/>
              </a:solidFill>
              <a:ln w="28575">
                <a:solidFill>
                  <a:srgbClr val="009900"/>
                </a:solidFill>
                <a:miter lim="800000"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98" name="Oval 67"/>
              <p:cNvSpPr>
                <a:spLocks noChangeArrowheads="1"/>
              </p:cNvSpPr>
              <p:nvPr/>
            </p:nvSpPr>
            <p:spPr bwMode="auto">
              <a:xfrm>
                <a:off x="3822" y="2052"/>
                <a:ext cx="73" cy="81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99" name="AutoShape 68"/>
              <p:cNvSpPr>
                <a:spLocks noChangeArrowheads="1"/>
              </p:cNvSpPr>
              <p:nvPr/>
            </p:nvSpPr>
            <p:spPr bwMode="auto">
              <a:xfrm>
                <a:off x="3919" y="2025"/>
                <a:ext cx="122" cy="135"/>
              </a:xfrm>
              <a:prstGeom prst="flowChartProcess">
                <a:avLst/>
              </a:prstGeom>
              <a:solidFill>
                <a:srgbClr val="FFFFFF"/>
              </a:solidFill>
              <a:ln w="28575">
                <a:solidFill>
                  <a:srgbClr val="009900"/>
                </a:solidFill>
                <a:miter lim="800000"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900" name="Oval 69"/>
              <p:cNvSpPr>
                <a:spLocks noChangeArrowheads="1"/>
              </p:cNvSpPr>
              <p:nvPr/>
            </p:nvSpPr>
            <p:spPr bwMode="auto">
              <a:xfrm>
                <a:off x="3944" y="2052"/>
                <a:ext cx="72" cy="81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901" name="AutoShape 70"/>
              <p:cNvSpPr>
                <a:spLocks noChangeArrowheads="1"/>
              </p:cNvSpPr>
              <p:nvPr/>
            </p:nvSpPr>
            <p:spPr bwMode="auto">
              <a:xfrm>
                <a:off x="4041" y="2025"/>
                <a:ext cx="121" cy="135"/>
              </a:xfrm>
              <a:prstGeom prst="flowChartProcess">
                <a:avLst/>
              </a:prstGeom>
              <a:solidFill>
                <a:srgbClr val="FFFFFF"/>
              </a:solidFill>
              <a:ln w="28575">
                <a:solidFill>
                  <a:srgbClr val="009900"/>
                </a:solidFill>
                <a:miter lim="800000"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902" name="Oval 71"/>
              <p:cNvSpPr>
                <a:spLocks noChangeArrowheads="1"/>
              </p:cNvSpPr>
              <p:nvPr/>
            </p:nvSpPr>
            <p:spPr bwMode="auto">
              <a:xfrm>
                <a:off x="4065" y="2052"/>
                <a:ext cx="73" cy="81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903" name="AutoShape 72"/>
              <p:cNvSpPr>
                <a:spLocks noChangeArrowheads="1"/>
              </p:cNvSpPr>
              <p:nvPr/>
            </p:nvSpPr>
            <p:spPr bwMode="auto">
              <a:xfrm>
                <a:off x="4162" y="2025"/>
                <a:ext cx="121" cy="135"/>
              </a:xfrm>
              <a:prstGeom prst="flowChartProcess">
                <a:avLst/>
              </a:prstGeom>
              <a:solidFill>
                <a:srgbClr val="FFFFFF"/>
              </a:solidFill>
              <a:ln w="28575">
                <a:solidFill>
                  <a:srgbClr val="009900"/>
                </a:solidFill>
                <a:miter lim="800000"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904" name="Oval 73"/>
              <p:cNvSpPr>
                <a:spLocks noChangeArrowheads="1"/>
              </p:cNvSpPr>
              <p:nvPr/>
            </p:nvSpPr>
            <p:spPr bwMode="auto">
              <a:xfrm>
                <a:off x="4186" y="2052"/>
                <a:ext cx="73" cy="81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905" name="AutoShape 74"/>
              <p:cNvSpPr>
                <a:spLocks noChangeArrowheads="1"/>
              </p:cNvSpPr>
              <p:nvPr/>
            </p:nvSpPr>
            <p:spPr bwMode="auto">
              <a:xfrm>
                <a:off x="4283" y="2025"/>
                <a:ext cx="121" cy="135"/>
              </a:xfrm>
              <a:prstGeom prst="flowChartProcess">
                <a:avLst/>
              </a:prstGeom>
              <a:solidFill>
                <a:srgbClr val="FFFFFF"/>
              </a:solidFill>
              <a:ln w="28575">
                <a:solidFill>
                  <a:srgbClr val="009900"/>
                </a:solidFill>
                <a:miter lim="800000"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906" name="Oval 75"/>
              <p:cNvSpPr>
                <a:spLocks noChangeArrowheads="1"/>
              </p:cNvSpPr>
              <p:nvPr/>
            </p:nvSpPr>
            <p:spPr bwMode="auto">
              <a:xfrm>
                <a:off x="4307" y="2052"/>
                <a:ext cx="73" cy="81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907" name="AutoShape 76"/>
              <p:cNvSpPr>
                <a:spLocks noChangeArrowheads="1"/>
              </p:cNvSpPr>
              <p:nvPr/>
            </p:nvSpPr>
            <p:spPr bwMode="auto">
              <a:xfrm>
                <a:off x="4404" y="2025"/>
                <a:ext cx="121" cy="135"/>
              </a:xfrm>
              <a:prstGeom prst="flowChartProcess">
                <a:avLst/>
              </a:prstGeom>
              <a:solidFill>
                <a:srgbClr val="FFFFFF"/>
              </a:solidFill>
              <a:ln w="28575">
                <a:solidFill>
                  <a:srgbClr val="009900"/>
                </a:solidFill>
                <a:miter lim="800000"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908" name="Oval 77"/>
              <p:cNvSpPr>
                <a:spLocks noChangeArrowheads="1"/>
              </p:cNvSpPr>
              <p:nvPr/>
            </p:nvSpPr>
            <p:spPr bwMode="auto">
              <a:xfrm>
                <a:off x="4428" y="2052"/>
                <a:ext cx="73" cy="81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909" name="AutoShape 78"/>
              <p:cNvSpPr>
                <a:spLocks noChangeArrowheads="1"/>
              </p:cNvSpPr>
              <p:nvPr/>
            </p:nvSpPr>
            <p:spPr bwMode="auto">
              <a:xfrm>
                <a:off x="4525" y="2025"/>
                <a:ext cx="122" cy="135"/>
              </a:xfrm>
              <a:prstGeom prst="flowChartProcess">
                <a:avLst/>
              </a:prstGeom>
              <a:solidFill>
                <a:srgbClr val="FFFFFF"/>
              </a:solidFill>
              <a:ln w="28575">
                <a:solidFill>
                  <a:srgbClr val="009900"/>
                </a:solidFill>
                <a:miter lim="800000"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910" name="Oval 79"/>
              <p:cNvSpPr>
                <a:spLocks noChangeArrowheads="1"/>
              </p:cNvSpPr>
              <p:nvPr/>
            </p:nvSpPr>
            <p:spPr bwMode="auto">
              <a:xfrm>
                <a:off x="4550" y="2052"/>
                <a:ext cx="72" cy="81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911" name="AutoShape 80"/>
              <p:cNvSpPr>
                <a:spLocks noChangeArrowheads="1"/>
              </p:cNvSpPr>
              <p:nvPr/>
            </p:nvSpPr>
            <p:spPr bwMode="auto">
              <a:xfrm>
                <a:off x="4647" y="2025"/>
                <a:ext cx="121" cy="135"/>
              </a:xfrm>
              <a:prstGeom prst="flowChartProcess">
                <a:avLst/>
              </a:prstGeom>
              <a:solidFill>
                <a:srgbClr val="FFFFFF"/>
              </a:solidFill>
              <a:ln w="28575">
                <a:solidFill>
                  <a:srgbClr val="009900"/>
                </a:solidFill>
                <a:miter lim="800000"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912" name="Oval 81"/>
              <p:cNvSpPr>
                <a:spLocks noChangeArrowheads="1"/>
              </p:cNvSpPr>
              <p:nvPr/>
            </p:nvSpPr>
            <p:spPr bwMode="auto">
              <a:xfrm>
                <a:off x="4671" y="2052"/>
                <a:ext cx="72" cy="81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913" name="AutoShape 82"/>
              <p:cNvSpPr>
                <a:spLocks noChangeArrowheads="1"/>
              </p:cNvSpPr>
              <p:nvPr/>
            </p:nvSpPr>
            <p:spPr bwMode="auto">
              <a:xfrm>
                <a:off x="4768" y="2025"/>
                <a:ext cx="121" cy="135"/>
              </a:xfrm>
              <a:prstGeom prst="flowChartProcess">
                <a:avLst/>
              </a:prstGeom>
              <a:solidFill>
                <a:srgbClr val="FFFFFF"/>
              </a:solidFill>
              <a:ln w="28575">
                <a:solidFill>
                  <a:srgbClr val="009900"/>
                </a:solidFill>
                <a:miter lim="800000"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914" name="Oval 83"/>
              <p:cNvSpPr>
                <a:spLocks noChangeArrowheads="1"/>
              </p:cNvSpPr>
              <p:nvPr/>
            </p:nvSpPr>
            <p:spPr bwMode="auto">
              <a:xfrm>
                <a:off x="4792" y="2052"/>
                <a:ext cx="73" cy="81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915" name="AutoShape 84"/>
              <p:cNvSpPr>
                <a:spLocks noChangeArrowheads="1"/>
              </p:cNvSpPr>
              <p:nvPr/>
            </p:nvSpPr>
            <p:spPr bwMode="auto">
              <a:xfrm>
                <a:off x="4889" y="2025"/>
                <a:ext cx="121" cy="135"/>
              </a:xfrm>
              <a:prstGeom prst="flowChartProcess">
                <a:avLst/>
              </a:prstGeom>
              <a:solidFill>
                <a:srgbClr val="FFFFFF"/>
              </a:solidFill>
              <a:ln w="28575">
                <a:solidFill>
                  <a:srgbClr val="009900"/>
                </a:solidFill>
                <a:miter lim="800000"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916" name="Oval 85"/>
              <p:cNvSpPr>
                <a:spLocks noChangeArrowheads="1"/>
              </p:cNvSpPr>
              <p:nvPr/>
            </p:nvSpPr>
            <p:spPr bwMode="auto">
              <a:xfrm>
                <a:off x="4913" y="2052"/>
                <a:ext cx="73" cy="81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917" name="AutoShape 86"/>
              <p:cNvSpPr>
                <a:spLocks noChangeArrowheads="1"/>
              </p:cNvSpPr>
              <p:nvPr/>
            </p:nvSpPr>
            <p:spPr bwMode="auto">
              <a:xfrm>
                <a:off x="5010" y="2025"/>
                <a:ext cx="121" cy="135"/>
              </a:xfrm>
              <a:prstGeom prst="flowChartProcess">
                <a:avLst/>
              </a:prstGeom>
              <a:solidFill>
                <a:srgbClr val="FFFFFF"/>
              </a:solidFill>
              <a:ln w="28575">
                <a:solidFill>
                  <a:srgbClr val="009900"/>
                </a:solidFill>
                <a:miter lim="800000"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918" name="Oval 87"/>
              <p:cNvSpPr>
                <a:spLocks noChangeArrowheads="1"/>
              </p:cNvSpPr>
              <p:nvPr/>
            </p:nvSpPr>
            <p:spPr bwMode="auto">
              <a:xfrm>
                <a:off x="5034" y="2052"/>
                <a:ext cx="73" cy="81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919" name="AutoShape 88"/>
              <p:cNvSpPr>
                <a:spLocks noChangeArrowheads="1"/>
              </p:cNvSpPr>
              <p:nvPr/>
            </p:nvSpPr>
            <p:spPr bwMode="auto">
              <a:xfrm>
                <a:off x="5131" y="2025"/>
                <a:ext cx="121" cy="135"/>
              </a:xfrm>
              <a:prstGeom prst="flowChartProcess">
                <a:avLst/>
              </a:prstGeom>
              <a:solidFill>
                <a:srgbClr val="FFFFFF"/>
              </a:solidFill>
              <a:ln w="28575">
                <a:solidFill>
                  <a:srgbClr val="009900"/>
                </a:solidFill>
                <a:miter lim="800000"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920" name="Oval 89"/>
              <p:cNvSpPr>
                <a:spLocks noChangeArrowheads="1"/>
              </p:cNvSpPr>
              <p:nvPr/>
            </p:nvSpPr>
            <p:spPr bwMode="auto">
              <a:xfrm>
                <a:off x="5155" y="2052"/>
                <a:ext cx="73" cy="81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921" name="AutoShape 90"/>
              <p:cNvSpPr>
                <a:spLocks noChangeArrowheads="1"/>
              </p:cNvSpPr>
              <p:nvPr/>
            </p:nvSpPr>
            <p:spPr bwMode="auto">
              <a:xfrm>
                <a:off x="5252" y="2025"/>
                <a:ext cx="122" cy="135"/>
              </a:xfrm>
              <a:prstGeom prst="flowChartProcess">
                <a:avLst/>
              </a:prstGeom>
              <a:solidFill>
                <a:srgbClr val="FFFFFF"/>
              </a:solidFill>
              <a:ln w="28575">
                <a:solidFill>
                  <a:srgbClr val="009900"/>
                </a:solidFill>
                <a:miter lim="800000"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922" name="Oval 91"/>
              <p:cNvSpPr>
                <a:spLocks noChangeArrowheads="1"/>
              </p:cNvSpPr>
              <p:nvPr/>
            </p:nvSpPr>
            <p:spPr bwMode="auto">
              <a:xfrm>
                <a:off x="5277" y="2052"/>
                <a:ext cx="72" cy="81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923" name="AutoShape 92"/>
              <p:cNvSpPr>
                <a:spLocks noChangeArrowheads="1"/>
              </p:cNvSpPr>
              <p:nvPr/>
            </p:nvSpPr>
            <p:spPr bwMode="auto">
              <a:xfrm>
                <a:off x="5374" y="2025"/>
                <a:ext cx="121" cy="135"/>
              </a:xfrm>
              <a:prstGeom prst="flowChartProcess">
                <a:avLst/>
              </a:prstGeom>
              <a:solidFill>
                <a:srgbClr val="FFFFFF"/>
              </a:solidFill>
              <a:ln w="28575">
                <a:solidFill>
                  <a:srgbClr val="009900"/>
                </a:solidFill>
                <a:miter lim="800000"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924" name="Oval 93"/>
              <p:cNvSpPr>
                <a:spLocks noChangeArrowheads="1"/>
              </p:cNvSpPr>
              <p:nvPr/>
            </p:nvSpPr>
            <p:spPr bwMode="auto">
              <a:xfrm>
                <a:off x="5398" y="2052"/>
                <a:ext cx="73" cy="81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925" name="AutoShape 94"/>
              <p:cNvSpPr>
                <a:spLocks noChangeArrowheads="1"/>
              </p:cNvSpPr>
              <p:nvPr/>
            </p:nvSpPr>
            <p:spPr bwMode="auto">
              <a:xfrm>
                <a:off x="5495" y="2025"/>
                <a:ext cx="121" cy="135"/>
              </a:xfrm>
              <a:prstGeom prst="flowChartProcess">
                <a:avLst/>
              </a:prstGeom>
              <a:solidFill>
                <a:srgbClr val="FFFFFF"/>
              </a:solidFill>
              <a:ln w="28575">
                <a:solidFill>
                  <a:srgbClr val="009900"/>
                </a:solidFill>
                <a:miter lim="800000"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926" name="Oval 95"/>
              <p:cNvSpPr>
                <a:spLocks noChangeArrowheads="1"/>
              </p:cNvSpPr>
              <p:nvPr/>
            </p:nvSpPr>
            <p:spPr bwMode="auto">
              <a:xfrm>
                <a:off x="5519" y="2052"/>
                <a:ext cx="73" cy="81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927" name="AutoShape 96"/>
              <p:cNvSpPr>
                <a:spLocks noChangeArrowheads="1"/>
              </p:cNvSpPr>
              <p:nvPr/>
            </p:nvSpPr>
            <p:spPr bwMode="auto">
              <a:xfrm>
                <a:off x="3556" y="2025"/>
                <a:ext cx="121" cy="135"/>
              </a:xfrm>
              <a:prstGeom prst="flowChartProcess">
                <a:avLst/>
              </a:prstGeom>
              <a:solidFill>
                <a:srgbClr val="FFFFFF"/>
              </a:solidFill>
              <a:ln w="28575">
                <a:solidFill>
                  <a:srgbClr val="009900"/>
                </a:solidFill>
                <a:miter lim="800000"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928" name="Oval 97"/>
              <p:cNvSpPr>
                <a:spLocks noChangeArrowheads="1"/>
              </p:cNvSpPr>
              <p:nvPr/>
            </p:nvSpPr>
            <p:spPr bwMode="auto">
              <a:xfrm>
                <a:off x="3580" y="2052"/>
                <a:ext cx="73" cy="81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929" name="AutoShape 98"/>
              <p:cNvSpPr>
                <a:spLocks noChangeArrowheads="1"/>
              </p:cNvSpPr>
              <p:nvPr/>
            </p:nvSpPr>
            <p:spPr bwMode="auto">
              <a:xfrm>
                <a:off x="3435" y="2025"/>
                <a:ext cx="121" cy="135"/>
              </a:xfrm>
              <a:prstGeom prst="flowChartProcess">
                <a:avLst/>
              </a:prstGeom>
              <a:solidFill>
                <a:srgbClr val="FFFFFF"/>
              </a:solidFill>
              <a:ln w="28575">
                <a:solidFill>
                  <a:srgbClr val="009900"/>
                </a:solidFill>
                <a:miter lim="800000"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930" name="Oval 99"/>
              <p:cNvSpPr>
                <a:spLocks noChangeArrowheads="1"/>
              </p:cNvSpPr>
              <p:nvPr/>
            </p:nvSpPr>
            <p:spPr bwMode="auto">
              <a:xfrm>
                <a:off x="3459" y="2052"/>
                <a:ext cx="73" cy="81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931" name="AutoShape 100"/>
              <p:cNvSpPr>
                <a:spLocks noChangeArrowheads="1"/>
              </p:cNvSpPr>
              <p:nvPr/>
            </p:nvSpPr>
            <p:spPr bwMode="auto">
              <a:xfrm>
                <a:off x="3313" y="2025"/>
                <a:ext cx="122" cy="135"/>
              </a:xfrm>
              <a:prstGeom prst="flowChartProcess">
                <a:avLst/>
              </a:prstGeom>
              <a:solidFill>
                <a:srgbClr val="FFFFFF"/>
              </a:solidFill>
              <a:ln w="28575">
                <a:solidFill>
                  <a:srgbClr val="009900"/>
                </a:solidFill>
                <a:miter lim="800000"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932" name="Oval 101"/>
              <p:cNvSpPr>
                <a:spLocks noChangeArrowheads="1"/>
              </p:cNvSpPr>
              <p:nvPr/>
            </p:nvSpPr>
            <p:spPr bwMode="auto">
              <a:xfrm>
                <a:off x="3338" y="2052"/>
                <a:ext cx="72" cy="81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933" name="AutoShape 102"/>
              <p:cNvSpPr>
                <a:spLocks noChangeArrowheads="1"/>
              </p:cNvSpPr>
              <p:nvPr/>
            </p:nvSpPr>
            <p:spPr bwMode="auto">
              <a:xfrm>
                <a:off x="3289" y="1406"/>
                <a:ext cx="121" cy="135"/>
              </a:xfrm>
              <a:prstGeom prst="flowChartProcess">
                <a:avLst/>
              </a:prstGeom>
              <a:solidFill>
                <a:srgbClr val="FFFFFF"/>
              </a:solidFill>
              <a:ln w="28575">
                <a:solidFill>
                  <a:srgbClr val="009900"/>
                </a:solidFill>
                <a:miter lim="800000"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934" name="Line 103"/>
              <p:cNvSpPr>
                <a:spLocks noChangeShapeType="1"/>
              </p:cNvSpPr>
              <p:nvPr/>
            </p:nvSpPr>
            <p:spPr bwMode="auto">
              <a:xfrm>
                <a:off x="3289" y="1406"/>
                <a:ext cx="121" cy="13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35" name="Line 104"/>
              <p:cNvSpPr>
                <a:spLocks noChangeShapeType="1"/>
              </p:cNvSpPr>
              <p:nvPr/>
            </p:nvSpPr>
            <p:spPr bwMode="auto">
              <a:xfrm flipH="1">
                <a:off x="3289" y="1406"/>
                <a:ext cx="121" cy="13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36" name="Freeform 105"/>
              <p:cNvSpPr>
                <a:spLocks/>
              </p:cNvSpPr>
              <p:nvPr/>
            </p:nvSpPr>
            <p:spPr bwMode="auto">
              <a:xfrm>
                <a:off x="3264" y="1540"/>
                <a:ext cx="48" cy="485"/>
              </a:xfrm>
              <a:custGeom>
                <a:avLst/>
                <a:gdLst>
                  <a:gd name="T0" fmla="*/ 4 w 96"/>
                  <a:gd name="T1" fmla="*/ 0 h 864"/>
                  <a:gd name="T2" fmla="*/ 1 w 96"/>
                  <a:gd name="T3" fmla="*/ 16 h 864"/>
                  <a:gd name="T4" fmla="*/ 3 w 96"/>
                  <a:gd name="T5" fmla="*/ 30 h 864"/>
                  <a:gd name="T6" fmla="*/ 3 w 96"/>
                  <a:gd name="T7" fmla="*/ 45 h 864"/>
                  <a:gd name="T8" fmla="*/ 6 w 96"/>
                  <a:gd name="T9" fmla="*/ 60 h 864"/>
                  <a:gd name="T10" fmla="*/ 4 w 96"/>
                  <a:gd name="T11" fmla="*/ 70 h 864"/>
                  <a:gd name="T12" fmla="*/ 6 w 96"/>
                  <a:gd name="T13" fmla="*/ 86 h 8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6" h="864">
                    <a:moveTo>
                      <a:pt x="49" y="0"/>
                    </a:moveTo>
                    <a:cubicBezTo>
                      <a:pt x="41" y="26"/>
                      <a:pt x="4" y="107"/>
                      <a:pt x="2" y="157"/>
                    </a:cubicBezTo>
                    <a:cubicBezTo>
                      <a:pt x="0" y="207"/>
                      <a:pt x="32" y="251"/>
                      <a:pt x="38" y="301"/>
                    </a:cubicBezTo>
                    <a:cubicBezTo>
                      <a:pt x="44" y="351"/>
                      <a:pt x="30" y="407"/>
                      <a:pt x="38" y="457"/>
                    </a:cubicBezTo>
                    <a:cubicBezTo>
                      <a:pt x="46" y="507"/>
                      <a:pt x="84" y="559"/>
                      <a:pt x="86" y="601"/>
                    </a:cubicBezTo>
                    <a:cubicBezTo>
                      <a:pt x="88" y="643"/>
                      <a:pt x="48" y="665"/>
                      <a:pt x="50" y="709"/>
                    </a:cubicBezTo>
                    <a:cubicBezTo>
                      <a:pt x="52" y="753"/>
                      <a:pt x="87" y="832"/>
                      <a:pt x="96" y="864"/>
                    </a:cubicBezTo>
                  </a:path>
                </a:pathLst>
              </a:custGeom>
              <a:noFill/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37" name="Freeform 106"/>
              <p:cNvSpPr>
                <a:spLocks/>
              </p:cNvSpPr>
              <p:nvPr/>
            </p:nvSpPr>
            <p:spPr bwMode="auto">
              <a:xfrm>
                <a:off x="5568" y="1541"/>
                <a:ext cx="48" cy="484"/>
              </a:xfrm>
              <a:custGeom>
                <a:avLst/>
                <a:gdLst>
                  <a:gd name="T0" fmla="*/ 4 w 96"/>
                  <a:gd name="T1" fmla="*/ 0 h 864"/>
                  <a:gd name="T2" fmla="*/ 1 w 96"/>
                  <a:gd name="T3" fmla="*/ 15 h 864"/>
                  <a:gd name="T4" fmla="*/ 3 w 96"/>
                  <a:gd name="T5" fmla="*/ 30 h 864"/>
                  <a:gd name="T6" fmla="*/ 3 w 96"/>
                  <a:gd name="T7" fmla="*/ 45 h 864"/>
                  <a:gd name="T8" fmla="*/ 6 w 96"/>
                  <a:gd name="T9" fmla="*/ 59 h 864"/>
                  <a:gd name="T10" fmla="*/ 4 w 96"/>
                  <a:gd name="T11" fmla="*/ 69 h 864"/>
                  <a:gd name="T12" fmla="*/ 6 w 96"/>
                  <a:gd name="T13" fmla="*/ 85 h 8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6" h="864">
                    <a:moveTo>
                      <a:pt x="49" y="0"/>
                    </a:moveTo>
                    <a:cubicBezTo>
                      <a:pt x="41" y="26"/>
                      <a:pt x="4" y="107"/>
                      <a:pt x="2" y="157"/>
                    </a:cubicBezTo>
                    <a:cubicBezTo>
                      <a:pt x="0" y="207"/>
                      <a:pt x="32" y="251"/>
                      <a:pt x="38" y="301"/>
                    </a:cubicBezTo>
                    <a:cubicBezTo>
                      <a:pt x="44" y="351"/>
                      <a:pt x="30" y="407"/>
                      <a:pt x="38" y="457"/>
                    </a:cubicBezTo>
                    <a:cubicBezTo>
                      <a:pt x="46" y="507"/>
                      <a:pt x="84" y="559"/>
                      <a:pt x="86" y="601"/>
                    </a:cubicBezTo>
                    <a:cubicBezTo>
                      <a:pt x="88" y="643"/>
                      <a:pt x="48" y="665"/>
                      <a:pt x="50" y="709"/>
                    </a:cubicBezTo>
                    <a:cubicBezTo>
                      <a:pt x="52" y="753"/>
                      <a:pt x="87" y="832"/>
                      <a:pt x="96" y="864"/>
                    </a:cubicBezTo>
                  </a:path>
                </a:pathLst>
              </a:custGeom>
              <a:noFill/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38" name="Line 107"/>
              <p:cNvSpPr>
                <a:spLocks noChangeShapeType="1"/>
              </p:cNvSpPr>
              <p:nvPr/>
            </p:nvSpPr>
            <p:spPr bwMode="auto">
              <a:xfrm flipH="1">
                <a:off x="3265" y="1648"/>
                <a:ext cx="2303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39" name="Line 108"/>
              <p:cNvSpPr>
                <a:spLocks noChangeShapeType="1"/>
              </p:cNvSpPr>
              <p:nvPr/>
            </p:nvSpPr>
            <p:spPr bwMode="auto">
              <a:xfrm flipH="1">
                <a:off x="3289" y="1783"/>
                <a:ext cx="2303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40" name="Line 109"/>
              <p:cNvSpPr>
                <a:spLocks noChangeShapeType="1"/>
              </p:cNvSpPr>
              <p:nvPr/>
            </p:nvSpPr>
            <p:spPr bwMode="auto">
              <a:xfrm flipH="1">
                <a:off x="3312" y="1920"/>
                <a:ext cx="2303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4828" name="Group 126"/>
            <p:cNvGrpSpPr>
              <a:grpSpLocks/>
            </p:cNvGrpSpPr>
            <p:nvPr/>
          </p:nvGrpSpPr>
          <p:grpSpPr bwMode="auto">
            <a:xfrm>
              <a:off x="3744" y="912"/>
              <a:ext cx="1206" cy="1152"/>
              <a:chOff x="3820" y="2448"/>
              <a:chExt cx="1206" cy="1152"/>
            </a:xfrm>
          </p:grpSpPr>
          <p:sp>
            <p:nvSpPr>
              <p:cNvPr id="34829" name="Line 110"/>
              <p:cNvSpPr>
                <a:spLocks noChangeShapeType="1"/>
              </p:cNvSpPr>
              <p:nvPr/>
            </p:nvSpPr>
            <p:spPr bwMode="auto">
              <a:xfrm>
                <a:off x="4080" y="2880"/>
                <a:ext cx="0" cy="56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0" name="Line 111"/>
              <p:cNvSpPr>
                <a:spLocks noChangeShapeType="1"/>
              </p:cNvSpPr>
              <p:nvPr/>
            </p:nvSpPr>
            <p:spPr bwMode="auto">
              <a:xfrm>
                <a:off x="4800" y="2880"/>
                <a:ext cx="0" cy="56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1" name="Line 113"/>
              <p:cNvSpPr>
                <a:spLocks noChangeShapeType="1"/>
              </p:cNvSpPr>
              <p:nvPr/>
            </p:nvSpPr>
            <p:spPr bwMode="auto">
              <a:xfrm>
                <a:off x="4800" y="2628"/>
                <a:ext cx="0" cy="1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4832" name="Object 116"/>
              <p:cNvGraphicFramePr>
                <a:graphicFrameLocks noChangeAspect="1"/>
              </p:cNvGraphicFramePr>
              <p:nvPr/>
            </p:nvGraphicFramePr>
            <p:xfrm>
              <a:off x="4405" y="2448"/>
              <a:ext cx="10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073" name="公式" r:id="rId15" imgW="88669" imgH="177338" progId="Equation.3">
                      <p:embed/>
                    </p:oleObj>
                  </mc:Choice>
                  <mc:Fallback>
                    <p:oleObj name="公式" r:id="rId15" imgW="88669" imgH="177338" progId="Equation.3">
                      <p:embed/>
                      <p:pic>
                        <p:nvPicPr>
                          <p:cNvPr id="0" name="Object 1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5" y="2448"/>
                            <a:ext cx="10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33" name="Object 117"/>
              <p:cNvGraphicFramePr>
                <a:graphicFrameLocks noChangeAspect="1"/>
              </p:cNvGraphicFramePr>
              <p:nvPr/>
            </p:nvGraphicFramePr>
            <p:xfrm>
              <a:off x="3829" y="3312"/>
              <a:ext cx="155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074" name="公式" r:id="rId17" imgW="126725" imgH="177415" progId="Equation.3">
                      <p:embed/>
                    </p:oleObj>
                  </mc:Choice>
                  <mc:Fallback>
                    <p:oleObj name="公式" r:id="rId17" imgW="126725" imgH="177415" progId="Equation.3">
                      <p:embed/>
                      <p:pic>
                        <p:nvPicPr>
                          <p:cNvPr id="0" name="Object 1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29" y="3312"/>
                            <a:ext cx="155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34" name="Object 118"/>
              <p:cNvGraphicFramePr>
                <a:graphicFrameLocks noChangeAspect="1"/>
              </p:cNvGraphicFramePr>
              <p:nvPr/>
            </p:nvGraphicFramePr>
            <p:xfrm>
              <a:off x="4848" y="3360"/>
              <a:ext cx="17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075" name="公式" r:id="rId19" imgW="114201" imgH="139579" progId="Equation.3">
                      <p:embed/>
                    </p:oleObj>
                  </mc:Choice>
                  <mc:Fallback>
                    <p:oleObj name="公式" r:id="rId19" imgW="114201" imgH="139579" progId="Equation.3">
                      <p:embed/>
                      <p:pic>
                        <p:nvPicPr>
                          <p:cNvPr id="0" name="Object 1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3360"/>
                            <a:ext cx="17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35" name="Object 119"/>
              <p:cNvGraphicFramePr>
                <a:graphicFrameLocks noChangeAspect="1"/>
              </p:cNvGraphicFramePr>
              <p:nvPr/>
            </p:nvGraphicFramePr>
            <p:xfrm>
              <a:off x="3820" y="2784"/>
              <a:ext cx="230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076" name="公式" r:id="rId21" imgW="152268" imgH="203024" progId="Equation.3">
                      <p:embed/>
                    </p:oleObj>
                  </mc:Choice>
                  <mc:Fallback>
                    <p:oleObj name="公式" r:id="rId21" imgW="152268" imgH="203024" progId="Equation.3">
                      <p:embed/>
                      <p:pic>
                        <p:nvPicPr>
                          <p:cNvPr id="0" name="Object 1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20" y="2784"/>
                            <a:ext cx="230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36" name="Line 120"/>
              <p:cNvSpPr>
                <a:spLocks noChangeShapeType="1"/>
              </p:cNvSpPr>
              <p:nvPr/>
            </p:nvSpPr>
            <p:spPr bwMode="auto">
              <a:xfrm flipH="1">
                <a:off x="4080" y="2880"/>
                <a:ext cx="720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37" name="Line 121"/>
              <p:cNvSpPr>
                <a:spLocks noChangeShapeType="1"/>
              </p:cNvSpPr>
              <p:nvPr/>
            </p:nvSpPr>
            <p:spPr bwMode="auto">
              <a:xfrm rot="10800000" flipH="1">
                <a:off x="4080" y="3456"/>
                <a:ext cx="720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4838" name="Object 122"/>
              <p:cNvGraphicFramePr>
                <a:graphicFrameLocks noChangeAspect="1"/>
              </p:cNvGraphicFramePr>
              <p:nvPr/>
            </p:nvGraphicFramePr>
            <p:xfrm>
              <a:off x="4848" y="2832"/>
              <a:ext cx="17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077" name="Equation" r:id="rId23" imgW="114201" imgH="139579" progId="Equation.3">
                      <p:embed/>
                    </p:oleObj>
                  </mc:Choice>
                  <mc:Fallback>
                    <p:oleObj name="Equation" r:id="rId23" imgW="114201" imgH="139579" progId="Equation.3">
                      <p:embed/>
                      <p:pic>
                        <p:nvPicPr>
                          <p:cNvPr id="0" name="Object 1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2832"/>
                            <a:ext cx="178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39" name="Line 124"/>
              <p:cNvSpPr>
                <a:spLocks noChangeShapeType="1"/>
              </p:cNvSpPr>
              <p:nvPr/>
            </p:nvSpPr>
            <p:spPr bwMode="auto">
              <a:xfrm>
                <a:off x="4080" y="2628"/>
                <a:ext cx="0" cy="1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0" name="Line 125"/>
              <p:cNvSpPr>
                <a:spLocks noChangeShapeType="1"/>
              </p:cNvSpPr>
              <p:nvPr/>
            </p:nvSpPr>
            <p:spPr bwMode="auto">
              <a:xfrm>
                <a:off x="4080" y="2736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85120" name="Object 128"/>
          <p:cNvGraphicFramePr>
            <a:graphicFrameLocks noChangeAspect="1"/>
          </p:cNvGraphicFramePr>
          <p:nvPr/>
        </p:nvGraphicFramePr>
        <p:xfrm>
          <a:off x="4648200" y="5138738"/>
          <a:ext cx="368300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78" name="Equation" r:id="rId25" imgW="1269449" imgH="241195" progId="Equation.3">
                  <p:embed/>
                </p:oleObj>
              </mc:Choice>
              <mc:Fallback>
                <p:oleObj name="Equation" r:id="rId25" imgW="1269449" imgH="241195" progId="Equation.3">
                  <p:embed/>
                  <p:pic>
                    <p:nvPicPr>
                      <p:cNvPr id="0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138738"/>
                        <a:ext cx="3683000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91344" y="116632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</a:rPr>
              <a:t>例题</a:t>
            </a:r>
            <a:r>
              <a:rPr lang="en-US" altLang="zh-CN" dirty="0">
                <a:solidFill>
                  <a:srgbClr val="0000FF"/>
                </a:solidFill>
              </a:rPr>
              <a:t>3  </a:t>
            </a:r>
            <a:r>
              <a:rPr lang="en-US" altLang="zh-CN" dirty="0"/>
              <a:t> </a:t>
            </a:r>
            <a:r>
              <a:rPr lang="zh-CN" altLang="en-US" dirty="0"/>
              <a:t>求螺绕环内、外的磁场。</a:t>
            </a:r>
            <a:r>
              <a:rPr lang="zh-CN" altLang="en-US" dirty="0">
                <a:latin typeface="楷体_GB2312" pitchFamily="49" charset="-122"/>
              </a:rPr>
              <a:t>已知</a:t>
            </a:r>
            <a:r>
              <a:rPr lang="en-US" altLang="zh-CN" dirty="0">
                <a:latin typeface="楷体_GB2312" pitchFamily="49" charset="-122"/>
              </a:rPr>
              <a:t>:</a:t>
            </a:r>
          </a:p>
        </p:txBody>
      </p:sp>
      <p:graphicFrame>
        <p:nvGraphicFramePr>
          <p:cNvPr id="860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726824"/>
              </p:ext>
            </p:extLst>
          </p:nvPr>
        </p:nvGraphicFramePr>
        <p:xfrm>
          <a:off x="5663952" y="116632"/>
          <a:ext cx="1439863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5" name="公式" r:id="rId3" imgW="748975" imgH="215806" progId="Equation.3">
                  <p:embed/>
                </p:oleObj>
              </mc:Choice>
              <mc:Fallback>
                <p:oleObj name="公式" r:id="rId3" imgW="748975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3952" y="116632"/>
                        <a:ext cx="1439863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6021" name="Picture 5" descr="螺绕环"/>
          <p:cNvPicPr>
            <a:picLocks noChangeAspect="1" noChangeArrowheads="1"/>
          </p:cNvPicPr>
          <p:nvPr/>
        </p:nvPicPr>
        <p:blipFill>
          <a:blip r:embed="rId5">
            <a:lum bright="54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432" y="692696"/>
            <a:ext cx="2119312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119336" y="836712"/>
            <a:ext cx="9793088" cy="113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/>
              <a:t>解</a:t>
            </a:r>
            <a:r>
              <a:rPr lang="en-US" altLang="zh-CN" dirty="0"/>
              <a:t>: </a:t>
            </a:r>
            <a:r>
              <a:rPr lang="zh-CN" altLang="en-US" dirty="0"/>
              <a:t>由分析知磁场分布为轴对称</a:t>
            </a:r>
            <a:r>
              <a:rPr lang="en-US" altLang="zh-CN" dirty="0"/>
              <a:t>, </a:t>
            </a:r>
            <a:r>
              <a:rPr lang="zh-CN" altLang="en-US" dirty="0" smtClean="0"/>
              <a:t>磁感应线为</a:t>
            </a:r>
            <a:r>
              <a:rPr lang="zh-CN" altLang="en-US" dirty="0"/>
              <a:t>同轴圆形曲线，与轴距离相同的各</a:t>
            </a:r>
            <a:r>
              <a:rPr lang="zh-CN" altLang="en-US" dirty="0" smtClean="0"/>
              <a:t>点 </a:t>
            </a:r>
            <a:r>
              <a:rPr lang="en-US" altLang="zh-CN" dirty="0"/>
              <a:t>B</a:t>
            </a:r>
            <a:r>
              <a:rPr lang="zh-CN" altLang="en-US" dirty="0"/>
              <a:t>大小相同，方向沿圆的切线方向。</a:t>
            </a:r>
          </a:p>
        </p:txBody>
      </p:sp>
      <p:graphicFrame>
        <p:nvGraphicFramePr>
          <p:cNvPr id="8603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09316"/>
              </p:ext>
            </p:extLst>
          </p:nvPr>
        </p:nvGraphicFramePr>
        <p:xfrm>
          <a:off x="2783632" y="2852936"/>
          <a:ext cx="5749925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6" name="Equation" r:id="rId6" imgW="2044700" imgH="304800" progId="Equation.3">
                  <p:embed/>
                </p:oleObj>
              </mc:Choice>
              <mc:Fallback>
                <p:oleObj name="Equation" r:id="rId6" imgW="2044700" imgH="3048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632" y="2852936"/>
                        <a:ext cx="5749925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8" name="Text Box 22"/>
          <p:cNvSpPr txBox="1">
            <a:spLocks noChangeArrowheads="1"/>
          </p:cNvSpPr>
          <p:nvPr/>
        </p:nvSpPr>
        <p:spPr bwMode="auto">
          <a:xfrm>
            <a:off x="2711624" y="4293096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</a:rPr>
              <a:t>因而有</a:t>
            </a:r>
            <a:r>
              <a:rPr lang="en-US" altLang="zh-CN" dirty="0">
                <a:latin typeface="楷体_GB2312" pitchFamily="49" charset="-122"/>
              </a:rPr>
              <a:t>:</a:t>
            </a:r>
          </a:p>
        </p:txBody>
      </p:sp>
      <p:grpSp>
        <p:nvGrpSpPr>
          <p:cNvPr id="86284" name="Group 268"/>
          <p:cNvGrpSpPr>
            <a:grpSpLocks/>
          </p:cNvGrpSpPr>
          <p:nvPr/>
        </p:nvGrpSpPr>
        <p:grpSpPr bwMode="auto">
          <a:xfrm>
            <a:off x="4439816" y="4077072"/>
            <a:ext cx="2590800" cy="954088"/>
            <a:chOff x="1519" y="2614"/>
            <a:chExt cx="1632" cy="601"/>
          </a:xfrm>
        </p:grpSpPr>
        <p:grpSp>
          <p:nvGrpSpPr>
            <p:cNvPr id="36079" name="Group 173"/>
            <p:cNvGrpSpPr>
              <a:grpSpLocks/>
            </p:cNvGrpSpPr>
            <p:nvPr/>
          </p:nvGrpSpPr>
          <p:grpSpPr bwMode="auto">
            <a:xfrm>
              <a:off x="1519" y="2614"/>
              <a:ext cx="1632" cy="589"/>
              <a:chOff x="483" y="3113"/>
              <a:chExt cx="2177" cy="408"/>
            </a:xfrm>
          </p:grpSpPr>
          <p:sp>
            <p:nvSpPr>
              <p:cNvPr id="36081" name="AutoShape 174"/>
              <p:cNvSpPr>
                <a:spLocks noChangeArrowheads="1"/>
              </p:cNvSpPr>
              <p:nvPr/>
            </p:nvSpPr>
            <p:spPr bwMode="gray">
              <a:xfrm>
                <a:off x="483" y="3113"/>
                <a:ext cx="2177" cy="408"/>
              </a:xfrm>
              <a:prstGeom prst="roundRect">
                <a:avLst>
                  <a:gd name="adj" fmla="val 17509"/>
                </a:avLst>
              </a:pr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zh-CN" b="0">
                  <a:latin typeface="楷体_GB2312" pitchFamily="49" charset="-122"/>
                </a:endParaRPr>
              </a:p>
            </p:txBody>
          </p:sp>
          <p:sp>
            <p:nvSpPr>
              <p:cNvPr id="36082" name="AutoShape 175"/>
              <p:cNvSpPr>
                <a:spLocks noChangeArrowheads="1"/>
              </p:cNvSpPr>
              <p:nvPr/>
            </p:nvSpPr>
            <p:spPr bwMode="gray">
              <a:xfrm>
                <a:off x="521" y="3113"/>
                <a:ext cx="2111" cy="400"/>
              </a:xfrm>
              <a:prstGeom prst="roundRect">
                <a:avLst>
                  <a:gd name="adj" fmla="val 16667"/>
                </a:avLst>
              </a:prstGeom>
              <a:solidFill>
                <a:srgbClr val="FFB8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zh-CN" b="0">
                  <a:latin typeface="楷体_GB2312" pitchFamily="49" charset="-122"/>
                </a:endParaRPr>
              </a:p>
            </p:txBody>
          </p:sp>
          <p:sp>
            <p:nvSpPr>
              <p:cNvPr id="36083" name="AutoShape 176"/>
              <p:cNvSpPr>
                <a:spLocks noChangeArrowheads="1"/>
              </p:cNvSpPr>
              <p:nvPr/>
            </p:nvSpPr>
            <p:spPr bwMode="gray">
              <a:xfrm>
                <a:off x="534" y="3420"/>
                <a:ext cx="208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B84F"/>
                  </a:gs>
                  <a:gs pos="100000">
                    <a:srgbClr val="FFD89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zh-CN" b="0">
                  <a:latin typeface="楷体_GB2312" pitchFamily="49" charset="-122"/>
                </a:endParaRPr>
              </a:p>
            </p:txBody>
          </p:sp>
          <p:sp>
            <p:nvSpPr>
              <p:cNvPr id="36084" name="AutoShape 177"/>
              <p:cNvSpPr>
                <a:spLocks noChangeArrowheads="1"/>
              </p:cNvSpPr>
              <p:nvPr/>
            </p:nvSpPr>
            <p:spPr bwMode="gray">
              <a:xfrm>
                <a:off x="534" y="3113"/>
                <a:ext cx="208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E2B7"/>
                  </a:gs>
                  <a:gs pos="100000">
                    <a:srgbClr val="FFB84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zh-CN" b="0">
                  <a:latin typeface="楷体_GB2312" pitchFamily="49" charset="-122"/>
                </a:endParaRPr>
              </a:p>
            </p:txBody>
          </p:sp>
        </p:grpSp>
        <p:graphicFrame>
          <p:nvGraphicFramePr>
            <p:cNvPr id="36080" name="Object 23"/>
            <p:cNvGraphicFramePr>
              <a:graphicFrameLocks noChangeAspect="1"/>
            </p:cNvGraphicFramePr>
            <p:nvPr/>
          </p:nvGraphicFramePr>
          <p:xfrm>
            <a:off x="1655" y="2614"/>
            <a:ext cx="1445" cy="6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97" name="Equation" r:id="rId8" imgW="685502" imgH="406224" progId="Equation.3">
                    <p:embed/>
                  </p:oleObj>
                </mc:Choice>
                <mc:Fallback>
                  <p:oleObj name="Equation" r:id="rId8" imgW="685502" imgH="406224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2614"/>
                          <a:ext cx="1445" cy="6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6040" name="Text Box 24"/>
          <p:cNvSpPr txBox="1">
            <a:spLocks noChangeArrowheads="1"/>
          </p:cNvSpPr>
          <p:nvPr/>
        </p:nvSpPr>
        <p:spPr bwMode="auto">
          <a:xfrm>
            <a:off x="2999656" y="5733256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</a:rPr>
              <a:t>环外</a:t>
            </a:r>
            <a:r>
              <a:rPr lang="en-US" altLang="zh-CN" dirty="0">
                <a:latin typeface="楷体_GB2312" pitchFamily="49" charset="-122"/>
              </a:rPr>
              <a:t>:</a:t>
            </a:r>
          </a:p>
        </p:txBody>
      </p:sp>
      <p:graphicFrame>
        <p:nvGraphicFramePr>
          <p:cNvPr id="8604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190982"/>
              </p:ext>
            </p:extLst>
          </p:nvPr>
        </p:nvGraphicFramePr>
        <p:xfrm>
          <a:off x="4583832" y="5661248"/>
          <a:ext cx="103028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8" name="Equation" r:id="rId10" imgW="393359" imgH="177646" progId="Equation.3">
                  <p:embed/>
                </p:oleObj>
              </mc:Choice>
              <mc:Fallback>
                <p:oleObj name="Equation" r:id="rId10" imgW="393359" imgH="177646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832" y="5661248"/>
                        <a:ext cx="1030288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278" name="Text Box 262"/>
          <p:cNvSpPr txBox="1">
            <a:spLocks noChangeArrowheads="1"/>
          </p:cNvSpPr>
          <p:nvPr/>
        </p:nvSpPr>
        <p:spPr bwMode="auto">
          <a:xfrm>
            <a:off x="767408" y="2132856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</a:rPr>
              <a:t>在环内</a:t>
            </a:r>
            <a:r>
              <a:rPr lang="en-US" altLang="zh-CN" dirty="0">
                <a:latin typeface="楷体_GB2312" pitchFamily="49" charset="-122"/>
              </a:rPr>
              <a:t>:</a:t>
            </a:r>
            <a:r>
              <a:rPr lang="zh-CN" altLang="en-US" dirty="0"/>
              <a:t>取</a:t>
            </a:r>
            <a:r>
              <a:rPr lang="en-US" altLang="zh-CN" i="1" dirty="0"/>
              <a:t>r </a:t>
            </a:r>
            <a:r>
              <a:rPr lang="zh-CN" altLang="en-US" dirty="0"/>
              <a:t>为半径的圆为积分回路 </a:t>
            </a:r>
            <a:r>
              <a:rPr lang="en-US" altLang="zh-CN" dirty="0"/>
              <a:t>,  </a:t>
            </a:r>
            <a:r>
              <a:rPr lang="zh-CN" altLang="en-US" dirty="0"/>
              <a:t>则</a:t>
            </a:r>
            <a:endParaRPr lang="zh-CN" altLang="en-US" dirty="0">
              <a:latin typeface="楷体_GB2312" pitchFamily="49" charset="-122"/>
            </a:endParaRPr>
          </a:p>
        </p:txBody>
      </p:sp>
      <p:grpSp>
        <p:nvGrpSpPr>
          <p:cNvPr id="245" name="Group 35"/>
          <p:cNvGrpSpPr>
            <a:grpSpLocks/>
          </p:cNvGrpSpPr>
          <p:nvPr/>
        </p:nvGrpSpPr>
        <p:grpSpPr bwMode="auto">
          <a:xfrm>
            <a:off x="8544272" y="3861048"/>
            <a:ext cx="3200400" cy="2384425"/>
            <a:chOff x="960" y="2160"/>
            <a:chExt cx="2352" cy="1872"/>
          </a:xfrm>
        </p:grpSpPr>
        <p:grpSp>
          <p:nvGrpSpPr>
            <p:cNvPr id="35853" name="Group 36"/>
            <p:cNvGrpSpPr>
              <a:grpSpLocks/>
            </p:cNvGrpSpPr>
            <p:nvPr/>
          </p:nvGrpSpPr>
          <p:grpSpPr bwMode="auto">
            <a:xfrm>
              <a:off x="1792" y="2496"/>
              <a:ext cx="128" cy="144"/>
              <a:chOff x="304" y="2448"/>
              <a:chExt cx="128" cy="144"/>
            </a:xfrm>
          </p:grpSpPr>
          <p:sp>
            <p:nvSpPr>
              <p:cNvPr id="36077" name="Oval 37"/>
              <p:cNvSpPr>
                <a:spLocks noChangeAspect="1" noChangeArrowheads="1"/>
              </p:cNvSpPr>
              <p:nvPr/>
            </p:nvSpPr>
            <p:spPr bwMode="auto">
              <a:xfrm flipH="1">
                <a:off x="304" y="2448"/>
                <a:ext cx="128" cy="14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078" name="Oval 38"/>
              <p:cNvSpPr>
                <a:spLocks noChangeAspect="1" noChangeArrowheads="1"/>
              </p:cNvSpPr>
              <p:nvPr/>
            </p:nvSpPr>
            <p:spPr bwMode="auto">
              <a:xfrm flipH="1">
                <a:off x="336" y="2496"/>
                <a:ext cx="57" cy="6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5854" name="Group 39"/>
            <p:cNvGrpSpPr>
              <a:grpSpLocks/>
            </p:cNvGrpSpPr>
            <p:nvPr/>
          </p:nvGrpSpPr>
          <p:grpSpPr bwMode="auto">
            <a:xfrm>
              <a:off x="1553" y="2208"/>
              <a:ext cx="127" cy="144"/>
              <a:chOff x="3768" y="2285"/>
              <a:chExt cx="88" cy="100"/>
            </a:xfrm>
          </p:grpSpPr>
          <p:sp>
            <p:nvSpPr>
              <p:cNvPr id="36074" name="Oval 40"/>
              <p:cNvSpPr>
                <a:spLocks noChangeAspect="1" noChangeArrowheads="1"/>
              </p:cNvSpPr>
              <p:nvPr/>
            </p:nvSpPr>
            <p:spPr bwMode="auto">
              <a:xfrm flipH="1">
                <a:off x="3768" y="2285"/>
                <a:ext cx="88" cy="100"/>
              </a:xfrm>
              <a:prstGeom prst="ellips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075" name="Line 41"/>
              <p:cNvSpPr>
                <a:spLocks noChangeAspect="1" noChangeShapeType="1"/>
              </p:cNvSpPr>
              <p:nvPr/>
            </p:nvSpPr>
            <p:spPr bwMode="auto">
              <a:xfrm flipH="1">
                <a:off x="3784" y="2303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076" name="Line 42"/>
              <p:cNvSpPr>
                <a:spLocks noChangeAspect="1" noChangeShapeType="1"/>
              </p:cNvSpPr>
              <p:nvPr/>
            </p:nvSpPr>
            <p:spPr bwMode="auto">
              <a:xfrm>
                <a:off x="3784" y="2300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5855" name="AutoShape 43"/>
            <p:cNvSpPr>
              <a:spLocks noChangeArrowheads="1"/>
            </p:cNvSpPr>
            <p:nvPr/>
          </p:nvSpPr>
          <p:spPr bwMode="auto">
            <a:xfrm>
              <a:off x="1104" y="2304"/>
              <a:ext cx="1584" cy="1584"/>
            </a:xfrm>
            <a:custGeom>
              <a:avLst/>
              <a:gdLst>
                <a:gd name="T0" fmla="*/ 58 w 21600"/>
                <a:gd name="T1" fmla="*/ 0 h 21600"/>
                <a:gd name="T2" fmla="*/ 17 w 21600"/>
                <a:gd name="T3" fmla="*/ 17 h 21600"/>
                <a:gd name="T4" fmla="*/ 0 w 21600"/>
                <a:gd name="T5" fmla="*/ 58 h 21600"/>
                <a:gd name="T6" fmla="*/ 17 w 21600"/>
                <a:gd name="T7" fmla="*/ 99 h 21600"/>
                <a:gd name="T8" fmla="*/ 58 w 21600"/>
                <a:gd name="T9" fmla="*/ 116 h 21600"/>
                <a:gd name="T10" fmla="*/ 99 w 21600"/>
                <a:gd name="T11" fmla="*/ 99 h 21600"/>
                <a:gd name="T12" fmla="*/ 116 w 21600"/>
                <a:gd name="T13" fmla="*/ 58 h 21600"/>
                <a:gd name="T14" fmla="*/ 99 w 21600"/>
                <a:gd name="T15" fmla="*/ 1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4 w 21600"/>
                <a:gd name="T25" fmla="*/ 3164 h 21600"/>
                <a:gd name="T26" fmla="*/ 18436 w 21600"/>
                <a:gd name="T27" fmla="*/ 1843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659" y="10800"/>
                  </a:moveTo>
                  <a:cubicBezTo>
                    <a:pt x="2659" y="15296"/>
                    <a:pt x="6304" y="18941"/>
                    <a:pt x="10800" y="18941"/>
                  </a:cubicBezTo>
                  <a:cubicBezTo>
                    <a:pt x="15296" y="18941"/>
                    <a:pt x="18941" y="15296"/>
                    <a:pt x="18941" y="10800"/>
                  </a:cubicBezTo>
                  <a:cubicBezTo>
                    <a:pt x="18941" y="6304"/>
                    <a:pt x="15296" y="2659"/>
                    <a:pt x="10800" y="2659"/>
                  </a:cubicBezTo>
                  <a:cubicBezTo>
                    <a:pt x="6304" y="2659"/>
                    <a:pt x="2659" y="6304"/>
                    <a:pt x="2659" y="1080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6" name="Oval 44"/>
            <p:cNvSpPr>
              <a:spLocks noChangeArrowheads="1"/>
            </p:cNvSpPr>
            <p:nvPr/>
          </p:nvSpPr>
          <p:spPr bwMode="auto">
            <a:xfrm>
              <a:off x="1536" y="2736"/>
              <a:ext cx="696" cy="702"/>
            </a:xfrm>
            <a:prstGeom prst="ellipse">
              <a:avLst/>
            </a:prstGeom>
            <a:noFill/>
            <a:ln w="25400">
              <a:solidFill>
                <a:srgbClr val="00CC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57" name="Oval 45"/>
            <p:cNvSpPr>
              <a:spLocks noChangeArrowheads="1"/>
            </p:cNvSpPr>
            <p:nvPr/>
          </p:nvSpPr>
          <p:spPr bwMode="auto">
            <a:xfrm>
              <a:off x="1210" y="2400"/>
              <a:ext cx="1382" cy="139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5858" name="Object 46"/>
            <p:cNvGraphicFramePr>
              <a:graphicFrameLocks noChangeAspect="1"/>
            </p:cNvGraphicFramePr>
            <p:nvPr/>
          </p:nvGraphicFramePr>
          <p:xfrm>
            <a:off x="1806" y="3004"/>
            <a:ext cx="162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99" name="公式" r:id="rId12" imgW="75969" imgH="75969" progId="Equation.3">
                    <p:embed/>
                  </p:oleObj>
                </mc:Choice>
                <mc:Fallback>
                  <p:oleObj name="公式" r:id="rId12" imgW="75969" imgH="75969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6" y="3004"/>
                          <a:ext cx="162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9" name="Line 47"/>
            <p:cNvSpPr>
              <a:spLocks noChangeShapeType="1"/>
            </p:cNvSpPr>
            <p:nvPr/>
          </p:nvSpPr>
          <p:spPr bwMode="auto">
            <a:xfrm flipH="1" flipV="1">
              <a:off x="1632" y="2832"/>
              <a:ext cx="232" cy="23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60" name="Object 48"/>
            <p:cNvGraphicFramePr>
              <a:graphicFrameLocks noChangeAspect="1"/>
            </p:cNvGraphicFramePr>
            <p:nvPr/>
          </p:nvGraphicFramePr>
          <p:xfrm>
            <a:off x="1920" y="3024"/>
            <a:ext cx="16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00" name="公式" r:id="rId14" imgW="152202" imgH="177569" progId="Equation.3">
                    <p:embed/>
                  </p:oleObj>
                </mc:Choice>
                <mc:Fallback>
                  <p:oleObj name="公式" r:id="rId14" imgW="152202" imgH="177569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3024"/>
                          <a:ext cx="16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1" name="Object 49"/>
            <p:cNvGraphicFramePr>
              <a:graphicFrameLocks noChangeAspect="1"/>
            </p:cNvGraphicFramePr>
            <p:nvPr/>
          </p:nvGraphicFramePr>
          <p:xfrm>
            <a:off x="3024" y="2448"/>
            <a:ext cx="288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01" name="公式" r:id="rId16" imgW="164885" imgH="215619" progId="Equation.3">
                    <p:embed/>
                  </p:oleObj>
                </mc:Choice>
                <mc:Fallback>
                  <p:oleObj name="公式" r:id="rId16" imgW="164885" imgH="215619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448"/>
                          <a:ext cx="288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2" name="Object 50"/>
            <p:cNvGraphicFramePr>
              <a:graphicFrameLocks noChangeAspect="1"/>
            </p:cNvGraphicFramePr>
            <p:nvPr/>
          </p:nvGraphicFramePr>
          <p:xfrm>
            <a:off x="1584" y="3024"/>
            <a:ext cx="288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02" name="公式" r:id="rId18" imgW="177569" imgH="215619" progId="Equation.3">
                    <p:embed/>
                  </p:oleObj>
                </mc:Choice>
                <mc:Fallback>
                  <p:oleObj name="公式" r:id="rId18" imgW="177569" imgH="215619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024"/>
                          <a:ext cx="288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3" name="Object 51"/>
            <p:cNvGraphicFramePr>
              <a:graphicFrameLocks noChangeAspect="1"/>
            </p:cNvGraphicFramePr>
            <p:nvPr/>
          </p:nvGraphicFramePr>
          <p:xfrm>
            <a:off x="1776" y="2736"/>
            <a:ext cx="259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03" name="公式" r:id="rId20" imgW="152268" imgH="164957" progId="Equation.3">
                    <p:embed/>
                  </p:oleObj>
                </mc:Choice>
                <mc:Fallback>
                  <p:oleObj name="公式" r:id="rId20" imgW="152268" imgH="164957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736"/>
                          <a:ext cx="259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4" name="Object 52"/>
            <p:cNvGraphicFramePr>
              <a:graphicFrameLocks noChangeAspect="1"/>
            </p:cNvGraphicFramePr>
            <p:nvPr/>
          </p:nvGraphicFramePr>
          <p:xfrm>
            <a:off x="1920" y="3216"/>
            <a:ext cx="163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04" name="Equation" r:id="rId22" imgW="114102" imgH="126780" progId="Equation.3">
                    <p:embed/>
                  </p:oleObj>
                </mc:Choice>
                <mc:Fallback>
                  <p:oleObj name="Equation" r:id="rId22" imgW="114102" imgH="12678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3216"/>
                          <a:ext cx="163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5865" name="Group 53"/>
            <p:cNvGrpSpPr>
              <a:grpSpLocks/>
            </p:cNvGrpSpPr>
            <p:nvPr/>
          </p:nvGrpSpPr>
          <p:grpSpPr bwMode="auto">
            <a:xfrm>
              <a:off x="1936" y="2496"/>
              <a:ext cx="128" cy="144"/>
              <a:chOff x="304" y="2448"/>
              <a:chExt cx="128" cy="144"/>
            </a:xfrm>
          </p:grpSpPr>
          <p:sp>
            <p:nvSpPr>
              <p:cNvPr id="36072" name="Oval 54"/>
              <p:cNvSpPr>
                <a:spLocks noChangeAspect="1" noChangeArrowheads="1"/>
              </p:cNvSpPr>
              <p:nvPr/>
            </p:nvSpPr>
            <p:spPr bwMode="auto">
              <a:xfrm flipH="1">
                <a:off x="304" y="2448"/>
                <a:ext cx="128" cy="14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073" name="Oval 55"/>
              <p:cNvSpPr>
                <a:spLocks noChangeAspect="1" noChangeArrowheads="1"/>
              </p:cNvSpPr>
              <p:nvPr/>
            </p:nvSpPr>
            <p:spPr bwMode="auto">
              <a:xfrm flipH="1">
                <a:off x="336" y="2496"/>
                <a:ext cx="57" cy="6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5866" name="Group 56"/>
            <p:cNvGrpSpPr>
              <a:grpSpLocks/>
            </p:cNvGrpSpPr>
            <p:nvPr/>
          </p:nvGrpSpPr>
          <p:grpSpPr bwMode="auto">
            <a:xfrm>
              <a:off x="2080" y="2544"/>
              <a:ext cx="128" cy="144"/>
              <a:chOff x="304" y="2448"/>
              <a:chExt cx="128" cy="144"/>
            </a:xfrm>
          </p:grpSpPr>
          <p:sp>
            <p:nvSpPr>
              <p:cNvPr id="36070" name="Oval 57"/>
              <p:cNvSpPr>
                <a:spLocks noChangeAspect="1" noChangeArrowheads="1"/>
              </p:cNvSpPr>
              <p:nvPr/>
            </p:nvSpPr>
            <p:spPr bwMode="auto">
              <a:xfrm flipH="1">
                <a:off x="304" y="2448"/>
                <a:ext cx="128" cy="14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071" name="Oval 58"/>
              <p:cNvSpPr>
                <a:spLocks noChangeAspect="1" noChangeArrowheads="1"/>
              </p:cNvSpPr>
              <p:nvPr/>
            </p:nvSpPr>
            <p:spPr bwMode="auto">
              <a:xfrm flipH="1">
                <a:off x="336" y="2496"/>
                <a:ext cx="57" cy="6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5867" name="Group 59"/>
            <p:cNvGrpSpPr>
              <a:grpSpLocks/>
            </p:cNvGrpSpPr>
            <p:nvPr/>
          </p:nvGrpSpPr>
          <p:grpSpPr bwMode="auto">
            <a:xfrm>
              <a:off x="2224" y="2640"/>
              <a:ext cx="128" cy="144"/>
              <a:chOff x="304" y="2448"/>
              <a:chExt cx="128" cy="144"/>
            </a:xfrm>
          </p:grpSpPr>
          <p:sp>
            <p:nvSpPr>
              <p:cNvPr id="36068" name="Oval 60"/>
              <p:cNvSpPr>
                <a:spLocks noChangeAspect="1" noChangeArrowheads="1"/>
              </p:cNvSpPr>
              <p:nvPr/>
            </p:nvSpPr>
            <p:spPr bwMode="auto">
              <a:xfrm flipH="1">
                <a:off x="304" y="2448"/>
                <a:ext cx="128" cy="14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069" name="Oval 61"/>
              <p:cNvSpPr>
                <a:spLocks noChangeAspect="1" noChangeArrowheads="1"/>
              </p:cNvSpPr>
              <p:nvPr/>
            </p:nvSpPr>
            <p:spPr bwMode="auto">
              <a:xfrm flipH="1">
                <a:off x="336" y="2496"/>
                <a:ext cx="57" cy="6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5868" name="Group 62"/>
            <p:cNvGrpSpPr>
              <a:grpSpLocks/>
            </p:cNvGrpSpPr>
            <p:nvPr/>
          </p:nvGrpSpPr>
          <p:grpSpPr bwMode="auto">
            <a:xfrm>
              <a:off x="2304" y="2784"/>
              <a:ext cx="128" cy="144"/>
              <a:chOff x="304" y="2448"/>
              <a:chExt cx="128" cy="144"/>
            </a:xfrm>
          </p:grpSpPr>
          <p:sp>
            <p:nvSpPr>
              <p:cNvPr id="36066" name="Oval 63"/>
              <p:cNvSpPr>
                <a:spLocks noChangeAspect="1" noChangeArrowheads="1"/>
              </p:cNvSpPr>
              <p:nvPr/>
            </p:nvSpPr>
            <p:spPr bwMode="auto">
              <a:xfrm flipH="1">
                <a:off x="304" y="2448"/>
                <a:ext cx="128" cy="14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067" name="Oval 64"/>
              <p:cNvSpPr>
                <a:spLocks noChangeAspect="1" noChangeArrowheads="1"/>
              </p:cNvSpPr>
              <p:nvPr/>
            </p:nvSpPr>
            <p:spPr bwMode="auto">
              <a:xfrm flipH="1">
                <a:off x="336" y="2496"/>
                <a:ext cx="57" cy="6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5869" name="Group 65"/>
            <p:cNvGrpSpPr>
              <a:grpSpLocks/>
            </p:cNvGrpSpPr>
            <p:nvPr/>
          </p:nvGrpSpPr>
          <p:grpSpPr bwMode="auto">
            <a:xfrm>
              <a:off x="1632" y="2544"/>
              <a:ext cx="128" cy="144"/>
              <a:chOff x="304" y="2448"/>
              <a:chExt cx="128" cy="144"/>
            </a:xfrm>
          </p:grpSpPr>
          <p:sp>
            <p:nvSpPr>
              <p:cNvPr id="36064" name="Oval 66"/>
              <p:cNvSpPr>
                <a:spLocks noChangeAspect="1" noChangeArrowheads="1"/>
              </p:cNvSpPr>
              <p:nvPr/>
            </p:nvSpPr>
            <p:spPr bwMode="auto">
              <a:xfrm flipH="1">
                <a:off x="304" y="2448"/>
                <a:ext cx="128" cy="14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065" name="Oval 67"/>
              <p:cNvSpPr>
                <a:spLocks noChangeAspect="1" noChangeArrowheads="1"/>
              </p:cNvSpPr>
              <p:nvPr/>
            </p:nvSpPr>
            <p:spPr bwMode="auto">
              <a:xfrm flipH="1">
                <a:off x="336" y="2496"/>
                <a:ext cx="57" cy="6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5870" name="Group 68"/>
            <p:cNvGrpSpPr>
              <a:grpSpLocks/>
            </p:cNvGrpSpPr>
            <p:nvPr/>
          </p:nvGrpSpPr>
          <p:grpSpPr bwMode="auto">
            <a:xfrm>
              <a:off x="1504" y="2640"/>
              <a:ext cx="128" cy="144"/>
              <a:chOff x="304" y="2448"/>
              <a:chExt cx="128" cy="144"/>
            </a:xfrm>
          </p:grpSpPr>
          <p:sp>
            <p:nvSpPr>
              <p:cNvPr id="36062" name="Oval 69"/>
              <p:cNvSpPr>
                <a:spLocks noChangeAspect="1" noChangeArrowheads="1"/>
              </p:cNvSpPr>
              <p:nvPr/>
            </p:nvSpPr>
            <p:spPr bwMode="auto">
              <a:xfrm flipH="1">
                <a:off x="304" y="2448"/>
                <a:ext cx="128" cy="14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063" name="Oval 70"/>
              <p:cNvSpPr>
                <a:spLocks noChangeAspect="1" noChangeArrowheads="1"/>
              </p:cNvSpPr>
              <p:nvPr/>
            </p:nvSpPr>
            <p:spPr bwMode="auto">
              <a:xfrm flipH="1">
                <a:off x="336" y="2496"/>
                <a:ext cx="57" cy="6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5871" name="Group 71"/>
            <p:cNvGrpSpPr>
              <a:grpSpLocks/>
            </p:cNvGrpSpPr>
            <p:nvPr/>
          </p:nvGrpSpPr>
          <p:grpSpPr bwMode="auto">
            <a:xfrm>
              <a:off x="1392" y="2736"/>
              <a:ext cx="128" cy="144"/>
              <a:chOff x="304" y="2448"/>
              <a:chExt cx="128" cy="144"/>
            </a:xfrm>
          </p:grpSpPr>
          <p:sp>
            <p:nvSpPr>
              <p:cNvPr id="36060" name="Oval 72"/>
              <p:cNvSpPr>
                <a:spLocks noChangeAspect="1" noChangeArrowheads="1"/>
              </p:cNvSpPr>
              <p:nvPr/>
            </p:nvSpPr>
            <p:spPr bwMode="auto">
              <a:xfrm flipH="1">
                <a:off x="304" y="2448"/>
                <a:ext cx="128" cy="14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061" name="Oval 73"/>
              <p:cNvSpPr>
                <a:spLocks noChangeAspect="1" noChangeArrowheads="1"/>
              </p:cNvSpPr>
              <p:nvPr/>
            </p:nvSpPr>
            <p:spPr bwMode="auto">
              <a:xfrm flipH="1">
                <a:off x="336" y="2496"/>
                <a:ext cx="57" cy="6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5872" name="Group 74"/>
            <p:cNvGrpSpPr>
              <a:grpSpLocks/>
            </p:cNvGrpSpPr>
            <p:nvPr/>
          </p:nvGrpSpPr>
          <p:grpSpPr bwMode="auto">
            <a:xfrm>
              <a:off x="1344" y="2880"/>
              <a:ext cx="128" cy="144"/>
              <a:chOff x="304" y="2448"/>
              <a:chExt cx="128" cy="144"/>
            </a:xfrm>
          </p:grpSpPr>
          <p:sp>
            <p:nvSpPr>
              <p:cNvPr id="36058" name="Oval 75"/>
              <p:cNvSpPr>
                <a:spLocks noChangeAspect="1" noChangeArrowheads="1"/>
              </p:cNvSpPr>
              <p:nvPr/>
            </p:nvSpPr>
            <p:spPr bwMode="auto">
              <a:xfrm flipH="1">
                <a:off x="304" y="2448"/>
                <a:ext cx="128" cy="14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059" name="Oval 76"/>
              <p:cNvSpPr>
                <a:spLocks noChangeAspect="1" noChangeArrowheads="1"/>
              </p:cNvSpPr>
              <p:nvPr/>
            </p:nvSpPr>
            <p:spPr bwMode="auto">
              <a:xfrm flipH="1">
                <a:off x="336" y="2496"/>
                <a:ext cx="57" cy="6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5873" name="Group 77"/>
            <p:cNvGrpSpPr>
              <a:grpSpLocks/>
            </p:cNvGrpSpPr>
            <p:nvPr/>
          </p:nvGrpSpPr>
          <p:grpSpPr bwMode="auto">
            <a:xfrm>
              <a:off x="1296" y="3024"/>
              <a:ext cx="128" cy="144"/>
              <a:chOff x="304" y="2448"/>
              <a:chExt cx="128" cy="144"/>
            </a:xfrm>
          </p:grpSpPr>
          <p:sp>
            <p:nvSpPr>
              <p:cNvPr id="36056" name="Oval 78"/>
              <p:cNvSpPr>
                <a:spLocks noChangeAspect="1" noChangeArrowheads="1"/>
              </p:cNvSpPr>
              <p:nvPr/>
            </p:nvSpPr>
            <p:spPr bwMode="auto">
              <a:xfrm flipH="1">
                <a:off x="304" y="2448"/>
                <a:ext cx="128" cy="14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057" name="Oval 79"/>
              <p:cNvSpPr>
                <a:spLocks noChangeAspect="1" noChangeArrowheads="1"/>
              </p:cNvSpPr>
              <p:nvPr/>
            </p:nvSpPr>
            <p:spPr bwMode="auto">
              <a:xfrm flipH="1">
                <a:off x="336" y="2496"/>
                <a:ext cx="57" cy="6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5874" name="Group 80"/>
            <p:cNvGrpSpPr>
              <a:grpSpLocks/>
            </p:cNvGrpSpPr>
            <p:nvPr/>
          </p:nvGrpSpPr>
          <p:grpSpPr bwMode="auto">
            <a:xfrm>
              <a:off x="1344" y="3168"/>
              <a:ext cx="128" cy="144"/>
              <a:chOff x="304" y="2448"/>
              <a:chExt cx="128" cy="144"/>
            </a:xfrm>
          </p:grpSpPr>
          <p:sp>
            <p:nvSpPr>
              <p:cNvPr id="36054" name="Oval 81"/>
              <p:cNvSpPr>
                <a:spLocks noChangeAspect="1" noChangeArrowheads="1"/>
              </p:cNvSpPr>
              <p:nvPr/>
            </p:nvSpPr>
            <p:spPr bwMode="auto">
              <a:xfrm flipH="1">
                <a:off x="304" y="2448"/>
                <a:ext cx="128" cy="14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055" name="Oval 82"/>
              <p:cNvSpPr>
                <a:spLocks noChangeAspect="1" noChangeArrowheads="1"/>
              </p:cNvSpPr>
              <p:nvPr/>
            </p:nvSpPr>
            <p:spPr bwMode="auto">
              <a:xfrm flipH="1">
                <a:off x="336" y="2496"/>
                <a:ext cx="57" cy="6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5875" name="Group 83"/>
            <p:cNvGrpSpPr>
              <a:grpSpLocks/>
            </p:cNvGrpSpPr>
            <p:nvPr/>
          </p:nvGrpSpPr>
          <p:grpSpPr bwMode="auto">
            <a:xfrm>
              <a:off x="1392" y="3312"/>
              <a:ext cx="128" cy="144"/>
              <a:chOff x="304" y="2448"/>
              <a:chExt cx="128" cy="144"/>
            </a:xfrm>
          </p:grpSpPr>
          <p:sp>
            <p:nvSpPr>
              <p:cNvPr id="36052" name="Oval 84"/>
              <p:cNvSpPr>
                <a:spLocks noChangeAspect="1" noChangeArrowheads="1"/>
              </p:cNvSpPr>
              <p:nvPr/>
            </p:nvSpPr>
            <p:spPr bwMode="auto">
              <a:xfrm flipH="1">
                <a:off x="304" y="2448"/>
                <a:ext cx="128" cy="14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053" name="Oval 85"/>
              <p:cNvSpPr>
                <a:spLocks noChangeAspect="1" noChangeArrowheads="1"/>
              </p:cNvSpPr>
              <p:nvPr/>
            </p:nvSpPr>
            <p:spPr bwMode="auto">
              <a:xfrm flipH="1">
                <a:off x="336" y="2496"/>
                <a:ext cx="57" cy="6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5876" name="Group 86"/>
            <p:cNvGrpSpPr>
              <a:grpSpLocks/>
            </p:cNvGrpSpPr>
            <p:nvPr/>
          </p:nvGrpSpPr>
          <p:grpSpPr bwMode="auto">
            <a:xfrm>
              <a:off x="1872" y="3552"/>
              <a:ext cx="128" cy="144"/>
              <a:chOff x="304" y="2448"/>
              <a:chExt cx="128" cy="144"/>
            </a:xfrm>
          </p:grpSpPr>
          <p:sp>
            <p:nvSpPr>
              <p:cNvPr id="36050" name="Oval 87"/>
              <p:cNvSpPr>
                <a:spLocks noChangeAspect="1" noChangeArrowheads="1"/>
              </p:cNvSpPr>
              <p:nvPr/>
            </p:nvSpPr>
            <p:spPr bwMode="auto">
              <a:xfrm flipH="1">
                <a:off x="304" y="2448"/>
                <a:ext cx="128" cy="14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051" name="Oval 88"/>
              <p:cNvSpPr>
                <a:spLocks noChangeAspect="1" noChangeArrowheads="1"/>
              </p:cNvSpPr>
              <p:nvPr/>
            </p:nvSpPr>
            <p:spPr bwMode="auto">
              <a:xfrm flipH="1">
                <a:off x="336" y="2496"/>
                <a:ext cx="57" cy="6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5877" name="Group 89"/>
            <p:cNvGrpSpPr>
              <a:grpSpLocks/>
            </p:cNvGrpSpPr>
            <p:nvPr/>
          </p:nvGrpSpPr>
          <p:grpSpPr bwMode="auto">
            <a:xfrm>
              <a:off x="1728" y="3552"/>
              <a:ext cx="128" cy="144"/>
              <a:chOff x="304" y="2448"/>
              <a:chExt cx="128" cy="144"/>
            </a:xfrm>
          </p:grpSpPr>
          <p:sp>
            <p:nvSpPr>
              <p:cNvPr id="36048" name="Oval 90"/>
              <p:cNvSpPr>
                <a:spLocks noChangeAspect="1" noChangeArrowheads="1"/>
              </p:cNvSpPr>
              <p:nvPr/>
            </p:nvSpPr>
            <p:spPr bwMode="auto">
              <a:xfrm flipH="1">
                <a:off x="304" y="2448"/>
                <a:ext cx="128" cy="14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049" name="Oval 91"/>
              <p:cNvSpPr>
                <a:spLocks noChangeAspect="1" noChangeArrowheads="1"/>
              </p:cNvSpPr>
              <p:nvPr/>
            </p:nvSpPr>
            <p:spPr bwMode="auto">
              <a:xfrm flipH="1">
                <a:off x="336" y="2496"/>
                <a:ext cx="57" cy="6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5878" name="Group 92"/>
            <p:cNvGrpSpPr>
              <a:grpSpLocks/>
            </p:cNvGrpSpPr>
            <p:nvPr/>
          </p:nvGrpSpPr>
          <p:grpSpPr bwMode="auto">
            <a:xfrm>
              <a:off x="1600" y="3504"/>
              <a:ext cx="128" cy="144"/>
              <a:chOff x="304" y="2448"/>
              <a:chExt cx="128" cy="144"/>
            </a:xfrm>
          </p:grpSpPr>
          <p:sp>
            <p:nvSpPr>
              <p:cNvPr id="36046" name="Oval 93"/>
              <p:cNvSpPr>
                <a:spLocks noChangeAspect="1" noChangeArrowheads="1"/>
              </p:cNvSpPr>
              <p:nvPr/>
            </p:nvSpPr>
            <p:spPr bwMode="auto">
              <a:xfrm flipH="1">
                <a:off x="304" y="2448"/>
                <a:ext cx="128" cy="14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047" name="Oval 94"/>
              <p:cNvSpPr>
                <a:spLocks noChangeAspect="1" noChangeArrowheads="1"/>
              </p:cNvSpPr>
              <p:nvPr/>
            </p:nvSpPr>
            <p:spPr bwMode="auto">
              <a:xfrm flipH="1">
                <a:off x="336" y="2496"/>
                <a:ext cx="57" cy="6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5879" name="Group 95"/>
            <p:cNvGrpSpPr>
              <a:grpSpLocks/>
            </p:cNvGrpSpPr>
            <p:nvPr/>
          </p:nvGrpSpPr>
          <p:grpSpPr bwMode="auto">
            <a:xfrm>
              <a:off x="1488" y="3408"/>
              <a:ext cx="128" cy="144"/>
              <a:chOff x="304" y="2448"/>
              <a:chExt cx="128" cy="144"/>
            </a:xfrm>
          </p:grpSpPr>
          <p:sp>
            <p:nvSpPr>
              <p:cNvPr id="36044" name="Oval 96"/>
              <p:cNvSpPr>
                <a:spLocks noChangeAspect="1" noChangeArrowheads="1"/>
              </p:cNvSpPr>
              <p:nvPr/>
            </p:nvSpPr>
            <p:spPr bwMode="auto">
              <a:xfrm flipH="1">
                <a:off x="304" y="2448"/>
                <a:ext cx="128" cy="14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045" name="Oval 97"/>
              <p:cNvSpPr>
                <a:spLocks noChangeAspect="1" noChangeArrowheads="1"/>
              </p:cNvSpPr>
              <p:nvPr/>
            </p:nvSpPr>
            <p:spPr bwMode="auto">
              <a:xfrm flipH="1">
                <a:off x="336" y="2496"/>
                <a:ext cx="57" cy="6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5880" name="Group 98"/>
            <p:cNvGrpSpPr>
              <a:grpSpLocks/>
            </p:cNvGrpSpPr>
            <p:nvPr/>
          </p:nvGrpSpPr>
          <p:grpSpPr bwMode="auto">
            <a:xfrm>
              <a:off x="2368" y="2928"/>
              <a:ext cx="128" cy="144"/>
              <a:chOff x="304" y="2448"/>
              <a:chExt cx="128" cy="144"/>
            </a:xfrm>
          </p:grpSpPr>
          <p:sp>
            <p:nvSpPr>
              <p:cNvPr id="36042" name="Oval 99"/>
              <p:cNvSpPr>
                <a:spLocks noChangeAspect="1" noChangeArrowheads="1"/>
              </p:cNvSpPr>
              <p:nvPr/>
            </p:nvSpPr>
            <p:spPr bwMode="auto">
              <a:xfrm flipH="1">
                <a:off x="304" y="2448"/>
                <a:ext cx="128" cy="14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043" name="Oval 100"/>
              <p:cNvSpPr>
                <a:spLocks noChangeAspect="1" noChangeArrowheads="1"/>
              </p:cNvSpPr>
              <p:nvPr/>
            </p:nvSpPr>
            <p:spPr bwMode="auto">
              <a:xfrm flipH="1">
                <a:off x="336" y="2496"/>
                <a:ext cx="57" cy="6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5881" name="Group 101"/>
            <p:cNvGrpSpPr>
              <a:grpSpLocks/>
            </p:cNvGrpSpPr>
            <p:nvPr/>
          </p:nvGrpSpPr>
          <p:grpSpPr bwMode="auto">
            <a:xfrm>
              <a:off x="2256" y="3360"/>
              <a:ext cx="128" cy="144"/>
              <a:chOff x="304" y="2448"/>
              <a:chExt cx="128" cy="144"/>
            </a:xfrm>
          </p:grpSpPr>
          <p:sp>
            <p:nvSpPr>
              <p:cNvPr id="36040" name="Oval 102"/>
              <p:cNvSpPr>
                <a:spLocks noChangeAspect="1" noChangeArrowheads="1"/>
              </p:cNvSpPr>
              <p:nvPr/>
            </p:nvSpPr>
            <p:spPr bwMode="auto">
              <a:xfrm flipH="1">
                <a:off x="304" y="2448"/>
                <a:ext cx="128" cy="14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041" name="Oval 103"/>
              <p:cNvSpPr>
                <a:spLocks noChangeAspect="1" noChangeArrowheads="1"/>
              </p:cNvSpPr>
              <p:nvPr/>
            </p:nvSpPr>
            <p:spPr bwMode="auto">
              <a:xfrm flipH="1">
                <a:off x="336" y="2496"/>
                <a:ext cx="57" cy="6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5882" name="Group 104"/>
            <p:cNvGrpSpPr>
              <a:grpSpLocks/>
            </p:cNvGrpSpPr>
            <p:nvPr/>
          </p:nvGrpSpPr>
          <p:grpSpPr bwMode="auto">
            <a:xfrm>
              <a:off x="2160" y="3456"/>
              <a:ext cx="128" cy="144"/>
              <a:chOff x="304" y="2448"/>
              <a:chExt cx="128" cy="144"/>
            </a:xfrm>
          </p:grpSpPr>
          <p:sp>
            <p:nvSpPr>
              <p:cNvPr id="36038" name="Oval 105"/>
              <p:cNvSpPr>
                <a:spLocks noChangeAspect="1" noChangeArrowheads="1"/>
              </p:cNvSpPr>
              <p:nvPr/>
            </p:nvSpPr>
            <p:spPr bwMode="auto">
              <a:xfrm flipH="1">
                <a:off x="304" y="2448"/>
                <a:ext cx="128" cy="14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039" name="Oval 106"/>
              <p:cNvSpPr>
                <a:spLocks noChangeAspect="1" noChangeArrowheads="1"/>
              </p:cNvSpPr>
              <p:nvPr/>
            </p:nvSpPr>
            <p:spPr bwMode="auto">
              <a:xfrm flipH="1">
                <a:off x="336" y="2496"/>
                <a:ext cx="57" cy="6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5883" name="Group 107"/>
            <p:cNvGrpSpPr>
              <a:grpSpLocks/>
            </p:cNvGrpSpPr>
            <p:nvPr/>
          </p:nvGrpSpPr>
          <p:grpSpPr bwMode="auto">
            <a:xfrm>
              <a:off x="2016" y="3504"/>
              <a:ext cx="128" cy="144"/>
              <a:chOff x="304" y="2448"/>
              <a:chExt cx="128" cy="144"/>
            </a:xfrm>
          </p:grpSpPr>
          <p:sp>
            <p:nvSpPr>
              <p:cNvPr id="36036" name="Oval 108"/>
              <p:cNvSpPr>
                <a:spLocks noChangeAspect="1" noChangeArrowheads="1"/>
              </p:cNvSpPr>
              <p:nvPr/>
            </p:nvSpPr>
            <p:spPr bwMode="auto">
              <a:xfrm flipH="1">
                <a:off x="304" y="2448"/>
                <a:ext cx="128" cy="14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037" name="Oval 109"/>
              <p:cNvSpPr>
                <a:spLocks noChangeAspect="1" noChangeArrowheads="1"/>
              </p:cNvSpPr>
              <p:nvPr/>
            </p:nvSpPr>
            <p:spPr bwMode="auto">
              <a:xfrm flipH="1">
                <a:off x="336" y="2496"/>
                <a:ext cx="57" cy="6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5884" name="Group 110"/>
            <p:cNvGrpSpPr>
              <a:grpSpLocks/>
            </p:cNvGrpSpPr>
            <p:nvPr/>
          </p:nvGrpSpPr>
          <p:grpSpPr bwMode="auto">
            <a:xfrm>
              <a:off x="2320" y="3216"/>
              <a:ext cx="128" cy="144"/>
              <a:chOff x="304" y="2448"/>
              <a:chExt cx="128" cy="144"/>
            </a:xfrm>
          </p:grpSpPr>
          <p:sp>
            <p:nvSpPr>
              <p:cNvPr id="36034" name="Oval 111"/>
              <p:cNvSpPr>
                <a:spLocks noChangeAspect="1" noChangeArrowheads="1"/>
              </p:cNvSpPr>
              <p:nvPr/>
            </p:nvSpPr>
            <p:spPr bwMode="auto">
              <a:xfrm flipH="1">
                <a:off x="304" y="2448"/>
                <a:ext cx="128" cy="14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035" name="Oval 112"/>
              <p:cNvSpPr>
                <a:spLocks noChangeAspect="1" noChangeArrowheads="1"/>
              </p:cNvSpPr>
              <p:nvPr/>
            </p:nvSpPr>
            <p:spPr bwMode="auto">
              <a:xfrm flipH="1">
                <a:off x="336" y="2496"/>
                <a:ext cx="57" cy="6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5885" name="Group 113"/>
            <p:cNvGrpSpPr>
              <a:grpSpLocks/>
            </p:cNvGrpSpPr>
            <p:nvPr/>
          </p:nvGrpSpPr>
          <p:grpSpPr bwMode="auto">
            <a:xfrm>
              <a:off x="2368" y="3072"/>
              <a:ext cx="128" cy="144"/>
              <a:chOff x="304" y="2448"/>
              <a:chExt cx="128" cy="144"/>
            </a:xfrm>
          </p:grpSpPr>
          <p:sp>
            <p:nvSpPr>
              <p:cNvPr id="36032" name="Oval 114"/>
              <p:cNvSpPr>
                <a:spLocks noChangeAspect="1" noChangeArrowheads="1"/>
              </p:cNvSpPr>
              <p:nvPr/>
            </p:nvSpPr>
            <p:spPr bwMode="auto">
              <a:xfrm flipH="1">
                <a:off x="304" y="2448"/>
                <a:ext cx="128" cy="14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033" name="Oval 115"/>
              <p:cNvSpPr>
                <a:spLocks noChangeAspect="1" noChangeArrowheads="1"/>
              </p:cNvSpPr>
              <p:nvPr/>
            </p:nvSpPr>
            <p:spPr bwMode="auto">
              <a:xfrm flipH="1">
                <a:off x="336" y="2496"/>
                <a:ext cx="57" cy="6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5886" name="Group 116"/>
            <p:cNvGrpSpPr>
              <a:grpSpLocks/>
            </p:cNvGrpSpPr>
            <p:nvPr/>
          </p:nvGrpSpPr>
          <p:grpSpPr bwMode="auto">
            <a:xfrm>
              <a:off x="1697" y="2160"/>
              <a:ext cx="127" cy="144"/>
              <a:chOff x="3768" y="2285"/>
              <a:chExt cx="88" cy="100"/>
            </a:xfrm>
          </p:grpSpPr>
          <p:sp>
            <p:nvSpPr>
              <p:cNvPr id="36029" name="Oval 117"/>
              <p:cNvSpPr>
                <a:spLocks noChangeAspect="1" noChangeArrowheads="1"/>
              </p:cNvSpPr>
              <p:nvPr/>
            </p:nvSpPr>
            <p:spPr bwMode="auto">
              <a:xfrm flipH="1">
                <a:off x="3768" y="2285"/>
                <a:ext cx="88" cy="100"/>
              </a:xfrm>
              <a:prstGeom prst="ellips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030" name="Line 118"/>
              <p:cNvSpPr>
                <a:spLocks noChangeAspect="1" noChangeShapeType="1"/>
              </p:cNvSpPr>
              <p:nvPr/>
            </p:nvSpPr>
            <p:spPr bwMode="auto">
              <a:xfrm flipH="1">
                <a:off x="3784" y="2303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031" name="Line 119"/>
              <p:cNvSpPr>
                <a:spLocks noChangeAspect="1" noChangeShapeType="1"/>
              </p:cNvSpPr>
              <p:nvPr/>
            </p:nvSpPr>
            <p:spPr bwMode="auto">
              <a:xfrm>
                <a:off x="3784" y="2300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5887" name="Group 120"/>
            <p:cNvGrpSpPr>
              <a:grpSpLocks/>
            </p:cNvGrpSpPr>
            <p:nvPr/>
          </p:nvGrpSpPr>
          <p:grpSpPr bwMode="auto">
            <a:xfrm>
              <a:off x="1824" y="2160"/>
              <a:ext cx="127" cy="144"/>
              <a:chOff x="3768" y="2285"/>
              <a:chExt cx="88" cy="100"/>
            </a:xfrm>
          </p:grpSpPr>
          <p:sp>
            <p:nvSpPr>
              <p:cNvPr id="36026" name="Oval 121"/>
              <p:cNvSpPr>
                <a:spLocks noChangeAspect="1" noChangeArrowheads="1"/>
              </p:cNvSpPr>
              <p:nvPr/>
            </p:nvSpPr>
            <p:spPr bwMode="auto">
              <a:xfrm flipH="1">
                <a:off x="3768" y="2285"/>
                <a:ext cx="88" cy="100"/>
              </a:xfrm>
              <a:prstGeom prst="ellips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027" name="Line 122"/>
              <p:cNvSpPr>
                <a:spLocks noChangeAspect="1" noChangeShapeType="1"/>
              </p:cNvSpPr>
              <p:nvPr/>
            </p:nvSpPr>
            <p:spPr bwMode="auto">
              <a:xfrm flipH="1">
                <a:off x="3784" y="2303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028" name="Line 123"/>
              <p:cNvSpPr>
                <a:spLocks noChangeAspect="1" noChangeShapeType="1"/>
              </p:cNvSpPr>
              <p:nvPr/>
            </p:nvSpPr>
            <p:spPr bwMode="auto">
              <a:xfrm>
                <a:off x="3784" y="2300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5888" name="Group 124"/>
            <p:cNvGrpSpPr>
              <a:grpSpLocks/>
            </p:cNvGrpSpPr>
            <p:nvPr/>
          </p:nvGrpSpPr>
          <p:grpSpPr bwMode="auto">
            <a:xfrm>
              <a:off x="1968" y="2160"/>
              <a:ext cx="127" cy="144"/>
              <a:chOff x="3768" y="2285"/>
              <a:chExt cx="88" cy="100"/>
            </a:xfrm>
          </p:grpSpPr>
          <p:sp>
            <p:nvSpPr>
              <p:cNvPr id="36023" name="Oval 125"/>
              <p:cNvSpPr>
                <a:spLocks noChangeAspect="1" noChangeArrowheads="1"/>
              </p:cNvSpPr>
              <p:nvPr/>
            </p:nvSpPr>
            <p:spPr bwMode="auto">
              <a:xfrm flipH="1">
                <a:off x="3768" y="2285"/>
                <a:ext cx="88" cy="100"/>
              </a:xfrm>
              <a:prstGeom prst="ellips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024" name="Line 126"/>
              <p:cNvSpPr>
                <a:spLocks noChangeAspect="1" noChangeShapeType="1"/>
              </p:cNvSpPr>
              <p:nvPr/>
            </p:nvSpPr>
            <p:spPr bwMode="auto">
              <a:xfrm flipH="1">
                <a:off x="3784" y="2303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025" name="Line 127"/>
              <p:cNvSpPr>
                <a:spLocks noChangeAspect="1" noChangeShapeType="1"/>
              </p:cNvSpPr>
              <p:nvPr/>
            </p:nvSpPr>
            <p:spPr bwMode="auto">
              <a:xfrm>
                <a:off x="3784" y="2300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5889" name="Group 128"/>
            <p:cNvGrpSpPr>
              <a:grpSpLocks/>
            </p:cNvGrpSpPr>
            <p:nvPr/>
          </p:nvGrpSpPr>
          <p:grpSpPr bwMode="auto">
            <a:xfrm>
              <a:off x="1409" y="2256"/>
              <a:ext cx="127" cy="144"/>
              <a:chOff x="3768" y="2285"/>
              <a:chExt cx="88" cy="100"/>
            </a:xfrm>
          </p:grpSpPr>
          <p:sp>
            <p:nvSpPr>
              <p:cNvPr id="36020" name="Oval 129"/>
              <p:cNvSpPr>
                <a:spLocks noChangeAspect="1" noChangeArrowheads="1"/>
              </p:cNvSpPr>
              <p:nvPr/>
            </p:nvSpPr>
            <p:spPr bwMode="auto">
              <a:xfrm flipH="1">
                <a:off x="3768" y="2285"/>
                <a:ext cx="88" cy="100"/>
              </a:xfrm>
              <a:prstGeom prst="ellips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021" name="Line 130"/>
              <p:cNvSpPr>
                <a:spLocks noChangeAspect="1" noChangeShapeType="1"/>
              </p:cNvSpPr>
              <p:nvPr/>
            </p:nvSpPr>
            <p:spPr bwMode="auto">
              <a:xfrm flipH="1">
                <a:off x="3784" y="2303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022" name="Line 131"/>
              <p:cNvSpPr>
                <a:spLocks noChangeAspect="1" noChangeShapeType="1"/>
              </p:cNvSpPr>
              <p:nvPr/>
            </p:nvSpPr>
            <p:spPr bwMode="auto">
              <a:xfrm>
                <a:off x="3784" y="2300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5890" name="Group 132"/>
            <p:cNvGrpSpPr>
              <a:grpSpLocks/>
            </p:cNvGrpSpPr>
            <p:nvPr/>
          </p:nvGrpSpPr>
          <p:grpSpPr bwMode="auto">
            <a:xfrm>
              <a:off x="1313" y="2352"/>
              <a:ext cx="127" cy="144"/>
              <a:chOff x="3768" y="2285"/>
              <a:chExt cx="88" cy="100"/>
            </a:xfrm>
          </p:grpSpPr>
          <p:sp>
            <p:nvSpPr>
              <p:cNvPr id="36017" name="Oval 133"/>
              <p:cNvSpPr>
                <a:spLocks noChangeAspect="1" noChangeArrowheads="1"/>
              </p:cNvSpPr>
              <p:nvPr/>
            </p:nvSpPr>
            <p:spPr bwMode="auto">
              <a:xfrm flipH="1">
                <a:off x="3768" y="2285"/>
                <a:ext cx="88" cy="100"/>
              </a:xfrm>
              <a:prstGeom prst="ellips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018" name="Line 134"/>
              <p:cNvSpPr>
                <a:spLocks noChangeAspect="1" noChangeShapeType="1"/>
              </p:cNvSpPr>
              <p:nvPr/>
            </p:nvSpPr>
            <p:spPr bwMode="auto">
              <a:xfrm flipH="1">
                <a:off x="3784" y="2303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019" name="Line 135"/>
              <p:cNvSpPr>
                <a:spLocks noChangeAspect="1" noChangeShapeType="1"/>
              </p:cNvSpPr>
              <p:nvPr/>
            </p:nvSpPr>
            <p:spPr bwMode="auto">
              <a:xfrm>
                <a:off x="3784" y="2300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5891" name="Group 136"/>
            <p:cNvGrpSpPr>
              <a:grpSpLocks/>
            </p:cNvGrpSpPr>
            <p:nvPr/>
          </p:nvGrpSpPr>
          <p:grpSpPr bwMode="auto">
            <a:xfrm>
              <a:off x="1200" y="2448"/>
              <a:ext cx="127" cy="144"/>
              <a:chOff x="3768" y="2285"/>
              <a:chExt cx="88" cy="100"/>
            </a:xfrm>
          </p:grpSpPr>
          <p:sp>
            <p:nvSpPr>
              <p:cNvPr id="36014" name="Oval 137"/>
              <p:cNvSpPr>
                <a:spLocks noChangeAspect="1" noChangeArrowheads="1"/>
              </p:cNvSpPr>
              <p:nvPr/>
            </p:nvSpPr>
            <p:spPr bwMode="auto">
              <a:xfrm flipH="1">
                <a:off x="3768" y="2285"/>
                <a:ext cx="88" cy="100"/>
              </a:xfrm>
              <a:prstGeom prst="ellips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015" name="Line 138"/>
              <p:cNvSpPr>
                <a:spLocks noChangeAspect="1" noChangeShapeType="1"/>
              </p:cNvSpPr>
              <p:nvPr/>
            </p:nvSpPr>
            <p:spPr bwMode="auto">
              <a:xfrm flipH="1">
                <a:off x="3784" y="2303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016" name="Line 139"/>
              <p:cNvSpPr>
                <a:spLocks noChangeAspect="1" noChangeShapeType="1"/>
              </p:cNvSpPr>
              <p:nvPr/>
            </p:nvSpPr>
            <p:spPr bwMode="auto">
              <a:xfrm>
                <a:off x="3784" y="2300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5892" name="Group 140"/>
            <p:cNvGrpSpPr>
              <a:grpSpLocks/>
            </p:cNvGrpSpPr>
            <p:nvPr/>
          </p:nvGrpSpPr>
          <p:grpSpPr bwMode="auto">
            <a:xfrm>
              <a:off x="2112" y="2208"/>
              <a:ext cx="127" cy="144"/>
              <a:chOff x="3768" y="2285"/>
              <a:chExt cx="88" cy="100"/>
            </a:xfrm>
          </p:grpSpPr>
          <p:sp>
            <p:nvSpPr>
              <p:cNvPr id="36011" name="Oval 141"/>
              <p:cNvSpPr>
                <a:spLocks noChangeAspect="1" noChangeArrowheads="1"/>
              </p:cNvSpPr>
              <p:nvPr/>
            </p:nvSpPr>
            <p:spPr bwMode="auto">
              <a:xfrm flipH="1">
                <a:off x="3768" y="2285"/>
                <a:ext cx="88" cy="100"/>
              </a:xfrm>
              <a:prstGeom prst="ellips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012" name="Line 142"/>
              <p:cNvSpPr>
                <a:spLocks noChangeAspect="1" noChangeShapeType="1"/>
              </p:cNvSpPr>
              <p:nvPr/>
            </p:nvSpPr>
            <p:spPr bwMode="auto">
              <a:xfrm flipH="1">
                <a:off x="3784" y="2303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013" name="Line 143"/>
              <p:cNvSpPr>
                <a:spLocks noChangeAspect="1" noChangeShapeType="1"/>
              </p:cNvSpPr>
              <p:nvPr/>
            </p:nvSpPr>
            <p:spPr bwMode="auto">
              <a:xfrm>
                <a:off x="3784" y="2300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5893" name="Group 144"/>
            <p:cNvGrpSpPr>
              <a:grpSpLocks/>
            </p:cNvGrpSpPr>
            <p:nvPr/>
          </p:nvGrpSpPr>
          <p:grpSpPr bwMode="auto">
            <a:xfrm>
              <a:off x="2225" y="2256"/>
              <a:ext cx="127" cy="144"/>
              <a:chOff x="3768" y="2285"/>
              <a:chExt cx="88" cy="100"/>
            </a:xfrm>
          </p:grpSpPr>
          <p:sp>
            <p:nvSpPr>
              <p:cNvPr id="36008" name="Oval 145"/>
              <p:cNvSpPr>
                <a:spLocks noChangeAspect="1" noChangeArrowheads="1"/>
              </p:cNvSpPr>
              <p:nvPr/>
            </p:nvSpPr>
            <p:spPr bwMode="auto">
              <a:xfrm flipH="1">
                <a:off x="3768" y="2285"/>
                <a:ext cx="88" cy="100"/>
              </a:xfrm>
              <a:prstGeom prst="ellips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009" name="Line 146"/>
              <p:cNvSpPr>
                <a:spLocks noChangeAspect="1" noChangeShapeType="1"/>
              </p:cNvSpPr>
              <p:nvPr/>
            </p:nvSpPr>
            <p:spPr bwMode="auto">
              <a:xfrm flipH="1">
                <a:off x="3784" y="2303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010" name="Line 147"/>
              <p:cNvSpPr>
                <a:spLocks noChangeAspect="1" noChangeShapeType="1"/>
              </p:cNvSpPr>
              <p:nvPr/>
            </p:nvSpPr>
            <p:spPr bwMode="auto">
              <a:xfrm>
                <a:off x="3784" y="2300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5894" name="Group 148"/>
            <p:cNvGrpSpPr>
              <a:grpSpLocks/>
            </p:cNvGrpSpPr>
            <p:nvPr/>
          </p:nvGrpSpPr>
          <p:grpSpPr bwMode="auto">
            <a:xfrm>
              <a:off x="2352" y="2352"/>
              <a:ext cx="127" cy="144"/>
              <a:chOff x="3768" y="2285"/>
              <a:chExt cx="88" cy="100"/>
            </a:xfrm>
          </p:grpSpPr>
          <p:sp>
            <p:nvSpPr>
              <p:cNvPr id="36005" name="Oval 149"/>
              <p:cNvSpPr>
                <a:spLocks noChangeAspect="1" noChangeArrowheads="1"/>
              </p:cNvSpPr>
              <p:nvPr/>
            </p:nvSpPr>
            <p:spPr bwMode="auto">
              <a:xfrm flipH="1">
                <a:off x="3768" y="2285"/>
                <a:ext cx="88" cy="100"/>
              </a:xfrm>
              <a:prstGeom prst="ellips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006" name="Line 150"/>
              <p:cNvSpPr>
                <a:spLocks noChangeAspect="1" noChangeShapeType="1"/>
              </p:cNvSpPr>
              <p:nvPr/>
            </p:nvSpPr>
            <p:spPr bwMode="auto">
              <a:xfrm flipH="1">
                <a:off x="3784" y="2303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007" name="Line 151"/>
              <p:cNvSpPr>
                <a:spLocks noChangeAspect="1" noChangeShapeType="1"/>
              </p:cNvSpPr>
              <p:nvPr/>
            </p:nvSpPr>
            <p:spPr bwMode="auto">
              <a:xfrm>
                <a:off x="3784" y="2300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5895" name="Group 152"/>
            <p:cNvGrpSpPr>
              <a:grpSpLocks/>
            </p:cNvGrpSpPr>
            <p:nvPr/>
          </p:nvGrpSpPr>
          <p:grpSpPr bwMode="auto">
            <a:xfrm>
              <a:off x="2448" y="2448"/>
              <a:ext cx="127" cy="144"/>
              <a:chOff x="3768" y="2285"/>
              <a:chExt cx="88" cy="100"/>
            </a:xfrm>
          </p:grpSpPr>
          <p:sp>
            <p:nvSpPr>
              <p:cNvPr id="36002" name="Oval 153"/>
              <p:cNvSpPr>
                <a:spLocks noChangeAspect="1" noChangeArrowheads="1"/>
              </p:cNvSpPr>
              <p:nvPr/>
            </p:nvSpPr>
            <p:spPr bwMode="auto">
              <a:xfrm flipH="1">
                <a:off x="3768" y="2285"/>
                <a:ext cx="88" cy="100"/>
              </a:xfrm>
              <a:prstGeom prst="ellips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003" name="Line 154"/>
              <p:cNvSpPr>
                <a:spLocks noChangeAspect="1" noChangeShapeType="1"/>
              </p:cNvSpPr>
              <p:nvPr/>
            </p:nvSpPr>
            <p:spPr bwMode="auto">
              <a:xfrm flipH="1">
                <a:off x="3784" y="2303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004" name="Line 155"/>
              <p:cNvSpPr>
                <a:spLocks noChangeAspect="1" noChangeShapeType="1"/>
              </p:cNvSpPr>
              <p:nvPr/>
            </p:nvSpPr>
            <p:spPr bwMode="auto">
              <a:xfrm>
                <a:off x="3784" y="2300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5896" name="Group 156"/>
            <p:cNvGrpSpPr>
              <a:grpSpLocks/>
            </p:cNvGrpSpPr>
            <p:nvPr/>
          </p:nvGrpSpPr>
          <p:grpSpPr bwMode="auto">
            <a:xfrm>
              <a:off x="2544" y="2544"/>
              <a:ext cx="127" cy="144"/>
              <a:chOff x="3768" y="2285"/>
              <a:chExt cx="88" cy="100"/>
            </a:xfrm>
          </p:grpSpPr>
          <p:sp>
            <p:nvSpPr>
              <p:cNvPr id="35999" name="Oval 157"/>
              <p:cNvSpPr>
                <a:spLocks noChangeAspect="1" noChangeArrowheads="1"/>
              </p:cNvSpPr>
              <p:nvPr/>
            </p:nvSpPr>
            <p:spPr bwMode="auto">
              <a:xfrm flipH="1">
                <a:off x="3768" y="2285"/>
                <a:ext cx="88" cy="100"/>
              </a:xfrm>
              <a:prstGeom prst="ellips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000" name="Line 158"/>
              <p:cNvSpPr>
                <a:spLocks noChangeAspect="1" noChangeShapeType="1"/>
              </p:cNvSpPr>
              <p:nvPr/>
            </p:nvSpPr>
            <p:spPr bwMode="auto">
              <a:xfrm flipH="1">
                <a:off x="3784" y="2303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001" name="Line 159"/>
              <p:cNvSpPr>
                <a:spLocks noChangeAspect="1" noChangeShapeType="1"/>
              </p:cNvSpPr>
              <p:nvPr/>
            </p:nvSpPr>
            <p:spPr bwMode="auto">
              <a:xfrm>
                <a:off x="3784" y="2300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5897" name="Group 160"/>
            <p:cNvGrpSpPr>
              <a:grpSpLocks/>
            </p:cNvGrpSpPr>
            <p:nvPr/>
          </p:nvGrpSpPr>
          <p:grpSpPr bwMode="auto">
            <a:xfrm>
              <a:off x="2609" y="2688"/>
              <a:ext cx="127" cy="144"/>
              <a:chOff x="3768" y="2285"/>
              <a:chExt cx="88" cy="100"/>
            </a:xfrm>
          </p:grpSpPr>
          <p:sp>
            <p:nvSpPr>
              <p:cNvPr id="35996" name="Oval 161"/>
              <p:cNvSpPr>
                <a:spLocks noChangeAspect="1" noChangeArrowheads="1"/>
              </p:cNvSpPr>
              <p:nvPr/>
            </p:nvSpPr>
            <p:spPr bwMode="auto">
              <a:xfrm flipH="1">
                <a:off x="3768" y="2285"/>
                <a:ext cx="88" cy="100"/>
              </a:xfrm>
              <a:prstGeom prst="ellips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997" name="Line 162"/>
              <p:cNvSpPr>
                <a:spLocks noChangeAspect="1" noChangeShapeType="1"/>
              </p:cNvSpPr>
              <p:nvPr/>
            </p:nvSpPr>
            <p:spPr bwMode="auto">
              <a:xfrm flipH="1">
                <a:off x="3784" y="2303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998" name="Line 163"/>
              <p:cNvSpPr>
                <a:spLocks noChangeAspect="1" noChangeShapeType="1"/>
              </p:cNvSpPr>
              <p:nvPr/>
            </p:nvSpPr>
            <p:spPr bwMode="auto">
              <a:xfrm>
                <a:off x="3784" y="2300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5898" name="Group 164"/>
            <p:cNvGrpSpPr>
              <a:grpSpLocks/>
            </p:cNvGrpSpPr>
            <p:nvPr/>
          </p:nvGrpSpPr>
          <p:grpSpPr bwMode="auto">
            <a:xfrm>
              <a:off x="2688" y="2976"/>
              <a:ext cx="127" cy="144"/>
              <a:chOff x="3768" y="2285"/>
              <a:chExt cx="88" cy="100"/>
            </a:xfrm>
          </p:grpSpPr>
          <p:sp>
            <p:nvSpPr>
              <p:cNvPr id="35993" name="Oval 165"/>
              <p:cNvSpPr>
                <a:spLocks noChangeAspect="1" noChangeArrowheads="1"/>
              </p:cNvSpPr>
              <p:nvPr/>
            </p:nvSpPr>
            <p:spPr bwMode="auto">
              <a:xfrm flipH="1">
                <a:off x="3768" y="2285"/>
                <a:ext cx="88" cy="100"/>
              </a:xfrm>
              <a:prstGeom prst="ellips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994" name="Line 166"/>
              <p:cNvSpPr>
                <a:spLocks noChangeAspect="1" noChangeShapeType="1"/>
              </p:cNvSpPr>
              <p:nvPr/>
            </p:nvSpPr>
            <p:spPr bwMode="auto">
              <a:xfrm flipH="1">
                <a:off x="3784" y="2303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995" name="Line 167"/>
              <p:cNvSpPr>
                <a:spLocks noChangeAspect="1" noChangeShapeType="1"/>
              </p:cNvSpPr>
              <p:nvPr/>
            </p:nvSpPr>
            <p:spPr bwMode="auto">
              <a:xfrm>
                <a:off x="3784" y="2300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5899" name="Group 168"/>
            <p:cNvGrpSpPr>
              <a:grpSpLocks/>
            </p:cNvGrpSpPr>
            <p:nvPr/>
          </p:nvGrpSpPr>
          <p:grpSpPr bwMode="auto">
            <a:xfrm>
              <a:off x="2657" y="2832"/>
              <a:ext cx="127" cy="144"/>
              <a:chOff x="3768" y="2285"/>
              <a:chExt cx="88" cy="100"/>
            </a:xfrm>
          </p:grpSpPr>
          <p:sp>
            <p:nvSpPr>
              <p:cNvPr id="35990" name="Oval 169"/>
              <p:cNvSpPr>
                <a:spLocks noChangeAspect="1" noChangeArrowheads="1"/>
              </p:cNvSpPr>
              <p:nvPr/>
            </p:nvSpPr>
            <p:spPr bwMode="auto">
              <a:xfrm flipH="1">
                <a:off x="3768" y="2285"/>
                <a:ext cx="88" cy="100"/>
              </a:xfrm>
              <a:prstGeom prst="ellips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991" name="Line 170"/>
              <p:cNvSpPr>
                <a:spLocks noChangeAspect="1" noChangeShapeType="1"/>
              </p:cNvSpPr>
              <p:nvPr/>
            </p:nvSpPr>
            <p:spPr bwMode="auto">
              <a:xfrm flipH="1">
                <a:off x="3784" y="2303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992" name="Line 171"/>
              <p:cNvSpPr>
                <a:spLocks noChangeAspect="1" noChangeShapeType="1"/>
              </p:cNvSpPr>
              <p:nvPr/>
            </p:nvSpPr>
            <p:spPr bwMode="auto">
              <a:xfrm>
                <a:off x="3784" y="2300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5900" name="Group 172"/>
            <p:cNvGrpSpPr>
              <a:grpSpLocks/>
            </p:cNvGrpSpPr>
            <p:nvPr/>
          </p:nvGrpSpPr>
          <p:grpSpPr bwMode="auto">
            <a:xfrm>
              <a:off x="2657" y="3264"/>
              <a:ext cx="127" cy="144"/>
              <a:chOff x="3768" y="2285"/>
              <a:chExt cx="88" cy="100"/>
            </a:xfrm>
          </p:grpSpPr>
          <p:sp>
            <p:nvSpPr>
              <p:cNvPr id="35987" name="Oval 173"/>
              <p:cNvSpPr>
                <a:spLocks noChangeAspect="1" noChangeArrowheads="1"/>
              </p:cNvSpPr>
              <p:nvPr/>
            </p:nvSpPr>
            <p:spPr bwMode="auto">
              <a:xfrm flipH="1">
                <a:off x="3768" y="2285"/>
                <a:ext cx="88" cy="100"/>
              </a:xfrm>
              <a:prstGeom prst="ellips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988" name="Line 174"/>
              <p:cNvSpPr>
                <a:spLocks noChangeAspect="1" noChangeShapeType="1"/>
              </p:cNvSpPr>
              <p:nvPr/>
            </p:nvSpPr>
            <p:spPr bwMode="auto">
              <a:xfrm flipH="1">
                <a:off x="3784" y="2303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989" name="Line 175"/>
              <p:cNvSpPr>
                <a:spLocks noChangeAspect="1" noChangeShapeType="1"/>
              </p:cNvSpPr>
              <p:nvPr/>
            </p:nvSpPr>
            <p:spPr bwMode="auto">
              <a:xfrm>
                <a:off x="3784" y="2300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5901" name="Group 176"/>
            <p:cNvGrpSpPr>
              <a:grpSpLocks/>
            </p:cNvGrpSpPr>
            <p:nvPr/>
          </p:nvGrpSpPr>
          <p:grpSpPr bwMode="auto">
            <a:xfrm>
              <a:off x="2688" y="3120"/>
              <a:ext cx="127" cy="144"/>
              <a:chOff x="3768" y="2285"/>
              <a:chExt cx="88" cy="100"/>
            </a:xfrm>
          </p:grpSpPr>
          <p:sp>
            <p:nvSpPr>
              <p:cNvPr id="35984" name="Oval 177"/>
              <p:cNvSpPr>
                <a:spLocks noChangeAspect="1" noChangeArrowheads="1"/>
              </p:cNvSpPr>
              <p:nvPr/>
            </p:nvSpPr>
            <p:spPr bwMode="auto">
              <a:xfrm flipH="1">
                <a:off x="3768" y="2285"/>
                <a:ext cx="88" cy="100"/>
              </a:xfrm>
              <a:prstGeom prst="ellips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985" name="Line 178"/>
              <p:cNvSpPr>
                <a:spLocks noChangeAspect="1" noChangeShapeType="1"/>
              </p:cNvSpPr>
              <p:nvPr/>
            </p:nvSpPr>
            <p:spPr bwMode="auto">
              <a:xfrm flipH="1">
                <a:off x="3784" y="2303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986" name="Line 179"/>
              <p:cNvSpPr>
                <a:spLocks noChangeAspect="1" noChangeShapeType="1"/>
              </p:cNvSpPr>
              <p:nvPr/>
            </p:nvSpPr>
            <p:spPr bwMode="auto">
              <a:xfrm>
                <a:off x="3784" y="2300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5902" name="Group 180"/>
            <p:cNvGrpSpPr>
              <a:grpSpLocks/>
            </p:cNvGrpSpPr>
            <p:nvPr/>
          </p:nvGrpSpPr>
          <p:grpSpPr bwMode="auto">
            <a:xfrm>
              <a:off x="2592" y="3408"/>
              <a:ext cx="127" cy="144"/>
              <a:chOff x="3768" y="2285"/>
              <a:chExt cx="88" cy="100"/>
            </a:xfrm>
          </p:grpSpPr>
          <p:sp>
            <p:nvSpPr>
              <p:cNvPr id="35981" name="Oval 181"/>
              <p:cNvSpPr>
                <a:spLocks noChangeAspect="1" noChangeArrowheads="1"/>
              </p:cNvSpPr>
              <p:nvPr/>
            </p:nvSpPr>
            <p:spPr bwMode="auto">
              <a:xfrm flipH="1">
                <a:off x="3768" y="2285"/>
                <a:ext cx="88" cy="100"/>
              </a:xfrm>
              <a:prstGeom prst="ellips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982" name="Line 182"/>
              <p:cNvSpPr>
                <a:spLocks noChangeAspect="1" noChangeShapeType="1"/>
              </p:cNvSpPr>
              <p:nvPr/>
            </p:nvSpPr>
            <p:spPr bwMode="auto">
              <a:xfrm flipH="1">
                <a:off x="3784" y="2303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983" name="Line 183"/>
              <p:cNvSpPr>
                <a:spLocks noChangeAspect="1" noChangeShapeType="1"/>
              </p:cNvSpPr>
              <p:nvPr/>
            </p:nvSpPr>
            <p:spPr bwMode="auto">
              <a:xfrm>
                <a:off x="3784" y="2300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5903" name="Group 184"/>
            <p:cNvGrpSpPr>
              <a:grpSpLocks/>
            </p:cNvGrpSpPr>
            <p:nvPr/>
          </p:nvGrpSpPr>
          <p:grpSpPr bwMode="auto">
            <a:xfrm>
              <a:off x="2513" y="3552"/>
              <a:ext cx="127" cy="144"/>
              <a:chOff x="3768" y="2285"/>
              <a:chExt cx="88" cy="100"/>
            </a:xfrm>
          </p:grpSpPr>
          <p:sp>
            <p:nvSpPr>
              <p:cNvPr id="35978" name="Oval 185"/>
              <p:cNvSpPr>
                <a:spLocks noChangeAspect="1" noChangeArrowheads="1"/>
              </p:cNvSpPr>
              <p:nvPr/>
            </p:nvSpPr>
            <p:spPr bwMode="auto">
              <a:xfrm flipH="1">
                <a:off x="3768" y="2285"/>
                <a:ext cx="88" cy="100"/>
              </a:xfrm>
              <a:prstGeom prst="ellips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979" name="Line 186"/>
              <p:cNvSpPr>
                <a:spLocks noChangeAspect="1" noChangeShapeType="1"/>
              </p:cNvSpPr>
              <p:nvPr/>
            </p:nvSpPr>
            <p:spPr bwMode="auto">
              <a:xfrm flipH="1">
                <a:off x="3784" y="2303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980" name="Line 187"/>
              <p:cNvSpPr>
                <a:spLocks noChangeAspect="1" noChangeShapeType="1"/>
              </p:cNvSpPr>
              <p:nvPr/>
            </p:nvSpPr>
            <p:spPr bwMode="auto">
              <a:xfrm>
                <a:off x="3784" y="2300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5904" name="Group 188"/>
            <p:cNvGrpSpPr>
              <a:grpSpLocks/>
            </p:cNvGrpSpPr>
            <p:nvPr/>
          </p:nvGrpSpPr>
          <p:grpSpPr bwMode="auto">
            <a:xfrm>
              <a:off x="2400" y="3648"/>
              <a:ext cx="127" cy="144"/>
              <a:chOff x="3768" y="2285"/>
              <a:chExt cx="88" cy="100"/>
            </a:xfrm>
          </p:grpSpPr>
          <p:sp>
            <p:nvSpPr>
              <p:cNvPr id="35975" name="Oval 189"/>
              <p:cNvSpPr>
                <a:spLocks noChangeAspect="1" noChangeArrowheads="1"/>
              </p:cNvSpPr>
              <p:nvPr/>
            </p:nvSpPr>
            <p:spPr bwMode="auto">
              <a:xfrm flipH="1">
                <a:off x="3768" y="2285"/>
                <a:ext cx="88" cy="100"/>
              </a:xfrm>
              <a:prstGeom prst="ellips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976" name="Line 190"/>
              <p:cNvSpPr>
                <a:spLocks noChangeAspect="1" noChangeShapeType="1"/>
              </p:cNvSpPr>
              <p:nvPr/>
            </p:nvSpPr>
            <p:spPr bwMode="auto">
              <a:xfrm flipH="1">
                <a:off x="3784" y="2303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977" name="Line 191"/>
              <p:cNvSpPr>
                <a:spLocks noChangeAspect="1" noChangeShapeType="1"/>
              </p:cNvSpPr>
              <p:nvPr/>
            </p:nvSpPr>
            <p:spPr bwMode="auto">
              <a:xfrm>
                <a:off x="3784" y="2300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5905" name="Group 192"/>
            <p:cNvGrpSpPr>
              <a:grpSpLocks/>
            </p:cNvGrpSpPr>
            <p:nvPr/>
          </p:nvGrpSpPr>
          <p:grpSpPr bwMode="auto">
            <a:xfrm>
              <a:off x="1152" y="3552"/>
              <a:ext cx="127" cy="144"/>
              <a:chOff x="3768" y="2285"/>
              <a:chExt cx="88" cy="100"/>
            </a:xfrm>
          </p:grpSpPr>
          <p:sp>
            <p:nvSpPr>
              <p:cNvPr id="35972" name="Oval 193"/>
              <p:cNvSpPr>
                <a:spLocks noChangeAspect="1" noChangeArrowheads="1"/>
              </p:cNvSpPr>
              <p:nvPr/>
            </p:nvSpPr>
            <p:spPr bwMode="auto">
              <a:xfrm flipH="1">
                <a:off x="3768" y="2285"/>
                <a:ext cx="88" cy="100"/>
              </a:xfrm>
              <a:prstGeom prst="ellips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973" name="Line 194"/>
              <p:cNvSpPr>
                <a:spLocks noChangeAspect="1" noChangeShapeType="1"/>
              </p:cNvSpPr>
              <p:nvPr/>
            </p:nvSpPr>
            <p:spPr bwMode="auto">
              <a:xfrm flipH="1">
                <a:off x="3784" y="2303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974" name="Line 195"/>
              <p:cNvSpPr>
                <a:spLocks noChangeAspect="1" noChangeShapeType="1"/>
              </p:cNvSpPr>
              <p:nvPr/>
            </p:nvSpPr>
            <p:spPr bwMode="auto">
              <a:xfrm>
                <a:off x="3784" y="2300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5906" name="Group 196"/>
            <p:cNvGrpSpPr>
              <a:grpSpLocks/>
            </p:cNvGrpSpPr>
            <p:nvPr/>
          </p:nvGrpSpPr>
          <p:grpSpPr bwMode="auto">
            <a:xfrm>
              <a:off x="1056" y="3408"/>
              <a:ext cx="127" cy="144"/>
              <a:chOff x="3768" y="2285"/>
              <a:chExt cx="88" cy="100"/>
            </a:xfrm>
          </p:grpSpPr>
          <p:sp>
            <p:nvSpPr>
              <p:cNvPr id="35969" name="Oval 197"/>
              <p:cNvSpPr>
                <a:spLocks noChangeAspect="1" noChangeArrowheads="1"/>
              </p:cNvSpPr>
              <p:nvPr/>
            </p:nvSpPr>
            <p:spPr bwMode="auto">
              <a:xfrm flipH="1">
                <a:off x="3768" y="2285"/>
                <a:ext cx="88" cy="100"/>
              </a:xfrm>
              <a:prstGeom prst="ellips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970" name="Line 198"/>
              <p:cNvSpPr>
                <a:spLocks noChangeAspect="1" noChangeShapeType="1"/>
              </p:cNvSpPr>
              <p:nvPr/>
            </p:nvSpPr>
            <p:spPr bwMode="auto">
              <a:xfrm flipH="1">
                <a:off x="3784" y="2303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971" name="Line 199"/>
              <p:cNvSpPr>
                <a:spLocks noChangeAspect="1" noChangeShapeType="1"/>
              </p:cNvSpPr>
              <p:nvPr/>
            </p:nvSpPr>
            <p:spPr bwMode="auto">
              <a:xfrm>
                <a:off x="3784" y="2300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5907" name="Group 200"/>
            <p:cNvGrpSpPr>
              <a:grpSpLocks/>
            </p:cNvGrpSpPr>
            <p:nvPr/>
          </p:nvGrpSpPr>
          <p:grpSpPr bwMode="auto">
            <a:xfrm>
              <a:off x="1008" y="3264"/>
              <a:ext cx="127" cy="144"/>
              <a:chOff x="3768" y="2285"/>
              <a:chExt cx="88" cy="100"/>
            </a:xfrm>
          </p:grpSpPr>
          <p:sp>
            <p:nvSpPr>
              <p:cNvPr id="35966" name="Oval 201"/>
              <p:cNvSpPr>
                <a:spLocks noChangeAspect="1" noChangeArrowheads="1"/>
              </p:cNvSpPr>
              <p:nvPr/>
            </p:nvSpPr>
            <p:spPr bwMode="auto">
              <a:xfrm flipH="1">
                <a:off x="3768" y="2285"/>
                <a:ext cx="88" cy="100"/>
              </a:xfrm>
              <a:prstGeom prst="ellips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967" name="Line 202"/>
              <p:cNvSpPr>
                <a:spLocks noChangeAspect="1" noChangeShapeType="1"/>
              </p:cNvSpPr>
              <p:nvPr/>
            </p:nvSpPr>
            <p:spPr bwMode="auto">
              <a:xfrm flipH="1">
                <a:off x="3784" y="2303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968" name="Line 203"/>
              <p:cNvSpPr>
                <a:spLocks noChangeAspect="1" noChangeShapeType="1"/>
              </p:cNvSpPr>
              <p:nvPr/>
            </p:nvSpPr>
            <p:spPr bwMode="auto">
              <a:xfrm>
                <a:off x="3784" y="2300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5908" name="Group 204"/>
            <p:cNvGrpSpPr>
              <a:grpSpLocks/>
            </p:cNvGrpSpPr>
            <p:nvPr/>
          </p:nvGrpSpPr>
          <p:grpSpPr bwMode="auto">
            <a:xfrm>
              <a:off x="977" y="3120"/>
              <a:ext cx="127" cy="144"/>
              <a:chOff x="3768" y="2285"/>
              <a:chExt cx="88" cy="100"/>
            </a:xfrm>
          </p:grpSpPr>
          <p:sp>
            <p:nvSpPr>
              <p:cNvPr id="35963" name="Oval 205"/>
              <p:cNvSpPr>
                <a:spLocks noChangeAspect="1" noChangeArrowheads="1"/>
              </p:cNvSpPr>
              <p:nvPr/>
            </p:nvSpPr>
            <p:spPr bwMode="auto">
              <a:xfrm flipH="1">
                <a:off x="3768" y="2285"/>
                <a:ext cx="88" cy="100"/>
              </a:xfrm>
              <a:prstGeom prst="ellips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964" name="Line 206"/>
              <p:cNvSpPr>
                <a:spLocks noChangeAspect="1" noChangeShapeType="1"/>
              </p:cNvSpPr>
              <p:nvPr/>
            </p:nvSpPr>
            <p:spPr bwMode="auto">
              <a:xfrm flipH="1">
                <a:off x="3784" y="2303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965" name="Line 207"/>
              <p:cNvSpPr>
                <a:spLocks noChangeAspect="1" noChangeShapeType="1"/>
              </p:cNvSpPr>
              <p:nvPr/>
            </p:nvSpPr>
            <p:spPr bwMode="auto">
              <a:xfrm>
                <a:off x="3784" y="2300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5909" name="Group 208"/>
            <p:cNvGrpSpPr>
              <a:grpSpLocks/>
            </p:cNvGrpSpPr>
            <p:nvPr/>
          </p:nvGrpSpPr>
          <p:grpSpPr bwMode="auto">
            <a:xfrm>
              <a:off x="960" y="2976"/>
              <a:ext cx="127" cy="144"/>
              <a:chOff x="3768" y="2285"/>
              <a:chExt cx="88" cy="100"/>
            </a:xfrm>
          </p:grpSpPr>
          <p:sp>
            <p:nvSpPr>
              <p:cNvPr id="35960" name="Oval 209"/>
              <p:cNvSpPr>
                <a:spLocks noChangeAspect="1" noChangeArrowheads="1"/>
              </p:cNvSpPr>
              <p:nvPr/>
            </p:nvSpPr>
            <p:spPr bwMode="auto">
              <a:xfrm flipH="1">
                <a:off x="3768" y="2285"/>
                <a:ext cx="88" cy="100"/>
              </a:xfrm>
              <a:prstGeom prst="ellips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961" name="Line 210"/>
              <p:cNvSpPr>
                <a:spLocks noChangeAspect="1" noChangeShapeType="1"/>
              </p:cNvSpPr>
              <p:nvPr/>
            </p:nvSpPr>
            <p:spPr bwMode="auto">
              <a:xfrm flipH="1">
                <a:off x="3784" y="2303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962" name="Line 211"/>
              <p:cNvSpPr>
                <a:spLocks noChangeAspect="1" noChangeShapeType="1"/>
              </p:cNvSpPr>
              <p:nvPr/>
            </p:nvSpPr>
            <p:spPr bwMode="auto">
              <a:xfrm>
                <a:off x="3784" y="2300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5910" name="Group 212"/>
            <p:cNvGrpSpPr>
              <a:grpSpLocks/>
            </p:cNvGrpSpPr>
            <p:nvPr/>
          </p:nvGrpSpPr>
          <p:grpSpPr bwMode="auto">
            <a:xfrm>
              <a:off x="977" y="2832"/>
              <a:ext cx="127" cy="144"/>
              <a:chOff x="3768" y="2285"/>
              <a:chExt cx="88" cy="100"/>
            </a:xfrm>
          </p:grpSpPr>
          <p:sp>
            <p:nvSpPr>
              <p:cNvPr id="35957" name="Oval 213"/>
              <p:cNvSpPr>
                <a:spLocks noChangeAspect="1" noChangeArrowheads="1"/>
              </p:cNvSpPr>
              <p:nvPr/>
            </p:nvSpPr>
            <p:spPr bwMode="auto">
              <a:xfrm flipH="1">
                <a:off x="3768" y="2285"/>
                <a:ext cx="88" cy="100"/>
              </a:xfrm>
              <a:prstGeom prst="ellips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958" name="Line 214"/>
              <p:cNvSpPr>
                <a:spLocks noChangeAspect="1" noChangeShapeType="1"/>
              </p:cNvSpPr>
              <p:nvPr/>
            </p:nvSpPr>
            <p:spPr bwMode="auto">
              <a:xfrm flipH="1">
                <a:off x="3784" y="2303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959" name="Line 215"/>
              <p:cNvSpPr>
                <a:spLocks noChangeAspect="1" noChangeShapeType="1"/>
              </p:cNvSpPr>
              <p:nvPr/>
            </p:nvSpPr>
            <p:spPr bwMode="auto">
              <a:xfrm>
                <a:off x="3784" y="2300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5911" name="Group 216"/>
            <p:cNvGrpSpPr>
              <a:grpSpLocks/>
            </p:cNvGrpSpPr>
            <p:nvPr/>
          </p:nvGrpSpPr>
          <p:grpSpPr bwMode="auto">
            <a:xfrm>
              <a:off x="1025" y="2688"/>
              <a:ext cx="127" cy="144"/>
              <a:chOff x="3768" y="2285"/>
              <a:chExt cx="88" cy="100"/>
            </a:xfrm>
          </p:grpSpPr>
          <p:sp>
            <p:nvSpPr>
              <p:cNvPr id="35954" name="Oval 217"/>
              <p:cNvSpPr>
                <a:spLocks noChangeAspect="1" noChangeArrowheads="1"/>
              </p:cNvSpPr>
              <p:nvPr/>
            </p:nvSpPr>
            <p:spPr bwMode="auto">
              <a:xfrm flipH="1">
                <a:off x="3768" y="2285"/>
                <a:ext cx="88" cy="100"/>
              </a:xfrm>
              <a:prstGeom prst="ellips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955" name="Line 218"/>
              <p:cNvSpPr>
                <a:spLocks noChangeAspect="1" noChangeShapeType="1"/>
              </p:cNvSpPr>
              <p:nvPr/>
            </p:nvSpPr>
            <p:spPr bwMode="auto">
              <a:xfrm flipH="1">
                <a:off x="3784" y="2303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956" name="Line 219"/>
              <p:cNvSpPr>
                <a:spLocks noChangeAspect="1" noChangeShapeType="1"/>
              </p:cNvSpPr>
              <p:nvPr/>
            </p:nvSpPr>
            <p:spPr bwMode="auto">
              <a:xfrm>
                <a:off x="3784" y="2300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5912" name="Group 220"/>
            <p:cNvGrpSpPr>
              <a:grpSpLocks/>
            </p:cNvGrpSpPr>
            <p:nvPr/>
          </p:nvGrpSpPr>
          <p:grpSpPr bwMode="auto">
            <a:xfrm>
              <a:off x="1104" y="2544"/>
              <a:ext cx="127" cy="144"/>
              <a:chOff x="3768" y="2285"/>
              <a:chExt cx="88" cy="100"/>
            </a:xfrm>
          </p:grpSpPr>
          <p:sp>
            <p:nvSpPr>
              <p:cNvPr id="35951" name="Oval 221"/>
              <p:cNvSpPr>
                <a:spLocks noChangeAspect="1" noChangeArrowheads="1"/>
              </p:cNvSpPr>
              <p:nvPr/>
            </p:nvSpPr>
            <p:spPr bwMode="auto">
              <a:xfrm flipH="1">
                <a:off x="3768" y="2285"/>
                <a:ext cx="88" cy="100"/>
              </a:xfrm>
              <a:prstGeom prst="ellips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952" name="Line 222"/>
              <p:cNvSpPr>
                <a:spLocks noChangeAspect="1" noChangeShapeType="1"/>
              </p:cNvSpPr>
              <p:nvPr/>
            </p:nvSpPr>
            <p:spPr bwMode="auto">
              <a:xfrm flipH="1">
                <a:off x="3784" y="2303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953" name="Line 223"/>
              <p:cNvSpPr>
                <a:spLocks noChangeAspect="1" noChangeShapeType="1"/>
              </p:cNvSpPr>
              <p:nvPr/>
            </p:nvSpPr>
            <p:spPr bwMode="auto">
              <a:xfrm>
                <a:off x="3784" y="2300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5913" name="Group 224"/>
            <p:cNvGrpSpPr>
              <a:grpSpLocks/>
            </p:cNvGrpSpPr>
            <p:nvPr/>
          </p:nvGrpSpPr>
          <p:grpSpPr bwMode="auto">
            <a:xfrm>
              <a:off x="1265" y="3648"/>
              <a:ext cx="127" cy="144"/>
              <a:chOff x="3768" y="2285"/>
              <a:chExt cx="88" cy="100"/>
            </a:xfrm>
          </p:grpSpPr>
          <p:sp>
            <p:nvSpPr>
              <p:cNvPr id="35948" name="Oval 225"/>
              <p:cNvSpPr>
                <a:spLocks noChangeAspect="1" noChangeArrowheads="1"/>
              </p:cNvSpPr>
              <p:nvPr/>
            </p:nvSpPr>
            <p:spPr bwMode="auto">
              <a:xfrm flipH="1">
                <a:off x="3768" y="2285"/>
                <a:ext cx="88" cy="100"/>
              </a:xfrm>
              <a:prstGeom prst="ellips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949" name="Line 226"/>
              <p:cNvSpPr>
                <a:spLocks noChangeAspect="1" noChangeShapeType="1"/>
              </p:cNvSpPr>
              <p:nvPr/>
            </p:nvSpPr>
            <p:spPr bwMode="auto">
              <a:xfrm flipH="1">
                <a:off x="3784" y="2303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950" name="Line 227"/>
              <p:cNvSpPr>
                <a:spLocks noChangeAspect="1" noChangeShapeType="1"/>
              </p:cNvSpPr>
              <p:nvPr/>
            </p:nvSpPr>
            <p:spPr bwMode="auto">
              <a:xfrm>
                <a:off x="3784" y="2300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5914" name="Group 228"/>
            <p:cNvGrpSpPr>
              <a:grpSpLocks/>
            </p:cNvGrpSpPr>
            <p:nvPr/>
          </p:nvGrpSpPr>
          <p:grpSpPr bwMode="auto">
            <a:xfrm>
              <a:off x="1344" y="3744"/>
              <a:ext cx="127" cy="144"/>
              <a:chOff x="3768" y="2285"/>
              <a:chExt cx="88" cy="100"/>
            </a:xfrm>
          </p:grpSpPr>
          <p:sp>
            <p:nvSpPr>
              <p:cNvPr id="35945" name="Oval 229"/>
              <p:cNvSpPr>
                <a:spLocks noChangeAspect="1" noChangeArrowheads="1"/>
              </p:cNvSpPr>
              <p:nvPr/>
            </p:nvSpPr>
            <p:spPr bwMode="auto">
              <a:xfrm flipH="1">
                <a:off x="3768" y="2285"/>
                <a:ext cx="88" cy="100"/>
              </a:xfrm>
              <a:prstGeom prst="ellips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946" name="Line 230"/>
              <p:cNvSpPr>
                <a:spLocks noChangeAspect="1" noChangeShapeType="1"/>
              </p:cNvSpPr>
              <p:nvPr/>
            </p:nvSpPr>
            <p:spPr bwMode="auto">
              <a:xfrm flipH="1">
                <a:off x="3784" y="2303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947" name="Line 231"/>
              <p:cNvSpPr>
                <a:spLocks noChangeAspect="1" noChangeShapeType="1"/>
              </p:cNvSpPr>
              <p:nvPr/>
            </p:nvSpPr>
            <p:spPr bwMode="auto">
              <a:xfrm>
                <a:off x="3784" y="2300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5915" name="Group 232"/>
            <p:cNvGrpSpPr>
              <a:grpSpLocks/>
            </p:cNvGrpSpPr>
            <p:nvPr/>
          </p:nvGrpSpPr>
          <p:grpSpPr bwMode="auto">
            <a:xfrm>
              <a:off x="1457" y="3792"/>
              <a:ext cx="127" cy="144"/>
              <a:chOff x="3768" y="2285"/>
              <a:chExt cx="88" cy="100"/>
            </a:xfrm>
          </p:grpSpPr>
          <p:sp>
            <p:nvSpPr>
              <p:cNvPr id="35942" name="Oval 233"/>
              <p:cNvSpPr>
                <a:spLocks noChangeAspect="1" noChangeArrowheads="1"/>
              </p:cNvSpPr>
              <p:nvPr/>
            </p:nvSpPr>
            <p:spPr bwMode="auto">
              <a:xfrm flipH="1">
                <a:off x="3768" y="2285"/>
                <a:ext cx="88" cy="100"/>
              </a:xfrm>
              <a:prstGeom prst="ellips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943" name="Line 234"/>
              <p:cNvSpPr>
                <a:spLocks noChangeAspect="1" noChangeShapeType="1"/>
              </p:cNvSpPr>
              <p:nvPr/>
            </p:nvSpPr>
            <p:spPr bwMode="auto">
              <a:xfrm flipH="1">
                <a:off x="3784" y="2303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944" name="Line 235"/>
              <p:cNvSpPr>
                <a:spLocks noChangeAspect="1" noChangeShapeType="1"/>
              </p:cNvSpPr>
              <p:nvPr/>
            </p:nvSpPr>
            <p:spPr bwMode="auto">
              <a:xfrm>
                <a:off x="3784" y="2300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5916" name="Group 236"/>
            <p:cNvGrpSpPr>
              <a:grpSpLocks/>
            </p:cNvGrpSpPr>
            <p:nvPr/>
          </p:nvGrpSpPr>
          <p:grpSpPr bwMode="auto">
            <a:xfrm>
              <a:off x="1584" y="3840"/>
              <a:ext cx="127" cy="144"/>
              <a:chOff x="3768" y="2285"/>
              <a:chExt cx="88" cy="100"/>
            </a:xfrm>
          </p:grpSpPr>
          <p:sp>
            <p:nvSpPr>
              <p:cNvPr id="35939" name="Oval 237"/>
              <p:cNvSpPr>
                <a:spLocks noChangeAspect="1" noChangeArrowheads="1"/>
              </p:cNvSpPr>
              <p:nvPr/>
            </p:nvSpPr>
            <p:spPr bwMode="auto">
              <a:xfrm flipH="1">
                <a:off x="3768" y="2285"/>
                <a:ext cx="88" cy="100"/>
              </a:xfrm>
              <a:prstGeom prst="ellips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940" name="Line 238"/>
              <p:cNvSpPr>
                <a:spLocks noChangeAspect="1" noChangeShapeType="1"/>
              </p:cNvSpPr>
              <p:nvPr/>
            </p:nvSpPr>
            <p:spPr bwMode="auto">
              <a:xfrm flipH="1">
                <a:off x="3784" y="2303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941" name="Line 239"/>
              <p:cNvSpPr>
                <a:spLocks noChangeAspect="1" noChangeShapeType="1"/>
              </p:cNvSpPr>
              <p:nvPr/>
            </p:nvSpPr>
            <p:spPr bwMode="auto">
              <a:xfrm>
                <a:off x="3784" y="2300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5917" name="Group 240"/>
            <p:cNvGrpSpPr>
              <a:grpSpLocks/>
            </p:cNvGrpSpPr>
            <p:nvPr/>
          </p:nvGrpSpPr>
          <p:grpSpPr bwMode="auto">
            <a:xfrm>
              <a:off x="1728" y="3888"/>
              <a:ext cx="127" cy="144"/>
              <a:chOff x="3768" y="2285"/>
              <a:chExt cx="88" cy="100"/>
            </a:xfrm>
          </p:grpSpPr>
          <p:sp>
            <p:nvSpPr>
              <p:cNvPr id="35936" name="Oval 241"/>
              <p:cNvSpPr>
                <a:spLocks noChangeAspect="1" noChangeArrowheads="1"/>
              </p:cNvSpPr>
              <p:nvPr/>
            </p:nvSpPr>
            <p:spPr bwMode="auto">
              <a:xfrm flipH="1">
                <a:off x="3768" y="2285"/>
                <a:ext cx="88" cy="100"/>
              </a:xfrm>
              <a:prstGeom prst="ellips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937" name="Line 242"/>
              <p:cNvSpPr>
                <a:spLocks noChangeAspect="1" noChangeShapeType="1"/>
              </p:cNvSpPr>
              <p:nvPr/>
            </p:nvSpPr>
            <p:spPr bwMode="auto">
              <a:xfrm flipH="1">
                <a:off x="3784" y="2303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938" name="Line 243"/>
              <p:cNvSpPr>
                <a:spLocks noChangeAspect="1" noChangeShapeType="1"/>
              </p:cNvSpPr>
              <p:nvPr/>
            </p:nvSpPr>
            <p:spPr bwMode="auto">
              <a:xfrm>
                <a:off x="3784" y="2300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5918" name="Group 244"/>
            <p:cNvGrpSpPr>
              <a:grpSpLocks/>
            </p:cNvGrpSpPr>
            <p:nvPr/>
          </p:nvGrpSpPr>
          <p:grpSpPr bwMode="auto">
            <a:xfrm>
              <a:off x="1872" y="3888"/>
              <a:ext cx="127" cy="144"/>
              <a:chOff x="3768" y="2285"/>
              <a:chExt cx="88" cy="100"/>
            </a:xfrm>
          </p:grpSpPr>
          <p:sp>
            <p:nvSpPr>
              <p:cNvPr id="35933" name="Oval 245"/>
              <p:cNvSpPr>
                <a:spLocks noChangeAspect="1" noChangeArrowheads="1"/>
              </p:cNvSpPr>
              <p:nvPr/>
            </p:nvSpPr>
            <p:spPr bwMode="auto">
              <a:xfrm flipH="1">
                <a:off x="3768" y="2285"/>
                <a:ext cx="88" cy="100"/>
              </a:xfrm>
              <a:prstGeom prst="ellips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934" name="Line 246"/>
              <p:cNvSpPr>
                <a:spLocks noChangeAspect="1" noChangeShapeType="1"/>
              </p:cNvSpPr>
              <p:nvPr/>
            </p:nvSpPr>
            <p:spPr bwMode="auto">
              <a:xfrm flipH="1">
                <a:off x="3784" y="2303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935" name="Line 247"/>
              <p:cNvSpPr>
                <a:spLocks noChangeAspect="1" noChangeShapeType="1"/>
              </p:cNvSpPr>
              <p:nvPr/>
            </p:nvSpPr>
            <p:spPr bwMode="auto">
              <a:xfrm>
                <a:off x="3784" y="2300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5919" name="Group 248"/>
            <p:cNvGrpSpPr>
              <a:grpSpLocks/>
            </p:cNvGrpSpPr>
            <p:nvPr/>
          </p:nvGrpSpPr>
          <p:grpSpPr bwMode="auto">
            <a:xfrm>
              <a:off x="2016" y="3888"/>
              <a:ext cx="127" cy="144"/>
              <a:chOff x="3768" y="2285"/>
              <a:chExt cx="88" cy="100"/>
            </a:xfrm>
          </p:grpSpPr>
          <p:sp>
            <p:nvSpPr>
              <p:cNvPr id="35930" name="Oval 249"/>
              <p:cNvSpPr>
                <a:spLocks noChangeAspect="1" noChangeArrowheads="1"/>
              </p:cNvSpPr>
              <p:nvPr/>
            </p:nvSpPr>
            <p:spPr bwMode="auto">
              <a:xfrm flipH="1">
                <a:off x="3768" y="2285"/>
                <a:ext cx="88" cy="100"/>
              </a:xfrm>
              <a:prstGeom prst="ellips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931" name="Line 250"/>
              <p:cNvSpPr>
                <a:spLocks noChangeAspect="1" noChangeShapeType="1"/>
              </p:cNvSpPr>
              <p:nvPr/>
            </p:nvSpPr>
            <p:spPr bwMode="auto">
              <a:xfrm flipH="1">
                <a:off x="3784" y="2303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932" name="Line 251"/>
              <p:cNvSpPr>
                <a:spLocks noChangeAspect="1" noChangeShapeType="1"/>
              </p:cNvSpPr>
              <p:nvPr/>
            </p:nvSpPr>
            <p:spPr bwMode="auto">
              <a:xfrm>
                <a:off x="3784" y="2300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5920" name="Group 252"/>
            <p:cNvGrpSpPr>
              <a:grpSpLocks/>
            </p:cNvGrpSpPr>
            <p:nvPr/>
          </p:nvGrpSpPr>
          <p:grpSpPr bwMode="auto">
            <a:xfrm>
              <a:off x="2160" y="3840"/>
              <a:ext cx="127" cy="144"/>
              <a:chOff x="3768" y="2285"/>
              <a:chExt cx="88" cy="100"/>
            </a:xfrm>
          </p:grpSpPr>
          <p:sp>
            <p:nvSpPr>
              <p:cNvPr id="35927" name="Oval 253"/>
              <p:cNvSpPr>
                <a:spLocks noChangeAspect="1" noChangeArrowheads="1"/>
              </p:cNvSpPr>
              <p:nvPr/>
            </p:nvSpPr>
            <p:spPr bwMode="auto">
              <a:xfrm flipH="1">
                <a:off x="3768" y="2285"/>
                <a:ext cx="88" cy="100"/>
              </a:xfrm>
              <a:prstGeom prst="ellips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928" name="Line 254"/>
              <p:cNvSpPr>
                <a:spLocks noChangeAspect="1" noChangeShapeType="1"/>
              </p:cNvSpPr>
              <p:nvPr/>
            </p:nvSpPr>
            <p:spPr bwMode="auto">
              <a:xfrm flipH="1">
                <a:off x="3784" y="2303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929" name="Line 255"/>
              <p:cNvSpPr>
                <a:spLocks noChangeAspect="1" noChangeShapeType="1"/>
              </p:cNvSpPr>
              <p:nvPr/>
            </p:nvSpPr>
            <p:spPr bwMode="auto">
              <a:xfrm>
                <a:off x="3784" y="2300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5921" name="Group 256"/>
            <p:cNvGrpSpPr>
              <a:grpSpLocks/>
            </p:cNvGrpSpPr>
            <p:nvPr/>
          </p:nvGrpSpPr>
          <p:grpSpPr bwMode="auto">
            <a:xfrm>
              <a:off x="2304" y="3744"/>
              <a:ext cx="127" cy="144"/>
              <a:chOff x="3768" y="2285"/>
              <a:chExt cx="88" cy="100"/>
            </a:xfrm>
          </p:grpSpPr>
          <p:sp>
            <p:nvSpPr>
              <p:cNvPr id="35924" name="Oval 257"/>
              <p:cNvSpPr>
                <a:spLocks noChangeAspect="1" noChangeArrowheads="1"/>
              </p:cNvSpPr>
              <p:nvPr/>
            </p:nvSpPr>
            <p:spPr bwMode="auto">
              <a:xfrm flipH="1">
                <a:off x="3768" y="2285"/>
                <a:ext cx="88" cy="100"/>
              </a:xfrm>
              <a:prstGeom prst="ellips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925" name="Line 258"/>
              <p:cNvSpPr>
                <a:spLocks noChangeAspect="1" noChangeShapeType="1"/>
              </p:cNvSpPr>
              <p:nvPr/>
            </p:nvSpPr>
            <p:spPr bwMode="auto">
              <a:xfrm flipH="1">
                <a:off x="3784" y="2303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926" name="Line 259"/>
              <p:cNvSpPr>
                <a:spLocks noChangeAspect="1" noChangeShapeType="1"/>
              </p:cNvSpPr>
              <p:nvPr/>
            </p:nvSpPr>
            <p:spPr bwMode="auto">
              <a:xfrm>
                <a:off x="3784" y="2300"/>
                <a:ext cx="59" cy="6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827" tIns="47914" rIns="95827" bIns="47914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5922" name="Line 260"/>
            <p:cNvSpPr>
              <a:spLocks noChangeShapeType="1"/>
            </p:cNvSpPr>
            <p:nvPr/>
          </p:nvSpPr>
          <p:spPr bwMode="auto">
            <a:xfrm>
              <a:off x="1872" y="3072"/>
              <a:ext cx="0" cy="72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3" name="Line 261"/>
            <p:cNvSpPr>
              <a:spLocks noChangeShapeType="1"/>
            </p:cNvSpPr>
            <p:nvPr/>
          </p:nvSpPr>
          <p:spPr bwMode="auto">
            <a:xfrm flipH="1">
              <a:off x="2544" y="2592"/>
              <a:ext cx="52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6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6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2" grpId="0" autoUpdateAnimBg="0"/>
      <p:bldP spid="86038" grpId="0" autoUpdateAnimBg="0"/>
      <p:bldP spid="86040" grpId="0" autoUpdateAnimBg="0"/>
      <p:bldP spid="8627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208" name="Group 24"/>
          <p:cNvGrpSpPr>
            <a:grpSpLocks/>
          </p:cNvGrpSpPr>
          <p:nvPr/>
        </p:nvGrpSpPr>
        <p:grpSpPr bwMode="auto">
          <a:xfrm>
            <a:off x="9196784" y="1975520"/>
            <a:ext cx="2717800" cy="304800"/>
            <a:chOff x="3600" y="1104"/>
            <a:chExt cx="1712" cy="192"/>
          </a:xfrm>
        </p:grpSpPr>
        <p:sp>
          <p:nvSpPr>
            <p:cNvPr id="36924" name="AutoShape 14"/>
            <p:cNvSpPr>
              <a:spLocks noChangeArrowheads="1"/>
            </p:cNvSpPr>
            <p:nvPr/>
          </p:nvSpPr>
          <p:spPr bwMode="auto">
            <a:xfrm>
              <a:off x="3600" y="1104"/>
              <a:ext cx="1088" cy="192"/>
            </a:xfrm>
            <a:prstGeom prst="parallelogram">
              <a:avLst>
                <a:gd name="adj" fmla="val 250278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25" name="AutoShape 15"/>
            <p:cNvSpPr>
              <a:spLocks noChangeArrowheads="1"/>
            </p:cNvSpPr>
            <p:nvPr/>
          </p:nvSpPr>
          <p:spPr bwMode="auto">
            <a:xfrm>
              <a:off x="4224" y="1104"/>
              <a:ext cx="1088" cy="192"/>
            </a:xfrm>
            <a:prstGeom prst="parallelogram">
              <a:avLst>
                <a:gd name="adj" fmla="val 250278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93210" name="Group 26"/>
          <p:cNvGrpSpPr>
            <a:grpSpLocks/>
          </p:cNvGrpSpPr>
          <p:nvPr/>
        </p:nvGrpSpPr>
        <p:grpSpPr bwMode="auto">
          <a:xfrm>
            <a:off x="9552384" y="908720"/>
            <a:ext cx="1981200" cy="2362200"/>
            <a:chOff x="3840" y="432"/>
            <a:chExt cx="1248" cy="1488"/>
          </a:xfrm>
        </p:grpSpPr>
        <p:grpSp>
          <p:nvGrpSpPr>
            <p:cNvPr id="36916" name="Group 10"/>
            <p:cNvGrpSpPr>
              <a:grpSpLocks/>
            </p:cNvGrpSpPr>
            <p:nvPr/>
          </p:nvGrpSpPr>
          <p:grpSpPr bwMode="auto">
            <a:xfrm>
              <a:off x="3840" y="432"/>
              <a:ext cx="1248" cy="1488"/>
              <a:chOff x="1296" y="1104"/>
              <a:chExt cx="1056" cy="1776"/>
            </a:xfrm>
          </p:grpSpPr>
          <p:sp>
            <p:nvSpPr>
              <p:cNvPr id="36920" name="Line 6"/>
              <p:cNvSpPr>
                <a:spLocks noChangeShapeType="1"/>
              </p:cNvSpPr>
              <p:nvPr/>
            </p:nvSpPr>
            <p:spPr bwMode="auto">
              <a:xfrm>
                <a:off x="1296" y="1536"/>
                <a:ext cx="0" cy="13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21" name="Line 7"/>
              <p:cNvSpPr>
                <a:spLocks noChangeShapeType="1"/>
              </p:cNvSpPr>
              <p:nvPr/>
            </p:nvSpPr>
            <p:spPr bwMode="auto">
              <a:xfrm>
                <a:off x="2352" y="1104"/>
                <a:ext cx="0" cy="13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22" name="Line 8"/>
              <p:cNvSpPr>
                <a:spLocks noChangeShapeType="1"/>
              </p:cNvSpPr>
              <p:nvPr/>
            </p:nvSpPr>
            <p:spPr bwMode="auto">
              <a:xfrm flipV="1">
                <a:off x="1296" y="1104"/>
                <a:ext cx="1056" cy="4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23" name="Line 9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1056" cy="4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917" name="Group 25"/>
            <p:cNvGrpSpPr>
              <a:grpSpLocks/>
            </p:cNvGrpSpPr>
            <p:nvPr/>
          </p:nvGrpSpPr>
          <p:grpSpPr bwMode="auto">
            <a:xfrm>
              <a:off x="4192" y="768"/>
              <a:ext cx="320" cy="384"/>
              <a:chOff x="4192" y="768"/>
              <a:chExt cx="320" cy="384"/>
            </a:xfrm>
          </p:grpSpPr>
          <p:sp>
            <p:nvSpPr>
              <p:cNvPr id="36918" name="Line 19"/>
              <p:cNvSpPr>
                <a:spLocks noChangeShapeType="1"/>
              </p:cNvSpPr>
              <p:nvPr/>
            </p:nvSpPr>
            <p:spPr bwMode="auto">
              <a:xfrm flipV="1">
                <a:off x="4512" y="768"/>
                <a:ext cx="0" cy="384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6919" name="Object 20"/>
              <p:cNvGraphicFramePr>
                <a:graphicFrameLocks noChangeAspect="1"/>
              </p:cNvGraphicFramePr>
              <p:nvPr/>
            </p:nvGraphicFramePr>
            <p:xfrm>
              <a:off x="4192" y="816"/>
              <a:ext cx="224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033" name="Equation" r:id="rId3" imgW="85632" imgH="152280" progId="Equation.3">
                      <p:embed/>
                    </p:oleObj>
                  </mc:Choice>
                  <mc:Fallback>
                    <p:oleObj name="Equation" r:id="rId3" imgW="85632" imgH="15228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2" y="816"/>
                            <a:ext cx="224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93207" name="Text Box 23"/>
          <p:cNvSpPr txBox="1">
            <a:spLocks noChangeArrowheads="1"/>
          </p:cNvSpPr>
          <p:nvPr/>
        </p:nvSpPr>
        <p:spPr bwMode="auto">
          <a:xfrm>
            <a:off x="23553" y="692696"/>
            <a:ext cx="7862428" cy="113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</a:rPr>
              <a:t>例题</a:t>
            </a:r>
            <a:r>
              <a:rPr lang="en-US" altLang="zh-CN" dirty="0">
                <a:solidFill>
                  <a:srgbClr val="0000FF"/>
                </a:solidFill>
              </a:rPr>
              <a:t>4</a:t>
            </a:r>
            <a:r>
              <a:rPr lang="en-US" altLang="zh-CN" dirty="0"/>
              <a:t>   </a:t>
            </a:r>
            <a:r>
              <a:rPr lang="zh-CN" altLang="en-US" dirty="0"/>
              <a:t>无限大平面电流的磁场。已知：面电流密度为</a:t>
            </a:r>
            <a:r>
              <a:rPr lang="en-US" altLang="zh-CN" i="1" dirty="0"/>
              <a:t>j </a:t>
            </a:r>
            <a:r>
              <a:rPr lang="zh-CN" altLang="en-US" dirty="0" smtClean="0"/>
              <a:t>（垂直于</a:t>
            </a:r>
            <a:r>
              <a:rPr lang="zh-CN" altLang="en-US" dirty="0"/>
              <a:t>电流</a:t>
            </a:r>
            <a:r>
              <a:rPr lang="zh-CN" altLang="en-US" dirty="0" smtClean="0"/>
              <a:t>方向单位长度上的电流强度）。</a:t>
            </a:r>
            <a:endParaRPr lang="zh-CN" altLang="en-US" dirty="0"/>
          </a:p>
        </p:txBody>
      </p:sp>
      <p:sp>
        <p:nvSpPr>
          <p:cNvPr id="93211" name="Text Box 27"/>
          <p:cNvSpPr txBox="1">
            <a:spLocks noChangeArrowheads="1"/>
          </p:cNvSpPr>
          <p:nvPr/>
        </p:nvSpPr>
        <p:spPr bwMode="auto">
          <a:xfrm>
            <a:off x="119336" y="1772816"/>
            <a:ext cx="88868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/>
              <a:t>解</a:t>
            </a:r>
            <a:r>
              <a:rPr lang="en-US" altLang="zh-CN" dirty="0"/>
              <a:t>: </a:t>
            </a:r>
            <a:r>
              <a:rPr lang="zh-CN" altLang="en-US" dirty="0"/>
              <a:t>由分析知磁场分布为面对称。平面</a:t>
            </a:r>
            <a:r>
              <a:rPr lang="zh-CN" altLang="en-US" dirty="0" smtClean="0"/>
              <a:t>两侧的</a:t>
            </a:r>
            <a:r>
              <a:rPr lang="zh-CN" altLang="en-US" dirty="0"/>
              <a:t>磁场线为与面平行的水平直线族。</a:t>
            </a:r>
          </a:p>
        </p:txBody>
      </p:sp>
      <p:grpSp>
        <p:nvGrpSpPr>
          <p:cNvPr id="93291" name="Group 107"/>
          <p:cNvGrpSpPr>
            <a:grpSpLocks/>
          </p:cNvGrpSpPr>
          <p:nvPr/>
        </p:nvGrpSpPr>
        <p:grpSpPr bwMode="auto">
          <a:xfrm>
            <a:off x="9243392" y="4330824"/>
            <a:ext cx="2151063" cy="1371600"/>
            <a:chOff x="480" y="1680"/>
            <a:chExt cx="1355" cy="864"/>
          </a:xfrm>
        </p:grpSpPr>
        <p:sp>
          <p:nvSpPr>
            <p:cNvPr id="36902" name="Rectangle 82"/>
            <p:cNvSpPr>
              <a:spLocks noChangeArrowheads="1"/>
            </p:cNvSpPr>
            <p:nvPr/>
          </p:nvSpPr>
          <p:spPr bwMode="auto">
            <a:xfrm>
              <a:off x="811" y="1920"/>
              <a:ext cx="911" cy="4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03" name="Line 83"/>
            <p:cNvSpPr>
              <a:spLocks noChangeShapeType="1"/>
            </p:cNvSpPr>
            <p:nvPr/>
          </p:nvSpPr>
          <p:spPr bwMode="auto">
            <a:xfrm flipH="1">
              <a:off x="1028" y="1920"/>
              <a:ext cx="13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4" name="Line 84"/>
            <p:cNvSpPr>
              <a:spLocks noChangeShapeType="1"/>
            </p:cNvSpPr>
            <p:nvPr/>
          </p:nvSpPr>
          <p:spPr bwMode="auto">
            <a:xfrm>
              <a:off x="811" y="206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5" name="Line 85"/>
            <p:cNvSpPr>
              <a:spLocks noChangeShapeType="1"/>
            </p:cNvSpPr>
            <p:nvPr/>
          </p:nvSpPr>
          <p:spPr bwMode="auto">
            <a:xfrm>
              <a:off x="1418" y="2352"/>
              <a:ext cx="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6" name="Line 86"/>
            <p:cNvSpPr>
              <a:spLocks noChangeShapeType="1"/>
            </p:cNvSpPr>
            <p:nvPr/>
          </p:nvSpPr>
          <p:spPr bwMode="auto">
            <a:xfrm flipV="1">
              <a:off x="1722" y="2016"/>
              <a:ext cx="0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907" name="Object 95"/>
            <p:cNvGraphicFramePr>
              <a:graphicFrameLocks noChangeAspect="1"/>
            </p:cNvGraphicFramePr>
            <p:nvPr/>
          </p:nvGraphicFramePr>
          <p:xfrm>
            <a:off x="1679" y="2352"/>
            <a:ext cx="15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34" name="公式" r:id="rId5" imgW="126835" imgH="139518" progId="Equation.3">
                    <p:embed/>
                  </p:oleObj>
                </mc:Choice>
                <mc:Fallback>
                  <p:oleObj name="公式" r:id="rId5" imgW="126835" imgH="139518" progId="Equation.3">
                    <p:embed/>
                    <p:pic>
                      <p:nvPicPr>
                        <p:cNvPr id="0" name="Object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9" y="2352"/>
                          <a:ext cx="15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08" name="Object 96"/>
            <p:cNvGraphicFramePr>
              <a:graphicFrameLocks noChangeAspect="1"/>
            </p:cNvGraphicFramePr>
            <p:nvPr/>
          </p:nvGraphicFramePr>
          <p:xfrm>
            <a:off x="1679" y="1680"/>
            <a:ext cx="15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35" name="公式" r:id="rId7" imgW="126725" imgH="177415" progId="Equation.3">
                    <p:embed/>
                  </p:oleObj>
                </mc:Choice>
                <mc:Fallback>
                  <p:oleObj name="公式" r:id="rId7" imgW="126725" imgH="177415" progId="Equation.3">
                    <p:embed/>
                    <p:pic>
                      <p:nvPicPr>
                        <p:cNvPr id="0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9" y="1680"/>
                          <a:ext cx="15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09" name="Object 97"/>
            <p:cNvGraphicFramePr>
              <a:graphicFrameLocks noChangeAspect="1"/>
            </p:cNvGraphicFramePr>
            <p:nvPr/>
          </p:nvGraphicFramePr>
          <p:xfrm>
            <a:off x="768" y="1728"/>
            <a:ext cx="14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36" name="公式" r:id="rId9" imgW="114201" imgH="139579" progId="Equation.3">
                    <p:embed/>
                  </p:oleObj>
                </mc:Choice>
                <mc:Fallback>
                  <p:oleObj name="公式" r:id="rId9" imgW="114201" imgH="139579" progId="Equation.3">
                    <p:embed/>
                    <p:pic>
                      <p:nvPicPr>
                        <p:cNvPr id="0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728"/>
                          <a:ext cx="1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10" name="Object 98"/>
            <p:cNvGraphicFramePr>
              <a:graphicFrameLocks noChangeAspect="1"/>
            </p:cNvGraphicFramePr>
            <p:nvPr/>
          </p:nvGraphicFramePr>
          <p:xfrm>
            <a:off x="768" y="2352"/>
            <a:ext cx="13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37" name="公式" r:id="rId11" imgW="139579" imgH="177646" progId="Equation.3">
                    <p:embed/>
                  </p:oleObj>
                </mc:Choice>
                <mc:Fallback>
                  <p:oleObj name="公式" r:id="rId11" imgW="139579" imgH="177646" progId="Equation.3">
                    <p:embed/>
                    <p:pic>
                      <p:nvPicPr>
                        <p:cNvPr id="0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352"/>
                          <a:ext cx="137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11" name="Object 100"/>
            <p:cNvGraphicFramePr>
              <a:graphicFrameLocks noChangeAspect="1"/>
            </p:cNvGraphicFramePr>
            <p:nvPr/>
          </p:nvGraphicFramePr>
          <p:xfrm>
            <a:off x="528" y="2016"/>
            <a:ext cx="14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38" name="Equation" r:id="rId13" imgW="88669" imgH="177338" progId="Equation.3">
                    <p:embed/>
                  </p:oleObj>
                </mc:Choice>
                <mc:Fallback>
                  <p:oleObj name="Equation" r:id="rId13" imgW="88669" imgH="177338" progId="Equation.3">
                    <p:embed/>
                    <p:pic>
                      <p:nvPicPr>
                        <p:cNvPr id="0" name="Object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016"/>
                          <a:ext cx="14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12" name="Line 101"/>
            <p:cNvSpPr>
              <a:spLocks noChangeShapeType="1"/>
            </p:cNvSpPr>
            <p:nvPr/>
          </p:nvSpPr>
          <p:spPr bwMode="auto">
            <a:xfrm>
              <a:off x="480" y="19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3" name="Line 102"/>
            <p:cNvSpPr>
              <a:spLocks noChangeShapeType="1"/>
            </p:cNvSpPr>
            <p:nvPr/>
          </p:nvSpPr>
          <p:spPr bwMode="auto">
            <a:xfrm>
              <a:off x="480" y="23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4" name="Line 103"/>
            <p:cNvSpPr>
              <a:spLocks noChangeShapeType="1"/>
            </p:cNvSpPr>
            <p:nvPr/>
          </p:nvSpPr>
          <p:spPr bwMode="auto">
            <a:xfrm flipV="1">
              <a:off x="576" y="192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5" name="Line 104"/>
            <p:cNvSpPr>
              <a:spLocks noChangeShapeType="1"/>
            </p:cNvSpPr>
            <p:nvPr/>
          </p:nvSpPr>
          <p:spPr bwMode="auto">
            <a:xfrm>
              <a:off x="576" y="225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883" name="Group 39"/>
          <p:cNvGrpSpPr>
            <a:grpSpLocks/>
          </p:cNvGrpSpPr>
          <p:nvPr/>
        </p:nvGrpSpPr>
        <p:grpSpPr bwMode="auto">
          <a:xfrm>
            <a:off x="10386394" y="4011737"/>
            <a:ext cx="225425" cy="2057401"/>
            <a:chOff x="2640" y="2256"/>
            <a:chExt cx="142" cy="1296"/>
          </a:xfrm>
        </p:grpSpPr>
        <p:sp>
          <p:nvSpPr>
            <p:cNvPr id="36892" name="Rectangle 28"/>
            <p:cNvSpPr>
              <a:spLocks noChangeArrowheads="1"/>
            </p:cNvSpPr>
            <p:nvPr/>
          </p:nvSpPr>
          <p:spPr bwMode="auto">
            <a:xfrm>
              <a:off x="2640" y="2256"/>
              <a:ext cx="142" cy="1296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93" name="Oval 29"/>
            <p:cNvSpPr>
              <a:spLocks noChangeArrowheads="1"/>
            </p:cNvSpPr>
            <p:nvPr/>
          </p:nvSpPr>
          <p:spPr bwMode="auto">
            <a:xfrm>
              <a:off x="2688" y="2304"/>
              <a:ext cx="62" cy="5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94" name="Oval 30"/>
            <p:cNvSpPr>
              <a:spLocks noChangeArrowheads="1"/>
            </p:cNvSpPr>
            <p:nvPr/>
          </p:nvSpPr>
          <p:spPr bwMode="auto">
            <a:xfrm>
              <a:off x="2688" y="2880"/>
              <a:ext cx="62" cy="5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95" name="Oval 31"/>
            <p:cNvSpPr>
              <a:spLocks noChangeArrowheads="1"/>
            </p:cNvSpPr>
            <p:nvPr/>
          </p:nvSpPr>
          <p:spPr bwMode="auto">
            <a:xfrm>
              <a:off x="2688" y="2448"/>
              <a:ext cx="62" cy="5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96" name="Oval 32"/>
            <p:cNvSpPr>
              <a:spLocks noChangeArrowheads="1"/>
            </p:cNvSpPr>
            <p:nvPr/>
          </p:nvSpPr>
          <p:spPr bwMode="auto">
            <a:xfrm>
              <a:off x="2688" y="2592"/>
              <a:ext cx="62" cy="5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97" name="Oval 33"/>
            <p:cNvSpPr>
              <a:spLocks noChangeArrowheads="1"/>
            </p:cNvSpPr>
            <p:nvPr/>
          </p:nvSpPr>
          <p:spPr bwMode="auto">
            <a:xfrm>
              <a:off x="2688" y="2736"/>
              <a:ext cx="62" cy="5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98" name="Oval 34"/>
            <p:cNvSpPr>
              <a:spLocks noChangeArrowheads="1"/>
            </p:cNvSpPr>
            <p:nvPr/>
          </p:nvSpPr>
          <p:spPr bwMode="auto">
            <a:xfrm>
              <a:off x="2688" y="3019"/>
              <a:ext cx="62" cy="5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99" name="Oval 35"/>
            <p:cNvSpPr>
              <a:spLocks noChangeArrowheads="1"/>
            </p:cNvSpPr>
            <p:nvPr/>
          </p:nvSpPr>
          <p:spPr bwMode="auto">
            <a:xfrm>
              <a:off x="2688" y="3163"/>
              <a:ext cx="62" cy="5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00" name="Oval 36"/>
            <p:cNvSpPr>
              <a:spLocks noChangeArrowheads="1"/>
            </p:cNvSpPr>
            <p:nvPr/>
          </p:nvSpPr>
          <p:spPr bwMode="auto">
            <a:xfrm>
              <a:off x="2688" y="3307"/>
              <a:ext cx="62" cy="5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01" name="Oval 37"/>
            <p:cNvSpPr>
              <a:spLocks noChangeArrowheads="1"/>
            </p:cNvSpPr>
            <p:nvPr/>
          </p:nvSpPr>
          <p:spPr bwMode="auto">
            <a:xfrm>
              <a:off x="2688" y="3456"/>
              <a:ext cx="62" cy="5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6884" name="Line 40"/>
          <p:cNvSpPr>
            <a:spLocks noChangeShapeType="1"/>
          </p:cNvSpPr>
          <p:nvPr/>
        </p:nvSpPr>
        <p:spPr bwMode="auto">
          <a:xfrm flipV="1">
            <a:off x="10919795" y="4087937"/>
            <a:ext cx="0" cy="1981201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5" name="Line 41"/>
          <p:cNvSpPr>
            <a:spLocks noChangeShapeType="1"/>
          </p:cNvSpPr>
          <p:nvPr/>
        </p:nvSpPr>
        <p:spPr bwMode="auto">
          <a:xfrm flipV="1">
            <a:off x="11148395" y="4087937"/>
            <a:ext cx="0" cy="1981201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6" name="Line 42"/>
          <p:cNvSpPr>
            <a:spLocks noChangeShapeType="1"/>
          </p:cNvSpPr>
          <p:nvPr/>
        </p:nvSpPr>
        <p:spPr bwMode="auto">
          <a:xfrm flipV="1">
            <a:off x="11376995" y="4087937"/>
            <a:ext cx="0" cy="1981201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7" name="Line 43"/>
          <p:cNvSpPr>
            <a:spLocks noChangeShapeType="1"/>
          </p:cNvSpPr>
          <p:nvPr/>
        </p:nvSpPr>
        <p:spPr bwMode="auto">
          <a:xfrm flipV="1">
            <a:off x="10081594" y="4087937"/>
            <a:ext cx="0" cy="1981201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8" name="Line 44"/>
          <p:cNvSpPr>
            <a:spLocks noChangeShapeType="1"/>
          </p:cNvSpPr>
          <p:nvPr/>
        </p:nvSpPr>
        <p:spPr bwMode="auto">
          <a:xfrm flipV="1">
            <a:off x="9624394" y="4087937"/>
            <a:ext cx="0" cy="1981201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9" name="Line 45"/>
          <p:cNvSpPr>
            <a:spLocks noChangeShapeType="1"/>
          </p:cNvSpPr>
          <p:nvPr/>
        </p:nvSpPr>
        <p:spPr bwMode="auto">
          <a:xfrm flipV="1">
            <a:off x="9852994" y="4087937"/>
            <a:ext cx="0" cy="1981201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3303" name="Group 119"/>
          <p:cNvGrpSpPr>
            <a:grpSpLocks/>
          </p:cNvGrpSpPr>
          <p:nvPr/>
        </p:nvGrpSpPr>
        <p:grpSpPr bwMode="auto">
          <a:xfrm>
            <a:off x="4727848" y="5517232"/>
            <a:ext cx="1871662" cy="995363"/>
            <a:chOff x="1519" y="2726"/>
            <a:chExt cx="1179" cy="627"/>
          </a:xfrm>
        </p:grpSpPr>
        <p:grpSp>
          <p:nvGrpSpPr>
            <p:cNvPr id="36877" name="Group 173"/>
            <p:cNvGrpSpPr>
              <a:grpSpLocks/>
            </p:cNvGrpSpPr>
            <p:nvPr/>
          </p:nvGrpSpPr>
          <p:grpSpPr bwMode="auto">
            <a:xfrm>
              <a:off x="1519" y="2750"/>
              <a:ext cx="1179" cy="590"/>
              <a:chOff x="483" y="3113"/>
              <a:chExt cx="2177" cy="408"/>
            </a:xfrm>
          </p:grpSpPr>
          <p:sp>
            <p:nvSpPr>
              <p:cNvPr id="36879" name="AutoShape 174"/>
              <p:cNvSpPr>
                <a:spLocks noChangeArrowheads="1"/>
              </p:cNvSpPr>
              <p:nvPr/>
            </p:nvSpPr>
            <p:spPr bwMode="gray">
              <a:xfrm>
                <a:off x="483" y="3113"/>
                <a:ext cx="2177" cy="408"/>
              </a:xfrm>
              <a:prstGeom prst="roundRect">
                <a:avLst>
                  <a:gd name="adj" fmla="val 17509"/>
                </a:avLst>
              </a:pr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zh-CN" b="0">
                  <a:latin typeface="楷体_GB2312" pitchFamily="49" charset="-122"/>
                </a:endParaRPr>
              </a:p>
            </p:txBody>
          </p:sp>
          <p:sp>
            <p:nvSpPr>
              <p:cNvPr id="36880" name="AutoShape 175"/>
              <p:cNvSpPr>
                <a:spLocks noChangeArrowheads="1"/>
              </p:cNvSpPr>
              <p:nvPr/>
            </p:nvSpPr>
            <p:spPr bwMode="gray">
              <a:xfrm>
                <a:off x="521" y="3113"/>
                <a:ext cx="2111" cy="400"/>
              </a:xfrm>
              <a:prstGeom prst="roundRect">
                <a:avLst>
                  <a:gd name="adj" fmla="val 16667"/>
                </a:avLst>
              </a:prstGeom>
              <a:solidFill>
                <a:srgbClr val="FFB8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zh-CN" b="0">
                  <a:latin typeface="楷体_GB2312" pitchFamily="49" charset="-122"/>
                </a:endParaRPr>
              </a:p>
            </p:txBody>
          </p:sp>
          <p:sp>
            <p:nvSpPr>
              <p:cNvPr id="36881" name="AutoShape 176"/>
              <p:cNvSpPr>
                <a:spLocks noChangeArrowheads="1"/>
              </p:cNvSpPr>
              <p:nvPr/>
            </p:nvSpPr>
            <p:spPr bwMode="gray">
              <a:xfrm>
                <a:off x="534" y="3420"/>
                <a:ext cx="208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B84F"/>
                  </a:gs>
                  <a:gs pos="100000">
                    <a:srgbClr val="FFD89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zh-CN" b="0">
                  <a:latin typeface="楷体_GB2312" pitchFamily="49" charset="-122"/>
                </a:endParaRPr>
              </a:p>
            </p:txBody>
          </p:sp>
          <p:sp>
            <p:nvSpPr>
              <p:cNvPr id="36882" name="AutoShape 177"/>
              <p:cNvSpPr>
                <a:spLocks noChangeArrowheads="1"/>
              </p:cNvSpPr>
              <p:nvPr/>
            </p:nvSpPr>
            <p:spPr bwMode="gray">
              <a:xfrm>
                <a:off x="534" y="3113"/>
                <a:ext cx="208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E2B7"/>
                  </a:gs>
                  <a:gs pos="100000">
                    <a:srgbClr val="FFB84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zh-CN" b="0">
                  <a:latin typeface="楷体_GB2312" pitchFamily="49" charset="-122"/>
                </a:endParaRPr>
              </a:p>
            </p:txBody>
          </p:sp>
        </p:grpSp>
        <p:graphicFrame>
          <p:nvGraphicFramePr>
            <p:cNvPr id="36878" name="Object 109"/>
            <p:cNvGraphicFramePr>
              <a:graphicFrameLocks noChangeAspect="1"/>
            </p:cNvGraphicFramePr>
            <p:nvPr/>
          </p:nvGraphicFramePr>
          <p:xfrm>
            <a:off x="1572" y="2726"/>
            <a:ext cx="1107" cy="6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39" name="Equation" r:id="rId15" imgW="533513" imgH="371520" progId="Equation.3">
                    <p:embed/>
                  </p:oleObj>
                </mc:Choice>
                <mc:Fallback>
                  <p:oleObj name="Equation" r:id="rId15" imgW="533513" imgH="371520" progId="Equation.3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2" y="2726"/>
                          <a:ext cx="1107" cy="6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3294" name="Text Box 110"/>
          <p:cNvSpPr txBox="1">
            <a:spLocks noChangeArrowheads="1"/>
          </p:cNvSpPr>
          <p:nvPr/>
        </p:nvSpPr>
        <p:spPr bwMode="auto">
          <a:xfrm>
            <a:off x="6816080" y="558924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方向：如图所示。</a:t>
            </a:r>
          </a:p>
        </p:txBody>
      </p:sp>
      <p:graphicFrame>
        <p:nvGraphicFramePr>
          <p:cNvPr id="93295" name="Objec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339644"/>
              </p:ext>
            </p:extLst>
          </p:nvPr>
        </p:nvGraphicFramePr>
        <p:xfrm>
          <a:off x="1991544" y="3573016"/>
          <a:ext cx="4256088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0" name="Equation" r:id="rId17" imgW="1943100" imgH="673100" progId="Equation.3">
                  <p:embed/>
                </p:oleObj>
              </mc:Choice>
              <mc:Fallback>
                <p:oleObj name="Equation" r:id="rId17" imgW="1943100" imgH="673100" progId="Equation.3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544" y="3573016"/>
                        <a:ext cx="4256088" cy="139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96" name="Object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811548"/>
              </p:ext>
            </p:extLst>
          </p:nvPr>
        </p:nvGraphicFramePr>
        <p:xfrm>
          <a:off x="263352" y="5805264"/>
          <a:ext cx="38639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1" name="Equation" r:id="rId19" imgW="1498600" imgH="228600" progId="Equation.3">
                  <p:embed/>
                </p:oleObj>
              </mc:Choice>
              <mc:Fallback>
                <p:oleObj name="Equation" r:id="rId19" imgW="1498600" imgH="228600" progId="Equation.3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52" y="5805264"/>
                        <a:ext cx="38639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97" name="Rectangle 113"/>
          <p:cNvSpPr>
            <a:spLocks noChangeArrowheads="1"/>
          </p:cNvSpPr>
          <p:nvPr/>
        </p:nvSpPr>
        <p:spPr bwMode="auto">
          <a:xfrm>
            <a:off x="119336" y="3068960"/>
            <a:ext cx="4418013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/>
              <a:t> </a:t>
            </a:r>
            <a:r>
              <a:rPr lang="zh-CN" altLang="en-US" dirty="0"/>
              <a:t>作图示的安培环路</a:t>
            </a:r>
            <a:r>
              <a:rPr lang="en-US" altLang="zh-CN" i="1" dirty="0" err="1"/>
              <a:t>abcd</a:t>
            </a:r>
            <a:r>
              <a:rPr lang="en-US" altLang="zh-CN" i="1" dirty="0"/>
              <a:t> </a:t>
            </a:r>
            <a:r>
              <a:rPr lang="zh-CN" altLang="en-US" dirty="0"/>
              <a:t>，则有</a:t>
            </a:r>
            <a:r>
              <a:rPr lang="en-US" altLang="zh-CN" dirty="0"/>
              <a:t>: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992544" y="3561847"/>
            <a:ext cx="288032" cy="4032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696400" y="6165304"/>
            <a:ext cx="251482" cy="403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3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3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3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11" grpId="0" autoUpdateAnimBg="0"/>
      <p:bldP spid="93294" grpId="0" autoUpdateAnimBg="0"/>
      <p:bldP spid="9329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37"/>
          <p:cNvSpPr>
            <a:spLocks noChangeArrowheads="1"/>
          </p:cNvSpPr>
          <p:nvPr/>
        </p:nvSpPr>
        <p:spPr bwMode="auto">
          <a:xfrm>
            <a:off x="2566988" y="2636838"/>
            <a:ext cx="71628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66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以上是磁场的高斯定理和环路定理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2274888" y="5021263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4295775" y="5021263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6096000" y="5021263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7824788" y="5078413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6"/>
            </p:custDataLst>
          </p:nvPr>
        </p:nvSpPr>
        <p:spPr>
          <a:xfrm>
            <a:off x="8915400" y="6215063"/>
            <a:ext cx="1543050" cy="411162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pic>
        <p:nvPicPr>
          <p:cNvPr id="38919" name="图片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1052513"/>
            <a:ext cx="11749088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920" name="组合 16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8924" name="TypeText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38925" name="TipText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3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8921" name="图片 1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554163" y="4779963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3554413" y="4810125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664200" y="5014913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8378825" y="5067300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6"/>
            </p:custDataLst>
          </p:nvPr>
        </p:nvSpPr>
        <p:spPr>
          <a:xfrm>
            <a:off x="8915400" y="6215063"/>
            <a:ext cx="1543050" cy="411162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pic>
        <p:nvPicPr>
          <p:cNvPr id="39943" name="图片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906463"/>
            <a:ext cx="11304587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944" name="组合 16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9948" name="TypeText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39949" name="TipText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3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9945" name="图片 1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67" name="Text Box 19"/>
          <p:cNvSpPr txBox="1">
            <a:spLocks noChangeArrowheads="1"/>
          </p:cNvSpPr>
          <p:nvPr/>
        </p:nvSpPr>
        <p:spPr bwMode="auto">
          <a:xfrm>
            <a:off x="1112838" y="541972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3</a:t>
            </a:r>
            <a:r>
              <a:rPr lang="zh-CN" altLang="en-US"/>
              <a:t>、毕 </a:t>
            </a:r>
            <a:r>
              <a:rPr lang="en-US" altLang="zh-CN"/>
              <a:t>-- </a:t>
            </a:r>
            <a:r>
              <a:rPr lang="zh-CN" altLang="en-US"/>
              <a:t>萨定律</a:t>
            </a:r>
            <a:r>
              <a:rPr lang="en-US" altLang="zh-CN"/>
              <a:t>:</a:t>
            </a:r>
          </a:p>
        </p:txBody>
      </p:sp>
      <p:grpSp>
        <p:nvGrpSpPr>
          <p:cNvPr id="78868" name="Group 20"/>
          <p:cNvGrpSpPr>
            <a:grpSpLocks/>
          </p:cNvGrpSpPr>
          <p:nvPr/>
        </p:nvGrpSpPr>
        <p:grpSpPr bwMode="auto">
          <a:xfrm>
            <a:off x="4159250" y="5175250"/>
            <a:ext cx="3240088" cy="958850"/>
            <a:chOff x="1066" y="3144"/>
            <a:chExt cx="2041" cy="604"/>
          </a:xfrm>
        </p:grpSpPr>
        <p:grpSp>
          <p:nvGrpSpPr>
            <p:cNvPr id="17442" name="Group 173"/>
            <p:cNvGrpSpPr>
              <a:grpSpLocks/>
            </p:cNvGrpSpPr>
            <p:nvPr/>
          </p:nvGrpSpPr>
          <p:grpSpPr bwMode="auto">
            <a:xfrm>
              <a:off x="1066" y="3158"/>
              <a:ext cx="2041" cy="590"/>
              <a:chOff x="483" y="3113"/>
              <a:chExt cx="2177" cy="408"/>
            </a:xfrm>
          </p:grpSpPr>
          <p:sp>
            <p:nvSpPr>
              <p:cNvPr id="17444" name="AutoShape 174"/>
              <p:cNvSpPr>
                <a:spLocks noChangeArrowheads="1"/>
              </p:cNvSpPr>
              <p:nvPr/>
            </p:nvSpPr>
            <p:spPr bwMode="gray">
              <a:xfrm>
                <a:off x="483" y="3113"/>
                <a:ext cx="2177" cy="408"/>
              </a:xfrm>
              <a:prstGeom prst="roundRect">
                <a:avLst>
                  <a:gd name="adj" fmla="val 17509"/>
                </a:avLst>
              </a:pr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zh-CN" b="0">
                  <a:latin typeface="楷体_GB2312" pitchFamily="49" charset="-122"/>
                </a:endParaRPr>
              </a:p>
            </p:txBody>
          </p:sp>
          <p:sp>
            <p:nvSpPr>
              <p:cNvPr id="17445" name="AutoShape 175"/>
              <p:cNvSpPr>
                <a:spLocks noChangeArrowheads="1"/>
              </p:cNvSpPr>
              <p:nvPr/>
            </p:nvSpPr>
            <p:spPr bwMode="gray">
              <a:xfrm>
                <a:off x="521" y="3113"/>
                <a:ext cx="2111" cy="400"/>
              </a:xfrm>
              <a:prstGeom prst="roundRect">
                <a:avLst>
                  <a:gd name="adj" fmla="val 16667"/>
                </a:avLst>
              </a:prstGeom>
              <a:solidFill>
                <a:srgbClr val="FFB8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zh-CN" b="0">
                  <a:latin typeface="楷体_GB2312" pitchFamily="49" charset="-122"/>
                </a:endParaRPr>
              </a:p>
            </p:txBody>
          </p:sp>
          <p:sp>
            <p:nvSpPr>
              <p:cNvPr id="17446" name="AutoShape 176"/>
              <p:cNvSpPr>
                <a:spLocks noChangeArrowheads="1"/>
              </p:cNvSpPr>
              <p:nvPr/>
            </p:nvSpPr>
            <p:spPr bwMode="gray">
              <a:xfrm>
                <a:off x="534" y="3420"/>
                <a:ext cx="208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B84F"/>
                  </a:gs>
                  <a:gs pos="100000">
                    <a:srgbClr val="FFD89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zh-CN" b="0">
                  <a:latin typeface="楷体_GB2312" pitchFamily="49" charset="-122"/>
                </a:endParaRPr>
              </a:p>
            </p:txBody>
          </p:sp>
          <p:sp>
            <p:nvSpPr>
              <p:cNvPr id="17447" name="AutoShape 177"/>
              <p:cNvSpPr>
                <a:spLocks noChangeArrowheads="1"/>
              </p:cNvSpPr>
              <p:nvPr/>
            </p:nvSpPr>
            <p:spPr bwMode="gray">
              <a:xfrm>
                <a:off x="534" y="3113"/>
                <a:ext cx="208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E2B7"/>
                  </a:gs>
                  <a:gs pos="100000">
                    <a:srgbClr val="FFB84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zh-CN" b="0">
                  <a:latin typeface="楷体_GB2312" pitchFamily="49" charset="-122"/>
                </a:endParaRPr>
              </a:p>
            </p:txBody>
          </p:sp>
        </p:grpSp>
        <p:graphicFrame>
          <p:nvGraphicFramePr>
            <p:cNvPr id="17443" name="Object 26"/>
            <p:cNvGraphicFramePr>
              <a:graphicFrameLocks noChangeAspect="1"/>
            </p:cNvGraphicFramePr>
            <p:nvPr/>
          </p:nvGraphicFramePr>
          <p:xfrm>
            <a:off x="1227" y="3144"/>
            <a:ext cx="1744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98" name="Equation" r:id="rId3" imgW="1143000" imgH="419100" progId="Equation.3">
                    <p:embed/>
                  </p:oleObj>
                </mc:Choice>
                <mc:Fallback>
                  <p:oleObj name="Equation" r:id="rId3" imgW="1143000" imgH="4191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7" y="3144"/>
                          <a:ext cx="1744" cy="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8875" name="Object 27"/>
          <p:cNvGraphicFramePr>
            <a:graphicFrameLocks noChangeAspect="1"/>
          </p:cNvGraphicFramePr>
          <p:nvPr/>
        </p:nvGraphicFramePr>
        <p:xfrm>
          <a:off x="8040688" y="5419725"/>
          <a:ext cx="132556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9" name="Equation" r:id="rId5" imgW="622030" imgH="304668" progId="Equation.3">
                  <p:embed/>
                </p:oleObj>
              </mc:Choice>
              <mc:Fallback>
                <p:oleObj name="Equation" r:id="rId5" imgW="622030" imgH="304668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8" y="5419725"/>
                        <a:ext cx="1325562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876" name="Group 28"/>
          <p:cNvGrpSpPr>
            <a:grpSpLocks/>
          </p:cNvGrpSpPr>
          <p:nvPr/>
        </p:nvGrpSpPr>
        <p:grpSpPr bwMode="auto">
          <a:xfrm>
            <a:off x="4008438" y="2757488"/>
            <a:ext cx="2592387" cy="936625"/>
            <a:chOff x="1791" y="981"/>
            <a:chExt cx="1633" cy="590"/>
          </a:xfrm>
        </p:grpSpPr>
        <p:grpSp>
          <p:nvGrpSpPr>
            <p:cNvPr id="17436" name="Group 173"/>
            <p:cNvGrpSpPr>
              <a:grpSpLocks/>
            </p:cNvGrpSpPr>
            <p:nvPr/>
          </p:nvGrpSpPr>
          <p:grpSpPr bwMode="auto">
            <a:xfrm>
              <a:off x="1791" y="981"/>
              <a:ext cx="1633" cy="590"/>
              <a:chOff x="483" y="3113"/>
              <a:chExt cx="2177" cy="408"/>
            </a:xfrm>
          </p:grpSpPr>
          <p:sp>
            <p:nvSpPr>
              <p:cNvPr id="17438" name="AutoShape 174"/>
              <p:cNvSpPr>
                <a:spLocks noChangeArrowheads="1"/>
              </p:cNvSpPr>
              <p:nvPr/>
            </p:nvSpPr>
            <p:spPr bwMode="gray">
              <a:xfrm>
                <a:off x="483" y="3113"/>
                <a:ext cx="2177" cy="408"/>
              </a:xfrm>
              <a:prstGeom prst="roundRect">
                <a:avLst>
                  <a:gd name="adj" fmla="val 17509"/>
                </a:avLst>
              </a:pr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zh-CN" b="0">
                  <a:latin typeface="楷体_GB2312" pitchFamily="49" charset="-122"/>
                </a:endParaRPr>
              </a:p>
            </p:txBody>
          </p:sp>
          <p:sp>
            <p:nvSpPr>
              <p:cNvPr id="17439" name="AutoShape 175"/>
              <p:cNvSpPr>
                <a:spLocks noChangeArrowheads="1"/>
              </p:cNvSpPr>
              <p:nvPr/>
            </p:nvSpPr>
            <p:spPr bwMode="gray">
              <a:xfrm>
                <a:off x="521" y="3113"/>
                <a:ext cx="2111" cy="400"/>
              </a:xfrm>
              <a:prstGeom prst="roundRect">
                <a:avLst>
                  <a:gd name="adj" fmla="val 16667"/>
                </a:avLst>
              </a:prstGeom>
              <a:solidFill>
                <a:srgbClr val="FFB8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zh-CN" b="0">
                  <a:latin typeface="楷体_GB2312" pitchFamily="49" charset="-122"/>
                </a:endParaRPr>
              </a:p>
            </p:txBody>
          </p:sp>
          <p:sp>
            <p:nvSpPr>
              <p:cNvPr id="17440" name="AutoShape 176"/>
              <p:cNvSpPr>
                <a:spLocks noChangeArrowheads="1"/>
              </p:cNvSpPr>
              <p:nvPr/>
            </p:nvSpPr>
            <p:spPr bwMode="gray">
              <a:xfrm>
                <a:off x="534" y="3420"/>
                <a:ext cx="208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B84F"/>
                  </a:gs>
                  <a:gs pos="100000">
                    <a:srgbClr val="FFD89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zh-CN" b="0">
                  <a:latin typeface="楷体_GB2312" pitchFamily="49" charset="-122"/>
                </a:endParaRPr>
              </a:p>
            </p:txBody>
          </p:sp>
          <p:sp>
            <p:nvSpPr>
              <p:cNvPr id="17441" name="AutoShape 177"/>
              <p:cNvSpPr>
                <a:spLocks noChangeArrowheads="1"/>
              </p:cNvSpPr>
              <p:nvPr/>
            </p:nvSpPr>
            <p:spPr bwMode="gray">
              <a:xfrm>
                <a:off x="534" y="3113"/>
                <a:ext cx="208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E2B7"/>
                  </a:gs>
                  <a:gs pos="100000">
                    <a:srgbClr val="FFB84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zh-CN" b="0">
                  <a:latin typeface="楷体_GB2312" pitchFamily="49" charset="-122"/>
                </a:endParaRPr>
              </a:p>
            </p:txBody>
          </p:sp>
        </p:grpSp>
        <p:graphicFrame>
          <p:nvGraphicFramePr>
            <p:cNvPr id="17437" name="Object 34"/>
            <p:cNvGraphicFramePr>
              <a:graphicFrameLocks noChangeAspect="1"/>
            </p:cNvGraphicFramePr>
            <p:nvPr/>
          </p:nvGraphicFramePr>
          <p:xfrm>
            <a:off x="1860" y="981"/>
            <a:ext cx="1512" cy="5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00" name="公式" r:id="rId7" imgW="799753" imgH="431613" progId="Equation.3">
                    <p:embed/>
                  </p:oleObj>
                </mc:Choice>
                <mc:Fallback>
                  <p:oleObj name="公式" r:id="rId7" imgW="799753" imgH="431613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0" y="981"/>
                          <a:ext cx="1512" cy="5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883" name="Text Box 35"/>
          <p:cNvSpPr txBox="1">
            <a:spLocks noChangeArrowheads="1"/>
          </p:cNvSpPr>
          <p:nvPr/>
        </p:nvSpPr>
        <p:spPr bwMode="auto">
          <a:xfrm>
            <a:off x="2667000" y="2200275"/>
            <a:ext cx="731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方向 </a:t>
            </a:r>
            <a:r>
              <a:rPr lang="en-US" altLang="zh-CN">
                <a:solidFill>
                  <a:srgbClr val="0000FF"/>
                </a:solidFill>
              </a:rPr>
              <a:t>: </a:t>
            </a:r>
            <a:r>
              <a:rPr lang="zh-CN" altLang="en-US">
                <a:solidFill>
                  <a:srgbClr val="0000FF"/>
                </a:solidFill>
              </a:rPr>
              <a:t>规定磁场中某点处小磁针 </a:t>
            </a:r>
            <a:r>
              <a:rPr lang="en-US" altLang="zh-CN" i="1">
                <a:solidFill>
                  <a:srgbClr val="0000FF"/>
                </a:solidFill>
              </a:rPr>
              <a:t>N </a:t>
            </a:r>
            <a:r>
              <a:rPr lang="zh-CN" altLang="en-US">
                <a:solidFill>
                  <a:srgbClr val="0000FF"/>
                </a:solidFill>
              </a:rPr>
              <a:t>极所指的方向。</a:t>
            </a:r>
          </a:p>
        </p:txBody>
      </p:sp>
      <p:sp>
        <p:nvSpPr>
          <p:cNvPr id="78884" name="Text Box 36"/>
          <p:cNvSpPr txBox="1">
            <a:spLocks noChangeArrowheads="1"/>
          </p:cNvSpPr>
          <p:nvPr/>
        </p:nvSpPr>
        <p:spPr bwMode="auto">
          <a:xfrm>
            <a:off x="2667000" y="2809875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大小：</a:t>
            </a:r>
          </a:p>
        </p:txBody>
      </p:sp>
      <p:grpSp>
        <p:nvGrpSpPr>
          <p:cNvPr id="78885" name="Group 37"/>
          <p:cNvGrpSpPr>
            <a:grpSpLocks/>
          </p:cNvGrpSpPr>
          <p:nvPr/>
        </p:nvGrpSpPr>
        <p:grpSpPr bwMode="auto">
          <a:xfrm>
            <a:off x="676275" y="1577975"/>
            <a:ext cx="4191000" cy="457200"/>
            <a:chOff x="288" y="432"/>
            <a:chExt cx="2640" cy="288"/>
          </a:xfrm>
        </p:grpSpPr>
        <p:sp>
          <p:nvSpPr>
            <p:cNvPr id="17434" name="Text Box 38"/>
            <p:cNvSpPr txBox="1">
              <a:spLocks noChangeArrowheads="1"/>
            </p:cNvSpPr>
            <p:nvPr/>
          </p:nvSpPr>
          <p:spPr bwMode="auto">
            <a:xfrm>
              <a:off x="288" y="432"/>
              <a:ext cx="26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1</a:t>
              </a:r>
              <a:r>
                <a:rPr lang="zh-CN" altLang="en-US"/>
                <a:t>、磁感应强度     的 定义</a:t>
              </a:r>
              <a:r>
                <a:rPr lang="en-US" altLang="zh-CN"/>
                <a:t>:</a:t>
              </a:r>
            </a:p>
          </p:txBody>
        </p:sp>
        <p:graphicFrame>
          <p:nvGraphicFramePr>
            <p:cNvPr id="17435" name="Object 39"/>
            <p:cNvGraphicFramePr>
              <a:graphicFrameLocks noChangeAspect="1"/>
            </p:cNvGraphicFramePr>
            <p:nvPr/>
          </p:nvGraphicFramePr>
          <p:xfrm>
            <a:off x="1624" y="432"/>
            <a:ext cx="219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01" name="Equation" r:id="rId9" imgW="164957" imgH="190335" progId="Equation.3">
                    <p:embed/>
                  </p:oleObj>
                </mc:Choice>
                <mc:Fallback>
                  <p:oleObj name="Equation" r:id="rId9" imgW="164957" imgH="190335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4" y="432"/>
                          <a:ext cx="219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8888" name="Group 40"/>
          <p:cNvGrpSpPr>
            <a:grpSpLocks/>
          </p:cNvGrpSpPr>
          <p:nvPr/>
        </p:nvGrpSpPr>
        <p:grpSpPr bwMode="auto">
          <a:xfrm>
            <a:off x="4137025" y="3940175"/>
            <a:ext cx="2519363" cy="792163"/>
            <a:chOff x="1927" y="2115"/>
            <a:chExt cx="1587" cy="499"/>
          </a:xfrm>
        </p:grpSpPr>
        <p:grpSp>
          <p:nvGrpSpPr>
            <p:cNvPr id="17428" name="Group 173"/>
            <p:cNvGrpSpPr>
              <a:grpSpLocks/>
            </p:cNvGrpSpPr>
            <p:nvPr/>
          </p:nvGrpSpPr>
          <p:grpSpPr bwMode="auto">
            <a:xfrm>
              <a:off x="1927" y="2115"/>
              <a:ext cx="1587" cy="499"/>
              <a:chOff x="483" y="3113"/>
              <a:chExt cx="2177" cy="408"/>
            </a:xfrm>
          </p:grpSpPr>
          <p:sp>
            <p:nvSpPr>
              <p:cNvPr id="17430" name="AutoShape 174"/>
              <p:cNvSpPr>
                <a:spLocks noChangeArrowheads="1"/>
              </p:cNvSpPr>
              <p:nvPr/>
            </p:nvSpPr>
            <p:spPr bwMode="gray">
              <a:xfrm>
                <a:off x="483" y="3113"/>
                <a:ext cx="2177" cy="408"/>
              </a:xfrm>
              <a:prstGeom prst="roundRect">
                <a:avLst>
                  <a:gd name="adj" fmla="val 17509"/>
                </a:avLst>
              </a:pr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zh-CN" b="0">
                  <a:latin typeface="楷体_GB2312" pitchFamily="49" charset="-122"/>
                </a:endParaRPr>
              </a:p>
            </p:txBody>
          </p:sp>
          <p:sp>
            <p:nvSpPr>
              <p:cNvPr id="17431" name="AutoShape 175"/>
              <p:cNvSpPr>
                <a:spLocks noChangeArrowheads="1"/>
              </p:cNvSpPr>
              <p:nvPr/>
            </p:nvSpPr>
            <p:spPr bwMode="gray">
              <a:xfrm>
                <a:off x="521" y="3113"/>
                <a:ext cx="2111" cy="400"/>
              </a:xfrm>
              <a:prstGeom prst="roundRect">
                <a:avLst>
                  <a:gd name="adj" fmla="val 16667"/>
                </a:avLst>
              </a:prstGeom>
              <a:solidFill>
                <a:srgbClr val="FFB8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zh-CN" b="0">
                  <a:latin typeface="楷体_GB2312" pitchFamily="49" charset="-122"/>
                </a:endParaRPr>
              </a:p>
            </p:txBody>
          </p:sp>
          <p:sp>
            <p:nvSpPr>
              <p:cNvPr id="17432" name="AutoShape 176"/>
              <p:cNvSpPr>
                <a:spLocks noChangeArrowheads="1"/>
              </p:cNvSpPr>
              <p:nvPr/>
            </p:nvSpPr>
            <p:spPr bwMode="gray">
              <a:xfrm>
                <a:off x="534" y="3420"/>
                <a:ext cx="208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B84F"/>
                  </a:gs>
                  <a:gs pos="100000">
                    <a:srgbClr val="FFD89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zh-CN" b="0">
                  <a:latin typeface="楷体_GB2312" pitchFamily="49" charset="-122"/>
                </a:endParaRPr>
              </a:p>
            </p:txBody>
          </p:sp>
          <p:sp>
            <p:nvSpPr>
              <p:cNvPr id="17433" name="AutoShape 177"/>
              <p:cNvSpPr>
                <a:spLocks noChangeArrowheads="1"/>
              </p:cNvSpPr>
              <p:nvPr/>
            </p:nvSpPr>
            <p:spPr bwMode="gray">
              <a:xfrm>
                <a:off x="534" y="3113"/>
                <a:ext cx="208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E2B7"/>
                  </a:gs>
                  <a:gs pos="100000">
                    <a:srgbClr val="FFB84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zh-CN" b="0">
                  <a:latin typeface="楷体_GB2312" pitchFamily="49" charset="-122"/>
                </a:endParaRPr>
              </a:p>
            </p:txBody>
          </p:sp>
        </p:grpSp>
        <p:graphicFrame>
          <p:nvGraphicFramePr>
            <p:cNvPr id="17429" name="Object 46"/>
            <p:cNvGraphicFramePr>
              <a:graphicFrameLocks noChangeAspect="1"/>
            </p:cNvGraphicFramePr>
            <p:nvPr/>
          </p:nvGraphicFramePr>
          <p:xfrm>
            <a:off x="2149" y="2214"/>
            <a:ext cx="1144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02" name="公式" r:id="rId11" imgW="723586" imgH="228501" progId="Equation.3">
                    <p:embed/>
                  </p:oleObj>
                </mc:Choice>
                <mc:Fallback>
                  <p:oleObj name="公式" r:id="rId11" imgW="723586" imgH="228501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9" y="2214"/>
                          <a:ext cx="1144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895" name="Text Box 47"/>
          <p:cNvSpPr txBox="1">
            <a:spLocks noChangeArrowheads="1"/>
          </p:cNvSpPr>
          <p:nvPr/>
        </p:nvSpPr>
        <p:spPr bwMode="auto">
          <a:xfrm>
            <a:off x="815975" y="3878263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</a:t>
            </a:r>
            <a:r>
              <a:rPr lang="zh-CN" altLang="en-US"/>
              <a:t>、洛伦兹力</a:t>
            </a:r>
            <a:r>
              <a:rPr lang="en-US" altLang="zh-CN"/>
              <a:t>:</a:t>
            </a:r>
          </a:p>
        </p:txBody>
      </p:sp>
      <p:grpSp>
        <p:nvGrpSpPr>
          <p:cNvPr id="2" name="组合 20"/>
          <p:cNvGrpSpPr>
            <a:grpSpLocks/>
          </p:cNvGrpSpPr>
          <p:nvPr/>
        </p:nvGrpSpPr>
        <p:grpSpPr bwMode="auto">
          <a:xfrm>
            <a:off x="3886200" y="762000"/>
            <a:ext cx="2714625" cy="714375"/>
            <a:chOff x="2428860" y="0"/>
            <a:chExt cx="4032250" cy="792163"/>
          </a:xfrm>
        </p:grpSpPr>
        <p:grpSp>
          <p:nvGrpSpPr>
            <p:cNvPr id="17420" name="Group 166"/>
            <p:cNvGrpSpPr>
              <a:grpSpLocks/>
            </p:cNvGrpSpPr>
            <p:nvPr/>
          </p:nvGrpSpPr>
          <p:grpSpPr bwMode="auto">
            <a:xfrm>
              <a:off x="2428860" y="0"/>
              <a:ext cx="4032250" cy="792163"/>
              <a:chOff x="3696" y="1348"/>
              <a:chExt cx="1363" cy="1800"/>
            </a:xfrm>
          </p:grpSpPr>
          <p:sp>
            <p:nvSpPr>
              <p:cNvPr id="17424" name="AutoShape 167"/>
              <p:cNvSpPr>
                <a:spLocks noChangeArrowheads="1"/>
              </p:cNvSpPr>
              <p:nvPr/>
            </p:nvSpPr>
            <p:spPr bwMode="gray">
              <a:xfrm>
                <a:off x="3696" y="1348"/>
                <a:ext cx="1363" cy="180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B59F43"/>
                  </a:gs>
                  <a:gs pos="100000">
                    <a:srgbClr val="8F884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7425" name="AutoShape 168"/>
              <p:cNvSpPr>
                <a:spLocks noChangeArrowheads="1"/>
              </p:cNvSpPr>
              <p:nvPr/>
            </p:nvSpPr>
            <p:spPr bwMode="gray">
              <a:xfrm>
                <a:off x="3717" y="1353"/>
                <a:ext cx="1322" cy="1766"/>
              </a:xfrm>
              <a:prstGeom prst="roundRect">
                <a:avLst>
                  <a:gd name="adj" fmla="val 16667"/>
                </a:avLst>
              </a:prstGeom>
              <a:solidFill>
                <a:srgbClr val="E9E0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7426" name="AutoShape 169"/>
              <p:cNvSpPr>
                <a:spLocks noChangeArrowheads="1"/>
              </p:cNvSpPr>
              <p:nvPr/>
            </p:nvSpPr>
            <p:spPr bwMode="gray">
              <a:xfrm>
                <a:off x="3728" y="2653"/>
                <a:ext cx="1304" cy="4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9E065"/>
                  </a:gs>
                  <a:gs pos="100000">
                    <a:srgbClr val="F2ED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7427" name="AutoShape 170"/>
              <p:cNvSpPr>
                <a:spLocks noChangeArrowheads="1"/>
              </p:cNvSpPr>
              <p:nvPr/>
            </p:nvSpPr>
            <p:spPr bwMode="gray">
              <a:xfrm>
                <a:off x="3728" y="1367"/>
                <a:ext cx="1304" cy="44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8F5CC"/>
                  </a:gs>
                  <a:gs pos="100000">
                    <a:srgbClr val="E9E06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sp>
          <p:nvSpPr>
            <p:cNvPr id="5122" name="Text Box 2"/>
            <p:cNvSpPr txBox="1">
              <a:spLocks noChangeArrowheads="1"/>
            </p:cNvSpPr>
            <p:nvPr/>
          </p:nvSpPr>
          <p:spPr bwMode="auto">
            <a:xfrm>
              <a:off x="3250015" y="214290"/>
              <a:ext cx="2362200" cy="487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复  习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8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8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8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8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8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8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8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67" grpId="0" build="p" autoUpdateAnimBg="0"/>
      <p:bldP spid="78883" grpId="0" build="p" autoUpdateAnimBg="0"/>
      <p:bldP spid="78884" grpId="0" build="p" autoUpdateAnimBg="0"/>
      <p:bldP spid="7889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752600" y="1506538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  <a:r>
              <a:rPr lang="zh-CN" altLang="en-US"/>
              <a:t>、运动电荷的磁场</a:t>
            </a:r>
            <a:r>
              <a:rPr lang="en-US" altLang="zh-CN"/>
              <a:t>:</a:t>
            </a:r>
          </a:p>
        </p:txBody>
      </p:sp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4511675" y="2149475"/>
          <a:ext cx="2684463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4" name="公式" r:id="rId3" imgW="914003" imgH="406224" progId="Equation.3">
                  <p:embed/>
                </p:oleObj>
              </mc:Choice>
              <mc:Fallback>
                <p:oleObj name="公式" r:id="rId3" imgW="914003" imgH="40622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2149475"/>
                        <a:ext cx="2684463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5" name="Object 21"/>
          <p:cNvGraphicFramePr>
            <a:graphicFrameLocks noChangeAspect="1"/>
          </p:cNvGraphicFramePr>
          <p:nvPr/>
        </p:nvGraphicFramePr>
        <p:xfrm>
          <a:off x="2957513" y="3944938"/>
          <a:ext cx="3611562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5" name="公式" r:id="rId5" imgW="1256755" imgH="304668" progId="Equation.3">
                  <p:embed/>
                </p:oleObj>
              </mc:Choice>
              <mc:Fallback>
                <p:oleObj name="公式" r:id="rId5" imgW="1256755" imgH="304668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513" y="3944938"/>
                        <a:ext cx="3611562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1828800" y="3411538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</a:t>
            </a:r>
            <a:r>
              <a:rPr lang="zh-CN" altLang="en-US"/>
              <a:t>、安培环路定理</a:t>
            </a:r>
            <a:r>
              <a:rPr lang="en-US" altLang="zh-CN"/>
              <a:t>:</a:t>
            </a:r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1905000" y="5011738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3</a:t>
            </a:r>
            <a:r>
              <a:rPr lang="zh-CN" altLang="en-US"/>
              <a:t>、常用的磁场分布</a:t>
            </a:r>
            <a:r>
              <a:rPr lang="en-US" altLang="zh-CN"/>
              <a:t>:</a:t>
            </a:r>
          </a:p>
        </p:txBody>
      </p:sp>
      <p:sp>
        <p:nvSpPr>
          <p:cNvPr id="31768" name="Rectangle 24"/>
          <p:cNvSpPr>
            <a:spLocks noChangeArrowheads="1"/>
          </p:cNvSpPr>
          <p:nvPr/>
        </p:nvSpPr>
        <p:spPr bwMode="auto">
          <a:xfrm>
            <a:off x="2286000" y="5849938"/>
            <a:ext cx="357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无限长载流圆柱形导体：</a:t>
            </a:r>
          </a:p>
        </p:txBody>
      </p:sp>
      <p:grpSp>
        <p:nvGrpSpPr>
          <p:cNvPr id="31769" name="Group 25"/>
          <p:cNvGrpSpPr>
            <a:grpSpLocks/>
          </p:cNvGrpSpPr>
          <p:nvPr/>
        </p:nvGrpSpPr>
        <p:grpSpPr bwMode="auto">
          <a:xfrm>
            <a:off x="6200775" y="4719638"/>
            <a:ext cx="2641600" cy="733425"/>
            <a:chOff x="2856" y="1129"/>
            <a:chExt cx="1664" cy="462"/>
          </a:xfrm>
        </p:grpSpPr>
        <p:graphicFrame>
          <p:nvGraphicFramePr>
            <p:cNvPr id="40982" name="Object 26"/>
            <p:cNvGraphicFramePr>
              <a:graphicFrameLocks noChangeAspect="1"/>
            </p:cNvGraphicFramePr>
            <p:nvPr/>
          </p:nvGraphicFramePr>
          <p:xfrm>
            <a:off x="2856" y="1129"/>
            <a:ext cx="1044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6" name="公式" r:id="rId7" imgW="571252" imgH="406224" progId="Equation.3">
                    <p:embed/>
                  </p:oleObj>
                </mc:Choice>
                <mc:Fallback>
                  <p:oleObj name="公式" r:id="rId7" imgW="571252" imgH="406224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6" y="1129"/>
                          <a:ext cx="1044" cy="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3" name="Object 27"/>
            <p:cNvGraphicFramePr>
              <a:graphicFrameLocks noChangeAspect="1"/>
            </p:cNvGraphicFramePr>
            <p:nvPr/>
          </p:nvGraphicFramePr>
          <p:xfrm>
            <a:off x="3931" y="1248"/>
            <a:ext cx="58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7" name="公式" r:id="rId9" imgW="494870" imgH="203024" progId="Equation.3">
                    <p:embed/>
                  </p:oleObj>
                </mc:Choice>
                <mc:Fallback>
                  <p:oleObj name="公式" r:id="rId9" imgW="494870" imgH="203024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1" y="1248"/>
                          <a:ext cx="58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772" name="Group 28"/>
          <p:cNvGrpSpPr>
            <a:grpSpLocks/>
          </p:cNvGrpSpPr>
          <p:nvPr/>
        </p:nvGrpSpPr>
        <p:grpSpPr bwMode="auto">
          <a:xfrm>
            <a:off x="6142038" y="5703888"/>
            <a:ext cx="3363912" cy="749300"/>
            <a:chOff x="1168" y="2776"/>
            <a:chExt cx="2201" cy="518"/>
          </a:xfrm>
        </p:grpSpPr>
        <p:graphicFrame>
          <p:nvGraphicFramePr>
            <p:cNvPr id="40980" name="Object 29"/>
            <p:cNvGraphicFramePr>
              <a:graphicFrameLocks noChangeAspect="1"/>
            </p:cNvGraphicFramePr>
            <p:nvPr/>
          </p:nvGraphicFramePr>
          <p:xfrm>
            <a:off x="1168" y="2776"/>
            <a:ext cx="1361" cy="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8" name="公式" r:id="rId11" imgW="799753" imgH="406224" progId="Equation.3">
                    <p:embed/>
                  </p:oleObj>
                </mc:Choice>
                <mc:Fallback>
                  <p:oleObj name="公式" r:id="rId11" imgW="799753" imgH="406224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8" y="2776"/>
                          <a:ext cx="1361" cy="5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1" name="Object 30"/>
            <p:cNvGraphicFramePr>
              <a:graphicFrameLocks noChangeAspect="1"/>
            </p:cNvGraphicFramePr>
            <p:nvPr/>
          </p:nvGraphicFramePr>
          <p:xfrm>
            <a:off x="2728" y="2955"/>
            <a:ext cx="64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9" name="公式" r:id="rId13" imgW="482391" imgH="203112" progId="Equation.3">
                    <p:embed/>
                  </p:oleObj>
                </mc:Choice>
                <mc:Fallback>
                  <p:oleObj name="公式" r:id="rId13" imgW="482391" imgH="203112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8" y="2955"/>
                          <a:ext cx="64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775" name="Object 31"/>
          <p:cNvGraphicFramePr>
            <a:graphicFrameLocks noChangeAspect="1"/>
          </p:cNvGraphicFramePr>
          <p:nvPr/>
        </p:nvGraphicFramePr>
        <p:xfrm>
          <a:off x="7258050" y="3932238"/>
          <a:ext cx="2247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0" name="公式" r:id="rId15" imgW="748975" imgH="304668" progId="Equation.3">
                  <p:embed/>
                </p:oleObj>
              </mc:Choice>
              <mc:Fallback>
                <p:oleObj name="公式" r:id="rId15" imgW="748975" imgH="304668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8050" y="3932238"/>
                        <a:ext cx="22479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20"/>
          <p:cNvGrpSpPr>
            <a:grpSpLocks/>
          </p:cNvGrpSpPr>
          <p:nvPr/>
        </p:nvGrpSpPr>
        <p:grpSpPr bwMode="auto">
          <a:xfrm>
            <a:off x="4367213" y="781050"/>
            <a:ext cx="2714625" cy="714375"/>
            <a:chOff x="2428860" y="0"/>
            <a:chExt cx="4032250" cy="792163"/>
          </a:xfrm>
        </p:grpSpPr>
        <p:grpSp>
          <p:nvGrpSpPr>
            <p:cNvPr id="40972" name="Group 166"/>
            <p:cNvGrpSpPr>
              <a:grpSpLocks/>
            </p:cNvGrpSpPr>
            <p:nvPr/>
          </p:nvGrpSpPr>
          <p:grpSpPr bwMode="auto">
            <a:xfrm>
              <a:off x="2428860" y="0"/>
              <a:ext cx="4032250" cy="792163"/>
              <a:chOff x="3696" y="1348"/>
              <a:chExt cx="1363" cy="1800"/>
            </a:xfrm>
          </p:grpSpPr>
          <p:sp>
            <p:nvSpPr>
              <p:cNvPr id="40976" name="AutoShape 167"/>
              <p:cNvSpPr>
                <a:spLocks noChangeArrowheads="1"/>
              </p:cNvSpPr>
              <p:nvPr/>
            </p:nvSpPr>
            <p:spPr bwMode="gray">
              <a:xfrm>
                <a:off x="3696" y="1348"/>
                <a:ext cx="1363" cy="180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B59F43"/>
                  </a:gs>
                  <a:gs pos="100000">
                    <a:srgbClr val="8F884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40977" name="AutoShape 168"/>
              <p:cNvSpPr>
                <a:spLocks noChangeArrowheads="1"/>
              </p:cNvSpPr>
              <p:nvPr/>
            </p:nvSpPr>
            <p:spPr bwMode="gray">
              <a:xfrm>
                <a:off x="3717" y="1353"/>
                <a:ext cx="1322" cy="1766"/>
              </a:xfrm>
              <a:prstGeom prst="roundRect">
                <a:avLst>
                  <a:gd name="adj" fmla="val 16667"/>
                </a:avLst>
              </a:prstGeom>
              <a:solidFill>
                <a:srgbClr val="E9E0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40978" name="AutoShape 169"/>
              <p:cNvSpPr>
                <a:spLocks noChangeArrowheads="1"/>
              </p:cNvSpPr>
              <p:nvPr/>
            </p:nvSpPr>
            <p:spPr bwMode="gray">
              <a:xfrm>
                <a:off x="3728" y="2653"/>
                <a:ext cx="1304" cy="4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9E065"/>
                  </a:gs>
                  <a:gs pos="100000">
                    <a:srgbClr val="F2ED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40979" name="AutoShape 170"/>
              <p:cNvSpPr>
                <a:spLocks noChangeArrowheads="1"/>
              </p:cNvSpPr>
              <p:nvPr/>
            </p:nvSpPr>
            <p:spPr bwMode="gray">
              <a:xfrm>
                <a:off x="3728" y="1367"/>
                <a:ext cx="1304" cy="44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8F5CC"/>
                  </a:gs>
                  <a:gs pos="100000">
                    <a:srgbClr val="E9E06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sp>
          <p:nvSpPr>
            <p:cNvPr id="5122" name="Text Box 2"/>
            <p:cNvSpPr txBox="1">
              <a:spLocks noChangeArrowheads="1"/>
            </p:cNvSpPr>
            <p:nvPr/>
          </p:nvSpPr>
          <p:spPr bwMode="auto">
            <a:xfrm>
              <a:off x="3250015" y="214290"/>
              <a:ext cx="2362200" cy="487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小  结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utoUpdateAnimBg="0"/>
      <p:bldP spid="31766" grpId="0" autoUpdateAnimBg="0"/>
      <p:bldP spid="31767" grpId="0" autoUpdateAnimBg="0"/>
      <p:bldP spid="31768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2403475" y="884238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无限长载流平面：</a:t>
            </a:r>
          </a:p>
        </p:txBody>
      </p:sp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5519738" y="730250"/>
          <a:ext cx="276225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3" name="公式" r:id="rId3" imgW="1079032" imgH="406224" progId="Equation.3">
                  <p:embed/>
                </p:oleObj>
              </mc:Choice>
              <mc:Fallback>
                <p:oleObj name="公式" r:id="rId3" imgW="1079032" imgH="40622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8" y="730250"/>
                        <a:ext cx="276225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0" name="Object 8"/>
          <p:cNvGraphicFramePr>
            <a:graphicFrameLocks noChangeAspect="1"/>
          </p:cNvGraphicFramePr>
          <p:nvPr/>
        </p:nvGraphicFramePr>
        <p:xfrm>
          <a:off x="6096000" y="1882775"/>
          <a:ext cx="19431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4" name="公式" r:id="rId5" imgW="657233" imgH="190620" progId="Equation.3">
                  <p:embed/>
                </p:oleObj>
              </mc:Choice>
              <mc:Fallback>
                <p:oleObj name="公式" r:id="rId5" imgW="657233" imgH="1906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882775"/>
                        <a:ext cx="19431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1" name="Object 9"/>
          <p:cNvGraphicFramePr>
            <a:graphicFrameLocks noChangeAspect="1"/>
          </p:cNvGraphicFramePr>
          <p:nvPr/>
        </p:nvGraphicFramePr>
        <p:xfrm>
          <a:off x="6456363" y="2603500"/>
          <a:ext cx="12239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5" name="公式" r:id="rId7" imgW="482391" imgH="241195" progId="Equation.3">
                  <p:embed/>
                </p:oleObj>
              </mc:Choice>
              <mc:Fallback>
                <p:oleObj name="公式" r:id="rId7" imgW="482391" imgH="24119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363" y="2603500"/>
                        <a:ext cx="1223962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2327275" y="2179638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无限长直螺线管磁场：</a:t>
            </a:r>
          </a:p>
        </p:txBody>
      </p:sp>
      <p:sp>
        <p:nvSpPr>
          <p:cNvPr id="74766" name="Rectangle 14"/>
          <p:cNvSpPr>
            <a:spLocks noChangeArrowheads="1"/>
          </p:cNvSpPr>
          <p:nvPr/>
        </p:nvSpPr>
        <p:spPr bwMode="auto">
          <a:xfrm>
            <a:off x="2590800" y="4160838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螺绕环的磁场：</a:t>
            </a:r>
          </a:p>
        </p:txBody>
      </p:sp>
      <p:graphicFrame>
        <p:nvGraphicFramePr>
          <p:cNvPr id="74767" name="Object 15"/>
          <p:cNvGraphicFramePr>
            <a:graphicFrameLocks noChangeAspect="1"/>
          </p:cNvGraphicFramePr>
          <p:nvPr/>
        </p:nvGraphicFramePr>
        <p:xfrm>
          <a:off x="5664200" y="3683000"/>
          <a:ext cx="1944688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6" name="公式" r:id="rId9" imgW="761669" imgH="406224" progId="Equation.3">
                  <p:embed/>
                </p:oleObj>
              </mc:Choice>
              <mc:Fallback>
                <p:oleObj name="公式" r:id="rId9" imgW="761669" imgH="40622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3683000"/>
                        <a:ext cx="1944688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0" name="Object 18"/>
          <p:cNvGraphicFramePr>
            <a:graphicFrameLocks noChangeAspect="1"/>
          </p:cNvGraphicFramePr>
          <p:nvPr/>
        </p:nvGraphicFramePr>
        <p:xfrm>
          <a:off x="6096000" y="4619625"/>
          <a:ext cx="11525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7" name="公式" r:id="rId11" imgW="482391" imgH="241195" progId="Equation.3">
                  <p:embed/>
                </p:oleObj>
              </mc:Choice>
              <mc:Fallback>
                <p:oleObj name="公式" r:id="rId11" imgW="482391" imgH="24119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619625"/>
                        <a:ext cx="115252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2" name="Text Box 20"/>
          <p:cNvSpPr txBox="1">
            <a:spLocks noChangeArrowheads="1"/>
          </p:cNvSpPr>
          <p:nvPr/>
        </p:nvSpPr>
        <p:spPr bwMode="auto">
          <a:xfrm>
            <a:off x="1271464" y="52292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4</a:t>
            </a:r>
            <a:r>
              <a:rPr lang="zh-CN" altLang="en-US" dirty="0"/>
              <a:t>、洛仑兹公式</a:t>
            </a:r>
            <a:r>
              <a:rPr lang="en-US" altLang="zh-CN" dirty="0"/>
              <a:t>:</a:t>
            </a:r>
          </a:p>
        </p:txBody>
      </p:sp>
      <p:graphicFrame>
        <p:nvGraphicFramePr>
          <p:cNvPr id="7477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159790"/>
              </p:ext>
            </p:extLst>
          </p:nvPr>
        </p:nvGraphicFramePr>
        <p:xfrm>
          <a:off x="4871864" y="5301208"/>
          <a:ext cx="27670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8" name="公式" r:id="rId13" imgW="1040948" imgH="228501" progId="Equation.3">
                  <p:embed/>
                </p:oleObj>
              </mc:Choice>
              <mc:Fallback>
                <p:oleObj name="公式" r:id="rId13" imgW="1040948" imgH="228501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1864" y="5301208"/>
                        <a:ext cx="276701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5" name="Text Box 23"/>
          <p:cNvSpPr txBox="1">
            <a:spLocks noChangeArrowheads="1"/>
          </p:cNvSpPr>
          <p:nvPr/>
        </p:nvSpPr>
        <p:spPr bwMode="auto">
          <a:xfrm>
            <a:off x="3287688" y="6237312"/>
            <a:ext cx="5976937" cy="466725"/>
          </a:xfrm>
          <a:prstGeom prst="rect">
            <a:avLst/>
          </a:prstGeom>
          <a:gradFill rotWithShape="0">
            <a:gsLst>
              <a:gs pos="0">
                <a:srgbClr val="00CCFF"/>
              </a:gs>
              <a:gs pos="50000">
                <a:schemeClr val="bg1"/>
              </a:gs>
              <a:gs pos="100000">
                <a:srgbClr val="00CCFF"/>
              </a:gs>
            </a:gsLst>
            <a:lin ang="5400000" scaled="1"/>
          </a:gradFill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>
                <a:ea typeface="宋体" panose="02010600030101010101" pitchFamily="2" charset="-122"/>
              </a:rPr>
              <a:t>作业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dirty="0" smtClean="0">
                <a:ea typeface="宋体" panose="02010600030101010101" pitchFamily="2" charset="-122"/>
              </a:rPr>
              <a:t>p:136</a:t>
            </a:r>
            <a:r>
              <a:rPr lang="zh-CN" altLang="en-US" dirty="0" smtClean="0">
                <a:ea typeface="宋体" panose="02010600030101010101" pitchFamily="2" charset="-122"/>
              </a:rPr>
              <a:t>页 </a:t>
            </a:r>
            <a:r>
              <a:rPr lang="en-US" altLang="zh-CN" dirty="0" smtClean="0">
                <a:ea typeface="宋体" panose="02010600030101010101" pitchFamily="2" charset="-122"/>
              </a:rPr>
              <a:t>18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ea typeface="宋体" panose="02010600030101010101" pitchFamily="2" charset="-122"/>
              </a:rPr>
              <a:t>21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utoUpdateAnimBg="0"/>
      <p:bldP spid="74763" grpId="0" autoUpdateAnimBg="0"/>
      <p:bldP spid="74766" grpId="0" build="p" autoUpdateAnimBg="0"/>
      <p:bldP spid="74772" grpId="0" autoUpdateAnimBg="0"/>
      <p:bldP spid="74775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37"/>
          <p:cNvSpPr>
            <a:spLocks noChangeArrowheads="1"/>
          </p:cNvSpPr>
          <p:nvPr/>
        </p:nvSpPr>
        <p:spPr bwMode="auto">
          <a:xfrm>
            <a:off x="2495550" y="1412875"/>
            <a:ext cx="7162800" cy="364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66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专题</a:t>
            </a:r>
            <a:endParaRPr lang="en-US" altLang="zh-CN" sz="6600">
              <a:solidFill>
                <a:srgbClr val="9900C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66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磁场的高斯定理和安培环路定理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0" y="764704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一、磁场的高斯定理</a:t>
            </a:r>
            <a:r>
              <a:rPr lang="en-US" altLang="zh-CN" dirty="0"/>
              <a:t>:</a:t>
            </a:r>
          </a:p>
        </p:txBody>
      </p:sp>
      <p:grpSp>
        <p:nvGrpSpPr>
          <p:cNvPr id="121913" name="Group 57"/>
          <p:cNvGrpSpPr>
            <a:grpSpLocks/>
          </p:cNvGrpSpPr>
          <p:nvPr/>
        </p:nvGrpSpPr>
        <p:grpSpPr bwMode="auto">
          <a:xfrm>
            <a:off x="623392" y="1268760"/>
            <a:ext cx="2278062" cy="457200"/>
            <a:chOff x="295" y="890"/>
            <a:chExt cx="1435" cy="288"/>
          </a:xfrm>
        </p:grpSpPr>
        <p:sp>
          <p:nvSpPr>
            <p:cNvPr id="22555" name="Text Box 33"/>
            <p:cNvSpPr txBox="1">
              <a:spLocks noChangeArrowheads="1"/>
            </p:cNvSpPr>
            <p:nvPr/>
          </p:nvSpPr>
          <p:spPr bwMode="auto">
            <a:xfrm>
              <a:off x="295" y="890"/>
              <a:ext cx="14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1</a:t>
              </a:r>
              <a:r>
                <a:rPr lang="zh-CN" altLang="en-US"/>
                <a:t>、磁通量</a:t>
              </a:r>
            </a:p>
          </p:txBody>
        </p:sp>
        <p:graphicFrame>
          <p:nvGraphicFramePr>
            <p:cNvPr id="22556" name="Object 34"/>
            <p:cNvGraphicFramePr>
              <a:graphicFrameLocks noChangeAspect="1"/>
            </p:cNvGraphicFramePr>
            <p:nvPr/>
          </p:nvGraphicFramePr>
          <p:xfrm>
            <a:off x="1247" y="935"/>
            <a:ext cx="252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47" name="公式" r:id="rId3" imgW="164957" imgH="152268" progId="Equation.3">
                    <p:embed/>
                  </p:oleObj>
                </mc:Choice>
                <mc:Fallback>
                  <p:oleObj name="公式" r:id="rId3" imgW="164957" imgH="152268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935"/>
                          <a:ext cx="252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1891" name="Text Box 35"/>
          <p:cNvSpPr txBox="1">
            <a:spLocks noChangeArrowheads="1"/>
          </p:cNvSpPr>
          <p:nvPr/>
        </p:nvSpPr>
        <p:spPr bwMode="auto">
          <a:xfrm>
            <a:off x="1127448" y="1772816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通过磁场中某一曲面的磁感应线的条数叫磁通量。</a:t>
            </a:r>
          </a:p>
        </p:txBody>
      </p:sp>
      <p:grpSp>
        <p:nvGrpSpPr>
          <p:cNvPr id="121939" name="Group 83"/>
          <p:cNvGrpSpPr>
            <a:grpSpLocks/>
          </p:cNvGrpSpPr>
          <p:nvPr/>
        </p:nvGrpSpPr>
        <p:grpSpPr bwMode="auto">
          <a:xfrm>
            <a:off x="2495600" y="6093296"/>
            <a:ext cx="5867400" cy="500063"/>
            <a:chOff x="567" y="3772"/>
            <a:chExt cx="3696" cy="315"/>
          </a:xfrm>
        </p:grpSpPr>
        <p:sp>
          <p:nvSpPr>
            <p:cNvPr id="22552" name="Text Box 39"/>
            <p:cNvSpPr txBox="1">
              <a:spLocks noChangeArrowheads="1"/>
            </p:cNvSpPr>
            <p:nvPr/>
          </p:nvSpPr>
          <p:spPr bwMode="auto">
            <a:xfrm>
              <a:off x="567" y="3793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SI </a:t>
              </a:r>
              <a:r>
                <a:rPr lang="zh-CN" altLang="en-US"/>
                <a:t>单位</a:t>
              </a:r>
              <a:r>
                <a:rPr lang="en-US" altLang="zh-CN"/>
                <a:t>:</a:t>
              </a:r>
            </a:p>
          </p:txBody>
        </p:sp>
        <p:sp>
          <p:nvSpPr>
            <p:cNvPr id="22553" name="Text Box 40"/>
            <p:cNvSpPr txBox="1">
              <a:spLocks noChangeArrowheads="1"/>
            </p:cNvSpPr>
            <p:nvPr/>
          </p:nvSpPr>
          <p:spPr bwMode="auto">
            <a:xfrm>
              <a:off x="1479" y="3793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韦伯</a:t>
              </a:r>
              <a:r>
                <a:rPr lang="en-US" altLang="zh-CN"/>
                <a:t>(Wb)</a:t>
              </a:r>
            </a:p>
          </p:txBody>
        </p:sp>
        <p:graphicFrame>
          <p:nvGraphicFramePr>
            <p:cNvPr id="22554" name="Object 41"/>
            <p:cNvGraphicFramePr>
              <a:graphicFrameLocks noChangeAspect="1"/>
            </p:cNvGraphicFramePr>
            <p:nvPr/>
          </p:nvGraphicFramePr>
          <p:xfrm>
            <a:off x="2670" y="3772"/>
            <a:ext cx="1593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48" name="公式" r:id="rId5" imgW="927100" imgH="228600" progId="Equation.3">
                    <p:embed/>
                  </p:oleObj>
                </mc:Choice>
                <mc:Fallback>
                  <p:oleObj name="公式" r:id="rId5" imgW="927100" imgH="2286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0" y="3772"/>
                          <a:ext cx="1593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1919" name="Group 63"/>
          <p:cNvGrpSpPr>
            <a:grpSpLocks/>
          </p:cNvGrpSpPr>
          <p:nvPr/>
        </p:nvGrpSpPr>
        <p:grpSpPr bwMode="auto">
          <a:xfrm>
            <a:off x="8256240" y="692696"/>
            <a:ext cx="3935760" cy="2448272"/>
            <a:chOff x="975" y="482"/>
            <a:chExt cx="2767" cy="1587"/>
          </a:xfrm>
        </p:grpSpPr>
        <p:pic>
          <p:nvPicPr>
            <p:cNvPr id="22542" name="Picture 6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946"/>
            <a:stretch>
              <a:fillRect/>
            </a:stretch>
          </p:blipFill>
          <p:spPr bwMode="auto">
            <a:xfrm>
              <a:off x="975" y="482"/>
              <a:ext cx="2767" cy="1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543" name="Text Box 65"/>
            <p:cNvSpPr txBox="1">
              <a:spLocks noChangeArrowheads="1"/>
            </p:cNvSpPr>
            <p:nvPr/>
          </p:nvSpPr>
          <p:spPr bwMode="auto">
            <a:xfrm>
              <a:off x="3197" y="527"/>
              <a:ext cx="48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83DF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>
                  <a:solidFill>
                    <a:schemeClr val="bg1"/>
                  </a:solidFill>
                </a:rPr>
                <a:t>磁场线</a:t>
              </a:r>
            </a:p>
          </p:txBody>
        </p:sp>
        <p:pic>
          <p:nvPicPr>
            <p:cNvPr id="22544" name="Picture 6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21" t="12196" r="77051" b="74141"/>
            <a:stretch>
              <a:fillRect/>
            </a:stretch>
          </p:blipFill>
          <p:spPr bwMode="auto">
            <a:xfrm>
              <a:off x="1585" y="766"/>
              <a:ext cx="161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22545" name="Object 67"/>
            <p:cNvGraphicFramePr>
              <a:graphicFrameLocks noChangeAspect="1"/>
            </p:cNvGraphicFramePr>
            <p:nvPr/>
          </p:nvGraphicFramePr>
          <p:xfrm>
            <a:off x="1544" y="704"/>
            <a:ext cx="223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49" name="公式" r:id="rId8" imgW="152268" imgH="203024" progId="Equation.3">
                    <p:embed/>
                  </p:oleObj>
                </mc:Choice>
                <mc:Fallback>
                  <p:oleObj name="公式" r:id="rId8" imgW="152268" imgH="203024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4" y="704"/>
                          <a:ext cx="223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D6D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2546" name="Picture 6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575" t="22978" r="8203" b="62766"/>
            <a:stretch>
              <a:fillRect/>
            </a:stretch>
          </p:blipFill>
          <p:spPr bwMode="auto">
            <a:xfrm>
              <a:off x="3063" y="882"/>
              <a:ext cx="17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22547" name="Object 69"/>
            <p:cNvGraphicFramePr>
              <a:graphicFrameLocks noChangeAspect="1"/>
            </p:cNvGraphicFramePr>
            <p:nvPr/>
          </p:nvGraphicFramePr>
          <p:xfrm>
            <a:off x="3066" y="874"/>
            <a:ext cx="26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0" name="公式" r:id="rId10" imgW="165028" imgH="228501" progId="Equation.3">
                    <p:embed/>
                  </p:oleObj>
                </mc:Choice>
                <mc:Fallback>
                  <p:oleObj name="公式" r:id="rId10" imgW="165028" imgH="228501" progId="Equation.3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6" y="874"/>
                          <a:ext cx="26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F9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2548" name="Picture 7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629" t="45207" r="8203" b="44121"/>
            <a:stretch>
              <a:fillRect/>
            </a:stretch>
          </p:blipFill>
          <p:spPr bwMode="auto">
            <a:xfrm>
              <a:off x="3470" y="1253"/>
              <a:ext cx="226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22549" name="Object 71"/>
            <p:cNvGraphicFramePr>
              <a:graphicFrameLocks noChangeAspect="1"/>
            </p:cNvGraphicFramePr>
            <p:nvPr/>
          </p:nvGraphicFramePr>
          <p:xfrm>
            <a:off x="3424" y="1277"/>
            <a:ext cx="26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1" name="公式" r:id="rId12" imgW="164957" imgH="190335" progId="Equation.3">
                    <p:embed/>
                  </p:oleObj>
                </mc:Choice>
                <mc:Fallback>
                  <p:oleObj name="公式" r:id="rId12" imgW="164957" imgH="190335" progId="Equation.3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1277"/>
                          <a:ext cx="26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F9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2550" name="Picture 7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52" t="55821" r="63933" b="33507"/>
            <a:stretch>
              <a:fillRect/>
            </a:stretch>
          </p:blipFill>
          <p:spPr bwMode="auto">
            <a:xfrm>
              <a:off x="2026" y="1506"/>
              <a:ext cx="182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22551" name="Object 73"/>
            <p:cNvGraphicFramePr>
              <a:graphicFrameLocks noChangeAspect="1"/>
            </p:cNvGraphicFramePr>
            <p:nvPr/>
          </p:nvGraphicFramePr>
          <p:xfrm>
            <a:off x="2013" y="1510"/>
            <a:ext cx="206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2" name="Equation" r:id="rId14" imgW="253780" imgH="203024" progId="Equation.3">
                    <p:embed/>
                  </p:oleObj>
                </mc:Choice>
                <mc:Fallback>
                  <p:oleObj name="Equation" r:id="rId14" imgW="253780" imgH="203024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3" y="1510"/>
                          <a:ext cx="206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3EFD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1932" name="Group 76"/>
          <p:cNvGrpSpPr>
            <a:grpSpLocks/>
          </p:cNvGrpSpPr>
          <p:nvPr/>
        </p:nvGrpSpPr>
        <p:grpSpPr bwMode="auto">
          <a:xfrm>
            <a:off x="551384" y="2204864"/>
            <a:ext cx="6408067" cy="830263"/>
            <a:chOff x="431" y="1412"/>
            <a:chExt cx="2313" cy="523"/>
          </a:xfrm>
        </p:grpSpPr>
        <p:sp>
          <p:nvSpPr>
            <p:cNvPr id="22540" name="Rectangle 74"/>
            <p:cNvSpPr>
              <a:spLocks noChangeArrowheads="1"/>
            </p:cNvSpPr>
            <p:nvPr/>
          </p:nvSpPr>
          <p:spPr bwMode="auto">
            <a:xfrm>
              <a:off x="431" y="1412"/>
              <a:ext cx="2313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dirty="0"/>
                <a:t>        </a:t>
              </a:r>
              <a:r>
                <a:rPr lang="zh-CN" altLang="en-US" dirty="0"/>
                <a:t>设磁场中某点处的磁感应强度为     ，</a:t>
              </a:r>
            </a:p>
          </p:txBody>
        </p:sp>
        <p:graphicFrame>
          <p:nvGraphicFramePr>
            <p:cNvPr id="22541" name="Object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8655137"/>
                </p:ext>
              </p:extLst>
            </p:nvPr>
          </p:nvGraphicFramePr>
          <p:xfrm>
            <a:off x="2224" y="1548"/>
            <a:ext cx="209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3" name="公式" r:id="rId16" imgW="164957" imgH="190335" progId="Equation.3">
                    <p:embed/>
                  </p:oleObj>
                </mc:Choice>
                <mc:Fallback>
                  <p:oleObj name="公式" r:id="rId16" imgW="164957" imgH="190335" progId="Equation.3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4" y="1548"/>
                          <a:ext cx="209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1933" name="Rectangle 77"/>
          <p:cNvSpPr>
            <a:spLocks noChangeArrowheads="1"/>
          </p:cNvSpPr>
          <p:nvPr/>
        </p:nvSpPr>
        <p:spPr bwMode="auto">
          <a:xfrm>
            <a:off x="623392" y="2996952"/>
            <a:ext cx="64090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00FF"/>
                </a:solidFill>
              </a:rPr>
              <a:t>       </a:t>
            </a:r>
            <a:r>
              <a:rPr lang="zh-CN" altLang="en-US" dirty="0">
                <a:solidFill>
                  <a:srgbClr val="0000FF"/>
                </a:solidFill>
              </a:rPr>
              <a:t>定义该点处任意面元矢量的磁通量为</a:t>
            </a:r>
          </a:p>
        </p:txBody>
      </p:sp>
      <p:graphicFrame>
        <p:nvGraphicFramePr>
          <p:cNvPr id="121934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895831"/>
              </p:ext>
            </p:extLst>
          </p:nvPr>
        </p:nvGraphicFramePr>
        <p:xfrm>
          <a:off x="3431704" y="3789040"/>
          <a:ext cx="38163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4" name="公式" r:id="rId18" imgW="1790700" imgH="228600" progId="Equation.3">
                  <p:embed/>
                </p:oleObj>
              </mc:Choice>
              <mc:Fallback>
                <p:oleObj name="公式" r:id="rId18" imgW="1790700" imgH="228600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4" y="3789040"/>
                        <a:ext cx="38163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936" name="Rectangle 80"/>
          <p:cNvSpPr>
            <a:spLocks noChangeArrowheads="1"/>
          </p:cNvSpPr>
          <p:nvPr/>
        </p:nvSpPr>
        <p:spPr bwMode="auto">
          <a:xfrm>
            <a:off x="1271464" y="4437112"/>
            <a:ext cx="3876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cs typeface="Times New Roman" panose="02020603050405020304" pitchFamily="18" charset="0"/>
              </a:rPr>
              <a:t>磁场中任意曲面 </a:t>
            </a:r>
            <a:r>
              <a:rPr lang="en-US" altLang="zh-CN" i="1">
                <a:cs typeface="Times New Roman" panose="02020603050405020304" pitchFamily="18" charset="0"/>
              </a:rPr>
              <a:t>S </a:t>
            </a:r>
            <a:r>
              <a:rPr lang="zh-CN" altLang="en-US">
                <a:cs typeface="Times New Roman" panose="02020603050405020304" pitchFamily="18" charset="0"/>
              </a:rPr>
              <a:t>的磁通量</a:t>
            </a:r>
          </a:p>
        </p:txBody>
      </p:sp>
      <p:graphicFrame>
        <p:nvGraphicFramePr>
          <p:cNvPr id="121937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526824"/>
              </p:ext>
            </p:extLst>
          </p:nvPr>
        </p:nvGraphicFramePr>
        <p:xfrm>
          <a:off x="3935760" y="5157192"/>
          <a:ext cx="36099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5" name="公式" r:id="rId20" imgW="1727200" imgH="292100" progId="Equation.3">
                  <p:embed/>
                </p:oleObj>
              </mc:Choice>
              <mc:Fallback>
                <p:oleObj name="公式" r:id="rId20" imgW="1727200" imgH="292100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760" y="5157192"/>
                        <a:ext cx="36099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1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1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91" grpId="0" autoUpdateAnimBg="0"/>
      <p:bldP spid="1219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26" name="Text Box 26"/>
          <p:cNvSpPr txBox="1">
            <a:spLocks noChangeArrowheads="1"/>
          </p:cNvSpPr>
          <p:nvPr/>
        </p:nvSpPr>
        <p:spPr bwMode="auto">
          <a:xfrm>
            <a:off x="47328" y="692696"/>
            <a:ext cx="8135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 </a:t>
            </a:r>
            <a:r>
              <a:rPr lang="zh-CN" altLang="en-US" dirty="0"/>
              <a:t>若为闭合曲面，规定由里向外为法线的正方向则有</a:t>
            </a:r>
            <a:r>
              <a:rPr lang="en-US" altLang="zh-CN" dirty="0"/>
              <a:t>:</a:t>
            </a:r>
          </a:p>
        </p:txBody>
      </p:sp>
      <p:grpSp>
        <p:nvGrpSpPr>
          <p:cNvPr id="128028" name="Group 28"/>
          <p:cNvGrpSpPr>
            <a:grpSpLocks/>
          </p:cNvGrpSpPr>
          <p:nvPr/>
        </p:nvGrpSpPr>
        <p:grpSpPr bwMode="auto">
          <a:xfrm>
            <a:off x="3647728" y="1412776"/>
            <a:ext cx="3240088" cy="792163"/>
            <a:chOff x="1383" y="2659"/>
            <a:chExt cx="2313" cy="499"/>
          </a:xfrm>
        </p:grpSpPr>
        <p:grpSp>
          <p:nvGrpSpPr>
            <p:cNvPr id="23591" name="Group 173"/>
            <p:cNvGrpSpPr>
              <a:grpSpLocks/>
            </p:cNvGrpSpPr>
            <p:nvPr/>
          </p:nvGrpSpPr>
          <p:grpSpPr bwMode="auto">
            <a:xfrm>
              <a:off x="1383" y="2659"/>
              <a:ext cx="2313" cy="499"/>
              <a:chOff x="483" y="3113"/>
              <a:chExt cx="2177" cy="408"/>
            </a:xfrm>
          </p:grpSpPr>
          <p:sp>
            <p:nvSpPr>
              <p:cNvPr id="23593" name="AutoShape 174"/>
              <p:cNvSpPr>
                <a:spLocks noChangeArrowheads="1"/>
              </p:cNvSpPr>
              <p:nvPr/>
            </p:nvSpPr>
            <p:spPr bwMode="gray">
              <a:xfrm>
                <a:off x="483" y="3113"/>
                <a:ext cx="2177" cy="408"/>
              </a:xfrm>
              <a:prstGeom prst="roundRect">
                <a:avLst>
                  <a:gd name="adj" fmla="val 17509"/>
                </a:avLst>
              </a:pr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zh-CN" b="0">
                  <a:latin typeface="楷体_GB2312" pitchFamily="49" charset="-122"/>
                </a:endParaRPr>
              </a:p>
            </p:txBody>
          </p:sp>
          <p:sp>
            <p:nvSpPr>
              <p:cNvPr id="23594" name="AutoShape 175"/>
              <p:cNvSpPr>
                <a:spLocks noChangeArrowheads="1"/>
              </p:cNvSpPr>
              <p:nvPr/>
            </p:nvSpPr>
            <p:spPr bwMode="gray">
              <a:xfrm>
                <a:off x="521" y="3113"/>
                <a:ext cx="2111" cy="400"/>
              </a:xfrm>
              <a:prstGeom prst="roundRect">
                <a:avLst>
                  <a:gd name="adj" fmla="val 16667"/>
                </a:avLst>
              </a:prstGeom>
              <a:solidFill>
                <a:srgbClr val="FFB8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zh-CN" b="0">
                  <a:latin typeface="楷体_GB2312" pitchFamily="49" charset="-122"/>
                </a:endParaRPr>
              </a:p>
            </p:txBody>
          </p:sp>
          <p:sp>
            <p:nvSpPr>
              <p:cNvPr id="23595" name="AutoShape 176"/>
              <p:cNvSpPr>
                <a:spLocks noChangeArrowheads="1"/>
              </p:cNvSpPr>
              <p:nvPr/>
            </p:nvSpPr>
            <p:spPr bwMode="gray">
              <a:xfrm>
                <a:off x="534" y="3420"/>
                <a:ext cx="208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B84F"/>
                  </a:gs>
                  <a:gs pos="100000">
                    <a:srgbClr val="FFD89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zh-CN" b="0">
                  <a:latin typeface="楷体_GB2312" pitchFamily="49" charset="-122"/>
                </a:endParaRPr>
              </a:p>
            </p:txBody>
          </p:sp>
          <p:sp>
            <p:nvSpPr>
              <p:cNvPr id="23596" name="AutoShape 177"/>
              <p:cNvSpPr>
                <a:spLocks noChangeArrowheads="1"/>
              </p:cNvSpPr>
              <p:nvPr/>
            </p:nvSpPr>
            <p:spPr bwMode="gray">
              <a:xfrm>
                <a:off x="534" y="3113"/>
                <a:ext cx="208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E2B7"/>
                  </a:gs>
                  <a:gs pos="100000">
                    <a:srgbClr val="FFB84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zh-CN" b="0">
                  <a:latin typeface="楷体_GB2312" pitchFamily="49" charset="-122"/>
                </a:endParaRPr>
              </a:p>
            </p:txBody>
          </p:sp>
        </p:grpSp>
        <p:graphicFrame>
          <p:nvGraphicFramePr>
            <p:cNvPr id="23592" name="Object 34"/>
            <p:cNvGraphicFramePr>
              <a:graphicFrameLocks noChangeAspect="1"/>
            </p:cNvGraphicFramePr>
            <p:nvPr/>
          </p:nvGraphicFramePr>
          <p:xfrm>
            <a:off x="1429" y="2704"/>
            <a:ext cx="2231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7" name="公式" r:id="rId3" imgW="1358310" imgH="304668" progId="Equation.3">
                    <p:embed/>
                  </p:oleObj>
                </mc:Choice>
                <mc:Fallback>
                  <p:oleObj name="公式" r:id="rId3" imgW="1358310" imgH="304668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2704"/>
                          <a:ext cx="2231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8035" name="Rectangle 35"/>
          <p:cNvSpPr>
            <a:spLocks noChangeArrowheads="1"/>
          </p:cNvSpPr>
          <p:nvPr/>
        </p:nvSpPr>
        <p:spPr bwMode="auto">
          <a:xfrm>
            <a:off x="623392" y="2492896"/>
            <a:ext cx="87129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 smtClean="0"/>
              <a:t>由</a:t>
            </a:r>
            <a:r>
              <a:rPr lang="zh-CN" altLang="en-US" dirty="0"/>
              <a:t>闭合曲面</a:t>
            </a:r>
            <a:r>
              <a:rPr lang="zh-CN" altLang="en-US" dirty="0">
                <a:solidFill>
                  <a:srgbClr val="0000FF"/>
                </a:solidFill>
              </a:rPr>
              <a:t>穿出</a:t>
            </a:r>
            <a:r>
              <a:rPr lang="zh-CN" altLang="en-US" dirty="0"/>
              <a:t>的磁通量为</a:t>
            </a:r>
            <a:r>
              <a:rPr lang="zh-CN" altLang="en-US" dirty="0">
                <a:solidFill>
                  <a:srgbClr val="FF0000"/>
                </a:solidFill>
              </a:rPr>
              <a:t>正</a:t>
            </a:r>
            <a:r>
              <a:rPr lang="zh-CN" altLang="en-US" dirty="0" smtClean="0"/>
              <a:t>， </a:t>
            </a:r>
            <a:r>
              <a:rPr lang="zh-CN" altLang="en-US" dirty="0">
                <a:solidFill>
                  <a:srgbClr val="0000FF"/>
                </a:solidFill>
              </a:rPr>
              <a:t>进入</a:t>
            </a:r>
            <a:r>
              <a:rPr lang="zh-CN" altLang="en-US" dirty="0"/>
              <a:t>闭合曲面内的磁通量为</a:t>
            </a:r>
            <a:r>
              <a:rPr lang="zh-CN" altLang="en-US" dirty="0">
                <a:solidFill>
                  <a:srgbClr val="FF0000"/>
                </a:solidFill>
              </a:rPr>
              <a:t>负</a:t>
            </a:r>
            <a:r>
              <a:rPr lang="zh-CN" altLang="en-US" dirty="0"/>
              <a:t>。</a:t>
            </a:r>
          </a:p>
        </p:txBody>
      </p:sp>
      <p:sp>
        <p:nvSpPr>
          <p:cNvPr id="23557" name="Line 45"/>
          <p:cNvSpPr>
            <a:spLocks noChangeShapeType="1"/>
          </p:cNvSpPr>
          <p:nvPr/>
        </p:nvSpPr>
        <p:spPr bwMode="auto">
          <a:xfrm>
            <a:off x="2874963" y="6535738"/>
            <a:ext cx="0" cy="5651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8046" name="Text Box 46"/>
          <p:cNvSpPr txBox="1">
            <a:spLocks noChangeArrowheads="1"/>
          </p:cNvSpPr>
          <p:nvPr/>
        </p:nvSpPr>
        <p:spPr bwMode="auto">
          <a:xfrm>
            <a:off x="263352" y="3140968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2</a:t>
            </a:r>
            <a:r>
              <a:rPr lang="zh-CN" altLang="en-US" dirty="0"/>
              <a:t>、磁场的高斯定理</a:t>
            </a:r>
            <a:r>
              <a:rPr lang="en-US" altLang="zh-CN" dirty="0"/>
              <a:t>:</a:t>
            </a:r>
          </a:p>
        </p:txBody>
      </p:sp>
      <p:sp>
        <p:nvSpPr>
          <p:cNvPr id="128048" name="Rectangle 48"/>
          <p:cNvSpPr>
            <a:spLocks noChangeArrowheads="1"/>
          </p:cNvSpPr>
          <p:nvPr/>
        </p:nvSpPr>
        <p:spPr bwMode="auto">
          <a:xfrm>
            <a:off x="767408" y="3861048"/>
            <a:ext cx="7170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cs typeface="Times New Roman" panose="02020603050405020304" pitchFamily="18" charset="0"/>
              </a:rPr>
              <a:t>磁场中磁感应线与闭合曲面</a:t>
            </a:r>
            <a:r>
              <a:rPr lang="en-US" altLang="zh-CN" i="1" dirty="0">
                <a:cs typeface="Times New Roman" panose="02020603050405020304" pitchFamily="18" charset="0"/>
              </a:rPr>
              <a:t>S </a:t>
            </a:r>
            <a:r>
              <a:rPr lang="zh-CN" altLang="en-US" dirty="0">
                <a:cs typeface="Times New Roman" panose="02020603050405020304" pitchFamily="18" charset="0"/>
              </a:rPr>
              <a:t>的关系共有三种情况：</a:t>
            </a:r>
          </a:p>
        </p:txBody>
      </p:sp>
      <p:sp>
        <p:nvSpPr>
          <p:cNvPr id="128051" name="Rectangle 51"/>
          <p:cNvSpPr>
            <a:spLocks noChangeArrowheads="1"/>
          </p:cNvSpPr>
          <p:nvPr/>
        </p:nvSpPr>
        <p:spPr bwMode="auto">
          <a:xfrm>
            <a:off x="2063750" y="4519613"/>
            <a:ext cx="208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①</a:t>
            </a:r>
            <a:r>
              <a:rPr lang="zh-CN" altLang="en-US">
                <a:cs typeface="Times New Roman" panose="02020603050405020304" pitchFamily="18" charset="0"/>
              </a:rPr>
              <a:t>与</a:t>
            </a:r>
            <a:r>
              <a:rPr lang="en-US" altLang="zh-CN" i="1">
                <a:cs typeface="Times New Roman" panose="02020603050405020304" pitchFamily="18" charset="0"/>
              </a:rPr>
              <a:t>S </a:t>
            </a:r>
            <a:r>
              <a:rPr lang="zh-CN" altLang="en-US">
                <a:cs typeface="Times New Roman" panose="02020603050405020304" pitchFamily="18" charset="0"/>
              </a:rPr>
              <a:t>相离</a:t>
            </a:r>
            <a:endParaRPr lang="zh-CN" altLang="en-US"/>
          </a:p>
        </p:txBody>
      </p:sp>
      <p:sp>
        <p:nvSpPr>
          <p:cNvPr id="128053" name="Rectangle 53"/>
          <p:cNvSpPr>
            <a:spLocks noChangeArrowheads="1"/>
          </p:cNvSpPr>
          <p:nvPr/>
        </p:nvSpPr>
        <p:spPr bwMode="auto">
          <a:xfrm>
            <a:off x="2063750" y="5238750"/>
            <a:ext cx="208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②</a:t>
            </a:r>
            <a:r>
              <a:rPr lang="zh-CN" altLang="en-US">
                <a:cs typeface="Times New Roman" panose="02020603050405020304" pitchFamily="18" charset="0"/>
              </a:rPr>
              <a:t>与</a:t>
            </a:r>
            <a:r>
              <a:rPr lang="en-US" altLang="zh-CN" i="1">
                <a:cs typeface="Times New Roman" panose="02020603050405020304" pitchFamily="18" charset="0"/>
              </a:rPr>
              <a:t>S </a:t>
            </a:r>
            <a:r>
              <a:rPr lang="zh-CN" altLang="en-US">
                <a:cs typeface="Times New Roman" panose="02020603050405020304" pitchFamily="18" charset="0"/>
              </a:rPr>
              <a:t>相交</a:t>
            </a:r>
          </a:p>
        </p:txBody>
      </p:sp>
      <p:sp>
        <p:nvSpPr>
          <p:cNvPr id="128054" name="Rectangle 54"/>
          <p:cNvSpPr>
            <a:spLocks noChangeArrowheads="1"/>
          </p:cNvSpPr>
          <p:nvPr/>
        </p:nvSpPr>
        <p:spPr bwMode="auto">
          <a:xfrm>
            <a:off x="2063750" y="5926138"/>
            <a:ext cx="208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③</a:t>
            </a:r>
            <a:r>
              <a:rPr lang="zh-CN" altLang="en-US">
                <a:cs typeface="Times New Roman" panose="02020603050405020304" pitchFamily="18" charset="0"/>
              </a:rPr>
              <a:t>与</a:t>
            </a:r>
            <a:r>
              <a:rPr lang="en-US" altLang="zh-CN" i="1">
                <a:cs typeface="Times New Roman" panose="02020603050405020304" pitchFamily="18" charset="0"/>
              </a:rPr>
              <a:t>S </a:t>
            </a:r>
            <a:r>
              <a:rPr lang="zh-CN" altLang="en-US">
                <a:cs typeface="Times New Roman" panose="02020603050405020304" pitchFamily="18" charset="0"/>
              </a:rPr>
              <a:t>相切</a:t>
            </a:r>
          </a:p>
        </p:txBody>
      </p:sp>
      <p:grpSp>
        <p:nvGrpSpPr>
          <p:cNvPr id="128066" name="Group 66"/>
          <p:cNvGrpSpPr>
            <a:grpSpLocks/>
          </p:cNvGrpSpPr>
          <p:nvPr/>
        </p:nvGrpSpPr>
        <p:grpSpPr bwMode="auto">
          <a:xfrm>
            <a:off x="9624392" y="764704"/>
            <a:ext cx="2376488" cy="1800225"/>
            <a:chOff x="3379" y="2750"/>
            <a:chExt cx="1497" cy="1134"/>
          </a:xfrm>
        </p:grpSpPr>
        <p:grpSp>
          <p:nvGrpSpPr>
            <p:cNvPr id="23585" name="Group 64"/>
            <p:cNvGrpSpPr>
              <a:grpSpLocks/>
            </p:cNvGrpSpPr>
            <p:nvPr/>
          </p:nvGrpSpPr>
          <p:grpSpPr bwMode="auto">
            <a:xfrm>
              <a:off x="3379" y="2750"/>
              <a:ext cx="1497" cy="1134"/>
              <a:chOff x="3379" y="2750"/>
              <a:chExt cx="1497" cy="1134"/>
            </a:xfrm>
          </p:grpSpPr>
          <p:pic>
            <p:nvPicPr>
              <p:cNvPr id="23587" name="Picture 56" descr="image038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774" t="18839" r="14923" b="22296"/>
              <a:stretch>
                <a:fillRect/>
              </a:stretch>
            </p:blipFill>
            <p:spPr bwMode="auto">
              <a:xfrm>
                <a:off x="3379" y="2750"/>
                <a:ext cx="1497" cy="1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588" name="Picture 57" descr="image038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492" t="63301" r="75957" b="26897"/>
              <a:stretch>
                <a:fillRect/>
              </a:stretch>
            </p:blipFill>
            <p:spPr bwMode="auto">
              <a:xfrm>
                <a:off x="3534" y="3566"/>
                <a:ext cx="1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589" name="Picture 61" descr="image038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05" t="47430" r="83676" b="41148"/>
              <a:stretch>
                <a:fillRect/>
              </a:stretch>
            </p:blipFill>
            <p:spPr bwMode="auto">
              <a:xfrm>
                <a:off x="3379" y="3289"/>
                <a:ext cx="1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590" name="Picture 62" descr="image038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062" t="70271" r="60254" b="22130"/>
              <a:stretch>
                <a:fillRect/>
              </a:stretch>
            </p:blipFill>
            <p:spPr bwMode="auto">
              <a:xfrm>
                <a:off x="3903" y="3738"/>
                <a:ext cx="99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aphicFrame>
          <p:nvGraphicFramePr>
            <p:cNvPr id="23586" name="Object 65"/>
            <p:cNvGraphicFramePr>
              <a:graphicFrameLocks noChangeAspect="1"/>
            </p:cNvGraphicFramePr>
            <p:nvPr/>
          </p:nvGraphicFramePr>
          <p:xfrm>
            <a:off x="4150" y="3022"/>
            <a:ext cx="209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8" name="公式" r:id="rId6" imgW="164957" imgH="190335" progId="Equation.3">
                    <p:embed/>
                  </p:oleObj>
                </mc:Choice>
                <mc:Fallback>
                  <p:oleObj name="公式" r:id="rId6" imgW="164957" imgH="190335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3022"/>
                          <a:ext cx="209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8112" name="Group 112"/>
          <p:cNvGrpSpPr>
            <a:grpSpLocks/>
          </p:cNvGrpSpPr>
          <p:nvPr/>
        </p:nvGrpSpPr>
        <p:grpSpPr bwMode="auto">
          <a:xfrm>
            <a:off x="8256240" y="4365104"/>
            <a:ext cx="3600450" cy="2089150"/>
            <a:chOff x="3334" y="2523"/>
            <a:chExt cx="2268" cy="1316"/>
          </a:xfrm>
        </p:grpSpPr>
        <p:pic>
          <p:nvPicPr>
            <p:cNvPr id="23568" name="Picture 69" descr="image03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22" t="18811" r="14864" b="22090"/>
            <a:stretch>
              <a:fillRect/>
            </a:stretch>
          </p:blipFill>
          <p:spPr bwMode="auto">
            <a:xfrm>
              <a:off x="3753" y="2566"/>
              <a:ext cx="1849" cy="1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9" name="Picture 70" descr="image03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92" t="63301" r="75957" b="26897"/>
            <a:stretch>
              <a:fillRect/>
            </a:stretch>
          </p:blipFill>
          <p:spPr bwMode="auto">
            <a:xfrm>
              <a:off x="4108" y="3582"/>
              <a:ext cx="18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70" name="Picture 72" descr="image03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62" t="70271" r="60254" b="22130"/>
            <a:stretch>
              <a:fillRect/>
            </a:stretch>
          </p:blipFill>
          <p:spPr bwMode="auto">
            <a:xfrm>
              <a:off x="4422" y="3676"/>
              <a:ext cx="38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71" name="Picture 81" descr="image03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07" t="46123" r="85553" b="43736"/>
            <a:stretch>
              <a:fillRect/>
            </a:stretch>
          </p:blipFill>
          <p:spPr bwMode="auto">
            <a:xfrm>
              <a:off x="3754" y="3150"/>
              <a:ext cx="187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72" name="Picture 83" descr="image03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92" t="63301" r="75957" b="26897"/>
            <a:stretch>
              <a:fillRect/>
            </a:stretch>
          </p:blipFill>
          <p:spPr bwMode="auto">
            <a:xfrm>
              <a:off x="3988" y="3526"/>
              <a:ext cx="149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73" name="Picture 84" descr="image03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89" t="66470" r="76166" b="26897"/>
            <a:stretch>
              <a:fillRect/>
            </a:stretch>
          </p:blipFill>
          <p:spPr bwMode="auto">
            <a:xfrm>
              <a:off x="3748" y="3339"/>
              <a:ext cx="266" cy="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74" name="Arc 86"/>
            <p:cNvSpPr>
              <a:spLocks/>
            </p:cNvSpPr>
            <p:nvPr/>
          </p:nvSpPr>
          <p:spPr bwMode="auto">
            <a:xfrm flipV="1">
              <a:off x="4736" y="3193"/>
              <a:ext cx="842" cy="616"/>
            </a:xfrm>
            <a:custGeom>
              <a:avLst/>
              <a:gdLst>
                <a:gd name="T0" fmla="*/ 0 w 20919"/>
                <a:gd name="T1" fmla="*/ 0 h 18193"/>
                <a:gd name="T2" fmla="*/ 0 w 20919"/>
                <a:gd name="T3" fmla="*/ 0 h 18193"/>
                <a:gd name="T4" fmla="*/ 0 w 20919"/>
                <a:gd name="T5" fmla="*/ 0 h 181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919" h="18193" fill="none" extrusionOk="0">
                  <a:moveTo>
                    <a:pt x="11643" y="0"/>
                  </a:moveTo>
                  <a:cubicBezTo>
                    <a:pt x="16243" y="2944"/>
                    <a:pt x="19557" y="7521"/>
                    <a:pt x="20918" y="12811"/>
                  </a:cubicBezTo>
                </a:path>
                <a:path w="20919" h="18193" stroke="0" extrusionOk="0">
                  <a:moveTo>
                    <a:pt x="11643" y="0"/>
                  </a:moveTo>
                  <a:cubicBezTo>
                    <a:pt x="16243" y="2944"/>
                    <a:pt x="19557" y="7521"/>
                    <a:pt x="20918" y="12811"/>
                  </a:cubicBezTo>
                  <a:lnTo>
                    <a:pt x="0" y="18193"/>
                  </a:lnTo>
                  <a:lnTo>
                    <a:pt x="11643" y="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5" name="Arc 90"/>
            <p:cNvSpPr>
              <a:spLocks/>
            </p:cNvSpPr>
            <p:nvPr/>
          </p:nvSpPr>
          <p:spPr bwMode="auto">
            <a:xfrm flipV="1">
              <a:off x="3334" y="2567"/>
              <a:ext cx="843" cy="615"/>
            </a:xfrm>
            <a:custGeom>
              <a:avLst/>
              <a:gdLst>
                <a:gd name="T0" fmla="*/ 0 w 20919"/>
                <a:gd name="T1" fmla="*/ 0 h 18193"/>
                <a:gd name="T2" fmla="*/ 0 w 20919"/>
                <a:gd name="T3" fmla="*/ 0 h 18193"/>
                <a:gd name="T4" fmla="*/ 0 w 20919"/>
                <a:gd name="T5" fmla="*/ 0 h 181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919" h="18193" fill="none" extrusionOk="0">
                  <a:moveTo>
                    <a:pt x="11643" y="0"/>
                  </a:moveTo>
                  <a:cubicBezTo>
                    <a:pt x="16243" y="2944"/>
                    <a:pt x="19557" y="7521"/>
                    <a:pt x="20918" y="12811"/>
                  </a:cubicBezTo>
                </a:path>
                <a:path w="20919" h="18193" stroke="0" extrusionOk="0">
                  <a:moveTo>
                    <a:pt x="11643" y="0"/>
                  </a:moveTo>
                  <a:cubicBezTo>
                    <a:pt x="16243" y="2944"/>
                    <a:pt x="19557" y="7521"/>
                    <a:pt x="20918" y="12811"/>
                  </a:cubicBezTo>
                  <a:lnTo>
                    <a:pt x="0" y="18193"/>
                  </a:lnTo>
                  <a:lnTo>
                    <a:pt x="11643" y="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6" name="Arc 93"/>
            <p:cNvSpPr>
              <a:spLocks/>
            </p:cNvSpPr>
            <p:nvPr/>
          </p:nvSpPr>
          <p:spPr bwMode="auto">
            <a:xfrm flipV="1">
              <a:off x="4250" y="2592"/>
              <a:ext cx="262" cy="227"/>
            </a:xfrm>
            <a:custGeom>
              <a:avLst/>
              <a:gdLst>
                <a:gd name="T0" fmla="*/ 0 w 21600"/>
                <a:gd name="T1" fmla="*/ 0 h 14665"/>
                <a:gd name="T2" fmla="*/ 0 w 21600"/>
                <a:gd name="T3" fmla="*/ 0 h 14665"/>
                <a:gd name="T4" fmla="*/ 0 w 21600"/>
                <a:gd name="T5" fmla="*/ 0 h 1466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4665" fill="none" extrusionOk="0">
                  <a:moveTo>
                    <a:pt x="17324" y="-1"/>
                  </a:moveTo>
                  <a:cubicBezTo>
                    <a:pt x="20100" y="3728"/>
                    <a:pt x="21600" y="8252"/>
                    <a:pt x="21600" y="12901"/>
                  </a:cubicBezTo>
                  <a:cubicBezTo>
                    <a:pt x="21600" y="13489"/>
                    <a:pt x="21575" y="14078"/>
                    <a:pt x="21527" y="14664"/>
                  </a:cubicBezTo>
                </a:path>
                <a:path w="21600" h="14665" stroke="0" extrusionOk="0">
                  <a:moveTo>
                    <a:pt x="17324" y="-1"/>
                  </a:moveTo>
                  <a:cubicBezTo>
                    <a:pt x="20100" y="3728"/>
                    <a:pt x="21600" y="8252"/>
                    <a:pt x="21600" y="12901"/>
                  </a:cubicBezTo>
                  <a:cubicBezTo>
                    <a:pt x="21600" y="13489"/>
                    <a:pt x="21575" y="14078"/>
                    <a:pt x="21527" y="14664"/>
                  </a:cubicBezTo>
                  <a:lnTo>
                    <a:pt x="0" y="12901"/>
                  </a:lnTo>
                  <a:lnTo>
                    <a:pt x="17324" y="-1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7" name="Arc 94"/>
            <p:cNvSpPr>
              <a:spLocks/>
            </p:cNvSpPr>
            <p:nvPr/>
          </p:nvSpPr>
          <p:spPr bwMode="auto">
            <a:xfrm rot="20755229" flipV="1">
              <a:off x="4596" y="2523"/>
              <a:ext cx="375" cy="295"/>
            </a:xfrm>
            <a:custGeom>
              <a:avLst/>
              <a:gdLst>
                <a:gd name="T0" fmla="*/ 0 w 20489"/>
                <a:gd name="T1" fmla="*/ 0 h 18881"/>
                <a:gd name="T2" fmla="*/ 0 w 20489"/>
                <a:gd name="T3" fmla="*/ 0 h 18881"/>
                <a:gd name="T4" fmla="*/ 0 w 20489"/>
                <a:gd name="T5" fmla="*/ 0 h 1888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489" h="18881" fill="none" extrusionOk="0">
                  <a:moveTo>
                    <a:pt x="10491" y="-1"/>
                  </a:moveTo>
                  <a:cubicBezTo>
                    <a:pt x="15211" y="2622"/>
                    <a:pt x="18778" y="6919"/>
                    <a:pt x="20488" y="12042"/>
                  </a:cubicBezTo>
                </a:path>
                <a:path w="20489" h="18881" stroke="0" extrusionOk="0">
                  <a:moveTo>
                    <a:pt x="10491" y="-1"/>
                  </a:moveTo>
                  <a:cubicBezTo>
                    <a:pt x="15211" y="2622"/>
                    <a:pt x="18778" y="6919"/>
                    <a:pt x="20488" y="12042"/>
                  </a:cubicBezTo>
                  <a:lnTo>
                    <a:pt x="0" y="18881"/>
                  </a:lnTo>
                  <a:lnTo>
                    <a:pt x="10491" y="-1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8" name="Arc 96"/>
            <p:cNvSpPr>
              <a:spLocks/>
            </p:cNvSpPr>
            <p:nvPr/>
          </p:nvSpPr>
          <p:spPr bwMode="auto">
            <a:xfrm rot="20755229" flipV="1">
              <a:off x="4922" y="2566"/>
              <a:ext cx="389" cy="295"/>
            </a:xfrm>
            <a:custGeom>
              <a:avLst/>
              <a:gdLst>
                <a:gd name="T0" fmla="*/ 0 w 21200"/>
                <a:gd name="T1" fmla="*/ 0 h 18881"/>
                <a:gd name="T2" fmla="*/ 0 w 21200"/>
                <a:gd name="T3" fmla="*/ 0 h 18881"/>
                <a:gd name="T4" fmla="*/ 0 w 21200"/>
                <a:gd name="T5" fmla="*/ 0 h 1888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200" h="18881" fill="none" extrusionOk="0">
                  <a:moveTo>
                    <a:pt x="10491" y="-1"/>
                  </a:moveTo>
                  <a:cubicBezTo>
                    <a:pt x="16060" y="3094"/>
                    <a:pt x="19979" y="8490"/>
                    <a:pt x="21200" y="14743"/>
                  </a:cubicBezTo>
                </a:path>
                <a:path w="21200" h="18881" stroke="0" extrusionOk="0">
                  <a:moveTo>
                    <a:pt x="10491" y="-1"/>
                  </a:moveTo>
                  <a:cubicBezTo>
                    <a:pt x="16060" y="3094"/>
                    <a:pt x="19979" y="8490"/>
                    <a:pt x="21200" y="14743"/>
                  </a:cubicBezTo>
                  <a:lnTo>
                    <a:pt x="0" y="18881"/>
                  </a:lnTo>
                  <a:lnTo>
                    <a:pt x="10491" y="-1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9" name="Line 98"/>
            <p:cNvSpPr>
              <a:spLocks noChangeShapeType="1"/>
            </p:cNvSpPr>
            <p:nvPr/>
          </p:nvSpPr>
          <p:spPr bwMode="auto">
            <a:xfrm flipV="1">
              <a:off x="5156" y="2734"/>
              <a:ext cx="374" cy="16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0" name="Line 99"/>
            <p:cNvSpPr>
              <a:spLocks noChangeShapeType="1"/>
            </p:cNvSpPr>
            <p:nvPr/>
          </p:nvSpPr>
          <p:spPr bwMode="auto">
            <a:xfrm flipV="1">
              <a:off x="4689" y="2943"/>
              <a:ext cx="374" cy="168"/>
            </a:xfrm>
            <a:prstGeom prst="line">
              <a:avLst/>
            </a:prstGeom>
            <a:noFill/>
            <a:ln w="28575">
              <a:solidFill>
                <a:srgbClr val="660033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23581" name="Picture 102" descr="image03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89" t="66470" r="76166" b="26897"/>
            <a:stretch>
              <a:fillRect/>
            </a:stretch>
          </p:blipFill>
          <p:spPr bwMode="auto">
            <a:xfrm>
              <a:off x="3919" y="3539"/>
              <a:ext cx="26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82" name="Rectangle 104"/>
            <p:cNvSpPr>
              <a:spLocks noChangeArrowheads="1"/>
            </p:cNvSpPr>
            <p:nvPr/>
          </p:nvSpPr>
          <p:spPr bwMode="auto">
            <a:xfrm>
              <a:off x="5134" y="3547"/>
              <a:ext cx="2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23583" name="Rectangle 105"/>
            <p:cNvSpPr>
              <a:spLocks noChangeArrowheads="1"/>
            </p:cNvSpPr>
            <p:nvPr/>
          </p:nvSpPr>
          <p:spPr bwMode="auto">
            <a:xfrm>
              <a:off x="4740" y="3067"/>
              <a:ext cx="2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23584" name="Rectangle 106"/>
            <p:cNvSpPr>
              <a:spLocks noChangeArrowheads="1"/>
            </p:cNvSpPr>
            <p:nvPr/>
          </p:nvSpPr>
          <p:spPr bwMode="auto">
            <a:xfrm>
              <a:off x="4076" y="2934"/>
              <a:ext cx="2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FF0000"/>
                  </a:solidFill>
                </a:rPr>
                <a:t>③</a:t>
              </a:r>
            </a:p>
          </p:txBody>
        </p:sp>
      </p:grpSp>
      <p:grpSp>
        <p:nvGrpSpPr>
          <p:cNvPr id="128113" name="Group 113"/>
          <p:cNvGrpSpPr>
            <a:grpSpLocks/>
          </p:cNvGrpSpPr>
          <p:nvPr/>
        </p:nvGrpSpPr>
        <p:grpSpPr bwMode="auto">
          <a:xfrm>
            <a:off x="3719513" y="4735513"/>
            <a:ext cx="3919537" cy="1511300"/>
            <a:chOff x="1383" y="2750"/>
            <a:chExt cx="2469" cy="952"/>
          </a:xfrm>
        </p:grpSpPr>
        <p:sp>
          <p:nvSpPr>
            <p:cNvPr id="23566" name="AutoShape 109"/>
            <p:cNvSpPr>
              <a:spLocks/>
            </p:cNvSpPr>
            <p:nvPr/>
          </p:nvSpPr>
          <p:spPr bwMode="auto">
            <a:xfrm>
              <a:off x="1383" y="2750"/>
              <a:ext cx="182" cy="952"/>
            </a:xfrm>
            <a:prstGeom prst="rightBrace">
              <a:avLst>
                <a:gd name="adj1" fmla="val 4359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67" name="Rectangle 110"/>
            <p:cNvSpPr>
              <a:spLocks noChangeArrowheads="1"/>
            </p:cNvSpPr>
            <p:nvPr/>
          </p:nvSpPr>
          <p:spPr bwMode="auto">
            <a:xfrm>
              <a:off x="1565" y="3067"/>
              <a:ext cx="2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rgbClr val="0000FF"/>
                  </a:solidFill>
                </a:rPr>
                <a:t>对磁通量的贡献均为零 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8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8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8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8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35" grpId="0"/>
      <p:bldP spid="128046" grpId="0" autoUpdateAnimBg="0"/>
      <p:bldP spid="128048" grpId="0"/>
      <p:bldP spid="128051" grpId="0"/>
      <p:bldP spid="1280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4" name="Rectangle 6"/>
          <p:cNvSpPr>
            <a:spLocks noChangeArrowheads="1"/>
          </p:cNvSpPr>
          <p:nvPr/>
        </p:nvSpPr>
        <p:spPr bwMode="auto">
          <a:xfrm>
            <a:off x="6319838" y="6092825"/>
            <a:ext cx="37719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608" tIns="46804" rIns="93608" bIns="46804"/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390525" indent="-9525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781050" indent="-190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169988" indent="-26988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1558925" indent="-34925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016125" indent="-34925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473325" indent="-34925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2930525" indent="-34925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387725" indent="-34925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>
                <a:solidFill>
                  <a:srgbClr val="0000FF"/>
                </a:solidFill>
              </a:rPr>
              <a:t>磁场为无源场</a:t>
            </a:r>
          </a:p>
        </p:txBody>
      </p:sp>
      <p:sp>
        <p:nvSpPr>
          <p:cNvPr id="119815" name="Rectangle 7"/>
          <p:cNvSpPr>
            <a:spLocks noChangeArrowheads="1"/>
          </p:cNvSpPr>
          <p:nvPr/>
        </p:nvSpPr>
        <p:spPr bwMode="auto">
          <a:xfrm>
            <a:off x="2281238" y="6113463"/>
            <a:ext cx="3771900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608" tIns="46804" rIns="93608" bIns="46804"/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390525" indent="-9525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781050" indent="-190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169988" indent="-26988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1558925" indent="-34925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016125" indent="-34925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473325" indent="-34925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2930525" indent="-34925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387725" indent="-34925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>
                <a:solidFill>
                  <a:srgbClr val="0000FF"/>
                </a:solidFill>
              </a:rPr>
              <a:t>电场为有源场</a:t>
            </a:r>
          </a:p>
        </p:txBody>
      </p:sp>
      <p:sp>
        <p:nvSpPr>
          <p:cNvPr id="119816" name="Rectangle 8"/>
          <p:cNvSpPr>
            <a:spLocks noChangeArrowheads="1"/>
          </p:cNvSpPr>
          <p:nvPr/>
        </p:nvSpPr>
        <p:spPr bwMode="auto">
          <a:xfrm>
            <a:off x="6510338" y="4202113"/>
            <a:ext cx="3771900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608" tIns="46804" rIns="93608" bIns="46804"/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390525" indent="-9525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781050" indent="-190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169988" indent="-26988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1558925" indent="-34925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016125" indent="-34925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473325" indent="-34925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2930525" indent="-34925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387725" indent="-34925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zh-CN" altLang="en-US"/>
              <a:t>反映闭合曲面的磁通量恒为零。</a:t>
            </a:r>
          </a:p>
        </p:txBody>
      </p:sp>
      <p:sp>
        <p:nvSpPr>
          <p:cNvPr id="119817" name="Rectangle 9"/>
          <p:cNvSpPr>
            <a:spLocks noChangeArrowheads="1"/>
          </p:cNvSpPr>
          <p:nvPr/>
        </p:nvSpPr>
        <p:spPr bwMode="auto">
          <a:xfrm>
            <a:off x="2205038" y="4170363"/>
            <a:ext cx="4038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608" tIns="46804" rIns="93608" bIns="46804"/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390525" indent="-9525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781050" indent="-190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169988" indent="-26988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1558925" indent="-34925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016125" indent="-34925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473325" indent="-34925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2930525" indent="-34925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387725" indent="-34925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zh-CN" altLang="en-US"/>
              <a:t>反映闭合曲面的电通量与所包围电量之间的关系</a:t>
            </a:r>
          </a:p>
        </p:txBody>
      </p:sp>
      <p:sp>
        <p:nvSpPr>
          <p:cNvPr id="24582" name="Line 13"/>
          <p:cNvSpPr>
            <a:spLocks noChangeShapeType="1"/>
          </p:cNvSpPr>
          <p:nvPr/>
        </p:nvSpPr>
        <p:spPr bwMode="auto">
          <a:xfrm>
            <a:off x="10129838" y="2349500"/>
            <a:ext cx="0" cy="45085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3" name="Line 14"/>
          <p:cNvSpPr>
            <a:spLocks noChangeShapeType="1"/>
          </p:cNvSpPr>
          <p:nvPr/>
        </p:nvSpPr>
        <p:spPr bwMode="auto">
          <a:xfrm>
            <a:off x="2586038" y="5772150"/>
            <a:ext cx="0" cy="154463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19823" name="Object 15"/>
          <p:cNvGraphicFramePr>
            <a:graphicFrameLocks noChangeAspect="1"/>
          </p:cNvGraphicFramePr>
          <p:nvPr/>
        </p:nvGraphicFramePr>
        <p:xfrm>
          <a:off x="2890838" y="5030788"/>
          <a:ext cx="2706687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6" name="Equation" r:id="rId4" imgW="1190746" imgH="409590" progId="Equation.3">
                  <p:embed/>
                </p:oleObj>
              </mc:Choice>
              <mc:Fallback>
                <p:oleObj name="Equation" r:id="rId4" imgW="1190746" imgH="40959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5030788"/>
                        <a:ext cx="2706687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4" name="Object 16"/>
          <p:cNvGraphicFramePr>
            <a:graphicFrameLocks noChangeAspect="1"/>
          </p:cNvGraphicFramePr>
          <p:nvPr/>
        </p:nvGraphicFramePr>
        <p:xfrm>
          <a:off x="7234238" y="5229225"/>
          <a:ext cx="19812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7" name="Equation" r:id="rId6" imgW="762045" imgH="266760" progId="Equation.3">
                  <p:embed/>
                </p:oleObj>
              </mc:Choice>
              <mc:Fallback>
                <p:oleObj name="Equation" r:id="rId6" imgW="762045" imgH="2667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4238" y="5229225"/>
                        <a:ext cx="198120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9852" name="Group 44"/>
          <p:cNvGrpSpPr>
            <a:grpSpLocks/>
          </p:cNvGrpSpPr>
          <p:nvPr/>
        </p:nvGrpSpPr>
        <p:grpSpPr bwMode="auto">
          <a:xfrm>
            <a:off x="2281238" y="3429000"/>
            <a:ext cx="7620000" cy="3340100"/>
            <a:chOff x="477" y="1888"/>
            <a:chExt cx="4800" cy="2104"/>
          </a:xfrm>
        </p:grpSpPr>
        <p:sp>
          <p:nvSpPr>
            <p:cNvPr id="24600" name="Rectangle 10"/>
            <p:cNvSpPr>
              <a:spLocks noChangeArrowheads="1"/>
            </p:cNvSpPr>
            <p:nvPr/>
          </p:nvSpPr>
          <p:spPr bwMode="auto">
            <a:xfrm>
              <a:off x="3093" y="1945"/>
              <a:ext cx="2088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3608" tIns="46804" rIns="93608" bIns="46804"/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390525" indent="-9525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781050" indent="-190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169988" indent="-26988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1558925" indent="-34925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016125" indent="-34925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473325" indent="-34925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2930525" indent="-34925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387725" indent="-34925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/>
                <a:t>磁场高斯定理</a:t>
              </a:r>
            </a:p>
          </p:txBody>
        </p:sp>
        <p:sp>
          <p:nvSpPr>
            <p:cNvPr id="24601" name="Rectangle 11"/>
            <p:cNvSpPr>
              <a:spLocks noChangeArrowheads="1"/>
            </p:cNvSpPr>
            <p:nvPr/>
          </p:nvSpPr>
          <p:spPr bwMode="auto">
            <a:xfrm>
              <a:off x="717" y="1958"/>
              <a:ext cx="1920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3608" tIns="46804" rIns="93608" bIns="46804"/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390525" indent="-9525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781050" indent="-190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169988" indent="-26988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1558925" indent="-34925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016125" indent="-34925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473325" indent="-34925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2930525" indent="-34925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387725" indent="-34925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/>
                <a:t>电场高斯定理</a:t>
              </a:r>
            </a:p>
          </p:txBody>
        </p:sp>
        <p:sp>
          <p:nvSpPr>
            <p:cNvPr id="24602" name="Line 18"/>
            <p:cNvSpPr>
              <a:spLocks noChangeShapeType="1"/>
            </p:cNvSpPr>
            <p:nvPr/>
          </p:nvSpPr>
          <p:spPr bwMode="auto">
            <a:xfrm>
              <a:off x="477" y="1888"/>
              <a:ext cx="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3" name="Line 19"/>
            <p:cNvSpPr>
              <a:spLocks noChangeShapeType="1"/>
            </p:cNvSpPr>
            <p:nvPr/>
          </p:nvSpPr>
          <p:spPr bwMode="auto">
            <a:xfrm>
              <a:off x="2970" y="1888"/>
              <a:ext cx="0" cy="2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4" name="Line 20"/>
            <p:cNvSpPr>
              <a:spLocks noChangeShapeType="1"/>
            </p:cNvSpPr>
            <p:nvPr/>
          </p:nvSpPr>
          <p:spPr bwMode="auto">
            <a:xfrm>
              <a:off x="477" y="2296"/>
              <a:ext cx="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05" name="Line 21"/>
            <p:cNvSpPr>
              <a:spLocks noChangeShapeType="1"/>
            </p:cNvSpPr>
            <p:nvPr/>
          </p:nvSpPr>
          <p:spPr bwMode="auto">
            <a:xfrm>
              <a:off x="477" y="3521"/>
              <a:ext cx="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9854" name="Group 46"/>
          <p:cNvGrpSpPr>
            <a:grpSpLocks/>
          </p:cNvGrpSpPr>
          <p:nvPr/>
        </p:nvGrpSpPr>
        <p:grpSpPr bwMode="auto">
          <a:xfrm>
            <a:off x="3935413" y="1844675"/>
            <a:ext cx="5602287" cy="792163"/>
            <a:chOff x="1519" y="890"/>
            <a:chExt cx="3529" cy="499"/>
          </a:xfrm>
        </p:grpSpPr>
        <p:grpSp>
          <p:nvGrpSpPr>
            <p:cNvPr id="24592" name="Group 45"/>
            <p:cNvGrpSpPr>
              <a:grpSpLocks/>
            </p:cNvGrpSpPr>
            <p:nvPr/>
          </p:nvGrpSpPr>
          <p:grpSpPr bwMode="auto">
            <a:xfrm>
              <a:off x="1519" y="890"/>
              <a:ext cx="1996" cy="499"/>
              <a:chOff x="1519" y="890"/>
              <a:chExt cx="1996" cy="499"/>
            </a:xfrm>
          </p:grpSpPr>
          <p:grpSp>
            <p:nvGrpSpPr>
              <p:cNvPr id="24594" name="Group 173"/>
              <p:cNvGrpSpPr>
                <a:grpSpLocks/>
              </p:cNvGrpSpPr>
              <p:nvPr/>
            </p:nvGrpSpPr>
            <p:grpSpPr bwMode="auto">
              <a:xfrm>
                <a:off x="1519" y="890"/>
                <a:ext cx="1996" cy="499"/>
                <a:chOff x="483" y="3113"/>
                <a:chExt cx="2177" cy="408"/>
              </a:xfrm>
            </p:grpSpPr>
            <p:sp>
              <p:nvSpPr>
                <p:cNvPr id="24596" name="AutoShape 174"/>
                <p:cNvSpPr>
                  <a:spLocks noChangeArrowheads="1"/>
                </p:cNvSpPr>
                <p:nvPr/>
              </p:nvSpPr>
              <p:spPr bwMode="gray">
                <a:xfrm>
                  <a:off x="483" y="3113"/>
                  <a:ext cx="2177" cy="408"/>
                </a:xfrm>
                <a:prstGeom prst="roundRect">
                  <a:avLst>
                    <a:gd name="adj" fmla="val 17509"/>
                  </a:avLst>
                </a:prstGeom>
                <a:solidFill>
                  <a:srgbClr val="FF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kumimoji="0" lang="zh-CN" altLang="zh-CN" b="0">
                    <a:latin typeface="楷体_GB2312" pitchFamily="49" charset="-122"/>
                  </a:endParaRPr>
                </a:p>
              </p:txBody>
            </p:sp>
            <p:sp>
              <p:nvSpPr>
                <p:cNvPr id="24597" name="AutoShape 175"/>
                <p:cNvSpPr>
                  <a:spLocks noChangeArrowheads="1"/>
                </p:cNvSpPr>
                <p:nvPr/>
              </p:nvSpPr>
              <p:spPr bwMode="gray">
                <a:xfrm>
                  <a:off x="521" y="3113"/>
                  <a:ext cx="2111" cy="4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B8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kumimoji="0" lang="zh-CN" altLang="zh-CN" b="0">
                    <a:latin typeface="楷体_GB2312" pitchFamily="49" charset="-122"/>
                  </a:endParaRPr>
                </a:p>
              </p:txBody>
            </p:sp>
            <p:sp>
              <p:nvSpPr>
                <p:cNvPr id="24598" name="AutoShape 176"/>
                <p:cNvSpPr>
                  <a:spLocks noChangeArrowheads="1"/>
                </p:cNvSpPr>
                <p:nvPr/>
              </p:nvSpPr>
              <p:spPr bwMode="gray">
                <a:xfrm>
                  <a:off x="534" y="3420"/>
                  <a:ext cx="2083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FFB84F"/>
                    </a:gs>
                    <a:gs pos="100000">
                      <a:srgbClr val="FFD89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kumimoji="0" lang="zh-CN" altLang="zh-CN" b="0">
                    <a:latin typeface="楷体_GB2312" pitchFamily="49" charset="-122"/>
                  </a:endParaRPr>
                </a:p>
              </p:txBody>
            </p:sp>
            <p:sp>
              <p:nvSpPr>
                <p:cNvPr id="24599" name="AutoShape 177"/>
                <p:cNvSpPr>
                  <a:spLocks noChangeArrowheads="1"/>
                </p:cNvSpPr>
                <p:nvPr/>
              </p:nvSpPr>
              <p:spPr bwMode="gray">
                <a:xfrm>
                  <a:off x="534" y="3113"/>
                  <a:ext cx="2083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FFE2B7"/>
                    </a:gs>
                    <a:gs pos="100000">
                      <a:srgbClr val="FFB84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kumimoji="0" lang="zh-CN" altLang="zh-CN" b="0">
                    <a:latin typeface="楷体_GB2312" pitchFamily="49" charset="-122"/>
                  </a:endParaRPr>
                </a:p>
              </p:txBody>
            </p:sp>
          </p:grpSp>
          <p:graphicFrame>
            <p:nvGraphicFramePr>
              <p:cNvPr id="24595" name="Object 36"/>
              <p:cNvGraphicFramePr>
                <a:graphicFrameLocks noChangeAspect="1"/>
              </p:cNvGraphicFramePr>
              <p:nvPr/>
            </p:nvGraphicFramePr>
            <p:xfrm>
              <a:off x="1572" y="948"/>
              <a:ext cx="1898" cy="3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38" name="公式" r:id="rId8" imgW="1104900" imgH="304800" progId="Equation.3">
                      <p:embed/>
                    </p:oleObj>
                  </mc:Choice>
                  <mc:Fallback>
                    <p:oleObj name="公式" r:id="rId8" imgW="1104900" imgH="304800" progId="Equation.3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72" y="948"/>
                            <a:ext cx="1898" cy="3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 algn="ctr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593" name="Text Box 37"/>
            <p:cNvSpPr txBox="1">
              <a:spLocks noChangeArrowheads="1"/>
            </p:cNvSpPr>
            <p:nvPr/>
          </p:nvSpPr>
          <p:spPr bwMode="auto">
            <a:xfrm>
              <a:off x="3560" y="1026"/>
              <a:ext cx="14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0000FF"/>
                  </a:solidFill>
                </a:rPr>
                <a:t>磁场的高斯定理</a:t>
              </a:r>
            </a:p>
          </p:txBody>
        </p:sp>
      </p:grpSp>
      <p:sp>
        <p:nvSpPr>
          <p:cNvPr id="119846" name="Text Box 38"/>
          <p:cNvSpPr txBox="1">
            <a:spLocks noChangeArrowheads="1"/>
          </p:cNvSpPr>
          <p:nvPr/>
        </p:nvSpPr>
        <p:spPr bwMode="auto">
          <a:xfrm>
            <a:off x="47328" y="764704"/>
            <a:ext cx="632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</a:rPr>
              <a:t>通过磁场中任一闭合曲面的磁通量恒等于零。</a:t>
            </a:r>
          </a:p>
        </p:txBody>
      </p:sp>
      <p:sp>
        <p:nvSpPr>
          <p:cNvPr id="119848" name="AutoShape 40"/>
          <p:cNvSpPr>
            <a:spLocks noChangeArrowheads="1"/>
          </p:cNvSpPr>
          <p:nvPr/>
        </p:nvSpPr>
        <p:spPr bwMode="auto">
          <a:xfrm>
            <a:off x="4800600" y="2852738"/>
            <a:ext cx="1366838" cy="503237"/>
          </a:xfrm>
          <a:prstGeom prst="wedgeEllipseCallout">
            <a:avLst>
              <a:gd name="adj1" fmla="val -68931"/>
              <a:gd name="adj2" fmla="val -115931"/>
            </a:avLst>
          </a:prstGeom>
          <a:solidFill>
            <a:srgbClr val="FF00FF">
              <a:alpha val="18823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2000" b="0">
                <a:ea typeface="隶书" panose="02010509060101010101" pitchFamily="49" charset="-122"/>
              </a:rPr>
              <a:t>高斯</a:t>
            </a:r>
            <a:r>
              <a:rPr kumimoji="0" lang="zh-CN" altLang="en-US" sz="2000" b="0">
                <a:ea typeface="隶书" panose="02010509060101010101" pitchFamily="49" charset="-122"/>
              </a:rPr>
              <a:t>面</a:t>
            </a:r>
          </a:p>
        </p:txBody>
      </p:sp>
      <p:sp>
        <p:nvSpPr>
          <p:cNvPr id="119849" name="AutoShape 41"/>
          <p:cNvSpPr>
            <a:spLocks noChangeArrowheads="1"/>
          </p:cNvSpPr>
          <p:nvPr/>
        </p:nvSpPr>
        <p:spPr bwMode="auto">
          <a:xfrm>
            <a:off x="6024563" y="1268413"/>
            <a:ext cx="3529012" cy="504825"/>
          </a:xfrm>
          <a:prstGeom prst="wedgeRoundRectCallout">
            <a:avLst>
              <a:gd name="adj1" fmla="val -65745"/>
              <a:gd name="adj2" fmla="val 127671"/>
              <a:gd name="adj3" fmla="val 16667"/>
            </a:avLst>
          </a:prstGeom>
          <a:solidFill>
            <a:srgbClr val="99CC00">
              <a:alpha val="5215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/>
            <a:r>
              <a:rPr lang="zh-CN" altLang="en-US" sz="2000" b="0">
                <a:ea typeface="隶书" panose="02010509060101010101" pitchFamily="49" charset="-122"/>
              </a:rPr>
              <a:t>高斯</a:t>
            </a:r>
            <a:r>
              <a:rPr kumimoji="0" lang="zh-CN" altLang="en-US" sz="2000" b="0">
                <a:ea typeface="隶书" panose="02010509060101010101" pitchFamily="49" charset="-122"/>
              </a:rPr>
              <a:t>面上各点的磁感应强度</a:t>
            </a:r>
          </a:p>
        </p:txBody>
      </p:sp>
      <p:sp>
        <p:nvSpPr>
          <p:cNvPr id="119850" name="AutoShape 42"/>
          <p:cNvSpPr>
            <a:spLocks noChangeArrowheads="1"/>
          </p:cNvSpPr>
          <p:nvPr/>
        </p:nvSpPr>
        <p:spPr bwMode="auto">
          <a:xfrm>
            <a:off x="1847850" y="2060575"/>
            <a:ext cx="1871663" cy="576263"/>
          </a:xfrm>
          <a:prstGeom prst="wedgeRoundRectCallout">
            <a:avLst>
              <a:gd name="adj1" fmla="val 70356"/>
              <a:gd name="adj2" fmla="val -8125"/>
              <a:gd name="adj3" fmla="val 16667"/>
            </a:avLst>
          </a:prstGeom>
          <a:solidFill>
            <a:srgbClr val="00CCFF">
              <a:alpha val="2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kumimoji="0" lang="zh-CN" altLang="en-US" sz="2000" b="0">
                <a:ea typeface="隶书" panose="02010509060101010101" pitchFamily="49" charset="-122"/>
              </a:rPr>
              <a:t>通过任意闭合曲面的电通量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9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9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9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9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9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9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4" grpId="0" build="p" autoUpdateAnimBg="0"/>
      <p:bldP spid="119815" grpId="0" build="p" autoUpdateAnimBg="0"/>
      <p:bldP spid="119816" grpId="0" build="p" autoUpdateAnimBg="0"/>
      <p:bldP spid="119817" grpId="0" build="p" autoUpdateAnimBg="0"/>
      <p:bldP spid="119846" grpId="0" autoUpdateAnimBg="0"/>
      <p:bldP spid="119848" grpId="0" animBg="1" autoUpdateAnimBg="0"/>
      <p:bldP spid="119849" grpId="0" animBg="1"/>
      <p:bldP spid="1198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611313" y="5157788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3278188" y="5157788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4943475" y="5229225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6959600" y="5300663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6"/>
            </p:custDataLst>
          </p:nvPr>
        </p:nvSpPr>
        <p:spPr>
          <a:xfrm>
            <a:off x="8915400" y="6215063"/>
            <a:ext cx="1543050" cy="411162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pic>
        <p:nvPicPr>
          <p:cNvPr id="26631" name="图片 2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863600"/>
            <a:ext cx="9980612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32" name="组合 18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5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636" name="TypeText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26637" name="TipText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3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6633" name="图片 3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2743200" y="5033963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4656138" y="5046663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6311900" y="5046663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7967663" y="5086350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6"/>
            </p:custDataLst>
          </p:nvPr>
        </p:nvSpPr>
        <p:spPr>
          <a:xfrm>
            <a:off x="8915400" y="6215063"/>
            <a:ext cx="1543050" cy="411162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pic>
        <p:nvPicPr>
          <p:cNvPr id="27655" name="图片 2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4175" y="879475"/>
            <a:ext cx="12866688" cy="297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6" name="组合 18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5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660" name="TypeText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27661" name="TipText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3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7657" name="图片 3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53" name="Group 81"/>
          <p:cNvGrpSpPr>
            <a:grpSpLocks/>
          </p:cNvGrpSpPr>
          <p:nvPr/>
        </p:nvGrpSpPr>
        <p:grpSpPr bwMode="auto">
          <a:xfrm>
            <a:off x="4367808" y="2204864"/>
            <a:ext cx="3816350" cy="792163"/>
            <a:chOff x="2517" y="1162"/>
            <a:chExt cx="2404" cy="499"/>
          </a:xfrm>
        </p:grpSpPr>
        <p:grpSp>
          <p:nvGrpSpPr>
            <p:cNvPr id="28709" name="Group 173"/>
            <p:cNvGrpSpPr>
              <a:grpSpLocks/>
            </p:cNvGrpSpPr>
            <p:nvPr/>
          </p:nvGrpSpPr>
          <p:grpSpPr bwMode="auto">
            <a:xfrm>
              <a:off x="2517" y="1162"/>
              <a:ext cx="2404" cy="499"/>
              <a:chOff x="483" y="3113"/>
              <a:chExt cx="2177" cy="408"/>
            </a:xfrm>
          </p:grpSpPr>
          <p:sp>
            <p:nvSpPr>
              <p:cNvPr id="28711" name="AutoShape 174"/>
              <p:cNvSpPr>
                <a:spLocks noChangeArrowheads="1"/>
              </p:cNvSpPr>
              <p:nvPr/>
            </p:nvSpPr>
            <p:spPr bwMode="gray">
              <a:xfrm>
                <a:off x="483" y="3113"/>
                <a:ext cx="2177" cy="408"/>
              </a:xfrm>
              <a:prstGeom prst="roundRect">
                <a:avLst>
                  <a:gd name="adj" fmla="val 17509"/>
                </a:avLst>
              </a:pr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zh-CN" b="0">
                  <a:latin typeface="楷体_GB2312" pitchFamily="49" charset="-122"/>
                </a:endParaRPr>
              </a:p>
            </p:txBody>
          </p:sp>
          <p:sp>
            <p:nvSpPr>
              <p:cNvPr id="28712" name="AutoShape 175"/>
              <p:cNvSpPr>
                <a:spLocks noChangeArrowheads="1"/>
              </p:cNvSpPr>
              <p:nvPr/>
            </p:nvSpPr>
            <p:spPr bwMode="gray">
              <a:xfrm>
                <a:off x="521" y="3113"/>
                <a:ext cx="2111" cy="400"/>
              </a:xfrm>
              <a:prstGeom prst="roundRect">
                <a:avLst>
                  <a:gd name="adj" fmla="val 16667"/>
                </a:avLst>
              </a:prstGeom>
              <a:solidFill>
                <a:srgbClr val="FFB8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zh-CN" b="0">
                  <a:latin typeface="楷体_GB2312" pitchFamily="49" charset="-122"/>
                </a:endParaRPr>
              </a:p>
            </p:txBody>
          </p:sp>
          <p:sp>
            <p:nvSpPr>
              <p:cNvPr id="28713" name="AutoShape 176"/>
              <p:cNvSpPr>
                <a:spLocks noChangeArrowheads="1"/>
              </p:cNvSpPr>
              <p:nvPr/>
            </p:nvSpPr>
            <p:spPr bwMode="gray">
              <a:xfrm>
                <a:off x="534" y="3420"/>
                <a:ext cx="208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B84F"/>
                  </a:gs>
                  <a:gs pos="100000">
                    <a:srgbClr val="FFD89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zh-CN" b="0">
                  <a:latin typeface="楷体_GB2312" pitchFamily="49" charset="-122"/>
                </a:endParaRPr>
              </a:p>
            </p:txBody>
          </p:sp>
          <p:sp>
            <p:nvSpPr>
              <p:cNvPr id="28714" name="AutoShape 177"/>
              <p:cNvSpPr>
                <a:spLocks noChangeArrowheads="1"/>
              </p:cNvSpPr>
              <p:nvPr/>
            </p:nvSpPr>
            <p:spPr bwMode="gray">
              <a:xfrm>
                <a:off x="534" y="3113"/>
                <a:ext cx="208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E2B7"/>
                  </a:gs>
                  <a:gs pos="100000">
                    <a:srgbClr val="FFB84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kumimoji="0" lang="zh-CN" altLang="zh-CN" b="0">
                  <a:latin typeface="楷体_GB2312" pitchFamily="49" charset="-122"/>
                </a:endParaRPr>
              </a:p>
            </p:txBody>
          </p:sp>
        </p:grpSp>
        <p:graphicFrame>
          <p:nvGraphicFramePr>
            <p:cNvPr id="28710" name="Object 30"/>
            <p:cNvGraphicFramePr>
              <a:graphicFrameLocks noChangeAspect="1"/>
            </p:cNvGraphicFramePr>
            <p:nvPr/>
          </p:nvGraphicFramePr>
          <p:xfrm>
            <a:off x="2562" y="1207"/>
            <a:ext cx="2275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15" name="公式" r:id="rId3" imgW="1256755" imgH="304668" progId="Equation.3">
                    <p:embed/>
                  </p:oleObj>
                </mc:Choice>
                <mc:Fallback>
                  <p:oleObj name="公式" r:id="rId3" imgW="1256755" imgH="304668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1207"/>
                          <a:ext cx="2275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9904" name="Text Box 32"/>
          <p:cNvSpPr txBox="1">
            <a:spLocks noChangeArrowheads="1"/>
          </p:cNvSpPr>
          <p:nvPr/>
        </p:nvSpPr>
        <p:spPr bwMode="auto">
          <a:xfrm>
            <a:off x="119336" y="27828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二、 安培环路定理</a:t>
            </a:r>
            <a:r>
              <a:rPr lang="en-US" altLang="zh-CN" dirty="0"/>
              <a:t>:</a:t>
            </a:r>
          </a:p>
        </p:txBody>
      </p:sp>
      <p:sp>
        <p:nvSpPr>
          <p:cNvPr id="79905" name="Text Box 33"/>
          <p:cNvSpPr txBox="1">
            <a:spLocks noChangeArrowheads="1"/>
          </p:cNvSpPr>
          <p:nvPr/>
        </p:nvSpPr>
        <p:spPr bwMode="auto">
          <a:xfrm>
            <a:off x="407368" y="2564904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2</a:t>
            </a:r>
            <a:r>
              <a:rPr lang="zh-CN" altLang="en-US" dirty="0"/>
              <a:t>、说明：</a:t>
            </a:r>
          </a:p>
        </p:txBody>
      </p:sp>
      <p:sp>
        <p:nvSpPr>
          <p:cNvPr id="79906" name="Rectangle 34"/>
          <p:cNvSpPr>
            <a:spLocks noChangeArrowheads="1"/>
          </p:cNvSpPr>
          <p:nvPr/>
        </p:nvSpPr>
        <p:spPr bwMode="auto">
          <a:xfrm>
            <a:off x="839416" y="3356992"/>
            <a:ext cx="632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</a:rPr>
              <a:t>1</a:t>
            </a:r>
            <a:r>
              <a:rPr lang="zh-CN" altLang="en-US" dirty="0">
                <a:solidFill>
                  <a:schemeClr val="tx2"/>
                </a:solidFill>
              </a:rPr>
              <a:t>）</a:t>
            </a:r>
            <a:r>
              <a:rPr lang="zh-CN" altLang="en-US" i="1" dirty="0">
                <a:solidFill>
                  <a:schemeClr val="tx2"/>
                </a:solidFill>
              </a:rPr>
              <a:t>∑ </a:t>
            </a:r>
            <a:r>
              <a:rPr lang="en-US" altLang="zh-CN" i="1" dirty="0">
                <a:solidFill>
                  <a:schemeClr val="tx2"/>
                </a:solidFill>
              </a:rPr>
              <a:t>I</a:t>
            </a:r>
            <a:r>
              <a:rPr lang="en-US" altLang="zh-CN" i="1" baseline="-25000" dirty="0">
                <a:solidFill>
                  <a:schemeClr val="tx2"/>
                </a:solidFill>
              </a:rPr>
              <a:t>i </a:t>
            </a:r>
            <a:r>
              <a:rPr lang="zh-CN" altLang="en-US" dirty="0"/>
              <a:t>为代数和，其</a:t>
            </a:r>
            <a:r>
              <a:rPr lang="zh-CN" altLang="en-US" dirty="0">
                <a:solidFill>
                  <a:schemeClr val="tx2"/>
                </a:solidFill>
              </a:rPr>
              <a:t>中  </a:t>
            </a:r>
            <a:r>
              <a:rPr lang="en-US" altLang="zh-CN" i="1" dirty="0">
                <a:solidFill>
                  <a:schemeClr val="tx2"/>
                </a:solidFill>
              </a:rPr>
              <a:t>I</a:t>
            </a:r>
            <a:r>
              <a:rPr lang="en-US" altLang="zh-CN" i="1" baseline="-25000" dirty="0">
                <a:solidFill>
                  <a:schemeClr val="tx2"/>
                </a:solidFill>
              </a:rPr>
              <a:t>i</a:t>
            </a:r>
            <a:r>
              <a:rPr lang="en-US" altLang="zh-CN" i="1" dirty="0">
                <a:solidFill>
                  <a:schemeClr val="tx2"/>
                </a:solidFill>
              </a:rPr>
              <a:t>  </a:t>
            </a:r>
            <a:r>
              <a:rPr lang="zh-CN" altLang="en-US" dirty="0">
                <a:solidFill>
                  <a:schemeClr val="tx2"/>
                </a:solidFill>
              </a:rPr>
              <a:t>正负的 规定：</a:t>
            </a:r>
          </a:p>
        </p:txBody>
      </p:sp>
      <p:grpSp>
        <p:nvGrpSpPr>
          <p:cNvPr id="79941" name="Group 69"/>
          <p:cNvGrpSpPr>
            <a:grpSpLocks/>
          </p:cNvGrpSpPr>
          <p:nvPr/>
        </p:nvGrpSpPr>
        <p:grpSpPr bwMode="auto">
          <a:xfrm>
            <a:off x="766762" y="5919797"/>
            <a:ext cx="11233151" cy="461963"/>
            <a:chOff x="-354" y="3466"/>
            <a:chExt cx="7076" cy="291"/>
          </a:xfrm>
        </p:grpSpPr>
        <p:sp>
          <p:nvSpPr>
            <p:cNvPr id="28706" name="Rectangle 36"/>
            <p:cNvSpPr>
              <a:spLocks noChangeArrowheads="1"/>
            </p:cNvSpPr>
            <p:nvPr/>
          </p:nvSpPr>
          <p:spPr bwMode="auto">
            <a:xfrm>
              <a:off x="-354" y="3466"/>
              <a:ext cx="70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tx2"/>
                  </a:solidFill>
                </a:rPr>
                <a:t>2</a:t>
              </a:r>
              <a:r>
                <a:rPr lang="zh-CN" altLang="en-US" dirty="0">
                  <a:solidFill>
                    <a:schemeClr val="tx2"/>
                  </a:solidFill>
                </a:rPr>
                <a:t>）    是 </a:t>
              </a:r>
              <a:r>
                <a:rPr lang="en-US" altLang="zh-CN" i="1" dirty="0">
                  <a:solidFill>
                    <a:schemeClr val="tx2"/>
                  </a:solidFill>
                </a:rPr>
                <a:t>L</a:t>
              </a:r>
              <a:r>
                <a:rPr lang="en-US" altLang="zh-CN" dirty="0">
                  <a:solidFill>
                    <a:schemeClr val="tx2"/>
                  </a:solidFill>
                </a:rPr>
                <a:t> </a:t>
              </a:r>
              <a:r>
                <a:rPr lang="zh-CN" altLang="en-US" dirty="0">
                  <a:solidFill>
                    <a:schemeClr val="tx2"/>
                  </a:solidFill>
                </a:rPr>
                <a:t>内、外所有电流激发的总磁场。 但只有被 </a:t>
              </a:r>
              <a:r>
                <a:rPr lang="en-US" altLang="zh-CN" i="1" dirty="0">
                  <a:solidFill>
                    <a:schemeClr val="tx2"/>
                  </a:solidFill>
                </a:rPr>
                <a:t>L </a:t>
              </a:r>
              <a:r>
                <a:rPr lang="zh-CN" altLang="en-US" dirty="0">
                  <a:solidFill>
                    <a:schemeClr val="tx2"/>
                  </a:solidFill>
                </a:rPr>
                <a:t>所围</a:t>
              </a:r>
              <a:r>
                <a:rPr lang="zh-CN" altLang="en-US" dirty="0" smtClean="0">
                  <a:solidFill>
                    <a:schemeClr val="tx2"/>
                  </a:solidFill>
                </a:rPr>
                <a:t>的</a:t>
              </a:r>
              <a:r>
                <a:rPr lang="en-US" altLang="zh-CN" i="1" dirty="0" smtClean="0">
                  <a:solidFill>
                    <a:schemeClr val="tx2"/>
                  </a:solidFill>
                </a:rPr>
                <a:t>I </a:t>
              </a:r>
              <a:r>
                <a:rPr lang="en-US" altLang="zh-CN" dirty="0" smtClean="0">
                  <a:solidFill>
                    <a:schemeClr val="tx2"/>
                  </a:solidFill>
                </a:rPr>
                <a:t> </a:t>
              </a:r>
              <a:r>
                <a:rPr lang="zh-CN" altLang="en-US" dirty="0">
                  <a:solidFill>
                    <a:schemeClr val="tx2"/>
                  </a:solidFill>
                </a:rPr>
                <a:t>对     </a:t>
              </a:r>
              <a:r>
                <a:rPr lang="zh-CN" altLang="en-US" dirty="0">
                  <a:solidFill>
                    <a:srgbClr val="0000FF"/>
                  </a:solidFill>
                </a:rPr>
                <a:t>的环流</a:t>
              </a:r>
              <a:r>
                <a:rPr lang="zh-CN" altLang="en-US" dirty="0">
                  <a:solidFill>
                    <a:schemeClr val="tx2"/>
                  </a:solidFill>
                </a:rPr>
                <a:t>有贡献。</a:t>
              </a:r>
            </a:p>
          </p:txBody>
        </p:sp>
        <p:graphicFrame>
          <p:nvGraphicFramePr>
            <p:cNvPr id="28707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1041206"/>
                </p:ext>
              </p:extLst>
            </p:nvPr>
          </p:nvGraphicFramePr>
          <p:xfrm>
            <a:off x="-81" y="3485"/>
            <a:ext cx="219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16" name="Equation" r:id="rId5" imgW="164957" imgH="190335" progId="Equation.3">
                    <p:embed/>
                  </p:oleObj>
                </mc:Choice>
                <mc:Fallback>
                  <p:oleObj name="Equation" r:id="rId5" imgW="164957" imgH="190335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1" y="3485"/>
                          <a:ext cx="219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08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3495947"/>
                </p:ext>
              </p:extLst>
            </p:nvPr>
          </p:nvGraphicFramePr>
          <p:xfrm>
            <a:off x="5271" y="3485"/>
            <a:ext cx="219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17" name="Equation" r:id="rId7" imgW="164957" imgH="190335" progId="Equation.3">
                    <p:embed/>
                  </p:oleObj>
                </mc:Choice>
                <mc:Fallback>
                  <p:oleObj name="Equation" r:id="rId7" imgW="164957" imgH="190335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1" y="3485"/>
                          <a:ext cx="219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9911" name="Rectangle 39"/>
          <p:cNvSpPr>
            <a:spLocks noChangeArrowheads="1"/>
          </p:cNvSpPr>
          <p:nvPr/>
        </p:nvSpPr>
        <p:spPr bwMode="auto">
          <a:xfrm>
            <a:off x="1343472" y="4005064"/>
            <a:ext cx="8339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i="1" dirty="0">
                <a:solidFill>
                  <a:schemeClr val="tx2"/>
                </a:solidFill>
              </a:rPr>
              <a:t>I</a:t>
            </a:r>
            <a:r>
              <a:rPr lang="en-US" altLang="zh-CN" i="1" baseline="-25000" dirty="0">
                <a:solidFill>
                  <a:schemeClr val="tx2"/>
                </a:solidFill>
              </a:rPr>
              <a:t>i</a:t>
            </a:r>
            <a:r>
              <a:rPr lang="en-US" altLang="zh-CN" i="1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zh-CN" altLang="en-US" dirty="0">
                <a:solidFill>
                  <a:schemeClr val="tx2"/>
                </a:solidFill>
              </a:rPr>
              <a:t>的方向与 </a:t>
            </a:r>
            <a:r>
              <a:rPr lang="en-US" altLang="zh-CN" i="1" dirty="0">
                <a:solidFill>
                  <a:schemeClr val="tx2"/>
                </a:solidFill>
              </a:rPr>
              <a:t>L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zh-CN" altLang="en-US" dirty="0">
                <a:solidFill>
                  <a:schemeClr val="tx2"/>
                </a:solidFill>
              </a:rPr>
              <a:t>的绕向成 右手螺旋关系，</a:t>
            </a:r>
            <a:r>
              <a:rPr lang="en-US" altLang="zh-CN" i="1" dirty="0">
                <a:solidFill>
                  <a:schemeClr val="tx2"/>
                </a:solidFill>
              </a:rPr>
              <a:t>I</a:t>
            </a:r>
            <a:r>
              <a:rPr lang="en-US" altLang="zh-CN" i="1" baseline="-25000" dirty="0">
                <a:solidFill>
                  <a:schemeClr val="tx2"/>
                </a:solidFill>
              </a:rPr>
              <a:t>i</a:t>
            </a:r>
            <a:r>
              <a:rPr lang="en-US" altLang="zh-CN" i="1" dirty="0">
                <a:solidFill>
                  <a:schemeClr val="tx2"/>
                </a:solidFill>
              </a:rPr>
              <a:t> </a:t>
            </a:r>
            <a:r>
              <a:rPr lang="zh-CN" altLang="en-US" dirty="0">
                <a:solidFill>
                  <a:schemeClr val="tx2"/>
                </a:solidFill>
              </a:rPr>
              <a:t>取正； 否则取负。</a:t>
            </a:r>
          </a:p>
        </p:txBody>
      </p:sp>
      <p:graphicFrame>
        <p:nvGraphicFramePr>
          <p:cNvPr id="79920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909436"/>
              </p:ext>
            </p:extLst>
          </p:nvPr>
        </p:nvGraphicFramePr>
        <p:xfrm>
          <a:off x="2063552" y="4869160"/>
          <a:ext cx="91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8" name="Equation" r:id="rId9" imgW="314435" imgH="142830" progId="Equation.3">
                  <p:embed/>
                </p:oleObj>
              </mc:Choice>
              <mc:Fallback>
                <p:oleObj name="Equation" r:id="rId9" imgW="314435" imgH="14283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4869160"/>
                        <a:ext cx="914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28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337703"/>
              </p:ext>
            </p:extLst>
          </p:nvPr>
        </p:nvGraphicFramePr>
        <p:xfrm>
          <a:off x="8328248" y="4869160"/>
          <a:ext cx="85407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9" name="Equation" r:id="rId11" imgW="314435" imgH="142830" progId="Equation.3">
                  <p:embed/>
                </p:oleObj>
              </mc:Choice>
              <mc:Fallback>
                <p:oleObj name="Equation" r:id="rId11" imgW="314435" imgH="14283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8248" y="4869160"/>
                        <a:ext cx="85407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940" name="Group 68"/>
          <p:cNvGrpSpPr>
            <a:grpSpLocks/>
          </p:cNvGrpSpPr>
          <p:nvPr/>
        </p:nvGrpSpPr>
        <p:grpSpPr bwMode="auto">
          <a:xfrm>
            <a:off x="334962" y="836612"/>
            <a:ext cx="11664951" cy="1303338"/>
            <a:chOff x="-736" y="409"/>
            <a:chExt cx="7348" cy="821"/>
          </a:xfrm>
        </p:grpSpPr>
        <p:sp>
          <p:nvSpPr>
            <p:cNvPr id="28704" name="Rectangle 29"/>
            <p:cNvSpPr>
              <a:spLocks noChangeArrowheads="1"/>
            </p:cNvSpPr>
            <p:nvPr/>
          </p:nvSpPr>
          <p:spPr bwMode="auto">
            <a:xfrm>
              <a:off x="-736" y="409"/>
              <a:ext cx="7348" cy="8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zh-CN" dirty="0"/>
                <a:t>1</a:t>
              </a:r>
              <a:r>
                <a:rPr lang="zh-CN" altLang="en-US" dirty="0"/>
                <a:t>、表述：</a:t>
              </a:r>
              <a:r>
                <a:rPr lang="zh-CN" altLang="en-US" dirty="0">
                  <a:solidFill>
                    <a:srgbClr val="0000FF"/>
                  </a:solidFill>
                </a:rPr>
                <a:t>在稳恒电流的磁场中，磁感应强度    沿任何闭合</a:t>
              </a:r>
              <a:r>
                <a:rPr lang="zh-CN" altLang="en-US" dirty="0" smtClean="0">
                  <a:solidFill>
                    <a:srgbClr val="0000FF"/>
                  </a:solidFill>
                </a:rPr>
                <a:t>路径</a:t>
              </a:r>
              <a:r>
                <a:rPr lang="en-US" altLang="zh-CN" i="1" dirty="0">
                  <a:solidFill>
                    <a:srgbClr val="0000FF"/>
                  </a:solidFill>
                </a:rPr>
                <a:t>L</a:t>
              </a:r>
              <a:r>
                <a:rPr lang="zh-CN" altLang="en-US" dirty="0">
                  <a:solidFill>
                    <a:srgbClr val="0000FF"/>
                  </a:solidFill>
                </a:rPr>
                <a:t>的线积分</a:t>
              </a:r>
              <a:r>
                <a:rPr lang="en-US" altLang="zh-CN" dirty="0">
                  <a:solidFill>
                    <a:srgbClr val="0000FF"/>
                  </a:solidFill>
                </a:rPr>
                <a:t>( </a:t>
              </a:r>
              <a:r>
                <a:rPr lang="zh-CN" altLang="en-US" dirty="0">
                  <a:solidFill>
                    <a:srgbClr val="0000FF"/>
                  </a:solidFill>
                </a:rPr>
                <a:t>环流 </a:t>
              </a:r>
              <a:r>
                <a:rPr lang="en-US" altLang="zh-CN" dirty="0">
                  <a:solidFill>
                    <a:srgbClr val="0000FF"/>
                  </a:solidFill>
                </a:rPr>
                <a:t>) </a:t>
              </a:r>
              <a:r>
                <a:rPr lang="zh-CN" altLang="en-US" dirty="0">
                  <a:solidFill>
                    <a:srgbClr val="0000FF"/>
                  </a:solidFill>
                </a:rPr>
                <a:t>等于路径 </a:t>
              </a:r>
              <a:r>
                <a:rPr lang="en-US" altLang="zh-CN" i="1" dirty="0">
                  <a:solidFill>
                    <a:srgbClr val="0000FF"/>
                  </a:solidFill>
                </a:rPr>
                <a:t>L </a:t>
              </a:r>
              <a:r>
                <a:rPr lang="zh-CN" altLang="en-US" dirty="0">
                  <a:solidFill>
                    <a:srgbClr val="0000FF"/>
                  </a:solidFill>
                </a:rPr>
                <a:t>内所包围的电流</a:t>
              </a:r>
              <a:r>
                <a:rPr lang="zh-CN" altLang="en-US" dirty="0" smtClean="0">
                  <a:solidFill>
                    <a:srgbClr val="0000FF"/>
                  </a:solidFill>
                </a:rPr>
                <a:t>的代数和</a:t>
              </a:r>
              <a:r>
                <a:rPr lang="zh-CN" altLang="en-US" dirty="0">
                  <a:solidFill>
                    <a:srgbClr val="0000FF"/>
                  </a:solidFill>
                </a:rPr>
                <a:t>的</a:t>
              </a:r>
              <a:r>
                <a:rPr lang="en-US" altLang="zh-CN" dirty="0">
                  <a:solidFill>
                    <a:srgbClr val="0000FF"/>
                  </a:solidFill>
                </a:rPr>
                <a:t>μ</a:t>
              </a:r>
              <a:r>
                <a:rPr lang="en-US" altLang="zh-CN" baseline="-25000" dirty="0">
                  <a:solidFill>
                    <a:srgbClr val="0000FF"/>
                  </a:solidFill>
                </a:rPr>
                <a:t>0</a:t>
              </a:r>
              <a:r>
                <a:rPr lang="zh-CN" altLang="en-US" dirty="0">
                  <a:solidFill>
                    <a:srgbClr val="0000FF"/>
                  </a:solidFill>
                </a:rPr>
                <a:t>倍。</a:t>
              </a:r>
            </a:p>
          </p:txBody>
        </p:sp>
        <p:graphicFrame>
          <p:nvGraphicFramePr>
            <p:cNvPr id="28705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1198425"/>
                </p:ext>
              </p:extLst>
            </p:nvPr>
          </p:nvGraphicFramePr>
          <p:xfrm>
            <a:off x="3120" y="500"/>
            <a:ext cx="20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20" name="Equation" r:id="rId13" imgW="123721" imgH="152280" progId="Equation.3">
                    <p:embed/>
                  </p:oleObj>
                </mc:Choice>
                <mc:Fallback>
                  <p:oleObj name="Equation" r:id="rId13" imgW="123721" imgH="15228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500"/>
                          <a:ext cx="20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9945" name="Group 73"/>
          <p:cNvGrpSpPr>
            <a:grpSpLocks/>
          </p:cNvGrpSpPr>
          <p:nvPr/>
        </p:nvGrpSpPr>
        <p:grpSpPr bwMode="auto">
          <a:xfrm>
            <a:off x="3359696" y="4365104"/>
            <a:ext cx="1830388" cy="1371600"/>
            <a:chOff x="1066" y="2592"/>
            <a:chExt cx="1153" cy="864"/>
          </a:xfrm>
        </p:grpSpPr>
        <p:grpSp>
          <p:nvGrpSpPr>
            <p:cNvPr id="28694" name="Group 66"/>
            <p:cNvGrpSpPr>
              <a:grpSpLocks/>
            </p:cNvGrpSpPr>
            <p:nvPr/>
          </p:nvGrpSpPr>
          <p:grpSpPr bwMode="auto">
            <a:xfrm>
              <a:off x="1104" y="2592"/>
              <a:ext cx="1115" cy="864"/>
              <a:chOff x="1104" y="2592"/>
              <a:chExt cx="1115" cy="864"/>
            </a:xfrm>
          </p:grpSpPr>
          <p:grpSp>
            <p:nvGrpSpPr>
              <p:cNvPr id="28696" name="Group 61"/>
              <p:cNvGrpSpPr>
                <a:grpSpLocks/>
              </p:cNvGrpSpPr>
              <p:nvPr/>
            </p:nvGrpSpPr>
            <p:grpSpPr bwMode="auto">
              <a:xfrm>
                <a:off x="1776" y="2592"/>
                <a:ext cx="0" cy="864"/>
                <a:chOff x="1776" y="2592"/>
                <a:chExt cx="0" cy="864"/>
              </a:xfrm>
            </p:grpSpPr>
            <p:sp>
              <p:nvSpPr>
                <p:cNvPr id="28702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1776" y="2592"/>
                  <a:ext cx="0" cy="528"/>
                </a:xfrm>
                <a:prstGeom prst="line">
                  <a:avLst/>
                </a:prstGeom>
                <a:noFill/>
                <a:ln w="317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03" name="Line 46"/>
                <p:cNvSpPr>
                  <a:spLocks noChangeShapeType="1"/>
                </p:cNvSpPr>
                <p:nvPr/>
              </p:nvSpPr>
              <p:spPr bwMode="auto">
                <a:xfrm>
                  <a:off x="1776" y="3212"/>
                  <a:ext cx="0" cy="244"/>
                </a:xfrm>
                <a:prstGeom prst="line">
                  <a:avLst/>
                </a:prstGeom>
                <a:noFill/>
                <a:ln w="317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697" name="Group 62"/>
              <p:cNvGrpSpPr>
                <a:grpSpLocks/>
              </p:cNvGrpSpPr>
              <p:nvPr/>
            </p:nvGrpSpPr>
            <p:grpSpPr bwMode="auto">
              <a:xfrm>
                <a:off x="1104" y="2858"/>
                <a:ext cx="1115" cy="310"/>
                <a:chOff x="1104" y="2858"/>
                <a:chExt cx="1115" cy="310"/>
              </a:xfrm>
            </p:grpSpPr>
            <p:grpSp>
              <p:nvGrpSpPr>
                <p:cNvPr id="28698" name="Group 60"/>
                <p:cNvGrpSpPr>
                  <a:grpSpLocks/>
                </p:cNvGrpSpPr>
                <p:nvPr/>
              </p:nvGrpSpPr>
              <p:grpSpPr bwMode="auto">
                <a:xfrm>
                  <a:off x="1355" y="2858"/>
                  <a:ext cx="864" cy="310"/>
                  <a:chOff x="1355" y="2858"/>
                  <a:chExt cx="864" cy="310"/>
                </a:xfrm>
              </p:grpSpPr>
              <p:sp>
                <p:nvSpPr>
                  <p:cNvPr id="28700" name="Oval 42"/>
                  <p:cNvSpPr>
                    <a:spLocks noChangeArrowheads="1"/>
                  </p:cNvSpPr>
                  <p:nvPr/>
                </p:nvSpPr>
                <p:spPr bwMode="auto">
                  <a:xfrm>
                    <a:off x="1355" y="2858"/>
                    <a:ext cx="864" cy="297"/>
                  </a:xfrm>
                  <a:prstGeom prst="ellips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8701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1747" y="3155"/>
                    <a:ext cx="173" cy="13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aphicFrame>
              <p:nvGraphicFramePr>
                <p:cNvPr id="28699" name="Object 47"/>
                <p:cNvGraphicFramePr>
                  <a:graphicFrameLocks noChangeAspect="1"/>
                </p:cNvGraphicFramePr>
                <p:nvPr/>
              </p:nvGraphicFramePr>
              <p:xfrm flipV="1">
                <a:off x="1104" y="2880"/>
                <a:ext cx="288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821" name="Equation" r:id="rId15" imgW="139579" imgH="164957" progId="Equation.3">
                        <p:embed/>
                      </p:oleObj>
                    </mc:Choice>
                    <mc:Fallback>
                      <p:oleObj name="Equation" r:id="rId15" imgW="139579" imgH="164957" progId="Equation.3">
                        <p:embed/>
                        <p:pic>
                          <p:nvPicPr>
                            <p:cNvPr id="0" name="Object 4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 flipV="1">
                              <a:off x="1104" y="2880"/>
                              <a:ext cx="288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28695" name="Object 71"/>
            <p:cNvGraphicFramePr>
              <a:graphicFrameLocks noChangeAspect="1"/>
            </p:cNvGraphicFramePr>
            <p:nvPr/>
          </p:nvGraphicFramePr>
          <p:xfrm>
            <a:off x="1066" y="2840"/>
            <a:ext cx="257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22" name="公式" r:id="rId17" imgW="152268" imgH="164957" progId="Equation.3">
                    <p:embed/>
                  </p:oleObj>
                </mc:Choice>
                <mc:Fallback>
                  <p:oleObj name="公式" r:id="rId17" imgW="152268" imgH="164957" progId="Equation.3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2840"/>
                          <a:ext cx="257" cy="27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9947" name="Group 75"/>
          <p:cNvGrpSpPr>
            <a:grpSpLocks/>
          </p:cNvGrpSpPr>
          <p:nvPr/>
        </p:nvGrpSpPr>
        <p:grpSpPr bwMode="auto">
          <a:xfrm>
            <a:off x="6096000" y="4456113"/>
            <a:ext cx="1920875" cy="1447800"/>
            <a:chOff x="2880" y="2544"/>
            <a:chExt cx="1210" cy="912"/>
          </a:xfrm>
        </p:grpSpPr>
        <p:grpSp>
          <p:nvGrpSpPr>
            <p:cNvPr id="28685" name="Group 65"/>
            <p:cNvGrpSpPr>
              <a:grpSpLocks/>
            </p:cNvGrpSpPr>
            <p:nvPr/>
          </p:nvGrpSpPr>
          <p:grpSpPr bwMode="auto">
            <a:xfrm>
              <a:off x="2880" y="2544"/>
              <a:ext cx="1152" cy="912"/>
              <a:chOff x="2880" y="2544"/>
              <a:chExt cx="1152" cy="912"/>
            </a:xfrm>
          </p:grpSpPr>
          <p:grpSp>
            <p:nvGrpSpPr>
              <p:cNvPr id="28687" name="Group 63"/>
              <p:cNvGrpSpPr>
                <a:grpSpLocks/>
              </p:cNvGrpSpPr>
              <p:nvPr/>
            </p:nvGrpSpPr>
            <p:grpSpPr bwMode="auto">
              <a:xfrm>
                <a:off x="2880" y="2819"/>
                <a:ext cx="1152" cy="253"/>
                <a:chOff x="2880" y="2819"/>
                <a:chExt cx="1152" cy="253"/>
              </a:xfrm>
            </p:grpSpPr>
            <p:sp>
              <p:nvSpPr>
                <p:cNvPr id="28691" name="Oval 51"/>
                <p:cNvSpPr>
                  <a:spLocks noChangeArrowheads="1"/>
                </p:cNvSpPr>
                <p:nvPr/>
              </p:nvSpPr>
              <p:spPr bwMode="auto">
                <a:xfrm>
                  <a:off x="2880" y="2819"/>
                  <a:ext cx="854" cy="249"/>
                </a:xfrm>
                <a:prstGeom prst="ellips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8692" name="Line 52"/>
                <p:cNvSpPr>
                  <a:spLocks noChangeShapeType="1"/>
                </p:cNvSpPr>
                <p:nvPr/>
              </p:nvSpPr>
              <p:spPr bwMode="auto">
                <a:xfrm>
                  <a:off x="3245" y="3068"/>
                  <a:ext cx="163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8693" name="Object 55"/>
                <p:cNvGraphicFramePr>
                  <a:graphicFrameLocks noChangeAspect="1"/>
                </p:cNvGraphicFramePr>
                <p:nvPr/>
              </p:nvGraphicFramePr>
              <p:xfrm flipV="1">
                <a:off x="3830" y="2832"/>
                <a:ext cx="202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823" name="Equation" r:id="rId19" imgW="139579" imgH="164957" progId="Equation.3">
                        <p:embed/>
                      </p:oleObj>
                    </mc:Choice>
                    <mc:Fallback>
                      <p:oleObj name="Equation" r:id="rId19" imgW="139579" imgH="164957" progId="Equation.3">
                        <p:embed/>
                        <p:pic>
                          <p:nvPicPr>
                            <p:cNvPr id="0" name="Object 5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 flipV="1">
                              <a:off x="3830" y="2832"/>
                              <a:ext cx="202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8688" name="Group 64"/>
              <p:cNvGrpSpPr>
                <a:grpSpLocks/>
              </p:cNvGrpSpPr>
              <p:nvPr/>
            </p:nvGrpSpPr>
            <p:grpSpPr bwMode="auto">
              <a:xfrm>
                <a:off x="3312" y="2544"/>
                <a:ext cx="0" cy="912"/>
                <a:chOff x="3312" y="2544"/>
                <a:chExt cx="0" cy="912"/>
              </a:xfrm>
            </p:grpSpPr>
            <p:sp>
              <p:nvSpPr>
                <p:cNvPr id="28689" name="Line 53"/>
                <p:cNvSpPr>
                  <a:spLocks noChangeShapeType="1"/>
                </p:cNvSpPr>
                <p:nvPr/>
              </p:nvSpPr>
              <p:spPr bwMode="auto">
                <a:xfrm>
                  <a:off x="3312" y="3142"/>
                  <a:ext cx="0" cy="314"/>
                </a:xfrm>
                <a:prstGeom prst="line">
                  <a:avLst/>
                </a:prstGeom>
                <a:noFill/>
                <a:ln w="349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690" name="Line 54"/>
                <p:cNvSpPr>
                  <a:spLocks noChangeShapeType="1"/>
                </p:cNvSpPr>
                <p:nvPr/>
              </p:nvSpPr>
              <p:spPr bwMode="auto">
                <a:xfrm>
                  <a:off x="3312" y="2544"/>
                  <a:ext cx="0" cy="393"/>
                </a:xfrm>
                <a:prstGeom prst="line">
                  <a:avLst/>
                </a:prstGeom>
                <a:noFill/>
                <a:ln w="3492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28686" name="Object 72"/>
            <p:cNvGraphicFramePr>
              <a:graphicFrameLocks noChangeAspect="1"/>
            </p:cNvGraphicFramePr>
            <p:nvPr/>
          </p:nvGraphicFramePr>
          <p:xfrm>
            <a:off x="3833" y="2795"/>
            <a:ext cx="257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24" name="公式" r:id="rId20" imgW="152268" imgH="164957" progId="Equation.3">
                    <p:embed/>
                  </p:oleObj>
                </mc:Choice>
                <mc:Fallback>
                  <p:oleObj name="公式" r:id="rId20" imgW="152268" imgH="164957" progId="Equation.3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2795"/>
                          <a:ext cx="257" cy="27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9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05" grpId="0" autoUpdateAnimBg="0"/>
      <p:bldP spid="79906" grpId="0" autoUpdateAnimBg="0"/>
      <p:bldP spid="79911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3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3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3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3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8ECC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3206</TotalTime>
  <Words>928</Words>
  <Application>Microsoft Office PowerPoint</Application>
  <PresentationFormat>宽屏</PresentationFormat>
  <Paragraphs>118</Paragraphs>
  <Slides>21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Microsoft Yahei</vt:lpstr>
      <vt:lpstr>楷体_GB2312</vt:lpstr>
      <vt:lpstr>隶书</vt:lpstr>
      <vt:lpstr>宋体</vt:lpstr>
      <vt:lpstr>Arial</vt:lpstr>
      <vt:lpstr>Calibri</vt:lpstr>
      <vt:lpstr>Times New Roman</vt:lpstr>
      <vt:lpstr>Wingdings</vt:lpstr>
      <vt:lpstr>Office 主题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founder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大学物理</dc:title>
  <dc:creator>宋新祥</dc:creator>
  <cp:lastModifiedBy>hp</cp:lastModifiedBy>
  <cp:revision>163</cp:revision>
  <cp:lastPrinted>2019-11-11T23:38:51Z</cp:lastPrinted>
  <dcterms:created xsi:type="dcterms:W3CDTF">1999-10-19T06:47:42Z</dcterms:created>
  <dcterms:modified xsi:type="dcterms:W3CDTF">2019-11-12T00:55:33Z</dcterms:modified>
  <cp:category>1</cp:category>
</cp:coreProperties>
</file>