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ctiveX/activeX1.xml" ContentType="application/vnd.ms-office.activeX+xml"/>
  <Override PartName="/ppt/activeX/activeX1.bin" ContentType="application/vnd.ms-office.activeX"/>
  <Override PartName="/ppt/activeX/activeX2.xml" ContentType="application/vnd.ms-office.activeX+xml"/>
  <Override PartName="/ppt/activeX/activeX2.bin" ContentType="application/vnd.ms-office.activeX"/>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activeX/activeX3.xml" ContentType="application/vnd.ms-office.activeX+xml"/>
  <Override PartName="/ppt/activeX/activeX3.bin" ContentType="application/vnd.ms-office.activeX"/>
  <Override PartName="/ppt/activeX/activeX4.xml" ContentType="application/vnd.ms-office.activeX+xml"/>
  <Override PartName="/ppt/activeX/activeX4.bin" ContentType="application/vnd.ms-office.activeX"/>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handoutMasterIdLst>
    <p:handoutMasterId r:id="rId39"/>
  </p:handoutMasterIdLst>
  <p:sldIdLst>
    <p:sldId id="318" r:id="rId2"/>
    <p:sldId id="258" r:id="rId3"/>
    <p:sldId id="371" r:id="rId4"/>
    <p:sldId id="327" r:id="rId5"/>
    <p:sldId id="349" r:id="rId6"/>
    <p:sldId id="315" r:id="rId7"/>
    <p:sldId id="336" r:id="rId8"/>
    <p:sldId id="348" r:id="rId9"/>
    <p:sldId id="370" r:id="rId10"/>
    <p:sldId id="337" r:id="rId11"/>
    <p:sldId id="314" r:id="rId12"/>
    <p:sldId id="332" r:id="rId13"/>
    <p:sldId id="357" r:id="rId14"/>
    <p:sldId id="317" r:id="rId15"/>
    <p:sldId id="377" r:id="rId16"/>
    <p:sldId id="372" r:id="rId17"/>
    <p:sldId id="356" r:id="rId18"/>
    <p:sldId id="358" r:id="rId19"/>
    <p:sldId id="281" r:id="rId20"/>
    <p:sldId id="374" r:id="rId21"/>
    <p:sldId id="373" r:id="rId22"/>
    <p:sldId id="354" r:id="rId23"/>
    <p:sldId id="286" r:id="rId24"/>
    <p:sldId id="319" r:id="rId25"/>
    <p:sldId id="287" r:id="rId26"/>
    <p:sldId id="328" r:id="rId27"/>
    <p:sldId id="330" r:id="rId28"/>
    <p:sldId id="352" r:id="rId29"/>
    <p:sldId id="322" r:id="rId30"/>
    <p:sldId id="353" r:id="rId31"/>
    <p:sldId id="288" r:id="rId32"/>
    <p:sldId id="378" r:id="rId33"/>
    <p:sldId id="375" r:id="rId34"/>
    <p:sldId id="376" r:id="rId35"/>
    <p:sldId id="303" r:id="rId36"/>
    <p:sldId id="355" r:id="rId37"/>
  </p:sldIdLst>
  <p:sldSz cx="12192000" cy="6858000"/>
  <p:notesSz cx="6815138" cy="9823450"/>
  <p:defaultTextStyle>
    <a:defPPr>
      <a:defRPr lang="zh-CN"/>
    </a:defPPr>
    <a:lvl1pPr algn="l" rtl="0" eaLnBrk="0" fontAlgn="base" hangingPunct="0">
      <a:spcBef>
        <a:spcPct val="0"/>
      </a:spcBef>
      <a:spcAft>
        <a:spcPct val="0"/>
      </a:spcAft>
      <a:defRPr kumimoji="1" sz="2400" b="1" kern="1200">
        <a:solidFill>
          <a:schemeClr val="tx1"/>
        </a:solidFill>
        <a:latin typeface="楷体_GB2312" pitchFamily="49" charset="-122"/>
        <a:ea typeface="楷体_GB2312" pitchFamily="49" charset="-122"/>
        <a:cs typeface="+mn-cs"/>
      </a:defRPr>
    </a:lvl1pPr>
    <a:lvl2pPr marL="457200" algn="l" rtl="0" eaLnBrk="0" fontAlgn="base" hangingPunct="0">
      <a:spcBef>
        <a:spcPct val="0"/>
      </a:spcBef>
      <a:spcAft>
        <a:spcPct val="0"/>
      </a:spcAft>
      <a:defRPr kumimoji="1" sz="2400" b="1" kern="1200">
        <a:solidFill>
          <a:schemeClr val="tx1"/>
        </a:solidFill>
        <a:latin typeface="楷体_GB2312" pitchFamily="49" charset="-122"/>
        <a:ea typeface="楷体_GB2312" pitchFamily="49" charset="-122"/>
        <a:cs typeface="+mn-cs"/>
      </a:defRPr>
    </a:lvl2pPr>
    <a:lvl3pPr marL="914400" algn="l" rtl="0" eaLnBrk="0" fontAlgn="base" hangingPunct="0">
      <a:spcBef>
        <a:spcPct val="0"/>
      </a:spcBef>
      <a:spcAft>
        <a:spcPct val="0"/>
      </a:spcAft>
      <a:defRPr kumimoji="1" sz="2400" b="1" kern="1200">
        <a:solidFill>
          <a:schemeClr val="tx1"/>
        </a:solidFill>
        <a:latin typeface="楷体_GB2312" pitchFamily="49" charset="-122"/>
        <a:ea typeface="楷体_GB2312" pitchFamily="49" charset="-122"/>
        <a:cs typeface="+mn-cs"/>
      </a:defRPr>
    </a:lvl3pPr>
    <a:lvl4pPr marL="1371600" algn="l" rtl="0" eaLnBrk="0" fontAlgn="base" hangingPunct="0">
      <a:spcBef>
        <a:spcPct val="0"/>
      </a:spcBef>
      <a:spcAft>
        <a:spcPct val="0"/>
      </a:spcAft>
      <a:defRPr kumimoji="1" sz="2400" b="1" kern="1200">
        <a:solidFill>
          <a:schemeClr val="tx1"/>
        </a:solidFill>
        <a:latin typeface="楷体_GB2312" pitchFamily="49" charset="-122"/>
        <a:ea typeface="楷体_GB2312" pitchFamily="49" charset="-122"/>
        <a:cs typeface="+mn-cs"/>
      </a:defRPr>
    </a:lvl4pPr>
    <a:lvl5pPr marL="1828800" algn="l" rtl="0" eaLnBrk="0" fontAlgn="base" hangingPunct="0">
      <a:spcBef>
        <a:spcPct val="0"/>
      </a:spcBef>
      <a:spcAft>
        <a:spcPct val="0"/>
      </a:spcAft>
      <a:defRPr kumimoji="1" sz="24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kumimoji="1" sz="24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kumimoji="1" sz="24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kumimoji="1" sz="24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kumimoji="1" sz="2400" b="1" kern="1200">
        <a:solidFill>
          <a:schemeClr val="tx1"/>
        </a:solidFill>
        <a:latin typeface="楷体_GB2312" pitchFamily="49" charset="-122"/>
        <a:ea typeface="楷体_GB2312" pitchFamily="49" charset="-122"/>
        <a:cs typeface="+mn-cs"/>
      </a:defRPr>
    </a:lvl9pPr>
  </p:defaultTextStyle>
  <p:extLst>
    <p:ext uri="{EFAFB233-063F-42B5-8137-9DF3F51BA10A}">
      <p15:sldGuideLst xmlns:p15="http://schemas.microsoft.com/office/powerpoint/2012/main">
        <p15:guide id="1" orient="horz" pos="2640">
          <p15:clr>
            <a:srgbClr val="A4A3A4"/>
          </p15:clr>
        </p15:guide>
        <p15:guide id="2" pos="461">
          <p15:clr>
            <a:srgbClr val="A4A3A4"/>
          </p15:clr>
        </p15:guide>
      </p15:sldGuideLst>
    </p:ext>
    <p:ext uri="{2D200454-40CA-4A62-9FC3-DE9A4176ACB9}">
      <p15:notesGuideLst xmlns:p15="http://schemas.microsoft.com/office/powerpoint/2012/main">
        <p15:guide id="1" orient="horz" pos="3094">
          <p15:clr>
            <a:srgbClr val="A4A3A4"/>
          </p15:clr>
        </p15:guide>
        <p15:guide id="2" pos="214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64"/>
    <a:srgbClr val="E0E0E0"/>
    <a:srgbClr val="FF00FF"/>
    <a:srgbClr val="99FF33"/>
    <a:srgbClr val="FF0000"/>
    <a:srgbClr val="003399"/>
    <a:srgbClr val="B6D8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13" autoAdjust="0"/>
    <p:restoredTop sz="94517" autoAdjust="0"/>
  </p:normalViewPr>
  <p:slideViewPr>
    <p:cSldViewPr snapToGrid="0" snapToObjects="1">
      <p:cViewPr varScale="1">
        <p:scale>
          <a:sx n="77" d="100"/>
          <a:sy n="77" d="100"/>
        </p:scale>
        <p:origin x="96" y="149"/>
      </p:cViewPr>
      <p:guideLst>
        <p:guide orient="horz" pos="2640"/>
        <p:guide pos="4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37" d="100"/>
          <a:sy n="37" d="100"/>
        </p:scale>
        <p:origin x="-1090" y="-58"/>
      </p:cViewPr>
      <p:guideLst>
        <p:guide orient="horz" pos="3094"/>
        <p:guide pos="214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activeX/activeX4.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wmf"/><Relationship Id="rId1" Type="http://schemas.openxmlformats.org/officeDocument/2006/relationships/image" Target="../media/image51.emf"/><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54.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emf"/><Relationship Id="rId1" Type="http://schemas.openxmlformats.org/officeDocument/2006/relationships/image" Target="../media/image57.wmf"/><Relationship Id="rId5" Type="http://schemas.openxmlformats.org/officeDocument/2006/relationships/image" Target="../media/image61.wmf"/><Relationship Id="rId4" Type="http://schemas.openxmlformats.org/officeDocument/2006/relationships/image" Target="../media/image60.e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image" Target="../media/image66.emf"/><Relationship Id="rId7" Type="http://schemas.openxmlformats.org/officeDocument/2006/relationships/image" Target="../media/image70.wmf"/><Relationship Id="rId2" Type="http://schemas.openxmlformats.org/officeDocument/2006/relationships/image" Target="../media/image65.emf"/><Relationship Id="rId1" Type="http://schemas.openxmlformats.org/officeDocument/2006/relationships/image" Target="../media/image64.emf"/><Relationship Id="rId6" Type="http://schemas.openxmlformats.org/officeDocument/2006/relationships/image" Target="../media/image69.wmf"/><Relationship Id="rId5" Type="http://schemas.openxmlformats.org/officeDocument/2006/relationships/image" Target="../media/image68.wmf"/><Relationship Id="rId4" Type="http://schemas.openxmlformats.org/officeDocument/2006/relationships/image" Target="../media/image67.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81.wmf"/><Relationship Id="rId13" Type="http://schemas.openxmlformats.org/officeDocument/2006/relationships/image" Target="../media/image86.wmf"/><Relationship Id="rId18" Type="http://schemas.openxmlformats.org/officeDocument/2006/relationships/image" Target="../media/image91.emf"/><Relationship Id="rId3" Type="http://schemas.openxmlformats.org/officeDocument/2006/relationships/image" Target="../media/image76.emf"/><Relationship Id="rId21" Type="http://schemas.openxmlformats.org/officeDocument/2006/relationships/image" Target="../media/image94.emf"/><Relationship Id="rId7" Type="http://schemas.openxmlformats.org/officeDocument/2006/relationships/image" Target="../media/image80.wmf"/><Relationship Id="rId12" Type="http://schemas.openxmlformats.org/officeDocument/2006/relationships/image" Target="../media/image85.wmf"/><Relationship Id="rId17" Type="http://schemas.openxmlformats.org/officeDocument/2006/relationships/image" Target="../media/image90.emf"/><Relationship Id="rId2" Type="http://schemas.openxmlformats.org/officeDocument/2006/relationships/image" Target="../media/image75.wmf"/><Relationship Id="rId16" Type="http://schemas.openxmlformats.org/officeDocument/2006/relationships/image" Target="../media/image89.wmf"/><Relationship Id="rId20" Type="http://schemas.openxmlformats.org/officeDocument/2006/relationships/image" Target="../media/image93.emf"/><Relationship Id="rId1" Type="http://schemas.openxmlformats.org/officeDocument/2006/relationships/image" Target="../media/image74.emf"/><Relationship Id="rId6" Type="http://schemas.openxmlformats.org/officeDocument/2006/relationships/image" Target="../media/image79.wmf"/><Relationship Id="rId11" Type="http://schemas.openxmlformats.org/officeDocument/2006/relationships/image" Target="../media/image84.wmf"/><Relationship Id="rId5" Type="http://schemas.openxmlformats.org/officeDocument/2006/relationships/image" Target="../media/image78.wmf"/><Relationship Id="rId15" Type="http://schemas.openxmlformats.org/officeDocument/2006/relationships/image" Target="../media/image88.wmf"/><Relationship Id="rId10" Type="http://schemas.openxmlformats.org/officeDocument/2006/relationships/image" Target="../media/image83.wmf"/><Relationship Id="rId19" Type="http://schemas.openxmlformats.org/officeDocument/2006/relationships/image" Target="../media/image92.emf"/><Relationship Id="rId4" Type="http://schemas.openxmlformats.org/officeDocument/2006/relationships/image" Target="../media/image77.wmf"/><Relationship Id="rId9" Type="http://schemas.openxmlformats.org/officeDocument/2006/relationships/image" Target="../media/image82.wmf"/><Relationship Id="rId14" Type="http://schemas.openxmlformats.org/officeDocument/2006/relationships/image" Target="../media/image87.wmf"/><Relationship Id="rId22" Type="http://schemas.openxmlformats.org/officeDocument/2006/relationships/image" Target="../media/image9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emf"/><Relationship Id="rId1" Type="http://schemas.openxmlformats.org/officeDocument/2006/relationships/image" Target="../media/image97.emf"/><Relationship Id="rId5" Type="http://schemas.openxmlformats.org/officeDocument/2006/relationships/image" Target="../media/image101.wmf"/><Relationship Id="rId4" Type="http://schemas.openxmlformats.org/officeDocument/2006/relationships/image" Target="../media/image10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25.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27.emf"/><Relationship Id="rId1" Type="http://schemas.openxmlformats.org/officeDocument/2006/relationships/image" Target="../media/image126.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31.emf"/><Relationship Id="rId2" Type="http://schemas.openxmlformats.org/officeDocument/2006/relationships/image" Target="../media/image130.emf"/><Relationship Id="rId1" Type="http://schemas.openxmlformats.org/officeDocument/2006/relationships/image" Target="../media/image129.emf"/><Relationship Id="rId5" Type="http://schemas.openxmlformats.org/officeDocument/2006/relationships/image" Target="../media/image133.emf"/><Relationship Id="rId4" Type="http://schemas.openxmlformats.org/officeDocument/2006/relationships/image" Target="../media/image132.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0.wmf"/><Relationship Id="rId2" Type="http://schemas.openxmlformats.org/officeDocument/2006/relationships/image" Target="../media/image5.emf"/><Relationship Id="rId1" Type="http://schemas.openxmlformats.org/officeDocument/2006/relationships/image" Target="../media/image4.e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39.emf"/><Relationship Id="rId2" Type="http://schemas.openxmlformats.org/officeDocument/2006/relationships/image" Target="../media/image138.emf"/><Relationship Id="rId1" Type="http://schemas.openxmlformats.org/officeDocument/2006/relationships/image" Target="../media/image137.wmf"/><Relationship Id="rId6" Type="http://schemas.openxmlformats.org/officeDocument/2006/relationships/image" Target="../media/image142.wmf"/><Relationship Id="rId5" Type="http://schemas.openxmlformats.org/officeDocument/2006/relationships/image" Target="../media/image141.emf"/><Relationship Id="rId4" Type="http://schemas.openxmlformats.org/officeDocument/2006/relationships/image" Target="../media/image14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image" Target="../media/image144.wmf"/><Relationship Id="rId1" Type="http://schemas.openxmlformats.org/officeDocument/2006/relationships/image" Target="../media/image14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8.e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e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29.wmf"/><Relationship Id="rId7" Type="http://schemas.openxmlformats.org/officeDocument/2006/relationships/image" Target="../media/image33.wmf"/><Relationship Id="rId12" Type="http://schemas.openxmlformats.org/officeDocument/2006/relationships/image" Target="../media/image38.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11" Type="http://schemas.openxmlformats.org/officeDocument/2006/relationships/image" Target="../media/image37.wmf"/><Relationship Id="rId5" Type="http://schemas.openxmlformats.org/officeDocument/2006/relationships/image" Target="../media/image31.wmf"/><Relationship Id="rId10" Type="http://schemas.openxmlformats.org/officeDocument/2006/relationships/image" Target="../media/image36.emf"/><Relationship Id="rId4" Type="http://schemas.openxmlformats.org/officeDocument/2006/relationships/image" Target="../media/image30.wmf"/><Relationship Id="rId9" Type="http://schemas.openxmlformats.org/officeDocument/2006/relationships/image" Target="../media/image35.e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3.emf"/><Relationship Id="rId13" Type="http://schemas.openxmlformats.org/officeDocument/2006/relationships/image" Target="../media/image48.emf"/><Relationship Id="rId3" Type="http://schemas.openxmlformats.org/officeDocument/2006/relationships/image" Target="../media/image31.wmf"/><Relationship Id="rId7" Type="http://schemas.openxmlformats.org/officeDocument/2006/relationships/image" Target="../media/image38.wmf"/><Relationship Id="rId12" Type="http://schemas.openxmlformats.org/officeDocument/2006/relationships/image" Target="../media/image47.emf"/><Relationship Id="rId2" Type="http://schemas.openxmlformats.org/officeDocument/2006/relationships/image" Target="../media/image30.wmf"/><Relationship Id="rId1" Type="http://schemas.openxmlformats.org/officeDocument/2006/relationships/image" Target="../media/image39.wmf"/><Relationship Id="rId6" Type="http://schemas.openxmlformats.org/officeDocument/2006/relationships/image" Target="../media/image42.wmf"/><Relationship Id="rId11" Type="http://schemas.openxmlformats.org/officeDocument/2006/relationships/image" Target="../media/image46.emf"/><Relationship Id="rId5" Type="http://schemas.openxmlformats.org/officeDocument/2006/relationships/image" Target="../media/image41.emf"/><Relationship Id="rId10" Type="http://schemas.openxmlformats.org/officeDocument/2006/relationships/image" Target="../media/image45.emf"/><Relationship Id="rId4" Type="http://schemas.openxmlformats.org/officeDocument/2006/relationships/image" Target="../media/image40.emf"/><Relationship Id="rId9" Type="http://schemas.openxmlformats.org/officeDocument/2006/relationships/image" Target="../media/image44.emf"/><Relationship Id="rId14" Type="http://schemas.openxmlformats.org/officeDocument/2006/relationships/image" Target="../media/image4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52750" cy="490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spcBef>
                <a:spcPct val="0"/>
              </a:spcBef>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3075" name="Rectangle 3"/>
          <p:cNvSpPr>
            <a:spLocks noGrp="1" noChangeArrowheads="1"/>
          </p:cNvSpPr>
          <p:nvPr>
            <p:ph type="dt" sz="quarter" idx="1"/>
          </p:nvPr>
        </p:nvSpPr>
        <p:spPr bwMode="auto">
          <a:xfrm>
            <a:off x="3862388" y="0"/>
            <a:ext cx="2952750" cy="490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spcBef>
                <a:spcPct val="0"/>
              </a:spcBef>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9332913"/>
            <a:ext cx="2952750" cy="490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spcBef>
                <a:spcPct val="0"/>
              </a:spcBef>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3862388" y="9332913"/>
            <a:ext cx="2952750" cy="490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spcBef>
                <a:spcPct val="0"/>
              </a:spcBef>
              <a:defRPr sz="1200" b="0">
                <a:latin typeface="Times New Roman" panose="02020603050405020304" pitchFamily="18" charset="0"/>
                <a:ea typeface="宋体" panose="02010600030101010101" pitchFamily="2" charset="-122"/>
              </a:defRPr>
            </a:lvl1pPr>
          </a:lstStyle>
          <a:p>
            <a:pPr>
              <a:defRPr/>
            </a:pPr>
            <a:fld id="{159445CC-0308-4C92-9E94-5615C3C341C6}" type="slidenum">
              <a:rPr lang="en-US" altLang="zh-CN"/>
              <a:pPr>
                <a:defRPr/>
              </a:pPr>
              <a:t>‹#›</a:t>
            </a:fld>
            <a:endParaRPr lang="en-US" altLang="zh-CN"/>
          </a:p>
        </p:txBody>
      </p:sp>
    </p:spTree>
    <p:extLst>
      <p:ext uri="{BB962C8B-B14F-4D97-AF65-F5344CB8AC3E}">
        <p14:creationId xmlns:p14="http://schemas.microsoft.com/office/powerpoint/2010/main" val="1635860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52750" cy="490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spcBef>
                <a:spcPct val="0"/>
              </a:spcBef>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2051" name="Rectangle 3"/>
          <p:cNvSpPr>
            <a:spLocks noGrp="1" noChangeArrowheads="1"/>
          </p:cNvSpPr>
          <p:nvPr>
            <p:ph type="dt" idx="1"/>
          </p:nvPr>
        </p:nvSpPr>
        <p:spPr bwMode="auto">
          <a:xfrm>
            <a:off x="3862388" y="0"/>
            <a:ext cx="2952750" cy="490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spcBef>
                <a:spcPct val="0"/>
              </a:spcBef>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14340" name="Rectangle 4"/>
          <p:cNvSpPr>
            <a:spLocks noGrp="1" noRot="1" noChangeAspect="1" noChangeArrowheads="1"/>
          </p:cNvSpPr>
          <p:nvPr>
            <p:ph type="sldImg" idx="2"/>
          </p:nvPr>
        </p:nvSpPr>
        <p:spPr bwMode="auto">
          <a:xfrm>
            <a:off x="133350" y="736600"/>
            <a:ext cx="6550025" cy="36845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08050" y="4665663"/>
            <a:ext cx="4999038" cy="4421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smtClean="0"/>
              <a:t>单击以编辑母版文本样式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9332913"/>
            <a:ext cx="2952750" cy="490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spcBef>
                <a:spcPct val="0"/>
              </a:spcBef>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2055" name="Rectangle 7"/>
          <p:cNvSpPr>
            <a:spLocks noGrp="1" noChangeArrowheads="1"/>
          </p:cNvSpPr>
          <p:nvPr>
            <p:ph type="sldNum" sz="quarter" idx="5"/>
          </p:nvPr>
        </p:nvSpPr>
        <p:spPr bwMode="auto">
          <a:xfrm>
            <a:off x="3862388" y="9332913"/>
            <a:ext cx="2952750" cy="490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spcBef>
                <a:spcPct val="0"/>
              </a:spcBef>
              <a:defRPr sz="1200" b="0">
                <a:latin typeface="Times New Roman" panose="02020603050405020304" pitchFamily="18" charset="0"/>
                <a:ea typeface="宋体" panose="02010600030101010101" pitchFamily="2" charset="-122"/>
              </a:defRPr>
            </a:lvl1pPr>
          </a:lstStyle>
          <a:p>
            <a:pPr>
              <a:defRPr/>
            </a:pPr>
            <a:fld id="{F91F3FC6-37A1-4E58-AACE-A6FF0F81D4FF}" type="slidenum">
              <a:rPr lang="en-US" altLang="zh-CN"/>
              <a:pPr>
                <a:defRPr/>
              </a:pPr>
              <a:t>‹#›</a:t>
            </a:fld>
            <a:endParaRPr lang="en-US" altLang="zh-CN"/>
          </a:p>
        </p:txBody>
      </p:sp>
    </p:spTree>
    <p:extLst>
      <p:ext uri="{BB962C8B-B14F-4D97-AF65-F5344CB8AC3E}">
        <p14:creationId xmlns:p14="http://schemas.microsoft.com/office/powerpoint/2010/main" val="1595754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fld id="{949FB7D6-B500-4C14-9F7D-D92C566B2D81}" type="slidenum">
              <a:rPr lang="en-US" altLang="zh-CN" sz="1200" b="0" smtClean="0">
                <a:latin typeface="Times New Roman" panose="02020603050405020304" pitchFamily="18" charset="0"/>
                <a:ea typeface="宋体" panose="02010600030101010101" pitchFamily="2" charset="-122"/>
              </a:rPr>
              <a:pPr/>
              <a:t>1</a:t>
            </a:fld>
            <a:endParaRPr lang="en-US" altLang="zh-CN" sz="1200" b="0" smtClean="0">
              <a:latin typeface="Times New Roman" panose="02020603050405020304" pitchFamily="18" charset="0"/>
              <a:ea typeface="宋体" panose="02010600030101010101" pitchFamily="2" charset="-122"/>
            </a:endParaRPr>
          </a:p>
        </p:txBody>
      </p:sp>
      <p:sp>
        <p:nvSpPr>
          <p:cNvPr id="17411" name="Rectangle 1026"/>
          <p:cNvSpPr>
            <a:spLocks noGrp="1" noRot="1" noChangeAspect="1" noChangeArrowheads="1" noTextEdit="1"/>
          </p:cNvSpPr>
          <p:nvPr>
            <p:ph type="sldImg"/>
          </p:nvPr>
        </p:nvSpPr>
        <p:spPr>
          <a:solidFill>
            <a:srgbClr val="FFFFFF"/>
          </a:solidFill>
          <a:ln/>
        </p:spPr>
      </p:sp>
      <p:sp>
        <p:nvSpPr>
          <p:cNvPr id="17412" name="Rectangle 1027"/>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zh-CN" altLang="en-US" sz="2400" b="1" smtClean="0">
                <a:solidFill>
                  <a:srgbClr val="000000"/>
                </a:solidFill>
                <a:ea typeface="楷体_GB2312" pitchFamily="49" charset="-122"/>
              </a:rPr>
              <a:t>恒定电流在真空中产生的磁场。</a:t>
            </a:r>
            <a:r>
              <a:rPr lang="zh-CN" altLang="en-US" sz="2400" b="1" smtClean="0">
                <a:solidFill>
                  <a:srgbClr val="0000FF"/>
                </a:solidFill>
                <a:ea typeface="楷体_GB2312" pitchFamily="49" charset="-122"/>
              </a:rPr>
              <a:t>稳恒磁场</a:t>
            </a:r>
            <a:r>
              <a:rPr lang="en-US" altLang="zh-CN" sz="2400" b="1" smtClean="0">
                <a:solidFill>
                  <a:srgbClr val="0000FF"/>
                </a:solidFill>
                <a:ea typeface="楷体_GB2312" pitchFamily="49" charset="-122"/>
              </a:rPr>
              <a:t>: </a:t>
            </a:r>
            <a:r>
              <a:rPr lang="zh-CN" altLang="en-US" sz="2400" b="1" smtClean="0">
                <a:solidFill>
                  <a:srgbClr val="0000FF"/>
                </a:solidFill>
                <a:ea typeface="楷体_GB2312" pitchFamily="49" charset="-122"/>
              </a:rPr>
              <a:t>恒定电流激发的磁场。也称为静磁场。    即在空间的分布不随时间变化的磁场。</a:t>
            </a:r>
          </a:p>
          <a:p>
            <a:pPr eaLnBrk="1" hangingPunct="1">
              <a:lnSpc>
                <a:spcPct val="50000"/>
              </a:lnSpc>
              <a:spcBef>
                <a:spcPct val="50000"/>
              </a:spcBef>
            </a:pPr>
            <a:endParaRPr lang="en-US" altLang="zh-CN" sz="2400" b="1" smtClean="0">
              <a:solidFill>
                <a:srgbClr val="000000"/>
              </a:solidFill>
              <a:ea typeface="楷体_GB2312" pitchFamily="49" charset="-122"/>
            </a:endParaRPr>
          </a:p>
        </p:txBody>
      </p:sp>
    </p:spTree>
    <p:extLst>
      <p:ext uri="{BB962C8B-B14F-4D97-AF65-F5344CB8AC3E}">
        <p14:creationId xmlns:p14="http://schemas.microsoft.com/office/powerpoint/2010/main" val="1775146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8F27B433-D7DC-45FA-A903-781632042D91}" type="datetimeFigureOut">
              <a:rPr lang="zh-CN" altLang="en-US"/>
              <a:pPr>
                <a:defRPr/>
              </a:pPr>
              <a:t>2019/11/21</a:t>
            </a:fld>
            <a:endParaRPr lang="zh-CN" altLang="en-US"/>
          </a:p>
        </p:txBody>
      </p:sp>
      <p:sp>
        <p:nvSpPr>
          <p:cNvPr id="5" name="页脚占位符 4"/>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81957C01-BCB7-4B9C-92EF-CC6CDA3BECA7}" type="slidenum">
              <a:rPr lang="zh-CN" altLang="en-US"/>
              <a:pPr>
                <a:defRPr/>
              </a:pPr>
              <a:t>‹#›</a:t>
            </a:fld>
            <a:endParaRPr lang="zh-CN" altLang="en-US"/>
          </a:p>
        </p:txBody>
      </p:sp>
    </p:spTree>
    <p:extLst>
      <p:ext uri="{BB962C8B-B14F-4D97-AF65-F5344CB8AC3E}">
        <p14:creationId xmlns:p14="http://schemas.microsoft.com/office/powerpoint/2010/main" val="3711339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7B078F5A-631C-4A87-8114-01CD1A3DA734}" type="datetimeFigureOut">
              <a:rPr lang="zh-CN" altLang="en-US"/>
              <a:pPr>
                <a:defRPr/>
              </a:pPr>
              <a:t>2019/11/21</a:t>
            </a:fld>
            <a:endParaRPr lang="zh-CN" altLang="en-US"/>
          </a:p>
        </p:txBody>
      </p:sp>
      <p:sp>
        <p:nvSpPr>
          <p:cNvPr id="5" name="页脚占位符 4"/>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B1922291-5E8D-4D24-9C16-93174B99DD94}" type="slidenum">
              <a:rPr lang="zh-CN" altLang="en-US"/>
              <a:pPr>
                <a:defRPr/>
              </a:pPr>
              <a:t>‹#›</a:t>
            </a:fld>
            <a:endParaRPr lang="zh-CN" altLang="en-US"/>
          </a:p>
        </p:txBody>
      </p:sp>
    </p:spTree>
    <p:extLst>
      <p:ext uri="{BB962C8B-B14F-4D97-AF65-F5344CB8AC3E}">
        <p14:creationId xmlns:p14="http://schemas.microsoft.com/office/powerpoint/2010/main" val="1196787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5BE5523A-F18A-41CB-8223-A1B83E285E33}" type="datetimeFigureOut">
              <a:rPr lang="zh-CN" altLang="en-US"/>
              <a:pPr>
                <a:defRPr/>
              </a:pPr>
              <a:t>2019/11/21</a:t>
            </a:fld>
            <a:endParaRPr lang="zh-CN" altLang="en-US"/>
          </a:p>
        </p:txBody>
      </p:sp>
      <p:sp>
        <p:nvSpPr>
          <p:cNvPr id="5" name="页脚占位符 4"/>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3273D75B-81E5-40A6-80C0-833DD2A7BBAF}" type="slidenum">
              <a:rPr lang="zh-CN" altLang="en-US"/>
              <a:pPr>
                <a:defRPr/>
              </a:pPr>
              <a:t>‹#›</a:t>
            </a:fld>
            <a:endParaRPr lang="zh-CN" altLang="en-US"/>
          </a:p>
        </p:txBody>
      </p:sp>
    </p:spTree>
    <p:extLst>
      <p:ext uri="{BB962C8B-B14F-4D97-AF65-F5344CB8AC3E}">
        <p14:creationId xmlns:p14="http://schemas.microsoft.com/office/powerpoint/2010/main" val="1772353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914400" y="609600"/>
            <a:ext cx="10363200" cy="54864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xfrm>
            <a:off x="914400" y="6248400"/>
            <a:ext cx="2540000" cy="457200"/>
          </a:xfrm>
          <a:prstGeom prst="rect">
            <a:avLst/>
          </a:prstGeom>
        </p:spPr>
        <p:txBody>
          <a:bodyPr/>
          <a:lstStyle>
            <a:lvl1pPr algn="l" eaLnBrk="1" hangingPunct="1">
              <a:spcBef>
                <a:spcPct val="0"/>
              </a:spcBef>
              <a:defRPr kumimoji="1" b="1">
                <a:solidFill>
                  <a:prstClr val="black"/>
                </a:solidFill>
                <a:latin typeface="Times New Roman" pitchFamily="18" charset="0"/>
                <a:ea typeface="宋体" charset="-122"/>
              </a:defRPr>
            </a:lvl1pPr>
          </a:lstStyle>
          <a:p>
            <a:pPr>
              <a:defRPr/>
            </a:pPr>
            <a:endParaRPr lang="en-US" altLang="zh-CN"/>
          </a:p>
        </p:txBody>
      </p:sp>
      <p:sp>
        <p:nvSpPr>
          <p:cNvPr id="4" name="Rectangle 5"/>
          <p:cNvSpPr>
            <a:spLocks noGrp="1" noChangeArrowheads="1"/>
          </p:cNvSpPr>
          <p:nvPr>
            <p:ph type="ftr" sz="quarter" idx="11"/>
          </p:nvPr>
        </p:nvSpPr>
        <p:spPr>
          <a:xfrm>
            <a:off x="4165600" y="6248400"/>
            <a:ext cx="3860800" cy="457200"/>
          </a:xfrm>
          <a:prstGeom prst="rect">
            <a:avLst/>
          </a:prstGeom>
        </p:spPr>
        <p:txBody>
          <a:bodyPr/>
          <a:lstStyle>
            <a:lvl1pPr algn="l" eaLnBrk="1" hangingPunct="1">
              <a:spcBef>
                <a:spcPct val="0"/>
              </a:spcBef>
              <a:defRPr kumimoji="1" b="1">
                <a:solidFill>
                  <a:prstClr val="black"/>
                </a:solidFill>
                <a:latin typeface="Times New Roman" pitchFamily="18" charset="0"/>
                <a:ea typeface="宋体" charset="-122"/>
              </a:defRPr>
            </a:lvl1pPr>
          </a:lstStyle>
          <a:p>
            <a:pPr>
              <a:defRPr/>
            </a:pPr>
            <a:endParaRPr lang="en-US" altLang="zh-CN"/>
          </a:p>
        </p:txBody>
      </p:sp>
      <p:sp>
        <p:nvSpPr>
          <p:cNvPr id="5" name="Rectangle 6"/>
          <p:cNvSpPr>
            <a:spLocks noGrp="1" noChangeArrowheads="1"/>
          </p:cNvSpPr>
          <p:nvPr>
            <p:ph type="sldNum" sz="quarter" idx="12"/>
          </p:nvPr>
        </p:nvSpPr>
        <p:spPr>
          <a:xfrm>
            <a:off x="8737600" y="6248400"/>
            <a:ext cx="2540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kumimoji="1">
                <a:solidFill>
                  <a:srgbClr val="000000"/>
                </a:solidFill>
                <a:latin typeface="Times New Roman" panose="02020603050405020304" pitchFamily="18" charset="0"/>
                <a:ea typeface="宋体" panose="02010600030101010101" pitchFamily="2" charset="-122"/>
              </a:defRPr>
            </a:lvl1pPr>
          </a:lstStyle>
          <a:p>
            <a:pPr>
              <a:defRPr/>
            </a:pPr>
            <a:fld id="{9080317B-F1C3-414B-A23E-6F1CE60560F0}" type="slidenum">
              <a:rPr lang="en-US" altLang="zh-CN"/>
              <a:pPr>
                <a:defRPr/>
              </a:pPr>
              <a:t>‹#›</a:t>
            </a:fld>
            <a:endParaRPr lang="en-US" altLang="zh-CN"/>
          </a:p>
        </p:txBody>
      </p:sp>
    </p:spTree>
    <p:extLst>
      <p:ext uri="{BB962C8B-B14F-4D97-AF65-F5344CB8AC3E}">
        <p14:creationId xmlns:p14="http://schemas.microsoft.com/office/powerpoint/2010/main" val="1571224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09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09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48851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10972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09600" y="3938589"/>
            <a:ext cx="10972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86152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6DDCE9BE-1089-45ED-A08A-9677971612C9}" type="datetimeFigureOut">
              <a:rPr lang="zh-CN" altLang="en-US"/>
              <a:pPr>
                <a:defRPr/>
              </a:pPr>
              <a:t>2019/11/21</a:t>
            </a:fld>
            <a:endParaRPr lang="zh-CN" altLang="en-US"/>
          </a:p>
        </p:txBody>
      </p:sp>
      <p:sp>
        <p:nvSpPr>
          <p:cNvPr id="5" name="页脚占位符 4"/>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76AC677D-B030-4B98-8309-A934DF6883DF}" type="slidenum">
              <a:rPr lang="zh-CN" altLang="en-US"/>
              <a:pPr>
                <a:defRPr/>
              </a:pPr>
              <a:t>‹#›</a:t>
            </a:fld>
            <a:endParaRPr lang="zh-CN" altLang="en-US"/>
          </a:p>
        </p:txBody>
      </p:sp>
    </p:spTree>
    <p:extLst>
      <p:ext uri="{BB962C8B-B14F-4D97-AF65-F5344CB8AC3E}">
        <p14:creationId xmlns:p14="http://schemas.microsoft.com/office/powerpoint/2010/main" val="442141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04387B47-5F15-4B95-9874-ADC2683D4785}" type="datetimeFigureOut">
              <a:rPr lang="zh-CN" altLang="en-US"/>
              <a:pPr>
                <a:defRPr/>
              </a:pPr>
              <a:t>2019/11/21</a:t>
            </a:fld>
            <a:endParaRPr lang="zh-CN" altLang="en-US"/>
          </a:p>
        </p:txBody>
      </p:sp>
      <p:sp>
        <p:nvSpPr>
          <p:cNvPr id="5" name="页脚占位符 4"/>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A8E20BCA-3277-46AF-ACF6-13A1A5B89A42}" type="slidenum">
              <a:rPr lang="zh-CN" altLang="en-US"/>
              <a:pPr>
                <a:defRPr/>
              </a:pPr>
              <a:t>‹#›</a:t>
            </a:fld>
            <a:endParaRPr lang="zh-CN" altLang="en-US"/>
          </a:p>
        </p:txBody>
      </p:sp>
    </p:spTree>
    <p:extLst>
      <p:ext uri="{BB962C8B-B14F-4D97-AF65-F5344CB8AC3E}">
        <p14:creationId xmlns:p14="http://schemas.microsoft.com/office/powerpoint/2010/main" val="110117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7CD50A5D-6696-4D90-A287-115C61D80334}" type="datetimeFigureOut">
              <a:rPr lang="zh-CN" altLang="en-US"/>
              <a:pPr>
                <a:defRPr/>
              </a:pPr>
              <a:t>2019/11/21</a:t>
            </a:fld>
            <a:endParaRPr lang="zh-CN" altLang="en-US"/>
          </a:p>
        </p:txBody>
      </p:sp>
      <p:sp>
        <p:nvSpPr>
          <p:cNvPr id="6" name="页脚占位符 5"/>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7" name="灯片编号占位符 6"/>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39BD2707-DCAB-40D5-9CD4-F01996B3E3E6}" type="slidenum">
              <a:rPr lang="zh-CN" altLang="en-US"/>
              <a:pPr>
                <a:defRPr/>
              </a:pPr>
              <a:t>‹#›</a:t>
            </a:fld>
            <a:endParaRPr lang="zh-CN" altLang="en-US"/>
          </a:p>
        </p:txBody>
      </p:sp>
    </p:spTree>
    <p:extLst>
      <p:ext uri="{BB962C8B-B14F-4D97-AF65-F5344CB8AC3E}">
        <p14:creationId xmlns:p14="http://schemas.microsoft.com/office/powerpoint/2010/main" val="473349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E0B4C3E0-53B7-4F8E-B59C-F31F5DA81C26}" type="datetimeFigureOut">
              <a:rPr lang="zh-CN" altLang="en-US"/>
              <a:pPr>
                <a:defRPr/>
              </a:pPr>
              <a:t>2019/11/21</a:t>
            </a:fld>
            <a:endParaRPr lang="zh-CN" altLang="en-US"/>
          </a:p>
        </p:txBody>
      </p:sp>
      <p:sp>
        <p:nvSpPr>
          <p:cNvPr id="8" name="页脚占位符 7"/>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9" name="灯片编号占位符 8"/>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1163DDD9-E9AE-41E1-BA07-B8E2B99355BD}" type="slidenum">
              <a:rPr lang="zh-CN" altLang="en-US"/>
              <a:pPr>
                <a:defRPr/>
              </a:pPr>
              <a:t>‹#›</a:t>
            </a:fld>
            <a:endParaRPr lang="zh-CN" altLang="en-US"/>
          </a:p>
        </p:txBody>
      </p:sp>
    </p:spTree>
    <p:extLst>
      <p:ext uri="{BB962C8B-B14F-4D97-AF65-F5344CB8AC3E}">
        <p14:creationId xmlns:p14="http://schemas.microsoft.com/office/powerpoint/2010/main" val="2419549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8445F034-1811-4E61-9C7A-65F0C617CBB9}" type="datetimeFigureOut">
              <a:rPr lang="zh-CN" altLang="en-US"/>
              <a:pPr>
                <a:defRPr/>
              </a:pPr>
              <a:t>2019/11/21</a:t>
            </a:fld>
            <a:endParaRPr lang="zh-CN" altLang="en-US"/>
          </a:p>
        </p:txBody>
      </p:sp>
      <p:sp>
        <p:nvSpPr>
          <p:cNvPr id="4" name="页脚占位符 3"/>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5" name="灯片编号占位符 4"/>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A555B006-39D4-42E7-96ED-72305AB8C2FD}" type="slidenum">
              <a:rPr lang="zh-CN" altLang="en-US"/>
              <a:pPr>
                <a:defRPr/>
              </a:pPr>
              <a:t>‹#›</a:t>
            </a:fld>
            <a:endParaRPr lang="zh-CN" altLang="en-US"/>
          </a:p>
        </p:txBody>
      </p:sp>
    </p:spTree>
    <p:extLst>
      <p:ext uri="{BB962C8B-B14F-4D97-AF65-F5344CB8AC3E}">
        <p14:creationId xmlns:p14="http://schemas.microsoft.com/office/powerpoint/2010/main" val="711485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016935E6-9DAB-47C2-80CA-FAA65B27FC95}" type="datetimeFigureOut">
              <a:rPr lang="zh-CN" altLang="en-US"/>
              <a:pPr>
                <a:defRPr/>
              </a:pPr>
              <a:t>2019/11/21</a:t>
            </a:fld>
            <a:endParaRPr lang="zh-CN" altLang="en-US"/>
          </a:p>
        </p:txBody>
      </p:sp>
      <p:sp>
        <p:nvSpPr>
          <p:cNvPr id="3" name="页脚占位符 2"/>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4" name="灯片编号占位符 3"/>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4E20CE8E-BCAC-44D2-A121-F09AB3BAD45B}" type="slidenum">
              <a:rPr lang="zh-CN" altLang="en-US"/>
              <a:pPr>
                <a:defRPr/>
              </a:pPr>
              <a:t>‹#›</a:t>
            </a:fld>
            <a:endParaRPr lang="zh-CN" altLang="en-US"/>
          </a:p>
        </p:txBody>
      </p:sp>
    </p:spTree>
    <p:extLst>
      <p:ext uri="{BB962C8B-B14F-4D97-AF65-F5344CB8AC3E}">
        <p14:creationId xmlns:p14="http://schemas.microsoft.com/office/powerpoint/2010/main" val="534781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155105A5-9631-4C97-80FD-D433C85F3147}" type="datetimeFigureOut">
              <a:rPr lang="zh-CN" altLang="en-US"/>
              <a:pPr>
                <a:defRPr/>
              </a:pPr>
              <a:t>2019/11/21</a:t>
            </a:fld>
            <a:endParaRPr lang="zh-CN" altLang="en-US"/>
          </a:p>
        </p:txBody>
      </p:sp>
      <p:sp>
        <p:nvSpPr>
          <p:cNvPr id="6" name="页脚占位符 5"/>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7" name="灯片编号占位符 6"/>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63047ABE-45C3-4B4B-9620-0D14DC72E82F}" type="slidenum">
              <a:rPr lang="zh-CN" altLang="en-US"/>
              <a:pPr>
                <a:defRPr/>
              </a:pPr>
              <a:t>‹#›</a:t>
            </a:fld>
            <a:endParaRPr lang="zh-CN" altLang="en-US"/>
          </a:p>
        </p:txBody>
      </p:sp>
    </p:spTree>
    <p:extLst>
      <p:ext uri="{BB962C8B-B14F-4D97-AF65-F5344CB8AC3E}">
        <p14:creationId xmlns:p14="http://schemas.microsoft.com/office/powerpoint/2010/main" val="2964856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DFE66C2C-E214-41AE-938B-5C1026801065}" type="datetimeFigureOut">
              <a:rPr lang="zh-CN" altLang="en-US"/>
              <a:pPr>
                <a:defRPr/>
              </a:pPr>
              <a:t>2019/11/21</a:t>
            </a:fld>
            <a:endParaRPr lang="zh-CN" altLang="en-US"/>
          </a:p>
        </p:txBody>
      </p:sp>
      <p:sp>
        <p:nvSpPr>
          <p:cNvPr id="6" name="页脚占位符 5"/>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7" name="灯片编号占位符 6"/>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5903A6BF-2E22-4690-8C6A-578D6F6C397C}" type="slidenum">
              <a:rPr lang="zh-CN" altLang="en-US"/>
              <a:pPr>
                <a:defRPr/>
              </a:pPr>
              <a:t>‹#›</a:t>
            </a:fld>
            <a:endParaRPr lang="zh-CN" altLang="en-US"/>
          </a:p>
        </p:txBody>
      </p:sp>
    </p:spTree>
    <p:extLst>
      <p:ext uri="{BB962C8B-B14F-4D97-AF65-F5344CB8AC3E}">
        <p14:creationId xmlns:p14="http://schemas.microsoft.com/office/powerpoint/2010/main" val="2028560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4"/>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496300" y="1588"/>
            <a:ext cx="3706813"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userDrawn="1"/>
        </p:nvSpPr>
        <p:spPr bwMode="auto">
          <a:xfrm>
            <a:off x="0" y="620683"/>
            <a:ext cx="12192000" cy="45719"/>
          </a:xfrm>
          <a:prstGeom prst="rect">
            <a:avLst/>
          </a:prstGeom>
          <a:solidFill>
            <a:srgbClr val="00CC99"/>
          </a:solidFill>
          <a:ln w="25400" cap="flat" cmpd="sng" algn="ctr">
            <a:solidFill>
              <a:srgbClr val="00CC99">
                <a:shade val="50000"/>
              </a:srgbClr>
            </a:solidFill>
            <a:prstDash val="solid"/>
          </a:ln>
          <a:effectLst>
            <a:glow rad="101600">
              <a:srgbClr val="AAE2CA">
                <a:satMod val="175000"/>
                <a:alpha val="40000"/>
              </a:srgbClr>
            </a:glow>
            <a:softEdge rad="0"/>
          </a:effectLst>
        </p:spPr>
        <p:txBody>
          <a:bodyPr anchor="ctr"/>
          <a:lstStyle/>
          <a:p>
            <a:pPr algn="ctr" eaLnBrk="1" hangingPunct="1">
              <a:defRPr/>
            </a:pPr>
            <a:endParaRPr lang="zh-CN" altLang="en-US" kern="0">
              <a:solidFill>
                <a:srgbClr val="FFFFFF"/>
              </a:solidFill>
              <a:latin typeface="Times New Roman"/>
              <a:ea typeface="宋体"/>
            </a:endParaRPr>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13" r:id="rId13"/>
    <p:sldLayoutId id="2147483714" r:id="rId1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2.xml"/><Relationship Id="rId1" Type="http://schemas.openxmlformats.org/officeDocument/2006/relationships/vmlDrawing" Target="../drawings/vmlDrawing7.vml"/><Relationship Id="rId5" Type="http://schemas.openxmlformats.org/officeDocument/2006/relationships/image" Target="../media/image26.wmf"/><Relationship Id="rId4" Type="http://schemas.openxmlformats.org/officeDocument/2006/relationships/slide" Target="slide9.xml"/></Relationships>
</file>

<file path=ppt/slides/_rels/slide11.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27.bin"/><Relationship Id="rId18" Type="http://schemas.openxmlformats.org/officeDocument/2006/relationships/image" Target="../media/image34.wmf"/><Relationship Id="rId26" Type="http://schemas.openxmlformats.org/officeDocument/2006/relationships/image" Target="../media/image38.wmf"/><Relationship Id="rId3" Type="http://schemas.openxmlformats.org/officeDocument/2006/relationships/oleObject" Target="../embeddings/oleObject22.bin"/><Relationship Id="rId21" Type="http://schemas.openxmlformats.org/officeDocument/2006/relationships/oleObject" Target="../embeddings/oleObject31.bin"/><Relationship Id="rId7" Type="http://schemas.openxmlformats.org/officeDocument/2006/relationships/oleObject" Target="../embeddings/oleObject24.bin"/><Relationship Id="rId12" Type="http://schemas.openxmlformats.org/officeDocument/2006/relationships/image" Target="../media/image31.wmf"/><Relationship Id="rId17" Type="http://schemas.openxmlformats.org/officeDocument/2006/relationships/oleObject" Target="../embeddings/oleObject29.bin"/><Relationship Id="rId25" Type="http://schemas.openxmlformats.org/officeDocument/2006/relationships/oleObject" Target="../embeddings/oleObject33.bin"/><Relationship Id="rId2" Type="http://schemas.openxmlformats.org/officeDocument/2006/relationships/slideLayout" Target="../slideLayouts/slideLayout7.xml"/><Relationship Id="rId16" Type="http://schemas.openxmlformats.org/officeDocument/2006/relationships/image" Target="../media/image33.wmf"/><Relationship Id="rId20" Type="http://schemas.openxmlformats.org/officeDocument/2006/relationships/image" Target="../media/image35.emf"/><Relationship Id="rId1" Type="http://schemas.openxmlformats.org/officeDocument/2006/relationships/vmlDrawing" Target="../drawings/vmlDrawing8.vml"/><Relationship Id="rId6" Type="http://schemas.openxmlformats.org/officeDocument/2006/relationships/image" Target="../media/image28.wmf"/><Relationship Id="rId11" Type="http://schemas.openxmlformats.org/officeDocument/2006/relationships/oleObject" Target="../embeddings/oleObject26.bin"/><Relationship Id="rId24" Type="http://schemas.openxmlformats.org/officeDocument/2006/relationships/image" Target="../media/image37.wmf"/><Relationship Id="rId5" Type="http://schemas.openxmlformats.org/officeDocument/2006/relationships/oleObject" Target="../embeddings/oleObject23.bin"/><Relationship Id="rId15" Type="http://schemas.openxmlformats.org/officeDocument/2006/relationships/oleObject" Target="../embeddings/oleObject28.bin"/><Relationship Id="rId23" Type="http://schemas.openxmlformats.org/officeDocument/2006/relationships/oleObject" Target="../embeddings/oleObject32.bin"/><Relationship Id="rId10" Type="http://schemas.openxmlformats.org/officeDocument/2006/relationships/image" Target="../media/image30.wmf"/><Relationship Id="rId19" Type="http://schemas.openxmlformats.org/officeDocument/2006/relationships/oleObject" Target="../embeddings/oleObject30.bin"/><Relationship Id="rId4" Type="http://schemas.openxmlformats.org/officeDocument/2006/relationships/image" Target="../media/image27.wmf"/><Relationship Id="rId9" Type="http://schemas.openxmlformats.org/officeDocument/2006/relationships/oleObject" Target="../embeddings/oleObject25.bin"/><Relationship Id="rId14" Type="http://schemas.openxmlformats.org/officeDocument/2006/relationships/image" Target="../media/image32.wmf"/><Relationship Id="rId22" Type="http://schemas.openxmlformats.org/officeDocument/2006/relationships/image" Target="../media/image36.emf"/></Relationships>
</file>

<file path=ppt/slides/_rels/slide12.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39.bin"/><Relationship Id="rId18" Type="http://schemas.openxmlformats.org/officeDocument/2006/relationships/image" Target="../media/image43.emf"/><Relationship Id="rId26" Type="http://schemas.openxmlformats.org/officeDocument/2006/relationships/image" Target="../media/image47.emf"/><Relationship Id="rId3" Type="http://schemas.openxmlformats.org/officeDocument/2006/relationships/oleObject" Target="../embeddings/oleObject34.bin"/><Relationship Id="rId21" Type="http://schemas.openxmlformats.org/officeDocument/2006/relationships/oleObject" Target="../embeddings/oleObject43.bin"/><Relationship Id="rId7" Type="http://schemas.openxmlformats.org/officeDocument/2006/relationships/oleObject" Target="../embeddings/oleObject36.bin"/><Relationship Id="rId12" Type="http://schemas.openxmlformats.org/officeDocument/2006/relationships/image" Target="../media/image41.emf"/><Relationship Id="rId17" Type="http://schemas.openxmlformats.org/officeDocument/2006/relationships/oleObject" Target="../embeddings/oleObject41.bin"/><Relationship Id="rId25" Type="http://schemas.openxmlformats.org/officeDocument/2006/relationships/oleObject" Target="../embeddings/oleObject45.bin"/><Relationship Id="rId2" Type="http://schemas.openxmlformats.org/officeDocument/2006/relationships/slideLayout" Target="../slideLayouts/slideLayout7.xml"/><Relationship Id="rId16" Type="http://schemas.openxmlformats.org/officeDocument/2006/relationships/image" Target="../media/image38.wmf"/><Relationship Id="rId20" Type="http://schemas.openxmlformats.org/officeDocument/2006/relationships/image" Target="../media/image44.emf"/><Relationship Id="rId29" Type="http://schemas.openxmlformats.org/officeDocument/2006/relationships/oleObject" Target="../embeddings/oleObject47.bin"/><Relationship Id="rId1" Type="http://schemas.openxmlformats.org/officeDocument/2006/relationships/vmlDrawing" Target="../drawings/vmlDrawing9.vml"/><Relationship Id="rId6" Type="http://schemas.openxmlformats.org/officeDocument/2006/relationships/image" Target="../media/image30.wmf"/><Relationship Id="rId11" Type="http://schemas.openxmlformats.org/officeDocument/2006/relationships/oleObject" Target="../embeddings/oleObject38.bin"/><Relationship Id="rId24" Type="http://schemas.openxmlformats.org/officeDocument/2006/relationships/image" Target="../media/image46.emf"/><Relationship Id="rId5" Type="http://schemas.openxmlformats.org/officeDocument/2006/relationships/oleObject" Target="../embeddings/oleObject35.bin"/><Relationship Id="rId15" Type="http://schemas.openxmlformats.org/officeDocument/2006/relationships/oleObject" Target="../embeddings/oleObject40.bin"/><Relationship Id="rId23" Type="http://schemas.openxmlformats.org/officeDocument/2006/relationships/oleObject" Target="../embeddings/oleObject44.bin"/><Relationship Id="rId28" Type="http://schemas.openxmlformats.org/officeDocument/2006/relationships/image" Target="../media/image48.emf"/><Relationship Id="rId10" Type="http://schemas.openxmlformats.org/officeDocument/2006/relationships/image" Target="../media/image40.emf"/><Relationship Id="rId19" Type="http://schemas.openxmlformats.org/officeDocument/2006/relationships/oleObject" Target="../embeddings/oleObject42.bin"/><Relationship Id="rId31" Type="http://schemas.openxmlformats.org/officeDocument/2006/relationships/image" Target="../media/image50.png"/><Relationship Id="rId4" Type="http://schemas.openxmlformats.org/officeDocument/2006/relationships/image" Target="../media/image39.wmf"/><Relationship Id="rId9" Type="http://schemas.openxmlformats.org/officeDocument/2006/relationships/oleObject" Target="../embeddings/oleObject37.bin"/><Relationship Id="rId14" Type="http://schemas.openxmlformats.org/officeDocument/2006/relationships/image" Target="../media/image42.wmf"/><Relationship Id="rId22" Type="http://schemas.openxmlformats.org/officeDocument/2006/relationships/image" Target="../media/image45.emf"/><Relationship Id="rId27" Type="http://schemas.openxmlformats.org/officeDocument/2006/relationships/oleObject" Target="../embeddings/oleObject46.bin"/><Relationship Id="rId30" Type="http://schemas.openxmlformats.org/officeDocument/2006/relationships/image" Target="../media/image49.emf"/></Relationships>
</file>

<file path=ppt/slides/_rels/slide13.xml.rels><?xml version="1.0" encoding="UTF-8" standalone="yes"?>
<Relationships xmlns="http://schemas.openxmlformats.org/package/2006/relationships"><Relationship Id="rId8" Type="http://schemas.openxmlformats.org/officeDocument/2006/relationships/image" Target="../media/image53.emf"/><Relationship Id="rId13" Type="http://schemas.openxmlformats.org/officeDocument/2006/relationships/oleObject" Target="../embeddings/oleObject53.bin"/><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55.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52.wmf"/><Relationship Id="rId11" Type="http://schemas.openxmlformats.org/officeDocument/2006/relationships/oleObject" Target="../embeddings/oleObject52.bin"/><Relationship Id="rId5" Type="http://schemas.openxmlformats.org/officeDocument/2006/relationships/oleObject" Target="../embeddings/oleObject49.bin"/><Relationship Id="rId10" Type="http://schemas.openxmlformats.org/officeDocument/2006/relationships/image" Target="../media/image54.emf"/><Relationship Id="rId4" Type="http://schemas.openxmlformats.org/officeDocument/2006/relationships/image" Target="../media/image51.emf"/><Relationship Id="rId9" Type="http://schemas.openxmlformats.org/officeDocument/2006/relationships/oleObject" Target="../embeddings/oleObject51.bin"/><Relationship Id="rId14" Type="http://schemas.openxmlformats.org/officeDocument/2006/relationships/image" Target="../media/image56.wmf"/></Relationships>
</file>

<file path=ppt/slides/_rels/slide14.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54.bin"/><Relationship Id="rId7" Type="http://schemas.openxmlformats.org/officeDocument/2006/relationships/oleObject" Target="../embeddings/oleObject56.bin"/><Relationship Id="rId12" Type="http://schemas.openxmlformats.org/officeDocument/2006/relationships/image" Target="../media/image61.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58.emf"/><Relationship Id="rId11" Type="http://schemas.openxmlformats.org/officeDocument/2006/relationships/oleObject" Target="../embeddings/oleObject58.bin"/><Relationship Id="rId5" Type="http://schemas.openxmlformats.org/officeDocument/2006/relationships/oleObject" Target="../embeddings/oleObject55.bin"/><Relationship Id="rId10" Type="http://schemas.openxmlformats.org/officeDocument/2006/relationships/image" Target="../media/image60.emf"/><Relationship Id="rId4" Type="http://schemas.openxmlformats.org/officeDocument/2006/relationships/image" Target="../media/image57.wmf"/><Relationship Id="rId9" Type="http://schemas.openxmlformats.org/officeDocument/2006/relationships/oleObject" Target="../embeddings/oleObject57.bin"/></Relationships>
</file>

<file path=ppt/slides/_rels/slide1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63.png"/><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6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66.emf"/><Relationship Id="rId13" Type="http://schemas.openxmlformats.org/officeDocument/2006/relationships/oleObject" Target="../embeddings/oleObject64.bin"/><Relationship Id="rId18" Type="http://schemas.openxmlformats.org/officeDocument/2006/relationships/image" Target="../media/image71.wmf"/><Relationship Id="rId3" Type="http://schemas.openxmlformats.org/officeDocument/2006/relationships/oleObject" Target="../embeddings/oleObject59.bin"/><Relationship Id="rId7" Type="http://schemas.openxmlformats.org/officeDocument/2006/relationships/oleObject" Target="../embeddings/oleObject61.bin"/><Relationship Id="rId12" Type="http://schemas.openxmlformats.org/officeDocument/2006/relationships/image" Target="../media/image68.wmf"/><Relationship Id="rId17" Type="http://schemas.openxmlformats.org/officeDocument/2006/relationships/oleObject" Target="../embeddings/oleObject66.bin"/><Relationship Id="rId2" Type="http://schemas.openxmlformats.org/officeDocument/2006/relationships/slideLayout" Target="../slideLayouts/slideLayout7.xml"/><Relationship Id="rId16" Type="http://schemas.openxmlformats.org/officeDocument/2006/relationships/image" Target="../media/image70.wmf"/><Relationship Id="rId1" Type="http://schemas.openxmlformats.org/officeDocument/2006/relationships/vmlDrawing" Target="../drawings/vmlDrawing12.vml"/><Relationship Id="rId6" Type="http://schemas.openxmlformats.org/officeDocument/2006/relationships/image" Target="../media/image65.emf"/><Relationship Id="rId11" Type="http://schemas.openxmlformats.org/officeDocument/2006/relationships/oleObject" Target="../embeddings/oleObject63.bin"/><Relationship Id="rId5" Type="http://schemas.openxmlformats.org/officeDocument/2006/relationships/oleObject" Target="../embeddings/oleObject60.bin"/><Relationship Id="rId15" Type="http://schemas.openxmlformats.org/officeDocument/2006/relationships/oleObject" Target="../embeddings/oleObject65.bin"/><Relationship Id="rId10" Type="http://schemas.openxmlformats.org/officeDocument/2006/relationships/image" Target="../media/image67.emf"/><Relationship Id="rId4" Type="http://schemas.openxmlformats.org/officeDocument/2006/relationships/image" Target="../media/image64.emf"/><Relationship Id="rId9" Type="http://schemas.openxmlformats.org/officeDocument/2006/relationships/oleObject" Target="../embeddings/oleObject62.bin"/><Relationship Id="rId14" Type="http://schemas.openxmlformats.org/officeDocument/2006/relationships/image" Target="../media/image69.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73.wmf"/><Relationship Id="rId5" Type="http://schemas.openxmlformats.org/officeDocument/2006/relationships/oleObject" Target="../embeddings/oleObject68.bin"/><Relationship Id="rId4" Type="http://schemas.openxmlformats.org/officeDocument/2006/relationships/image" Target="../media/image72.wmf"/></Relationships>
</file>

<file path=ppt/slides/_rels/slide19.xml.rels><?xml version="1.0" encoding="UTF-8" standalone="yes"?>
<Relationships xmlns="http://schemas.openxmlformats.org/package/2006/relationships"><Relationship Id="rId13" Type="http://schemas.openxmlformats.org/officeDocument/2006/relationships/oleObject" Target="../embeddings/oleObject74.bin"/><Relationship Id="rId18" Type="http://schemas.openxmlformats.org/officeDocument/2006/relationships/image" Target="../media/image81.wmf"/><Relationship Id="rId26" Type="http://schemas.openxmlformats.org/officeDocument/2006/relationships/oleObject" Target="../embeddings/oleObject81.bin"/><Relationship Id="rId39" Type="http://schemas.openxmlformats.org/officeDocument/2006/relationships/image" Target="../media/image91.emf"/><Relationship Id="rId21" Type="http://schemas.openxmlformats.org/officeDocument/2006/relationships/oleObject" Target="../embeddings/oleObject78.bin"/><Relationship Id="rId34" Type="http://schemas.openxmlformats.org/officeDocument/2006/relationships/oleObject" Target="../embeddings/oleObject85.bin"/><Relationship Id="rId42" Type="http://schemas.openxmlformats.org/officeDocument/2006/relationships/oleObject" Target="../embeddings/oleObject89.bin"/><Relationship Id="rId47" Type="http://schemas.openxmlformats.org/officeDocument/2006/relationships/image" Target="../media/image95.wmf"/><Relationship Id="rId7" Type="http://schemas.openxmlformats.org/officeDocument/2006/relationships/oleObject" Target="../embeddings/oleObject71.bin"/><Relationship Id="rId2" Type="http://schemas.openxmlformats.org/officeDocument/2006/relationships/slideLayout" Target="../slideLayouts/slideLayout7.xml"/><Relationship Id="rId16" Type="http://schemas.openxmlformats.org/officeDocument/2006/relationships/image" Target="../media/image80.wmf"/><Relationship Id="rId29" Type="http://schemas.openxmlformats.org/officeDocument/2006/relationships/image" Target="../media/image86.wmf"/><Relationship Id="rId1" Type="http://schemas.openxmlformats.org/officeDocument/2006/relationships/vmlDrawing" Target="../drawings/vmlDrawing14.vml"/><Relationship Id="rId6" Type="http://schemas.openxmlformats.org/officeDocument/2006/relationships/image" Target="../media/image75.wmf"/><Relationship Id="rId11" Type="http://schemas.openxmlformats.org/officeDocument/2006/relationships/oleObject" Target="../embeddings/oleObject73.bin"/><Relationship Id="rId24" Type="http://schemas.openxmlformats.org/officeDocument/2006/relationships/oleObject" Target="../embeddings/oleObject80.bin"/><Relationship Id="rId32" Type="http://schemas.openxmlformats.org/officeDocument/2006/relationships/oleObject" Target="../embeddings/oleObject84.bin"/><Relationship Id="rId37" Type="http://schemas.openxmlformats.org/officeDocument/2006/relationships/image" Target="../media/image90.emf"/><Relationship Id="rId40" Type="http://schemas.openxmlformats.org/officeDocument/2006/relationships/oleObject" Target="../embeddings/oleObject88.bin"/><Relationship Id="rId45" Type="http://schemas.openxmlformats.org/officeDocument/2006/relationships/image" Target="../media/image94.emf"/><Relationship Id="rId5" Type="http://schemas.openxmlformats.org/officeDocument/2006/relationships/oleObject" Target="../embeddings/oleObject70.bin"/><Relationship Id="rId15" Type="http://schemas.openxmlformats.org/officeDocument/2006/relationships/oleObject" Target="../embeddings/oleObject75.bin"/><Relationship Id="rId23" Type="http://schemas.openxmlformats.org/officeDocument/2006/relationships/oleObject" Target="../embeddings/oleObject79.bin"/><Relationship Id="rId28" Type="http://schemas.openxmlformats.org/officeDocument/2006/relationships/oleObject" Target="../embeddings/oleObject82.bin"/><Relationship Id="rId36" Type="http://schemas.openxmlformats.org/officeDocument/2006/relationships/oleObject" Target="../embeddings/oleObject86.bin"/><Relationship Id="rId10" Type="http://schemas.openxmlformats.org/officeDocument/2006/relationships/image" Target="../media/image77.wmf"/><Relationship Id="rId19" Type="http://schemas.openxmlformats.org/officeDocument/2006/relationships/oleObject" Target="../embeddings/oleObject77.bin"/><Relationship Id="rId31" Type="http://schemas.openxmlformats.org/officeDocument/2006/relationships/image" Target="../media/image87.wmf"/><Relationship Id="rId44" Type="http://schemas.openxmlformats.org/officeDocument/2006/relationships/oleObject" Target="../embeddings/oleObject90.bin"/><Relationship Id="rId4" Type="http://schemas.openxmlformats.org/officeDocument/2006/relationships/image" Target="../media/image74.emf"/><Relationship Id="rId9" Type="http://schemas.openxmlformats.org/officeDocument/2006/relationships/oleObject" Target="../embeddings/oleObject72.bin"/><Relationship Id="rId14" Type="http://schemas.openxmlformats.org/officeDocument/2006/relationships/image" Target="../media/image79.wmf"/><Relationship Id="rId22" Type="http://schemas.openxmlformats.org/officeDocument/2006/relationships/image" Target="../media/image83.wmf"/><Relationship Id="rId27" Type="http://schemas.openxmlformats.org/officeDocument/2006/relationships/image" Target="../media/image85.wmf"/><Relationship Id="rId30" Type="http://schemas.openxmlformats.org/officeDocument/2006/relationships/oleObject" Target="../embeddings/oleObject83.bin"/><Relationship Id="rId35" Type="http://schemas.openxmlformats.org/officeDocument/2006/relationships/image" Target="../media/image89.wmf"/><Relationship Id="rId43" Type="http://schemas.openxmlformats.org/officeDocument/2006/relationships/image" Target="../media/image93.emf"/><Relationship Id="rId8" Type="http://schemas.openxmlformats.org/officeDocument/2006/relationships/image" Target="../media/image76.emf"/><Relationship Id="rId3" Type="http://schemas.openxmlformats.org/officeDocument/2006/relationships/oleObject" Target="../embeddings/oleObject69.bin"/><Relationship Id="rId12" Type="http://schemas.openxmlformats.org/officeDocument/2006/relationships/image" Target="../media/image78.wmf"/><Relationship Id="rId17" Type="http://schemas.openxmlformats.org/officeDocument/2006/relationships/oleObject" Target="../embeddings/oleObject76.bin"/><Relationship Id="rId25" Type="http://schemas.openxmlformats.org/officeDocument/2006/relationships/image" Target="../media/image84.wmf"/><Relationship Id="rId33" Type="http://schemas.openxmlformats.org/officeDocument/2006/relationships/image" Target="../media/image88.wmf"/><Relationship Id="rId38" Type="http://schemas.openxmlformats.org/officeDocument/2006/relationships/oleObject" Target="../embeddings/oleObject87.bin"/><Relationship Id="rId46" Type="http://schemas.openxmlformats.org/officeDocument/2006/relationships/oleObject" Target="../embeddings/oleObject91.bin"/><Relationship Id="rId20" Type="http://schemas.openxmlformats.org/officeDocument/2006/relationships/image" Target="../media/image82.wmf"/><Relationship Id="rId41" Type="http://schemas.openxmlformats.org/officeDocument/2006/relationships/image" Target="../media/image92.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slideLayout" Target="../slideLayouts/slideLayout7.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tags" Target="../tags/tag24.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5" Type="http://schemas.openxmlformats.org/officeDocument/2006/relationships/image" Target="../media/image63.png"/><Relationship Id="rId10" Type="http://schemas.openxmlformats.org/officeDocument/2006/relationships/tags" Target="../tags/tag22.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image" Target="../media/image9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94.bin"/><Relationship Id="rId13" Type="http://schemas.openxmlformats.org/officeDocument/2006/relationships/image" Target="../media/image101.wmf"/><Relationship Id="rId3" Type="http://schemas.openxmlformats.org/officeDocument/2006/relationships/image" Target="../media/image102.png"/><Relationship Id="rId7" Type="http://schemas.openxmlformats.org/officeDocument/2006/relationships/image" Target="../media/image98.emf"/><Relationship Id="rId12" Type="http://schemas.openxmlformats.org/officeDocument/2006/relationships/oleObject" Target="../embeddings/oleObject96.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93.bin"/><Relationship Id="rId11" Type="http://schemas.openxmlformats.org/officeDocument/2006/relationships/image" Target="../media/image100.wmf"/><Relationship Id="rId5" Type="http://schemas.openxmlformats.org/officeDocument/2006/relationships/image" Target="../media/image97.emf"/><Relationship Id="rId10" Type="http://schemas.openxmlformats.org/officeDocument/2006/relationships/oleObject" Target="../embeddings/oleObject95.bin"/><Relationship Id="rId4" Type="http://schemas.openxmlformats.org/officeDocument/2006/relationships/oleObject" Target="../embeddings/oleObject92.bin"/><Relationship Id="rId9" Type="http://schemas.openxmlformats.org/officeDocument/2006/relationships/image" Target="../media/image99.wmf"/></Relationships>
</file>

<file path=ppt/slides/_rels/slide23.xml.rels><?xml version="1.0" encoding="UTF-8" standalone="yes"?>
<Relationships xmlns="http://schemas.openxmlformats.org/package/2006/relationships"><Relationship Id="rId3" Type="http://schemas.openxmlformats.org/officeDocument/2006/relationships/image" Target="../media/image103.gif"/><Relationship Id="rId2" Type="http://schemas.openxmlformats.org/officeDocument/2006/relationships/slide" Target="slide24.xml"/><Relationship Id="rId1" Type="http://schemas.openxmlformats.org/officeDocument/2006/relationships/slideLayout" Target="../slideLayouts/slideLayout7.xml"/><Relationship Id="rId5" Type="http://schemas.openxmlformats.org/officeDocument/2006/relationships/image" Target="../media/image105.jpeg"/><Relationship Id="rId4" Type="http://schemas.openxmlformats.org/officeDocument/2006/relationships/image" Target="../media/image104.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3.xml"/><Relationship Id="rId1" Type="http://schemas.openxmlformats.org/officeDocument/2006/relationships/vmlDrawing" Target="../drawings/vmlDrawing16.vml"/><Relationship Id="rId5" Type="http://schemas.openxmlformats.org/officeDocument/2006/relationships/image" Target="../media/image106.wmf"/><Relationship Id="rId4" Type="http://schemas.openxmlformats.org/officeDocument/2006/relationships/image" Target="../media/image103.gif"/></Relationships>
</file>

<file path=ppt/slides/_rels/slide25.xml.rels><?xml version="1.0" encoding="UTF-8" standalone="yes"?>
<Relationships xmlns="http://schemas.openxmlformats.org/package/2006/relationships"><Relationship Id="rId3" Type="http://schemas.openxmlformats.org/officeDocument/2006/relationships/image" Target="../media/image107.jpeg"/><Relationship Id="rId2" Type="http://schemas.openxmlformats.org/officeDocument/2006/relationships/image" Target="../media/image10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9.jpeg"/><Relationship Id="rId2" Type="http://schemas.openxmlformats.org/officeDocument/2006/relationships/image" Target="../media/image108.png"/><Relationship Id="rId1" Type="http://schemas.openxmlformats.org/officeDocument/2006/relationships/slideLayout" Target="../slideLayouts/slideLayout7.xml"/><Relationship Id="rId5" Type="http://schemas.openxmlformats.org/officeDocument/2006/relationships/image" Target="../media/image111.jpeg"/><Relationship Id="rId4" Type="http://schemas.openxmlformats.org/officeDocument/2006/relationships/image" Target="../media/image110.jpeg"/></Relationships>
</file>

<file path=ppt/slides/_rels/slide27.xml.rels><?xml version="1.0" encoding="UTF-8" standalone="yes"?>
<Relationships xmlns="http://schemas.openxmlformats.org/package/2006/relationships"><Relationship Id="rId8" Type="http://schemas.openxmlformats.org/officeDocument/2006/relationships/image" Target="../media/image117.jpeg"/><Relationship Id="rId13" Type="http://schemas.openxmlformats.org/officeDocument/2006/relationships/hyperlink" Target="http://imgsrc.baidu.com/baike/pic/item/b9d8b70193be44151c95836f.jpg" TargetMode="External"/><Relationship Id="rId3" Type="http://schemas.openxmlformats.org/officeDocument/2006/relationships/image" Target="../media/image113.jpeg"/><Relationship Id="rId7" Type="http://schemas.openxmlformats.org/officeDocument/2006/relationships/image" Target="../media/image116.jpeg"/><Relationship Id="rId12" Type="http://schemas.openxmlformats.org/officeDocument/2006/relationships/image" Target="../media/image120.jpeg"/><Relationship Id="rId2" Type="http://schemas.openxmlformats.org/officeDocument/2006/relationships/image" Target="../media/image112.jpeg"/><Relationship Id="rId1" Type="http://schemas.openxmlformats.org/officeDocument/2006/relationships/slideLayout" Target="../slideLayouts/slideLayout7.xml"/><Relationship Id="rId6" Type="http://schemas.openxmlformats.org/officeDocument/2006/relationships/image" Target="../media/image115.jpeg"/><Relationship Id="rId11" Type="http://schemas.openxmlformats.org/officeDocument/2006/relationships/image" Target="../media/image119.png"/><Relationship Id="rId5" Type="http://schemas.openxmlformats.org/officeDocument/2006/relationships/hyperlink" Target="http://cn.made-in-china.com/image/2f0j01VCOtAmJPLTzLM/&#27704;&#30913;&#38081;.jpg" TargetMode="External"/><Relationship Id="rId10" Type="http://schemas.openxmlformats.org/officeDocument/2006/relationships/image" Target="../media/image118.jpeg"/><Relationship Id="rId4" Type="http://schemas.openxmlformats.org/officeDocument/2006/relationships/image" Target="../media/image114.jpeg"/><Relationship Id="rId9" Type="http://schemas.openxmlformats.org/officeDocument/2006/relationships/hyperlink" Target="http://market.pchome.net/pic_view__101192_170115.html" TargetMode="External"/><Relationship Id="rId14" Type="http://schemas.openxmlformats.org/officeDocument/2006/relationships/image" Target="../media/image121.jpeg"/></Relationships>
</file>

<file path=ppt/slides/_rels/slide28.xml.rels><?xml version="1.0" encoding="UTF-8" standalone="yes"?>
<Relationships xmlns="http://schemas.openxmlformats.org/package/2006/relationships"><Relationship Id="rId3" Type="http://schemas.openxmlformats.org/officeDocument/2006/relationships/image" Target="../media/image123.gif"/><Relationship Id="rId2" Type="http://schemas.openxmlformats.org/officeDocument/2006/relationships/image" Target="../media/image122.png"/><Relationship Id="rId1" Type="http://schemas.openxmlformats.org/officeDocument/2006/relationships/slideLayout" Target="../slideLayouts/slideLayout7.xml"/><Relationship Id="rId5" Type="http://schemas.openxmlformats.org/officeDocument/2006/relationships/slide" Target="slide29.xml"/><Relationship Id="rId4" Type="http://schemas.openxmlformats.org/officeDocument/2006/relationships/image" Target="../media/image124.jpe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4.xml"/><Relationship Id="rId1" Type="http://schemas.openxmlformats.org/officeDocument/2006/relationships/vmlDrawing" Target="../drawings/vmlDrawing17.vml"/><Relationship Id="rId4" Type="http://schemas.openxmlformats.org/officeDocument/2006/relationships/image" Target="../media/image12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127.emf"/><Relationship Id="rId3" Type="http://schemas.openxmlformats.org/officeDocument/2006/relationships/image" Target="../media/image128.png"/><Relationship Id="rId7" Type="http://schemas.openxmlformats.org/officeDocument/2006/relationships/oleObject" Target="../embeddings/oleObject98.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126.emf"/><Relationship Id="rId5" Type="http://schemas.openxmlformats.org/officeDocument/2006/relationships/oleObject" Target="../embeddings/oleObject97.bin"/><Relationship Id="rId4" Type="http://schemas.openxmlformats.org/officeDocument/2006/relationships/image" Target="../media/image105.jpeg"/></Relationships>
</file>

<file path=ppt/slides/_rels/slide31.xml.rels><?xml version="1.0" encoding="UTF-8" standalone="yes"?>
<Relationships xmlns="http://schemas.openxmlformats.org/package/2006/relationships"><Relationship Id="rId8" Type="http://schemas.openxmlformats.org/officeDocument/2006/relationships/image" Target="../media/image131.emf"/><Relationship Id="rId3" Type="http://schemas.openxmlformats.org/officeDocument/2006/relationships/oleObject" Target="../embeddings/oleObject99.bin"/><Relationship Id="rId7" Type="http://schemas.openxmlformats.org/officeDocument/2006/relationships/oleObject" Target="../embeddings/oleObject101.bin"/><Relationship Id="rId12" Type="http://schemas.openxmlformats.org/officeDocument/2006/relationships/image" Target="../media/image133.e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130.emf"/><Relationship Id="rId11" Type="http://schemas.openxmlformats.org/officeDocument/2006/relationships/oleObject" Target="../embeddings/oleObject103.bin"/><Relationship Id="rId5" Type="http://schemas.openxmlformats.org/officeDocument/2006/relationships/oleObject" Target="../embeddings/oleObject100.bin"/><Relationship Id="rId10" Type="http://schemas.openxmlformats.org/officeDocument/2006/relationships/image" Target="../media/image132.emf"/><Relationship Id="rId4" Type="http://schemas.openxmlformats.org/officeDocument/2006/relationships/image" Target="../media/image129.emf"/><Relationship Id="rId9" Type="http://schemas.openxmlformats.org/officeDocument/2006/relationships/oleObject" Target="../embeddings/oleObject102.bin"/></Relationships>
</file>

<file path=ppt/slides/_rels/slide32.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slideLayout" Target="../slideLayouts/slideLayout7.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tags" Target="../tags/tag36.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tags" Target="../tags/tag35.xml"/><Relationship Id="rId5" Type="http://schemas.openxmlformats.org/officeDocument/2006/relationships/tags" Target="../tags/tag29.xml"/><Relationship Id="rId15" Type="http://schemas.openxmlformats.org/officeDocument/2006/relationships/image" Target="../media/image134.png"/><Relationship Id="rId10" Type="http://schemas.openxmlformats.org/officeDocument/2006/relationships/tags" Target="../tags/tag34.xm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image" Target="../media/image63.png"/></Relationships>
</file>

<file path=ppt/slides/_rels/slide33.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slideLayout" Target="../slideLayouts/slideLayout7.xml"/><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tags" Target="../tags/tag48.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tags" Target="../tags/tag47.xml"/><Relationship Id="rId5" Type="http://schemas.openxmlformats.org/officeDocument/2006/relationships/tags" Target="../tags/tag41.xml"/><Relationship Id="rId15" Type="http://schemas.openxmlformats.org/officeDocument/2006/relationships/image" Target="../media/image135.png"/><Relationship Id="rId10" Type="http://schemas.openxmlformats.org/officeDocument/2006/relationships/tags" Target="../tags/tag46.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image" Target="../media/image63.png"/></Relationships>
</file>

<file path=ppt/slides/_rels/slide34.xml.rels><?xml version="1.0" encoding="UTF-8" standalone="yes"?>
<Relationships xmlns="http://schemas.openxmlformats.org/package/2006/relationships"><Relationship Id="rId8" Type="http://schemas.openxmlformats.org/officeDocument/2006/relationships/tags" Target="../tags/tag56.xml"/><Relationship Id="rId13" Type="http://schemas.openxmlformats.org/officeDocument/2006/relationships/slideLayout" Target="../slideLayouts/slideLayout7.xml"/><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tags" Target="../tags/tag60.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tags" Target="../tags/tag59.xml"/><Relationship Id="rId5" Type="http://schemas.openxmlformats.org/officeDocument/2006/relationships/tags" Target="../tags/tag53.xml"/><Relationship Id="rId15" Type="http://schemas.openxmlformats.org/officeDocument/2006/relationships/image" Target="../media/image63.png"/><Relationship Id="rId10" Type="http://schemas.openxmlformats.org/officeDocument/2006/relationships/tags" Target="../tags/tag58.xml"/><Relationship Id="rId4" Type="http://schemas.openxmlformats.org/officeDocument/2006/relationships/tags" Target="../tags/tag52.xml"/><Relationship Id="rId9" Type="http://schemas.openxmlformats.org/officeDocument/2006/relationships/tags" Target="../tags/tag57.xml"/><Relationship Id="rId14" Type="http://schemas.openxmlformats.org/officeDocument/2006/relationships/image" Target="../media/image136.png"/></Relationships>
</file>

<file path=ppt/slides/_rels/slide35.xml.rels><?xml version="1.0" encoding="UTF-8" standalone="yes"?>
<Relationships xmlns="http://schemas.openxmlformats.org/package/2006/relationships"><Relationship Id="rId8" Type="http://schemas.openxmlformats.org/officeDocument/2006/relationships/image" Target="../media/image139.emf"/><Relationship Id="rId13" Type="http://schemas.openxmlformats.org/officeDocument/2006/relationships/oleObject" Target="../embeddings/oleObject109.bin"/><Relationship Id="rId3" Type="http://schemas.openxmlformats.org/officeDocument/2006/relationships/oleObject" Target="../embeddings/oleObject104.bin"/><Relationship Id="rId7" Type="http://schemas.openxmlformats.org/officeDocument/2006/relationships/oleObject" Target="../embeddings/oleObject106.bin"/><Relationship Id="rId12" Type="http://schemas.openxmlformats.org/officeDocument/2006/relationships/image" Target="../media/image141.e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138.emf"/><Relationship Id="rId11" Type="http://schemas.openxmlformats.org/officeDocument/2006/relationships/oleObject" Target="../embeddings/oleObject108.bin"/><Relationship Id="rId5" Type="http://schemas.openxmlformats.org/officeDocument/2006/relationships/oleObject" Target="../embeddings/oleObject105.bin"/><Relationship Id="rId10" Type="http://schemas.openxmlformats.org/officeDocument/2006/relationships/image" Target="../media/image140.wmf"/><Relationship Id="rId4" Type="http://schemas.openxmlformats.org/officeDocument/2006/relationships/image" Target="../media/image137.wmf"/><Relationship Id="rId9" Type="http://schemas.openxmlformats.org/officeDocument/2006/relationships/oleObject" Target="../embeddings/oleObject107.bin"/><Relationship Id="rId14" Type="http://schemas.openxmlformats.org/officeDocument/2006/relationships/image" Target="../media/image142.wmf"/></Relationships>
</file>

<file path=ppt/slides/_rels/slide36.xml.rels><?xml version="1.0" encoding="UTF-8" standalone="yes"?>
<Relationships xmlns="http://schemas.openxmlformats.org/package/2006/relationships"><Relationship Id="rId8" Type="http://schemas.openxmlformats.org/officeDocument/2006/relationships/image" Target="../media/image145.wmf"/><Relationship Id="rId3" Type="http://schemas.openxmlformats.org/officeDocument/2006/relationships/oleObject" Target="../embeddings/oleObject110.bin"/><Relationship Id="rId7" Type="http://schemas.openxmlformats.org/officeDocument/2006/relationships/oleObject" Target="../embeddings/oleObject112.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144.wmf"/><Relationship Id="rId5" Type="http://schemas.openxmlformats.org/officeDocument/2006/relationships/oleObject" Target="../embeddings/oleObject111.bin"/><Relationship Id="rId4" Type="http://schemas.openxmlformats.org/officeDocument/2006/relationships/image" Target="../media/image143.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8.wmf"/><Relationship Id="rId3" Type="http://schemas.openxmlformats.org/officeDocument/2006/relationships/oleObject" Target="../embeddings/oleObject2.bin"/><Relationship Id="rId7" Type="http://schemas.openxmlformats.org/officeDocument/2006/relationships/image" Target="../media/image5.emf"/><Relationship Id="rId12" Type="http://schemas.openxmlformats.org/officeDocument/2006/relationships/oleObject" Target="../embeddings/oleObject6.bin"/><Relationship Id="rId17" Type="http://schemas.openxmlformats.org/officeDocument/2006/relationships/image" Target="../media/image10.wmf"/><Relationship Id="rId2" Type="http://schemas.openxmlformats.org/officeDocument/2006/relationships/slideLayout" Target="../slideLayouts/slideLayout7.xml"/><Relationship Id="rId16" Type="http://schemas.openxmlformats.org/officeDocument/2006/relationships/oleObject" Target="../embeddings/oleObject8.bin"/><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7.emf"/><Relationship Id="rId5" Type="http://schemas.openxmlformats.org/officeDocument/2006/relationships/image" Target="../media/image11.png"/><Relationship Id="rId15" Type="http://schemas.openxmlformats.org/officeDocument/2006/relationships/image" Target="../media/image9.wmf"/><Relationship Id="rId10" Type="http://schemas.openxmlformats.org/officeDocument/2006/relationships/oleObject" Target="../embeddings/oleObject5.bin"/><Relationship Id="rId4" Type="http://schemas.openxmlformats.org/officeDocument/2006/relationships/image" Target="../media/image4.emf"/><Relationship Id="rId9" Type="http://schemas.openxmlformats.org/officeDocument/2006/relationships/image" Target="../media/image6.emf"/><Relationship Id="rId14" Type="http://schemas.openxmlformats.org/officeDocument/2006/relationships/oleObject" Target="../embeddings/oleObject7.bin"/></Relationships>
</file>

<file path=ppt/slides/_rels/slide5.xml.rels><?xml version="1.0" encoding="UTF-8" standalone="yes"?>
<Relationships xmlns="http://schemas.openxmlformats.org/package/2006/relationships"><Relationship Id="rId8" Type="http://schemas.openxmlformats.org/officeDocument/2006/relationships/image" Target="../media/image14.emf"/><Relationship Id="rId13" Type="http://schemas.openxmlformats.org/officeDocument/2006/relationships/image" Target="../media/image16.emf"/><Relationship Id="rId18" Type="http://schemas.openxmlformats.org/officeDocument/2006/relationships/image" Target="../media/image18.e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oleObject" Target="../embeddings/oleObject14.bin"/><Relationship Id="rId17" Type="http://schemas.openxmlformats.org/officeDocument/2006/relationships/oleObject" Target="../embeddings/oleObject17.bin"/><Relationship Id="rId2" Type="http://schemas.openxmlformats.org/officeDocument/2006/relationships/slideLayout" Target="../slideLayouts/slideLayout7.xml"/><Relationship Id="rId16" Type="http://schemas.openxmlformats.org/officeDocument/2006/relationships/image" Target="../media/image17.wmf"/><Relationship Id="rId1" Type="http://schemas.openxmlformats.org/officeDocument/2006/relationships/vmlDrawing" Target="../drawings/vmlDrawing3.vml"/><Relationship Id="rId6" Type="http://schemas.openxmlformats.org/officeDocument/2006/relationships/image" Target="../media/image13.wmf"/><Relationship Id="rId11" Type="http://schemas.openxmlformats.org/officeDocument/2006/relationships/image" Target="../media/image15.wmf"/><Relationship Id="rId5" Type="http://schemas.openxmlformats.org/officeDocument/2006/relationships/oleObject" Target="../embeddings/oleObject10.bin"/><Relationship Id="rId15" Type="http://schemas.openxmlformats.org/officeDocument/2006/relationships/oleObject" Target="../embeddings/oleObject16.bin"/><Relationship Id="rId10" Type="http://schemas.openxmlformats.org/officeDocument/2006/relationships/oleObject" Target="../embeddings/oleObject13.bin"/><Relationship Id="rId4" Type="http://schemas.openxmlformats.org/officeDocument/2006/relationships/image" Target="../media/image12.wmf"/><Relationship Id="rId9" Type="http://schemas.openxmlformats.org/officeDocument/2006/relationships/oleObject" Target="../embeddings/oleObject12.bin"/><Relationship Id="rId14" Type="http://schemas.openxmlformats.org/officeDocument/2006/relationships/oleObject" Target="../embeddings/oleObject15.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8.bin"/><Relationship Id="rId7" Type="http://schemas.openxmlformats.org/officeDocument/2006/relationships/slide" Target="slide7.xm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wm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1.xml"/><Relationship Id="rId1" Type="http://schemas.openxmlformats.org/officeDocument/2006/relationships/vmlDrawing" Target="../drawings/vmlDrawing5.vml"/><Relationship Id="rId4" Type="http://schemas.openxmlformats.org/officeDocument/2006/relationships/image" Target="../media/image22.wmf"/></Relationships>
</file>

<file path=ppt/slides/_rels/slide8.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4.wmf"/><Relationship Id="rId5" Type="http://schemas.openxmlformats.org/officeDocument/2006/relationships/oleObject" Target="../embeddings/oleObject20.bin"/><Relationship Id="rId10" Type="http://schemas.openxmlformats.org/officeDocument/2006/relationships/slide" Target="slide9.xml"/><Relationship Id="rId4" Type="http://schemas.openxmlformats.org/officeDocument/2006/relationships/image" Target="../media/image23.emf"/><Relationship Id="rId9" Type="http://schemas.openxmlformats.org/officeDocument/2006/relationships/slide" Target="slide10.xml"/></Relationships>
</file>

<file path=ppt/slides/_rels/slide9.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1981200" y="1571625"/>
            <a:ext cx="831532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eaLnBrk="1" hangingPunct="1"/>
            <a:r>
              <a:rPr lang="zh-CN" altLang="en-US" sz="6000" b="0" dirty="0" smtClean="0">
                <a:latin typeface="华文隶书" panose="02010800040101010101" pitchFamily="2" charset="-122"/>
                <a:ea typeface="华文隶书" panose="02010800040101010101" pitchFamily="2" charset="-122"/>
              </a:rPr>
              <a:t>第十六章</a:t>
            </a:r>
            <a:r>
              <a:rPr lang="zh-CN" altLang="en-US" sz="6600" b="0" dirty="0" smtClean="0">
                <a:latin typeface="华文隶书" panose="02010800040101010101" pitchFamily="2" charset="-122"/>
                <a:ea typeface="华文隶书" panose="02010800040101010101" pitchFamily="2" charset="-122"/>
              </a:rPr>
              <a:t> </a:t>
            </a:r>
            <a:r>
              <a:rPr lang="zh-CN" altLang="en-US" sz="6600" b="0" dirty="0">
                <a:latin typeface="华文隶书" panose="02010800040101010101" pitchFamily="2" charset="-122"/>
                <a:ea typeface="华文隶书" panose="02010800040101010101" pitchFamily="2" charset="-122"/>
              </a:rPr>
              <a:t/>
            </a:r>
            <a:br>
              <a:rPr lang="zh-CN" altLang="en-US" sz="6600" b="0" dirty="0">
                <a:latin typeface="华文隶书" panose="02010800040101010101" pitchFamily="2" charset="-122"/>
                <a:ea typeface="华文隶书" panose="02010800040101010101" pitchFamily="2" charset="-122"/>
              </a:rPr>
            </a:br>
            <a:r>
              <a:rPr lang="zh-CN" altLang="en-US" sz="6000" b="0" dirty="0">
                <a:solidFill>
                  <a:schemeClr val="tx2"/>
                </a:solidFill>
                <a:latin typeface="Times New Roman" panose="02020603050405020304" pitchFamily="18" charset="0"/>
                <a:ea typeface="华文隶书" panose="02010800040101010101" pitchFamily="2" charset="-122"/>
              </a:rPr>
              <a:t>恒定磁场中的</a:t>
            </a:r>
            <a:r>
              <a:rPr lang="zh-CN" altLang="en-US" sz="6600" b="0" dirty="0">
                <a:latin typeface="华文隶书" panose="02010800040101010101" pitchFamily="2" charset="-122"/>
                <a:ea typeface="华文隶书" panose="02010800040101010101" pitchFamily="2" charset="-122"/>
              </a:rPr>
              <a:t>磁介质</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6738"/>
                                        </p:tgtEl>
                                        <p:attrNameLst>
                                          <p:attrName>style.visibility</p:attrName>
                                        </p:attrNameLst>
                                      </p:cBhvr>
                                      <p:to>
                                        <p:strVal val="visible"/>
                                      </p:to>
                                    </p:set>
                                    <p:animEffect transition="in" filter="wipe(left)">
                                      <p:cBhvr>
                                        <p:cTn id="7" dur="500"/>
                                        <p:tgtEl>
                                          <p:spTgt spid="116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1" name="太阳形 29">
            <a:hlinkClick r:id="rId4" action="ppaction://hlinksldjump" tooltip="物体的位移"/>
          </p:cNvPr>
          <p:cNvSpPr>
            <a:spLocks noChangeArrowheads="1"/>
          </p:cNvSpPr>
          <p:nvPr/>
        </p:nvSpPr>
        <p:spPr bwMode="auto">
          <a:xfrm>
            <a:off x="10310813" y="6218238"/>
            <a:ext cx="357187" cy="357187"/>
          </a:xfrm>
          <a:prstGeom prst="sun">
            <a:avLst>
              <a:gd name="adj" fmla="val 25000"/>
            </a:avLst>
          </a:prstGeom>
          <a:solidFill>
            <a:srgbClr val="FFFF00"/>
          </a:solidFill>
          <a:ln w="9525" algn="ctr">
            <a:solidFill>
              <a:srgbClr val="FF0000"/>
            </a:solidFill>
            <a:round/>
            <a:headEnd/>
            <a:tailEnd/>
          </a:ln>
        </p:spPr>
        <p:txBody>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Tree>
    <p:controls>
      <mc:AlternateContent xmlns:mc="http://schemas.openxmlformats.org/markup-compatibility/2006">
        <mc:Choice xmlns:v="urn:schemas-microsoft-com:vml" Requires="v">
          <p:control spid="27674" name="ShockwaveFlash1" r:id="rId2" imgW="7216920" imgH="5554800"/>
        </mc:Choice>
        <mc:Fallback>
          <p:control name="ShockwaveFlash1" r:id="rId2" imgW="7216920" imgH="5554800">
            <p:pic>
              <p:nvPicPr>
                <p:cNvPr id="27650" name="ShockwaveFlash1"/>
                <p:cNvPicPr preferRelativeResize="0">
                  <a:picLocks noChangeArrowheads="1" noChangeShapeType="1"/>
                </p:cNvPicPr>
                <p:nvPr/>
              </p:nvPicPr>
              <p:blipFill>
                <a:blip r:embed="rId5"/>
                <a:srcRect/>
                <a:stretch>
                  <a:fillRect/>
                </a:stretch>
              </p:blipFill>
              <p:spPr bwMode="auto">
                <a:xfrm>
                  <a:off x="2636838" y="842963"/>
                  <a:ext cx="7216775" cy="5554662"/>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21" name="Text Box 29"/>
          <p:cNvSpPr txBox="1">
            <a:spLocks noChangeArrowheads="1"/>
          </p:cNvSpPr>
          <p:nvPr/>
        </p:nvSpPr>
        <p:spPr bwMode="auto">
          <a:xfrm>
            <a:off x="82480" y="46175"/>
            <a:ext cx="780573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spcBef>
                <a:spcPct val="20000"/>
              </a:spcBef>
            </a:pPr>
            <a:r>
              <a:rPr lang="en-US" altLang="zh-CN" dirty="0">
                <a:latin typeface="Times New Roman" panose="02020603050405020304" pitchFamily="18" charset="0"/>
              </a:rPr>
              <a:t>4</a:t>
            </a:r>
            <a:r>
              <a:rPr lang="zh-CN" altLang="en-US" dirty="0">
                <a:latin typeface="Times New Roman" panose="02020603050405020304" pitchFamily="18" charset="0"/>
              </a:rPr>
              <a:t>、磁化强度矢量：</a:t>
            </a:r>
            <a:r>
              <a:rPr lang="zh-CN" altLang="en-US" dirty="0">
                <a:solidFill>
                  <a:srgbClr val="0000FF"/>
                </a:solidFill>
                <a:latin typeface="Times New Roman" panose="02020603050405020304" pitchFamily="18" charset="0"/>
              </a:rPr>
              <a:t>描述磁介质磁化状态的物理量</a:t>
            </a:r>
            <a:r>
              <a:rPr lang="zh-CN" altLang="en-US" sz="2800" dirty="0">
                <a:latin typeface="Times New Roman" panose="02020603050405020304" pitchFamily="18" charset="0"/>
              </a:rPr>
              <a:t>                                                     </a:t>
            </a:r>
            <a:endParaRPr lang="zh-CN" altLang="en-US" sz="2800" b="0" dirty="0">
              <a:latin typeface="Times New Roman" panose="02020603050405020304" pitchFamily="18" charset="0"/>
            </a:endParaRPr>
          </a:p>
        </p:txBody>
      </p:sp>
      <p:grpSp>
        <p:nvGrpSpPr>
          <p:cNvPr id="110779" name="Group 187"/>
          <p:cNvGrpSpPr>
            <a:grpSpLocks/>
          </p:cNvGrpSpPr>
          <p:nvPr/>
        </p:nvGrpSpPr>
        <p:grpSpPr bwMode="auto">
          <a:xfrm>
            <a:off x="1837220" y="675930"/>
            <a:ext cx="2087562" cy="879475"/>
            <a:chOff x="1247" y="471"/>
            <a:chExt cx="1315" cy="554"/>
          </a:xfrm>
        </p:grpSpPr>
        <p:grpSp>
          <p:nvGrpSpPr>
            <p:cNvPr id="28732" name="Group 173"/>
            <p:cNvGrpSpPr>
              <a:grpSpLocks/>
            </p:cNvGrpSpPr>
            <p:nvPr/>
          </p:nvGrpSpPr>
          <p:grpSpPr bwMode="auto">
            <a:xfrm>
              <a:off x="1247" y="471"/>
              <a:ext cx="1315" cy="554"/>
              <a:chOff x="483" y="3113"/>
              <a:chExt cx="2177" cy="408"/>
            </a:xfrm>
          </p:grpSpPr>
          <p:sp>
            <p:nvSpPr>
              <p:cNvPr id="28734" name="AutoShape 174"/>
              <p:cNvSpPr>
                <a:spLocks noChangeArrowheads="1"/>
              </p:cNvSpPr>
              <p:nvPr/>
            </p:nvSpPr>
            <p:spPr bwMode="gray">
              <a:xfrm>
                <a:off x="483" y="3113"/>
                <a:ext cx="2177" cy="408"/>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
            <p:nvSpPr>
              <p:cNvPr id="28735" name="AutoShape 175"/>
              <p:cNvSpPr>
                <a:spLocks noChangeArrowheads="1"/>
              </p:cNvSpPr>
              <p:nvPr/>
            </p:nvSpPr>
            <p:spPr bwMode="gray">
              <a:xfrm>
                <a:off x="521" y="3113"/>
                <a:ext cx="2111" cy="400"/>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
            <p:nvSpPr>
              <p:cNvPr id="28736" name="AutoShape 176"/>
              <p:cNvSpPr>
                <a:spLocks noChangeArrowheads="1"/>
              </p:cNvSpPr>
              <p:nvPr/>
            </p:nvSpPr>
            <p:spPr bwMode="gray">
              <a:xfrm>
                <a:off x="534" y="3420"/>
                <a:ext cx="2083" cy="101"/>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
            <p:nvSpPr>
              <p:cNvPr id="28737" name="AutoShape 177"/>
              <p:cNvSpPr>
                <a:spLocks noChangeArrowheads="1"/>
              </p:cNvSpPr>
              <p:nvPr/>
            </p:nvSpPr>
            <p:spPr bwMode="gray">
              <a:xfrm>
                <a:off x="534" y="3113"/>
                <a:ext cx="2083" cy="101"/>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grpSp>
        <p:graphicFrame>
          <p:nvGraphicFramePr>
            <p:cNvPr id="28733" name="Object 30"/>
            <p:cNvGraphicFramePr>
              <a:graphicFrameLocks noChangeAspect="1"/>
            </p:cNvGraphicFramePr>
            <p:nvPr/>
          </p:nvGraphicFramePr>
          <p:xfrm>
            <a:off x="1326" y="471"/>
            <a:ext cx="1182" cy="554"/>
          </p:xfrm>
          <a:graphic>
            <a:graphicData uri="http://schemas.openxmlformats.org/presentationml/2006/ole">
              <mc:AlternateContent xmlns:mc="http://schemas.openxmlformats.org/markup-compatibility/2006">
                <mc:Choice xmlns:v="urn:schemas-microsoft-com:vml" Requires="v">
                  <p:oleObj spid="_x0000_s29002" name="公式" r:id="rId3" imgW="698197" imgH="431613" progId="Equation.3">
                    <p:embed/>
                  </p:oleObj>
                </mc:Choice>
                <mc:Fallback>
                  <p:oleObj name="公式" r:id="rId3" imgW="698197" imgH="431613" progId="Equation.3">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6" y="471"/>
                          <a:ext cx="1182" cy="554"/>
                        </a:xfrm>
                        <a:prstGeom prst="rect">
                          <a:avLst/>
                        </a:prstGeom>
                        <a:noFill/>
                        <a:ln>
                          <a:noFill/>
                        </a:ln>
                        <a:effectLst/>
                        <a:extLst>
                          <a:ext uri="{909E8E84-426E-40DD-AFC4-6F175D3DCCD1}">
                            <a14:hiddenFill xmlns:a14="http://schemas.microsoft.com/office/drawing/2010/main">
                              <a:solidFill>
                                <a:srgbClr val="FFFFC9"/>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0623" name="Rectangle 31"/>
          <p:cNvSpPr>
            <a:spLocks noChangeArrowheads="1"/>
          </p:cNvSpPr>
          <p:nvPr/>
        </p:nvSpPr>
        <p:spPr bwMode="auto">
          <a:xfrm>
            <a:off x="200025" y="805139"/>
            <a:ext cx="18161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r>
              <a:rPr lang="zh-CN" altLang="en-US" dirty="0">
                <a:latin typeface="Times New Roman" panose="02020603050405020304" pitchFamily="18" charset="0"/>
              </a:rPr>
              <a:t>定义：</a:t>
            </a:r>
          </a:p>
        </p:txBody>
      </p:sp>
      <p:sp>
        <p:nvSpPr>
          <p:cNvPr id="110625" name="Rectangle 33"/>
          <p:cNvSpPr>
            <a:spLocks noChangeArrowheads="1"/>
          </p:cNvSpPr>
          <p:nvPr/>
        </p:nvSpPr>
        <p:spPr bwMode="auto">
          <a:xfrm>
            <a:off x="4411938" y="805139"/>
            <a:ext cx="754642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r>
              <a:rPr lang="zh-CN" altLang="en-US" dirty="0">
                <a:solidFill>
                  <a:srgbClr val="0000FF"/>
                </a:solidFill>
                <a:latin typeface="Times New Roman" panose="02020603050405020304" pitchFamily="18" charset="0"/>
              </a:rPr>
              <a:t>磁介质中某点附近、单位体积内分子磁矩的矢量和。</a:t>
            </a:r>
          </a:p>
        </p:txBody>
      </p:sp>
      <p:sp>
        <p:nvSpPr>
          <p:cNvPr id="110626" name="Rectangle 34"/>
          <p:cNvSpPr>
            <a:spLocks noChangeArrowheads="1"/>
          </p:cNvSpPr>
          <p:nvPr/>
        </p:nvSpPr>
        <p:spPr bwMode="auto">
          <a:xfrm>
            <a:off x="9525" y="1674675"/>
            <a:ext cx="5365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r>
              <a:rPr lang="zh-CN" altLang="en-US" dirty="0">
                <a:latin typeface="Times New Roman" panose="02020603050405020304" pitchFamily="18" charset="0"/>
              </a:rPr>
              <a:t>二、磁化强度与磁化电流的关系：</a:t>
            </a:r>
          </a:p>
        </p:txBody>
      </p:sp>
      <p:grpSp>
        <p:nvGrpSpPr>
          <p:cNvPr id="110686" name="Group 94"/>
          <p:cNvGrpSpPr>
            <a:grpSpLocks/>
          </p:cNvGrpSpPr>
          <p:nvPr/>
        </p:nvGrpSpPr>
        <p:grpSpPr bwMode="auto">
          <a:xfrm>
            <a:off x="995364" y="2682875"/>
            <a:ext cx="7904162" cy="1851025"/>
            <a:chOff x="-333" y="1351"/>
            <a:chExt cx="4979" cy="1166"/>
          </a:xfrm>
        </p:grpSpPr>
        <p:sp>
          <p:nvSpPr>
            <p:cNvPr id="28730" name="Rectangle 36"/>
            <p:cNvSpPr>
              <a:spLocks noChangeArrowheads="1"/>
            </p:cNvSpPr>
            <p:nvPr/>
          </p:nvSpPr>
          <p:spPr bwMode="auto">
            <a:xfrm>
              <a:off x="-333" y="1351"/>
              <a:ext cx="4979" cy="1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just" eaLnBrk="1" hangingPunct="1">
                <a:lnSpc>
                  <a:spcPct val="130000"/>
                </a:lnSpc>
                <a:spcBef>
                  <a:spcPct val="50000"/>
                </a:spcBef>
              </a:pPr>
              <a:r>
                <a:rPr lang="zh-CN" altLang="en-US" dirty="0">
                  <a:latin typeface="Times New Roman" panose="02020603050405020304" pitchFamily="18" charset="0"/>
                </a:rPr>
                <a:t>假设：① 介质宏观体积内，每个分子电流 </a:t>
              </a:r>
              <a:r>
                <a:rPr lang="en-US" altLang="zh-CN" i="1" dirty="0" err="1">
                  <a:latin typeface="Times New Roman" panose="02020603050405020304" pitchFamily="18" charset="0"/>
                </a:rPr>
                <a:t>I</a:t>
              </a:r>
              <a:r>
                <a:rPr lang="en-US" altLang="zh-CN" i="1" baseline="-25000" dirty="0" err="1">
                  <a:latin typeface="Times New Roman" panose="02020603050405020304" pitchFamily="18" charset="0"/>
                </a:rPr>
                <a:t>m</a:t>
              </a:r>
              <a:r>
                <a:rPr lang="en-US" altLang="zh-CN" i="1" baseline="-25000" dirty="0">
                  <a:latin typeface="Times New Roman" panose="02020603050405020304" pitchFamily="18" charset="0"/>
                </a:rPr>
                <a:t> </a:t>
              </a:r>
              <a:r>
                <a:rPr lang="zh-CN" altLang="en-US" dirty="0">
                  <a:latin typeface="Times New Roman" panose="02020603050405020304" pitchFamily="18" charset="0"/>
                </a:rPr>
                <a:t>都相同；</a:t>
              </a:r>
            </a:p>
            <a:p>
              <a:pPr algn="just">
                <a:lnSpc>
                  <a:spcPct val="130000"/>
                </a:lnSpc>
                <a:spcBef>
                  <a:spcPct val="50000"/>
                </a:spcBef>
              </a:pPr>
              <a:r>
                <a:rPr lang="zh-CN" altLang="en-US" dirty="0">
                  <a:latin typeface="Times New Roman" panose="02020603050405020304" pitchFamily="18" charset="0"/>
                </a:rPr>
                <a:t>            ②每个分子电流</a:t>
              </a:r>
              <a:r>
                <a:rPr lang="zh-CN" altLang="en-US" dirty="0"/>
                <a:t>平均</a:t>
              </a:r>
              <a:r>
                <a:rPr lang="zh-CN" altLang="en-US" dirty="0">
                  <a:latin typeface="Times New Roman" panose="02020603050405020304" pitchFamily="18" charset="0"/>
                </a:rPr>
                <a:t>所围面积为</a:t>
              </a:r>
              <a:r>
                <a:rPr lang="en-US" altLang="zh-CN" i="1" dirty="0">
                  <a:latin typeface="Times New Roman" panose="02020603050405020304" pitchFamily="18" charset="0"/>
                </a:rPr>
                <a:t>S </a:t>
              </a:r>
              <a:r>
                <a:rPr lang="en-US" altLang="zh-CN" baseline="-25000" dirty="0">
                  <a:latin typeface="Times New Roman" panose="02020603050405020304" pitchFamily="18" charset="0"/>
                </a:rPr>
                <a:t>0</a:t>
              </a:r>
              <a:r>
                <a:rPr lang="en-US" altLang="zh-CN" i="1" dirty="0">
                  <a:latin typeface="Times New Roman" panose="02020603050405020304" pitchFamily="18" charset="0"/>
                </a:rPr>
                <a:t> </a:t>
              </a:r>
              <a:r>
                <a:rPr lang="zh-CN" altLang="en-US" dirty="0">
                  <a:latin typeface="Times New Roman" panose="02020603050405020304" pitchFamily="18" charset="0"/>
                </a:rPr>
                <a:t>；</a:t>
              </a:r>
            </a:p>
            <a:p>
              <a:pPr algn="just">
                <a:lnSpc>
                  <a:spcPct val="130000"/>
                </a:lnSpc>
                <a:spcBef>
                  <a:spcPct val="50000"/>
                </a:spcBef>
              </a:pPr>
              <a:r>
                <a:rPr lang="zh-CN" altLang="en-US" dirty="0">
                  <a:latin typeface="Times New Roman" panose="02020603050405020304" pitchFamily="18" charset="0"/>
                </a:rPr>
                <a:t>            ③分子磁距        取向相同。 </a:t>
              </a:r>
            </a:p>
          </p:txBody>
        </p:sp>
        <p:graphicFrame>
          <p:nvGraphicFramePr>
            <p:cNvPr id="28731" name="Object 37"/>
            <p:cNvGraphicFramePr>
              <a:graphicFrameLocks noChangeAspect="1"/>
            </p:cNvGraphicFramePr>
            <p:nvPr>
              <p:extLst>
                <p:ext uri="{D42A27DB-BD31-4B8C-83A1-F6EECF244321}">
                  <p14:modId xmlns:p14="http://schemas.microsoft.com/office/powerpoint/2010/main" val="277562463"/>
                </p:ext>
              </p:extLst>
            </p:nvPr>
          </p:nvGraphicFramePr>
          <p:xfrm>
            <a:off x="1352" y="2215"/>
            <a:ext cx="270" cy="293"/>
          </p:xfrm>
          <a:graphic>
            <a:graphicData uri="http://schemas.openxmlformats.org/presentationml/2006/ole">
              <mc:AlternateContent xmlns:mc="http://schemas.openxmlformats.org/markup-compatibility/2006">
                <mc:Choice xmlns:v="urn:schemas-microsoft-com:vml" Requires="v">
                  <p:oleObj spid="_x0000_s29003" name="公式" r:id="rId5" imgW="164885" imgH="164885" progId="Equation.3">
                    <p:embed/>
                  </p:oleObj>
                </mc:Choice>
                <mc:Fallback>
                  <p:oleObj name="公式" r:id="rId5" imgW="164885" imgH="164885" progId="Equation.3">
                    <p:embed/>
                    <p:pic>
                      <p:nvPicPr>
                        <p:cNvPr id="0" name="Object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2" y="2215"/>
                          <a:ext cx="270" cy="293"/>
                        </a:xfrm>
                        <a:prstGeom prst="rect">
                          <a:avLst/>
                        </a:prstGeom>
                        <a:noFill/>
                        <a:ln>
                          <a:noFill/>
                        </a:ln>
                        <a:effectLst/>
                      </p:spPr>
                    </p:pic>
                  </p:oleObj>
                </mc:Fallback>
              </mc:AlternateContent>
            </a:graphicData>
          </a:graphic>
        </p:graphicFrame>
      </p:grpSp>
      <p:grpSp>
        <p:nvGrpSpPr>
          <p:cNvPr id="110780" name="Group 188"/>
          <p:cNvGrpSpPr>
            <a:grpSpLocks/>
          </p:cNvGrpSpPr>
          <p:nvPr/>
        </p:nvGrpSpPr>
        <p:grpSpPr bwMode="auto">
          <a:xfrm>
            <a:off x="3168764" y="4620445"/>
            <a:ext cx="3257550" cy="695325"/>
            <a:chOff x="1386" y="2194"/>
            <a:chExt cx="2132" cy="499"/>
          </a:xfrm>
        </p:grpSpPr>
        <p:grpSp>
          <p:nvGrpSpPr>
            <p:cNvPr id="28724" name="Group 173"/>
            <p:cNvGrpSpPr>
              <a:grpSpLocks/>
            </p:cNvGrpSpPr>
            <p:nvPr/>
          </p:nvGrpSpPr>
          <p:grpSpPr bwMode="auto">
            <a:xfrm>
              <a:off x="1386" y="2194"/>
              <a:ext cx="2132" cy="499"/>
              <a:chOff x="483" y="3113"/>
              <a:chExt cx="2177" cy="408"/>
            </a:xfrm>
          </p:grpSpPr>
          <p:sp>
            <p:nvSpPr>
              <p:cNvPr id="28726" name="AutoShape 174"/>
              <p:cNvSpPr>
                <a:spLocks noChangeArrowheads="1"/>
              </p:cNvSpPr>
              <p:nvPr/>
            </p:nvSpPr>
            <p:spPr bwMode="gray">
              <a:xfrm>
                <a:off x="483" y="3113"/>
                <a:ext cx="2177" cy="408"/>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
            <p:nvSpPr>
              <p:cNvPr id="28727" name="AutoShape 175"/>
              <p:cNvSpPr>
                <a:spLocks noChangeArrowheads="1"/>
              </p:cNvSpPr>
              <p:nvPr/>
            </p:nvSpPr>
            <p:spPr bwMode="gray">
              <a:xfrm>
                <a:off x="521" y="3113"/>
                <a:ext cx="2111" cy="400"/>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
            <p:nvSpPr>
              <p:cNvPr id="28728" name="AutoShape 176"/>
              <p:cNvSpPr>
                <a:spLocks noChangeArrowheads="1"/>
              </p:cNvSpPr>
              <p:nvPr/>
            </p:nvSpPr>
            <p:spPr bwMode="gray">
              <a:xfrm>
                <a:off x="534" y="3420"/>
                <a:ext cx="2083" cy="101"/>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
            <p:nvSpPr>
              <p:cNvPr id="28729" name="AutoShape 177"/>
              <p:cNvSpPr>
                <a:spLocks noChangeArrowheads="1"/>
              </p:cNvSpPr>
              <p:nvPr/>
            </p:nvSpPr>
            <p:spPr bwMode="gray">
              <a:xfrm>
                <a:off x="534" y="3113"/>
                <a:ext cx="2083" cy="101"/>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grpSp>
        <p:graphicFrame>
          <p:nvGraphicFramePr>
            <p:cNvPr id="28725" name="Object 39"/>
            <p:cNvGraphicFramePr>
              <a:graphicFrameLocks noChangeAspect="1"/>
            </p:cNvGraphicFramePr>
            <p:nvPr/>
          </p:nvGraphicFramePr>
          <p:xfrm>
            <a:off x="1609" y="2271"/>
            <a:ext cx="1683" cy="360"/>
          </p:xfrm>
          <a:graphic>
            <a:graphicData uri="http://schemas.openxmlformats.org/presentationml/2006/ole">
              <mc:AlternateContent xmlns:mc="http://schemas.openxmlformats.org/markup-compatibility/2006">
                <mc:Choice xmlns:v="urn:schemas-microsoft-com:vml" Requires="v">
                  <p:oleObj spid="_x0000_s29004" name="公式" r:id="rId7" imgW="1054100" imgH="241300" progId="Equation.3">
                    <p:embed/>
                  </p:oleObj>
                </mc:Choice>
                <mc:Fallback>
                  <p:oleObj name="公式" r:id="rId7" imgW="1054100" imgH="241300" progId="Equation.3">
                    <p:embed/>
                    <p:pic>
                      <p:nvPicPr>
                        <p:cNvPr id="0" name="Object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9" y="2271"/>
                          <a:ext cx="1683" cy="360"/>
                        </a:xfrm>
                        <a:prstGeom prst="rect">
                          <a:avLst/>
                        </a:prstGeom>
                        <a:noFill/>
                        <a:ln>
                          <a:noFill/>
                        </a:ln>
                        <a:effectLst/>
                        <a:extLst>
                          <a:ext uri="{909E8E84-426E-40DD-AFC4-6F175D3DCCD1}">
                            <a14:hiddenFill xmlns:a14="http://schemas.microsoft.com/office/drawing/2010/main">
                              <a:solidFill>
                                <a:srgbClr val="FFFFC9"/>
                              </a:solidFill>
                            </a14:hiddenFill>
                          </a:ext>
                          <a:ext uri="{91240B29-F687-4F45-9708-019B960494DF}">
                            <a14:hiddenLine xmlns:a14="http://schemas.microsoft.com/office/drawing/2010/main" w="25400" algn="ctr">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0632" name="Text Box 40"/>
          <p:cNvSpPr txBox="1">
            <a:spLocks noChangeArrowheads="1"/>
          </p:cNvSpPr>
          <p:nvPr/>
        </p:nvSpPr>
        <p:spPr bwMode="auto">
          <a:xfrm>
            <a:off x="964888" y="4617002"/>
            <a:ext cx="19954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dirty="0">
                <a:latin typeface="Times New Roman" panose="02020603050405020304" pitchFamily="18" charset="0"/>
              </a:rPr>
              <a:t>磁化强度：</a:t>
            </a:r>
          </a:p>
        </p:txBody>
      </p:sp>
      <p:grpSp>
        <p:nvGrpSpPr>
          <p:cNvPr id="110759" name="Group 167"/>
          <p:cNvGrpSpPr>
            <a:grpSpLocks/>
          </p:cNvGrpSpPr>
          <p:nvPr/>
        </p:nvGrpSpPr>
        <p:grpSpPr bwMode="auto">
          <a:xfrm>
            <a:off x="8919266" y="2101268"/>
            <a:ext cx="2887662" cy="2551112"/>
            <a:chOff x="3825" y="1800"/>
            <a:chExt cx="1819" cy="1607"/>
          </a:xfrm>
        </p:grpSpPr>
        <p:sp>
          <p:nvSpPr>
            <p:cNvPr id="28688" name="Freeform 131"/>
            <p:cNvSpPr>
              <a:spLocks/>
            </p:cNvSpPr>
            <p:nvPr/>
          </p:nvSpPr>
          <p:spPr bwMode="auto">
            <a:xfrm>
              <a:off x="3825" y="2042"/>
              <a:ext cx="1712" cy="291"/>
            </a:xfrm>
            <a:custGeom>
              <a:avLst/>
              <a:gdLst>
                <a:gd name="T0" fmla="*/ 93 w 2157"/>
                <a:gd name="T1" fmla="*/ 95 h 1561"/>
                <a:gd name="T2" fmla="*/ 10 w 2157"/>
                <a:gd name="T3" fmla="*/ 60 h 1561"/>
                <a:gd name="T4" fmla="*/ 31 w 2157"/>
                <a:gd name="T5" fmla="*/ 23 h 1561"/>
                <a:gd name="T6" fmla="*/ 175 w 2157"/>
                <a:gd name="T7" fmla="*/ 3 h 1561"/>
                <a:gd name="T8" fmla="*/ 448 w 2157"/>
                <a:gd name="T9" fmla="*/ 5 h 1561"/>
                <a:gd name="T10" fmla="*/ 661 w 2157"/>
                <a:gd name="T11" fmla="*/ 16 h 1561"/>
                <a:gd name="T12" fmla="*/ 879 w 2157"/>
                <a:gd name="T13" fmla="*/ 34 h 1561"/>
                <a:gd name="T14" fmla="*/ 1098 w 2157"/>
                <a:gd name="T15" fmla="*/ 67 h 1561"/>
                <a:gd name="T16" fmla="*/ 1304 w 2157"/>
                <a:gd name="T17" fmla="*/ 120 h 1561"/>
                <a:gd name="T18" fmla="*/ 1359 w 2157"/>
                <a:gd name="T19" fmla="*/ 170 h 1561"/>
                <a:gd name="T20" fmla="*/ 1304 w 2157"/>
                <a:gd name="T21" fmla="*/ 221 h 1561"/>
                <a:gd name="T22" fmla="*/ 1195 w 2157"/>
                <a:gd name="T23" fmla="*/ 254 h 1561"/>
                <a:gd name="T24" fmla="*/ 1044 w 2157"/>
                <a:gd name="T25" fmla="*/ 261 h 1561"/>
                <a:gd name="T26" fmla="*/ 914 w 2157"/>
                <a:gd name="T27" fmla="*/ 243 h 1561"/>
                <a:gd name="T28" fmla="*/ 852 w 2157"/>
                <a:gd name="T29" fmla="*/ 219 h 1561"/>
                <a:gd name="T30" fmla="*/ 777 w 2157"/>
                <a:gd name="T31" fmla="*/ 184 h 1561"/>
                <a:gd name="T32" fmla="*/ 674 w 2157"/>
                <a:gd name="T33" fmla="*/ 164 h 1561"/>
                <a:gd name="T34" fmla="*/ 524 w 2157"/>
                <a:gd name="T35" fmla="*/ 146 h 1561"/>
                <a:gd name="T36" fmla="*/ 346 w 2157"/>
                <a:gd name="T37" fmla="*/ 128 h 1561"/>
                <a:gd name="T38" fmla="*/ 222 w 2157"/>
                <a:gd name="T39" fmla="*/ 113 h 1561"/>
                <a:gd name="T40" fmla="*/ 93 w 2157"/>
                <a:gd name="T41" fmla="*/ 95 h 15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57" h="1561">
                  <a:moveTo>
                    <a:pt x="147" y="561"/>
                  </a:moveTo>
                  <a:cubicBezTo>
                    <a:pt x="84" y="505"/>
                    <a:pt x="32" y="426"/>
                    <a:pt x="16" y="355"/>
                  </a:cubicBezTo>
                  <a:cubicBezTo>
                    <a:pt x="0" y="284"/>
                    <a:pt x="6" y="193"/>
                    <a:pt x="49" y="137"/>
                  </a:cubicBezTo>
                  <a:cubicBezTo>
                    <a:pt x="92" y="81"/>
                    <a:pt x="167" y="36"/>
                    <a:pt x="277" y="18"/>
                  </a:cubicBezTo>
                  <a:cubicBezTo>
                    <a:pt x="387" y="0"/>
                    <a:pt x="583" y="16"/>
                    <a:pt x="712" y="29"/>
                  </a:cubicBezTo>
                  <a:cubicBezTo>
                    <a:pt x="841" y="42"/>
                    <a:pt x="935" y="65"/>
                    <a:pt x="1049" y="94"/>
                  </a:cubicBezTo>
                  <a:cubicBezTo>
                    <a:pt x="1163" y="123"/>
                    <a:pt x="1280" y="152"/>
                    <a:pt x="1396" y="203"/>
                  </a:cubicBezTo>
                  <a:cubicBezTo>
                    <a:pt x="1512" y="254"/>
                    <a:pt x="1632" y="313"/>
                    <a:pt x="1744" y="398"/>
                  </a:cubicBezTo>
                  <a:cubicBezTo>
                    <a:pt x="1856" y="483"/>
                    <a:pt x="2001" y="611"/>
                    <a:pt x="2070" y="713"/>
                  </a:cubicBezTo>
                  <a:cubicBezTo>
                    <a:pt x="2139" y="815"/>
                    <a:pt x="2157" y="907"/>
                    <a:pt x="2157" y="1007"/>
                  </a:cubicBezTo>
                  <a:cubicBezTo>
                    <a:pt x="2157" y="1107"/>
                    <a:pt x="2114" y="1228"/>
                    <a:pt x="2070" y="1311"/>
                  </a:cubicBezTo>
                  <a:cubicBezTo>
                    <a:pt x="2026" y="1394"/>
                    <a:pt x="1965" y="1467"/>
                    <a:pt x="1896" y="1507"/>
                  </a:cubicBezTo>
                  <a:cubicBezTo>
                    <a:pt x="1827" y="1547"/>
                    <a:pt x="1731" y="1561"/>
                    <a:pt x="1657" y="1550"/>
                  </a:cubicBezTo>
                  <a:cubicBezTo>
                    <a:pt x="1583" y="1539"/>
                    <a:pt x="1502" y="1484"/>
                    <a:pt x="1451" y="1442"/>
                  </a:cubicBezTo>
                  <a:cubicBezTo>
                    <a:pt x="1400" y="1400"/>
                    <a:pt x="1389" y="1358"/>
                    <a:pt x="1353" y="1300"/>
                  </a:cubicBezTo>
                  <a:cubicBezTo>
                    <a:pt x="1317" y="1242"/>
                    <a:pt x="1280" y="1148"/>
                    <a:pt x="1233" y="1094"/>
                  </a:cubicBezTo>
                  <a:cubicBezTo>
                    <a:pt x="1186" y="1040"/>
                    <a:pt x="1137" y="1012"/>
                    <a:pt x="1070" y="974"/>
                  </a:cubicBezTo>
                  <a:cubicBezTo>
                    <a:pt x="1003" y="936"/>
                    <a:pt x="918" y="902"/>
                    <a:pt x="831" y="866"/>
                  </a:cubicBezTo>
                  <a:cubicBezTo>
                    <a:pt x="744" y="830"/>
                    <a:pt x="629" y="790"/>
                    <a:pt x="549" y="757"/>
                  </a:cubicBezTo>
                  <a:cubicBezTo>
                    <a:pt x="469" y="724"/>
                    <a:pt x="420" y="703"/>
                    <a:pt x="353" y="670"/>
                  </a:cubicBezTo>
                  <a:cubicBezTo>
                    <a:pt x="286" y="637"/>
                    <a:pt x="190" y="584"/>
                    <a:pt x="147" y="561"/>
                  </a:cubicBezTo>
                  <a:close/>
                </a:path>
              </a:pathLst>
            </a:custGeom>
            <a:gradFill rotWithShape="1">
              <a:gsLst>
                <a:gs pos="0">
                  <a:srgbClr val="475E00"/>
                </a:gs>
                <a:gs pos="50000">
                  <a:srgbClr val="99CC00"/>
                </a:gs>
                <a:gs pos="100000">
                  <a:srgbClr val="475E00"/>
                </a:gs>
              </a:gsLst>
              <a:lin ang="5400000" scaled="1"/>
            </a:gradFill>
            <a:ln w="28575" cap="flat" cmpd="sng">
              <a:solidFill>
                <a:srgbClr val="CC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p>
              <a:endParaRPr lang="zh-CN" altLang="en-US"/>
            </a:p>
          </p:txBody>
        </p:sp>
        <p:sp>
          <p:nvSpPr>
            <p:cNvPr id="28689" name="Arc 132"/>
            <p:cNvSpPr>
              <a:spLocks/>
            </p:cNvSpPr>
            <p:nvPr/>
          </p:nvSpPr>
          <p:spPr bwMode="auto">
            <a:xfrm>
              <a:off x="4326" y="2283"/>
              <a:ext cx="215" cy="291"/>
            </a:xfrm>
            <a:custGeom>
              <a:avLst/>
              <a:gdLst>
                <a:gd name="T0" fmla="*/ 0 w 22235"/>
                <a:gd name="T1" fmla="*/ 0 h 41107"/>
                <a:gd name="T2" fmla="*/ 1 w 22235"/>
                <a:gd name="T3" fmla="*/ 5 h 41107"/>
                <a:gd name="T4" fmla="*/ 0 w 22235"/>
                <a:gd name="T5" fmla="*/ 3 h 41107"/>
                <a:gd name="T6" fmla="*/ 0 60000 65536"/>
                <a:gd name="T7" fmla="*/ 0 60000 65536"/>
                <a:gd name="T8" fmla="*/ 0 60000 65536"/>
              </a:gdLst>
              <a:ahLst/>
              <a:cxnLst>
                <a:cxn ang="T6">
                  <a:pos x="T0" y="T1"/>
                </a:cxn>
                <a:cxn ang="T7">
                  <a:pos x="T2" y="T3"/>
                </a:cxn>
                <a:cxn ang="T8">
                  <a:pos x="T4" y="T5"/>
                </a:cxn>
              </a:cxnLst>
              <a:rect l="0" t="0" r="r" b="b"/>
              <a:pathLst>
                <a:path w="22235" h="41107" fill="none" extrusionOk="0">
                  <a:moveTo>
                    <a:pt x="0" y="9"/>
                  </a:moveTo>
                  <a:cubicBezTo>
                    <a:pt x="211" y="3"/>
                    <a:pt x="423" y="0"/>
                    <a:pt x="635" y="0"/>
                  </a:cubicBezTo>
                  <a:cubicBezTo>
                    <a:pt x="12564" y="0"/>
                    <a:pt x="22235" y="9670"/>
                    <a:pt x="22235" y="21600"/>
                  </a:cubicBezTo>
                  <a:cubicBezTo>
                    <a:pt x="22235" y="29935"/>
                    <a:pt x="17438" y="37527"/>
                    <a:pt x="9910" y="41107"/>
                  </a:cubicBezTo>
                </a:path>
                <a:path w="22235" h="41107" stroke="0" extrusionOk="0">
                  <a:moveTo>
                    <a:pt x="0" y="9"/>
                  </a:moveTo>
                  <a:cubicBezTo>
                    <a:pt x="211" y="3"/>
                    <a:pt x="423" y="0"/>
                    <a:pt x="635" y="0"/>
                  </a:cubicBezTo>
                  <a:cubicBezTo>
                    <a:pt x="12564" y="0"/>
                    <a:pt x="22235" y="9670"/>
                    <a:pt x="22235" y="21600"/>
                  </a:cubicBezTo>
                  <a:cubicBezTo>
                    <a:pt x="22235" y="29935"/>
                    <a:pt x="17438" y="37527"/>
                    <a:pt x="9910" y="41107"/>
                  </a:cubicBezTo>
                  <a:lnTo>
                    <a:pt x="635" y="21600"/>
                  </a:lnTo>
                  <a:lnTo>
                    <a:pt x="0" y="9"/>
                  </a:lnTo>
                  <a:close/>
                </a:path>
              </a:pathLst>
            </a:custGeom>
            <a:noFill/>
            <a:ln w="9525">
              <a:solidFill>
                <a:srgbClr val="3399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spAutoFit/>
            </a:bodyPr>
            <a:lstStyle/>
            <a:p>
              <a:endParaRPr lang="zh-CN" altLang="en-US"/>
            </a:p>
          </p:txBody>
        </p:sp>
        <p:sp>
          <p:nvSpPr>
            <p:cNvPr id="28690" name="Arc 133"/>
            <p:cNvSpPr>
              <a:spLocks/>
            </p:cNvSpPr>
            <p:nvPr/>
          </p:nvSpPr>
          <p:spPr bwMode="auto">
            <a:xfrm>
              <a:off x="4116" y="2230"/>
              <a:ext cx="232" cy="291"/>
            </a:xfrm>
            <a:custGeom>
              <a:avLst/>
              <a:gdLst>
                <a:gd name="T0" fmla="*/ 0 w 22235"/>
                <a:gd name="T1" fmla="*/ 0 h 39096"/>
                <a:gd name="T2" fmla="*/ 1 w 22235"/>
                <a:gd name="T3" fmla="*/ 5 h 39096"/>
                <a:gd name="T4" fmla="*/ 0 w 22235"/>
                <a:gd name="T5" fmla="*/ 3 h 39096"/>
                <a:gd name="T6" fmla="*/ 0 60000 65536"/>
                <a:gd name="T7" fmla="*/ 0 60000 65536"/>
                <a:gd name="T8" fmla="*/ 0 60000 65536"/>
              </a:gdLst>
              <a:ahLst/>
              <a:cxnLst>
                <a:cxn ang="T6">
                  <a:pos x="T0" y="T1"/>
                </a:cxn>
                <a:cxn ang="T7">
                  <a:pos x="T2" y="T3"/>
                </a:cxn>
                <a:cxn ang="T8">
                  <a:pos x="T4" y="T5"/>
                </a:cxn>
              </a:cxnLst>
              <a:rect l="0" t="0" r="r" b="b"/>
              <a:pathLst>
                <a:path w="22235" h="39096" fill="none" extrusionOk="0">
                  <a:moveTo>
                    <a:pt x="0" y="9"/>
                  </a:moveTo>
                  <a:cubicBezTo>
                    <a:pt x="211" y="3"/>
                    <a:pt x="423" y="0"/>
                    <a:pt x="635" y="0"/>
                  </a:cubicBezTo>
                  <a:cubicBezTo>
                    <a:pt x="12564" y="0"/>
                    <a:pt x="22235" y="9670"/>
                    <a:pt x="22235" y="21600"/>
                  </a:cubicBezTo>
                  <a:cubicBezTo>
                    <a:pt x="22235" y="28526"/>
                    <a:pt x="18912" y="35033"/>
                    <a:pt x="13301" y="39095"/>
                  </a:cubicBezTo>
                </a:path>
                <a:path w="22235" h="39096" stroke="0" extrusionOk="0">
                  <a:moveTo>
                    <a:pt x="0" y="9"/>
                  </a:moveTo>
                  <a:cubicBezTo>
                    <a:pt x="211" y="3"/>
                    <a:pt x="423" y="0"/>
                    <a:pt x="635" y="0"/>
                  </a:cubicBezTo>
                  <a:cubicBezTo>
                    <a:pt x="12564" y="0"/>
                    <a:pt x="22235" y="9670"/>
                    <a:pt x="22235" y="21600"/>
                  </a:cubicBezTo>
                  <a:cubicBezTo>
                    <a:pt x="22235" y="28526"/>
                    <a:pt x="18912" y="35033"/>
                    <a:pt x="13301" y="39095"/>
                  </a:cubicBezTo>
                  <a:lnTo>
                    <a:pt x="635" y="21600"/>
                  </a:lnTo>
                  <a:lnTo>
                    <a:pt x="0" y="9"/>
                  </a:lnTo>
                  <a:close/>
                </a:path>
              </a:pathLst>
            </a:custGeom>
            <a:noFill/>
            <a:ln w="9525">
              <a:solidFill>
                <a:srgbClr val="3399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spAutoFit/>
            </a:bodyPr>
            <a:lstStyle/>
            <a:p>
              <a:endParaRPr lang="zh-CN" altLang="en-US"/>
            </a:p>
          </p:txBody>
        </p:sp>
        <p:sp>
          <p:nvSpPr>
            <p:cNvPr id="28691" name="Arc 134"/>
            <p:cNvSpPr>
              <a:spLocks/>
            </p:cNvSpPr>
            <p:nvPr/>
          </p:nvSpPr>
          <p:spPr bwMode="auto">
            <a:xfrm>
              <a:off x="3942" y="2226"/>
              <a:ext cx="215" cy="291"/>
            </a:xfrm>
            <a:custGeom>
              <a:avLst/>
              <a:gdLst>
                <a:gd name="T0" fmla="*/ 0 w 22235"/>
                <a:gd name="T1" fmla="*/ 0 h 34580"/>
                <a:gd name="T2" fmla="*/ 2 w 22235"/>
                <a:gd name="T3" fmla="*/ 4 h 34580"/>
                <a:gd name="T4" fmla="*/ 0 w 22235"/>
                <a:gd name="T5" fmla="*/ 3 h 34580"/>
                <a:gd name="T6" fmla="*/ 0 60000 65536"/>
                <a:gd name="T7" fmla="*/ 0 60000 65536"/>
                <a:gd name="T8" fmla="*/ 0 60000 65536"/>
              </a:gdLst>
              <a:ahLst/>
              <a:cxnLst>
                <a:cxn ang="T6">
                  <a:pos x="T0" y="T1"/>
                </a:cxn>
                <a:cxn ang="T7">
                  <a:pos x="T2" y="T3"/>
                </a:cxn>
                <a:cxn ang="T8">
                  <a:pos x="T4" y="T5"/>
                </a:cxn>
              </a:cxnLst>
              <a:rect l="0" t="0" r="r" b="b"/>
              <a:pathLst>
                <a:path w="22235" h="34580" fill="none" extrusionOk="0">
                  <a:moveTo>
                    <a:pt x="0" y="9"/>
                  </a:moveTo>
                  <a:cubicBezTo>
                    <a:pt x="211" y="3"/>
                    <a:pt x="423" y="0"/>
                    <a:pt x="635" y="0"/>
                  </a:cubicBezTo>
                  <a:cubicBezTo>
                    <a:pt x="12564" y="0"/>
                    <a:pt x="22235" y="9670"/>
                    <a:pt x="22235" y="21600"/>
                  </a:cubicBezTo>
                  <a:cubicBezTo>
                    <a:pt x="22235" y="26282"/>
                    <a:pt x="20713" y="30837"/>
                    <a:pt x="17899" y="34579"/>
                  </a:cubicBezTo>
                </a:path>
                <a:path w="22235" h="34580" stroke="0" extrusionOk="0">
                  <a:moveTo>
                    <a:pt x="0" y="9"/>
                  </a:moveTo>
                  <a:cubicBezTo>
                    <a:pt x="211" y="3"/>
                    <a:pt x="423" y="0"/>
                    <a:pt x="635" y="0"/>
                  </a:cubicBezTo>
                  <a:cubicBezTo>
                    <a:pt x="12564" y="0"/>
                    <a:pt x="22235" y="9670"/>
                    <a:pt x="22235" y="21600"/>
                  </a:cubicBezTo>
                  <a:cubicBezTo>
                    <a:pt x="22235" y="26282"/>
                    <a:pt x="20713" y="30837"/>
                    <a:pt x="17899" y="34579"/>
                  </a:cubicBezTo>
                  <a:lnTo>
                    <a:pt x="635" y="21600"/>
                  </a:lnTo>
                  <a:lnTo>
                    <a:pt x="0" y="9"/>
                  </a:lnTo>
                  <a:close/>
                </a:path>
              </a:pathLst>
            </a:custGeom>
            <a:noFill/>
            <a:ln w="9525">
              <a:solidFill>
                <a:srgbClr val="3399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spAutoFit/>
            </a:bodyPr>
            <a:lstStyle/>
            <a:p>
              <a:endParaRPr lang="zh-CN" altLang="en-US"/>
            </a:p>
          </p:txBody>
        </p:sp>
        <p:sp>
          <p:nvSpPr>
            <p:cNvPr id="28692" name="Arc 135"/>
            <p:cNvSpPr>
              <a:spLocks/>
            </p:cNvSpPr>
            <p:nvPr/>
          </p:nvSpPr>
          <p:spPr bwMode="auto">
            <a:xfrm>
              <a:off x="4733" y="2447"/>
              <a:ext cx="225" cy="291"/>
            </a:xfrm>
            <a:custGeom>
              <a:avLst/>
              <a:gdLst>
                <a:gd name="T0" fmla="*/ 1 w 21600"/>
                <a:gd name="T1" fmla="*/ 0 h 38344"/>
                <a:gd name="T2" fmla="*/ 1 w 21600"/>
                <a:gd name="T3" fmla="*/ 6 h 38344"/>
                <a:gd name="T4" fmla="*/ 0 w 21600"/>
                <a:gd name="T5" fmla="*/ 3 h 38344"/>
                <a:gd name="T6" fmla="*/ 0 60000 65536"/>
                <a:gd name="T7" fmla="*/ 0 60000 65536"/>
                <a:gd name="T8" fmla="*/ 0 60000 65536"/>
              </a:gdLst>
              <a:ahLst/>
              <a:cxnLst>
                <a:cxn ang="T6">
                  <a:pos x="T0" y="T1"/>
                </a:cxn>
                <a:cxn ang="T7">
                  <a:pos x="T2" y="T3"/>
                </a:cxn>
                <a:cxn ang="T8">
                  <a:pos x="T4" y="T5"/>
                </a:cxn>
              </a:cxnLst>
              <a:rect l="0" t="0" r="r" b="b"/>
              <a:pathLst>
                <a:path w="21600" h="38344" fill="none" extrusionOk="0">
                  <a:moveTo>
                    <a:pt x="12994" y="-1"/>
                  </a:moveTo>
                  <a:cubicBezTo>
                    <a:pt x="18413" y="4080"/>
                    <a:pt x="21600" y="10470"/>
                    <a:pt x="21600" y="17254"/>
                  </a:cubicBezTo>
                  <a:cubicBezTo>
                    <a:pt x="21600" y="27385"/>
                    <a:pt x="14557" y="36156"/>
                    <a:pt x="4665" y="38344"/>
                  </a:cubicBezTo>
                </a:path>
                <a:path w="21600" h="38344" stroke="0" extrusionOk="0">
                  <a:moveTo>
                    <a:pt x="12994" y="-1"/>
                  </a:moveTo>
                  <a:cubicBezTo>
                    <a:pt x="18413" y="4080"/>
                    <a:pt x="21600" y="10470"/>
                    <a:pt x="21600" y="17254"/>
                  </a:cubicBezTo>
                  <a:cubicBezTo>
                    <a:pt x="21600" y="27385"/>
                    <a:pt x="14557" y="36156"/>
                    <a:pt x="4665" y="38344"/>
                  </a:cubicBezTo>
                  <a:lnTo>
                    <a:pt x="0" y="17254"/>
                  </a:lnTo>
                  <a:lnTo>
                    <a:pt x="12994" y="-1"/>
                  </a:lnTo>
                  <a:close/>
                </a:path>
              </a:pathLst>
            </a:custGeom>
            <a:noFill/>
            <a:ln w="9525">
              <a:solidFill>
                <a:srgbClr val="3399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spAutoFit/>
            </a:bodyPr>
            <a:lstStyle/>
            <a:p>
              <a:endParaRPr lang="zh-CN" altLang="en-US"/>
            </a:p>
          </p:txBody>
        </p:sp>
        <p:sp>
          <p:nvSpPr>
            <p:cNvPr id="28693" name="Arc 136"/>
            <p:cNvSpPr>
              <a:spLocks/>
            </p:cNvSpPr>
            <p:nvPr/>
          </p:nvSpPr>
          <p:spPr bwMode="auto">
            <a:xfrm>
              <a:off x="4549" y="2344"/>
              <a:ext cx="207" cy="291"/>
            </a:xfrm>
            <a:custGeom>
              <a:avLst/>
              <a:gdLst>
                <a:gd name="T0" fmla="*/ 0 w 24740"/>
                <a:gd name="T1" fmla="*/ 0 h 43176"/>
                <a:gd name="T2" fmla="*/ 0 w 24740"/>
                <a:gd name="T3" fmla="*/ 5 h 43176"/>
                <a:gd name="T4" fmla="*/ 0 w 24740"/>
                <a:gd name="T5" fmla="*/ 3 h 43176"/>
                <a:gd name="T6" fmla="*/ 0 60000 65536"/>
                <a:gd name="T7" fmla="*/ 0 60000 65536"/>
                <a:gd name="T8" fmla="*/ 0 60000 65536"/>
              </a:gdLst>
              <a:ahLst/>
              <a:cxnLst>
                <a:cxn ang="T6">
                  <a:pos x="T0" y="T1"/>
                </a:cxn>
                <a:cxn ang="T7">
                  <a:pos x="T2" y="T3"/>
                </a:cxn>
                <a:cxn ang="T8">
                  <a:pos x="T4" y="T5"/>
                </a:cxn>
              </a:cxnLst>
              <a:rect l="0" t="0" r="r" b="b"/>
              <a:pathLst>
                <a:path w="24740" h="43176" fill="none" extrusionOk="0">
                  <a:moveTo>
                    <a:pt x="0" y="229"/>
                  </a:moveTo>
                  <a:cubicBezTo>
                    <a:pt x="1039" y="76"/>
                    <a:pt x="2089" y="0"/>
                    <a:pt x="3140" y="0"/>
                  </a:cubicBezTo>
                  <a:cubicBezTo>
                    <a:pt x="15069" y="0"/>
                    <a:pt x="24740" y="9670"/>
                    <a:pt x="24740" y="21600"/>
                  </a:cubicBezTo>
                  <a:cubicBezTo>
                    <a:pt x="24740" y="33132"/>
                    <a:pt x="15681" y="42630"/>
                    <a:pt x="4161" y="43175"/>
                  </a:cubicBezTo>
                </a:path>
                <a:path w="24740" h="43176" stroke="0" extrusionOk="0">
                  <a:moveTo>
                    <a:pt x="0" y="229"/>
                  </a:moveTo>
                  <a:cubicBezTo>
                    <a:pt x="1039" y="76"/>
                    <a:pt x="2089" y="0"/>
                    <a:pt x="3140" y="0"/>
                  </a:cubicBezTo>
                  <a:cubicBezTo>
                    <a:pt x="15069" y="0"/>
                    <a:pt x="24740" y="9670"/>
                    <a:pt x="24740" y="21600"/>
                  </a:cubicBezTo>
                  <a:cubicBezTo>
                    <a:pt x="24740" y="33132"/>
                    <a:pt x="15681" y="42630"/>
                    <a:pt x="4161" y="43175"/>
                  </a:cubicBezTo>
                  <a:lnTo>
                    <a:pt x="3140" y="21600"/>
                  </a:lnTo>
                  <a:lnTo>
                    <a:pt x="0" y="229"/>
                  </a:lnTo>
                  <a:close/>
                </a:path>
              </a:pathLst>
            </a:custGeom>
            <a:noFill/>
            <a:ln w="9525">
              <a:solidFill>
                <a:srgbClr val="3399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spAutoFit/>
            </a:bodyPr>
            <a:lstStyle/>
            <a:p>
              <a:endParaRPr lang="zh-CN" altLang="en-US"/>
            </a:p>
          </p:txBody>
        </p:sp>
        <p:sp>
          <p:nvSpPr>
            <p:cNvPr id="28694" name="Arc 137"/>
            <p:cNvSpPr>
              <a:spLocks/>
            </p:cNvSpPr>
            <p:nvPr/>
          </p:nvSpPr>
          <p:spPr bwMode="auto">
            <a:xfrm>
              <a:off x="4846" y="2602"/>
              <a:ext cx="335" cy="291"/>
            </a:xfrm>
            <a:custGeom>
              <a:avLst/>
              <a:gdLst>
                <a:gd name="T0" fmla="*/ 4 w 21600"/>
                <a:gd name="T1" fmla="*/ 0 h 35888"/>
                <a:gd name="T2" fmla="*/ 1 w 21600"/>
                <a:gd name="T3" fmla="*/ 7 h 35888"/>
                <a:gd name="T4" fmla="*/ 0 w 21600"/>
                <a:gd name="T5" fmla="*/ 3 h 35888"/>
                <a:gd name="T6" fmla="*/ 0 60000 65536"/>
                <a:gd name="T7" fmla="*/ 0 60000 65536"/>
                <a:gd name="T8" fmla="*/ 0 60000 65536"/>
              </a:gdLst>
              <a:ahLst/>
              <a:cxnLst>
                <a:cxn ang="T6">
                  <a:pos x="T0" y="T1"/>
                </a:cxn>
                <a:cxn ang="T7">
                  <a:pos x="T2" y="T3"/>
                </a:cxn>
                <a:cxn ang="T8">
                  <a:pos x="T4" y="T5"/>
                </a:cxn>
              </a:cxnLst>
              <a:rect l="0" t="0" r="r" b="b"/>
              <a:pathLst>
                <a:path w="21600" h="35888" fill="none" extrusionOk="0">
                  <a:moveTo>
                    <a:pt x="15986" y="-1"/>
                  </a:moveTo>
                  <a:cubicBezTo>
                    <a:pt x="19598" y="3975"/>
                    <a:pt x="21600" y="9154"/>
                    <a:pt x="21600" y="14526"/>
                  </a:cubicBezTo>
                  <a:cubicBezTo>
                    <a:pt x="21600" y="25220"/>
                    <a:pt x="13773" y="34305"/>
                    <a:pt x="3197" y="35888"/>
                  </a:cubicBezTo>
                </a:path>
                <a:path w="21600" h="35888" stroke="0" extrusionOk="0">
                  <a:moveTo>
                    <a:pt x="15986" y="-1"/>
                  </a:moveTo>
                  <a:cubicBezTo>
                    <a:pt x="19598" y="3975"/>
                    <a:pt x="21600" y="9154"/>
                    <a:pt x="21600" y="14526"/>
                  </a:cubicBezTo>
                  <a:cubicBezTo>
                    <a:pt x="21600" y="25220"/>
                    <a:pt x="13773" y="34305"/>
                    <a:pt x="3197" y="35888"/>
                  </a:cubicBezTo>
                  <a:lnTo>
                    <a:pt x="0" y="14526"/>
                  </a:lnTo>
                  <a:lnTo>
                    <a:pt x="15986" y="-1"/>
                  </a:lnTo>
                  <a:close/>
                </a:path>
              </a:pathLst>
            </a:custGeom>
            <a:noFill/>
            <a:ln w="9525">
              <a:solidFill>
                <a:srgbClr val="3399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spAutoFit/>
            </a:bodyPr>
            <a:lstStyle/>
            <a:p>
              <a:endParaRPr lang="zh-CN" altLang="en-US"/>
            </a:p>
          </p:txBody>
        </p:sp>
        <p:sp>
          <p:nvSpPr>
            <p:cNvPr id="28695" name="Arc 138"/>
            <p:cNvSpPr>
              <a:spLocks/>
            </p:cNvSpPr>
            <p:nvPr/>
          </p:nvSpPr>
          <p:spPr bwMode="auto">
            <a:xfrm rot="1448428">
              <a:off x="3839" y="2571"/>
              <a:ext cx="1743" cy="291"/>
            </a:xfrm>
            <a:custGeom>
              <a:avLst/>
              <a:gdLst>
                <a:gd name="T0" fmla="*/ 0 w 42611"/>
                <a:gd name="T1" fmla="*/ 4 h 22599"/>
                <a:gd name="T2" fmla="*/ 71 w 42611"/>
                <a:gd name="T3" fmla="*/ 5 h 22599"/>
                <a:gd name="T4" fmla="*/ 35 w 42611"/>
                <a:gd name="T5" fmla="*/ 5 h 22599"/>
                <a:gd name="T6" fmla="*/ 0 60000 65536"/>
                <a:gd name="T7" fmla="*/ 0 60000 65536"/>
                <a:gd name="T8" fmla="*/ 0 60000 65536"/>
              </a:gdLst>
              <a:ahLst/>
              <a:cxnLst>
                <a:cxn ang="T6">
                  <a:pos x="T0" y="T1"/>
                </a:cxn>
                <a:cxn ang="T7">
                  <a:pos x="T2" y="T3"/>
                </a:cxn>
                <a:cxn ang="T8">
                  <a:pos x="T4" y="T5"/>
                </a:cxn>
              </a:cxnLst>
              <a:rect l="0" t="0" r="r" b="b"/>
              <a:pathLst>
                <a:path w="42611" h="22599" fill="none" extrusionOk="0">
                  <a:moveTo>
                    <a:pt x="-1" y="16591"/>
                  </a:moveTo>
                  <a:cubicBezTo>
                    <a:pt x="2318" y="6864"/>
                    <a:pt x="11010" y="0"/>
                    <a:pt x="21011" y="0"/>
                  </a:cubicBezTo>
                  <a:cubicBezTo>
                    <a:pt x="32940" y="0"/>
                    <a:pt x="42611" y="9670"/>
                    <a:pt x="42611" y="21600"/>
                  </a:cubicBezTo>
                  <a:cubicBezTo>
                    <a:pt x="42611" y="21933"/>
                    <a:pt x="42603" y="22266"/>
                    <a:pt x="42587" y="22598"/>
                  </a:cubicBezTo>
                </a:path>
                <a:path w="42611" h="22599" stroke="0" extrusionOk="0">
                  <a:moveTo>
                    <a:pt x="-1" y="16591"/>
                  </a:moveTo>
                  <a:cubicBezTo>
                    <a:pt x="2318" y="6864"/>
                    <a:pt x="11010" y="0"/>
                    <a:pt x="21011" y="0"/>
                  </a:cubicBezTo>
                  <a:cubicBezTo>
                    <a:pt x="32940" y="0"/>
                    <a:pt x="42611" y="9670"/>
                    <a:pt x="42611" y="21600"/>
                  </a:cubicBezTo>
                  <a:cubicBezTo>
                    <a:pt x="42611" y="21933"/>
                    <a:pt x="42603" y="22266"/>
                    <a:pt x="42587" y="22598"/>
                  </a:cubicBezTo>
                  <a:lnTo>
                    <a:pt x="21011" y="21600"/>
                  </a:lnTo>
                  <a:lnTo>
                    <a:pt x="-1" y="16591"/>
                  </a:lnTo>
                  <a:close/>
                </a:path>
              </a:pathLst>
            </a:custGeom>
            <a:noFill/>
            <a:ln w="9525">
              <a:solidFill>
                <a:srgbClr val="3399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spAutoFit/>
            </a:bodyPr>
            <a:lstStyle/>
            <a:p>
              <a:endParaRPr lang="zh-CN" altLang="en-US"/>
            </a:p>
          </p:txBody>
        </p:sp>
        <p:sp>
          <p:nvSpPr>
            <p:cNvPr id="28696" name="Arc 139"/>
            <p:cNvSpPr>
              <a:spLocks/>
            </p:cNvSpPr>
            <p:nvPr/>
          </p:nvSpPr>
          <p:spPr bwMode="auto">
            <a:xfrm>
              <a:off x="4948" y="2835"/>
              <a:ext cx="436" cy="291"/>
            </a:xfrm>
            <a:custGeom>
              <a:avLst/>
              <a:gdLst>
                <a:gd name="T0" fmla="*/ 8 w 21600"/>
                <a:gd name="T1" fmla="*/ 0 h 27137"/>
                <a:gd name="T2" fmla="*/ 2 w 21600"/>
                <a:gd name="T3" fmla="*/ 9 h 27137"/>
                <a:gd name="T4" fmla="*/ 0 w 21600"/>
                <a:gd name="T5" fmla="*/ 2 h 27137"/>
                <a:gd name="T6" fmla="*/ 0 60000 65536"/>
                <a:gd name="T7" fmla="*/ 0 60000 65536"/>
                <a:gd name="T8" fmla="*/ 0 60000 65536"/>
              </a:gdLst>
              <a:ahLst/>
              <a:cxnLst>
                <a:cxn ang="T6">
                  <a:pos x="T0" y="T1"/>
                </a:cxn>
                <a:cxn ang="T7">
                  <a:pos x="T2" y="T3"/>
                </a:cxn>
                <a:cxn ang="T8">
                  <a:pos x="T4" y="T5"/>
                </a:cxn>
              </a:cxnLst>
              <a:rect l="0" t="0" r="r" b="b"/>
              <a:pathLst>
                <a:path w="21600" h="27137" fill="none" extrusionOk="0">
                  <a:moveTo>
                    <a:pt x="20682" y="-1"/>
                  </a:moveTo>
                  <a:cubicBezTo>
                    <a:pt x="21290" y="2020"/>
                    <a:pt x="21600" y="4119"/>
                    <a:pt x="21600" y="6230"/>
                  </a:cubicBezTo>
                  <a:cubicBezTo>
                    <a:pt x="21600" y="16068"/>
                    <a:pt x="14951" y="24664"/>
                    <a:pt x="5427" y="27136"/>
                  </a:cubicBezTo>
                </a:path>
                <a:path w="21600" h="27137" stroke="0" extrusionOk="0">
                  <a:moveTo>
                    <a:pt x="20682" y="-1"/>
                  </a:moveTo>
                  <a:cubicBezTo>
                    <a:pt x="21290" y="2020"/>
                    <a:pt x="21600" y="4119"/>
                    <a:pt x="21600" y="6230"/>
                  </a:cubicBezTo>
                  <a:cubicBezTo>
                    <a:pt x="21600" y="16068"/>
                    <a:pt x="14951" y="24664"/>
                    <a:pt x="5427" y="27136"/>
                  </a:cubicBezTo>
                  <a:lnTo>
                    <a:pt x="0" y="6230"/>
                  </a:lnTo>
                  <a:lnTo>
                    <a:pt x="20682" y="-1"/>
                  </a:lnTo>
                  <a:close/>
                </a:path>
              </a:pathLst>
            </a:custGeom>
            <a:noFill/>
            <a:ln w="9525">
              <a:solidFill>
                <a:srgbClr val="3399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spAutoFit/>
            </a:bodyPr>
            <a:lstStyle/>
            <a:p>
              <a:endParaRPr lang="zh-CN" altLang="en-US"/>
            </a:p>
          </p:txBody>
        </p:sp>
        <p:sp>
          <p:nvSpPr>
            <p:cNvPr id="28697" name="Arc 140"/>
            <p:cNvSpPr>
              <a:spLocks/>
            </p:cNvSpPr>
            <p:nvPr/>
          </p:nvSpPr>
          <p:spPr bwMode="auto">
            <a:xfrm rot="1335268">
              <a:off x="3871" y="2331"/>
              <a:ext cx="1563" cy="291"/>
            </a:xfrm>
            <a:custGeom>
              <a:avLst/>
              <a:gdLst>
                <a:gd name="T0" fmla="*/ 0 w 34254"/>
                <a:gd name="T1" fmla="*/ 4 h 21600"/>
                <a:gd name="T2" fmla="*/ 71 w 34254"/>
                <a:gd name="T3" fmla="*/ 1 h 21600"/>
                <a:gd name="T4" fmla="*/ 44 w 34254"/>
                <a:gd name="T5" fmla="*/ 6 h 21600"/>
                <a:gd name="T6" fmla="*/ 0 60000 65536"/>
                <a:gd name="T7" fmla="*/ 0 60000 65536"/>
                <a:gd name="T8" fmla="*/ 0 60000 65536"/>
              </a:gdLst>
              <a:ahLst/>
              <a:cxnLst>
                <a:cxn ang="T6">
                  <a:pos x="T0" y="T1"/>
                </a:cxn>
                <a:cxn ang="T7">
                  <a:pos x="T2" y="T3"/>
                </a:cxn>
                <a:cxn ang="T8">
                  <a:pos x="T4" y="T5"/>
                </a:cxn>
              </a:cxnLst>
              <a:rect l="0" t="0" r="r" b="b"/>
              <a:pathLst>
                <a:path w="34254" h="21600" fill="none" extrusionOk="0">
                  <a:moveTo>
                    <a:pt x="-1" y="16591"/>
                  </a:moveTo>
                  <a:cubicBezTo>
                    <a:pt x="2318" y="6864"/>
                    <a:pt x="11010" y="0"/>
                    <a:pt x="21011" y="0"/>
                  </a:cubicBezTo>
                  <a:cubicBezTo>
                    <a:pt x="25806" y="0"/>
                    <a:pt x="30465" y="1595"/>
                    <a:pt x="34254" y="4535"/>
                  </a:cubicBezTo>
                </a:path>
                <a:path w="34254" h="21600" stroke="0" extrusionOk="0">
                  <a:moveTo>
                    <a:pt x="-1" y="16591"/>
                  </a:moveTo>
                  <a:cubicBezTo>
                    <a:pt x="2318" y="6864"/>
                    <a:pt x="11010" y="0"/>
                    <a:pt x="21011" y="0"/>
                  </a:cubicBezTo>
                  <a:cubicBezTo>
                    <a:pt x="25806" y="0"/>
                    <a:pt x="30465" y="1595"/>
                    <a:pt x="34254" y="4535"/>
                  </a:cubicBezTo>
                  <a:lnTo>
                    <a:pt x="21011" y="21600"/>
                  </a:lnTo>
                  <a:lnTo>
                    <a:pt x="-1" y="16591"/>
                  </a:lnTo>
                  <a:close/>
                </a:path>
              </a:pathLst>
            </a:custGeom>
            <a:noFill/>
            <a:ln w="9525">
              <a:solidFill>
                <a:srgbClr val="3399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spAutoFit/>
            </a:bodyPr>
            <a:lstStyle/>
            <a:p>
              <a:endParaRPr lang="zh-CN" altLang="en-US"/>
            </a:p>
          </p:txBody>
        </p:sp>
        <p:sp>
          <p:nvSpPr>
            <p:cNvPr id="28698" name="Arc 141"/>
            <p:cNvSpPr>
              <a:spLocks/>
            </p:cNvSpPr>
            <p:nvPr/>
          </p:nvSpPr>
          <p:spPr bwMode="auto">
            <a:xfrm rot="1448428">
              <a:off x="3850" y="2758"/>
              <a:ext cx="1562" cy="291"/>
            </a:xfrm>
            <a:custGeom>
              <a:avLst/>
              <a:gdLst>
                <a:gd name="T0" fmla="*/ 0 w 38191"/>
                <a:gd name="T1" fmla="*/ 2 h 22599"/>
                <a:gd name="T2" fmla="*/ 64 w 38191"/>
                <a:gd name="T3" fmla="*/ 5 h 22599"/>
                <a:gd name="T4" fmla="*/ 28 w 38191"/>
                <a:gd name="T5" fmla="*/ 5 h 22599"/>
                <a:gd name="T6" fmla="*/ 0 60000 65536"/>
                <a:gd name="T7" fmla="*/ 0 60000 65536"/>
                <a:gd name="T8" fmla="*/ 0 60000 65536"/>
              </a:gdLst>
              <a:ahLst/>
              <a:cxnLst>
                <a:cxn ang="T6">
                  <a:pos x="T0" y="T1"/>
                </a:cxn>
                <a:cxn ang="T7">
                  <a:pos x="T2" y="T3"/>
                </a:cxn>
                <a:cxn ang="T8">
                  <a:pos x="T4" y="T5"/>
                </a:cxn>
              </a:cxnLst>
              <a:rect l="0" t="0" r="r" b="b"/>
              <a:pathLst>
                <a:path w="38191" h="22599" fill="none" extrusionOk="0">
                  <a:moveTo>
                    <a:pt x="0" y="7768"/>
                  </a:moveTo>
                  <a:cubicBezTo>
                    <a:pt x="4104" y="2845"/>
                    <a:pt x="10182" y="0"/>
                    <a:pt x="16591" y="0"/>
                  </a:cubicBezTo>
                  <a:cubicBezTo>
                    <a:pt x="28520" y="0"/>
                    <a:pt x="38191" y="9670"/>
                    <a:pt x="38191" y="21600"/>
                  </a:cubicBezTo>
                  <a:cubicBezTo>
                    <a:pt x="38191" y="21933"/>
                    <a:pt x="38183" y="22266"/>
                    <a:pt x="38167" y="22598"/>
                  </a:cubicBezTo>
                </a:path>
                <a:path w="38191" h="22599" stroke="0" extrusionOk="0">
                  <a:moveTo>
                    <a:pt x="0" y="7768"/>
                  </a:moveTo>
                  <a:cubicBezTo>
                    <a:pt x="4104" y="2845"/>
                    <a:pt x="10182" y="0"/>
                    <a:pt x="16591" y="0"/>
                  </a:cubicBezTo>
                  <a:cubicBezTo>
                    <a:pt x="28520" y="0"/>
                    <a:pt x="38191" y="9670"/>
                    <a:pt x="38191" y="21600"/>
                  </a:cubicBezTo>
                  <a:cubicBezTo>
                    <a:pt x="38191" y="21933"/>
                    <a:pt x="38183" y="22266"/>
                    <a:pt x="38167" y="22598"/>
                  </a:cubicBezTo>
                  <a:lnTo>
                    <a:pt x="16591" y="21600"/>
                  </a:lnTo>
                  <a:lnTo>
                    <a:pt x="0" y="7768"/>
                  </a:lnTo>
                  <a:close/>
                </a:path>
              </a:pathLst>
            </a:custGeom>
            <a:noFill/>
            <a:ln w="9525">
              <a:solidFill>
                <a:srgbClr val="3399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spAutoFit/>
            </a:bodyPr>
            <a:lstStyle/>
            <a:p>
              <a:endParaRPr lang="zh-CN" altLang="en-US"/>
            </a:p>
          </p:txBody>
        </p:sp>
        <p:graphicFrame>
          <p:nvGraphicFramePr>
            <p:cNvPr id="28699" name="Object 142"/>
            <p:cNvGraphicFramePr>
              <a:graphicFrameLocks noChangeAspect="1"/>
            </p:cNvGraphicFramePr>
            <p:nvPr/>
          </p:nvGraphicFramePr>
          <p:xfrm>
            <a:off x="4088" y="1800"/>
            <a:ext cx="168" cy="205"/>
          </p:xfrm>
          <a:graphic>
            <a:graphicData uri="http://schemas.openxmlformats.org/presentationml/2006/ole">
              <mc:AlternateContent xmlns:mc="http://schemas.openxmlformats.org/markup-compatibility/2006">
                <mc:Choice xmlns:v="urn:schemas-microsoft-com:vml" Requires="v">
                  <p:oleObj spid="_x0000_s29005" name="公式" r:id="rId9" imgW="152334" imgH="190417" progId="Equation.3">
                    <p:embed/>
                  </p:oleObj>
                </mc:Choice>
                <mc:Fallback>
                  <p:oleObj name="公式" r:id="rId9" imgW="152334" imgH="190417" progId="Equation.3">
                    <p:embed/>
                    <p:pic>
                      <p:nvPicPr>
                        <p:cNvPr id="0" name="Object 1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88" y="1800"/>
                          <a:ext cx="168"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00" name="Object 143"/>
            <p:cNvGraphicFramePr>
              <a:graphicFrameLocks noChangeAspect="1"/>
            </p:cNvGraphicFramePr>
            <p:nvPr/>
          </p:nvGraphicFramePr>
          <p:xfrm>
            <a:off x="4178" y="2904"/>
            <a:ext cx="220" cy="191"/>
          </p:xfrm>
          <a:graphic>
            <a:graphicData uri="http://schemas.openxmlformats.org/presentationml/2006/ole">
              <mc:AlternateContent xmlns:mc="http://schemas.openxmlformats.org/markup-compatibility/2006">
                <mc:Choice xmlns:v="urn:schemas-microsoft-com:vml" Requires="v">
                  <p:oleObj spid="_x0000_s29006" name="公式" r:id="rId11" imgW="228501" imgH="203112" progId="Equation.3">
                    <p:embed/>
                  </p:oleObj>
                </mc:Choice>
                <mc:Fallback>
                  <p:oleObj name="公式" r:id="rId11" imgW="228501" imgH="203112" progId="Equation.3">
                    <p:embed/>
                    <p:pic>
                      <p:nvPicPr>
                        <p:cNvPr id="0" name="Object 14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78" y="2904"/>
                          <a:ext cx="220"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01" name="Object 144"/>
            <p:cNvGraphicFramePr>
              <a:graphicFrameLocks noChangeAspect="1"/>
            </p:cNvGraphicFramePr>
            <p:nvPr/>
          </p:nvGraphicFramePr>
          <p:xfrm>
            <a:off x="4196" y="2219"/>
            <a:ext cx="171" cy="167"/>
          </p:xfrm>
          <a:graphic>
            <a:graphicData uri="http://schemas.openxmlformats.org/presentationml/2006/ole">
              <mc:AlternateContent xmlns:mc="http://schemas.openxmlformats.org/markup-compatibility/2006">
                <mc:Choice xmlns:v="urn:schemas-microsoft-com:vml" Requires="v">
                  <p:oleObj spid="_x0000_s29007" name="公式" r:id="rId13" imgW="164885" imgH="164885" progId="Equation.3">
                    <p:embed/>
                  </p:oleObj>
                </mc:Choice>
                <mc:Fallback>
                  <p:oleObj name="公式" r:id="rId13" imgW="164885" imgH="164885" progId="Equation.3">
                    <p:embed/>
                    <p:pic>
                      <p:nvPicPr>
                        <p:cNvPr id="0" name="Object 14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96" y="2219"/>
                          <a:ext cx="171"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02" name="Object 145"/>
            <p:cNvGraphicFramePr>
              <a:graphicFrameLocks noChangeAspect="1"/>
            </p:cNvGraphicFramePr>
            <p:nvPr/>
          </p:nvGraphicFramePr>
          <p:xfrm>
            <a:off x="4334" y="3177"/>
            <a:ext cx="171" cy="167"/>
          </p:xfrm>
          <a:graphic>
            <a:graphicData uri="http://schemas.openxmlformats.org/presentationml/2006/ole">
              <mc:AlternateContent xmlns:mc="http://schemas.openxmlformats.org/markup-compatibility/2006">
                <mc:Choice xmlns:v="urn:schemas-microsoft-com:vml" Requires="v">
                  <p:oleObj spid="_x0000_s29008" name="公式" r:id="rId15" imgW="164885" imgH="164885" progId="Equation.3">
                    <p:embed/>
                  </p:oleObj>
                </mc:Choice>
                <mc:Fallback>
                  <p:oleObj name="公式" r:id="rId15" imgW="164885" imgH="164885" progId="Equation.3">
                    <p:embed/>
                    <p:pic>
                      <p:nvPicPr>
                        <p:cNvPr id="0" name="Object 14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34" y="3177"/>
                          <a:ext cx="171"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03" name="Object 146"/>
            <p:cNvGraphicFramePr>
              <a:graphicFrameLocks noChangeAspect="1"/>
            </p:cNvGraphicFramePr>
            <p:nvPr/>
          </p:nvGraphicFramePr>
          <p:xfrm>
            <a:off x="5472" y="2386"/>
            <a:ext cx="172" cy="179"/>
          </p:xfrm>
          <a:graphic>
            <a:graphicData uri="http://schemas.openxmlformats.org/presentationml/2006/ole">
              <mc:AlternateContent xmlns:mc="http://schemas.openxmlformats.org/markup-compatibility/2006">
                <mc:Choice xmlns:v="urn:schemas-microsoft-com:vml" Requires="v">
                  <p:oleObj spid="_x0000_s29009" name="公式" r:id="rId17" imgW="164814" imgH="177492" progId="Equation.3">
                    <p:embed/>
                  </p:oleObj>
                </mc:Choice>
                <mc:Fallback>
                  <p:oleObj name="公式" r:id="rId17" imgW="164814" imgH="177492" progId="Equation.3">
                    <p:embed/>
                    <p:pic>
                      <p:nvPicPr>
                        <p:cNvPr id="0" name="Object 14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72" y="2386"/>
                          <a:ext cx="172" cy="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04" name="Arc 147"/>
            <p:cNvSpPr>
              <a:spLocks/>
            </p:cNvSpPr>
            <p:nvPr/>
          </p:nvSpPr>
          <p:spPr bwMode="auto">
            <a:xfrm flipH="1" flipV="1">
              <a:off x="4541" y="3144"/>
              <a:ext cx="202" cy="263"/>
            </a:xfrm>
            <a:custGeom>
              <a:avLst/>
              <a:gdLst>
                <a:gd name="T0" fmla="*/ 0 w 43200"/>
                <a:gd name="T1" fmla="*/ 0 h 43200"/>
                <a:gd name="T2" fmla="*/ 0 w 43200"/>
                <a:gd name="T3" fmla="*/ 1 h 43200"/>
                <a:gd name="T4" fmla="*/ 0 w 43200"/>
                <a:gd name="T5" fmla="*/ 1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1873" y="12799"/>
                  </a:moveTo>
                  <a:cubicBezTo>
                    <a:pt x="5347" y="5014"/>
                    <a:pt x="13074" y="0"/>
                    <a:pt x="21600" y="0"/>
                  </a:cubicBezTo>
                  <a:cubicBezTo>
                    <a:pt x="33529" y="0"/>
                    <a:pt x="43200" y="9670"/>
                    <a:pt x="43200" y="21600"/>
                  </a:cubicBezTo>
                  <a:cubicBezTo>
                    <a:pt x="43200" y="33529"/>
                    <a:pt x="33529" y="43200"/>
                    <a:pt x="21600" y="43200"/>
                  </a:cubicBezTo>
                  <a:cubicBezTo>
                    <a:pt x="9670" y="43200"/>
                    <a:pt x="0" y="33529"/>
                    <a:pt x="0" y="21600"/>
                  </a:cubicBezTo>
                  <a:cubicBezTo>
                    <a:pt x="0" y="19917"/>
                    <a:pt x="196" y="18240"/>
                    <a:pt x="585" y="16602"/>
                  </a:cubicBezTo>
                </a:path>
                <a:path w="43200" h="43200" stroke="0" extrusionOk="0">
                  <a:moveTo>
                    <a:pt x="1873" y="12799"/>
                  </a:moveTo>
                  <a:cubicBezTo>
                    <a:pt x="5347" y="5014"/>
                    <a:pt x="13074" y="0"/>
                    <a:pt x="21600" y="0"/>
                  </a:cubicBezTo>
                  <a:cubicBezTo>
                    <a:pt x="33529" y="0"/>
                    <a:pt x="43200" y="9670"/>
                    <a:pt x="43200" y="21600"/>
                  </a:cubicBezTo>
                  <a:cubicBezTo>
                    <a:pt x="43200" y="33529"/>
                    <a:pt x="33529" y="43200"/>
                    <a:pt x="21600" y="43200"/>
                  </a:cubicBezTo>
                  <a:cubicBezTo>
                    <a:pt x="9670" y="43200"/>
                    <a:pt x="0" y="33529"/>
                    <a:pt x="0" y="21600"/>
                  </a:cubicBezTo>
                  <a:cubicBezTo>
                    <a:pt x="0" y="19917"/>
                    <a:pt x="196" y="18240"/>
                    <a:pt x="585" y="16602"/>
                  </a:cubicBezTo>
                  <a:lnTo>
                    <a:pt x="21600" y="21600"/>
                  </a:lnTo>
                  <a:lnTo>
                    <a:pt x="1873" y="12799"/>
                  </a:lnTo>
                  <a:close/>
                </a:path>
              </a:pathLst>
            </a:custGeom>
            <a:noFill/>
            <a:ln w="31750">
              <a:solidFill>
                <a:srgbClr val="FF0000"/>
              </a:solidFill>
              <a:round/>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05" name="Line 148"/>
            <p:cNvSpPr>
              <a:spLocks noChangeShapeType="1"/>
            </p:cNvSpPr>
            <p:nvPr/>
          </p:nvSpPr>
          <p:spPr bwMode="auto">
            <a:xfrm>
              <a:off x="4231" y="2057"/>
              <a:ext cx="90" cy="0"/>
            </a:xfrm>
            <a:prstGeom prst="line">
              <a:avLst/>
            </a:prstGeom>
            <a:noFill/>
            <a:ln w="9525">
              <a:solidFill>
                <a:srgbClr val="FF0000"/>
              </a:solidFill>
              <a:round/>
              <a:headEnd type="triangle"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06" name="Line 149"/>
            <p:cNvSpPr>
              <a:spLocks noChangeShapeType="1"/>
            </p:cNvSpPr>
            <p:nvPr/>
          </p:nvSpPr>
          <p:spPr bwMode="auto">
            <a:xfrm flipV="1">
              <a:off x="5472" y="3061"/>
              <a:ext cx="60" cy="165"/>
            </a:xfrm>
            <a:prstGeom prst="line">
              <a:avLst/>
            </a:prstGeom>
            <a:noFill/>
            <a:ln w="9525">
              <a:solidFill>
                <a:srgbClr val="FF0000"/>
              </a:solidFill>
              <a:round/>
              <a:headEnd type="non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07" name="Arc 150"/>
            <p:cNvSpPr>
              <a:spLocks/>
            </p:cNvSpPr>
            <p:nvPr/>
          </p:nvSpPr>
          <p:spPr bwMode="auto">
            <a:xfrm flipH="1" flipV="1">
              <a:off x="5201" y="2364"/>
              <a:ext cx="211" cy="291"/>
            </a:xfrm>
            <a:custGeom>
              <a:avLst/>
              <a:gdLst>
                <a:gd name="T0" fmla="*/ 0 w 43200"/>
                <a:gd name="T1" fmla="*/ 0 h 43200"/>
                <a:gd name="T2" fmla="*/ 0 w 43200"/>
                <a:gd name="T3" fmla="*/ 0 h 43200"/>
                <a:gd name="T4" fmla="*/ 1 w 43200"/>
                <a:gd name="T5" fmla="*/ 1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979" y="9106"/>
                  </a:moveTo>
                  <a:cubicBezTo>
                    <a:pt x="8029" y="3394"/>
                    <a:pt x="14597" y="0"/>
                    <a:pt x="21600" y="0"/>
                  </a:cubicBezTo>
                  <a:cubicBezTo>
                    <a:pt x="33529" y="0"/>
                    <a:pt x="43200" y="9670"/>
                    <a:pt x="43200" y="21600"/>
                  </a:cubicBezTo>
                  <a:cubicBezTo>
                    <a:pt x="43200" y="33529"/>
                    <a:pt x="33529" y="43200"/>
                    <a:pt x="21600" y="43200"/>
                  </a:cubicBezTo>
                  <a:cubicBezTo>
                    <a:pt x="9670" y="43200"/>
                    <a:pt x="0" y="33529"/>
                    <a:pt x="0" y="21600"/>
                  </a:cubicBezTo>
                  <a:cubicBezTo>
                    <a:pt x="0" y="18033"/>
                    <a:pt x="882" y="14522"/>
                    <a:pt x="2570" y="11381"/>
                  </a:cubicBezTo>
                </a:path>
                <a:path w="43200" h="43200" stroke="0" extrusionOk="0">
                  <a:moveTo>
                    <a:pt x="3979" y="9106"/>
                  </a:moveTo>
                  <a:cubicBezTo>
                    <a:pt x="8029" y="3394"/>
                    <a:pt x="14597" y="0"/>
                    <a:pt x="21600" y="0"/>
                  </a:cubicBezTo>
                  <a:cubicBezTo>
                    <a:pt x="33529" y="0"/>
                    <a:pt x="43200" y="9670"/>
                    <a:pt x="43200" y="21600"/>
                  </a:cubicBezTo>
                  <a:cubicBezTo>
                    <a:pt x="43200" y="33529"/>
                    <a:pt x="33529" y="43200"/>
                    <a:pt x="21600" y="43200"/>
                  </a:cubicBezTo>
                  <a:cubicBezTo>
                    <a:pt x="9670" y="43200"/>
                    <a:pt x="0" y="33529"/>
                    <a:pt x="0" y="21600"/>
                  </a:cubicBezTo>
                  <a:cubicBezTo>
                    <a:pt x="0" y="18033"/>
                    <a:pt x="882" y="14522"/>
                    <a:pt x="2570" y="11381"/>
                  </a:cubicBezTo>
                  <a:lnTo>
                    <a:pt x="21600" y="21600"/>
                  </a:lnTo>
                  <a:lnTo>
                    <a:pt x="3979" y="9106"/>
                  </a:lnTo>
                  <a:close/>
                </a:path>
              </a:pathLst>
            </a:custGeom>
            <a:noFill/>
            <a:ln w="28575">
              <a:solidFill>
                <a:srgbClr val="FF0000"/>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spAutoFit/>
            </a:bodyPr>
            <a:lstStyle/>
            <a:p>
              <a:endParaRPr lang="zh-CN" altLang="en-US"/>
            </a:p>
          </p:txBody>
        </p:sp>
        <p:sp>
          <p:nvSpPr>
            <p:cNvPr id="28708" name="Oval 151"/>
            <p:cNvSpPr>
              <a:spLocks noChangeArrowheads="1"/>
            </p:cNvSpPr>
            <p:nvPr/>
          </p:nvSpPr>
          <p:spPr bwMode="auto">
            <a:xfrm rot="1261053">
              <a:off x="4195" y="2483"/>
              <a:ext cx="32" cy="409"/>
            </a:xfrm>
            <a:prstGeom prst="ellipse">
              <a:avLst/>
            </a:prstGeom>
            <a:solidFill>
              <a:srgbClr val="FF99CC"/>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nchor="ct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endParaRPr lang="zh-CN" altLang="en-US"/>
            </a:p>
          </p:txBody>
        </p:sp>
        <p:sp>
          <p:nvSpPr>
            <p:cNvPr id="28709" name="Line 152"/>
            <p:cNvSpPr>
              <a:spLocks noChangeShapeType="1"/>
            </p:cNvSpPr>
            <p:nvPr/>
          </p:nvSpPr>
          <p:spPr bwMode="auto">
            <a:xfrm>
              <a:off x="4251" y="2561"/>
              <a:ext cx="354" cy="178"/>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spAutoFit/>
            </a:bodyPr>
            <a:lstStyle/>
            <a:p>
              <a:endParaRPr lang="zh-CN" altLang="en-US"/>
            </a:p>
          </p:txBody>
        </p:sp>
        <p:sp>
          <p:nvSpPr>
            <p:cNvPr id="28710" name="Line 153"/>
            <p:cNvSpPr>
              <a:spLocks noChangeShapeType="1"/>
            </p:cNvSpPr>
            <p:nvPr/>
          </p:nvSpPr>
          <p:spPr bwMode="auto">
            <a:xfrm>
              <a:off x="4172" y="2807"/>
              <a:ext cx="353" cy="178"/>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spAutoFit/>
            </a:bodyPr>
            <a:lstStyle/>
            <a:p>
              <a:endParaRPr lang="zh-CN" altLang="en-US"/>
            </a:p>
          </p:txBody>
        </p:sp>
        <p:sp>
          <p:nvSpPr>
            <p:cNvPr id="28711" name="Oval 154"/>
            <p:cNvSpPr>
              <a:spLocks noChangeArrowheads="1"/>
            </p:cNvSpPr>
            <p:nvPr/>
          </p:nvSpPr>
          <p:spPr bwMode="auto">
            <a:xfrm rot="1261053">
              <a:off x="4544" y="2654"/>
              <a:ext cx="32" cy="409"/>
            </a:xfrm>
            <a:prstGeom prst="ellipse">
              <a:avLst/>
            </a:prstGeom>
            <a:noFill/>
            <a:ln w="28575">
              <a:solidFill>
                <a:srgbClr val="CC33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nchor="ct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endParaRPr lang="zh-CN" altLang="en-US"/>
            </a:p>
          </p:txBody>
        </p:sp>
        <p:sp>
          <p:nvSpPr>
            <p:cNvPr id="28712" name="Line 155"/>
            <p:cNvSpPr>
              <a:spLocks noChangeShapeType="1"/>
            </p:cNvSpPr>
            <p:nvPr/>
          </p:nvSpPr>
          <p:spPr bwMode="auto">
            <a:xfrm>
              <a:off x="4554" y="2856"/>
              <a:ext cx="462" cy="109"/>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spAutoFit/>
            </a:bodyPr>
            <a:lstStyle/>
            <a:p>
              <a:endParaRPr lang="zh-CN" altLang="en-US"/>
            </a:p>
          </p:txBody>
        </p:sp>
        <p:graphicFrame>
          <p:nvGraphicFramePr>
            <p:cNvPr id="28713" name="Object 156"/>
            <p:cNvGraphicFramePr>
              <a:graphicFrameLocks noChangeAspect="1"/>
            </p:cNvGraphicFramePr>
            <p:nvPr/>
          </p:nvGraphicFramePr>
          <p:xfrm>
            <a:off x="4989" y="2793"/>
            <a:ext cx="180" cy="290"/>
          </p:xfrm>
          <a:graphic>
            <a:graphicData uri="http://schemas.openxmlformats.org/presentationml/2006/ole">
              <mc:AlternateContent xmlns:mc="http://schemas.openxmlformats.org/markup-compatibility/2006">
                <mc:Choice xmlns:v="urn:schemas-microsoft-com:vml" Requires="v">
                  <p:oleObj spid="_x0000_s29010" name="公式" r:id="rId19" imgW="142900" imgH="209520" progId="Equation.3">
                    <p:embed/>
                  </p:oleObj>
                </mc:Choice>
                <mc:Fallback>
                  <p:oleObj name="公式" r:id="rId19" imgW="142900" imgH="209520" progId="Equation.3">
                    <p:embed/>
                    <p:pic>
                      <p:nvPicPr>
                        <p:cNvPr id="0" name="Object 15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89" y="2793"/>
                          <a:ext cx="180"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14" name="Arc 157"/>
            <p:cNvSpPr>
              <a:spLocks/>
            </p:cNvSpPr>
            <p:nvPr/>
          </p:nvSpPr>
          <p:spPr bwMode="auto">
            <a:xfrm flipV="1">
              <a:off x="4739" y="2780"/>
              <a:ext cx="23" cy="291"/>
            </a:xfrm>
            <a:custGeom>
              <a:avLst/>
              <a:gdLst>
                <a:gd name="T0" fmla="*/ 0 w 19853"/>
                <a:gd name="T1" fmla="*/ 0 h 21600"/>
                <a:gd name="T2" fmla="*/ 0 w 19853"/>
                <a:gd name="T3" fmla="*/ 1 h 21600"/>
                <a:gd name="T4" fmla="*/ 0 w 19853"/>
                <a:gd name="T5" fmla="*/ 1 h 21600"/>
                <a:gd name="T6" fmla="*/ 0 60000 65536"/>
                <a:gd name="T7" fmla="*/ 0 60000 65536"/>
                <a:gd name="T8" fmla="*/ 0 60000 65536"/>
              </a:gdLst>
              <a:ahLst/>
              <a:cxnLst>
                <a:cxn ang="T6">
                  <a:pos x="T0" y="T1"/>
                </a:cxn>
                <a:cxn ang="T7">
                  <a:pos x="T2" y="T3"/>
                </a:cxn>
                <a:cxn ang="T8">
                  <a:pos x="T4" y="T5"/>
                </a:cxn>
              </a:cxnLst>
              <a:rect l="0" t="0" r="r" b="b"/>
              <a:pathLst>
                <a:path w="19853" h="21600" fill="none" extrusionOk="0">
                  <a:moveTo>
                    <a:pt x="-1" y="0"/>
                  </a:moveTo>
                  <a:cubicBezTo>
                    <a:pt x="8640" y="0"/>
                    <a:pt x="16448" y="5148"/>
                    <a:pt x="19852" y="13090"/>
                  </a:cubicBezTo>
                </a:path>
                <a:path w="19853" h="21600" stroke="0" extrusionOk="0">
                  <a:moveTo>
                    <a:pt x="-1" y="0"/>
                  </a:moveTo>
                  <a:cubicBezTo>
                    <a:pt x="8640" y="0"/>
                    <a:pt x="16448" y="5148"/>
                    <a:pt x="19852" y="13090"/>
                  </a:cubicBezTo>
                  <a:lnTo>
                    <a:pt x="0" y="21600"/>
                  </a:lnTo>
                  <a:lnTo>
                    <a:pt x="-1" y="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nchor="ctr">
              <a:spAutoFit/>
            </a:bodyPr>
            <a:lstStyle/>
            <a:p>
              <a:endParaRPr lang="zh-CN" altLang="en-US"/>
            </a:p>
          </p:txBody>
        </p:sp>
        <p:sp>
          <p:nvSpPr>
            <p:cNvPr id="28715" name="Rectangle 158"/>
            <p:cNvSpPr>
              <a:spLocks noChangeArrowheads="1"/>
            </p:cNvSpPr>
            <p:nvPr/>
          </p:nvSpPr>
          <p:spPr bwMode="auto">
            <a:xfrm>
              <a:off x="4198" y="2618"/>
              <a:ext cx="23" cy="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nchor="ct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endParaRPr lang="zh-CN" altLang="en-US"/>
            </a:p>
          </p:txBody>
        </p:sp>
        <p:sp>
          <p:nvSpPr>
            <p:cNvPr id="28716" name="Rectangle 159"/>
            <p:cNvSpPr>
              <a:spLocks noChangeArrowheads="1"/>
            </p:cNvSpPr>
            <p:nvPr/>
          </p:nvSpPr>
          <p:spPr bwMode="auto">
            <a:xfrm>
              <a:off x="4241" y="2491"/>
              <a:ext cx="23" cy="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nchor="ct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endParaRPr lang="zh-CN" altLang="en-US"/>
            </a:p>
          </p:txBody>
        </p:sp>
        <p:graphicFrame>
          <p:nvGraphicFramePr>
            <p:cNvPr id="28717" name="Object 160"/>
            <p:cNvGraphicFramePr>
              <a:graphicFrameLocks noChangeAspect="1"/>
            </p:cNvGraphicFramePr>
            <p:nvPr/>
          </p:nvGraphicFramePr>
          <p:xfrm>
            <a:off x="4739" y="2415"/>
            <a:ext cx="188" cy="257"/>
          </p:xfrm>
          <a:graphic>
            <a:graphicData uri="http://schemas.openxmlformats.org/presentationml/2006/ole">
              <mc:AlternateContent xmlns:mc="http://schemas.openxmlformats.org/markup-compatibility/2006">
                <mc:Choice xmlns:v="urn:schemas-microsoft-com:vml" Requires="v">
                  <p:oleObj spid="_x0000_s29011" name="公式" r:id="rId21" imgW="133446" imgH="162000" progId="Equation.3">
                    <p:embed/>
                  </p:oleObj>
                </mc:Choice>
                <mc:Fallback>
                  <p:oleObj name="公式" r:id="rId21" imgW="133446" imgH="162000" progId="Equation.3">
                    <p:embed/>
                    <p:pic>
                      <p:nvPicPr>
                        <p:cNvPr id="0" name="Object 16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739" y="2415"/>
                          <a:ext cx="188"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8718" name="Group 161"/>
            <p:cNvGrpSpPr>
              <a:grpSpLocks/>
            </p:cNvGrpSpPr>
            <p:nvPr/>
          </p:nvGrpSpPr>
          <p:grpSpPr bwMode="auto">
            <a:xfrm>
              <a:off x="4389" y="2179"/>
              <a:ext cx="216" cy="387"/>
              <a:chOff x="3612" y="1017"/>
              <a:chExt cx="256" cy="471"/>
            </a:xfrm>
          </p:grpSpPr>
          <p:sp>
            <p:nvSpPr>
              <p:cNvPr id="28722" name="Arc 162"/>
              <p:cNvSpPr>
                <a:spLocks/>
              </p:cNvSpPr>
              <p:nvPr/>
            </p:nvSpPr>
            <p:spPr bwMode="auto">
              <a:xfrm flipH="1" flipV="1">
                <a:off x="3623" y="1017"/>
                <a:ext cx="245" cy="353"/>
              </a:xfrm>
              <a:custGeom>
                <a:avLst/>
                <a:gdLst>
                  <a:gd name="T0" fmla="*/ 1 w 42580"/>
                  <a:gd name="T1" fmla="*/ 1 h 31819"/>
                  <a:gd name="T2" fmla="*/ 0 w 42580"/>
                  <a:gd name="T3" fmla="*/ 0 h 31819"/>
                  <a:gd name="T4" fmla="*/ 1 w 42580"/>
                  <a:gd name="T5" fmla="*/ 1 h 31819"/>
                  <a:gd name="T6" fmla="*/ 0 60000 65536"/>
                  <a:gd name="T7" fmla="*/ 0 60000 65536"/>
                  <a:gd name="T8" fmla="*/ 0 60000 65536"/>
                </a:gdLst>
                <a:ahLst/>
                <a:cxnLst>
                  <a:cxn ang="T6">
                    <a:pos x="T0" y="T1"/>
                  </a:cxn>
                  <a:cxn ang="T7">
                    <a:pos x="T2" y="T3"/>
                  </a:cxn>
                  <a:cxn ang="T8">
                    <a:pos x="T4" y="T5"/>
                  </a:cxn>
                </a:cxnLst>
                <a:rect l="0" t="0" r="r" b="b"/>
                <a:pathLst>
                  <a:path w="42580" h="31819" fill="none" extrusionOk="0">
                    <a:moveTo>
                      <a:pt x="42579" y="15358"/>
                    </a:moveTo>
                    <a:cubicBezTo>
                      <a:pt x="40211" y="25022"/>
                      <a:pt x="31549" y="31819"/>
                      <a:pt x="21600" y="31819"/>
                    </a:cubicBezTo>
                    <a:cubicBezTo>
                      <a:pt x="9670" y="31819"/>
                      <a:pt x="0" y="22148"/>
                      <a:pt x="0" y="10219"/>
                    </a:cubicBezTo>
                    <a:cubicBezTo>
                      <a:pt x="0" y="6652"/>
                      <a:pt x="882" y="3141"/>
                      <a:pt x="2570" y="0"/>
                    </a:cubicBezTo>
                  </a:path>
                  <a:path w="42580" h="31819" stroke="0" extrusionOk="0">
                    <a:moveTo>
                      <a:pt x="42579" y="15358"/>
                    </a:moveTo>
                    <a:cubicBezTo>
                      <a:pt x="40211" y="25022"/>
                      <a:pt x="31549" y="31819"/>
                      <a:pt x="21600" y="31819"/>
                    </a:cubicBezTo>
                    <a:cubicBezTo>
                      <a:pt x="9670" y="31819"/>
                      <a:pt x="0" y="22148"/>
                      <a:pt x="0" y="10219"/>
                    </a:cubicBezTo>
                    <a:cubicBezTo>
                      <a:pt x="0" y="6652"/>
                      <a:pt x="882" y="3141"/>
                      <a:pt x="2570" y="0"/>
                    </a:cubicBezTo>
                    <a:lnTo>
                      <a:pt x="21600" y="10219"/>
                    </a:lnTo>
                    <a:lnTo>
                      <a:pt x="42579" y="15358"/>
                    </a:lnTo>
                    <a:close/>
                  </a:path>
                </a:pathLst>
              </a:custGeom>
              <a:noFill/>
              <a:ln w="28575">
                <a:solidFill>
                  <a:srgbClr val="FF0000"/>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spAutoFit/>
              </a:bodyPr>
              <a:lstStyle/>
              <a:p>
                <a:endParaRPr lang="zh-CN" altLang="en-US"/>
              </a:p>
            </p:txBody>
          </p:sp>
          <p:sp>
            <p:nvSpPr>
              <p:cNvPr id="28723" name="Arc 163"/>
              <p:cNvSpPr>
                <a:spLocks/>
              </p:cNvSpPr>
              <p:nvPr/>
            </p:nvSpPr>
            <p:spPr bwMode="auto">
              <a:xfrm flipH="1" flipV="1">
                <a:off x="3612" y="1134"/>
                <a:ext cx="245" cy="354"/>
              </a:xfrm>
              <a:custGeom>
                <a:avLst/>
                <a:gdLst>
                  <a:gd name="T0" fmla="*/ 0 w 42414"/>
                  <a:gd name="T1" fmla="*/ 1 h 30804"/>
                  <a:gd name="T2" fmla="*/ 1 w 42414"/>
                  <a:gd name="T3" fmla="*/ 2 h 30804"/>
                  <a:gd name="T4" fmla="*/ 1 w 42414"/>
                  <a:gd name="T5" fmla="*/ 2 h 30804"/>
                  <a:gd name="T6" fmla="*/ 0 60000 65536"/>
                  <a:gd name="T7" fmla="*/ 0 60000 65536"/>
                  <a:gd name="T8" fmla="*/ 0 60000 65536"/>
                </a:gdLst>
                <a:ahLst/>
                <a:cxnLst>
                  <a:cxn ang="T6">
                    <a:pos x="T0" y="T1"/>
                  </a:cxn>
                  <a:cxn ang="T7">
                    <a:pos x="T2" y="T3"/>
                  </a:cxn>
                  <a:cxn ang="T8">
                    <a:pos x="T4" y="T5"/>
                  </a:cxn>
                </a:cxnLst>
                <a:rect l="0" t="0" r="r" b="b"/>
                <a:pathLst>
                  <a:path w="42414" h="30804" fill="none" extrusionOk="0">
                    <a:moveTo>
                      <a:pt x="0" y="15825"/>
                    </a:moveTo>
                    <a:cubicBezTo>
                      <a:pt x="2595" y="6473"/>
                      <a:pt x="11108" y="0"/>
                      <a:pt x="20814" y="0"/>
                    </a:cubicBezTo>
                    <a:cubicBezTo>
                      <a:pt x="32743" y="0"/>
                      <a:pt x="42414" y="9670"/>
                      <a:pt x="42414" y="21600"/>
                    </a:cubicBezTo>
                    <a:cubicBezTo>
                      <a:pt x="42414" y="24782"/>
                      <a:pt x="41710" y="27925"/>
                      <a:pt x="40354" y="30803"/>
                    </a:cubicBezTo>
                  </a:path>
                  <a:path w="42414" h="30804" stroke="0" extrusionOk="0">
                    <a:moveTo>
                      <a:pt x="0" y="15825"/>
                    </a:moveTo>
                    <a:cubicBezTo>
                      <a:pt x="2595" y="6473"/>
                      <a:pt x="11108" y="0"/>
                      <a:pt x="20814" y="0"/>
                    </a:cubicBezTo>
                    <a:cubicBezTo>
                      <a:pt x="32743" y="0"/>
                      <a:pt x="42414" y="9670"/>
                      <a:pt x="42414" y="21600"/>
                    </a:cubicBezTo>
                    <a:cubicBezTo>
                      <a:pt x="42414" y="24782"/>
                      <a:pt x="41710" y="27925"/>
                      <a:pt x="40354" y="30803"/>
                    </a:cubicBezTo>
                    <a:lnTo>
                      <a:pt x="20814" y="21600"/>
                    </a:lnTo>
                    <a:lnTo>
                      <a:pt x="0" y="15825"/>
                    </a:lnTo>
                    <a:close/>
                  </a:path>
                </a:pathLst>
              </a:custGeom>
              <a:noFill/>
              <a:ln w="28575">
                <a:solidFill>
                  <a:srgbClr val="FE8A7E"/>
                </a:solidFill>
                <a:prstDash val="dash"/>
                <a:round/>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spAutoFit/>
              </a:bodyPr>
              <a:lstStyle/>
              <a:p>
                <a:endParaRPr lang="zh-CN" altLang="en-US"/>
              </a:p>
            </p:txBody>
          </p:sp>
        </p:grpSp>
        <p:sp>
          <p:nvSpPr>
            <p:cNvPr id="28719" name="Line 164"/>
            <p:cNvSpPr>
              <a:spLocks noChangeShapeType="1"/>
            </p:cNvSpPr>
            <p:nvPr/>
          </p:nvSpPr>
          <p:spPr bwMode="auto">
            <a:xfrm>
              <a:off x="4326" y="2758"/>
              <a:ext cx="147" cy="67"/>
            </a:xfrm>
            <a:prstGeom prst="line">
              <a:avLst/>
            </a:prstGeom>
            <a:noFill/>
            <a:ln w="9525">
              <a:solidFill>
                <a:srgbClr val="FF0000"/>
              </a:solidFill>
              <a:round/>
              <a:headEnd type="non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28720" name="Object 165"/>
            <p:cNvGraphicFramePr>
              <a:graphicFrameLocks noChangeAspect="1"/>
            </p:cNvGraphicFramePr>
            <p:nvPr/>
          </p:nvGraphicFramePr>
          <p:xfrm>
            <a:off x="4042" y="2591"/>
            <a:ext cx="183" cy="214"/>
          </p:xfrm>
          <a:graphic>
            <a:graphicData uri="http://schemas.openxmlformats.org/presentationml/2006/ole">
              <mc:AlternateContent xmlns:mc="http://schemas.openxmlformats.org/markup-compatibility/2006">
                <mc:Choice xmlns:v="urn:schemas-microsoft-com:vml" Requires="v">
                  <p:oleObj spid="_x0000_s29012" name="公式" r:id="rId23" imgW="190500" imgH="228600" progId="Equation.3">
                    <p:embed/>
                  </p:oleObj>
                </mc:Choice>
                <mc:Fallback>
                  <p:oleObj name="公式" r:id="rId23" imgW="190500" imgH="228600" progId="Equation.3">
                    <p:embed/>
                    <p:pic>
                      <p:nvPicPr>
                        <p:cNvPr id="0" name="Object 16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042" y="2591"/>
                          <a:ext cx="183"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21" name="Object 166"/>
            <p:cNvGraphicFramePr>
              <a:graphicFrameLocks noChangeAspect="1"/>
            </p:cNvGraphicFramePr>
            <p:nvPr/>
          </p:nvGraphicFramePr>
          <p:xfrm>
            <a:off x="4798" y="2916"/>
            <a:ext cx="145" cy="179"/>
          </p:xfrm>
          <a:graphic>
            <a:graphicData uri="http://schemas.openxmlformats.org/presentationml/2006/ole">
              <mc:AlternateContent xmlns:mc="http://schemas.openxmlformats.org/markup-compatibility/2006">
                <mc:Choice xmlns:v="urn:schemas-microsoft-com:vml" Requires="v">
                  <p:oleObj spid="_x0000_s29013" name="公式" r:id="rId25" imgW="139579" imgH="177646" progId="Equation.3">
                    <p:embed/>
                  </p:oleObj>
                </mc:Choice>
                <mc:Fallback>
                  <p:oleObj name="公式" r:id="rId25" imgW="139579" imgH="177646" progId="Equation.3">
                    <p:embed/>
                    <p:pic>
                      <p:nvPicPr>
                        <p:cNvPr id="0" name="Object 16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798" y="2916"/>
                          <a:ext cx="145" cy="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0764" name="Text Box 172"/>
          <p:cNvSpPr txBox="1">
            <a:spLocks noChangeArrowheads="1"/>
          </p:cNvSpPr>
          <p:nvPr/>
        </p:nvSpPr>
        <p:spPr bwMode="auto">
          <a:xfrm>
            <a:off x="1216820" y="5402163"/>
            <a:ext cx="4973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buClr>
                <a:schemeClr val="accent2"/>
              </a:buClr>
              <a:buFont typeface="Wingdings" panose="05000000000000000000" pitchFamily="2" charset="2"/>
              <a:buNone/>
            </a:pPr>
            <a:r>
              <a:rPr lang="zh-CN" altLang="en-US" dirty="0">
                <a:latin typeface="Times New Roman" panose="02020603050405020304" pitchFamily="18" charset="0"/>
              </a:rPr>
              <a:t>取介质中任一以</a:t>
            </a:r>
            <a:r>
              <a:rPr lang="en-US" altLang="zh-CN" i="1" dirty="0">
                <a:latin typeface="Times New Roman" panose="02020603050405020304" pitchFamily="18" charset="0"/>
              </a:rPr>
              <a:t>L</a:t>
            </a:r>
            <a:r>
              <a:rPr lang="en-US" altLang="zh-CN" dirty="0">
                <a:latin typeface="Times New Roman" panose="02020603050405020304" pitchFamily="18" charset="0"/>
              </a:rPr>
              <a:t> </a:t>
            </a:r>
            <a:r>
              <a:rPr lang="zh-CN" altLang="en-US" dirty="0">
                <a:latin typeface="Times New Roman" panose="02020603050405020304" pitchFamily="18" charset="0"/>
              </a:rPr>
              <a:t>为边界的曲面</a:t>
            </a:r>
            <a:r>
              <a:rPr lang="en-US" altLang="zh-CN" i="1" dirty="0">
                <a:latin typeface="Times New Roman" panose="02020603050405020304" pitchFamily="18" charset="0"/>
              </a:rPr>
              <a:t>S</a:t>
            </a:r>
            <a:r>
              <a:rPr lang="en-US" altLang="zh-CN" dirty="0">
                <a:latin typeface="Times New Roman" panose="02020603050405020304" pitchFamily="18" charset="0"/>
              </a:rPr>
              <a:t> ,</a:t>
            </a:r>
          </a:p>
        </p:txBody>
      </p:sp>
      <p:sp>
        <p:nvSpPr>
          <p:cNvPr id="110765" name="Text Box 173"/>
          <p:cNvSpPr txBox="1">
            <a:spLocks noChangeArrowheads="1"/>
          </p:cNvSpPr>
          <p:nvPr/>
        </p:nvSpPr>
        <p:spPr bwMode="auto">
          <a:xfrm>
            <a:off x="5912297" y="5347912"/>
            <a:ext cx="4032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buClr>
                <a:schemeClr val="tx2"/>
              </a:buClr>
              <a:buFont typeface="Wingdings" panose="05000000000000000000" pitchFamily="2" charset="2"/>
              <a:buNone/>
            </a:pPr>
            <a:r>
              <a:rPr lang="en-US" altLang="zh-CN" dirty="0">
                <a:latin typeface="Times New Roman" panose="02020603050405020304" pitchFamily="18" charset="0"/>
              </a:rPr>
              <a:t> </a:t>
            </a:r>
            <a:r>
              <a:rPr lang="zh-CN" altLang="en-US" dirty="0">
                <a:latin typeface="Times New Roman" panose="02020603050405020304" pitchFamily="18" charset="0"/>
              </a:rPr>
              <a:t>电流 </a:t>
            </a:r>
            <a:r>
              <a:rPr lang="en-US" altLang="zh-CN" i="1" dirty="0">
                <a:latin typeface="Times New Roman" panose="02020603050405020304" pitchFamily="18" charset="0"/>
              </a:rPr>
              <a:t>A </a:t>
            </a:r>
            <a:r>
              <a:rPr lang="zh-CN" altLang="en-US" dirty="0">
                <a:latin typeface="Times New Roman" panose="02020603050405020304" pitchFamily="18" charset="0"/>
              </a:rPr>
              <a:t>与 </a:t>
            </a:r>
            <a:r>
              <a:rPr lang="en-US" altLang="zh-CN" i="1" dirty="0">
                <a:latin typeface="Times New Roman" panose="02020603050405020304" pitchFamily="18" charset="0"/>
              </a:rPr>
              <a:t>S</a:t>
            </a:r>
            <a:r>
              <a:rPr lang="en-US" altLang="zh-CN" dirty="0">
                <a:latin typeface="Times New Roman" panose="02020603050405020304" pitchFamily="18" charset="0"/>
              </a:rPr>
              <a:t> </a:t>
            </a:r>
            <a:r>
              <a:rPr lang="zh-CN" altLang="en-US" dirty="0">
                <a:latin typeface="Times New Roman" panose="02020603050405020304" pitchFamily="18" charset="0"/>
              </a:rPr>
              <a:t>面不相交；</a:t>
            </a:r>
          </a:p>
        </p:txBody>
      </p:sp>
      <p:sp>
        <p:nvSpPr>
          <p:cNvPr id="110766" name="Text Box 174"/>
          <p:cNvSpPr txBox="1">
            <a:spLocks noChangeArrowheads="1"/>
          </p:cNvSpPr>
          <p:nvPr/>
        </p:nvSpPr>
        <p:spPr bwMode="auto">
          <a:xfrm>
            <a:off x="1058863" y="6089836"/>
            <a:ext cx="6080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buClr>
                <a:schemeClr val="tx2"/>
              </a:buClr>
              <a:buFont typeface="Wingdings" panose="05000000000000000000" pitchFamily="2" charset="2"/>
              <a:buNone/>
            </a:pPr>
            <a:r>
              <a:rPr lang="en-US" altLang="zh-CN" dirty="0">
                <a:latin typeface="Times New Roman" panose="02020603050405020304" pitchFamily="18" charset="0"/>
              </a:rPr>
              <a:t> </a:t>
            </a:r>
            <a:r>
              <a:rPr lang="zh-CN" altLang="en-US" dirty="0">
                <a:latin typeface="Times New Roman" panose="02020603050405020304" pitchFamily="18" charset="0"/>
              </a:rPr>
              <a:t>电流 </a:t>
            </a:r>
            <a:r>
              <a:rPr lang="en-US" altLang="zh-CN" i="1" dirty="0" smtClean="0">
                <a:latin typeface="Times New Roman" panose="02020603050405020304" pitchFamily="18" charset="0"/>
              </a:rPr>
              <a:t>B </a:t>
            </a:r>
            <a:r>
              <a:rPr lang="zh-CN" altLang="en-US" dirty="0" smtClean="0">
                <a:latin typeface="Times New Roman" panose="02020603050405020304" pitchFamily="18" charset="0"/>
              </a:rPr>
              <a:t>与</a:t>
            </a:r>
            <a:r>
              <a:rPr lang="en-US" altLang="zh-CN" i="1" dirty="0">
                <a:latin typeface="Times New Roman" panose="02020603050405020304" pitchFamily="18" charset="0"/>
              </a:rPr>
              <a:t>S</a:t>
            </a:r>
            <a:r>
              <a:rPr lang="en-US" altLang="zh-CN" dirty="0">
                <a:latin typeface="Times New Roman" panose="02020603050405020304" pitchFamily="18" charset="0"/>
              </a:rPr>
              <a:t> </a:t>
            </a:r>
            <a:r>
              <a:rPr lang="zh-CN" altLang="en-US" dirty="0">
                <a:latin typeface="Times New Roman" panose="02020603050405020304" pitchFamily="18" charset="0"/>
              </a:rPr>
              <a:t>面相交两次，被</a:t>
            </a:r>
            <a:r>
              <a:rPr lang="en-US" altLang="zh-CN" i="1" dirty="0">
                <a:latin typeface="Times New Roman" panose="02020603050405020304" pitchFamily="18" charset="0"/>
              </a:rPr>
              <a:t>S</a:t>
            </a:r>
            <a:r>
              <a:rPr lang="en-US" altLang="zh-CN" dirty="0">
                <a:latin typeface="Times New Roman" panose="02020603050405020304" pitchFamily="18" charset="0"/>
              </a:rPr>
              <a:t> </a:t>
            </a:r>
            <a:r>
              <a:rPr lang="zh-CN" altLang="en-US" dirty="0">
                <a:latin typeface="Times New Roman" panose="02020603050405020304" pitchFamily="18" charset="0"/>
              </a:rPr>
              <a:t>面切割；</a:t>
            </a:r>
          </a:p>
        </p:txBody>
      </p:sp>
      <p:sp>
        <p:nvSpPr>
          <p:cNvPr id="110767" name="Text Box 175"/>
          <p:cNvSpPr txBox="1">
            <a:spLocks noChangeArrowheads="1"/>
          </p:cNvSpPr>
          <p:nvPr/>
        </p:nvSpPr>
        <p:spPr bwMode="auto">
          <a:xfrm>
            <a:off x="6350000" y="6067089"/>
            <a:ext cx="584200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marL="457200" indent="-457200">
              <a:defRPr kumimoji="1" sz="2400" b="1">
                <a:solidFill>
                  <a:schemeClr val="tx1"/>
                </a:solidFill>
                <a:latin typeface="楷体_GB2312" pitchFamily="49" charset="-122"/>
                <a:ea typeface="楷体_GB2312" pitchFamily="49" charset="-122"/>
              </a:defRPr>
            </a:lvl1pPr>
            <a:lvl2pPr marL="914400" indent="-457200">
              <a:defRPr kumimoji="1" sz="2400" b="1">
                <a:solidFill>
                  <a:schemeClr val="tx1"/>
                </a:solidFill>
                <a:latin typeface="楷体_GB2312" pitchFamily="49" charset="-122"/>
                <a:ea typeface="楷体_GB2312" pitchFamily="49" charset="-122"/>
              </a:defRPr>
            </a:lvl2pPr>
            <a:lvl3pPr marL="1371600" indent="-457200">
              <a:defRPr kumimoji="1" sz="2400" b="1">
                <a:solidFill>
                  <a:schemeClr val="tx1"/>
                </a:solidFill>
                <a:latin typeface="楷体_GB2312" pitchFamily="49" charset="-122"/>
                <a:ea typeface="楷体_GB2312" pitchFamily="49" charset="-122"/>
              </a:defRPr>
            </a:lvl3pPr>
            <a:lvl4pPr marL="1828800" indent="-457200">
              <a:defRPr kumimoji="1" sz="2400" b="1">
                <a:solidFill>
                  <a:schemeClr val="tx1"/>
                </a:solidFill>
                <a:latin typeface="楷体_GB2312" pitchFamily="49" charset="-122"/>
                <a:ea typeface="楷体_GB2312" pitchFamily="49" charset="-122"/>
              </a:defRPr>
            </a:lvl4pPr>
            <a:lvl5pPr marL="2286000" indent="-457200">
              <a:defRPr kumimoji="1" sz="2400" b="1">
                <a:solidFill>
                  <a:schemeClr val="tx1"/>
                </a:solidFill>
                <a:latin typeface="楷体_GB2312" pitchFamily="49" charset="-122"/>
                <a:ea typeface="楷体_GB2312" pitchFamily="49" charset="-122"/>
              </a:defRPr>
            </a:lvl5pPr>
            <a:lvl6pPr marL="2743200" indent="-4572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3200400" indent="-4572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657600" indent="-4572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4114800" indent="-4572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lnSpc>
                <a:spcPct val="110000"/>
              </a:lnSpc>
              <a:buClr>
                <a:schemeClr val="tx2"/>
              </a:buClr>
              <a:buFont typeface="Wingdings" panose="05000000000000000000" pitchFamily="2" charset="2"/>
              <a:buNone/>
            </a:pPr>
            <a:r>
              <a:rPr lang="en-US" altLang="zh-CN" dirty="0"/>
              <a:t> </a:t>
            </a:r>
            <a:r>
              <a:rPr lang="zh-CN" altLang="en-US" dirty="0"/>
              <a:t>电流</a:t>
            </a:r>
            <a:r>
              <a:rPr lang="en-US" altLang="zh-CN" i="1" dirty="0">
                <a:latin typeface="Times New Roman" panose="02020603050405020304" pitchFamily="18" charset="0"/>
              </a:rPr>
              <a:t>C </a:t>
            </a:r>
            <a:r>
              <a:rPr lang="zh-CN" altLang="en-US" dirty="0"/>
              <a:t>与</a:t>
            </a:r>
            <a:r>
              <a:rPr lang="en-US" altLang="zh-CN" i="1" dirty="0">
                <a:latin typeface="Times New Roman" panose="02020603050405020304" pitchFamily="18" charset="0"/>
              </a:rPr>
              <a:t>S</a:t>
            </a:r>
            <a:r>
              <a:rPr lang="en-US" altLang="zh-CN" dirty="0"/>
              <a:t> </a:t>
            </a:r>
            <a:r>
              <a:rPr lang="zh-CN" altLang="en-US" dirty="0"/>
              <a:t>面相交一次，被</a:t>
            </a:r>
            <a:r>
              <a:rPr lang="en-US" altLang="zh-CN" i="1" dirty="0">
                <a:latin typeface="Times New Roman" panose="02020603050405020304" pitchFamily="18" charset="0"/>
              </a:rPr>
              <a:t>L</a:t>
            </a:r>
            <a:r>
              <a:rPr lang="en-US" altLang="zh-CN" dirty="0">
                <a:latin typeface="Times New Roman" panose="02020603050405020304" pitchFamily="18" charset="0"/>
              </a:rPr>
              <a:t> </a:t>
            </a:r>
            <a:r>
              <a:rPr lang="zh-CN" altLang="en-US" dirty="0"/>
              <a:t>穿过；</a:t>
            </a:r>
          </a:p>
        </p:txBody>
      </p:sp>
      <p:sp>
        <p:nvSpPr>
          <p:cNvPr id="110781" name="Rectangle 189"/>
          <p:cNvSpPr>
            <a:spLocks noChangeArrowheads="1"/>
          </p:cNvSpPr>
          <p:nvPr/>
        </p:nvSpPr>
        <p:spPr bwMode="auto">
          <a:xfrm>
            <a:off x="594830" y="2197100"/>
            <a:ext cx="43195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r>
              <a:rPr lang="en-US" altLang="zh-CN" dirty="0">
                <a:latin typeface="Times New Roman" panose="02020603050405020304" pitchFamily="18" charset="0"/>
              </a:rPr>
              <a:t>1</a:t>
            </a:r>
            <a:r>
              <a:rPr lang="zh-CN" altLang="en-US" dirty="0">
                <a:latin typeface="Times New Roman" panose="02020603050405020304" pitchFamily="18" charset="0"/>
              </a:rPr>
              <a:t>、磁化强度与磁化电流的关系</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623"/>
                                        </p:tgtEl>
                                        <p:attrNameLst>
                                          <p:attrName>style.visibility</p:attrName>
                                        </p:attrNameLst>
                                      </p:cBhvr>
                                      <p:to>
                                        <p:strVal val="visible"/>
                                      </p:to>
                                    </p:set>
                                    <p:animEffect transition="in" filter="wipe(left)">
                                      <p:cBhvr>
                                        <p:cTn id="7" dur="500"/>
                                        <p:tgtEl>
                                          <p:spTgt spid="1106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0779"/>
                                        </p:tgtEl>
                                        <p:attrNameLst>
                                          <p:attrName>style.visibility</p:attrName>
                                        </p:attrNameLst>
                                      </p:cBhvr>
                                      <p:to>
                                        <p:strVal val="visible"/>
                                      </p:to>
                                    </p:set>
                                    <p:animEffect transition="in" filter="wipe(left)">
                                      <p:cBhvr>
                                        <p:cTn id="12" dur="500"/>
                                        <p:tgtEl>
                                          <p:spTgt spid="1107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0625"/>
                                        </p:tgtEl>
                                        <p:attrNameLst>
                                          <p:attrName>style.visibility</p:attrName>
                                        </p:attrNameLst>
                                      </p:cBhvr>
                                      <p:to>
                                        <p:strVal val="visible"/>
                                      </p:to>
                                    </p:set>
                                    <p:animEffect transition="in" filter="wipe(left)">
                                      <p:cBhvr>
                                        <p:cTn id="17" dur="500"/>
                                        <p:tgtEl>
                                          <p:spTgt spid="1106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0626">
                                            <p:txEl>
                                              <p:pRg st="0" end="0"/>
                                            </p:txEl>
                                          </p:spTgt>
                                        </p:tgtEl>
                                        <p:attrNameLst>
                                          <p:attrName>style.visibility</p:attrName>
                                        </p:attrNameLst>
                                      </p:cBhvr>
                                      <p:to>
                                        <p:strVal val="visible"/>
                                      </p:to>
                                    </p:set>
                                    <p:animEffect transition="in" filter="wipe(left)">
                                      <p:cBhvr>
                                        <p:cTn id="22" dur="500"/>
                                        <p:tgtEl>
                                          <p:spTgt spid="110626">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0781"/>
                                        </p:tgtEl>
                                        <p:attrNameLst>
                                          <p:attrName>style.visibility</p:attrName>
                                        </p:attrNameLst>
                                      </p:cBhvr>
                                      <p:to>
                                        <p:strVal val="visible"/>
                                      </p:to>
                                    </p:set>
                                    <p:animEffect transition="in" filter="wipe(left)">
                                      <p:cBhvr>
                                        <p:cTn id="27" dur="500"/>
                                        <p:tgtEl>
                                          <p:spTgt spid="11078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10686"/>
                                        </p:tgtEl>
                                        <p:attrNameLst>
                                          <p:attrName>style.visibility</p:attrName>
                                        </p:attrNameLst>
                                      </p:cBhvr>
                                      <p:to>
                                        <p:strVal val="visible"/>
                                      </p:to>
                                    </p:set>
                                    <p:animEffect transition="in" filter="wipe(left)">
                                      <p:cBhvr>
                                        <p:cTn id="32" dur="500"/>
                                        <p:tgtEl>
                                          <p:spTgt spid="11068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0632">
                                            <p:txEl>
                                              <p:pRg st="0" end="0"/>
                                            </p:txEl>
                                          </p:spTgt>
                                        </p:tgtEl>
                                        <p:attrNameLst>
                                          <p:attrName>style.visibility</p:attrName>
                                        </p:attrNameLst>
                                      </p:cBhvr>
                                      <p:to>
                                        <p:strVal val="visible"/>
                                      </p:to>
                                    </p:set>
                                    <p:animEffect transition="in" filter="wipe(left)">
                                      <p:cBhvr>
                                        <p:cTn id="37" dur="500"/>
                                        <p:tgtEl>
                                          <p:spTgt spid="110632">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10780"/>
                                        </p:tgtEl>
                                        <p:attrNameLst>
                                          <p:attrName>style.visibility</p:attrName>
                                        </p:attrNameLst>
                                      </p:cBhvr>
                                      <p:to>
                                        <p:strVal val="visible"/>
                                      </p:to>
                                    </p:set>
                                    <p:animEffect transition="in" filter="wipe(left)">
                                      <p:cBhvr>
                                        <p:cTn id="42" dur="500"/>
                                        <p:tgtEl>
                                          <p:spTgt spid="11078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0764"/>
                                        </p:tgtEl>
                                        <p:attrNameLst>
                                          <p:attrName>style.visibility</p:attrName>
                                        </p:attrNameLst>
                                      </p:cBhvr>
                                      <p:to>
                                        <p:strVal val="visible"/>
                                      </p:to>
                                    </p:set>
                                    <p:animEffect transition="in" filter="wipe(left)">
                                      <p:cBhvr>
                                        <p:cTn id="47" dur="500"/>
                                        <p:tgtEl>
                                          <p:spTgt spid="110764"/>
                                        </p:tgtEl>
                                      </p:cBhvr>
                                    </p:animEffect>
                                  </p:childTnLst>
                                </p:cTn>
                              </p:par>
                              <p:par>
                                <p:cTn id="48" presetID="22" presetClass="entr" presetSubtype="1" fill="hold" nodeType="withEffect">
                                  <p:stCondLst>
                                    <p:cond delay="0"/>
                                  </p:stCondLst>
                                  <p:childTnLst>
                                    <p:set>
                                      <p:cBhvr>
                                        <p:cTn id="49" dur="1" fill="hold">
                                          <p:stCondLst>
                                            <p:cond delay="0"/>
                                          </p:stCondLst>
                                        </p:cTn>
                                        <p:tgtEl>
                                          <p:spTgt spid="110759"/>
                                        </p:tgtEl>
                                        <p:attrNameLst>
                                          <p:attrName>style.visibility</p:attrName>
                                        </p:attrNameLst>
                                      </p:cBhvr>
                                      <p:to>
                                        <p:strVal val="visible"/>
                                      </p:to>
                                    </p:set>
                                    <p:animEffect transition="in" filter="wipe(up)">
                                      <p:cBhvr>
                                        <p:cTn id="50" dur="500"/>
                                        <p:tgtEl>
                                          <p:spTgt spid="11075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10765"/>
                                        </p:tgtEl>
                                        <p:attrNameLst>
                                          <p:attrName>style.visibility</p:attrName>
                                        </p:attrNameLst>
                                      </p:cBhvr>
                                      <p:to>
                                        <p:strVal val="visible"/>
                                      </p:to>
                                    </p:set>
                                    <p:animEffect transition="in" filter="wipe(left)">
                                      <p:cBhvr>
                                        <p:cTn id="55" dur="500"/>
                                        <p:tgtEl>
                                          <p:spTgt spid="11076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110766">
                                            <p:txEl>
                                              <p:pRg st="0" end="0"/>
                                            </p:txEl>
                                          </p:spTgt>
                                        </p:tgtEl>
                                        <p:attrNameLst>
                                          <p:attrName>style.visibility</p:attrName>
                                        </p:attrNameLst>
                                      </p:cBhvr>
                                      <p:to>
                                        <p:strVal val="visible"/>
                                      </p:to>
                                    </p:set>
                                    <p:animEffect transition="in" filter="wipe(left)">
                                      <p:cBhvr>
                                        <p:cTn id="60" dur="500"/>
                                        <p:tgtEl>
                                          <p:spTgt spid="110766">
                                            <p:txEl>
                                              <p:pRg st="0" end="0"/>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10767"/>
                                        </p:tgtEl>
                                        <p:attrNameLst>
                                          <p:attrName>style.visibility</p:attrName>
                                        </p:attrNameLst>
                                      </p:cBhvr>
                                      <p:to>
                                        <p:strVal val="visible"/>
                                      </p:to>
                                    </p:set>
                                    <p:animEffect transition="in" filter="wipe(left)">
                                      <p:cBhvr>
                                        <p:cTn id="65" dur="500"/>
                                        <p:tgtEl>
                                          <p:spTgt spid="110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23" grpId="0" autoUpdateAnimBg="0"/>
      <p:bldP spid="110625" grpId="0" autoUpdateAnimBg="0"/>
      <p:bldP spid="110626" grpId="0" build="p" autoUpdateAnimBg="0"/>
      <p:bldP spid="110632" grpId="0" build="p" autoUpdateAnimBg="0"/>
      <p:bldP spid="110764" grpId="0"/>
      <p:bldP spid="110765" grpId="0"/>
      <p:bldP spid="110767" grpId="0"/>
      <p:bldP spid="11078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0508" name="Group 220"/>
          <p:cNvGrpSpPr>
            <a:grpSpLocks/>
          </p:cNvGrpSpPr>
          <p:nvPr/>
        </p:nvGrpSpPr>
        <p:grpSpPr bwMode="auto">
          <a:xfrm>
            <a:off x="5183740" y="5052969"/>
            <a:ext cx="2393950" cy="792163"/>
            <a:chOff x="2852" y="2773"/>
            <a:chExt cx="1508" cy="499"/>
          </a:xfrm>
        </p:grpSpPr>
        <p:grpSp>
          <p:nvGrpSpPr>
            <p:cNvPr id="29742" name="Group 173"/>
            <p:cNvGrpSpPr>
              <a:grpSpLocks/>
            </p:cNvGrpSpPr>
            <p:nvPr/>
          </p:nvGrpSpPr>
          <p:grpSpPr bwMode="auto">
            <a:xfrm>
              <a:off x="2852" y="2773"/>
              <a:ext cx="1508" cy="499"/>
              <a:chOff x="483" y="3113"/>
              <a:chExt cx="2177" cy="408"/>
            </a:xfrm>
          </p:grpSpPr>
          <p:sp>
            <p:nvSpPr>
              <p:cNvPr id="29744" name="AutoShape 174"/>
              <p:cNvSpPr>
                <a:spLocks noChangeArrowheads="1"/>
              </p:cNvSpPr>
              <p:nvPr/>
            </p:nvSpPr>
            <p:spPr bwMode="gray">
              <a:xfrm>
                <a:off x="483" y="3113"/>
                <a:ext cx="2177" cy="408"/>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
            <p:nvSpPr>
              <p:cNvPr id="29745" name="AutoShape 175"/>
              <p:cNvSpPr>
                <a:spLocks noChangeArrowheads="1"/>
              </p:cNvSpPr>
              <p:nvPr/>
            </p:nvSpPr>
            <p:spPr bwMode="gray">
              <a:xfrm>
                <a:off x="521" y="3113"/>
                <a:ext cx="2111" cy="400"/>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
            <p:nvSpPr>
              <p:cNvPr id="29746" name="AutoShape 176"/>
              <p:cNvSpPr>
                <a:spLocks noChangeArrowheads="1"/>
              </p:cNvSpPr>
              <p:nvPr/>
            </p:nvSpPr>
            <p:spPr bwMode="gray">
              <a:xfrm>
                <a:off x="534" y="3420"/>
                <a:ext cx="2083" cy="101"/>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
            <p:nvSpPr>
              <p:cNvPr id="29747" name="AutoShape 177"/>
              <p:cNvSpPr>
                <a:spLocks noChangeArrowheads="1"/>
              </p:cNvSpPr>
              <p:nvPr/>
            </p:nvSpPr>
            <p:spPr bwMode="gray">
              <a:xfrm>
                <a:off x="534" y="3113"/>
                <a:ext cx="2083" cy="101"/>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grpSp>
        <p:graphicFrame>
          <p:nvGraphicFramePr>
            <p:cNvPr id="29743" name="Object 158"/>
            <p:cNvGraphicFramePr>
              <a:graphicFrameLocks noChangeAspect="1"/>
            </p:cNvGraphicFramePr>
            <p:nvPr/>
          </p:nvGraphicFramePr>
          <p:xfrm>
            <a:off x="2918" y="2805"/>
            <a:ext cx="1375" cy="424"/>
          </p:xfrm>
          <a:graphic>
            <a:graphicData uri="http://schemas.openxmlformats.org/presentationml/2006/ole">
              <mc:AlternateContent xmlns:mc="http://schemas.openxmlformats.org/markup-compatibility/2006">
                <mc:Choice xmlns:v="urn:schemas-microsoft-com:vml" Requires="v">
                  <p:oleObj spid="_x0000_s30070" name="Equation" r:id="rId3" imgW="837836" imgH="304668" progId="Equation.3">
                    <p:embed/>
                  </p:oleObj>
                </mc:Choice>
                <mc:Fallback>
                  <p:oleObj name="Equation" r:id="rId3" imgW="837836" imgH="304668" progId="Equation.3">
                    <p:embed/>
                    <p:pic>
                      <p:nvPicPr>
                        <p:cNvPr id="0" name="Object 1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8" y="2805"/>
                          <a:ext cx="1375" cy="4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0447" name="Rectangle 159"/>
          <p:cNvSpPr>
            <a:spLocks noChangeArrowheads="1"/>
          </p:cNvSpPr>
          <p:nvPr/>
        </p:nvSpPr>
        <p:spPr bwMode="auto">
          <a:xfrm>
            <a:off x="603250" y="5236230"/>
            <a:ext cx="38004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dirty="0">
                <a:latin typeface="Times New Roman" panose="02020603050405020304" pitchFamily="18" charset="0"/>
              </a:rPr>
              <a:t>则通过曲面</a:t>
            </a:r>
            <a:r>
              <a:rPr lang="en-US" altLang="zh-CN" i="1" dirty="0">
                <a:latin typeface="Times New Roman" panose="02020603050405020304" pitchFamily="18" charset="0"/>
              </a:rPr>
              <a:t>S</a:t>
            </a:r>
            <a:r>
              <a:rPr lang="en-US" altLang="zh-CN" dirty="0">
                <a:latin typeface="Times New Roman" panose="02020603050405020304" pitchFamily="18" charset="0"/>
              </a:rPr>
              <a:t> </a:t>
            </a:r>
            <a:r>
              <a:rPr lang="zh-CN" altLang="en-US" dirty="0">
                <a:latin typeface="Times New Roman" panose="02020603050405020304" pitchFamily="18" charset="0"/>
              </a:rPr>
              <a:t>的磁化电流：</a:t>
            </a:r>
          </a:p>
        </p:txBody>
      </p:sp>
      <p:sp>
        <p:nvSpPr>
          <p:cNvPr id="140448" name="Text Box 160"/>
          <p:cNvSpPr txBox="1">
            <a:spLocks noChangeArrowheads="1"/>
          </p:cNvSpPr>
          <p:nvPr/>
        </p:nvSpPr>
        <p:spPr bwMode="auto">
          <a:xfrm>
            <a:off x="218454" y="5987912"/>
            <a:ext cx="12324522"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just">
              <a:lnSpc>
                <a:spcPct val="150000"/>
              </a:lnSpc>
              <a:spcBef>
                <a:spcPct val="50000"/>
              </a:spcBef>
            </a:pPr>
            <a:r>
              <a:rPr lang="en-US" altLang="zh-CN" dirty="0" smtClean="0">
                <a:solidFill>
                  <a:srgbClr val="0000FF"/>
                </a:solidFill>
                <a:latin typeface="Times New Roman" panose="02020603050405020304" pitchFamily="18" charset="0"/>
              </a:rPr>
              <a:t> </a:t>
            </a:r>
            <a:r>
              <a:rPr lang="zh-CN" altLang="en-US" dirty="0">
                <a:solidFill>
                  <a:srgbClr val="0000FF"/>
                </a:solidFill>
                <a:latin typeface="Times New Roman" panose="02020603050405020304" pitchFamily="18" charset="0"/>
              </a:rPr>
              <a:t>磁介质中通过任一曲面</a:t>
            </a:r>
            <a:r>
              <a:rPr lang="en-US" altLang="zh-CN" i="1" dirty="0">
                <a:solidFill>
                  <a:srgbClr val="0000FF"/>
                </a:solidFill>
                <a:latin typeface="Times New Roman" panose="02020603050405020304" pitchFamily="18" charset="0"/>
              </a:rPr>
              <a:t>S </a:t>
            </a:r>
            <a:r>
              <a:rPr lang="zh-CN" altLang="en-US" dirty="0">
                <a:solidFill>
                  <a:srgbClr val="0000FF"/>
                </a:solidFill>
                <a:latin typeface="Times New Roman" panose="02020603050405020304" pitchFamily="18" charset="0"/>
              </a:rPr>
              <a:t>的磁化电流强度</a:t>
            </a:r>
            <a:r>
              <a:rPr lang="en-US" altLang="zh-CN" i="1" dirty="0">
                <a:solidFill>
                  <a:srgbClr val="0000FF"/>
                </a:solidFill>
                <a:latin typeface="Times New Roman" panose="02020603050405020304" pitchFamily="18" charset="0"/>
              </a:rPr>
              <a:t>I′</a:t>
            </a:r>
            <a:r>
              <a:rPr lang="zh-CN" altLang="en-US" dirty="0">
                <a:solidFill>
                  <a:srgbClr val="0000FF"/>
                </a:solidFill>
                <a:latin typeface="Times New Roman" panose="02020603050405020304" pitchFamily="18" charset="0"/>
              </a:rPr>
              <a:t>等于磁化强度矢量沿</a:t>
            </a:r>
            <a:r>
              <a:rPr lang="en-US" altLang="zh-CN" i="1" dirty="0">
                <a:solidFill>
                  <a:srgbClr val="0000FF"/>
                </a:solidFill>
                <a:latin typeface="Times New Roman" panose="02020603050405020304" pitchFamily="18" charset="0"/>
              </a:rPr>
              <a:t>S</a:t>
            </a:r>
            <a:r>
              <a:rPr lang="en-US" altLang="zh-CN" dirty="0">
                <a:solidFill>
                  <a:srgbClr val="0000FF"/>
                </a:solidFill>
                <a:latin typeface="Times New Roman" panose="02020603050405020304" pitchFamily="18" charset="0"/>
              </a:rPr>
              <a:t> </a:t>
            </a:r>
            <a:r>
              <a:rPr lang="zh-CN" altLang="en-US" dirty="0">
                <a:solidFill>
                  <a:srgbClr val="0000FF"/>
                </a:solidFill>
                <a:latin typeface="Times New Roman" panose="02020603050405020304" pitchFamily="18" charset="0"/>
              </a:rPr>
              <a:t>的边界线 </a:t>
            </a:r>
            <a:r>
              <a:rPr lang="en-US" altLang="zh-CN" i="1" dirty="0">
                <a:solidFill>
                  <a:srgbClr val="0000FF"/>
                </a:solidFill>
                <a:latin typeface="Times New Roman" panose="02020603050405020304" pitchFamily="18" charset="0"/>
              </a:rPr>
              <a:t>L </a:t>
            </a:r>
            <a:r>
              <a:rPr lang="zh-CN" altLang="en-US" dirty="0">
                <a:solidFill>
                  <a:srgbClr val="0000FF"/>
                </a:solidFill>
                <a:latin typeface="Times New Roman" panose="02020603050405020304" pitchFamily="18" charset="0"/>
              </a:rPr>
              <a:t>的线积分。</a:t>
            </a:r>
          </a:p>
        </p:txBody>
      </p:sp>
      <p:grpSp>
        <p:nvGrpSpPr>
          <p:cNvPr id="140497" name="Group 209"/>
          <p:cNvGrpSpPr>
            <a:grpSpLocks/>
          </p:cNvGrpSpPr>
          <p:nvPr/>
        </p:nvGrpSpPr>
        <p:grpSpPr bwMode="auto">
          <a:xfrm>
            <a:off x="8756649" y="1610701"/>
            <a:ext cx="2951163" cy="2981325"/>
            <a:chOff x="3635" y="331"/>
            <a:chExt cx="1859" cy="1612"/>
          </a:xfrm>
        </p:grpSpPr>
        <p:sp>
          <p:nvSpPr>
            <p:cNvPr id="29713" name="Freeform 162"/>
            <p:cNvSpPr>
              <a:spLocks/>
            </p:cNvSpPr>
            <p:nvPr/>
          </p:nvSpPr>
          <p:spPr bwMode="auto">
            <a:xfrm>
              <a:off x="3635" y="605"/>
              <a:ext cx="1812" cy="250"/>
            </a:xfrm>
            <a:custGeom>
              <a:avLst/>
              <a:gdLst>
                <a:gd name="T0" fmla="*/ 103 w 2157"/>
                <a:gd name="T1" fmla="*/ 92 h 1561"/>
                <a:gd name="T2" fmla="*/ 11 w 2157"/>
                <a:gd name="T3" fmla="*/ 58 h 1561"/>
                <a:gd name="T4" fmla="*/ 34 w 2157"/>
                <a:gd name="T5" fmla="*/ 22 h 1561"/>
                <a:gd name="T6" fmla="*/ 196 w 2157"/>
                <a:gd name="T7" fmla="*/ 3 h 1561"/>
                <a:gd name="T8" fmla="*/ 502 w 2157"/>
                <a:gd name="T9" fmla="*/ 5 h 1561"/>
                <a:gd name="T10" fmla="*/ 740 w 2157"/>
                <a:gd name="T11" fmla="*/ 15 h 1561"/>
                <a:gd name="T12" fmla="*/ 985 w 2157"/>
                <a:gd name="T13" fmla="*/ 33 h 1561"/>
                <a:gd name="T14" fmla="*/ 1231 w 2157"/>
                <a:gd name="T15" fmla="*/ 65 h 1561"/>
                <a:gd name="T16" fmla="*/ 1461 w 2157"/>
                <a:gd name="T17" fmla="*/ 117 h 1561"/>
                <a:gd name="T18" fmla="*/ 1522 w 2157"/>
                <a:gd name="T19" fmla="*/ 165 h 1561"/>
                <a:gd name="T20" fmla="*/ 1461 w 2157"/>
                <a:gd name="T21" fmla="*/ 215 h 1561"/>
                <a:gd name="T22" fmla="*/ 1338 w 2157"/>
                <a:gd name="T23" fmla="*/ 247 h 1561"/>
                <a:gd name="T24" fmla="*/ 1169 w 2157"/>
                <a:gd name="T25" fmla="*/ 254 h 1561"/>
                <a:gd name="T26" fmla="*/ 1024 w 2157"/>
                <a:gd name="T27" fmla="*/ 236 h 1561"/>
                <a:gd name="T28" fmla="*/ 955 w 2157"/>
                <a:gd name="T29" fmla="*/ 213 h 1561"/>
                <a:gd name="T30" fmla="*/ 870 w 2157"/>
                <a:gd name="T31" fmla="*/ 179 h 1561"/>
                <a:gd name="T32" fmla="*/ 755 w 2157"/>
                <a:gd name="T33" fmla="*/ 159 h 1561"/>
                <a:gd name="T34" fmla="*/ 586 w 2157"/>
                <a:gd name="T35" fmla="*/ 142 h 1561"/>
                <a:gd name="T36" fmla="*/ 387 w 2157"/>
                <a:gd name="T37" fmla="*/ 124 h 1561"/>
                <a:gd name="T38" fmla="*/ 249 w 2157"/>
                <a:gd name="T39" fmla="*/ 110 h 1561"/>
                <a:gd name="T40" fmla="*/ 103 w 2157"/>
                <a:gd name="T41" fmla="*/ 92 h 15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57" h="1561">
                  <a:moveTo>
                    <a:pt x="147" y="561"/>
                  </a:moveTo>
                  <a:cubicBezTo>
                    <a:pt x="84" y="505"/>
                    <a:pt x="32" y="426"/>
                    <a:pt x="16" y="355"/>
                  </a:cubicBezTo>
                  <a:cubicBezTo>
                    <a:pt x="0" y="284"/>
                    <a:pt x="6" y="193"/>
                    <a:pt x="49" y="137"/>
                  </a:cubicBezTo>
                  <a:cubicBezTo>
                    <a:pt x="92" y="81"/>
                    <a:pt x="167" y="36"/>
                    <a:pt x="277" y="18"/>
                  </a:cubicBezTo>
                  <a:cubicBezTo>
                    <a:pt x="387" y="0"/>
                    <a:pt x="583" y="16"/>
                    <a:pt x="712" y="29"/>
                  </a:cubicBezTo>
                  <a:cubicBezTo>
                    <a:pt x="841" y="42"/>
                    <a:pt x="935" y="65"/>
                    <a:pt x="1049" y="94"/>
                  </a:cubicBezTo>
                  <a:cubicBezTo>
                    <a:pt x="1163" y="123"/>
                    <a:pt x="1280" y="152"/>
                    <a:pt x="1396" y="203"/>
                  </a:cubicBezTo>
                  <a:cubicBezTo>
                    <a:pt x="1512" y="254"/>
                    <a:pt x="1632" y="313"/>
                    <a:pt x="1744" y="398"/>
                  </a:cubicBezTo>
                  <a:cubicBezTo>
                    <a:pt x="1856" y="483"/>
                    <a:pt x="2001" y="611"/>
                    <a:pt x="2070" y="713"/>
                  </a:cubicBezTo>
                  <a:cubicBezTo>
                    <a:pt x="2139" y="815"/>
                    <a:pt x="2157" y="907"/>
                    <a:pt x="2157" y="1007"/>
                  </a:cubicBezTo>
                  <a:cubicBezTo>
                    <a:pt x="2157" y="1107"/>
                    <a:pt x="2114" y="1228"/>
                    <a:pt x="2070" y="1311"/>
                  </a:cubicBezTo>
                  <a:cubicBezTo>
                    <a:pt x="2026" y="1394"/>
                    <a:pt x="1965" y="1467"/>
                    <a:pt x="1896" y="1507"/>
                  </a:cubicBezTo>
                  <a:cubicBezTo>
                    <a:pt x="1827" y="1547"/>
                    <a:pt x="1731" y="1561"/>
                    <a:pt x="1657" y="1550"/>
                  </a:cubicBezTo>
                  <a:cubicBezTo>
                    <a:pt x="1583" y="1539"/>
                    <a:pt x="1502" y="1484"/>
                    <a:pt x="1451" y="1442"/>
                  </a:cubicBezTo>
                  <a:cubicBezTo>
                    <a:pt x="1400" y="1400"/>
                    <a:pt x="1389" y="1358"/>
                    <a:pt x="1353" y="1300"/>
                  </a:cubicBezTo>
                  <a:cubicBezTo>
                    <a:pt x="1317" y="1242"/>
                    <a:pt x="1280" y="1148"/>
                    <a:pt x="1233" y="1094"/>
                  </a:cubicBezTo>
                  <a:cubicBezTo>
                    <a:pt x="1186" y="1040"/>
                    <a:pt x="1137" y="1012"/>
                    <a:pt x="1070" y="974"/>
                  </a:cubicBezTo>
                  <a:cubicBezTo>
                    <a:pt x="1003" y="936"/>
                    <a:pt x="918" y="902"/>
                    <a:pt x="831" y="866"/>
                  </a:cubicBezTo>
                  <a:cubicBezTo>
                    <a:pt x="744" y="830"/>
                    <a:pt x="629" y="790"/>
                    <a:pt x="549" y="757"/>
                  </a:cubicBezTo>
                  <a:cubicBezTo>
                    <a:pt x="469" y="724"/>
                    <a:pt x="420" y="703"/>
                    <a:pt x="353" y="670"/>
                  </a:cubicBezTo>
                  <a:cubicBezTo>
                    <a:pt x="286" y="637"/>
                    <a:pt x="190" y="584"/>
                    <a:pt x="147" y="561"/>
                  </a:cubicBezTo>
                  <a:close/>
                </a:path>
              </a:pathLst>
            </a:custGeom>
            <a:gradFill rotWithShape="1">
              <a:gsLst>
                <a:gs pos="0">
                  <a:srgbClr val="475E00"/>
                </a:gs>
                <a:gs pos="50000">
                  <a:srgbClr val="99CC00"/>
                </a:gs>
                <a:gs pos="100000">
                  <a:srgbClr val="475E00"/>
                </a:gs>
              </a:gsLst>
              <a:lin ang="5400000" scaled="1"/>
            </a:gradFill>
            <a:ln w="28575" cap="flat" cmpd="sng">
              <a:solidFill>
                <a:srgbClr val="CC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p>
              <a:endParaRPr lang="zh-CN" altLang="en-US"/>
            </a:p>
          </p:txBody>
        </p:sp>
        <p:sp>
          <p:nvSpPr>
            <p:cNvPr id="29714" name="Arc 163"/>
            <p:cNvSpPr>
              <a:spLocks/>
            </p:cNvSpPr>
            <p:nvPr/>
          </p:nvSpPr>
          <p:spPr bwMode="auto">
            <a:xfrm>
              <a:off x="4165" y="917"/>
              <a:ext cx="228" cy="250"/>
            </a:xfrm>
            <a:custGeom>
              <a:avLst/>
              <a:gdLst>
                <a:gd name="T0" fmla="*/ 0 w 22235"/>
                <a:gd name="T1" fmla="*/ 0 h 41107"/>
                <a:gd name="T2" fmla="*/ 1 w 22235"/>
                <a:gd name="T3" fmla="*/ 5 h 41107"/>
                <a:gd name="T4" fmla="*/ 0 w 22235"/>
                <a:gd name="T5" fmla="*/ 3 h 41107"/>
                <a:gd name="T6" fmla="*/ 0 60000 65536"/>
                <a:gd name="T7" fmla="*/ 0 60000 65536"/>
                <a:gd name="T8" fmla="*/ 0 60000 65536"/>
              </a:gdLst>
              <a:ahLst/>
              <a:cxnLst>
                <a:cxn ang="T6">
                  <a:pos x="T0" y="T1"/>
                </a:cxn>
                <a:cxn ang="T7">
                  <a:pos x="T2" y="T3"/>
                </a:cxn>
                <a:cxn ang="T8">
                  <a:pos x="T4" y="T5"/>
                </a:cxn>
              </a:cxnLst>
              <a:rect l="0" t="0" r="r" b="b"/>
              <a:pathLst>
                <a:path w="22235" h="41107" fill="none" extrusionOk="0">
                  <a:moveTo>
                    <a:pt x="0" y="9"/>
                  </a:moveTo>
                  <a:cubicBezTo>
                    <a:pt x="211" y="3"/>
                    <a:pt x="423" y="0"/>
                    <a:pt x="635" y="0"/>
                  </a:cubicBezTo>
                  <a:cubicBezTo>
                    <a:pt x="12564" y="0"/>
                    <a:pt x="22235" y="9670"/>
                    <a:pt x="22235" y="21600"/>
                  </a:cubicBezTo>
                  <a:cubicBezTo>
                    <a:pt x="22235" y="29935"/>
                    <a:pt x="17438" y="37527"/>
                    <a:pt x="9910" y="41107"/>
                  </a:cubicBezTo>
                </a:path>
                <a:path w="22235" h="41107" stroke="0" extrusionOk="0">
                  <a:moveTo>
                    <a:pt x="0" y="9"/>
                  </a:moveTo>
                  <a:cubicBezTo>
                    <a:pt x="211" y="3"/>
                    <a:pt x="423" y="0"/>
                    <a:pt x="635" y="0"/>
                  </a:cubicBezTo>
                  <a:cubicBezTo>
                    <a:pt x="12564" y="0"/>
                    <a:pt x="22235" y="9670"/>
                    <a:pt x="22235" y="21600"/>
                  </a:cubicBezTo>
                  <a:cubicBezTo>
                    <a:pt x="22235" y="29935"/>
                    <a:pt x="17438" y="37527"/>
                    <a:pt x="9910" y="41107"/>
                  </a:cubicBezTo>
                  <a:lnTo>
                    <a:pt x="635" y="21600"/>
                  </a:lnTo>
                  <a:lnTo>
                    <a:pt x="0" y="9"/>
                  </a:lnTo>
                  <a:close/>
                </a:path>
              </a:pathLst>
            </a:custGeom>
            <a:noFill/>
            <a:ln w="9525">
              <a:solidFill>
                <a:srgbClr val="3399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spAutoFit/>
            </a:bodyPr>
            <a:lstStyle/>
            <a:p>
              <a:endParaRPr lang="zh-CN" altLang="en-US"/>
            </a:p>
          </p:txBody>
        </p:sp>
        <p:sp>
          <p:nvSpPr>
            <p:cNvPr id="29715" name="Arc 164"/>
            <p:cNvSpPr>
              <a:spLocks/>
            </p:cNvSpPr>
            <p:nvPr/>
          </p:nvSpPr>
          <p:spPr bwMode="auto">
            <a:xfrm>
              <a:off x="3943" y="856"/>
              <a:ext cx="245" cy="250"/>
            </a:xfrm>
            <a:custGeom>
              <a:avLst/>
              <a:gdLst>
                <a:gd name="T0" fmla="*/ 0 w 22235"/>
                <a:gd name="T1" fmla="*/ 0 h 39096"/>
                <a:gd name="T2" fmla="*/ 2 w 22235"/>
                <a:gd name="T3" fmla="*/ 5 h 39096"/>
                <a:gd name="T4" fmla="*/ 0 w 22235"/>
                <a:gd name="T5" fmla="*/ 3 h 39096"/>
                <a:gd name="T6" fmla="*/ 0 60000 65536"/>
                <a:gd name="T7" fmla="*/ 0 60000 65536"/>
                <a:gd name="T8" fmla="*/ 0 60000 65536"/>
              </a:gdLst>
              <a:ahLst/>
              <a:cxnLst>
                <a:cxn ang="T6">
                  <a:pos x="T0" y="T1"/>
                </a:cxn>
                <a:cxn ang="T7">
                  <a:pos x="T2" y="T3"/>
                </a:cxn>
                <a:cxn ang="T8">
                  <a:pos x="T4" y="T5"/>
                </a:cxn>
              </a:cxnLst>
              <a:rect l="0" t="0" r="r" b="b"/>
              <a:pathLst>
                <a:path w="22235" h="39096" fill="none" extrusionOk="0">
                  <a:moveTo>
                    <a:pt x="0" y="9"/>
                  </a:moveTo>
                  <a:cubicBezTo>
                    <a:pt x="211" y="3"/>
                    <a:pt x="423" y="0"/>
                    <a:pt x="635" y="0"/>
                  </a:cubicBezTo>
                  <a:cubicBezTo>
                    <a:pt x="12564" y="0"/>
                    <a:pt x="22235" y="9670"/>
                    <a:pt x="22235" y="21600"/>
                  </a:cubicBezTo>
                  <a:cubicBezTo>
                    <a:pt x="22235" y="28526"/>
                    <a:pt x="18912" y="35033"/>
                    <a:pt x="13301" y="39095"/>
                  </a:cubicBezTo>
                </a:path>
                <a:path w="22235" h="39096" stroke="0" extrusionOk="0">
                  <a:moveTo>
                    <a:pt x="0" y="9"/>
                  </a:moveTo>
                  <a:cubicBezTo>
                    <a:pt x="211" y="3"/>
                    <a:pt x="423" y="0"/>
                    <a:pt x="635" y="0"/>
                  </a:cubicBezTo>
                  <a:cubicBezTo>
                    <a:pt x="12564" y="0"/>
                    <a:pt x="22235" y="9670"/>
                    <a:pt x="22235" y="21600"/>
                  </a:cubicBezTo>
                  <a:cubicBezTo>
                    <a:pt x="22235" y="28526"/>
                    <a:pt x="18912" y="35033"/>
                    <a:pt x="13301" y="39095"/>
                  </a:cubicBezTo>
                  <a:lnTo>
                    <a:pt x="635" y="21600"/>
                  </a:lnTo>
                  <a:lnTo>
                    <a:pt x="0" y="9"/>
                  </a:lnTo>
                  <a:close/>
                </a:path>
              </a:pathLst>
            </a:custGeom>
            <a:noFill/>
            <a:ln w="9525">
              <a:solidFill>
                <a:srgbClr val="3399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spAutoFit/>
            </a:bodyPr>
            <a:lstStyle/>
            <a:p>
              <a:endParaRPr lang="zh-CN" altLang="en-US"/>
            </a:p>
          </p:txBody>
        </p:sp>
        <p:sp>
          <p:nvSpPr>
            <p:cNvPr id="29716" name="Arc 165"/>
            <p:cNvSpPr>
              <a:spLocks/>
            </p:cNvSpPr>
            <p:nvPr/>
          </p:nvSpPr>
          <p:spPr bwMode="auto">
            <a:xfrm>
              <a:off x="3759" y="852"/>
              <a:ext cx="227" cy="250"/>
            </a:xfrm>
            <a:custGeom>
              <a:avLst/>
              <a:gdLst>
                <a:gd name="T0" fmla="*/ 0 w 22235"/>
                <a:gd name="T1" fmla="*/ 0 h 34580"/>
                <a:gd name="T2" fmla="*/ 2 w 22235"/>
                <a:gd name="T3" fmla="*/ 4 h 34580"/>
                <a:gd name="T4" fmla="*/ 0 w 22235"/>
                <a:gd name="T5" fmla="*/ 3 h 34580"/>
                <a:gd name="T6" fmla="*/ 0 60000 65536"/>
                <a:gd name="T7" fmla="*/ 0 60000 65536"/>
                <a:gd name="T8" fmla="*/ 0 60000 65536"/>
              </a:gdLst>
              <a:ahLst/>
              <a:cxnLst>
                <a:cxn ang="T6">
                  <a:pos x="T0" y="T1"/>
                </a:cxn>
                <a:cxn ang="T7">
                  <a:pos x="T2" y="T3"/>
                </a:cxn>
                <a:cxn ang="T8">
                  <a:pos x="T4" y="T5"/>
                </a:cxn>
              </a:cxnLst>
              <a:rect l="0" t="0" r="r" b="b"/>
              <a:pathLst>
                <a:path w="22235" h="34580" fill="none" extrusionOk="0">
                  <a:moveTo>
                    <a:pt x="0" y="9"/>
                  </a:moveTo>
                  <a:cubicBezTo>
                    <a:pt x="211" y="3"/>
                    <a:pt x="423" y="0"/>
                    <a:pt x="635" y="0"/>
                  </a:cubicBezTo>
                  <a:cubicBezTo>
                    <a:pt x="12564" y="0"/>
                    <a:pt x="22235" y="9670"/>
                    <a:pt x="22235" y="21600"/>
                  </a:cubicBezTo>
                  <a:cubicBezTo>
                    <a:pt x="22235" y="26282"/>
                    <a:pt x="20713" y="30837"/>
                    <a:pt x="17899" y="34579"/>
                  </a:cubicBezTo>
                </a:path>
                <a:path w="22235" h="34580" stroke="0" extrusionOk="0">
                  <a:moveTo>
                    <a:pt x="0" y="9"/>
                  </a:moveTo>
                  <a:cubicBezTo>
                    <a:pt x="211" y="3"/>
                    <a:pt x="423" y="0"/>
                    <a:pt x="635" y="0"/>
                  </a:cubicBezTo>
                  <a:cubicBezTo>
                    <a:pt x="12564" y="0"/>
                    <a:pt x="22235" y="9670"/>
                    <a:pt x="22235" y="21600"/>
                  </a:cubicBezTo>
                  <a:cubicBezTo>
                    <a:pt x="22235" y="26282"/>
                    <a:pt x="20713" y="30837"/>
                    <a:pt x="17899" y="34579"/>
                  </a:cubicBezTo>
                  <a:lnTo>
                    <a:pt x="635" y="21600"/>
                  </a:lnTo>
                  <a:lnTo>
                    <a:pt x="0" y="9"/>
                  </a:lnTo>
                  <a:close/>
                </a:path>
              </a:pathLst>
            </a:custGeom>
            <a:noFill/>
            <a:ln w="9525">
              <a:solidFill>
                <a:srgbClr val="3399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spAutoFit/>
            </a:bodyPr>
            <a:lstStyle/>
            <a:p>
              <a:endParaRPr lang="zh-CN" altLang="en-US"/>
            </a:p>
          </p:txBody>
        </p:sp>
        <p:sp>
          <p:nvSpPr>
            <p:cNvPr id="29717" name="Arc 166"/>
            <p:cNvSpPr>
              <a:spLocks/>
            </p:cNvSpPr>
            <p:nvPr/>
          </p:nvSpPr>
          <p:spPr bwMode="auto">
            <a:xfrm>
              <a:off x="4596" y="1102"/>
              <a:ext cx="238" cy="250"/>
            </a:xfrm>
            <a:custGeom>
              <a:avLst/>
              <a:gdLst>
                <a:gd name="T0" fmla="*/ 2 w 21600"/>
                <a:gd name="T1" fmla="*/ 0 h 38344"/>
                <a:gd name="T2" fmla="*/ 1 w 21600"/>
                <a:gd name="T3" fmla="*/ 6 h 38344"/>
                <a:gd name="T4" fmla="*/ 0 w 21600"/>
                <a:gd name="T5" fmla="*/ 3 h 38344"/>
                <a:gd name="T6" fmla="*/ 0 60000 65536"/>
                <a:gd name="T7" fmla="*/ 0 60000 65536"/>
                <a:gd name="T8" fmla="*/ 0 60000 65536"/>
              </a:gdLst>
              <a:ahLst/>
              <a:cxnLst>
                <a:cxn ang="T6">
                  <a:pos x="T0" y="T1"/>
                </a:cxn>
                <a:cxn ang="T7">
                  <a:pos x="T2" y="T3"/>
                </a:cxn>
                <a:cxn ang="T8">
                  <a:pos x="T4" y="T5"/>
                </a:cxn>
              </a:cxnLst>
              <a:rect l="0" t="0" r="r" b="b"/>
              <a:pathLst>
                <a:path w="21600" h="38344" fill="none" extrusionOk="0">
                  <a:moveTo>
                    <a:pt x="12994" y="-1"/>
                  </a:moveTo>
                  <a:cubicBezTo>
                    <a:pt x="18413" y="4080"/>
                    <a:pt x="21600" y="10470"/>
                    <a:pt x="21600" y="17254"/>
                  </a:cubicBezTo>
                  <a:cubicBezTo>
                    <a:pt x="21600" y="27385"/>
                    <a:pt x="14557" y="36156"/>
                    <a:pt x="4665" y="38344"/>
                  </a:cubicBezTo>
                </a:path>
                <a:path w="21600" h="38344" stroke="0" extrusionOk="0">
                  <a:moveTo>
                    <a:pt x="12994" y="-1"/>
                  </a:moveTo>
                  <a:cubicBezTo>
                    <a:pt x="18413" y="4080"/>
                    <a:pt x="21600" y="10470"/>
                    <a:pt x="21600" y="17254"/>
                  </a:cubicBezTo>
                  <a:cubicBezTo>
                    <a:pt x="21600" y="27385"/>
                    <a:pt x="14557" y="36156"/>
                    <a:pt x="4665" y="38344"/>
                  </a:cubicBezTo>
                  <a:lnTo>
                    <a:pt x="0" y="17254"/>
                  </a:lnTo>
                  <a:lnTo>
                    <a:pt x="12994" y="-1"/>
                  </a:lnTo>
                  <a:close/>
                </a:path>
              </a:pathLst>
            </a:custGeom>
            <a:noFill/>
            <a:ln w="9525">
              <a:solidFill>
                <a:srgbClr val="3399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spAutoFit/>
            </a:bodyPr>
            <a:lstStyle/>
            <a:p>
              <a:endParaRPr lang="zh-CN" altLang="en-US"/>
            </a:p>
          </p:txBody>
        </p:sp>
        <p:sp>
          <p:nvSpPr>
            <p:cNvPr id="29718" name="Arc 167"/>
            <p:cNvSpPr>
              <a:spLocks/>
            </p:cNvSpPr>
            <p:nvPr/>
          </p:nvSpPr>
          <p:spPr bwMode="auto">
            <a:xfrm>
              <a:off x="4401" y="985"/>
              <a:ext cx="219" cy="250"/>
            </a:xfrm>
            <a:custGeom>
              <a:avLst/>
              <a:gdLst>
                <a:gd name="T0" fmla="*/ 0 w 24740"/>
                <a:gd name="T1" fmla="*/ 0 h 43176"/>
                <a:gd name="T2" fmla="*/ 0 w 24740"/>
                <a:gd name="T3" fmla="*/ 5 h 43176"/>
                <a:gd name="T4" fmla="*/ 0 w 24740"/>
                <a:gd name="T5" fmla="*/ 3 h 43176"/>
                <a:gd name="T6" fmla="*/ 0 60000 65536"/>
                <a:gd name="T7" fmla="*/ 0 60000 65536"/>
                <a:gd name="T8" fmla="*/ 0 60000 65536"/>
              </a:gdLst>
              <a:ahLst/>
              <a:cxnLst>
                <a:cxn ang="T6">
                  <a:pos x="T0" y="T1"/>
                </a:cxn>
                <a:cxn ang="T7">
                  <a:pos x="T2" y="T3"/>
                </a:cxn>
                <a:cxn ang="T8">
                  <a:pos x="T4" y="T5"/>
                </a:cxn>
              </a:cxnLst>
              <a:rect l="0" t="0" r="r" b="b"/>
              <a:pathLst>
                <a:path w="24740" h="43176" fill="none" extrusionOk="0">
                  <a:moveTo>
                    <a:pt x="0" y="229"/>
                  </a:moveTo>
                  <a:cubicBezTo>
                    <a:pt x="1039" y="76"/>
                    <a:pt x="2089" y="0"/>
                    <a:pt x="3140" y="0"/>
                  </a:cubicBezTo>
                  <a:cubicBezTo>
                    <a:pt x="15069" y="0"/>
                    <a:pt x="24740" y="9670"/>
                    <a:pt x="24740" y="21600"/>
                  </a:cubicBezTo>
                  <a:cubicBezTo>
                    <a:pt x="24740" y="33132"/>
                    <a:pt x="15681" y="42630"/>
                    <a:pt x="4161" y="43175"/>
                  </a:cubicBezTo>
                </a:path>
                <a:path w="24740" h="43176" stroke="0" extrusionOk="0">
                  <a:moveTo>
                    <a:pt x="0" y="229"/>
                  </a:moveTo>
                  <a:cubicBezTo>
                    <a:pt x="1039" y="76"/>
                    <a:pt x="2089" y="0"/>
                    <a:pt x="3140" y="0"/>
                  </a:cubicBezTo>
                  <a:cubicBezTo>
                    <a:pt x="15069" y="0"/>
                    <a:pt x="24740" y="9670"/>
                    <a:pt x="24740" y="21600"/>
                  </a:cubicBezTo>
                  <a:cubicBezTo>
                    <a:pt x="24740" y="33132"/>
                    <a:pt x="15681" y="42630"/>
                    <a:pt x="4161" y="43175"/>
                  </a:cubicBezTo>
                  <a:lnTo>
                    <a:pt x="3140" y="21600"/>
                  </a:lnTo>
                  <a:lnTo>
                    <a:pt x="0" y="229"/>
                  </a:lnTo>
                  <a:close/>
                </a:path>
              </a:pathLst>
            </a:custGeom>
            <a:noFill/>
            <a:ln w="9525">
              <a:solidFill>
                <a:srgbClr val="3399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spAutoFit/>
            </a:bodyPr>
            <a:lstStyle/>
            <a:p>
              <a:endParaRPr lang="zh-CN" altLang="en-US"/>
            </a:p>
          </p:txBody>
        </p:sp>
        <p:sp>
          <p:nvSpPr>
            <p:cNvPr id="29719" name="Arc 168"/>
            <p:cNvSpPr>
              <a:spLocks/>
            </p:cNvSpPr>
            <p:nvPr/>
          </p:nvSpPr>
          <p:spPr bwMode="auto">
            <a:xfrm>
              <a:off x="4715" y="1278"/>
              <a:ext cx="355" cy="250"/>
            </a:xfrm>
            <a:custGeom>
              <a:avLst/>
              <a:gdLst>
                <a:gd name="T0" fmla="*/ 4 w 21600"/>
                <a:gd name="T1" fmla="*/ 0 h 35888"/>
                <a:gd name="T2" fmla="*/ 1 w 21600"/>
                <a:gd name="T3" fmla="*/ 7 h 35888"/>
                <a:gd name="T4" fmla="*/ 0 w 21600"/>
                <a:gd name="T5" fmla="*/ 3 h 35888"/>
                <a:gd name="T6" fmla="*/ 0 60000 65536"/>
                <a:gd name="T7" fmla="*/ 0 60000 65536"/>
                <a:gd name="T8" fmla="*/ 0 60000 65536"/>
              </a:gdLst>
              <a:ahLst/>
              <a:cxnLst>
                <a:cxn ang="T6">
                  <a:pos x="T0" y="T1"/>
                </a:cxn>
                <a:cxn ang="T7">
                  <a:pos x="T2" y="T3"/>
                </a:cxn>
                <a:cxn ang="T8">
                  <a:pos x="T4" y="T5"/>
                </a:cxn>
              </a:cxnLst>
              <a:rect l="0" t="0" r="r" b="b"/>
              <a:pathLst>
                <a:path w="21600" h="35888" fill="none" extrusionOk="0">
                  <a:moveTo>
                    <a:pt x="15986" y="-1"/>
                  </a:moveTo>
                  <a:cubicBezTo>
                    <a:pt x="19598" y="3975"/>
                    <a:pt x="21600" y="9154"/>
                    <a:pt x="21600" y="14526"/>
                  </a:cubicBezTo>
                  <a:cubicBezTo>
                    <a:pt x="21600" y="25220"/>
                    <a:pt x="13773" y="34305"/>
                    <a:pt x="3197" y="35888"/>
                  </a:cubicBezTo>
                </a:path>
                <a:path w="21600" h="35888" stroke="0" extrusionOk="0">
                  <a:moveTo>
                    <a:pt x="15986" y="-1"/>
                  </a:moveTo>
                  <a:cubicBezTo>
                    <a:pt x="19598" y="3975"/>
                    <a:pt x="21600" y="9154"/>
                    <a:pt x="21600" y="14526"/>
                  </a:cubicBezTo>
                  <a:cubicBezTo>
                    <a:pt x="21600" y="25220"/>
                    <a:pt x="13773" y="34305"/>
                    <a:pt x="3197" y="35888"/>
                  </a:cubicBezTo>
                  <a:lnTo>
                    <a:pt x="0" y="14526"/>
                  </a:lnTo>
                  <a:lnTo>
                    <a:pt x="15986" y="-1"/>
                  </a:lnTo>
                  <a:close/>
                </a:path>
              </a:pathLst>
            </a:custGeom>
            <a:noFill/>
            <a:ln w="9525">
              <a:solidFill>
                <a:srgbClr val="3399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spAutoFit/>
            </a:bodyPr>
            <a:lstStyle/>
            <a:p>
              <a:endParaRPr lang="zh-CN" altLang="en-US"/>
            </a:p>
          </p:txBody>
        </p:sp>
        <p:sp>
          <p:nvSpPr>
            <p:cNvPr id="29720" name="Arc 169"/>
            <p:cNvSpPr>
              <a:spLocks/>
            </p:cNvSpPr>
            <p:nvPr/>
          </p:nvSpPr>
          <p:spPr bwMode="auto">
            <a:xfrm rot="1448428">
              <a:off x="3650" y="1242"/>
              <a:ext cx="1844" cy="250"/>
            </a:xfrm>
            <a:custGeom>
              <a:avLst/>
              <a:gdLst>
                <a:gd name="T0" fmla="*/ 0 w 42611"/>
                <a:gd name="T1" fmla="*/ 3 h 22599"/>
                <a:gd name="T2" fmla="*/ 80 w 42611"/>
                <a:gd name="T3" fmla="*/ 5 h 22599"/>
                <a:gd name="T4" fmla="*/ 39 w 42611"/>
                <a:gd name="T5" fmla="*/ 4 h 22599"/>
                <a:gd name="T6" fmla="*/ 0 60000 65536"/>
                <a:gd name="T7" fmla="*/ 0 60000 65536"/>
                <a:gd name="T8" fmla="*/ 0 60000 65536"/>
              </a:gdLst>
              <a:ahLst/>
              <a:cxnLst>
                <a:cxn ang="T6">
                  <a:pos x="T0" y="T1"/>
                </a:cxn>
                <a:cxn ang="T7">
                  <a:pos x="T2" y="T3"/>
                </a:cxn>
                <a:cxn ang="T8">
                  <a:pos x="T4" y="T5"/>
                </a:cxn>
              </a:cxnLst>
              <a:rect l="0" t="0" r="r" b="b"/>
              <a:pathLst>
                <a:path w="42611" h="22599" fill="none" extrusionOk="0">
                  <a:moveTo>
                    <a:pt x="-1" y="16591"/>
                  </a:moveTo>
                  <a:cubicBezTo>
                    <a:pt x="2318" y="6864"/>
                    <a:pt x="11010" y="0"/>
                    <a:pt x="21011" y="0"/>
                  </a:cubicBezTo>
                  <a:cubicBezTo>
                    <a:pt x="32940" y="0"/>
                    <a:pt x="42611" y="9670"/>
                    <a:pt x="42611" y="21600"/>
                  </a:cubicBezTo>
                  <a:cubicBezTo>
                    <a:pt x="42611" y="21933"/>
                    <a:pt x="42603" y="22266"/>
                    <a:pt x="42587" y="22598"/>
                  </a:cubicBezTo>
                </a:path>
                <a:path w="42611" h="22599" stroke="0" extrusionOk="0">
                  <a:moveTo>
                    <a:pt x="-1" y="16591"/>
                  </a:moveTo>
                  <a:cubicBezTo>
                    <a:pt x="2318" y="6864"/>
                    <a:pt x="11010" y="0"/>
                    <a:pt x="21011" y="0"/>
                  </a:cubicBezTo>
                  <a:cubicBezTo>
                    <a:pt x="32940" y="0"/>
                    <a:pt x="42611" y="9670"/>
                    <a:pt x="42611" y="21600"/>
                  </a:cubicBezTo>
                  <a:cubicBezTo>
                    <a:pt x="42611" y="21933"/>
                    <a:pt x="42603" y="22266"/>
                    <a:pt x="42587" y="22598"/>
                  </a:cubicBezTo>
                  <a:lnTo>
                    <a:pt x="21011" y="21600"/>
                  </a:lnTo>
                  <a:lnTo>
                    <a:pt x="-1" y="16591"/>
                  </a:lnTo>
                  <a:close/>
                </a:path>
              </a:pathLst>
            </a:custGeom>
            <a:noFill/>
            <a:ln w="9525">
              <a:solidFill>
                <a:srgbClr val="3399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spAutoFit/>
            </a:bodyPr>
            <a:lstStyle/>
            <a:p>
              <a:endParaRPr lang="zh-CN" altLang="en-US"/>
            </a:p>
          </p:txBody>
        </p:sp>
        <p:sp>
          <p:nvSpPr>
            <p:cNvPr id="29721" name="Arc 170"/>
            <p:cNvSpPr>
              <a:spLocks/>
            </p:cNvSpPr>
            <p:nvPr/>
          </p:nvSpPr>
          <p:spPr bwMode="auto">
            <a:xfrm>
              <a:off x="4823" y="1541"/>
              <a:ext cx="462" cy="250"/>
            </a:xfrm>
            <a:custGeom>
              <a:avLst/>
              <a:gdLst>
                <a:gd name="T0" fmla="*/ 9 w 21600"/>
                <a:gd name="T1" fmla="*/ 0 h 27137"/>
                <a:gd name="T2" fmla="*/ 2 w 21600"/>
                <a:gd name="T3" fmla="*/ 9 h 27137"/>
                <a:gd name="T4" fmla="*/ 0 w 21600"/>
                <a:gd name="T5" fmla="*/ 2 h 27137"/>
                <a:gd name="T6" fmla="*/ 0 60000 65536"/>
                <a:gd name="T7" fmla="*/ 0 60000 65536"/>
                <a:gd name="T8" fmla="*/ 0 60000 65536"/>
              </a:gdLst>
              <a:ahLst/>
              <a:cxnLst>
                <a:cxn ang="T6">
                  <a:pos x="T0" y="T1"/>
                </a:cxn>
                <a:cxn ang="T7">
                  <a:pos x="T2" y="T3"/>
                </a:cxn>
                <a:cxn ang="T8">
                  <a:pos x="T4" y="T5"/>
                </a:cxn>
              </a:cxnLst>
              <a:rect l="0" t="0" r="r" b="b"/>
              <a:pathLst>
                <a:path w="21600" h="27137" fill="none" extrusionOk="0">
                  <a:moveTo>
                    <a:pt x="20682" y="-1"/>
                  </a:moveTo>
                  <a:cubicBezTo>
                    <a:pt x="21290" y="2020"/>
                    <a:pt x="21600" y="4119"/>
                    <a:pt x="21600" y="6230"/>
                  </a:cubicBezTo>
                  <a:cubicBezTo>
                    <a:pt x="21600" y="16068"/>
                    <a:pt x="14951" y="24664"/>
                    <a:pt x="5427" y="27136"/>
                  </a:cubicBezTo>
                </a:path>
                <a:path w="21600" h="27137" stroke="0" extrusionOk="0">
                  <a:moveTo>
                    <a:pt x="20682" y="-1"/>
                  </a:moveTo>
                  <a:cubicBezTo>
                    <a:pt x="21290" y="2020"/>
                    <a:pt x="21600" y="4119"/>
                    <a:pt x="21600" y="6230"/>
                  </a:cubicBezTo>
                  <a:cubicBezTo>
                    <a:pt x="21600" y="16068"/>
                    <a:pt x="14951" y="24664"/>
                    <a:pt x="5427" y="27136"/>
                  </a:cubicBezTo>
                  <a:lnTo>
                    <a:pt x="0" y="6230"/>
                  </a:lnTo>
                  <a:lnTo>
                    <a:pt x="20682" y="-1"/>
                  </a:lnTo>
                  <a:close/>
                </a:path>
              </a:pathLst>
            </a:custGeom>
            <a:noFill/>
            <a:ln w="9525">
              <a:solidFill>
                <a:srgbClr val="3399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spAutoFit/>
            </a:bodyPr>
            <a:lstStyle/>
            <a:p>
              <a:endParaRPr lang="zh-CN" altLang="en-US"/>
            </a:p>
          </p:txBody>
        </p:sp>
        <p:sp>
          <p:nvSpPr>
            <p:cNvPr id="29722" name="Arc 171"/>
            <p:cNvSpPr>
              <a:spLocks/>
            </p:cNvSpPr>
            <p:nvPr/>
          </p:nvSpPr>
          <p:spPr bwMode="auto">
            <a:xfrm rot="1335268">
              <a:off x="3684" y="971"/>
              <a:ext cx="1654" cy="250"/>
            </a:xfrm>
            <a:custGeom>
              <a:avLst/>
              <a:gdLst>
                <a:gd name="T0" fmla="*/ 0 w 34254"/>
                <a:gd name="T1" fmla="*/ 4 h 21600"/>
                <a:gd name="T2" fmla="*/ 80 w 34254"/>
                <a:gd name="T3" fmla="*/ 1 h 21600"/>
                <a:gd name="T4" fmla="*/ 49 w 34254"/>
                <a:gd name="T5" fmla="*/ 6 h 21600"/>
                <a:gd name="T6" fmla="*/ 0 60000 65536"/>
                <a:gd name="T7" fmla="*/ 0 60000 65536"/>
                <a:gd name="T8" fmla="*/ 0 60000 65536"/>
              </a:gdLst>
              <a:ahLst/>
              <a:cxnLst>
                <a:cxn ang="T6">
                  <a:pos x="T0" y="T1"/>
                </a:cxn>
                <a:cxn ang="T7">
                  <a:pos x="T2" y="T3"/>
                </a:cxn>
                <a:cxn ang="T8">
                  <a:pos x="T4" y="T5"/>
                </a:cxn>
              </a:cxnLst>
              <a:rect l="0" t="0" r="r" b="b"/>
              <a:pathLst>
                <a:path w="34254" h="21600" fill="none" extrusionOk="0">
                  <a:moveTo>
                    <a:pt x="-1" y="16591"/>
                  </a:moveTo>
                  <a:cubicBezTo>
                    <a:pt x="2318" y="6864"/>
                    <a:pt x="11010" y="0"/>
                    <a:pt x="21011" y="0"/>
                  </a:cubicBezTo>
                  <a:cubicBezTo>
                    <a:pt x="25806" y="0"/>
                    <a:pt x="30465" y="1595"/>
                    <a:pt x="34254" y="4535"/>
                  </a:cubicBezTo>
                </a:path>
                <a:path w="34254" h="21600" stroke="0" extrusionOk="0">
                  <a:moveTo>
                    <a:pt x="-1" y="16591"/>
                  </a:moveTo>
                  <a:cubicBezTo>
                    <a:pt x="2318" y="6864"/>
                    <a:pt x="11010" y="0"/>
                    <a:pt x="21011" y="0"/>
                  </a:cubicBezTo>
                  <a:cubicBezTo>
                    <a:pt x="25806" y="0"/>
                    <a:pt x="30465" y="1595"/>
                    <a:pt x="34254" y="4535"/>
                  </a:cubicBezTo>
                  <a:lnTo>
                    <a:pt x="21011" y="21600"/>
                  </a:lnTo>
                  <a:lnTo>
                    <a:pt x="-1" y="16591"/>
                  </a:lnTo>
                  <a:close/>
                </a:path>
              </a:pathLst>
            </a:custGeom>
            <a:noFill/>
            <a:ln w="9525">
              <a:solidFill>
                <a:srgbClr val="3399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spAutoFit/>
            </a:bodyPr>
            <a:lstStyle/>
            <a:p>
              <a:endParaRPr lang="zh-CN" altLang="en-US"/>
            </a:p>
          </p:txBody>
        </p:sp>
        <p:sp>
          <p:nvSpPr>
            <p:cNvPr id="29723" name="Arc 172"/>
            <p:cNvSpPr>
              <a:spLocks/>
            </p:cNvSpPr>
            <p:nvPr/>
          </p:nvSpPr>
          <p:spPr bwMode="auto">
            <a:xfrm rot="1448428">
              <a:off x="3661" y="1454"/>
              <a:ext cx="1653" cy="250"/>
            </a:xfrm>
            <a:custGeom>
              <a:avLst/>
              <a:gdLst>
                <a:gd name="T0" fmla="*/ 0 w 38191"/>
                <a:gd name="T1" fmla="*/ 2 h 22599"/>
                <a:gd name="T2" fmla="*/ 72 w 38191"/>
                <a:gd name="T3" fmla="*/ 5 h 22599"/>
                <a:gd name="T4" fmla="*/ 31 w 38191"/>
                <a:gd name="T5" fmla="*/ 4 h 22599"/>
                <a:gd name="T6" fmla="*/ 0 60000 65536"/>
                <a:gd name="T7" fmla="*/ 0 60000 65536"/>
                <a:gd name="T8" fmla="*/ 0 60000 65536"/>
              </a:gdLst>
              <a:ahLst/>
              <a:cxnLst>
                <a:cxn ang="T6">
                  <a:pos x="T0" y="T1"/>
                </a:cxn>
                <a:cxn ang="T7">
                  <a:pos x="T2" y="T3"/>
                </a:cxn>
                <a:cxn ang="T8">
                  <a:pos x="T4" y="T5"/>
                </a:cxn>
              </a:cxnLst>
              <a:rect l="0" t="0" r="r" b="b"/>
              <a:pathLst>
                <a:path w="38191" h="22599" fill="none" extrusionOk="0">
                  <a:moveTo>
                    <a:pt x="0" y="7768"/>
                  </a:moveTo>
                  <a:cubicBezTo>
                    <a:pt x="4104" y="2845"/>
                    <a:pt x="10182" y="0"/>
                    <a:pt x="16591" y="0"/>
                  </a:cubicBezTo>
                  <a:cubicBezTo>
                    <a:pt x="28520" y="0"/>
                    <a:pt x="38191" y="9670"/>
                    <a:pt x="38191" y="21600"/>
                  </a:cubicBezTo>
                  <a:cubicBezTo>
                    <a:pt x="38191" y="21933"/>
                    <a:pt x="38183" y="22266"/>
                    <a:pt x="38167" y="22598"/>
                  </a:cubicBezTo>
                </a:path>
                <a:path w="38191" h="22599" stroke="0" extrusionOk="0">
                  <a:moveTo>
                    <a:pt x="0" y="7768"/>
                  </a:moveTo>
                  <a:cubicBezTo>
                    <a:pt x="4104" y="2845"/>
                    <a:pt x="10182" y="0"/>
                    <a:pt x="16591" y="0"/>
                  </a:cubicBezTo>
                  <a:cubicBezTo>
                    <a:pt x="28520" y="0"/>
                    <a:pt x="38191" y="9670"/>
                    <a:pt x="38191" y="21600"/>
                  </a:cubicBezTo>
                  <a:cubicBezTo>
                    <a:pt x="38191" y="21933"/>
                    <a:pt x="38183" y="22266"/>
                    <a:pt x="38167" y="22598"/>
                  </a:cubicBezTo>
                  <a:lnTo>
                    <a:pt x="16591" y="21600"/>
                  </a:lnTo>
                  <a:lnTo>
                    <a:pt x="0" y="7768"/>
                  </a:lnTo>
                  <a:close/>
                </a:path>
              </a:pathLst>
            </a:custGeom>
            <a:noFill/>
            <a:ln w="9525">
              <a:solidFill>
                <a:srgbClr val="3399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spAutoFit/>
            </a:bodyPr>
            <a:lstStyle/>
            <a:p>
              <a:endParaRPr lang="zh-CN" altLang="en-US"/>
            </a:p>
          </p:txBody>
        </p:sp>
        <p:graphicFrame>
          <p:nvGraphicFramePr>
            <p:cNvPr id="29724" name="Object 173"/>
            <p:cNvGraphicFramePr>
              <a:graphicFrameLocks noChangeAspect="1"/>
            </p:cNvGraphicFramePr>
            <p:nvPr/>
          </p:nvGraphicFramePr>
          <p:xfrm>
            <a:off x="3913" y="331"/>
            <a:ext cx="178" cy="232"/>
          </p:xfrm>
          <a:graphic>
            <a:graphicData uri="http://schemas.openxmlformats.org/presentationml/2006/ole">
              <mc:AlternateContent xmlns:mc="http://schemas.openxmlformats.org/markup-compatibility/2006">
                <mc:Choice xmlns:v="urn:schemas-microsoft-com:vml" Requires="v">
                  <p:oleObj spid="_x0000_s30071" name="公式" r:id="rId5" imgW="152334" imgH="190417" progId="Equation.3">
                    <p:embed/>
                  </p:oleObj>
                </mc:Choice>
                <mc:Fallback>
                  <p:oleObj name="公式" r:id="rId5" imgW="152334" imgH="190417" progId="Equation.3">
                    <p:embed/>
                    <p:pic>
                      <p:nvPicPr>
                        <p:cNvPr id="0" name="Object 17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3" y="331"/>
                          <a:ext cx="178"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25" name="Object 174"/>
            <p:cNvGraphicFramePr>
              <a:graphicFrameLocks noChangeAspect="1"/>
            </p:cNvGraphicFramePr>
            <p:nvPr/>
          </p:nvGraphicFramePr>
          <p:xfrm>
            <a:off x="4009" y="1579"/>
            <a:ext cx="232" cy="216"/>
          </p:xfrm>
          <a:graphic>
            <a:graphicData uri="http://schemas.openxmlformats.org/presentationml/2006/ole">
              <mc:AlternateContent xmlns:mc="http://schemas.openxmlformats.org/markup-compatibility/2006">
                <mc:Choice xmlns:v="urn:schemas-microsoft-com:vml" Requires="v">
                  <p:oleObj spid="_x0000_s30072" name="公式" r:id="rId7" imgW="228501" imgH="203112" progId="Equation.3">
                    <p:embed/>
                  </p:oleObj>
                </mc:Choice>
                <mc:Fallback>
                  <p:oleObj name="公式" r:id="rId7" imgW="228501" imgH="203112" progId="Equation.3">
                    <p:embed/>
                    <p:pic>
                      <p:nvPicPr>
                        <p:cNvPr id="0" name="Object 17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9" y="1579"/>
                          <a:ext cx="232"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26" name="Line 179"/>
            <p:cNvSpPr>
              <a:spLocks noChangeShapeType="1"/>
            </p:cNvSpPr>
            <p:nvPr/>
          </p:nvSpPr>
          <p:spPr bwMode="auto">
            <a:xfrm>
              <a:off x="4065" y="622"/>
              <a:ext cx="95" cy="0"/>
            </a:xfrm>
            <a:prstGeom prst="line">
              <a:avLst/>
            </a:prstGeom>
            <a:noFill/>
            <a:ln w="9525">
              <a:solidFill>
                <a:srgbClr val="FF0000"/>
              </a:solidFill>
              <a:round/>
              <a:headEnd type="triangle"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27" name="Line 180"/>
            <p:cNvSpPr>
              <a:spLocks noChangeShapeType="1"/>
            </p:cNvSpPr>
            <p:nvPr/>
          </p:nvSpPr>
          <p:spPr bwMode="auto">
            <a:xfrm flipV="1">
              <a:off x="5378" y="1757"/>
              <a:ext cx="63" cy="186"/>
            </a:xfrm>
            <a:prstGeom prst="line">
              <a:avLst/>
            </a:prstGeom>
            <a:noFill/>
            <a:ln w="9525">
              <a:solidFill>
                <a:srgbClr val="FF0000"/>
              </a:solidFill>
              <a:round/>
              <a:headEnd type="non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28" name="Arc 181"/>
            <p:cNvSpPr>
              <a:spLocks/>
            </p:cNvSpPr>
            <p:nvPr/>
          </p:nvSpPr>
          <p:spPr bwMode="auto">
            <a:xfrm flipH="1" flipV="1">
              <a:off x="5091" y="1009"/>
              <a:ext cx="223" cy="250"/>
            </a:xfrm>
            <a:custGeom>
              <a:avLst/>
              <a:gdLst>
                <a:gd name="T0" fmla="*/ 0 w 43200"/>
                <a:gd name="T1" fmla="*/ 0 h 43200"/>
                <a:gd name="T2" fmla="*/ 0 w 43200"/>
                <a:gd name="T3" fmla="*/ 0 h 43200"/>
                <a:gd name="T4" fmla="*/ 1 w 43200"/>
                <a:gd name="T5" fmla="*/ 1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979" y="9106"/>
                  </a:moveTo>
                  <a:cubicBezTo>
                    <a:pt x="8029" y="3394"/>
                    <a:pt x="14597" y="0"/>
                    <a:pt x="21600" y="0"/>
                  </a:cubicBezTo>
                  <a:cubicBezTo>
                    <a:pt x="33529" y="0"/>
                    <a:pt x="43200" y="9670"/>
                    <a:pt x="43200" y="21600"/>
                  </a:cubicBezTo>
                  <a:cubicBezTo>
                    <a:pt x="43200" y="33529"/>
                    <a:pt x="33529" y="43200"/>
                    <a:pt x="21600" y="43200"/>
                  </a:cubicBezTo>
                  <a:cubicBezTo>
                    <a:pt x="9670" y="43200"/>
                    <a:pt x="0" y="33529"/>
                    <a:pt x="0" y="21600"/>
                  </a:cubicBezTo>
                  <a:cubicBezTo>
                    <a:pt x="0" y="18033"/>
                    <a:pt x="882" y="14522"/>
                    <a:pt x="2570" y="11381"/>
                  </a:cubicBezTo>
                </a:path>
                <a:path w="43200" h="43200" stroke="0" extrusionOk="0">
                  <a:moveTo>
                    <a:pt x="3979" y="9106"/>
                  </a:moveTo>
                  <a:cubicBezTo>
                    <a:pt x="8029" y="3394"/>
                    <a:pt x="14597" y="0"/>
                    <a:pt x="21600" y="0"/>
                  </a:cubicBezTo>
                  <a:cubicBezTo>
                    <a:pt x="33529" y="0"/>
                    <a:pt x="43200" y="9670"/>
                    <a:pt x="43200" y="21600"/>
                  </a:cubicBezTo>
                  <a:cubicBezTo>
                    <a:pt x="43200" y="33529"/>
                    <a:pt x="33529" y="43200"/>
                    <a:pt x="21600" y="43200"/>
                  </a:cubicBezTo>
                  <a:cubicBezTo>
                    <a:pt x="9670" y="43200"/>
                    <a:pt x="0" y="33529"/>
                    <a:pt x="0" y="21600"/>
                  </a:cubicBezTo>
                  <a:cubicBezTo>
                    <a:pt x="0" y="18033"/>
                    <a:pt x="882" y="14522"/>
                    <a:pt x="2570" y="11381"/>
                  </a:cubicBezTo>
                  <a:lnTo>
                    <a:pt x="21600" y="21600"/>
                  </a:lnTo>
                  <a:lnTo>
                    <a:pt x="3979" y="9106"/>
                  </a:lnTo>
                  <a:close/>
                </a:path>
              </a:pathLst>
            </a:custGeom>
            <a:noFill/>
            <a:ln w="28575">
              <a:solidFill>
                <a:srgbClr val="FF0000"/>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spAutoFit/>
            </a:bodyPr>
            <a:lstStyle/>
            <a:p>
              <a:endParaRPr lang="zh-CN" altLang="en-US"/>
            </a:p>
          </p:txBody>
        </p:sp>
        <p:sp>
          <p:nvSpPr>
            <p:cNvPr id="29729" name="Oval 182"/>
            <p:cNvSpPr>
              <a:spLocks noChangeArrowheads="1"/>
            </p:cNvSpPr>
            <p:nvPr/>
          </p:nvSpPr>
          <p:spPr bwMode="auto">
            <a:xfrm rot="1261053">
              <a:off x="4027" y="1159"/>
              <a:ext cx="32" cy="351"/>
            </a:xfrm>
            <a:prstGeom prst="ellipse">
              <a:avLst/>
            </a:prstGeom>
            <a:solidFill>
              <a:srgbClr val="FF99CC"/>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nchor="ct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endParaRPr lang="zh-CN" altLang="en-US"/>
            </a:p>
          </p:txBody>
        </p:sp>
        <p:sp>
          <p:nvSpPr>
            <p:cNvPr id="29730" name="Line 183"/>
            <p:cNvSpPr>
              <a:spLocks noChangeShapeType="1"/>
            </p:cNvSpPr>
            <p:nvPr/>
          </p:nvSpPr>
          <p:spPr bwMode="auto">
            <a:xfrm>
              <a:off x="4086" y="1191"/>
              <a:ext cx="374" cy="202"/>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spAutoFit/>
            </a:bodyPr>
            <a:lstStyle/>
            <a:p>
              <a:endParaRPr lang="zh-CN" altLang="en-US"/>
            </a:p>
          </p:txBody>
        </p:sp>
        <p:sp>
          <p:nvSpPr>
            <p:cNvPr id="29731" name="Line 184"/>
            <p:cNvSpPr>
              <a:spLocks noChangeShapeType="1"/>
            </p:cNvSpPr>
            <p:nvPr/>
          </p:nvSpPr>
          <p:spPr bwMode="auto">
            <a:xfrm>
              <a:off x="4002" y="1470"/>
              <a:ext cx="374" cy="201"/>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spAutoFit/>
            </a:bodyPr>
            <a:lstStyle/>
            <a:p>
              <a:endParaRPr lang="zh-CN" altLang="en-US"/>
            </a:p>
          </p:txBody>
        </p:sp>
        <p:sp>
          <p:nvSpPr>
            <p:cNvPr id="29732" name="Oval 185"/>
            <p:cNvSpPr>
              <a:spLocks noChangeArrowheads="1"/>
            </p:cNvSpPr>
            <p:nvPr/>
          </p:nvSpPr>
          <p:spPr bwMode="auto">
            <a:xfrm rot="1261053">
              <a:off x="4397" y="1352"/>
              <a:ext cx="32" cy="351"/>
            </a:xfrm>
            <a:prstGeom prst="ellipse">
              <a:avLst/>
            </a:prstGeom>
            <a:noFill/>
            <a:ln w="28575">
              <a:solidFill>
                <a:srgbClr val="CC33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nchor="ct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endParaRPr lang="zh-CN" altLang="en-US"/>
            </a:p>
          </p:txBody>
        </p:sp>
        <p:sp>
          <p:nvSpPr>
            <p:cNvPr id="29733" name="Line 186"/>
            <p:cNvSpPr>
              <a:spLocks noChangeShapeType="1"/>
            </p:cNvSpPr>
            <p:nvPr/>
          </p:nvSpPr>
          <p:spPr bwMode="auto">
            <a:xfrm>
              <a:off x="4406" y="1525"/>
              <a:ext cx="489" cy="123"/>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spAutoFit/>
            </a:bodyPr>
            <a:lstStyle/>
            <a:p>
              <a:endParaRPr lang="zh-CN" altLang="en-US"/>
            </a:p>
          </p:txBody>
        </p:sp>
        <p:graphicFrame>
          <p:nvGraphicFramePr>
            <p:cNvPr id="29734" name="Object 187"/>
            <p:cNvGraphicFramePr>
              <a:graphicFrameLocks noChangeAspect="1"/>
            </p:cNvGraphicFramePr>
            <p:nvPr/>
          </p:nvGraphicFramePr>
          <p:xfrm>
            <a:off x="4868" y="1454"/>
            <a:ext cx="190" cy="328"/>
          </p:xfrm>
          <a:graphic>
            <a:graphicData uri="http://schemas.openxmlformats.org/presentationml/2006/ole">
              <mc:AlternateContent xmlns:mc="http://schemas.openxmlformats.org/markup-compatibility/2006">
                <mc:Choice xmlns:v="urn:schemas-microsoft-com:vml" Requires="v">
                  <p:oleObj spid="_x0000_s30073" name="公式" r:id="rId9" imgW="142900" imgH="209520" progId="Equation.3">
                    <p:embed/>
                  </p:oleObj>
                </mc:Choice>
                <mc:Fallback>
                  <p:oleObj name="公式" r:id="rId9" imgW="142900" imgH="209520" progId="Equation.3">
                    <p:embed/>
                    <p:pic>
                      <p:nvPicPr>
                        <p:cNvPr id="0" name="Object 18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68" y="1454"/>
                          <a:ext cx="190"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35" name="Arc 188"/>
            <p:cNvSpPr>
              <a:spLocks/>
            </p:cNvSpPr>
            <p:nvPr/>
          </p:nvSpPr>
          <p:spPr bwMode="auto">
            <a:xfrm flipV="1">
              <a:off x="4602" y="1478"/>
              <a:ext cx="23" cy="250"/>
            </a:xfrm>
            <a:custGeom>
              <a:avLst/>
              <a:gdLst>
                <a:gd name="T0" fmla="*/ 0 w 19853"/>
                <a:gd name="T1" fmla="*/ 0 h 21600"/>
                <a:gd name="T2" fmla="*/ 0 w 19853"/>
                <a:gd name="T3" fmla="*/ 1 h 21600"/>
                <a:gd name="T4" fmla="*/ 0 w 19853"/>
                <a:gd name="T5" fmla="*/ 1 h 21600"/>
                <a:gd name="T6" fmla="*/ 0 60000 65536"/>
                <a:gd name="T7" fmla="*/ 0 60000 65536"/>
                <a:gd name="T8" fmla="*/ 0 60000 65536"/>
              </a:gdLst>
              <a:ahLst/>
              <a:cxnLst>
                <a:cxn ang="T6">
                  <a:pos x="T0" y="T1"/>
                </a:cxn>
                <a:cxn ang="T7">
                  <a:pos x="T2" y="T3"/>
                </a:cxn>
                <a:cxn ang="T8">
                  <a:pos x="T4" y="T5"/>
                </a:cxn>
              </a:cxnLst>
              <a:rect l="0" t="0" r="r" b="b"/>
              <a:pathLst>
                <a:path w="19853" h="21600" fill="none" extrusionOk="0">
                  <a:moveTo>
                    <a:pt x="-1" y="0"/>
                  </a:moveTo>
                  <a:cubicBezTo>
                    <a:pt x="8640" y="0"/>
                    <a:pt x="16448" y="5148"/>
                    <a:pt x="19852" y="13090"/>
                  </a:cubicBezTo>
                </a:path>
                <a:path w="19853" h="21600" stroke="0" extrusionOk="0">
                  <a:moveTo>
                    <a:pt x="-1" y="0"/>
                  </a:moveTo>
                  <a:cubicBezTo>
                    <a:pt x="8640" y="0"/>
                    <a:pt x="16448" y="5148"/>
                    <a:pt x="19852" y="13090"/>
                  </a:cubicBezTo>
                  <a:lnTo>
                    <a:pt x="0" y="21600"/>
                  </a:lnTo>
                  <a:lnTo>
                    <a:pt x="-1" y="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nchor="ctr">
              <a:spAutoFit/>
            </a:bodyPr>
            <a:lstStyle/>
            <a:p>
              <a:endParaRPr lang="zh-CN" altLang="en-US"/>
            </a:p>
          </p:txBody>
        </p:sp>
        <p:sp>
          <p:nvSpPr>
            <p:cNvPr id="29736" name="Rectangle 189"/>
            <p:cNvSpPr>
              <a:spLocks noChangeArrowheads="1"/>
            </p:cNvSpPr>
            <p:nvPr/>
          </p:nvSpPr>
          <p:spPr bwMode="auto">
            <a:xfrm>
              <a:off x="4030" y="1296"/>
              <a:ext cx="2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nchor="ct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endParaRPr lang="zh-CN" altLang="en-US"/>
            </a:p>
          </p:txBody>
        </p:sp>
        <p:sp>
          <p:nvSpPr>
            <p:cNvPr id="29737" name="Rectangle 190"/>
            <p:cNvSpPr>
              <a:spLocks noChangeArrowheads="1"/>
            </p:cNvSpPr>
            <p:nvPr/>
          </p:nvSpPr>
          <p:spPr bwMode="auto">
            <a:xfrm>
              <a:off x="4075" y="1151"/>
              <a:ext cx="2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nchor="ct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endParaRPr lang="zh-CN" altLang="en-US"/>
            </a:p>
          </p:txBody>
        </p:sp>
        <p:graphicFrame>
          <p:nvGraphicFramePr>
            <p:cNvPr id="29738" name="Object 191"/>
            <p:cNvGraphicFramePr>
              <a:graphicFrameLocks noChangeAspect="1"/>
            </p:cNvGraphicFramePr>
            <p:nvPr/>
          </p:nvGraphicFramePr>
          <p:xfrm>
            <a:off x="4602" y="1026"/>
            <a:ext cx="199" cy="291"/>
          </p:xfrm>
          <a:graphic>
            <a:graphicData uri="http://schemas.openxmlformats.org/presentationml/2006/ole">
              <mc:AlternateContent xmlns:mc="http://schemas.openxmlformats.org/markup-compatibility/2006">
                <mc:Choice xmlns:v="urn:schemas-microsoft-com:vml" Requires="v">
                  <p:oleObj spid="_x0000_s30074" name="公式" r:id="rId11" imgW="133446" imgH="162000" progId="Equation.3">
                    <p:embed/>
                  </p:oleObj>
                </mc:Choice>
                <mc:Fallback>
                  <p:oleObj name="公式" r:id="rId11" imgW="133446" imgH="162000" progId="Equation.3">
                    <p:embed/>
                    <p:pic>
                      <p:nvPicPr>
                        <p:cNvPr id="0" name="Object 19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02" y="1026"/>
                          <a:ext cx="199"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39" name="Line 195"/>
            <p:cNvSpPr>
              <a:spLocks noChangeShapeType="1"/>
            </p:cNvSpPr>
            <p:nvPr/>
          </p:nvSpPr>
          <p:spPr bwMode="auto">
            <a:xfrm>
              <a:off x="4165" y="1414"/>
              <a:ext cx="156" cy="76"/>
            </a:xfrm>
            <a:prstGeom prst="line">
              <a:avLst/>
            </a:prstGeom>
            <a:noFill/>
            <a:ln w="9525">
              <a:solidFill>
                <a:srgbClr val="FF0000"/>
              </a:solidFill>
              <a:round/>
              <a:headEnd type="non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29740" name="Object 196"/>
            <p:cNvGraphicFramePr>
              <a:graphicFrameLocks noChangeAspect="1"/>
            </p:cNvGraphicFramePr>
            <p:nvPr/>
          </p:nvGraphicFramePr>
          <p:xfrm>
            <a:off x="3865" y="1225"/>
            <a:ext cx="193" cy="243"/>
          </p:xfrm>
          <a:graphic>
            <a:graphicData uri="http://schemas.openxmlformats.org/presentationml/2006/ole">
              <mc:AlternateContent xmlns:mc="http://schemas.openxmlformats.org/markup-compatibility/2006">
                <mc:Choice xmlns:v="urn:schemas-microsoft-com:vml" Requires="v">
                  <p:oleObj spid="_x0000_s30075" name="公式" r:id="rId13" imgW="190500" imgH="228600" progId="Equation.3">
                    <p:embed/>
                  </p:oleObj>
                </mc:Choice>
                <mc:Fallback>
                  <p:oleObj name="公式" r:id="rId13" imgW="190500" imgH="228600" progId="Equation.3">
                    <p:embed/>
                    <p:pic>
                      <p:nvPicPr>
                        <p:cNvPr id="0" name="Object 19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65" y="1225"/>
                          <a:ext cx="193"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41" name="Object 197"/>
            <p:cNvGraphicFramePr>
              <a:graphicFrameLocks noChangeAspect="1"/>
            </p:cNvGraphicFramePr>
            <p:nvPr/>
          </p:nvGraphicFramePr>
          <p:xfrm>
            <a:off x="4665" y="1593"/>
            <a:ext cx="153" cy="202"/>
          </p:xfrm>
          <a:graphic>
            <a:graphicData uri="http://schemas.openxmlformats.org/presentationml/2006/ole">
              <mc:AlternateContent xmlns:mc="http://schemas.openxmlformats.org/markup-compatibility/2006">
                <mc:Choice xmlns:v="urn:schemas-microsoft-com:vml" Requires="v">
                  <p:oleObj spid="_x0000_s30076" name="公式" r:id="rId15" imgW="139579" imgH="177646" progId="Equation.3">
                    <p:embed/>
                  </p:oleObj>
                </mc:Choice>
                <mc:Fallback>
                  <p:oleObj name="公式" r:id="rId15" imgW="139579" imgH="177646" progId="Equation.3">
                    <p:embed/>
                    <p:pic>
                      <p:nvPicPr>
                        <p:cNvPr id="0" name="Object 19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65" y="1593"/>
                          <a:ext cx="153"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0486" name="Text Box 198"/>
          <p:cNvSpPr txBox="1">
            <a:spLocks noChangeArrowheads="1"/>
          </p:cNvSpPr>
          <p:nvPr/>
        </p:nvSpPr>
        <p:spPr bwMode="auto">
          <a:xfrm>
            <a:off x="760263" y="1922525"/>
            <a:ext cx="2936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spcBef>
                <a:spcPct val="50000"/>
              </a:spcBef>
            </a:pPr>
            <a:r>
              <a:rPr lang="zh-CN" altLang="en-US" dirty="0">
                <a:latin typeface="Times New Roman" panose="02020603050405020304" pitchFamily="18" charset="0"/>
              </a:rPr>
              <a:t>圆柱中</a:t>
            </a:r>
            <a:r>
              <a:rPr lang="zh-CN" altLang="en-US" dirty="0" smtClean="0">
                <a:latin typeface="Times New Roman" panose="02020603050405020304" pitchFamily="18" charset="0"/>
              </a:rPr>
              <a:t>的</a:t>
            </a:r>
            <a:r>
              <a:rPr lang="zh-CN" altLang="en-US" dirty="0">
                <a:latin typeface="Times New Roman" panose="02020603050405020304" pitchFamily="18" charset="0"/>
              </a:rPr>
              <a:t>体积</a:t>
            </a:r>
            <a:r>
              <a:rPr lang="zh-CN" altLang="en-US" dirty="0" smtClean="0">
                <a:latin typeface="Times New Roman" panose="02020603050405020304" pitchFamily="18" charset="0"/>
              </a:rPr>
              <a:t>：</a:t>
            </a:r>
            <a:endParaRPr lang="zh-CN" altLang="en-US" dirty="0">
              <a:latin typeface="Times New Roman" panose="02020603050405020304" pitchFamily="18" charset="0"/>
            </a:endParaRPr>
          </a:p>
        </p:txBody>
      </p:sp>
      <p:graphicFrame>
        <p:nvGraphicFramePr>
          <p:cNvPr id="140487" name="Object 199"/>
          <p:cNvGraphicFramePr>
            <a:graphicFrameLocks noChangeAspect="1"/>
          </p:cNvGraphicFramePr>
          <p:nvPr>
            <p:extLst>
              <p:ext uri="{D42A27DB-BD31-4B8C-83A1-F6EECF244321}">
                <p14:modId xmlns:p14="http://schemas.microsoft.com/office/powerpoint/2010/main" val="2733754757"/>
              </p:ext>
            </p:extLst>
          </p:nvPr>
        </p:nvGraphicFramePr>
        <p:xfrm>
          <a:off x="3189909" y="2458136"/>
          <a:ext cx="1687512" cy="488950"/>
        </p:xfrm>
        <a:graphic>
          <a:graphicData uri="http://schemas.openxmlformats.org/presentationml/2006/ole">
            <mc:AlternateContent xmlns:mc="http://schemas.openxmlformats.org/markup-compatibility/2006">
              <mc:Choice xmlns:v="urn:schemas-microsoft-com:vml" Requires="v">
                <p:oleObj spid="_x0000_s30077" name="公式" r:id="rId17" imgW="809588" imgH="209520" progId="Equation.3">
                  <p:embed/>
                </p:oleObj>
              </mc:Choice>
              <mc:Fallback>
                <p:oleObj name="公式" r:id="rId17" imgW="809588" imgH="209520" progId="Equation.3">
                  <p:embed/>
                  <p:pic>
                    <p:nvPicPr>
                      <p:cNvPr id="0" name="Object 19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89909" y="2458136"/>
                        <a:ext cx="1687512"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0488" name="Text Box 200"/>
          <p:cNvSpPr txBox="1">
            <a:spLocks noChangeArrowheads="1"/>
          </p:cNvSpPr>
          <p:nvPr/>
        </p:nvSpPr>
        <p:spPr bwMode="auto">
          <a:xfrm>
            <a:off x="763508" y="3073536"/>
            <a:ext cx="3875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spcBef>
                <a:spcPct val="50000"/>
              </a:spcBef>
            </a:pPr>
            <a:r>
              <a:rPr lang="zh-CN" altLang="en-US" dirty="0">
                <a:latin typeface="Times New Roman" panose="02020603050405020304" pitchFamily="18" charset="0"/>
              </a:rPr>
              <a:t>穿过</a:t>
            </a:r>
            <a:r>
              <a:rPr lang="en-US" altLang="zh-CN" dirty="0">
                <a:latin typeface="Times New Roman" panose="02020603050405020304" pitchFamily="18" charset="0"/>
              </a:rPr>
              <a:t>d</a:t>
            </a:r>
            <a:r>
              <a:rPr lang="en-US" altLang="zh-CN" i="1" dirty="0">
                <a:latin typeface="Times New Roman" panose="02020603050405020304" pitchFamily="18" charset="0"/>
              </a:rPr>
              <a:t>l </a:t>
            </a:r>
            <a:r>
              <a:rPr lang="zh-CN" altLang="en-US" dirty="0">
                <a:latin typeface="Times New Roman" panose="02020603050405020304" pitchFamily="18" charset="0"/>
              </a:rPr>
              <a:t>的分子电流之和：</a:t>
            </a:r>
          </a:p>
        </p:txBody>
      </p:sp>
      <p:graphicFrame>
        <p:nvGraphicFramePr>
          <p:cNvPr id="140490" name="Object 202"/>
          <p:cNvGraphicFramePr>
            <a:graphicFrameLocks noChangeAspect="1"/>
          </p:cNvGraphicFramePr>
          <p:nvPr>
            <p:extLst>
              <p:ext uri="{D42A27DB-BD31-4B8C-83A1-F6EECF244321}">
                <p14:modId xmlns:p14="http://schemas.microsoft.com/office/powerpoint/2010/main" val="759044442"/>
              </p:ext>
            </p:extLst>
          </p:nvPr>
        </p:nvGraphicFramePr>
        <p:xfrm>
          <a:off x="4693123" y="3702866"/>
          <a:ext cx="1847850" cy="538162"/>
        </p:xfrm>
        <a:graphic>
          <a:graphicData uri="http://schemas.openxmlformats.org/presentationml/2006/ole">
            <mc:AlternateContent xmlns:mc="http://schemas.openxmlformats.org/markup-compatibility/2006">
              <mc:Choice xmlns:v="urn:schemas-microsoft-com:vml" Requires="v">
                <p:oleObj spid="_x0000_s30078" name="公式" r:id="rId19" imgW="828768" imgH="218970" progId="Equation.3">
                  <p:embed/>
                </p:oleObj>
              </mc:Choice>
              <mc:Fallback>
                <p:oleObj name="公式" r:id="rId19" imgW="828768" imgH="218970" progId="Equation.3">
                  <p:embed/>
                  <p:pic>
                    <p:nvPicPr>
                      <p:cNvPr id="0" name="Object 20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93123" y="3702866"/>
                        <a:ext cx="1847850" cy="538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491" name="Object 203"/>
          <p:cNvGraphicFramePr>
            <a:graphicFrameLocks noChangeAspect="1"/>
          </p:cNvGraphicFramePr>
          <p:nvPr>
            <p:extLst>
              <p:ext uri="{D42A27DB-BD31-4B8C-83A1-F6EECF244321}">
                <p14:modId xmlns:p14="http://schemas.microsoft.com/office/powerpoint/2010/main" val="1974771303"/>
              </p:ext>
            </p:extLst>
          </p:nvPr>
        </p:nvGraphicFramePr>
        <p:xfrm>
          <a:off x="6626939" y="3702866"/>
          <a:ext cx="1284287" cy="457200"/>
        </p:xfrm>
        <a:graphic>
          <a:graphicData uri="http://schemas.openxmlformats.org/presentationml/2006/ole">
            <mc:AlternateContent xmlns:mc="http://schemas.openxmlformats.org/markup-compatibility/2006">
              <mc:Choice xmlns:v="urn:schemas-microsoft-com:vml" Requires="v">
                <p:oleObj spid="_x0000_s30079" name="公式" r:id="rId21" imgW="599965" imgH="180900" progId="Equation.3">
                  <p:embed/>
                </p:oleObj>
              </mc:Choice>
              <mc:Fallback>
                <p:oleObj name="公式" r:id="rId21" imgW="599965" imgH="180900" progId="Equation.3">
                  <p:embed/>
                  <p:pic>
                    <p:nvPicPr>
                      <p:cNvPr id="0" name="Object 20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626939" y="3702866"/>
                        <a:ext cx="12842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492" name="Object 204"/>
          <p:cNvGraphicFramePr>
            <a:graphicFrameLocks noChangeAspect="1"/>
          </p:cNvGraphicFramePr>
          <p:nvPr>
            <p:extLst>
              <p:ext uri="{D42A27DB-BD31-4B8C-83A1-F6EECF244321}">
                <p14:modId xmlns:p14="http://schemas.microsoft.com/office/powerpoint/2010/main" val="2831966519"/>
              </p:ext>
            </p:extLst>
          </p:nvPr>
        </p:nvGraphicFramePr>
        <p:xfrm>
          <a:off x="4693123" y="4442738"/>
          <a:ext cx="1354137" cy="460375"/>
        </p:xfrm>
        <a:graphic>
          <a:graphicData uri="http://schemas.openxmlformats.org/presentationml/2006/ole">
            <mc:AlternateContent xmlns:mc="http://schemas.openxmlformats.org/markup-compatibility/2006">
              <mc:Choice xmlns:v="urn:schemas-microsoft-com:vml" Requires="v">
                <p:oleObj spid="_x0000_s30080" name="公式" r:id="rId23" imgW="552422" imgH="180900" progId="Equation.3">
                  <p:embed/>
                </p:oleObj>
              </mc:Choice>
              <mc:Fallback>
                <p:oleObj name="公式" r:id="rId23" imgW="552422" imgH="180900" progId="Equation.3">
                  <p:embed/>
                  <p:pic>
                    <p:nvPicPr>
                      <p:cNvPr id="0" name="Object 20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693123" y="4442738"/>
                        <a:ext cx="1354137"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496" name="Object 208"/>
          <p:cNvGraphicFramePr>
            <a:graphicFrameLocks noChangeAspect="1"/>
          </p:cNvGraphicFramePr>
          <p:nvPr>
            <p:extLst>
              <p:ext uri="{D42A27DB-BD31-4B8C-83A1-F6EECF244321}">
                <p14:modId xmlns:p14="http://schemas.microsoft.com/office/powerpoint/2010/main" val="481998545"/>
              </p:ext>
            </p:extLst>
          </p:nvPr>
        </p:nvGraphicFramePr>
        <p:xfrm>
          <a:off x="4335383" y="3053664"/>
          <a:ext cx="2933700" cy="558800"/>
        </p:xfrm>
        <a:graphic>
          <a:graphicData uri="http://schemas.openxmlformats.org/presentationml/2006/ole">
            <mc:AlternateContent xmlns:mc="http://schemas.openxmlformats.org/markup-compatibility/2006">
              <mc:Choice xmlns:v="urn:schemas-microsoft-com:vml" Requires="v">
                <p:oleObj spid="_x0000_s30081" name="公式" r:id="rId25" imgW="1190746" imgH="209520" progId="Equation.3">
                  <p:embed/>
                </p:oleObj>
              </mc:Choice>
              <mc:Fallback>
                <p:oleObj name="公式" r:id="rId25" imgW="1190746" imgH="209520" progId="Equation.3">
                  <p:embed/>
                  <p:pic>
                    <p:nvPicPr>
                      <p:cNvPr id="0" name="Object 20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335383" y="3053664"/>
                        <a:ext cx="29337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0498" name="Group 210"/>
          <p:cNvGrpSpPr>
            <a:grpSpLocks/>
          </p:cNvGrpSpPr>
          <p:nvPr/>
        </p:nvGrpSpPr>
        <p:grpSpPr bwMode="auto">
          <a:xfrm>
            <a:off x="19049" y="738109"/>
            <a:ext cx="12150726" cy="1130300"/>
            <a:chOff x="306" y="2990"/>
            <a:chExt cx="7654" cy="712"/>
          </a:xfrm>
        </p:grpSpPr>
        <p:sp>
          <p:nvSpPr>
            <p:cNvPr id="29710" name="Text Box 211"/>
            <p:cNvSpPr txBox="1">
              <a:spLocks noChangeArrowheads="1"/>
            </p:cNvSpPr>
            <p:nvPr/>
          </p:nvSpPr>
          <p:spPr bwMode="auto">
            <a:xfrm>
              <a:off x="306" y="2990"/>
              <a:ext cx="7284" cy="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rIns="18000">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just" eaLnBrk="1" hangingPunct="1">
                <a:lnSpc>
                  <a:spcPct val="150000"/>
                </a:lnSpc>
                <a:buClr>
                  <a:schemeClr val="accent2"/>
                </a:buClr>
                <a:buFont typeface="Wingdings" panose="05000000000000000000" pitchFamily="2" charset="2"/>
                <a:buNone/>
              </a:pPr>
              <a:r>
                <a:rPr lang="en-US" altLang="zh-CN" dirty="0">
                  <a:latin typeface="Times New Roman" panose="02020603050405020304" pitchFamily="18" charset="0"/>
                </a:rPr>
                <a:t>      </a:t>
              </a:r>
              <a:r>
                <a:rPr lang="zh-CN" altLang="en-US" dirty="0">
                  <a:latin typeface="Times New Roman" panose="02020603050405020304" pitchFamily="18" charset="0"/>
                </a:rPr>
                <a:t>在 </a:t>
              </a:r>
              <a:r>
                <a:rPr lang="en-US" altLang="zh-CN" i="1" dirty="0">
                  <a:latin typeface="Times New Roman" panose="02020603050405020304" pitchFamily="18" charset="0"/>
                </a:rPr>
                <a:t>L</a:t>
              </a:r>
              <a:r>
                <a:rPr lang="en-US" altLang="zh-CN" dirty="0">
                  <a:latin typeface="Times New Roman" panose="02020603050405020304" pitchFamily="18" charset="0"/>
                </a:rPr>
                <a:t> </a:t>
              </a:r>
              <a:r>
                <a:rPr lang="zh-CN" altLang="en-US" dirty="0">
                  <a:latin typeface="Times New Roman" panose="02020603050405020304" pitchFamily="18" charset="0"/>
                </a:rPr>
                <a:t>上取</a:t>
              </a:r>
              <a:r>
                <a:rPr lang="en-US" altLang="zh-CN" dirty="0">
                  <a:latin typeface="Times New Roman" panose="02020603050405020304" pitchFamily="18" charset="0"/>
                </a:rPr>
                <a:t>d</a:t>
              </a:r>
              <a:r>
                <a:rPr lang="en-US" altLang="zh-CN" i="1" dirty="0">
                  <a:latin typeface="Times New Roman" panose="02020603050405020304" pitchFamily="18" charset="0"/>
                </a:rPr>
                <a:t>l</a:t>
              </a:r>
              <a:r>
                <a:rPr lang="en-US" altLang="zh-CN" dirty="0">
                  <a:latin typeface="Times New Roman" panose="02020603050405020304" pitchFamily="18" charset="0"/>
                </a:rPr>
                <a:t> </a:t>
              </a:r>
              <a:r>
                <a:rPr lang="zh-CN" altLang="en-US" dirty="0">
                  <a:latin typeface="Times New Roman" panose="02020603050405020304" pitchFamily="18" charset="0"/>
                </a:rPr>
                <a:t>，以</a:t>
              </a:r>
              <a:r>
                <a:rPr lang="en-US" altLang="zh-CN" dirty="0">
                  <a:latin typeface="Times New Roman" panose="02020603050405020304" pitchFamily="18" charset="0"/>
                </a:rPr>
                <a:t>d</a:t>
              </a:r>
              <a:r>
                <a:rPr lang="en-US" altLang="zh-CN" i="1" dirty="0">
                  <a:latin typeface="Times New Roman" panose="02020603050405020304" pitchFamily="18" charset="0"/>
                </a:rPr>
                <a:t>l</a:t>
              </a:r>
              <a:r>
                <a:rPr lang="en-US" altLang="zh-CN" dirty="0">
                  <a:latin typeface="Times New Roman" panose="02020603050405020304" pitchFamily="18" charset="0"/>
                </a:rPr>
                <a:t> </a:t>
              </a:r>
              <a:r>
                <a:rPr lang="zh-CN" altLang="en-US" dirty="0">
                  <a:latin typeface="Times New Roman" panose="02020603050405020304" pitchFamily="18" charset="0"/>
                </a:rPr>
                <a:t>为轴线作圆柱体， 且底面</a:t>
              </a:r>
              <a:r>
                <a:rPr lang="en-US" altLang="zh-CN" i="1"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rPr>
                <a:t>为平均分子电流面积</a:t>
              </a:r>
              <a:r>
                <a:rPr lang="en-US" altLang="zh-CN" dirty="0">
                  <a:latin typeface="Times New Roman" panose="02020603050405020304" pitchFamily="18" charset="0"/>
                </a:rPr>
                <a:t>,  </a:t>
              </a:r>
              <a:r>
                <a:rPr lang="zh-CN" altLang="en-US" dirty="0">
                  <a:latin typeface="Times New Roman" panose="02020603050405020304" pitchFamily="18" charset="0"/>
                </a:rPr>
                <a:t>其法线     与       的夹角</a:t>
              </a:r>
              <a:r>
                <a:rPr lang="en-US" altLang="zh-CN" i="1" dirty="0">
                  <a:latin typeface="Times New Roman" panose="02020603050405020304" pitchFamily="18" charset="0"/>
                </a:rPr>
                <a:t>θ </a:t>
              </a:r>
              <a:r>
                <a:rPr lang="zh-CN" altLang="en-US" dirty="0">
                  <a:latin typeface="Times New Roman" panose="02020603050405020304" pitchFamily="18" charset="0"/>
                </a:rPr>
                <a:t>。</a:t>
              </a:r>
              <a:endParaRPr lang="zh-CN" altLang="en-US" i="1" dirty="0">
                <a:latin typeface="Times New Roman" panose="02020603050405020304" pitchFamily="18" charset="0"/>
              </a:endParaRPr>
            </a:p>
          </p:txBody>
        </p:sp>
        <p:graphicFrame>
          <p:nvGraphicFramePr>
            <p:cNvPr id="29711" name="Object 212"/>
            <p:cNvGraphicFramePr>
              <a:graphicFrameLocks noChangeAspect="1"/>
            </p:cNvGraphicFramePr>
            <p:nvPr>
              <p:extLst>
                <p:ext uri="{D42A27DB-BD31-4B8C-83A1-F6EECF244321}">
                  <p14:modId xmlns:p14="http://schemas.microsoft.com/office/powerpoint/2010/main" val="3864000836"/>
                </p:ext>
              </p:extLst>
            </p:nvPr>
          </p:nvGraphicFramePr>
          <p:xfrm>
            <a:off x="7222" y="3078"/>
            <a:ext cx="221" cy="292"/>
          </p:xfrm>
          <a:graphic>
            <a:graphicData uri="http://schemas.openxmlformats.org/presentationml/2006/ole">
              <mc:AlternateContent xmlns:mc="http://schemas.openxmlformats.org/markup-compatibility/2006">
                <mc:Choice xmlns:v="urn:schemas-microsoft-com:vml" Requires="v">
                  <p:oleObj spid="_x0000_s30082" name="公式" r:id="rId27" imgW="142900" imgH="209520" progId="Equation.3">
                    <p:embed/>
                  </p:oleObj>
                </mc:Choice>
                <mc:Fallback>
                  <p:oleObj name="公式" r:id="rId27" imgW="142900" imgH="209520" progId="Equation.3">
                    <p:embed/>
                    <p:pic>
                      <p:nvPicPr>
                        <p:cNvPr id="0" name="Object 21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222" y="3078"/>
                          <a:ext cx="221"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12" name="Object 213"/>
            <p:cNvGraphicFramePr>
              <a:graphicFrameLocks noChangeAspect="1"/>
            </p:cNvGraphicFramePr>
            <p:nvPr>
              <p:extLst>
                <p:ext uri="{D42A27DB-BD31-4B8C-83A1-F6EECF244321}">
                  <p14:modId xmlns:p14="http://schemas.microsoft.com/office/powerpoint/2010/main" val="1307042116"/>
                </p:ext>
              </p:extLst>
            </p:nvPr>
          </p:nvGraphicFramePr>
          <p:xfrm>
            <a:off x="7654" y="3086"/>
            <a:ext cx="306" cy="260"/>
          </p:xfrm>
          <a:graphic>
            <a:graphicData uri="http://schemas.openxmlformats.org/presentationml/2006/ole">
              <mc:AlternateContent xmlns:mc="http://schemas.openxmlformats.org/markup-compatibility/2006">
                <mc:Choice xmlns:v="urn:schemas-microsoft-com:vml" Requires="v">
                  <p:oleObj spid="_x0000_s30083" name="公式" r:id="rId29" imgW="209623" imgH="180900" progId="Equation.3">
                    <p:embed/>
                  </p:oleObj>
                </mc:Choice>
                <mc:Fallback>
                  <p:oleObj name="公式" r:id="rId29" imgW="209623" imgH="180900" progId="Equation.3">
                    <p:embed/>
                    <p:pic>
                      <p:nvPicPr>
                        <p:cNvPr id="0" name="Object 21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654" y="3086"/>
                          <a:ext cx="306"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mc:AlternateContent xmlns:mc="http://schemas.openxmlformats.org/markup-compatibility/2006">
        <mc:Choice xmlns:a14="http://schemas.microsoft.com/office/drawing/2010/main" Requires="a14">
          <p:sp>
            <p:nvSpPr>
              <p:cNvPr id="2" name="文本框 1"/>
              <p:cNvSpPr txBox="1"/>
              <p:nvPr/>
            </p:nvSpPr>
            <p:spPr>
              <a:xfrm>
                <a:off x="2680978" y="1908090"/>
                <a:ext cx="2780907"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b="1" i="0" smtClean="0">
                          <a:latin typeface="Cambria Math" panose="02040503050406030204" pitchFamily="18" charset="0"/>
                        </a:rPr>
                        <m:t>𝐝</m:t>
                      </m:r>
                      <m:r>
                        <a:rPr lang="en-US" altLang="zh-CN" b="1" i="1" smtClean="0">
                          <a:latin typeface="Cambria Math" panose="02040503050406030204" pitchFamily="18" charset="0"/>
                        </a:rPr>
                        <m:t>𝑽</m:t>
                      </m:r>
                      <m:r>
                        <a:rPr lang="en-US" altLang="zh-CN" b="1" i="0"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𝑺</m:t>
                          </m:r>
                        </m:e>
                        <m:sub>
                          <m:r>
                            <a:rPr lang="en-US" altLang="zh-CN" b="1" i="1" smtClean="0">
                              <a:latin typeface="Cambria Math" panose="02040503050406030204" pitchFamily="18" charset="0"/>
                            </a:rPr>
                            <m:t>𝟎</m:t>
                          </m:r>
                        </m:sub>
                      </m:sSub>
                      <m:r>
                        <a:rPr lang="en-US" altLang="zh-CN" b="1" i="0" smtClean="0">
                          <a:latin typeface="Cambria Math" panose="02040503050406030204" pitchFamily="18" charset="0"/>
                        </a:rPr>
                        <m:t>𝐝</m:t>
                      </m:r>
                      <m:r>
                        <a:rPr lang="en-US" altLang="zh-CN" b="1" i="1" smtClean="0">
                          <a:latin typeface="Cambria Math" panose="02040503050406030204" pitchFamily="18" charset="0"/>
                        </a:rPr>
                        <m:t>𝒍𝒄𝒐𝒔</m:t>
                      </m:r>
                      <m:r>
                        <a:rPr lang="zh-CN" altLang="en-US" b="1" i="1" smtClean="0">
                          <a:latin typeface="Cambria Math" panose="02040503050406030204" pitchFamily="18" charset="0"/>
                        </a:rPr>
                        <m:t>𝜽</m:t>
                      </m:r>
                    </m:oMath>
                  </m:oMathPara>
                </a14:m>
                <a:endParaRPr lang="zh-CN" altLang="en-US" dirty="0"/>
              </a:p>
            </p:txBody>
          </p:sp>
        </mc:Choice>
        <mc:Fallback>
          <p:sp>
            <p:nvSpPr>
              <p:cNvPr id="2" name="文本框 1"/>
              <p:cNvSpPr txBox="1">
                <a:spLocks noRot="1" noChangeAspect="1" noMove="1" noResize="1" noEditPoints="1" noAdjustHandles="1" noChangeArrowheads="1" noChangeShapeType="1" noTextEdit="1"/>
              </p:cNvSpPr>
              <p:nvPr/>
            </p:nvSpPr>
            <p:spPr>
              <a:xfrm>
                <a:off x="2680978" y="1908090"/>
                <a:ext cx="2780907" cy="461665"/>
              </a:xfrm>
              <a:prstGeom prst="rect">
                <a:avLst/>
              </a:prstGeom>
              <a:blipFill rotWithShape="0">
                <a:blip r:embed="rId31"/>
                <a:stretch>
                  <a:fillRect b="-5263"/>
                </a:stretch>
              </a:blipFill>
            </p:spPr>
            <p:txBody>
              <a:bodyPr/>
              <a:lstStyle/>
              <a:p>
                <a:r>
                  <a:rPr lang="zh-CN" altLang="en-US">
                    <a:noFill/>
                  </a:rPr>
                  <a:t> </a:t>
                </a:r>
              </a:p>
            </p:txBody>
          </p:sp>
        </mc:Fallback>
      </mc:AlternateContent>
      <p:sp>
        <p:nvSpPr>
          <p:cNvPr id="53" name="Text Box 198"/>
          <p:cNvSpPr txBox="1">
            <a:spLocks noChangeArrowheads="1"/>
          </p:cNvSpPr>
          <p:nvPr/>
        </p:nvSpPr>
        <p:spPr bwMode="auto">
          <a:xfrm>
            <a:off x="760263" y="2476611"/>
            <a:ext cx="2936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spcBef>
                <a:spcPct val="50000"/>
              </a:spcBef>
            </a:pPr>
            <a:r>
              <a:rPr lang="zh-CN" altLang="en-US" dirty="0">
                <a:latin typeface="Times New Roman" panose="02020603050405020304" pitchFamily="18" charset="0"/>
              </a:rPr>
              <a:t>圆柱中的分子数：</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0486"/>
                                        </p:tgtEl>
                                        <p:attrNameLst>
                                          <p:attrName>style.visibility</p:attrName>
                                        </p:attrNameLst>
                                      </p:cBhvr>
                                      <p:to>
                                        <p:strVal val="visible"/>
                                      </p:to>
                                    </p:set>
                                    <p:animEffect transition="in" filter="wipe(left)">
                                      <p:cBhvr>
                                        <p:cTn id="7" dur="500"/>
                                        <p:tgtEl>
                                          <p:spTgt spid="140486"/>
                                        </p:tgtEl>
                                      </p:cBhvr>
                                    </p:animEffect>
                                  </p:childTnLst>
                                </p:cTn>
                              </p:par>
                            </p:childTnLst>
                          </p:cTn>
                        </p:par>
                        <p:par>
                          <p:cTn id="8" fill="hold" nodeType="withGroup">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wipe(left)">
                                      <p:cBhvr>
                                        <p:cTn id="18" dur="500"/>
                                        <p:tgtEl>
                                          <p:spTgt spid="53"/>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140487"/>
                                        </p:tgtEl>
                                        <p:attrNameLst>
                                          <p:attrName>style.visibility</p:attrName>
                                        </p:attrNameLst>
                                      </p:cBhvr>
                                      <p:to>
                                        <p:strVal val="visible"/>
                                      </p:to>
                                    </p:set>
                                    <p:animEffect transition="in" filter="wipe(left)">
                                      <p:cBhvr>
                                        <p:cTn id="22" dur="500"/>
                                        <p:tgtEl>
                                          <p:spTgt spid="14048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0488"/>
                                        </p:tgtEl>
                                        <p:attrNameLst>
                                          <p:attrName>style.visibility</p:attrName>
                                        </p:attrNameLst>
                                      </p:cBhvr>
                                      <p:to>
                                        <p:strVal val="visible"/>
                                      </p:to>
                                    </p:set>
                                    <p:animEffect transition="in" filter="wipe(left)">
                                      <p:cBhvr>
                                        <p:cTn id="27" dur="500"/>
                                        <p:tgtEl>
                                          <p:spTgt spid="140488"/>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40496"/>
                                        </p:tgtEl>
                                        <p:attrNameLst>
                                          <p:attrName>style.visibility</p:attrName>
                                        </p:attrNameLst>
                                      </p:cBhvr>
                                      <p:to>
                                        <p:strVal val="visible"/>
                                      </p:to>
                                    </p:set>
                                    <p:animEffect transition="in" filter="wipe(left)">
                                      <p:cBhvr>
                                        <p:cTn id="31" dur="500"/>
                                        <p:tgtEl>
                                          <p:spTgt spid="140496"/>
                                        </p:tgtEl>
                                      </p:cBhvr>
                                    </p:animEffect>
                                  </p:childTnLst>
                                </p:cTn>
                              </p:par>
                            </p:childTnLst>
                          </p:cTn>
                        </p:par>
                        <p:par>
                          <p:cTn id="32" fill="hold">
                            <p:stCondLst>
                              <p:cond delay="1000"/>
                            </p:stCondLst>
                            <p:childTnLst>
                              <p:par>
                                <p:cTn id="33" presetID="22" presetClass="entr" presetSubtype="8" fill="hold" nodeType="afterEffect">
                                  <p:stCondLst>
                                    <p:cond delay="0"/>
                                  </p:stCondLst>
                                  <p:childTnLst>
                                    <p:set>
                                      <p:cBhvr>
                                        <p:cTn id="34" dur="1" fill="hold">
                                          <p:stCondLst>
                                            <p:cond delay="0"/>
                                          </p:stCondLst>
                                        </p:cTn>
                                        <p:tgtEl>
                                          <p:spTgt spid="140490"/>
                                        </p:tgtEl>
                                        <p:attrNameLst>
                                          <p:attrName>style.visibility</p:attrName>
                                        </p:attrNameLst>
                                      </p:cBhvr>
                                      <p:to>
                                        <p:strVal val="visible"/>
                                      </p:to>
                                    </p:set>
                                    <p:animEffect transition="in" filter="wipe(left)">
                                      <p:cBhvr>
                                        <p:cTn id="35" dur="500"/>
                                        <p:tgtEl>
                                          <p:spTgt spid="140490"/>
                                        </p:tgtEl>
                                      </p:cBhvr>
                                    </p:animEffect>
                                  </p:childTnLst>
                                </p:cTn>
                              </p:par>
                            </p:childTnLst>
                          </p:cTn>
                        </p:par>
                        <p:par>
                          <p:cTn id="36" fill="hold">
                            <p:stCondLst>
                              <p:cond delay="1500"/>
                            </p:stCondLst>
                            <p:childTnLst>
                              <p:par>
                                <p:cTn id="37" presetID="22" presetClass="entr" presetSubtype="8" fill="hold" nodeType="afterEffect">
                                  <p:stCondLst>
                                    <p:cond delay="0"/>
                                  </p:stCondLst>
                                  <p:childTnLst>
                                    <p:set>
                                      <p:cBhvr>
                                        <p:cTn id="38" dur="1" fill="hold">
                                          <p:stCondLst>
                                            <p:cond delay="0"/>
                                          </p:stCondLst>
                                        </p:cTn>
                                        <p:tgtEl>
                                          <p:spTgt spid="140491"/>
                                        </p:tgtEl>
                                        <p:attrNameLst>
                                          <p:attrName>style.visibility</p:attrName>
                                        </p:attrNameLst>
                                      </p:cBhvr>
                                      <p:to>
                                        <p:strVal val="visible"/>
                                      </p:to>
                                    </p:set>
                                    <p:animEffect transition="in" filter="wipe(left)">
                                      <p:cBhvr>
                                        <p:cTn id="39" dur="500"/>
                                        <p:tgtEl>
                                          <p:spTgt spid="140491"/>
                                        </p:tgtEl>
                                      </p:cBhvr>
                                    </p:animEffect>
                                  </p:childTnLst>
                                </p:cTn>
                              </p:par>
                            </p:childTnLst>
                          </p:cTn>
                        </p:par>
                        <p:par>
                          <p:cTn id="40" fill="hold">
                            <p:stCondLst>
                              <p:cond delay="2000"/>
                            </p:stCondLst>
                            <p:childTnLst>
                              <p:par>
                                <p:cTn id="41" presetID="22" presetClass="entr" presetSubtype="8" fill="hold" nodeType="afterEffect">
                                  <p:stCondLst>
                                    <p:cond delay="0"/>
                                  </p:stCondLst>
                                  <p:childTnLst>
                                    <p:set>
                                      <p:cBhvr>
                                        <p:cTn id="42" dur="1" fill="hold">
                                          <p:stCondLst>
                                            <p:cond delay="0"/>
                                          </p:stCondLst>
                                        </p:cTn>
                                        <p:tgtEl>
                                          <p:spTgt spid="140492"/>
                                        </p:tgtEl>
                                        <p:attrNameLst>
                                          <p:attrName>style.visibility</p:attrName>
                                        </p:attrNameLst>
                                      </p:cBhvr>
                                      <p:to>
                                        <p:strVal val="visible"/>
                                      </p:to>
                                    </p:set>
                                    <p:animEffect transition="in" filter="wipe(left)">
                                      <p:cBhvr>
                                        <p:cTn id="43" dur="500"/>
                                        <p:tgtEl>
                                          <p:spTgt spid="14049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40447"/>
                                        </p:tgtEl>
                                        <p:attrNameLst>
                                          <p:attrName>style.visibility</p:attrName>
                                        </p:attrNameLst>
                                      </p:cBhvr>
                                      <p:to>
                                        <p:strVal val="visible"/>
                                      </p:to>
                                    </p:set>
                                    <p:animEffect transition="in" filter="wipe(left)">
                                      <p:cBhvr>
                                        <p:cTn id="48" dur="500"/>
                                        <p:tgtEl>
                                          <p:spTgt spid="140447"/>
                                        </p:tgtEl>
                                      </p:cBhvr>
                                    </p:animEffect>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140508"/>
                                        </p:tgtEl>
                                        <p:attrNameLst>
                                          <p:attrName>style.visibility</p:attrName>
                                        </p:attrNameLst>
                                      </p:cBhvr>
                                      <p:to>
                                        <p:strVal val="visible"/>
                                      </p:to>
                                    </p:set>
                                    <p:animEffect transition="in" filter="wipe(left)">
                                      <p:cBhvr>
                                        <p:cTn id="52" dur="500"/>
                                        <p:tgtEl>
                                          <p:spTgt spid="14050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40448"/>
                                        </p:tgtEl>
                                        <p:attrNameLst>
                                          <p:attrName>style.visibility</p:attrName>
                                        </p:attrNameLst>
                                      </p:cBhvr>
                                      <p:to>
                                        <p:strVal val="visible"/>
                                      </p:to>
                                    </p:set>
                                    <p:animEffect transition="in" filter="wipe(left)">
                                      <p:cBhvr>
                                        <p:cTn id="57" dur="500"/>
                                        <p:tgtEl>
                                          <p:spTgt spid="140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447" grpId="0" autoUpdateAnimBg="0"/>
      <p:bldP spid="140448" grpId="0" autoUpdateAnimBg="0"/>
      <p:bldP spid="140486" grpId="0"/>
      <p:bldP spid="140488" grpId="0"/>
      <p:bldP spid="2" grpId="0"/>
      <p:bldP spid="5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ChangeArrowheads="1"/>
          </p:cNvSpPr>
          <p:nvPr/>
        </p:nvSpPr>
        <p:spPr bwMode="auto">
          <a:xfrm>
            <a:off x="99253" y="56874"/>
            <a:ext cx="4781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r>
              <a:rPr lang="zh-CN" altLang="en-US"/>
              <a:t>三、 有磁介质时磁场的基本规律 </a:t>
            </a:r>
          </a:p>
        </p:txBody>
      </p:sp>
      <p:sp>
        <p:nvSpPr>
          <p:cNvPr id="181253" name="Rectangle 5"/>
          <p:cNvSpPr>
            <a:spLocks noChangeArrowheads="1"/>
          </p:cNvSpPr>
          <p:nvPr/>
        </p:nvSpPr>
        <p:spPr bwMode="auto">
          <a:xfrm>
            <a:off x="67993" y="812247"/>
            <a:ext cx="46418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en-US" altLang="zh-CN" dirty="0">
                <a:latin typeface="Times New Roman" panose="02020603050405020304" pitchFamily="18" charset="0"/>
              </a:rPr>
              <a:t>1</a:t>
            </a:r>
            <a:r>
              <a:rPr lang="zh-CN" altLang="en-US" dirty="0">
                <a:latin typeface="Times New Roman" panose="02020603050405020304" pitchFamily="18" charset="0"/>
              </a:rPr>
              <a:t>、磁介质内部的磁感应强度：</a:t>
            </a:r>
          </a:p>
        </p:txBody>
      </p:sp>
      <p:grpSp>
        <p:nvGrpSpPr>
          <p:cNvPr id="181261" name="Group 13"/>
          <p:cNvGrpSpPr>
            <a:grpSpLocks/>
          </p:cNvGrpSpPr>
          <p:nvPr/>
        </p:nvGrpSpPr>
        <p:grpSpPr bwMode="auto">
          <a:xfrm>
            <a:off x="7252459" y="2088357"/>
            <a:ext cx="2747962" cy="792162"/>
            <a:chOff x="3501" y="955"/>
            <a:chExt cx="1731" cy="499"/>
          </a:xfrm>
        </p:grpSpPr>
        <p:grpSp>
          <p:nvGrpSpPr>
            <p:cNvPr id="30740" name="Group 173"/>
            <p:cNvGrpSpPr>
              <a:grpSpLocks/>
            </p:cNvGrpSpPr>
            <p:nvPr/>
          </p:nvGrpSpPr>
          <p:grpSpPr bwMode="auto">
            <a:xfrm>
              <a:off x="3501" y="955"/>
              <a:ext cx="1731" cy="499"/>
              <a:chOff x="483" y="3113"/>
              <a:chExt cx="2177" cy="408"/>
            </a:xfrm>
          </p:grpSpPr>
          <p:sp>
            <p:nvSpPr>
              <p:cNvPr id="30742" name="AutoShape 174"/>
              <p:cNvSpPr>
                <a:spLocks noChangeArrowheads="1"/>
              </p:cNvSpPr>
              <p:nvPr/>
            </p:nvSpPr>
            <p:spPr bwMode="gray">
              <a:xfrm>
                <a:off x="483" y="3113"/>
                <a:ext cx="2177" cy="408"/>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
            <p:nvSpPr>
              <p:cNvPr id="30743" name="AutoShape 175"/>
              <p:cNvSpPr>
                <a:spLocks noChangeArrowheads="1"/>
              </p:cNvSpPr>
              <p:nvPr/>
            </p:nvSpPr>
            <p:spPr bwMode="gray">
              <a:xfrm>
                <a:off x="521" y="3113"/>
                <a:ext cx="2111" cy="400"/>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
            <p:nvSpPr>
              <p:cNvPr id="30744" name="AutoShape 176"/>
              <p:cNvSpPr>
                <a:spLocks noChangeArrowheads="1"/>
              </p:cNvSpPr>
              <p:nvPr/>
            </p:nvSpPr>
            <p:spPr bwMode="gray">
              <a:xfrm>
                <a:off x="534" y="3420"/>
                <a:ext cx="2083" cy="101"/>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
            <p:nvSpPr>
              <p:cNvPr id="30745" name="AutoShape 177"/>
              <p:cNvSpPr>
                <a:spLocks noChangeArrowheads="1"/>
              </p:cNvSpPr>
              <p:nvPr/>
            </p:nvSpPr>
            <p:spPr bwMode="gray">
              <a:xfrm>
                <a:off x="534" y="3113"/>
                <a:ext cx="2083" cy="101"/>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grpSp>
        <p:graphicFrame>
          <p:nvGraphicFramePr>
            <p:cNvPr id="30741" name="Object 6"/>
            <p:cNvGraphicFramePr>
              <a:graphicFrameLocks noChangeAspect="1"/>
            </p:cNvGraphicFramePr>
            <p:nvPr/>
          </p:nvGraphicFramePr>
          <p:xfrm>
            <a:off x="3601" y="1005"/>
            <a:ext cx="1538" cy="385"/>
          </p:xfrm>
          <a:graphic>
            <a:graphicData uri="http://schemas.openxmlformats.org/presentationml/2006/ole">
              <mc:AlternateContent xmlns:mc="http://schemas.openxmlformats.org/markup-compatibility/2006">
                <mc:Choice xmlns:v="urn:schemas-microsoft-com:vml" Requires="v">
                  <p:oleObj spid="_x0000_s30884" name="公式" r:id="rId3" imgW="752590" imgH="218970" progId="Equation.3">
                    <p:embed/>
                  </p:oleObj>
                </mc:Choice>
                <mc:Fallback>
                  <p:oleObj name="公式" r:id="rId3" imgW="752590" imgH="21897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1" y="1005"/>
                          <a:ext cx="1538" cy="385"/>
                        </a:xfrm>
                        <a:prstGeom prst="rect">
                          <a:avLst/>
                        </a:prstGeom>
                        <a:noFill/>
                        <a:ln>
                          <a:noFill/>
                        </a:ln>
                        <a:effectLst/>
                        <a:extLst>
                          <a:ext uri="{909E8E84-426E-40DD-AFC4-6F175D3DCCD1}">
                            <a14:hiddenFill xmlns:a14="http://schemas.microsoft.com/office/drawing/2010/main">
                              <a:solidFill>
                                <a:srgbClr val="FFFFC9"/>
                              </a:solidFill>
                            </a14:hiddenFill>
                          </a:ext>
                          <a:ext uri="{91240B29-F687-4F45-9708-019B960494DF}">
                            <a14:hiddenLine xmlns:a14="http://schemas.microsoft.com/office/drawing/2010/main" w="25400" algn="ctr">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81255" name="Object 7"/>
          <p:cNvGraphicFramePr>
            <a:graphicFrameLocks noChangeAspect="1"/>
          </p:cNvGraphicFramePr>
          <p:nvPr>
            <p:extLst>
              <p:ext uri="{D42A27DB-BD31-4B8C-83A1-F6EECF244321}">
                <p14:modId xmlns:p14="http://schemas.microsoft.com/office/powerpoint/2010/main" val="2437639109"/>
              </p:ext>
            </p:extLst>
          </p:nvPr>
        </p:nvGraphicFramePr>
        <p:xfrm>
          <a:off x="3170237" y="1416887"/>
          <a:ext cx="3571875" cy="2368550"/>
        </p:xfrm>
        <a:graphic>
          <a:graphicData uri="http://schemas.openxmlformats.org/presentationml/2006/ole">
            <mc:AlternateContent xmlns:mc="http://schemas.openxmlformats.org/markup-compatibility/2006">
              <mc:Choice xmlns:v="urn:schemas-microsoft-com:vml" Requires="v">
                <p:oleObj spid="_x0000_s30885" name="公式" r:id="rId5" imgW="1854200" imgH="1231900" progId="Equation.3">
                  <p:embed/>
                </p:oleObj>
              </mc:Choice>
              <mc:Fallback>
                <p:oleObj name="公式" r:id="rId5" imgW="1854200" imgH="12319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0237" y="1416887"/>
                        <a:ext cx="3571875" cy="236855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1262" name="Object 14"/>
          <p:cNvGraphicFramePr>
            <a:graphicFrameLocks noChangeAspect="1"/>
          </p:cNvGraphicFramePr>
          <p:nvPr>
            <p:extLst>
              <p:ext uri="{D42A27DB-BD31-4B8C-83A1-F6EECF244321}">
                <p14:modId xmlns:p14="http://schemas.microsoft.com/office/powerpoint/2010/main" val="3753633731"/>
              </p:ext>
            </p:extLst>
          </p:nvPr>
        </p:nvGraphicFramePr>
        <p:xfrm>
          <a:off x="3915811" y="5399296"/>
          <a:ext cx="1898580" cy="511175"/>
        </p:xfrm>
        <a:graphic>
          <a:graphicData uri="http://schemas.openxmlformats.org/presentationml/2006/ole">
            <mc:AlternateContent xmlns:mc="http://schemas.openxmlformats.org/markup-compatibility/2006">
              <mc:Choice xmlns:v="urn:schemas-microsoft-com:vml" Requires="v">
                <p:oleObj spid="_x0000_s30886" name="Equation" r:id="rId7" imgW="666688" imgH="209520" progId="Equation.3">
                  <p:embed/>
                </p:oleObj>
              </mc:Choice>
              <mc:Fallback>
                <p:oleObj name="Equation" r:id="rId7" imgW="666688" imgH="20952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15811" y="5399296"/>
                        <a:ext cx="1898580" cy="511175"/>
                      </a:xfrm>
                      <a:prstGeom prst="rect">
                        <a:avLst/>
                      </a:prstGeom>
                      <a:noFill/>
                      <a:ln>
                        <a:noFill/>
                      </a:ln>
                      <a:effectLst/>
                    </p:spPr>
                  </p:pic>
                </p:oleObj>
              </mc:Fallback>
            </mc:AlternateContent>
          </a:graphicData>
        </a:graphic>
      </p:graphicFrame>
      <p:grpSp>
        <p:nvGrpSpPr>
          <p:cNvPr id="181263" name="Group 15"/>
          <p:cNvGrpSpPr>
            <a:grpSpLocks/>
          </p:cNvGrpSpPr>
          <p:nvPr/>
        </p:nvGrpSpPr>
        <p:grpSpPr bwMode="auto">
          <a:xfrm>
            <a:off x="419101" y="3795713"/>
            <a:ext cx="6991350" cy="477837"/>
            <a:chOff x="-766" y="872"/>
            <a:chExt cx="4404" cy="301"/>
          </a:xfrm>
        </p:grpSpPr>
        <p:graphicFrame>
          <p:nvGraphicFramePr>
            <p:cNvPr id="30738" name="Object 16"/>
            <p:cNvGraphicFramePr>
              <a:graphicFrameLocks noChangeAspect="1"/>
            </p:cNvGraphicFramePr>
            <p:nvPr>
              <p:extLst>
                <p:ext uri="{D42A27DB-BD31-4B8C-83A1-F6EECF244321}">
                  <p14:modId xmlns:p14="http://schemas.microsoft.com/office/powerpoint/2010/main" val="3806581783"/>
                </p:ext>
              </p:extLst>
            </p:nvPr>
          </p:nvGraphicFramePr>
          <p:xfrm>
            <a:off x="496" y="872"/>
            <a:ext cx="271" cy="270"/>
          </p:xfrm>
          <a:graphic>
            <a:graphicData uri="http://schemas.openxmlformats.org/presentationml/2006/ole">
              <mc:AlternateContent xmlns:mc="http://schemas.openxmlformats.org/markup-compatibility/2006">
                <mc:Choice xmlns:v="urn:schemas-microsoft-com:vml" Requires="v">
                  <p:oleObj spid="_x0000_s30887" name="Equation" r:id="rId9" imgW="171534" imgH="171450" progId="Equation.3">
                    <p:embed/>
                  </p:oleObj>
                </mc:Choice>
                <mc:Fallback>
                  <p:oleObj name="Equation" r:id="rId9" imgW="171534" imgH="17145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6" y="872"/>
                          <a:ext cx="271"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9" name="Text Box 17"/>
            <p:cNvSpPr txBox="1">
              <a:spLocks noChangeArrowheads="1"/>
            </p:cNvSpPr>
            <p:nvPr/>
          </p:nvSpPr>
          <p:spPr bwMode="auto">
            <a:xfrm>
              <a:off x="-766" y="885"/>
              <a:ext cx="440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spcBef>
                  <a:spcPct val="50000"/>
                </a:spcBef>
              </a:pPr>
              <a:r>
                <a:rPr lang="en-US" altLang="zh-CN" dirty="0">
                  <a:latin typeface="Times New Roman" panose="02020603050405020304" pitchFamily="18" charset="0"/>
                </a:rPr>
                <a:t>2</a:t>
              </a:r>
              <a:r>
                <a:rPr lang="zh-CN" altLang="zh-CN" dirty="0">
                  <a:latin typeface="Times New Roman" panose="02020603050405020304" pitchFamily="18" charset="0"/>
                </a:rPr>
                <a:t>、磁场强度       </a:t>
              </a:r>
              <a:r>
                <a:rPr lang="zh-CN" altLang="en-US" dirty="0">
                  <a:latin typeface="Times New Roman" panose="02020603050405020304" pitchFamily="18" charset="0"/>
                </a:rPr>
                <a:t>    </a:t>
              </a:r>
              <a:r>
                <a:rPr lang="zh-CN" altLang="zh-CN" dirty="0">
                  <a:latin typeface="Times New Roman" panose="02020603050405020304" pitchFamily="18" charset="0"/>
                </a:rPr>
                <a:t>  磁介质中的安培环路定理</a:t>
              </a:r>
              <a:endParaRPr lang="zh-CN" altLang="en-US" sz="2000" b="0" dirty="0">
                <a:latin typeface="Times New Roman" panose="02020603050405020304" pitchFamily="18" charset="0"/>
              </a:endParaRPr>
            </a:p>
          </p:txBody>
        </p:sp>
      </p:grpSp>
      <p:grpSp>
        <p:nvGrpSpPr>
          <p:cNvPr id="181278" name="Group 30"/>
          <p:cNvGrpSpPr>
            <a:grpSpLocks/>
          </p:cNvGrpSpPr>
          <p:nvPr/>
        </p:nvGrpSpPr>
        <p:grpSpPr bwMode="auto">
          <a:xfrm>
            <a:off x="3626748" y="4348081"/>
            <a:ext cx="2890837" cy="776288"/>
            <a:chOff x="2007" y="2509"/>
            <a:chExt cx="2089" cy="499"/>
          </a:xfrm>
        </p:grpSpPr>
        <p:grpSp>
          <p:nvGrpSpPr>
            <p:cNvPr id="30732" name="Group 173"/>
            <p:cNvGrpSpPr>
              <a:grpSpLocks/>
            </p:cNvGrpSpPr>
            <p:nvPr/>
          </p:nvGrpSpPr>
          <p:grpSpPr bwMode="auto">
            <a:xfrm>
              <a:off x="2007" y="2509"/>
              <a:ext cx="2089" cy="499"/>
              <a:chOff x="483" y="3113"/>
              <a:chExt cx="2177" cy="408"/>
            </a:xfrm>
          </p:grpSpPr>
          <p:sp>
            <p:nvSpPr>
              <p:cNvPr id="30734" name="AutoShape 174"/>
              <p:cNvSpPr>
                <a:spLocks noChangeArrowheads="1"/>
              </p:cNvSpPr>
              <p:nvPr/>
            </p:nvSpPr>
            <p:spPr bwMode="gray">
              <a:xfrm>
                <a:off x="483" y="3113"/>
                <a:ext cx="2177" cy="408"/>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
            <p:nvSpPr>
              <p:cNvPr id="30735" name="AutoShape 175"/>
              <p:cNvSpPr>
                <a:spLocks noChangeArrowheads="1"/>
              </p:cNvSpPr>
              <p:nvPr/>
            </p:nvSpPr>
            <p:spPr bwMode="gray">
              <a:xfrm>
                <a:off x="521" y="3113"/>
                <a:ext cx="2111" cy="400"/>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
            <p:nvSpPr>
              <p:cNvPr id="30736" name="AutoShape 176"/>
              <p:cNvSpPr>
                <a:spLocks noChangeArrowheads="1"/>
              </p:cNvSpPr>
              <p:nvPr/>
            </p:nvSpPr>
            <p:spPr bwMode="gray">
              <a:xfrm>
                <a:off x="534" y="3420"/>
                <a:ext cx="2083" cy="101"/>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
            <p:nvSpPr>
              <p:cNvPr id="30737" name="AutoShape 177"/>
              <p:cNvSpPr>
                <a:spLocks noChangeArrowheads="1"/>
              </p:cNvSpPr>
              <p:nvPr/>
            </p:nvSpPr>
            <p:spPr bwMode="gray">
              <a:xfrm>
                <a:off x="534" y="3113"/>
                <a:ext cx="2083" cy="101"/>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grpSp>
        <p:graphicFrame>
          <p:nvGraphicFramePr>
            <p:cNvPr id="30733" name="Object 18"/>
            <p:cNvGraphicFramePr>
              <a:graphicFrameLocks noChangeAspect="1"/>
            </p:cNvGraphicFramePr>
            <p:nvPr/>
          </p:nvGraphicFramePr>
          <p:xfrm>
            <a:off x="2056" y="2559"/>
            <a:ext cx="2025" cy="449"/>
          </p:xfrm>
          <a:graphic>
            <a:graphicData uri="http://schemas.openxmlformats.org/presentationml/2006/ole">
              <mc:AlternateContent xmlns:mc="http://schemas.openxmlformats.org/markup-compatibility/2006">
                <mc:Choice xmlns:v="urn:schemas-microsoft-com:vml" Requires="v">
                  <p:oleObj spid="_x0000_s30888" name="Equation" r:id="rId11" imgW="901309" imgH="304668" progId="Equation.3">
                    <p:embed/>
                  </p:oleObj>
                </mc:Choice>
                <mc:Fallback>
                  <p:oleObj name="Equation" r:id="rId11" imgW="901309" imgH="304668"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6" y="2559"/>
                          <a:ext cx="2025" cy="4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81267" name="Text Box 19"/>
          <p:cNvSpPr txBox="1">
            <a:spLocks noChangeArrowheads="1"/>
          </p:cNvSpPr>
          <p:nvPr/>
        </p:nvSpPr>
        <p:spPr bwMode="auto">
          <a:xfrm>
            <a:off x="1620286" y="4540250"/>
            <a:ext cx="18573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a:latin typeface="Times New Roman" panose="02020603050405020304" pitchFamily="18" charset="0"/>
              </a:rPr>
              <a:t>在真空中：</a:t>
            </a:r>
          </a:p>
        </p:txBody>
      </p:sp>
      <p:graphicFrame>
        <p:nvGraphicFramePr>
          <p:cNvPr id="181268" name="Object 20"/>
          <p:cNvGraphicFramePr>
            <a:graphicFrameLocks noChangeAspect="1"/>
          </p:cNvGraphicFramePr>
          <p:nvPr>
            <p:extLst>
              <p:ext uri="{D42A27DB-BD31-4B8C-83A1-F6EECF244321}">
                <p14:modId xmlns:p14="http://schemas.microsoft.com/office/powerpoint/2010/main" val="873663562"/>
              </p:ext>
            </p:extLst>
          </p:nvPr>
        </p:nvGraphicFramePr>
        <p:xfrm>
          <a:off x="2571198" y="5980320"/>
          <a:ext cx="6985000" cy="652463"/>
        </p:xfrm>
        <a:graphic>
          <a:graphicData uri="http://schemas.openxmlformats.org/presentationml/2006/ole">
            <mc:AlternateContent xmlns:mc="http://schemas.openxmlformats.org/markup-compatibility/2006">
              <mc:Choice xmlns:v="urn:schemas-microsoft-com:vml" Requires="v">
                <p:oleObj spid="_x0000_s30889" name="Equation" r:id="rId13" imgW="2933700" imgH="304800" progId="Equation.3">
                  <p:embed/>
                </p:oleObj>
              </mc:Choice>
              <mc:Fallback>
                <p:oleObj name="Equation" r:id="rId13" imgW="2933700" imgH="304800" progId="Equation.3">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71198" y="5980320"/>
                        <a:ext cx="6985000"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1270" name="Text Box 22"/>
          <p:cNvSpPr txBox="1">
            <a:spLocks noChangeArrowheads="1"/>
          </p:cNvSpPr>
          <p:nvPr/>
        </p:nvSpPr>
        <p:spPr bwMode="auto">
          <a:xfrm>
            <a:off x="1620286" y="5398122"/>
            <a:ext cx="22955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dirty="0">
                <a:latin typeface="Times New Roman" panose="02020603050405020304" pitchFamily="18" charset="0"/>
              </a:rPr>
              <a:t>有磁介质时：</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1253">
                                            <p:txEl>
                                              <p:pRg st="0" end="0"/>
                                            </p:txEl>
                                          </p:spTgt>
                                        </p:tgtEl>
                                        <p:attrNameLst>
                                          <p:attrName>style.visibility</p:attrName>
                                        </p:attrNameLst>
                                      </p:cBhvr>
                                      <p:to>
                                        <p:strVal val="visible"/>
                                      </p:to>
                                    </p:set>
                                    <p:animEffect transition="in" filter="wipe(left)">
                                      <p:cBhvr>
                                        <p:cTn id="7" dur="500"/>
                                        <p:tgtEl>
                                          <p:spTgt spid="18125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1255"/>
                                        </p:tgtEl>
                                        <p:attrNameLst>
                                          <p:attrName>style.visibility</p:attrName>
                                        </p:attrNameLst>
                                      </p:cBhvr>
                                      <p:to>
                                        <p:strVal val="visible"/>
                                      </p:to>
                                    </p:set>
                                    <p:animEffect transition="in" filter="blinds(horizontal)">
                                      <p:cBhvr>
                                        <p:cTn id="12" dur="500"/>
                                        <p:tgtEl>
                                          <p:spTgt spid="1812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81261"/>
                                        </p:tgtEl>
                                        <p:attrNameLst>
                                          <p:attrName>style.visibility</p:attrName>
                                        </p:attrNameLst>
                                      </p:cBhvr>
                                      <p:to>
                                        <p:strVal val="visible"/>
                                      </p:to>
                                    </p:set>
                                    <p:animEffect transition="in" filter="wipe(left)">
                                      <p:cBhvr>
                                        <p:cTn id="17" dur="500"/>
                                        <p:tgtEl>
                                          <p:spTgt spid="1812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81263"/>
                                        </p:tgtEl>
                                        <p:attrNameLst>
                                          <p:attrName>style.visibility</p:attrName>
                                        </p:attrNameLst>
                                      </p:cBhvr>
                                      <p:to>
                                        <p:strVal val="visible"/>
                                      </p:to>
                                    </p:set>
                                    <p:animEffect transition="in" filter="wipe(left)">
                                      <p:cBhvr>
                                        <p:cTn id="22" dur="500"/>
                                        <p:tgtEl>
                                          <p:spTgt spid="1812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1267"/>
                                        </p:tgtEl>
                                        <p:attrNameLst>
                                          <p:attrName>style.visibility</p:attrName>
                                        </p:attrNameLst>
                                      </p:cBhvr>
                                      <p:to>
                                        <p:strVal val="visible"/>
                                      </p:to>
                                    </p:set>
                                    <p:animEffect transition="in" filter="wipe(left)">
                                      <p:cBhvr>
                                        <p:cTn id="27" dur="500"/>
                                        <p:tgtEl>
                                          <p:spTgt spid="181267"/>
                                        </p:tgtEl>
                                      </p:cBhvr>
                                    </p:animEffect>
                                  </p:childTnLst>
                                </p:cTn>
                              </p:par>
                            </p:childTnLst>
                          </p:cTn>
                        </p:par>
                        <p:par>
                          <p:cTn id="28" fill="hold" nodeType="with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181278"/>
                                        </p:tgtEl>
                                        <p:attrNameLst>
                                          <p:attrName>style.visibility</p:attrName>
                                        </p:attrNameLst>
                                      </p:cBhvr>
                                      <p:to>
                                        <p:strVal val="visible"/>
                                      </p:to>
                                    </p:set>
                                    <p:animEffect transition="in" filter="wipe(left)">
                                      <p:cBhvr>
                                        <p:cTn id="31" dur="500"/>
                                        <p:tgtEl>
                                          <p:spTgt spid="18127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81270"/>
                                        </p:tgtEl>
                                        <p:attrNameLst>
                                          <p:attrName>style.visibility</p:attrName>
                                        </p:attrNameLst>
                                      </p:cBhvr>
                                      <p:to>
                                        <p:strVal val="visible"/>
                                      </p:to>
                                    </p:set>
                                    <p:animEffect transition="in" filter="wipe(left)">
                                      <p:cBhvr>
                                        <p:cTn id="36" dur="500"/>
                                        <p:tgtEl>
                                          <p:spTgt spid="181270"/>
                                        </p:tgtEl>
                                      </p:cBhvr>
                                    </p:animEffect>
                                  </p:childTnLst>
                                </p:cTn>
                              </p:par>
                            </p:childTnLst>
                          </p:cTn>
                        </p:par>
                        <p:par>
                          <p:cTn id="37" fill="hold" nodeType="withGroup">
                            <p:stCondLst>
                              <p:cond delay="500"/>
                            </p:stCondLst>
                            <p:childTnLst>
                              <p:par>
                                <p:cTn id="38" presetID="22" presetClass="entr" presetSubtype="8" fill="hold" nodeType="afterEffect">
                                  <p:stCondLst>
                                    <p:cond delay="0"/>
                                  </p:stCondLst>
                                  <p:childTnLst>
                                    <p:set>
                                      <p:cBhvr>
                                        <p:cTn id="39" dur="1" fill="hold">
                                          <p:stCondLst>
                                            <p:cond delay="0"/>
                                          </p:stCondLst>
                                        </p:cTn>
                                        <p:tgtEl>
                                          <p:spTgt spid="181262"/>
                                        </p:tgtEl>
                                        <p:attrNameLst>
                                          <p:attrName>style.visibility</p:attrName>
                                        </p:attrNameLst>
                                      </p:cBhvr>
                                      <p:to>
                                        <p:strVal val="visible"/>
                                      </p:to>
                                    </p:set>
                                    <p:animEffect transition="in" filter="wipe(left)">
                                      <p:cBhvr>
                                        <p:cTn id="40" dur="500"/>
                                        <p:tgtEl>
                                          <p:spTgt spid="18126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81268"/>
                                        </p:tgtEl>
                                        <p:attrNameLst>
                                          <p:attrName>style.visibility</p:attrName>
                                        </p:attrNameLst>
                                      </p:cBhvr>
                                      <p:to>
                                        <p:strVal val="visible"/>
                                      </p:to>
                                    </p:set>
                                    <p:animEffect transition="in" filter="wipe(left)">
                                      <p:cBhvr>
                                        <p:cTn id="45" dur="500"/>
                                        <p:tgtEl>
                                          <p:spTgt spid="18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3" grpId="0" build="p" autoUpdateAnimBg="0"/>
      <p:bldP spid="181267" grpId="0" autoUpdateAnimBg="0"/>
      <p:bldP spid="18127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700" name="Group 2084"/>
          <p:cNvGrpSpPr>
            <a:grpSpLocks/>
          </p:cNvGrpSpPr>
          <p:nvPr/>
        </p:nvGrpSpPr>
        <p:grpSpPr bwMode="auto">
          <a:xfrm>
            <a:off x="3822707" y="1662113"/>
            <a:ext cx="2271713" cy="911225"/>
            <a:chOff x="2546" y="694"/>
            <a:chExt cx="1431" cy="574"/>
          </a:xfrm>
        </p:grpSpPr>
        <p:grpSp>
          <p:nvGrpSpPr>
            <p:cNvPr id="31770" name="Group 173"/>
            <p:cNvGrpSpPr>
              <a:grpSpLocks/>
            </p:cNvGrpSpPr>
            <p:nvPr/>
          </p:nvGrpSpPr>
          <p:grpSpPr bwMode="auto">
            <a:xfrm>
              <a:off x="2546" y="694"/>
              <a:ext cx="1431" cy="574"/>
              <a:chOff x="483" y="3113"/>
              <a:chExt cx="2177" cy="408"/>
            </a:xfrm>
          </p:grpSpPr>
          <p:sp>
            <p:nvSpPr>
              <p:cNvPr id="31772" name="AutoShape 174"/>
              <p:cNvSpPr>
                <a:spLocks noChangeArrowheads="1"/>
              </p:cNvSpPr>
              <p:nvPr/>
            </p:nvSpPr>
            <p:spPr bwMode="gray">
              <a:xfrm>
                <a:off x="483" y="3113"/>
                <a:ext cx="2177" cy="408"/>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
            <p:nvSpPr>
              <p:cNvPr id="31773" name="AutoShape 175"/>
              <p:cNvSpPr>
                <a:spLocks noChangeArrowheads="1"/>
              </p:cNvSpPr>
              <p:nvPr/>
            </p:nvSpPr>
            <p:spPr bwMode="gray">
              <a:xfrm>
                <a:off x="521" y="3113"/>
                <a:ext cx="2111" cy="400"/>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
            <p:nvSpPr>
              <p:cNvPr id="31774" name="AutoShape 176"/>
              <p:cNvSpPr>
                <a:spLocks noChangeArrowheads="1"/>
              </p:cNvSpPr>
              <p:nvPr/>
            </p:nvSpPr>
            <p:spPr bwMode="gray">
              <a:xfrm>
                <a:off x="534" y="3420"/>
                <a:ext cx="2083" cy="101"/>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
            <p:nvSpPr>
              <p:cNvPr id="31775" name="AutoShape 177"/>
              <p:cNvSpPr>
                <a:spLocks noChangeArrowheads="1"/>
              </p:cNvSpPr>
              <p:nvPr/>
            </p:nvSpPr>
            <p:spPr bwMode="gray">
              <a:xfrm>
                <a:off x="534" y="3113"/>
                <a:ext cx="2083" cy="101"/>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grpSp>
        <p:graphicFrame>
          <p:nvGraphicFramePr>
            <p:cNvPr id="31771" name="Object 2057"/>
            <p:cNvGraphicFramePr>
              <a:graphicFrameLocks noChangeAspect="1"/>
            </p:cNvGraphicFramePr>
            <p:nvPr>
              <p:extLst>
                <p:ext uri="{D42A27DB-BD31-4B8C-83A1-F6EECF244321}">
                  <p14:modId xmlns:p14="http://schemas.microsoft.com/office/powerpoint/2010/main" val="1439137713"/>
                </p:ext>
              </p:extLst>
            </p:nvPr>
          </p:nvGraphicFramePr>
          <p:xfrm>
            <a:off x="2562" y="696"/>
            <a:ext cx="1397" cy="572"/>
          </p:xfrm>
          <a:graphic>
            <a:graphicData uri="http://schemas.openxmlformats.org/presentationml/2006/ole">
              <mc:AlternateContent xmlns:mc="http://schemas.openxmlformats.org/markup-compatibility/2006">
                <mc:Choice xmlns:v="urn:schemas-microsoft-com:vml" Requires="v">
                  <p:oleObj spid="_x0000_s31891" name="Equation" r:id="rId3" imgW="838200" imgH="457200" progId="Equation.3">
                    <p:embed/>
                  </p:oleObj>
                </mc:Choice>
                <mc:Fallback>
                  <p:oleObj name="Equation" r:id="rId3" imgW="838200" imgH="457200" progId="Equation.3">
                    <p:embed/>
                    <p:pic>
                      <p:nvPicPr>
                        <p:cNvPr id="0" name="Object 20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2" y="696"/>
                          <a:ext cx="1397" cy="5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3674" name="Text Box 2058"/>
          <p:cNvSpPr txBox="1">
            <a:spLocks noChangeArrowheads="1"/>
          </p:cNvSpPr>
          <p:nvPr/>
        </p:nvSpPr>
        <p:spPr bwMode="auto">
          <a:xfrm>
            <a:off x="608772" y="1884511"/>
            <a:ext cx="27082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dirty="0">
                <a:latin typeface="Times New Roman" panose="02020603050405020304" pitchFamily="18" charset="0"/>
              </a:rPr>
              <a:t>定义：</a:t>
            </a:r>
            <a:r>
              <a:rPr lang="zh-CN" altLang="en-US" dirty="0">
                <a:solidFill>
                  <a:srgbClr val="0000FF"/>
                </a:solidFill>
                <a:latin typeface="Times New Roman" panose="02020603050405020304" pitchFamily="18" charset="0"/>
              </a:rPr>
              <a:t>磁场强度</a:t>
            </a:r>
            <a:endParaRPr lang="zh-CN" altLang="en-US" dirty="0">
              <a:latin typeface="Times New Roman" panose="02020603050405020304" pitchFamily="18" charset="0"/>
            </a:endParaRPr>
          </a:p>
        </p:txBody>
      </p:sp>
      <p:grpSp>
        <p:nvGrpSpPr>
          <p:cNvPr id="113701" name="Group 2085"/>
          <p:cNvGrpSpPr>
            <a:grpSpLocks/>
          </p:cNvGrpSpPr>
          <p:nvPr/>
        </p:nvGrpSpPr>
        <p:grpSpPr bwMode="auto">
          <a:xfrm>
            <a:off x="4865204" y="2643602"/>
            <a:ext cx="2092187" cy="792163"/>
            <a:chOff x="2826" y="1352"/>
            <a:chExt cx="1731" cy="499"/>
          </a:xfrm>
        </p:grpSpPr>
        <p:grpSp>
          <p:nvGrpSpPr>
            <p:cNvPr id="31764" name="Group 173"/>
            <p:cNvGrpSpPr>
              <a:grpSpLocks/>
            </p:cNvGrpSpPr>
            <p:nvPr/>
          </p:nvGrpSpPr>
          <p:grpSpPr bwMode="auto">
            <a:xfrm>
              <a:off x="2826" y="1352"/>
              <a:ext cx="1731" cy="499"/>
              <a:chOff x="483" y="3113"/>
              <a:chExt cx="2177" cy="408"/>
            </a:xfrm>
          </p:grpSpPr>
          <p:sp>
            <p:nvSpPr>
              <p:cNvPr id="31766" name="AutoShape 174"/>
              <p:cNvSpPr>
                <a:spLocks noChangeArrowheads="1"/>
              </p:cNvSpPr>
              <p:nvPr/>
            </p:nvSpPr>
            <p:spPr bwMode="gray">
              <a:xfrm>
                <a:off x="483" y="3113"/>
                <a:ext cx="2177" cy="408"/>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
            <p:nvSpPr>
              <p:cNvPr id="31767" name="AutoShape 175"/>
              <p:cNvSpPr>
                <a:spLocks noChangeArrowheads="1"/>
              </p:cNvSpPr>
              <p:nvPr/>
            </p:nvSpPr>
            <p:spPr bwMode="gray">
              <a:xfrm>
                <a:off x="521" y="3113"/>
                <a:ext cx="2111" cy="400"/>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
            <p:nvSpPr>
              <p:cNvPr id="31768" name="AutoShape 176"/>
              <p:cNvSpPr>
                <a:spLocks noChangeArrowheads="1"/>
              </p:cNvSpPr>
              <p:nvPr/>
            </p:nvSpPr>
            <p:spPr bwMode="gray">
              <a:xfrm>
                <a:off x="534" y="3420"/>
                <a:ext cx="2083" cy="101"/>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
            <p:nvSpPr>
              <p:cNvPr id="31769" name="AutoShape 177"/>
              <p:cNvSpPr>
                <a:spLocks noChangeArrowheads="1"/>
              </p:cNvSpPr>
              <p:nvPr/>
            </p:nvSpPr>
            <p:spPr bwMode="gray">
              <a:xfrm>
                <a:off x="534" y="3113"/>
                <a:ext cx="2083" cy="101"/>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grpSp>
        <p:graphicFrame>
          <p:nvGraphicFramePr>
            <p:cNvPr id="31765" name="Object 2070"/>
            <p:cNvGraphicFramePr>
              <a:graphicFrameLocks noChangeAspect="1"/>
            </p:cNvGraphicFramePr>
            <p:nvPr/>
          </p:nvGraphicFramePr>
          <p:xfrm>
            <a:off x="2882" y="1375"/>
            <a:ext cx="1586" cy="438"/>
          </p:xfrm>
          <a:graphic>
            <a:graphicData uri="http://schemas.openxmlformats.org/presentationml/2006/ole">
              <mc:AlternateContent xmlns:mc="http://schemas.openxmlformats.org/markup-compatibility/2006">
                <mc:Choice xmlns:v="urn:schemas-microsoft-com:vml" Requires="v">
                  <p:oleObj spid="_x0000_s31892" name="Equation" r:id="rId5" imgW="809588" imgH="285660" progId="Equation.3">
                    <p:embed/>
                  </p:oleObj>
                </mc:Choice>
                <mc:Fallback>
                  <p:oleObj name="Equation" r:id="rId5" imgW="809588" imgH="285660" progId="Equation.3">
                    <p:embed/>
                    <p:pic>
                      <p:nvPicPr>
                        <p:cNvPr id="0" name="Object 20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2" y="1375"/>
                          <a:ext cx="1586" cy="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3687" name="Text Box 2071"/>
          <p:cNvSpPr txBox="1">
            <a:spLocks noChangeArrowheads="1"/>
          </p:cNvSpPr>
          <p:nvPr/>
        </p:nvSpPr>
        <p:spPr bwMode="auto">
          <a:xfrm>
            <a:off x="917299" y="2786615"/>
            <a:ext cx="40513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spcBef>
                <a:spcPct val="50000"/>
              </a:spcBef>
            </a:pPr>
            <a:r>
              <a:rPr lang="zh-CN" altLang="en-US" dirty="0">
                <a:latin typeface="Times New Roman" panose="02020603050405020304" pitchFamily="18" charset="0"/>
              </a:rPr>
              <a:t>磁介质中的安培环路定理 </a:t>
            </a:r>
            <a:r>
              <a:rPr lang="en-US" altLang="zh-CN" dirty="0">
                <a:latin typeface="Times New Roman" panose="02020603050405020304" pitchFamily="18" charset="0"/>
              </a:rPr>
              <a:t>:</a:t>
            </a:r>
          </a:p>
        </p:txBody>
      </p:sp>
      <p:sp>
        <p:nvSpPr>
          <p:cNvPr id="113688" name="Text Box 2072"/>
          <p:cNvSpPr txBox="1">
            <a:spLocks noChangeArrowheads="1"/>
          </p:cNvSpPr>
          <p:nvPr/>
        </p:nvSpPr>
        <p:spPr bwMode="auto">
          <a:xfrm>
            <a:off x="258417" y="3694113"/>
            <a:ext cx="11658600" cy="1200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just">
              <a:lnSpc>
                <a:spcPct val="150000"/>
              </a:lnSpc>
              <a:spcBef>
                <a:spcPct val="50000"/>
              </a:spcBef>
            </a:pPr>
            <a:r>
              <a:rPr lang="en-US" altLang="zh-CN" dirty="0">
                <a:solidFill>
                  <a:srgbClr val="0000FF"/>
                </a:solidFill>
                <a:latin typeface="Times New Roman" panose="02020603050405020304" pitchFamily="18" charset="0"/>
              </a:rPr>
              <a:t>       </a:t>
            </a:r>
            <a:r>
              <a:rPr lang="zh-CN" altLang="en-US" dirty="0">
                <a:solidFill>
                  <a:srgbClr val="0000FF"/>
                </a:solidFill>
                <a:latin typeface="Times New Roman" panose="02020603050405020304" pitchFamily="18" charset="0"/>
              </a:rPr>
              <a:t>磁介质内磁场强度矢量沿任一闭合路径的积分等于该闭合路径所包围的传导电流的代数和</a:t>
            </a:r>
            <a:r>
              <a:rPr lang="en-US" altLang="zh-CN" i="1" dirty="0">
                <a:solidFill>
                  <a:srgbClr val="0000FF"/>
                </a:solidFill>
                <a:latin typeface="Times New Roman" panose="02020603050405020304" pitchFamily="18" charset="0"/>
              </a:rPr>
              <a:t>I</a:t>
            </a:r>
            <a:r>
              <a:rPr lang="en-US" altLang="zh-CN" dirty="0">
                <a:solidFill>
                  <a:srgbClr val="0000FF"/>
                </a:solidFill>
                <a:latin typeface="Times New Roman" panose="02020603050405020304" pitchFamily="18" charset="0"/>
              </a:rPr>
              <a:t> </a:t>
            </a:r>
            <a:r>
              <a:rPr lang="en-US" altLang="zh-CN" baseline="-25000" dirty="0">
                <a:solidFill>
                  <a:srgbClr val="0000FF"/>
                </a:solidFill>
                <a:latin typeface="Times New Roman" panose="02020603050405020304" pitchFamily="18" charset="0"/>
              </a:rPr>
              <a:t>0 </a:t>
            </a:r>
            <a:r>
              <a:rPr lang="zh-CN" altLang="en-US" dirty="0">
                <a:solidFill>
                  <a:srgbClr val="0000FF"/>
                </a:solidFill>
                <a:latin typeface="Times New Roman" panose="02020603050405020304" pitchFamily="18" charset="0"/>
              </a:rPr>
              <a:t>。</a:t>
            </a:r>
          </a:p>
        </p:txBody>
      </p:sp>
      <p:graphicFrame>
        <p:nvGraphicFramePr>
          <p:cNvPr id="113689" name="Object 2073"/>
          <p:cNvGraphicFramePr>
            <a:graphicFrameLocks noChangeAspect="1"/>
          </p:cNvGraphicFramePr>
          <p:nvPr>
            <p:extLst>
              <p:ext uri="{D42A27DB-BD31-4B8C-83A1-F6EECF244321}">
                <p14:modId xmlns:p14="http://schemas.microsoft.com/office/powerpoint/2010/main" val="743605653"/>
              </p:ext>
            </p:extLst>
          </p:nvPr>
        </p:nvGraphicFramePr>
        <p:xfrm>
          <a:off x="771525" y="704850"/>
          <a:ext cx="3868738" cy="957263"/>
        </p:xfrm>
        <a:graphic>
          <a:graphicData uri="http://schemas.openxmlformats.org/presentationml/2006/ole">
            <mc:AlternateContent xmlns:mc="http://schemas.openxmlformats.org/markup-compatibility/2006">
              <mc:Choice xmlns:v="urn:schemas-microsoft-com:vml" Requires="v">
                <p:oleObj spid="_x0000_s31893" name="Equation" r:id="rId7" imgW="1574800" imgH="457200" progId="Equation.3">
                  <p:embed/>
                </p:oleObj>
              </mc:Choice>
              <mc:Fallback>
                <p:oleObj name="Equation" r:id="rId7" imgW="1574800" imgH="457200" progId="Equation.3">
                  <p:embed/>
                  <p:pic>
                    <p:nvPicPr>
                      <p:cNvPr id="0" name="Object 207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1525" y="704850"/>
                        <a:ext cx="3868738" cy="957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 name="Text Box 2088"/>
          <p:cNvSpPr txBox="1">
            <a:spLocks noChangeArrowheads="1"/>
          </p:cNvSpPr>
          <p:nvPr/>
        </p:nvSpPr>
        <p:spPr bwMode="auto">
          <a:xfrm>
            <a:off x="0" y="5003456"/>
            <a:ext cx="478313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spcBef>
                <a:spcPct val="50000"/>
              </a:spcBef>
            </a:pPr>
            <a:r>
              <a:rPr lang="en-US" altLang="zh-CN" dirty="0">
                <a:latin typeface="Times New Roman" panose="02020603050405020304" pitchFamily="18" charset="0"/>
              </a:rPr>
              <a:t>3</a:t>
            </a:r>
            <a:r>
              <a:rPr lang="zh-CN" altLang="en-US" dirty="0">
                <a:latin typeface="Times New Roman" panose="02020603050405020304" pitchFamily="18" charset="0"/>
              </a:rPr>
              <a:t>、</a:t>
            </a:r>
            <a:r>
              <a:rPr lang="zh-CN" altLang="zh-CN" dirty="0">
                <a:latin typeface="Times New Roman" panose="02020603050405020304" pitchFamily="18" charset="0"/>
              </a:rPr>
              <a:t>磁介质中的</a:t>
            </a:r>
            <a:r>
              <a:rPr lang="zh-CN" altLang="zh-CN" dirty="0">
                <a:solidFill>
                  <a:srgbClr val="0000FF"/>
                </a:solidFill>
                <a:latin typeface="Times New Roman" panose="02020603050405020304" pitchFamily="18" charset="0"/>
              </a:rPr>
              <a:t>高斯定理</a:t>
            </a:r>
            <a:r>
              <a:rPr lang="zh-CN" altLang="zh-CN" dirty="0">
                <a:latin typeface="Times New Roman" panose="02020603050405020304" pitchFamily="18" charset="0"/>
              </a:rPr>
              <a:t>：</a:t>
            </a:r>
            <a:endParaRPr lang="zh-CN" altLang="en-US" sz="2000" b="0" dirty="0">
              <a:latin typeface="Times New Roman" panose="02020603050405020304" pitchFamily="18" charset="0"/>
            </a:endParaRPr>
          </a:p>
        </p:txBody>
      </p:sp>
      <p:sp>
        <p:nvSpPr>
          <p:cNvPr id="33" name="Rectangle 2086"/>
          <p:cNvSpPr>
            <a:spLocks noChangeArrowheads="1"/>
          </p:cNvSpPr>
          <p:nvPr/>
        </p:nvSpPr>
        <p:spPr bwMode="auto">
          <a:xfrm>
            <a:off x="348980" y="5460656"/>
            <a:ext cx="6947453" cy="10715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just" eaLnBrk="1" hangingPunct="1">
              <a:lnSpc>
                <a:spcPct val="140000"/>
              </a:lnSpc>
              <a:spcBef>
                <a:spcPct val="20000"/>
              </a:spcBef>
            </a:pPr>
            <a:r>
              <a:rPr lang="en-US" altLang="zh-CN" dirty="0">
                <a:latin typeface="Times New Roman" panose="02020603050405020304" pitchFamily="18" charset="0"/>
              </a:rPr>
              <a:t>   </a:t>
            </a:r>
            <a:r>
              <a:rPr lang="zh-CN" altLang="en-US" dirty="0">
                <a:latin typeface="Times New Roman" panose="02020603050405020304" pitchFamily="18" charset="0"/>
              </a:rPr>
              <a:t>由于磁化电流与传导电流在产生磁场方面性质相同</a:t>
            </a:r>
            <a:r>
              <a:rPr lang="zh-CN" altLang="en-US" dirty="0" smtClean="0">
                <a:latin typeface="Times New Roman" panose="02020603050405020304" pitchFamily="18" charset="0"/>
              </a:rPr>
              <a:t>，故</a:t>
            </a:r>
            <a:r>
              <a:rPr lang="zh-CN" altLang="en-US" dirty="0">
                <a:solidFill>
                  <a:srgbClr val="0000FF"/>
                </a:solidFill>
                <a:latin typeface="Times New Roman" panose="02020603050405020304" pitchFamily="18" charset="0"/>
              </a:rPr>
              <a:t>有介质时，高斯定理仍成立 </a:t>
            </a:r>
            <a:r>
              <a:rPr lang="en-US" altLang="zh-CN" dirty="0">
                <a:solidFill>
                  <a:srgbClr val="0000FF"/>
                </a:solidFill>
                <a:latin typeface="Times New Roman" panose="02020603050405020304" pitchFamily="18" charset="0"/>
              </a:rPr>
              <a:t>( </a:t>
            </a:r>
            <a:r>
              <a:rPr lang="zh-CN" altLang="en-US" dirty="0">
                <a:solidFill>
                  <a:srgbClr val="0000FF"/>
                </a:solidFill>
                <a:latin typeface="Times New Roman" panose="02020603050405020304" pitchFamily="18" charset="0"/>
              </a:rPr>
              <a:t>普适性 </a:t>
            </a:r>
            <a:r>
              <a:rPr lang="en-US" altLang="zh-CN" dirty="0">
                <a:solidFill>
                  <a:srgbClr val="0000FF"/>
                </a:solidFill>
                <a:latin typeface="Times New Roman" panose="02020603050405020304" pitchFamily="18" charset="0"/>
              </a:rPr>
              <a:t>)  </a:t>
            </a:r>
            <a:r>
              <a:rPr lang="zh-CN" altLang="en-US" dirty="0">
                <a:solidFill>
                  <a:srgbClr val="0000FF"/>
                </a:solidFill>
                <a:latin typeface="Times New Roman" panose="02020603050405020304" pitchFamily="18" charset="0"/>
              </a:rPr>
              <a:t>。</a:t>
            </a:r>
            <a:r>
              <a:rPr lang="zh-CN" altLang="en-US" b="0" dirty="0">
                <a:latin typeface="Times New Roman" panose="02020603050405020304" pitchFamily="18" charset="0"/>
              </a:rPr>
              <a:t>   </a:t>
            </a:r>
          </a:p>
        </p:txBody>
      </p:sp>
      <p:grpSp>
        <p:nvGrpSpPr>
          <p:cNvPr id="35" name="Group 2097"/>
          <p:cNvGrpSpPr>
            <a:grpSpLocks/>
          </p:cNvGrpSpPr>
          <p:nvPr/>
        </p:nvGrpSpPr>
        <p:grpSpPr bwMode="auto">
          <a:xfrm>
            <a:off x="8131934" y="5135770"/>
            <a:ext cx="2214562" cy="792163"/>
            <a:chOff x="1151" y="3457"/>
            <a:chExt cx="1395" cy="499"/>
          </a:xfrm>
        </p:grpSpPr>
        <p:grpSp>
          <p:nvGrpSpPr>
            <p:cNvPr id="36" name="Group 173"/>
            <p:cNvGrpSpPr>
              <a:grpSpLocks/>
            </p:cNvGrpSpPr>
            <p:nvPr/>
          </p:nvGrpSpPr>
          <p:grpSpPr bwMode="auto">
            <a:xfrm>
              <a:off x="1151" y="3457"/>
              <a:ext cx="1395" cy="499"/>
              <a:chOff x="483" y="3113"/>
              <a:chExt cx="2177" cy="408"/>
            </a:xfrm>
          </p:grpSpPr>
          <p:sp>
            <p:nvSpPr>
              <p:cNvPr id="38" name="AutoShape 174"/>
              <p:cNvSpPr>
                <a:spLocks noChangeArrowheads="1"/>
              </p:cNvSpPr>
              <p:nvPr/>
            </p:nvSpPr>
            <p:spPr bwMode="gray">
              <a:xfrm>
                <a:off x="483" y="3113"/>
                <a:ext cx="2177" cy="408"/>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
            <p:nvSpPr>
              <p:cNvPr id="39" name="AutoShape 175"/>
              <p:cNvSpPr>
                <a:spLocks noChangeArrowheads="1"/>
              </p:cNvSpPr>
              <p:nvPr/>
            </p:nvSpPr>
            <p:spPr bwMode="gray">
              <a:xfrm>
                <a:off x="521" y="3113"/>
                <a:ext cx="2111" cy="400"/>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
            <p:nvSpPr>
              <p:cNvPr id="40" name="AutoShape 176"/>
              <p:cNvSpPr>
                <a:spLocks noChangeArrowheads="1"/>
              </p:cNvSpPr>
              <p:nvPr/>
            </p:nvSpPr>
            <p:spPr bwMode="gray">
              <a:xfrm>
                <a:off x="534" y="3420"/>
                <a:ext cx="2083" cy="101"/>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
            <p:nvSpPr>
              <p:cNvPr id="41" name="AutoShape 177"/>
              <p:cNvSpPr>
                <a:spLocks noChangeArrowheads="1"/>
              </p:cNvSpPr>
              <p:nvPr/>
            </p:nvSpPr>
            <p:spPr bwMode="gray">
              <a:xfrm>
                <a:off x="534" y="3113"/>
                <a:ext cx="2083" cy="101"/>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grpSp>
        <p:graphicFrame>
          <p:nvGraphicFramePr>
            <p:cNvPr id="37" name="Object 2087"/>
            <p:cNvGraphicFramePr>
              <a:graphicFrameLocks noChangeAspect="1"/>
            </p:cNvGraphicFramePr>
            <p:nvPr/>
          </p:nvGraphicFramePr>
          <p:xfrm>
            <a:off x="1223" y="3489"/>
            <a:ext cx="1237" cy="455"/>
          </p:xfrm>
          <a:graphic>
            <a:graphicData uri="http://schemas.openxmlformats.org/presentationml/2006/ole">
              <mc:AlternateContent xmlns:mc="http://schemas.openxmlformats.org/markup-compatibility/2006">
                <mc:Choice xmlns:v="urn:schemas-microsoft-com:vml" Requires="v">
                  <p:oleObj spid="_x0000_s31894" name="Equation" r:id="rId9" imgW="819043" imgH="285660" progId="Equation.3">
                    <p:embed/>
                  </p:oleObj>
                </mc:Choice>
                <mc:Fallback>
                  <p:oleObj name="Equation" r:id="rId9" imgW="819043" imgH="2856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23" y="3489"/>
                          <a:ext cx="1237" cy="455"/>
                        </a:xfrm>
                        <a:prstGeom prst="rect">
                          <a:avLst/>
                        </a:prstGeom>
                        <a:noFill/>
                        <a:ln>
                          <a:noFill/>
                        </a:ln>
                        <a:effectLst/>
                        <a:extLst>
                          <a:ext uri="{909E8E84-426E-40DD-AFC4-6F175D3DCCD1}">
                            <a14:hiddenFill xmlns:a14="http://schemas.microsoft.com/office/drawing/2010/main">
                              <a:solidFill>
                                <a:srgbClr val="FFFFC9"/>
                              </a:solidFill>
                            </a14:hiddenFill>
                          </a:ext>
                          <a:ext uri="{91240B29-F687-4F45-9708-019B960494DF}">
                            <a14:hiddenLine xmlns:a14="http://schemas.microsoft.com/office/drawing/2010/main" w="25400" algn="ctr">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2" name="Group 2089"/>
          <p:cNvGrpSpPr>
            <a:grpSpLocks/>
          </p:cNvGrpSpPr>
          <p:nvPr/>
        </p:nvGrpSpPr>
        <p:grpSpPr bwMode="auto">
          <a:xfrm>
            <a:off x="7933495" y="6178759"/>
            <a:ext cx="3235325" cy="595313"/>
            <a:chOff x="1112" y="3898"/>
            <a:chExt cx="2038" cy="375"/>
          </a:xfrm>
        </p:grpSpPr>
        <p:graphicFrame>
          <p:nvGraphicFramePr>
            <p:cNvPr id="43" name="Object 2090"/>
            <p:cNvGraphicFramePr>
              <a:graphicFrameLocks noChangeAspect="1"/>
            </p:cNvGraphicFramePr>
            <p:nvPr>
              <p:extLst>
                <p:ext uri="{D42A27DB-BD31-4B8C-83A1-F6EECF244321}">
                  <p14:modId xmlns:p14="http://schemas.microsoft.com/office/powerpoint/2010/main" val="826186891"/>
                </p:ext>
              </p:extLst>
            </p:nvPr>
          </p:nvGraphicFramePr>
          <p:xfrm>
            <a:off x="1943" y="3898"/>
            <a:ext cx="1207" cy="375"/>
          </p:xfrm>
          <a:graphic>
            <a:graphicData uri="http://schemas.openxmlformats.org/presentationml/2006/ole">
              <mc:AlternateContent xmlns:mc="http://schemas.openxmlformats.org/markup-compatibility/2006">
                <mc:Choice xmlns:v="urn:schemas-microsoft-com:vml" Requires="v">
                  <p:oleObj spid="_x0000_s31895" name="公式" r:id="rId11" imgW="774364" imgH="241195" progId="Equation.3">
                    <p:embed/>
                  </p:oleObj>
                </mc:Choice>
                <mc:Fallback>
                  <p:oleObj name="公式" r:id="rId11" imgW="774364" imgH="24119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43" y="3898"/>
                          <a:ext cx="1207"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 name="Text Box 2091"/>
            <p:cNvSpPr txBox="1">
              <a:spLocks noChangeArrowheads="1"/>
            </p:cNvSpPr>
            <p:nvPr/>
          </p:nvSpPr>
          <p:spPr bwMode="auto">
            <a:xfrm>
              <a:off x="1112" y="3898"/>
              <a:ext cx="89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dirty="0">
                  <a:solidFill>
                    <a:srgbClr val="FF0000"/>
                  </a:solidFill>
                  <a:latin typeface="Times New Roman" panose="02020603050405020304" pitchFamily="18" charset="0"/>
                </a:rPr>
                <a:t>注意：</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3674"/>
                                        </p:tgtEl>
                                        <p:attrNameLst>
                                          <p:attrName>style.visibility</p:attrName>
                                        </p:attrNameLst>
                                      </p:cBhvr>
                                      <p:to>
                                        <p:strVal val="visible"/>
                                      </p:to>
                                    </p:set>
                                    <p:animEffect transition="in" filter="wipe(left)">
                                      <p:cBhvr>
                                        <p:cTn id="7" dur="500"/>
                                        <p:tgtEl>
                                          <p:spTgt spid="113674"/>
                                        </p:tgtEl>
                                      </p:cBhvr>
                                    </p:animEffect>
                                  </p:childTnLst>
                                </p:cTn>
                              </p:par>
                            </p:childTnLst>
                          </p:cTn>
                        </p:par>
                        <p:par>
                          <p:cTn id="8" fill="hold" nodeType="with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13700"/>
                                        </p:tgtEl>
                                        <p:attrNameLst>
                                          <p:attrName>style.visibility</p:attrName>
                                        </p:attrNameLst>
                                      </p:cBhvr>
                                      <p:to>
                                        <p:strVal val="visible"/>
                                      </p:to>
                                    </p:set>
                                    <p:animEffect transition="in" filter="wipe(left)">
                                      <p:cBhvr>
                                        <p:cTn id="11" dur="500"/>
                                        <p:tgtEl>
                                          <p:spTgt spid="11370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3687"/>
                                        </p:tgtEl>
                                        <p:attrNameLst>
                                          <p:attrName>style.visibility</p:attrName>
                                        </p:attrNameLst>
                                      </p:cBhvr>
                                      <p:to>
                                        <p:strVal val="visible"/>
                                      </p:to>
                                    </p:set>
                                    <p:animEffect transition="in" filter="wipe(left)">
                                      <p:cBhvr>
                                        <p:cTn id="16" dur="500"/>
                                        <p:tgtEl>
                                          <p:spTgt spid="113687"/>
                                        </p:tgtEl>
                                      </p:cBhvr>
                                    </p:animEffect>
                                  </p:childTnLst>
                                </p:cTn>
                              </p:par>
                            </p:childTnLst>
                          </p:cTn>
                        </p:par>
                        <p:par>
                          <p:cTn id="17" fill="hold" nodeType="with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113701"/>
                                        </p:tgtEl>
                                        <p:attrNameLst>
                                          <p:attrName>style.visibility</p:attrName>
                                        </p:attrNameLst>
                                      </p:cBhvr>
                                      <p:to>
                                        <p:strVal val="visible"/>
                                      </p:to>
                                    </p:set>
                                    <p:animEffect transition="in" filter="wipe(left)">
                                      <p:cBhvr>
                                        <p:cTn id="20" dur="500"/>
                                        <p:tgtEl>
                                          <p:spTgt spid="11370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3688">
                                            <p:txEl>
                                              <p:pRg st="0" end="0"/>
                                            </p:txEl>
                                          </p:spTgt>
                                        </p:tgtEl>
                                        <p:attrNameLst>
                                          <p:attrName>style.visibility</p:attrName>
                                        </p:attrNameLst>
                                      </p:cBhvr>
                                      <p:to>
                                        <p:strVal val="visible"/>
                                      </p:to>
                                    </p:set>
                                    <p:animEffect transition="in" filter="wipe(left)">
                                      <p:cBhvr>
                                        <p:cTn id="25" dur="500"/>
                                        <p:tgtEl>
                                          <p:spTgt spid="11368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left)">
                                      <p:cBhvr>
                                        <p:cTn id="30" dur="500"/>
                                        <p:tgtEl>
                                          <p:spTgt spid="3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3">
                                            <p:txEl>
                                              <p:pRg st="0" end="0"/>
                                            </p:txEl>
                                          </p:spTgt>
                                        </p:tgtEl>
                                        <p:attrNameLst>
                                          <p:attrName>style.visibility</p:attrName>
                                        </p:attrNameLst>
                                      </p:cBhvr>
                                      <p:to>
                                        <p:strVal val="visible"/>
                                      </p:to>
                                    </p:set>
                                    <p:animEffect transition="in" filter="wipe(left)">
                                      <p:cBhvr>
                                        <p:cTn id="35" dur="500"/>
                                        <p:tgtEl>
                                          <p:spTgt spid="3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wipe(left)">
                                      <p:cBhvr>
                                        <p:cTn id="40" dur="500"/>
                                        <p:tgtEl>
                                          <p:spTgt spid="3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wipe(left)">
                                      <p:cBhvr>
                                        <p:cTn id="4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4" grpId="0" autoUpdateAnimBg="0"/>
      <p:bldP spid="113687" grpId="0" autoUpdateAnimBg="0"/>
      <p:bldP spid="113688" grpId="0" build="p" autoUpdateAnimBg="0"/>
      <p:bldP spid="32" grpId="0" autoUpdateAnimBg="0"/>
      <p:bldP spid="3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a:spLocks noChangeAspect="1"/>
          </p:cNvSpPr>
          <p:nvPr>
            <p:custDataLst>
              <p:tags r:id="rId2"/>
            </p:custDataLst>
          </p:nvPr>
        </p:nvSpPr>
        <p:spPr>
          <a:xfrm>
            <a:off x="2133600" y="5078413"/>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3"/>
            </p:custDataLst>
          </p:nvPr>
        </p:nvSpPr>
        <p:spPr>
          <a:xfrm>
            <a:off x="4262438" y="5103813"/>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4"/>
            </p:custDataLst>
          </p:nvPr>
        </p:nvSpPr>
        <p:spPr>
          <a:xfrm>
            <a:off x="5838825" y="5078413"/>
            <a:ext cx="514350" cy="514350"/>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5"/>
            </p:custDataLst>
          </p:nvPr>
        </p:nvSpPr>
        <p:spPr>
          <a:xfrm>
            <a:off x="7764463" y="5078413"/>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6"/>
            </p:custDataLst>
          </p:nvPr>
        </p:nvSpPr>
        <p:spPr>
          <a:xfrm>
            <a:off x="8915400" y="6215063"/>
            <a:ext cx="1543050" cy="411162"/>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32775" name="图片 18"/>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554038" y="727075"/>
            <a:ext cx="10928350" cy="410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76" name="组合 16"/>
          <p:cNvGrpSpPr>
            <a:grpSpLocks/>
          </p:cNvGrpSpPr>
          <p:nvPr>
            <p:custDataLst>
              <p:tags r:id="rId7"/>
            </p:custDataLst>
          </p:nvPr>
        </p:nvGrpSpPr>
        <p:grpSpPr bwMode="auto">
          <a:xfrm>
            <a:off x="0" y="0"/>
            <a:ext cx="12192000" cy="635000"/>
            <a:chOff x="0" y="0"/>
            <a:chExt cx="12192000" cy="635000"/>
          </a:xfrm>
        </p:grpSpPr>
        <p:sp>
          <p:nvSpPr>
            <p:cNvPr id="13" name="TitleBackground"/>
            <p:cNvSpPr/>
            <p:nvPr>
              <p:custDataLst>
                <p:tags r:id="rId9"/>
              </p:custDataLst>
            </p:nvPr>
          </p:nvSpPr>
          <p:spPr>
            <a:xfrm>
              <a:off x="0" y="0"/>
              <a:ext cx="12192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ColorBlock"/>
            <p:cNvSpPr/>
            <p:nvPr>
              <p:custDataLst>
                <p:tags r:id="rId10"/>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780" name="TypeText"/>
            <p:cNvSpPr txBox="1">
              <a:spLocks noChangeArrowheads="1"/>
            </p:cNvSpPr>
            <p:nvPr>
              <p:custDataLst>
                <p:tags r:id="rId11"/>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32781" name="TipText"/>
            <p:cNvSpPr txBox="1">
              <a:spLocks noChangeArrowheads="1"/>
            </p:cNvSpPr>
            <p:nvPr>
              <p:custDataLst>
                <p:tags r:id="rId12"/>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2777" name="图片 1"/>
          <p:cNvPicPr>
            <a:picLocks/>
          </p:cNvPicPr>
          <p:nvPr>
            <p:custDataLst>
              <p:tags r:id="rId8"/>
            </p:custDataLst>
          </p:nvPr>
        </p:nvPicPr>
        <p:blipFill>
          <a:blip r:embed="rId15">
            <a:extLst>
              <a:ext uri="{28A0092B-C50C-407E-A947-70E740481C1C}">
                <a14:useLocalDpi xmlns:a14="http://schemas.microsoft.com/office/drawing/2010/main" val="0"/>
              </a:ext>
            </a:extLst>
          </a:blip>
          <a:srcRect/>
          <a:stretch>
            <a:fillRect/>
          </a:stretch>
        </p:blipFill>
        <p:spPr bwMode="auto">
          <a:xfrm>
            <a:off x="10642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37"/>
          <p:cNvSpPr>
            <a:spLocks noChangeArrowheads="1"/>
          </p:cNvSpPr>
          <p:nvPr/>
        </p:nvSpPr>
        <p:spPr bwMode="auto">
          <a:xfrm>
            <a:off x="2495550" y="2041525"/>
            <a:ext cx="7162800"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eaLnBrk="1" hangingPunct="1">
              <a:spcBef>
                <a:spcPct val="50000"/>
              </a:spcBef>
            </a:pPr>
            <a:r>
              <a:rPr lang="zh-CN" altLang="en-US" sz="6600">
                <a:solidFill>
                  <a:srgbClr val="9900CC"/>
                </a:solidFill>
                <a:latin typeface="隶书" panose="02010509060101010101" pitchFamily="49" charset="-122"/>
                <a:ea typeface="隶书" panose="02010509060101010101" pitchFamily="49" charset="-122"/>
              </a:rPr>
              <a:t>专题</a:t>
            </a:r>
            <a:endParaRPr lang="en-US" altLang="zh-CN" sz="6600">
              <a:solidFill>
                <a:srgbClr val="9900CC"/>
              </a:solidFill>
              <a:latin typeface="隶书" panose="02010509060101010101" pitchFamily="49" charset="-122"/>
              <a:ea typeface="隶书" panose="02010509060101010101" pitchFamily="49" charset="-122"/>
            </a:endParaRPr>
          </a:p>
          <a:p>
            <a:pPr algn="ctr" eaLnBrk="1" hangingPunct="1">
              <a:spcBef>
                <a:spcPct val="50000"/>
              </a:spcBef>
            </a:pPr>
            <a:r>
              <a:rPr lang="zh-CN" altLang="en-US" sz="6600">
                <a:solidFill>
                  <a:srgbClr val="9900CC"/>
                </a:solidFill>
                <a:latin typeface="隶书" panose="02010509060101010101" pitchFamily="49" charset="-122"/>
                <a:ea typeface="隶书" panose="02010509060101010101" pitchFamily="49" charset="-122"/>
              </a:rPr>
              <a:t>磁介质的性质方程</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37" name="Rectangle 13"/>
          <p:cNvSpPr>
            <a:spLocks noChangeArrowheads="1"/>
          </p:cNvSpPr>
          <p:nvPr/>
        </p:nvSpPr>
        <p:spPr bwMode="auto">
          <a:xfrm>
            <a:off x="305422" y="103118"/>
            <a:ext cx="34925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lnSpc>
                <a:spcPct val="90000"/>
              </a:lnSpc>
            </a:pPr>
            <a:r>
              <a:rPr lang="zh-CN" altLang="en-US" dirty="0">
                <a:latin typeface="Times New Roman" panose="02020603050405020304" pitchFamily="18" charset="0"/>
              </a:rPr>
              <a:t>一、线性磁介质</a:t>
            </a:r>
          </a:p>
        </p:txBody>
      </p:sp>
      <p:grpSp>
        <p:nvGrpSpPr>
          <p:cNvPr id="180238" name="Group 14"/>
          <p:cNvGrpSpPr>
            <a:grpSpLocks/>
          </p:cNvGrpSpPr>
          <p:nvPr/>
        </p:nvGrpSpPr>
        <p:grpSpPr bwMode="auto">
          <a:xfrm>
            <a:off x="2120899" y="1566863"/>
            <a:ext cx="1882775" cy="628650"/>
            <a:chOff x="684" y="775"/>
            <a:chExt cx="1186" cy="396"/>
          </a:xfrm>
        </p:grpSpPr>
        <p:grpSp>
          <p:nvGrpSpPr>
            <p:cNvPr id="34839" name="Group 173"/>
            <p:cNvGrpSpPr>
              <a:grpSpLocks/>
            </p:cNvGrpSpPr>
            <p:nvPr/>
          </p:nvGrpSpPr>
          <p:grpSpPr bwMode="auto">
            <a:xfrm>
              <a:off x="684" y="775"/>
              <a:ext cx="1186" cy="396"/>
              <a:chOff x="483" y="3113"/>
              <a:chExt cx="2177" cy="408"/>
            </a:xfrm>
          </p:grpSpPr>
          <p:sp>
            <p:nvSpPr>
              <p:cNvPr id="34841" name="AutoShape 174"/>
              <p:cNvSpPr>
                <a:spLocks noChangeArrowheads="1"/>
              </p:cNvSpPr>
              <p:nvPr/>
            </p:nvSpPr>
            <p:spPr bwMode="gray">
              <a:xfrm>
                <a:off x="483" y="3113"/>
                <a:ext cx="2177" cy="408"/>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
            <p:nvSpPr>
              <p:cNvPr id="34842" name="AutoShape 175"/>
              <p:cNvSpPr>
                <a:spLocks noChangeArrowheads="1"/>
              </p:cNvSpPr>
              <p:nvPr/>
            </p:nvSpPr>
            <p:spPr bwMode="gray">
              <a:xfrm>
                <a:off x="521" y="3113"/>
                <a:ext cx="2111" cy="400"/>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
            <p:nvSpPr>
              <p:cNvPr id="34843" name="AutoShape 176"/>
              <p:cNvSpPr>
                <a:spLocks noChangeArrowheads="1"/>
              </p:cNvSpPr>
              <p:nvPr/>
            </p:nvSpPr>
            <p:spPr bwMode="gray">
              <a:xfrm>
                <a:off x="534" y="3420"/>
                <a:ext cx="2083" cy="101"/>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
            <p:nvSpPr>
              <p:cNvPr id="34844" name="AutoShape 177"/>
              <p:cNvSpPr>
                <a:spLocks noChangeArrowheads="1"/>
              </p:cNvSpPr>
              <p:nvPr/>
            </p:nvSpPr>
            <p:spPr bwMode="gray">
              <a:xfrm>
                <a:off x="534" y="3113"/>
                <a:ext cx="2083" cy="101"/>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grpSp>
        <p:graphicFrame>
          <p:nvGraphicFramePr>
            <p:cNvPr id="34840" name="Object 20"/>
            <p:cNvGraphicFramePr>
              <a:graphicFrameLocks noChangeAspect="1"/>
            </p:cNvGraphicFramePr>
            <p:nvPr/>
          </p:nvGraphicFramePr>
          <p:xfrm>
            <a:off x="758" y="811"/>
            <a:ext cx="1112" cy="337"/>
          </p:xfrm>
          <a:graphic>
            <a:graphicData uri="http://schemas.openxmlformats.org/presentationml/2006/ole">
              <mc:AlternateContent xmlns:mc="http://schemas.openxmlformats.org/markup-compatibility/2006">
                <mc:Choice xmlns:v="urn:schemas-microsoft-com:vml" Requires="v">
                  <p:oleObj spid="_x0000_s35029" name="Equation" r:id="rId3" imgW="676143" imgH="218970" progId="Equation.3">
                    <p:embed/>
                  </p:oleObj>
                </mc:Choice>
                <mc:Fallback>
                  <p:oleObj name="Equation" r:id="rId3" imgW="676143" imgH="218970" progId="Equation.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 y="811"/>
                          <a:ext cx="1112" cy="33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lgn="ctr">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80245" name="Object 21"/>
          <p:cNvGraphicFramePr>
            <a:graphicFrameLocks noChangeAspect="1"/>
          </p:cNvGraphicFramePr>
          <p:nvPr>
            <p:extLst>
              <p:ext uri="{D42A27DB-BD31-4B8C-83A1-F6EECF244321}">
                <p14:modId xmlns:p14="http://schemas.microsoft.com/office/powerpoint/2010/main" val="1220422739"/>
              </p:ext>
            </p:extLst>
          </p:nvPr>
        </p:nvGraphicFramePr>
        <p:xfrm>
          <a:off x="5005387" y="1595438"/>
          <a:ext cx="542925" cy="544512"/>
        </p:xfrm>
        <a:graphic>
          <a:graphicData uri="http://schemas.openxmlformats.org/presentationml/2006/ole">
            <mc:AlternateContent xmlns:mc="http://schemas.openxmlformats.org/markup-compatibility/2006">
              <mc:Choice xmlns:v="urn:schemas-microsoft-com:vml" Requires="v">
                <p:oleObj spid="_x0000_s35030" name="公式" r:id="rId5" imgW="209623" imgH="209520" progId="Equation.3">
                  <p:embed/>
                </p:oleObj>
              </mc:Choice>
              <mc:Fallback>
                <p:oleObj name="公式" r:id="rId5" imgW="209623" imgH="209520" progId="Equation.3">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5387" y="1595438"/>
                        <a:ext cx="542925" cy="54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0246" name="Object 22"/>
          <p:cNvGraphicFramePr>
            <a:graphicFrameLocks noChangeAspect="1"/>
          </p:cNvGraphicFramePr>
          <p:nvPr>
            <p:extLst>
              <p:ext uri="{D42A27DB-BD31-4B8C-83A1-F6EECF244321}">
                <p14:modId xmlns:p14="http://schemas.microsoft.com/office/powerpoint/2010/main" val="2288713667"/>
              </p:ext>
            </p:extLst>
          </p:nvPr>
        </p:nvGraphicFramePr>
        <p:xfrm>
          <a:off x="3462337" y="3685348"/>
          <a:ext cx="2085975" cy="488950"/>
        </p:xfrm>
        <a:graphic>
          <a:graphicData uri="http://schemas.openxmlformats.org/presentationml/2006/ole">
            <mc:AlternateContent xmlns:mc="http://schemas.openxmlformats.org/markup-compatibility/2006">
              <mc:Choice xmlns:v="urn:schemas-microsoft-com:vml" Requires="v">
                <p:oleObj spid="_x0000_s35031" name="Equation" r:id="rId7" imgW="961943" imgH="209520" progId="Equation.3">
                  <p:embed/>
                </p:oleObj>
              </mc:Choice>
              <mc:Fallback>
                <p:oleObj name="Equation" r:id="rId7" imgW="961943" imgH="209520" progId="Equation.3">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62337" y="3685348"/>
                        <a:ext cx="2085975"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0247" name="Object 23"/>
          <p:cNvGraphicFramePr>
            <a:graphicFrameLocks noChangeAspect="1"/>
          </p:cNvGraphicFramePr>
          <p:nvPr>
            <p:extLst>
              <p:ext uri="{D42A27DB-BD31-4B8C-83A1-F6EECF244321}">
                <p14:modId xmlns:p14="http://schemas.microsoft.com/office/powerpoint/2010/main" val="2975269325"/>
              </p:ext>
            </p:extLst>
          </p:nvPr>
        </p:nvGraphicFramePr>
        <p:xfrm>
          <a:off x="2435847" y="4421188"/>
          <a:ext cx="1362075" cy="520700"/>
        </p:xfrm>
        <a:graphic>
          <a:graphicData uri="http://schemas.openxmlformats.org/presentationml/2006/ole">
            <mc:AlternateContent xmlns:mc="http://schemas.openxmlformats.org/markup-compatibility/2006">
              <mc:Choice xmlns:v="urn:schemas-microsoft-com:vml" Requires="v">
                <p:oleObj spid="_x0000_s35032" name="Equation" r:id="rId9" imgW="581056" imgH="209520" progId="Equation.3">
                  <p:embed/>
                </p:oleObj>
              </mc:Choice>
              <mc:Fallback>
                <p:oleObj name="Equation" r:id="rId9" imgW="581056" imgH="209520" progId="Equation.3">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35847" y="4421188"/>
                        <a:ext cx="1362075"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0248" name="Text Box 24"/>
          <p:cNvSpPr txBox="1">
            <a:spLocks noChangeArrowheads="1"/>
          </p:cNvSpPr>
          <p:nvPr/>
        </p:nvSpPr>
        <p:spPr bwMode="auto">
          <a:xfrm>
            <a:off x="299244" y="846000"/>
            <a:ext cx="83581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r>
              <a:rPr lang="zh-CN" altLang="en-US" dirty="0">
                <a:latin typeface="Times New Roman" panose="02020603050405020304" pitchFamily="18" charset="0"/>
              </a:rPr>
              <a:t>对大多数磁介质，实验证明：磁化强度与磁场强度成正比。</a:t>
            </a:r>
          </a:p>
        </p:txBody>
      </p:sp>
      <p:sp>
        <p:nvSpPr>
          <p:cNvPr id="180249" name="Text Box 25"/>
          <p:cNvSpPr txBox="1">
            <a:spLocks noChangeArrowheads="1"/>
          </p:cNvSpPr>
          <p:nvPr/>
        </p:nvSpPr>
        <p:spPr bwMode="auto">
          <a:xfrm>
            <a:off x="5548312" y="1697038"/>
            <a:ext cx="50863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spcBef>
                <a:spcPct val="50000"/>
              </a:spcBef>
            </a:pPr>
            <a:r>
              <a:rPr lang="en-US" altLang="zh-CN" dirty="0">
                <a:solidFill>
                  <a:srgbClr val="0000FF"/>
                </a:solidFill>
                <a:latin typeface="Times New Roman" panose="02020603050405020304" pitchFamily="18" charset="0"/>
              </a:rPr>
              <a:t>— </a:t>
            </a:r>
            <a:r>
              <a:rPr lang="en-US" altLang="zh-CN" b="0" dirty="0">
                <a:latin typeface="Times New Roman" panose="02020603050405020304" pitchFamily="18" charset="0"/>
              </a:rPr>
              <a:t> </a:t>
            </a:r>
            <a:r>
              <a:rPr lang="zh-CN" altLang="en-US" dirty="0">
                <a:solidFill>
                  <a:srgbClr val="0000FF"/>
                </a:solidFill>
                <a:latin typeface="Times New Roman" panose="02020603050405020304" pitchFamily="18" charset="0"/>
              </a:rPr>
              <a:t>磁介质的磁化率，</a:t>
            </a:r>
            <a:r>
              <a:rPr lang="zh-CN" altLang="en-US" dirty="0">
                <a:latin typeface="Times New Roman" panose="02020603050405020304" pitchFamily="18" charset="0"/>
              </a:rPr>
              <a:t>是一个纯数。</a:t>
            </a:r>
            <a:endParaRPr lang="zh-CN" altLang="en-US" sz="1800" dirty="0">
              <a:latin typeface="Times New Roman" panose="02020603050405020304" pitchFamily="18" charset="0"/>
            </a:endParaRPr>
          </a:p>
        </p:txBody>
      </p:sp>
      <p:sp>
        <p:nvSpPr>
          <p:cNvPr id="180250" name="Text Box 26"/>
          <p:cNvSpPr txBox="1">
            <a:spLocks noChangeArrowheads="1"/>
          </p:cNvSpPr>
          <p:nvPr/>
        </p:nvSpPr>
        <p:spPr bwMode="auto">
          <a:xfrm>
            <a:off x="5787196" y="3685348"/>
            <a:ext cx="347503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r>
              <a:rPr lang="en-US" altLang="zh-CN" dirty="0">
                <a:solidFill>
                  <a:srgbClr val="0000FF"/>
                </a:solidFill>
                <a:latin typeface="Times New Roman" panose="02020603050405020304" pitchFamily="18" charset="0"/>
              </a:rPr>
              <a:t>—  </a:t>
            </a:r>
            <a:r>
              <a:rPr lang="zh-CN" altLang="en-US" dirty="0">
                <a:solidFill>
                  <a:srgbClr val="0000FF"/>
                </a:solidFill>
                <a:latin typeface="Times New Roman" panose="02020603050405020304" pitchFamily="18" charset="0"/>
              </a:rPr>
              <a:t>磁介质相对磁导率</a:t>
            </a:r>
          </a:p>
        </p:txBody>
      </p:sp>
      <p:sp>
        <p:nvSpPr>
          <p:cNvPr id="180251" name="Text Box 27"/>
          <p:cNvSpPr txBox="1">
            <a:spLocks noChangeArrowheads="1"/>
          </p:cNvSpPr>
          <p:nvPr/>
        </p:nvSpPr>
        <p:spPr bwMode="auto">
          <a:xfrm>
            <a:off x="4637088" y="4421188"/>
            <a:ext cx="49879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spcBef>
                <a:spcPct val="50000"/>
              </a:spcBef>
            </a:pPr>
            <a:r>
              <a:rPr lang="en-US" altLang="zh-CN" dirty="0">
                <a:solidFill>
                  <a:srgbClr val="0000FF"/>
                </a:solidFill>
                <a:latin typeface="Times New Roman" panose="02020603050405020304" pitchFamily="18" charset="0"/>
              </a:rPr>
              <a:t>— </a:t>
            </a:r>
            <a:r>
              <a:rPr lang="en-US" altLang="zh-CN" dirty="0">
                <a:latin typeface="Times New Roman" panose="02020603050405020304" pitchFamily="18" charset="0"/>
              </a:rPr>
              <a:t> </a:t>
            </a:r>
            <a:r>
              <a:rPr lang="zh-CN" altLang="en-US" dirty="0">
                <a:solidFill>
                  <a:srgbClr val="0000FF"/>
                </a:solidFill>
                <a:latin typeface="Times New Roman" panose="02020603050405020304" pitchFamily="18" charset="0"/>
              </a:rPr>
              <a:t>磁介质的绝对磁导率（磁导率）</a:t>
            </a:r>
          </a:p>
        </p:txBody>
      </p:sp>
      <p:graphicFrame>
        <p:nvGraphicFramePr>
          <p:cNvPr id="180252" name="Object 28"/>
          <p:cNvGraphicFramePr>
            <a:graphicFrameLocks noChangeAspect="1"/>
          </p:cNvGraphicFramePr>
          <p:nvPr>
            <p:extLst>
              <p:ext uri="{D42A27DB-BD31-4B8C-83A1-F6EECF244321}">
                <p14:modId xmlns:p14="http://schemas.microsoft.com/office/powerpoint/2010/main" val="1684086921"/>
              </p:ext>
            </p:extLst>
          </p:nvPr>
        </p:nvGraphicFramePr>
        <p:xfrm>
          <a:off x="3062287" y="79306"/>
          <a:ext cx="2486025" cy="487362"/>
        </p:xfrm>
        <a:graphic>
          <a:graphicData uri="http://schemas.openxmlformats.org/presentationml/2006/ole">
            <mc:AlternateContent xmlns:mc="http://schemas.openxmlformats.org/markup-compatibility/2006">
              <mc:Choice xmlns:v="urn:schemas-microsoft-com:vml" Requires="v">
                <p:oleObj spid="_x0000_s35033" name="Equation" r:id="rId11" imgW="1155700" imgH="228600" progId="Equation.3">
                  <p:embed/>
                </p:oleObj>
              </mc:Choice>
              <mc:Fallback>
                <p:oleObj name="Equation" r:id="rId11" imgW="1155700" imgH="228600"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62287" y="79306"/>
                        <a:ext cx="2486025" cy="48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0253" name="Object 29"/>
          <p:cNvGraphicFramePr>
            <a:graphicFrameLocks noChangeAspect="1"/>
          </p:cNvGraphicFramePr>
          <p:nvPr>
            <p:extLst>
              <p:ext uri="{D42A27DB-BD31-4B8C-83A1-F6EECF244321}">
                <p14:modId xmlns:p14="http://schemas.microsoft.com/office/powerpoint/2010/main" val="4142099658"/>
              </p:ext>
            </p:extLst>
          </p:nvPr>
        </p:nvGraphicFramePr>
        <p:xfrm>
          <a:off x="1858962" y="2549802"/>
          <a:ext cx="3689350" cy="930275"/>
        </p:xfrm>
        <a:graphic>
          <a:graphicData uri="http://schemas.openxmlformats.org/presentationml/2006/ole">
            <mc:AlternateContent xmlns:mc="http://schemas.openxmlformats.org/markup-compatibility/2006">
              <mc:Choice xmlns:v="urn:schemas-microsoft-com:vml" Requires="v">
                <p:oleObj spid="_x0000_s35034" name="Equation" r:id="rId13" imgW="1638300" imgH="457200" progId="Equation.3">
                  <p:embed/>
                </p:oleObj>
              </mc:Choice>
              <mc:Fallback>
                <p:oleObj name="Equation" r:id="rId13" imgW="1638300" imgH="457200" progId="Equation.3">
                  <p:embed/>
                  <p:pic>
                    <p:nvPicPr>
                      <p:cNvPr id="0" name="Object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8962" y="2549802"/>
                        <a:ext cx="3689350"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0254" name="Object 30"/>
          <p:cNvGraphicFramePr>
            <a:graphicFrameLocks noChangeAspect="1"/>
          </p:cNvGraphicFramePr>
          <p:nvPr>
            <p:extLst>
              <p:ext uri="{D42A27DB-BD31-4B8C-83A1-F6EECF244321}">
                <p14:modId xmlns:p14="http://schemas.microsoft.com/office/powerpoint/2010/main" val="120547559"/>
              </p:ext>
            </p:extLst>
          </p:nvPr>
        </p:nvGraphicFramePr>
        <p:xfrm>
          <a:off x="6757402" y="2671004"/>
          <a:ext cx="2667000" cy="504825"/>
        </p:xfrm>
        <a:graphic>
          <a:graphicData uri="http://schemas.openxmlformats.org/presentationml/2006/ole">
            <mc:AlternateContent xmlns:mc="http://schemas.openxmlformats.org/markup-compatibility/2006">
              <mc:Choice xmlns:v="urn:schemas-microsoft-com:vml" Requires="v">
                <p:oleObj spid="_x0000_s35035" name="Equation" r:id="rId15" imgW="1129810" imgH="241195" progId="Equation.3">
                  <p:embed/>
                </p:oleObj>
              </mc:Choice>
              <mc:Fallback>
                <p:oleObj name="Equation" r:id="rId15" imgW="1129810" imgH="241195" progId="Equation.3">
                  <p:embed/>
                  <p:pic>
                    <p:nvPicPr>
                      <p:cNvPr id="0" name="Object 3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57402" y="2671004"/>
                        <a:ext cx="2667000" cy="5048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80255" name="Group 31"/>
          <p:cNvGrpSpPr>
            <a:grpSpLocks/>
          </p:cNvGrpSpPr>
          <p:nvPr/>
        </p:nvGrpSpPr>
        <p:grpSpPr bwMode="auto">
          <a:xfrm>
            <a:off x="2635551" y="5485055"/>
            <a:ext cx="3611562" cy="609600"/>
            <a:chOff x="1690" y="3079"/>
            <a:chExt cx="2275" cy="384"/>
          </a:xfrm>
        </p:grpSpPr>
        <p:grpSp>
          <p:nvGrpSpPr>
            <p:cNvPr id="34833" name="Group 173"/>
            <p:cNvGrpSpPr>
              <a:grpSpLocks/>
            </p:cNvGrpSpPr>
            <p:nvPr/>
          </p:nvGrpSpPr>
          <p:grpSpPr bwMode="auto">
            <a:xfrm>
              <a:off x="1690" y="3079"/>
              <a:ext cx="2275" cy="377"/>
              <a:chOff x="483" y="3113"/>
              <a:chExt cx="2177" cy="408"/>
            </a:xfrm>
          </p:grpSpPr>
          <p:sp>
            <p:nvSpPr>
              <p:cNvPr id="34835" name="AutoShape 174"/>
              <p:cNvSpPr>
                <a:spLocks noChangeArrowheads="1"/>
              </p:cNvSpPr>
              <p:nvPr/>
            </p:nvSpPr>
            <p:spPr bwMode="gray">
              <a:xfrm>
                <a:off x="483" y="3113"/>
                <a:ext cx="2177" cy="408"/>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
            <p:nvSpPr>
              <p:cNvPr id="34836" name="AutoShape 175"/>
              <p:cNvSpPr>
                <a:spLocks noChangeArrowheads="1"/>
              </p:cNvSpPr>
              <p:nvPr/>
            </p:nvSpPr>
            <p:spPr bwMode="gray">
              <a:xfrm>
                <a:off x="521" y="3113"/>
                <a:ext cx="2111" cy="400"/>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
            <p:nvSpPr>
              <p:cNvPr id="34837" name="AutoShape 176"/>
              <p:cNvSpPr>
                <a:spLocks noChangeArrowheads="1"/>
              </p:cNvSpPr>
              <p:nvPr/>
            </p:nvSpPr>
            <p:spPr bwMode="gray">
              <a:xfrm>
                <a:off x="534" y="3420"/>
                <a:ext cx="2083" cy="101"/>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
            <p:nvSpPr>
              <p:cNvPr id="34838" name="AutoShape 177"/>
              <p:cNvSpPr>
                <a:spLocks noChangeArrowheads="1"/>
              </p:cNvSpPr>
              <p:nvPr/>
            </p:nvSpPr>
            <p:spPr bwMode="gray">
              <a:xfrm>
                <a:off x="534" y="3113"/>
                <a:ext cx="2083" cy="101"/>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grpSp>
        <p:graphicFrame>
          <p:nvGraphicFramePr>
            <p:cNvPr id="34834" name="Object 37"/>
            <p:cNvGraphicFramePr>
              <a:graphicFrameLocks noChangeAspect="1"/>
            </p:cNvGraphicFramePr>
            <p:nvPr/>
          </p:nvGraphicFramePr>
          <p:xfrm>
            <a:off x="1761" y="3091"/>
            <a:ext cx="2109" cy="372"/>
          </p:xfrm>
          <a:graphic>
            <a:graphicData uri="http://schemas.openxmlformats.org/presentationml/2006/ole">
              <mc:AlternateContent xmlns:mc="http://schemas.openxmlformats.org/markup-compatibility/2006">
                <mc:Choice xmlns:v="urn:schemas-microsoft-com:vml" Requires="v">
                  <p:oleObj spid="_x0000_s35036" name="Equation" r:id="rId17" imgW="1143000" imgH="241300" progId="Equation.3">
                    <p:embed/>
                  </p:oleObj>
                </mc:Choice>
                <mc:Fallback>
                  <p:oleObj name="Equation" r:id="rId17" imgW="1143000" imgH="241300" progId="Equation.3">
                    <p:embed/>
                    <p:pic>
                      <p:nvPicPr>
                        <p:cNvPr id="0" name="Object 3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61" y="3091"/>
                          <a:ext cx="2109" cy="37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lgn="ctr">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80262" name="Text Box 38"/>
          <p:cNvSpPr txBox="1">
            <a:spLocks noChangeArrowheads="1"/>
          </p:cNvSpPr>
          <p:nvPr/>
        </p:nvSpPr>
        <p:spPr bwMode="auto">
          <a:xfrm>
            <a:off x="6849511" y="5466384"/>
            <a:ext cx="50768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dirty="0">
                <a:latin typeface="Times New Roman" panose="02020603050405020304" pitchFamily="18" charset="0"/>
              </a:rPr>
              <a:t>适用于</a:t>
            </a:r>
            <a:r>
              <a:rPr lang="zh-CN" altLang="en-US" dirty="0">
                <a:solidFill>
                  <a:srgbClr val="0000FF"/>
                </a:solidFill>
                <a:latin typeface="Times New Roman" panose="02020603050405020304" pitchFamily="18" charset="0"/>
              </a:rPr>
              <a:t>各向同性</a:t>
            </a:r>
            <a:r>
              <a:rPr lang="zh-CN" altLang="en-US" dirty="0">
                <a:latin typeface="Times New Roman" panose="02020603050405020304" pitchFamily="18" charset="0"/>
              </a:rPr>
              <a:t>的非铁磁质。</a:t>
            </a:r>
          </a:p>
        </p:txBody>
      </p:sp>
      <p:sp>
        <p:nvSpPr>
          <p:cNvPr id="180263" name="Rectangle 39"/>
          <p:cNvSpPr>
            <a:spLocks noChangeArrowheads="1"/>
          </p:cNvSpPr>
          <p:nvPr/>
        </p:nvSpPr>
        <p:spPr bwMode="auto">
          <a:xfrm>
            <a:off x="538093" y="1595438"/>
            <a:ext cx="4921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a:latin typeface="Times New Roman" panose="02020603050405020304" pitchFamily="18" charset="0"/>
              </a:rPr>
              <a:t>即</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0248"/>
                                        </p:tgtEl>
                                        <p:attrNameLst>
                                          <p:attrName>style.visibility</p:attrName>
                                        </p:attrNameLst>
                                      </p:cBhvr>
                                      <p:to>
                                        <p:strVal val="visible"/>
                                      </p:to>
                                    </p:set>
                                    <p:animEffect transition="in" filter="wipe(left)">
                                      <p:cBhvr>
                                        <p:cTn id="7" dur="500"/>
                                        <p:tgtEl>
                                          <p:spTgt spid="1802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0263">
                                            <p:txEl>
                                              <p:pRg st="0" end="0"/>
                                            </p:txEl>
                                          </p:spTgt>
                                        </p:tgtEl>
                                        <p:attrNameLst>
                                          <p:attrName>style.visibility</p:attrName>
                                        </p:attrNameLst>
                                      </p:cBhvr>
                                      <p:to>
                                        <p:strVal val="visible"/>
                                      </p:to>
                                    </p:set>
                                    <p:animEffect transition="in" filter="wipe(left)">
                                      <p:cBhvr>
                                        <p:cTn id="12" dur="500"/>
                                        <p:tgtEl>
                                          <p:spTgt spid="180263">
                                            <p:txEl>
                                              <p:pRg st="0" end="0"/>
                                            </p:txEl>
                                          </p:spTgt>
                                        </p:tgtEl>
                                      </p:cBhvr>
                                    </p:animEffect>
                                  </p:childTnLst>
                                </p:cTn>
                              </p:par>
                            </p:childTnLst>
                          </p:cTn>
                        </p:par>
                        <p:par>
                          <p:cTn id="13" fill="hold" nodeType="with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80238"/>
                                        </p:tgtEl>
                                        <p:attrNameLst>
                                          <p:attrName>style.visibility</p:attrName>
                                        </p:attrNameLst>
                                      </p:cBhvr>
                                      <p:to>
                                        <p:strVal val="visible"/>
                                      </p:to>
                                    </p:set>
                                    <p:animEffect transition="in" filter="wipe(left)">
                                      <p:cBhvr>
                                        <p:cTn id="16" dur="500"/>
                                        <p:tgtEl>
                                          <p:spTgt spid="180238"/>
                                        </p:tgtEl>
                                      </p:cBhvr>
                                    </p:animEffect>
                                  </p:childTnLst>
                                </p:cTn>
                              </p:par>
                            </p:childTnLst>
                          </p:cTn>
                        </p:par>
                        <p:par>
                          <p:cTn id="17" fill="hold" nodeType="with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180245"/>
                                        </p:tgtEl>
                                        <p:attrNameLst>
                                          <p:attrName>style.visibility</p:attrName>
                                        </p:attrNameLst>
                                      </p:cBhvr>
                                      <p:to>
                                        <p:strVal val="visible"/>
                                      </p:to>
                                    </p:set>
                                    <p:animEffect transition="in" filter="wipe(left)">
                                      <p:cBhvr>
                                        <p:cTn id="20" dur="500"/>
                                        <p:tgtEl>
                                          <p:spTgt spid="180245"/>
                                        </p:tgtEl>
                                      </p:cBhvr>
                                    </p:animEffect>
                                  </p:childTnLst>
                                </p:cTn>
                              </p:par>
                            </p:childTnLst>
                          </p:cTn>
                        </p:par>
                        <p:par>
                          <p:cTn id="21" fill="hold" nodeType="withGroup">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80249"/>
                                        </p:tgtEl>
                                        <p:attrNameLst>
                                          <p:attrName>style.visibility</p:attrName>
                                        </p:attrNameLst>
                                      </p:cBhvr>
                                      <p:to>
                                        <p:strVal val="visible"/>
                                      </p:to>
                                    </p:set>
                                    <p:animEffect transition="in" filter="wipe(left)">
                                      <p:cBhvr>
                                        <p:cTn id="24" dur="500"/>
                                        <p:tgtEl>
                                          <p:spTgt spid="18024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180253"/>
                                        </p:tgtEl>
                                        <p:attrNameLst>
                                          <p:attrName>style.visibility</p:attrName>
                                        </p:attrNameLst>
                                      </p:cBhvr>
                                      <p:to>
                                        <p:strVal val="visible"/>
                                      </p:to>
                                    </p:set>
                                    <p:animEffect transition="in" filter="wipe(left)">
                                      <p:cBhvr>
                                        <p:cTn id="29" dur="500"/>
                                        <p:tgtEl>
                                          <p:spTgt spid="180253"/>
                                        </p:tgtEl>
                                      </p:cBhvr>
                                    </p:animEffect>
                                  </p:childTnLst>
                                </p:cTn>
                              </p:par>
                            </p:childTnLst>
                          </p:cTn>
                        </p:par>
                        <p:par>
                          <p:cTn id="30" fill="hold" nodeType="withGroup">
                            <p:stCondLst>
                              <p:cond delay="500"/>
                            </p:stCondLst>
                            <p:childTnLst>
                              <p:par>
                                <p:cTn id="31" presetID="22" presetClass="entr" presetSubtype="8" fill="hold" nodeType="afterEffect">
                                  <p:stCondLst>
                                    <p:cond delay="0"/>
                                  </p:stCondLst>
                                  <p:childTnLst>
                                    <p:set>
                                      <p:cBhvr>
                                        <p:cTn id="32" dur="1" fill="hold">
                                          <p:stCondLst>
                                            <p:cond delay="0"/>
                                          </p:stCondLst>
                                        </p:cTn>
                                        <p:tgtEl>
                                          <p:spTgt spid="180254"/>
                                        </p:tgtEl>
                                        <p:attrNameLst>
                                          <p:attrName>style.visibility</p:attrName>
                                        </p:attrNameLst>
                                      </p:cBhvr>
                                      <p:to>
                                        <p:strVal val="visible"/>
                                      </p:to>
                                    </p:set>
                                    <p:animEffect transition="in" filter="wipe(left)">
                                      <p:cBhvr>
                                        <p:cTn id="33" dur="500"/>
                                        <p:tgtEl>
                                          <p:spTgt spid="18025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80246"/>
                                        </p:tgtEl>
                                        <p:attrNameLst>
                                          <p:attrName>style.visibility</p:attrName>
                                        </p:attrNameLst>
                                      </p:cBhvr>
                                      <p:to>
                                        <p:strVal val="visible"/>
                                      </p:to>
                                    </p:set>
                                    <p:animEffect transition="in" filter="wipe(left)">
                                      <p:cBhvr>
                                        <p:cTn id="38" dur="500"/>
                                        <p:tgtEl>
                                          <p:spTgt spid="180246"/>
                                        </p:tgtEl>
                                      </p:cBhvr>
                                    </p:animEffect>
                                  </p:childTnLst>
                                </p:cTn>
                              </p:par>
                            </p:childTnLst>
                          </p:cTn>
                        </p:par>
                        <p:par>
                          <p:cTn id="39" fill="hold" nodeType="withGroup">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180250"/>
                                        </p:tgtEl>
                                        <p:attrNameLst>
                                          <p:attrName>style.visibility</p:attrName>
                                        </p:attrNameLst>
                                      </p:cBhvr>
                                      <p:to>
                                        <p:strVal val="visible"/>
                                      </p:to>
                                    </p:set>
                                    <p:animEffect transition="in" filter="wipe(left)">
                                      <p:cBhvr>
                                        <p:cTn id="42" dur="500"/>
                                        <p:tgtEl>
                                          <p:spTgt spid="18025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80247"/>
                                        </p:tgtEl>
                                        <p:attrNameLst>
                                          <p:attrName>style.visibility</p:attrName>
                                        </p:attrNameLst>
                                      </p:cBhvr>
                                      <p:to>
                                        <p:strVal val="visible"/>
                                      </p:to>
                                    </p:set>
                                    <p:animEffect transition="in" filter="wipe(left)">
                                      <p:cBhvr>
                                        <p:cTn id="47" dur="500"/>
                                        <p:tgtEl>
                                          <p:spTgt spid="180247"/>
                                        </p:tgtEl>
                                      </p:cBhvr>
                                    </p:animEffect>
                                  </p:childTnLst>
                                </p:cTn>
                              </p:par>
                            </p:childTnLst>
                          </p:cTn>
                        </p:par>
                        <p:par>
                          <p:cTn id="48" fill="hold" nodeType="withGroup">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180251"/>
                                        </p:tgtEl>
                                        <p:attrNameLst>
                                          <p:attrName>style.visibility</p:attrName>
                                        </p:attrNameLst>
                                      </p:cBhvr>
                                      <p:to>
                                        <p:strVal val="visible"/>
                                      </p:to>
                                    </p:set>
                                    <p:animEffect transition="in" filter="wipe(left)">
                                      <p:cBhvr>
                                        <p:cTn id="51" dur="500"/>
                                        <p:tgtEl>
                                          <p:spTgt spid="18025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180255"/>
                                        </p:tgtEl>
                                        <p:attrNameLst>
                                          <p:attrName>style.visibility</p:attrName>
                                        </p:attrNameLst>
                                      </p:cBhvr>
                                      <p:to>
                                        <p:strVal val="visible"/>
                                      </p:to>
                                    </p:set>
                                    <p:animEffect transition="in" filter="wipe(left)">
                                      <p:cBhvr>
                                        <p:cTn id="56" dur="500"/>
                                        <p:tgtEl>
                                          <p:spTgt spid="180255"/>
                                        </p:tgtEl>
                                      </p:cBhvr>
                                    </p:animEffect>
                                  </p:childTnLst>
                                </p:cTn>
                              </p:par>
                            </p:childTnLst>
                          </p:cTn>
                        </p:par>
                        <p:par>
                          <p:cTn id="57" fill="hold" nodeType="withGroup">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180262"/>
                                        </p:tgtEl>
                                        <p:attrNameLst>
                                          <p:attrName>style.visibility</p:attrName>
                                        </p:attrNameLst>
                                      </p:cBhvr>
                                      <p:to>
                                        <p:strVal val="visible"/>
                                      </p:to>
                                    </p:set>
                                    <p:animEffect transition="in" filter="wipe(left)">
                                      <p:cBhvr>
                                        <p:cTn id="60" dur="500"/>
                                        <p:tgtEl>
                                          <p:spTgt spid="180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48" grpId="0" autoUpdateAnimBg="0"/>
      <p:bldP spid="180249" grpId="0" autoUpdateAnimBg="0"/>
      <p:bldP spid="180250" grpId="0" autoUpdateAnimBg="0"/>
      <p:bldP spid="180251" grpId="0" autoUpdateAnimBg="0"/>
      <p:bldP spid="180262" grpId="0" autoUpdateAnimBg="0"/>
      <p:bldP spid="180263"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80" name="Rectangle 8"/>
          <p:cNvSpPr>
            <a:spLocks noChangeArrowheads="1"/>
          </p:cNvSpPr>
          <p:nvPr/>
        </p:nvSpPr>
        <p:spPr bwMode="auto">
          <a:xfrm>
            <a:off x="82896" y="774611"/>
            <a:ext cx="12109104" cy="1200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just">
              <a:lnSpc>
                <a:spcPct val="150000"/>
              </a:lnSpc>
            </a:pPr>
            <a:r>
              <a:rPr lang="en-US" altLang="zh-CN" dirty="0">
                <a:solidFill>
                  <a:srgbClr val="0000FF"/>
                </a:solidFill>
                <a:latin typeface="Times New Roman" panose="02020603050405020304" pitchFamily="18" charset="0"/>
              </a:rPr>
              <a:t>   </a:t>
            </a:r>
            <a:r>
              <a:rPr lang="zh-CN" altLang="en-US" dirty="0">
                <a:solidFill>
                  <a:srgbClr val="0000FF"/>
                </a:solidFill>
                <a:latin typeface="Times New Roman" panose="02020603050405020304" pitchFamily="18" charset="0"/>
              </a:rPr>
              <a:t>例题</a:t>
            </a:r>
            <a:r>
              <a:rPr lang="en-US" altLang="zh-CN" dirty="0" smtClean="0">
                <a:solidFill>
                  <a:srgbClr val="0000FF"/>
                </a:solidFill>
                <a:latin typeface="Times New Roman" panose="02020603050405020304" pitchFamily="18" charset="0"/>
              </a:rPr>
              <a:t>1</a:t>
            </a:r>
            <a:r>
              <a:rPr lang="zh-CN" altLang="en-US" dirty="0" smtClean="0">
                <a:latin typeface="Times New Roman" panose="02020603050405020304" pitchFamily="18" charset="0"/>
              </a:rPr>
              <a:t>一</a:t>
            </a:r>
            <a:r>
              <a:rPr lang="zh-CN" altLang="en-US" dirty="0">
                <a:latin typeface="Times New Roman" panose="02020603050405020304" pitchFamily="18" charset="0"/>
              </a:rPr>
              <a:t>均匀磁化的磁介质棒，长为</a:t>
            </a:r>
            <a:r>
              <a:rPr lang="en-US" altLang="zh-CN" dirty="0">
                <a:latin typeface="Times New Roman" panose="02020603050405020304" pitchFamily="18" charset="0"/>
              </a:rPr>
              <a:t>1.0m</a:t>
            </a:r>
            <a:r>
              <a:rPr lang="zh-CN" altLang="en-US" dirty="0">
                <a:latin typeface="Times New Roman" panose="02020603050405020304" pitchFamily="18" charset="0"/>
              </a:rPr>
              <a:t>，横截面积为</a:t>
            </a:r>
            <a:r>
              <a:rPr lang="en-US" altLang="zh-CN" dirty="0">
                <a:latin typeface="Times New Roman" panose="02020603050405020304" pitchFamily="18" charset="0"/>
              </a:rPr>
              <a:t>0.010m</a:t>
            </a:r>
            <a:r>
              <a:rPr lang="en-US" altLang="zh-CN" baseline="30000" dirty="0">
                <a:latin typeface="Times New Roman" panose="02020603050405020304" pitchFamily="18" charset="0"/>
              </a:rPr>
              <a:t>2</a:t>
            </a:r>
            <a:r>
              <a:rPr lang="zh-CN" altLang="en-US" dirty="0">
                <a:latin typeface="Times New Roman" panose="02020603050405020304" pitchFamily="18" charset="0"/>
              </a:rPr>
              <a:t>，棒内沿轴向的磁感应强度为</a:t>
            </a:r>
            <a:r>
              <a:rPr lang="en-US" altLang="zh-CN" dirty="0">
                <a:latin typeface="Times New Roman" panose="02020603050405020304" pitchFamily="18" charset="0"/>
              </a:rPr>
              <a:t>7.5×10</a:t>
            </a:r>
            <a:r>
              <a:rPr lang="en-US" altLang="zh-CN" baseline="30000" dirty="0">
                <a:latin typeface="Times New Roman" panose="02020603050405020304" pitchFamily="18" charset="0"/>
              </a:rPr>
              <a:t>-2</a:t>
            </a:r>
            <a:r>
              <a:rPr lang="en-US" altLang="zh-CN" dirty="0">
                <a:latin typeface="Times New Roman" panose="02020603050405020304" pitchFamily="18" charset="0"/>
              </a:rPr>
              <a:t>T</a:t>
            </a:r>
            <a:r>
              <a:rPr lang="zh-CN" altLang="en-US" dirty="0">
                <a:latin typeface="Times New Roman" panose="02020603050405020304" pitchFamily="18" charset="0"/>
              </a:rPr>
              <a:t>，其磁矩等于</a:t>
            </a:r>
            <a:r>
              <a:rPr lang="en-US" altLang="zh-CN" dirty="0">
                <a:latin typeface="Times New Roman" panose="02020603050405020304" pitchFamily="18" charset="0"/>
              </a:rPr>
              <a:t>400A.m</a:t>
            </a:r>
            <a:r>
              <a:rPr lang="en-US" altLang="zh-CN" baseline="30000" dirty="0">
                <a:latin typeface="Times New Roman" panose="02020603050405020304" pitchFamily="18" charset="0"/>
              </a:rPr>
              <a:t>2</a:t>
            </a:r>
            <a:r>
              <a:rPr lang="zh-CN" altLang="en-US" dirty="0">
                <a:latin typeface="Times New Roman" panose="02020603050405020304" pitchFamily="18" charset="0"/>
              </a:rPr>
              <a:t>。求棒内的磁场强度。</a:t>
            </a:r>
          </a:p>
        </p:txBody>
      </p:sp>
      <p:sp>
        <p:nvSpPr>
          <p:cNvPr id="182285" name="Rectangle 13"/>
          <p:cNvSpPr>
            <a:spLocks noChangeArrowheads="1"/>
          </p:cNvSpPr>
          <p:nvPr/>
        </p:nvSpPr>
        <p:spPr bwMode="auto">
          <a:xfrm>
            <a:off x="496888" y="2181778"/>
            <a:ext cx="38989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r>
              <a:rPr lang="zh-CN" altLang="en-US">
                <a:solidFill>
                  <a:srgbClr val="0000FF"/>
                </a:solidFill>
              </a:rPr>
              <a:t>解</a:t>
            </a:r>
            <a:r>
              <a:rPr lang="zh-CN" altLang="en-US"/>
              <a:t>  磁化介质棒的磁化强度</a:t>
            </a:r>
          </a:p>
        </p:txBody>
      </p:sp>
      <p:graphicFrame>
        <p:nvGraphicFramePr>
          <p:cNvPr id="182286" name="Object 14"/>
          <p:cNvGraphicFramePr>
            <a:graphicFrameLocks noChangeAspect="1"/>
          </p:cNvGraphicFramePr>
          <p:nvPr>
            <p:extLst>
              <p:ext uri="{D42A27DB-BD31-4B8C-83A1-F6EECF244321}">
                <p14:modId xmlns:p14="http://schemas.microsoft.com/office/powerpoint/2010/main" val="1075402025"/>
              </p:ext>
            </p:extLst>
          </p:nvPr>
        </p:nvGraphicFramePr>
        <p:xfrm>
          <a:off x="2584036" y="2955856"/>
          <a:ext cx="6586538" cy="1004887"/>
        </p:xfrm>
        <a:graphic>
          <a:graphicData uri="http://schemas.openxmlformats.org/presentationml/2006/ole">
            <mc:AlternateContent xmlns:mc="http://schemas.openxmlformats.org/markup-compatibility/2006">
              <mc:Choice xmlns:v="urn:schemas-microsoft-com:vml" Requires="v">
                <p:oleObj spid="_x0000_s35891" name="公式" r:id="rId3" imgW="2971800" imgH="457200" progId="Equation.3">
                  <p:embed/>
                </p:oleObj>
              </mc:Choice>
              <mc:Fallback>
                <p:oleObj name="公式" r:id="rId3" imgW="2971800" imgH="45720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4036" y="2955856"/>
                        <a:ext cx="6586538"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2288" name="Rectangle 16"/>
          <p:cNvSpPr>
            <a:spLocks noChangeArrowheads="1"/>
          </p:cNvSpPr>
          <p:nvPr/>
        </p:nvSpPr>
        <p:spPr bwMode="auto">
          <a:xfrm>
            <a:off x="1274762" y="4371975"/>
            <a:ext cx="30956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r>
              <a:rPr lang="zh-CN" altLang="en-US"/>
              <a:t>代入磁场强度定义式 </a:t>
            </a:r>
          </a:p>
        </p:txBody>
      </p:sp>
      <p:graphicFrame>
        <p:nvGraphicFramePr>
          <p:cNvPr id="182289" name="Object 17"/>
          <p:cNvGraphicFramePr>
            <a:graphicFrameLocks noChangeAspect="1"/>
          </p:cNvGraphicFramePr>
          <p:nvPr>
            <p:extLst>
              <p:ext uri="{D42A27DB-BD31-4B8C-83A1-F6EECF244321}">
                <p14:modId xmlns:p14="http://schemas.microsoft.com/office/powerpoint/2010/main" val="3707003294"/>
              </p:ext>
            </p:extLst>
          </p:nvPr>
        </p:nvGraphicFramePr>
        <p:xfrm>
          <a:off x="2297251" y="5188088"/>
          <a:ext cx="7339012" cy="993775"/>
        </p:xfrm>
        <a:graphic>
          <a:graphicData uri="http://schemas.openxmlformats.org/presentationml/2006/ole">
            <mc:AlternateContent xmlns:mc="http://schemas.openxmlformats.org/markup-compatibility/2006">
              <mc:Choice xmlns:v="urn:schemas-microsoft-com:vml" Requires="v">
                <p:oleObj spid="_x0000_s35892" name="公式" r:id="rId5" imgW="3403600" imgH="457200" progId="Equation.3">
                  <p:embed/>
                </p:oleObj>
              </mc:Choice>
              <mc:Fallback>
                <p:oleObj name="公式" r:id="rId5" imgW="3403600" imgH="45720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7251" y="5188088"/>
                        <a:ext cx="7339012"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2285"/>
                                        </p:tgtEl>
                                        <p:attrNameLst>
                                          <p:attrName>style.visibility</p:attrName>
                                        </p:attrNameLst>
                                      </p:cBhvr>
                                      <p:to>
                                        <p:strVal val="visible"/>
                                      </p:to>
                                    </p:set>
                                    <p:animEffect transition="in" filter="wipe(left)">
                                      <p:cBhvr>
                                        <p:cTn id="7" dur="500"/>
                                        <p:tgtEl>
                                          <p:spTgt spid="1822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2286"/>
                                        </p:tgtEl>
                                        <p:attrNameLst>
                                          <p:attrName>style.visibility</p:attrName>
                                        </p:attrNameLst>
                                      </p:cBhvr>
                                      <p:to>
                                        <p:strVal val="visible"/>
                                      </p:to>
                                    </p:set>
                                    <p:animEffect transition="in" filter="wipe(left)">
                                      <p:cBhvr>
                                        <p:cTn id="12" dur="500"/>
                                        <p:tgtEl>
                                          <p:spTgt spid="1822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2288"/>
                                        </p:tgtEl>
                                        <p:attrNameLst>
                                          <p:attrName>style.visibility</p:attrName>
                                        </p:attrNameLst>
                                      </p:cBhvr>
                                      <p:to>
                                        <p:strVal val="visible"/>
                                      </p:to>
                                    </p:set>
                                    <p:animEffect transition="in" filter="wipe(left)">
                                      <p:cBhvr>
                                        <p:cTn id="17" dur="500"/>
                                        <p:tgtEl>
                                          <p:spTgt spid="1822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82289"/>
                                        </p:tgtEl>
                                        <p:attrNameLst>
                                          <p:attrName>style.visibility</p:attrName>
                                        </p:attrNameLst>
                                      </p:cBhvr>
                                      <p:to>
                                        <p:strVal val="visible"/>
                                      </p:to>
                                    </p:set>
                                    <p:animEffect transition="in" filter="wipe(left)">
                                      <p:cBhvr>
                                        <p:cTn id="22" dur="500"/>
                                        <p:tgtEl>
                                          <p:spTgt spid="182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5" grpId="0"/>
      <p:bldP spid="18228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962" name="Group 98"/>
          <p:cNvGrpSpPr>
            <a:grpSpLocks/>
          </p:cNvGrpSpPr>
          <p:nvPr/>
        </p:nvGrpSpPr>
        <p:grpSpPr bwMode="auto">
          <a:xfrm>
            <a:off x="8833974" y="1395413"/>
            <a:ext cx="2805113" cy="3030537"/>
            <a:chOff x="3886" y="762"/>
            <a:chExt cx="1767" cy="1909"/>
          </a:xfrm>
        </p:grpSpPr>
        <p:grpSp>
          <p:nvGrpSpPr>
            <p:cNvPr id="36909" name="Group 75"/>
            <p:cNvGrpSpPr>
              <a:grpSpLocks/>
            </p:cNvGrpSpPr>
            <p:nvPr/>
          </p:nvGrpSpPr>
          <p:grpSpPr bwMode="auto">
            <a:xfrm>
              <a:off x="3886" y="762"/>
              <a:ext cx="1767" cy="1909"/>
              <a:chOff x="3688" y="455"/>
              <a:chExt cx="1767" cy="1909"/>
            </a:xfrm>
          </p:grpSpPr>
          <p:sp>
            <p:nvSpPr>
              <p:cNvPr id="36911" name="Rectangle 74" descr="75%"/>
              <p:cNvSpPr>
                <a:spLocks noChangeArrowheads="1"/>
              </p:cNvSpPr>
              <p:nvPr/>
            </p:nvSpPr>
            <p:spPr bwMode="auto">
              <a:xfrm>
                <a:off x="3688" y="455"/>
                <a:ext cx="1767" cy="1909"/>
              </a:xfrm>
              <a:prstGeom prst="rect">
                <a:avLst/>
              </a:prstGeom>
              <a:pattFill prst="pct75">
                <a:fgClr>
                  <a:srgbClr val="99CCFF"/>
                </a:fgClr>
                <a:bgClr>
                  <a:srgbClr val="FFFFFF"/>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endParaRPr lang="zh-CN" altLang="en-US"/>
              </a:p>
            </p:txBody>
          </p:sp>
          <p:grpSp>
            <p:nvGrpSpPr>
              <p:cNvPr id="36912" name="Group 73"/>
              <p:cNvGrpSpPr>
                <a:grpSpLocks/>
              </p:cNvGrpSpPr>
              <p:nvPr/>
            </p:nvGrpSpPr>
            <p:grpSpPr bwMode="auto">
              <a:xfrm>
                <a:off x="4274" y="557"/>
                <a:ext cx="540" cy="1640"/>
                <a:chOff x="4495" y="622"/>
                <a:chExt cx="540" cy="1640"/>
              </a:xfrm>
            </p:grpSpPr>
            <p:sp>
              <p:nvSpPr>
                <p:cNvPr id="36913" name="AutoShape 67"/>
                <p:cNvSpPr>
                  <a:spLocks noChangeArrowheads="1"/>
                </p:cNvSpPr>
                <p:nvPr/>
              </p:nvSpPr>
              <p:spPr bwMode="auto">
                <a:xfrm>
                  <a:off x="4495" y="622"/>
                  <a:ext cx="540" cy="1640"/>
                </a:xfrm>
                <a:prstGeom prst="can">
                  <a:avLst>
                    <a:gd name="adj" fmla="val 37035"/>
                  </a:avLst>
                </a:prstGeom>
                <a:gradFill rotWithShape="1">
                  <a:gsLst>
                    <a:gs pos="0">
                      <a:srgbClr val="76475E"/>
                    </a:gs>
                    <a:gs pos="50000">
                      <a:srgbClr val="FF99CC"/>
                    </a:gs>
                    <a:gs pos="100000">
                      <a:srgbClr val="76475E"/>
                    </a:gs>
                  </a:gsLst>
                  <a:lin ang="0" scaled="1"/>
                </a:gra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endParaRPr lang="zh-CN" altLang="en-US"/>
                </a:p>
              </p:txBody>
            </p:sp>
            <p:sp>
              <p:nvSpPr>
                <p:cNvPr id="36914" name="Line 15"/>
                <p:cNvSpPr>
                  <a:spLocks noChangeShapeType="1"/>
                </p:cNvSpPr>
                <p:nvPr/>
              </p:nvSpPr>
              <p:spPr bwMode="auto">
                <a:xfrm>
                  <a:off x="4765" y="749"/>
                  <a:ext cx="0" cy="1375"/>
                </a:xfrm>
                <a:prstGeom prst="line">
                  <a:avLst/>
                </a:prstGeom>
                <a:noFill/>
                <a:ln w="158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15" name="Oval 25"/>
                <p:cNvSpPr>
                  <a:spLocks noChangeArrowheads="1"/>
                </p:cNvSpPr>
                <p:nvPr/>
              </p:nvSpPr>
              <p:spPr bwMode="auto">
                <a:xfrm>
                  <a:off x="4501" y="2070"/>
                  <a:ext cx="528" cy="192"/>
                </a:xfrm>
                <a:prstGeom prst="ellipse">
                  <a:avLst/>
                </a:prstGeom>
                <a:noFill/>
                <a:ln w="9525">
                  <a:solidFill>
                    <a:schemeClr val="tx1"/>
                  </a:solidFill>
                  <a:prstDash val="lgDash"/>
                  <a:round/>
                  <a:headEnd/>
                  <a:tailEnd/>
                </a:ln>
                <a:extLst>
                  <a:ext uri="{909E8E84-426E-40DD-AFC4-6F175D3DCCD1}">
                    <a14:hiddenFill xmlns:a14="http://schemas.microsoft.com/office/drawing/2010/main">
                      <a:solidFill>
                        <a:schemeClr val="bg1"/>
                      </a:solidFill>
                    </a14:hiddenFill>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endParaRPr lang="zh-CN" altLang="en-US"/>
                </a:p>
              </p:txBody>
            </p:sp>
            <p:graphicFrame>
              <p:nvGraphicFramePr>
                <p:cNvPr id="36916" name="Object 63"/>
                <p:cNvGraphicFramePr>
                  <a:graphicFrameLocks noChangeAspect="1"/>
                </p:cNvGraphicFramePr>
                <p:nvPr/>
              </p:nvGraphicFramePr>
              <p:xfrm>
                <a:off x="4533" y="953"/>
                <a:ext cx="153" cy="199"/>
              </p:xfrm>
              <a:graphic>
                <a:graphicData uri="http://schemas.openxmlformats.org/presentationml/2006/ole">
                  <mc:AlternateContent xmlns:mc="http://schemas.openxmlformats.org/markup-compatibility/2006">
                    <mc:Choice xmlns:v="urn:schemas-microsoft-com:vml" Requires="v">
                      <p:oleObj spid="_x0000_s37426" name="公式" r:id="rId3" imgW="104812" imgH="142830" progId="Equation.3">
                        <p:embed/>
                      </p:oleObj>
                    </mc:Choice>
                    <mc:Fallback>
                      <p:oleObj name="公式" r:id="rId3" imgW="104812" imgH="142830" progId="Equation.3">
                        <p:embed/>
                        <p:pic>
                          <p:nvPicPr>
                            <p:cNvPr id="0" name="Object 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3" y="953"/>
                              <a:ext cx="153"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917" name="Line 33"/>
                <p:cNvSpPr>
                  <a:spLocks noChangeShapeType="1"/>
                </p:cNvSpPr>
                <p:nvPr/>
              </p:nvSpPr>
              <p:spPr bwMode="auto">
                <a:xfrm>
                  <a:off x="4773" y="960"/>
                  <a:ext cx="256" cy="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6918" name="Object 30"/>
                <p:cNvGraphicFramePr>
                  <a:graphicFrameLocks noChangeAspect="1"/>
                </p:cNvGraphicFramePr>
                <p:nvPr/>
              </p:nvGraphicFramePr>
              <p:xfrm>
                <a:off x="4793" y="966"/>
                <a:ext cx="198" cy="198"/>
              </p:xfrm>
              <a:graphic>
                <a:graphicData uri="http://schemas.openxmlformats.org/presentationml/2006/ole">
                  <mc:AlternateContent xmlns:mc="http://schemas.openxmlformats.org/markup-compatibility/2006">
                    <mc:Choice xmlns:v="urn:schemas-microsoft-com:vml" Requires="v">
                      <p:oleObj spid="_x0000_s37427" name="Equation" r:id="rId5" imgW="164885" imgH="164885" progId="Equation.3">
                        <p:embed/>
                      </p:oleObj>
                    </mc:Choice>
                    <mc:Fallback>
                      <p:oleObj name="Equation" r:id="rId5" imgW="164885" imgH="164885" progId="Equation.3">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3" y="966"/>
                              <a:ext cx="198"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919" name="Line 26"/>
                <p:cNvSpPr>
                  <a:spLocks noChangeShapeType="1"/>
                </p:cNvSpPr>
                <p:nvPr/>
              </p:nvSpPr>
              <p:spPr bwMode="auto">
                <a:xfrm flipV="1">
                  <a:off x="4686" y="832"/>
                  <a:ext cx="0" cy="47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graphicFrame>
          <p:nvGraphicFramePr>
            <p:cNvPr id="36910" name="Object 19"/>
            <p:cNvGraphicFramePr>
              <a:graphicFrameLocks noChangeAspect="1"/>
            </p:cNvGraphicFramePr>
            <p:nvPr/>
          </p:nvGraphicFramePr>
          <p:xfrm>
            <a:off x="3972" y="810"/>
            <a:ext cx="248" cy="284"/>
          </p:xfrm>
          <a:graphic>
            <a:graphicData uri="http://schemas.openxmlformats.org/presentationml/2006/ole">
              <mc:AlternateContent xmlns:mc="http://schemas.openxmlformats.org/markup-compatibility/2006">
                <mc:Choice xmlns:v="urn:schemas-microsoft-com:vml" Requires="v">
                  <p:oleObj spid="_x0000_s37428" name="公式" r:id="rId7" imgW="171534" imgH="200070" progId="Equation.3">
                    <p:embed/>
                  </p:oleObj>
                </mc:Choice>
                <mc:Fallback>
                  <p:oleObj name="公式" r:id="rId7" imgW="171534" imgH="200070"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72" y="810"/>
                          <a:ext cx="248"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6902" name="Text Box 38"/>
          <p:cNvSpPr txBox="1">
            <a:spLocks noChangeArrowheads="1"/>
          </p:cNvSpPr>
          <p:nvPr/>
        </p:nvSpPr>
        <p:spPr bwMode="auto">
          <a:xfrm>
            <a:off x="220663" y="1503985"/>
            <a:ext cx="58864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r>
              <a:rPr lang="zh-CN" altLang="en-US" dirty="0">
                <a:solidFill>
                  <a:srgbClr val="0000FF"/>
                </a:solidFill>
                <a:latin typeface="宋体" panose="02010600030101010101" pitchFamily="2" charset="-122"/>
              </a:rPr>
              <a:t>解</a:t>
            </a:r>
            <a:r>
              <a:rPr lang="zh-CN" altLang="en-US" dirty="0">
                <a:latin typeface="宋体" panose="02010600030101010101" pitchFamily="2" charset="-122"/>
              </a:rPr>
              <a:t> 在导体外取圆形回路为安培回路，则</a:t>
            </a:r>
            <a:endParaRPr lang="zh-CN" altLang="en-US" b="0" dirty="0">
              <a:latin typeface="Times New Roman" panose="02020603050405020304" pitchFamily="18" charset="0"/>
            </a:endParaRPr>
          </a:p>
        </p:txBody>
      </p:sp>
      <p:graphicFrame>
        <p:nvGraphicFramePr>
          <p:cNvPr id="36907" name="Object 43"/>
          <p:cNvGraphicFramePr>
            <a:graphicFrameLocks noChangeAspect="1"/>
          </p:cNvGraphicFramePr>
          <p:nvPr>
            <p:extLst>
              <p:ext uri="{D42A27DB-BD31-4B8C-83A1-F6EECF244321}">
                <p14:modId xmlns:p14="http://schemas.microsoft.com/office/powerpoint/2010/main" val="2234480672"/>
              </p:ext>
            </p:extLst>
          </p:nvPr>
        </p:nvGraphicFramePr>
        <p:xfrm>
          <a:off x="4952586" y="2644776"/>
          <a:ext cx="2935288" cy="908050"/>
        </p:xfrm>
        <a:graphic>
          <a:graphicData uri="http://schemas.openxmlformats.org/presentationml/2006/ole">
            <mc:AlternateContent xmlns:mc="http://schemas.openxmlformats.org/markup-compatibility/2006">
              <mc:Choice xmlns:v="urn:schemas-microsoft-com:vml" Requires="v">
                <p:oleObj spid="_x0000_s37429" name="公式" r:id="rId9" imgW="1307532" imgH="431613" progId="Equation.3">
                  <p:embed/>
                </p:oleObj>
              </mc:Choice>
              <mc:Fallback>
                <p:oleObj name="公式" r:id="rId9" imgW="1307532" imgH="431613" progId="Equation.3">
                  <p:embed/>
                  <p:pic>
                    <p:nvPicPr>
                      <p:cNvPr id="0" name="Object 4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2586" y="2644776"/>
                        <a:ext cx="2935288"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6990" name="Group 126"/>
          <p:cNvGrpSpPr>
            <a:grpSpLocks/>
          </p:cNvGrpSpPr>
          <p:nvPr/>
        </p:nvGrpSpPr>
        <p:grpSpPr bwMode="auto">
          <a:xfrm>
            <a:off x="268288" y="592138"/>
            <a:ext cx="11923712" cy="879476"/>
            <a:chOff x="-767" y="43"/>
            <a:chExt cx="7511" cy="554"/>
          </a:xfrm>
        </p:grpSpPr>
        <p:sp>
          <p:nvSpPr>
            <p:cNvPr id="36906" name="Text Box 52"/>
            <p:cNvSpPr txBox="1">
              <a:spLocks noChangeArrowheads="1"/>
            </p:cNvSpPr>
            <p:nvPr/>
          </p:nvSpPr>
          <p:spPr bwMode="auto">
            <a:xfrm>
              <a:off x="-767" y="74"/>
              <a:ext cx="7511" cy="5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just">
                <a:spcBef>
                  <a:spcPct val="50000"/>
                </a:spcBef>
              </a:pPr>
              <a:r>
                <a:rPr lang="en-US" altLang="zh-CN" dirty="0">
                  <a:solidFill>
                    <a:srgbClr val="0000FF"/>
                  </a:solidFill>
                  <a:latin typeface="Times New Roman" panose="02020603050405020304" pitchFamily="18" charset="0"/>
                </a:rPr>
                <a:t>         </a:t>
              </a:r>
              <a:r>
                <a:rPr lang="zh-CN" altLang="en-US" dirty="0">
                  <a:solidFill>
                    <a:srgbClr val="0000FF"/>
                  </a:solidFill>
                  <a:latin typeface="Times New Roman" panose="02020603050405020304" pitchFamily="18" charset="0"/>
                </a:rPr>
                <a:t>例题</a:t>
              </a:r>
              <a:r>
                <a:rPr lang="en-US" altLang="zh-CN" dirty="0">
                  <a:solidFill>
                    <a:srgbClr val="0000FF"/>
                  </a:solidFill>
                  <a:latin typeface="Times New Roman" panose="02020603050405020304" pitchFamily="18" charset="0"/>
                </a:rPr>
                <a:t>2  </a:t>
              </a:r>
              <a:r>
                <a:rPr lang="zh-CN" altLang="en-US" dirty="0">
                  <a:latin typeface="Times New Roman" panose="02020603050405020304" pitchFamily="18" charset="0"/>
                </a:rPr>
                <a:t>磁导率为</a:t>
              </a:r>
              <a:r>
                <a:rPr lang="el-GR" altLang="zh-CN" i="1" dirty="0">
                  <a:latin typeface="Times New Roman" panose="02020603050405020304" pitchFamily="18" charset="0"/>
                </a:rPr>
                <a:t>μ</a:t>
              </a:r>
              <a:r>
                <a:rPr lang="en-US" altLang="zh-CN" baseline="-25000" dirty="0">
                  <a:latin typeface="Times New Roman" panose="02020603050405020304" pitchFamily="18" charset="0"/>
                </a:rPr>
                <a:t>1</a:t>
              </a:r>
              <a:r>
                <a:rPr lang="zh-CN" altLang="en-US" dirty="0">
                  <a:latin typeface="Times New Roman" panose="02020603050405020304" pitchFamily="18" charset="0"/>
                </a:rPr>
                <a:t>圆柱形载流导体，电流为</a:t>
              </a:r>
              <a:r>
                <a:rPr lang="en-US" altLang="zh-CN" i="1" dirty="0">
                  <a:latin typeface="Times New Roman" panose="02020603050405020304" pitchFamily="18" charset="0"/>
                </a:rPr>
                <a:t>I</a:t>
              </a:r>
              <a:r>
                <a:rPr lang="zh-CN" altLang="en-US" dirty="0">
                  <a:latin typeface="Times New Roman" panose="02020603050405020304" pitchFamily="18" charset="0"/>
                </a:rPr>
                <a:t>，置于无限大的相对磁导率为    的磁介质中，求柱内、外任一点的            。</a:t>
              </a:r>
            </a:p>
          </p:txBody>
        </p:sp>
        <p:graphicFrame>
          <p:nvGraphicFramePr>
            <p:cNvPr id="2" name="Object 49"/>
            <p:cNvGraphicFramePr>
              <a:graphicFrameLocks noChangeAspect="1"/>
            </p:cNvGraphicFramePr>
            <p:nvPr>
              <p:extLst>
                <p:ext uri="{D42A27DB-BD31-4B8C-83A1-F6EECF244321}">
                  <p14:modId xmlns:p14="http://schemas.microsoft.com/office/powerpoint/2010/main" val="296091812"/>
                </p:ext>
              </p:extLst>
            </p:nvPr>
          </p:nvGraphicFramePr>
          <p:xfrm>
            <a:off x="6061" y="43"/>
            <a:ext cx="240" cy="272"/>
          </p:xfrm>
          <a:graphic>
            <a:graphicData uri="http://schemas.openxmlformats.org/presentationml/2006/ole">
              <mc:AlternateContent xmlns:mc="http://schemas.openxmlformats.org/markup-compatibility/2006">
                <mc:Choice xmlns:v="urn:schemas-microsoft-com:vml" Requires="v">
                  <p:oleObj spid="_x0000_s37430" name="Equation" r:id="rId11" imgW="190335" imgH="215713" progId="Equation.3">
                    <p:embed/>
                  </p:oleObj>
                </mc:Choice>
                <mc:Fallback>
                  <p:oleObj name="Equation" r:id="rId11" imgW="190335" imgH="215713" progId="Equation.3">
                    <p:embed/>
                    <p:pic>
                      <p:nvPicPr>
                        <p:cNvPr id="0" name="Object 4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61" y="43"/>
                          <a:ext cx="240"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08" name="Object 50"/>
            <p:cNvGraphicFramePr>
              <a:graphicFrameLocks noChangeAspect="1"/>
            </p:cNvGraphicFramePr>
            <p:nvPr>
              <p:extLst>
                <p:ext uri="{D42A27DB-BD31-4B8C-83A1-F6EECF244321}">
                  <p14:modId xmlns:p14="http://schemas.microsoft.com/office/powerpoint/2010/main" val="1841683824"/>
                </p:ext>
              </p:extLst>
            </p:nvPr>
          </p:nvGraphicFramePr>
          <p:xfrm>
            <a:off x="1853" y="315"/>
            <a:ext cx="535" cy="229"/>
          </p:xfrm>
          <a:graphic>
            <a:graphicData uri="http://schemas.openxmlformats.org/presentationml/2006/ole">
              <mc:AlternateContent xmlns:mc="http://schemas.openxmlformats.org/markup-compatibility/2006">
                <mc:Choice xmlns:v="urn:schemas-microsoft-com:vml" Requires="v">
                  <p:oleObj spid="_x0000_s37431" name="Equation" r:id="rId13" imgW="444307" imgH="190417" progId="Equation.3">
                    <p:embed/>
                  </p:oleObj>
                </mc:Choice>
                <mc:Fallback>
                  <p:oleObj name="Equation" r:id="rId13" imgW="444307" imgH="190417" progId="Equation.3">
                    <p:embed/>
                    <p:pic>
                      <p:nvPicPr>
                        <p:cNvPr id="0" name="Object 5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 y="315"/>
                          <a:ext cx="535"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6920" name="Object 56"/>
          <p:cNvGraphicFramePr>
            <a:graphicFrameLocks noChangeAspect="1"/>
          </p:cNvGraphicFramePr>
          <p:nvPr>
            <p:extLst>
              <p:ext uri="{D42A27DB-BD31-4B8C-83A1-F6EECF244321}">
                <p14:modId xmlns:p14="http://schemas.microsoft.com/office/powerpoint/2010/main" val="2739817997"/>
              </p:ext>
            </p:extLst>
          </p:nvPr>
        </p:nvGraphicFramePr>
        <p:xfrm>
          <a:off x="868087" y="2058989"/>
          <a:ext cx="2028825" cy="585787"/>
        </p:xfrm>
        <a:graphic>
          <a:graphicData uri="http://schemas.openxmlformats.org/presentationml/2006/ole">
            <mc:AlternateContent xmlns:mc="http://schemas.openxmlformats.org/markup-compatibility/2006">
              <mc:Choice xmlns:v="urn:schemas-microsoft-com:vml" Requires="v">
                <p:oleObj spid="_x0000_s37432" name="公式" r:id="rId15" imgW="1054100" imgH="304800" progId="Equation.3">
                  <p:embed/>
                </p:oleObj>
              </mc:Choice>
              <mc:Fallback>
                <p:oleObj name="公式" r:id="rId15" imgW="1054100" imgH="304800" progId="Equation.3">
                  <p:embed/>
                  <p:pic>
                    <p:nvPicPr>
                      <p:cNvPr id="0" name="Object 5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68087" y="2058989"/>
                        <a:ext cx="2028825" cy="58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21" name="Object 57"/>
          <p:cNvGraphicFramePr>
            <a:graphicFrameLocks noChangeAspect="1"/>
          </p:cNvGraphicFramePr>
          <p:nvPr>
            <p:extLst>
              <p:ext uri="{D42A27DB-BD31-4B8C-83A1-F6EECF244321}">
                <p14:modId xmlns:p14="http://schemas.microsoft.com/office/powerpoint/2010/main" val="2879266198"/>
              </p:ext>
            </p:extLst>
          </p:nvPr>
        </p:nvGraphicFramePr>
        <p:xfrm>
          <a:off x="741363" y="2670038"/>
          <a:ext cx="1587500" cy="787400"/>
        </p:xfrm>
        <a:graphic>
          <a:graphicData uri="http://schemas.openxmlformats.org/presentationml/2006/ole">
            <mc:AlternateContent xmlns:mc="http://schemas.openxmlformats.org/markup-compatibility/2006">
              <mc:Choice xmlns:v="urn:schemas-microsoft-com:vml" Requires="v">
                <p:oleObj spid="_x0000_s37433" name="公式" r:id="rId17" imgW="723586" imgH="406224" progId="Equation.3">
                  <p:embed/>
                </p:oleObj>
              </mc:Choice>
              <mc:Fallback>
                <p:oleObj name="公式" r:id="rId17" imgW="723586" imgH="406224" progId="Equation.3">
                  <p:embed/>
                  <p:pic>
                    <p:nvPicPr>
                      <p:cNvPr id="0" name="Object 5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1363" y="2670038"/>
                        <a:ext cx="15875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22" name="Object 58"/>
          <p:cNvGraphicFramePr>
            <a:graphicFrameLocks noChangeAspect="1"/>
          </p:cNvGraphicFramePr>
          <p:nvPr>
            <p:extLst>
              <p:ext uri="{D42A27DB-BD31-4B8C-83A1-F6EECF244321}">
                <p14:modId xmlns:p14="http://schemas.microsoft.com/office/powerpoint/2010/main" val="335620893"/>
              </p:ext>
            </p:extLst>
          </p:nvPr>
        </p:nvGraphicFramePr>
        <p:xfrm>
          <a:off x="6011862" y="2103438"/>
          <a:ext cx="1341438" cy="368300"/>
        </p:xfrm>
        <a:graphic>
          <a:graphicData uri="http://schemas.openxmlformats.org/presentationml/2006/ole">
            <mc:AlternateContent xmlns:mc="http://schemas.openxmlformats.org/markup-compatibility/2006">
              <mc:Choice xmlns:v="urn:schemas-microsoft-com:vml" Requires="v">
                <p:oleObj spid="_x0000_s37434" name="公式" r:id="rId19" imgW="634449" imgH="177646" progId="Equation.3">
                  <p:embed/>
                </p:oleObj>
              </mc:Choice>
              <mc:Fallback>
                <p:oleObj name="公式" r:id="rId19" imgW="634449" imgH="177646" progId="Equation.3">
                  <p:embed/>
                  <p:pic>
                    <p:nvPicPr>
                      <p:cNvPr id="0" name="Object 5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011862" y="2103438"/>
                        <a:ext cx="1341438"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3" name="Text Box 27"/>
          <p:cNvSpPr txBox="1">
            <a:spLocks noChangeArrowheads="1"/>
          </p:cNvSpPr>
          <p:nvPr/>
        </p:nvSpPr>
        <p:spPr bwMode="auto">
          <a:xfrm>
            <a:off x="6053138" y="2582863"/>
            <a:ext cx="1841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lang="zh-CN" altLang="zh-CN" b="0">
              <a:latin typeface="Times New Roman" panose="02020603050405020304" pitchFamily="18" charset="0"/>
              <a:ea typeface="宋体" panose="02010600030101010101" pitchFamily="2" charset="-122"/>
            </a:endParaRPr>
          </a:p>
        </p:txBody>
      </p:sp>
      <p:grpSp>
        <p:nvGrpSpPr>
          <p:cNvPr id="36955" name="Group 91"/>
          <p:cNvGrpSpPr>
            <a:grpSpLocks/>
          </p:cNvGrpSpPr>
          <p:nvPr/>
        </p:nvGrpSpPr>
        <p:grpSpPr bwMode="auto">
          <a:xfrm>
            <a:off x="9203862" y="2430463"/>
            <a:ext cx="1927225" cy="687387"/>
            <a:chOff x="4125" y="1091"/>
            <a:chExt cx="1214" cy="433"/>
          </a:xfrm>
        </p:grpSpPr>
        <p:sp>
          <p:nvSpPr>
            <p:cNvPr id="36903" name="Arc 69"/>
            <p:cNvSpPr>
              <a:spLocks/>
            </p:cNvSpPr>
            <p:nvPr/>
          </p:nvSpPr>
          <p:spPr bwMode="auto">
            <a:xfrm flipH="1" flipV="1">
              <a:off x="4125" y="1091"/>
              <a:ext cx="1214" cy="433"/>
            </a:xfrm>
            <a:custGeom>
              <a:avLst/>
              <a:gdLst>
                <a:gd name="T0" fmla="*/ 9 w 43200"/>
                <a:gd name="T1" fmla="*/ 5 h 41139"/>
                <a:gd name="T2" fmla="*/ 24 w 43200"/>
                <a:gd name="T3" fmla="*/ 5 h 41139"/>
                <a:gd name="T4" fmla="*/ 17 w 43200"/>
                <a:gd name="T5" fmla="*/ 2 h 41139"/>
                <a:gd name="T6" fmla="*/ 0 60000 65536"/>
                <a:gd name="T7" fmla="*/ 0 60000 65536"/>
                <a:gd name="T8" fmla="*/ 0 60000 65536"/>
              </a:gdLst>
              <a:ahLst/>
              <a:cxnLst>
                <a:cxn ang="T6">
                  <a:pos x="T0" y="T1"/>
                </a:cxn>
                <a:cxn ang="T7">
                  <a:pos x="T2" y="T3"/>
                </a:cxn>
                <a:cxn ang="T8">
                  <a:pos x="T4" y="T5"/>
                </a:cxn>
              </a:cxnLst>
              <a:rect l="0" t="0" r="r" b="b"/>
              <a:pathLst>
                <a:path w="43200" h="41139" fill="none" extrusionOk="0">
                  <a:moveTo>
                    <a:pt x="11749" y="40822"/>
                  </a:moveTo>
                  <a:cubicBezTo>
                    <a:pt x="4536" y="37126"/>
                    <a:pt x="0" y="29704"/>
                    <a:pt x="0" y="21600"/>
                  </a:cubicBezTo>
                  <a:cubicBezTo>
                    <a:pt x="0" y="9670"/>
                    <a:pt x="9670" y="0"/>
                    <a:pt x="21600" y="0"/>
                  </a:cubicBezTo>
                  <a:cubicBezTo>
                    <a:pt x="33529" y="0"/>
                    <a:pt x="43200" y="9670"/>
                    <a:pt x="43200" y="21600"/>
                  </a:cubicBezTo>
                  <a:cubicBezTo>
                    <a:pt x="43200" y="29962"/>
                    <a:pt x="38372" y="37574"/>
                    <a:pt x="30808" y="41139"/>
                  </a:cubicBezTo>
                </a:path>
                <a:path w="43200" h="41139" stroke="0" extrusionOk="0">
                  <a:moveTo>
                    <a:pt x="11749" y="40822"/>
                  </a:moveTo>
                  <a:cubicBezTo>
                    <a:pt x="4536" y="37126"/>
                    <a:pt x="0" y="29704"/>
                    <a:pt x="0" y="21600"/>
                  </a:cubicBezTo>
                  <a:cubicBezTo>
                    <a:pt x="0" y="9670"/>
                    <a:pt x="9670" y="0"/>
                    <a:pt x="21600" y="0"/>
                  </a:cubicBezTo>
                  <a:cubicBezTo>
                    <a:pt x="33529" y="0"/>
                    <a:pt x="43200" y="9670"/>
                    <a:pt x="43200" y="21600"/>
                  </a:cubicBezTo>
                  <a:cubicBezTo>
                    <a:pt x="43200" y="29962"/>
                    <a:pt x="38372" y="37574"/>
                    <a:pt x="30808" y="41139"/>
                  </a:cubicBezTo>
                  <a:lnTo>
                    <a:pt x="21600" y="21600"/>
                  </a:lnTo>
                  <a:lnTo>
                    <a:pt x="11749" y="40822"/>
                  </a:lnTo>
                  <a:close/>
                </a:path>
              </a:pathLst>
            </a:custGeom>
            <a:noFill/>
            <a:ln w="254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6904" name="Line 71"/>
            <p:cNvSpPr>
              <a:spLocks noChangeShapeType="1"/>
            </p:cNvSpPr>
            <p:nvPr/>
          </p:nvSpPr>
          <p:spPr bwMode="auto">
            <a:xfrm>
              <a:off x="4739" y="1288"/>
              <a:ext cx="600"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36905" name="Object 29"/>
            <p:cNvGraphicFramePr>
              <a:graphicFrameLocks noChangeAspect="1"/>
            </p:cNvGraphicFramePr>
            <p:nvPr/>
          </p:nvGraphicFramePr>
          <p:xfrm>
            <a:off x="4817" y="1301"/>
            <a:ext cx="161" cy="179"/>
          </p:xfrm>
          <a:graphic>
            <a:graphicData uri="http://schemas.openxmlformats.org/presentationml/2006/ole">
              <mc:AlternateContent xmlns:mc="http://schemas.openxmlformats.org/markup-compatibility/2006">
                <mc:Choice xmlns:v="urn:schemas-microsoft-com:vml" Requires="v">
                  <p:oleObj spid="_x0000_s37435" name="Equation" r:id="rId21" imgW="114102" imgH="126780" progId="Equation.3">
                    <p:embed/>
                  </p:oleObj>
                </mc:Choice>
                <mc:Fallback>
                  <p:oleObj name="Equation" r:id="rId21" imgW="114102" imgH="126780" progId="Equation.3">
                    <p:embed/>
                    <p:pic>
                      <p:nvPicPr>
                        <p:cNvPr id="0" name="Object 2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17" y="1301"/>
                          <a:ext cx="161" cy="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6960" name="Group 96"/>
          <p:cNvGrpSpPr>
            <a:grpSpLocks/>
          </p:cNvGrpSpPr>
          <p:nvPr/>
        </p:nvGrpSpPr>
        <p:grpSpPr bwMode="auto">
          <a:xfrm>
            <a:off x="9843624" y="3297238"/>
            <a:ext cx="725488" cy="390525"/>
            <a:chOff x="4517" y="1657"/>
            <a:chExt cx="457" cy="246"/>
          </a:xfrm>
        </p:grpSpPr>
        <p:sp>
          <p:nvSpPr>
            <p:cNvPr id="36900" name="Arc 93"/>
            <p:cNvSpPr>
              <a:spLocks/>
            </p:cNvSpPr>
            <p:nvPr/>
          </p:nvSpPr>
          <p:spPr bwMode="auto">
            <a:xfrm flipH="1" flipV="1">
              <a:off x="4517" y="1657"/>
              <a:ext cx="451" cy="211"/>
            </a:xfrm>
            <a:custGeom>
              <a:avLst/>
              <a:gdLst>
                <a:gd name="T0" fmla="*/ 3 w 43200"/>
                <a:gd name="T1" fmla="*/ 1 h 43200"/>
                <a:gd name="T2" fmla="*/ 3 w 43200"/>
                <a:gd name="T3" fmla="*/ 1 h 43200"/>
                <a:gd name="T4" fmla="*/ 2 w 43200"/>
                <a:gd name="T5" fmla="*/ 1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0436" y="41309"/>
                  </a:moveTo>
                  <a:cubicBezTo>
                    <a:pt x="27657" y="42555"/>
                    <a:pt x="24645" y="43200"/>
                    <a:pt x="21600" y="43200"/>
                  </a:cubicBezTo>
                  <a:cubicBezTo>
                    <a:pt x="9670" y="43200"/>
                    <a:pt x="0" y="33529"/>
                    <a:pt x="0" y="21600"/>
                  </a:cubicBezTo>
                  <a:cubicBezTo>
                    <a:pt x="0" y="9670"/>
                    <a:pt x="9670" y="0"/>
                    <a:pt x="21600" y="0"/>
                  </a:cubicBezTo>
                  <a:cubicBezTo>
                    <a:pt x="33529" y="0"/>
                    <a:pt x="43200" y="9670"/>
                    <a:pt x="43200" y="21600"/>
                  </a:cubicBezTo>
                  <a:cubicBezTo>
                    <a:pt x="43200" y="29962"/>
                    <a:pt x="38372" y="37574"/>
                    <a:pt x="30808" y="41139"/>
                  </a:cubicBezTo>
                </a:path>
                <a:path w="43200" h="43200" stroke="0" extrusionOk="0">
                  <a:moveTo>
                    <a:pt x="30436" y="41309"/>
                  </a:moveTo>
                  <a:cubicBezTo>
                    <a:pt x="27657" y="42555"/>
                    <a:pt x="24645" y="43200"/>
                    <a:pt x="21600" y="43200"/>
                  </a:cubicBezTo>
                  <a:cubicBezTo>
                    <a:pt x="9670" y="43200"/>
                    <a:pt x="0" y="33529"/>
                    <a:pt x="0" y="21600"/>
                  </a:cubicBezTo>
                  <a:cubicBezTo>
                    <a:pt x="0" y="9670"/>
                    <a:pt x="9670" y="0"/>
                    <a:pt x="21600" y="0"/>
                  </a:cubicBezTo>
                  <a:cubicBezTo>
                    <a:pt x="33529" y="0"/>
                    <a:pt x="43200" y="9670"/>
                    <a:pt x="43200" y="21600"/>
                  </a:cubicBezTo>
                  <a:cubicBezTo>
                    <a:pt x="43200" y="29962"/>
                    <a:pt x="38372" y="37574"/>
                    <a:pt x="30808" y="41139"/>
                  </a:cubicBezTo>
                  <a:lnTo>
                    <a:pt x="21600" y="21600"/>
                  </a:lnTo>
                  <a:lnTo>
                    <a:pt x="30436" y="41309"/>
                  </a:lnTo>
                  <a:close/>
                </a:path>
              </a:pathLst>
            </a:custGeom>
            <a:noFill/>
            <a:ln w="254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6901" name="Line 94"/>
            <p:cNvSpPr>
              <a:spLocks noChangeShapeType="1"/>
            </p:cNvSpPr>
            <p:nvPr/>
          </p:nvSpPr>
          <p:spPr bwMode="auto">
            <a:xfrm>
              <a:off x="4735" y="1761"/>
              <a:ext cx="239"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3" name="Object 95"/>
            <p:cNvGraphicFramePr>
              <a:graphicFrameLocks noChangeAspect="1"/>
            </p:cNvGraphicFramePr>
            <p:nvPr/>
          </p:nvGraphicFramePr>
          <p:xfrm>
            <a:off x="4752" y="1724"/>
            <a:ext cx="161" cy="179"/>
          </p:xfrm>
          <a:graphic>
            <a:graphicData uri="http://schemas.openxmlformats.org/presentationml/2006/ole">
              <mc:AlternateContent xmlns:mc="http://schemas.openxmlformats.org/markup-compatibility/2006">
                <mc:Choice xmlns:v="urn:schemas-microsoft-com:vml" Requires="v">
                  <p:oleObj spid="_x0000_s37436" name="Equation" r:id="rId23" imgW="114102" imgH="126780" progId="Equation.3">
                    <p:embed/>
                  </p:oleObj>
                </mc:Choice>
                <mc:Fallback>
                  <p:oleObj name="Equation" r:id="rId23" imgW="114102" imgH="126780" progId="Equation.3">
                    <p:embed/>
                    <p:pic>
                      <p:nvPicPr>
                        <p:cNvPr id="0" name="Object 9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752" y="1724"/>
                          <a:ext cx="161" cy="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6963" name="Object 99"/>
          <p:cNvGraphicFramePr>
            <a:graphicFrameLocks noChangeAspect="1"/>
          </p:cNvGraphicFramePr>
          <p:nvPr>
            <p:extLst>
              <p:ext uri="{D42A27DB-BD31-4B8C-83A1-F6EECF244321}">
                <p14:modId xmlns:p14="http://schemas.microsoft.com/office/powerpoint/2010/main" val="3290921011"/>
              </p:ext>
            </p:extLst>
          </p:nvPr>
        </p:nvGraphicFramePr>
        <p:xfrm>
          <a:off x="2896912" y="2858294"/>
          <a:ext cx="1941513" cy="519112"/>
        </p:xfrm>
        <a:graphic>
          <a:graphicData uri="http://schemas.openxmlformats.org/presentationml/2006/ole">
            <mc:AlternateContent xmlns:mc="http://schemas.openxmlformats.org/markup-compatibility/2006">
              <mc:Choice xmlns:v="urn:schemas-microsoft-com:vml" Requires="v">
                <p:oleObj spid="_x0000_s37437" name="公式" r:id="rId24" imgW="672808" imgH="228501" progId="Equation.3">
                  <p:embed/>
                </p:oleObj>
              </mc:Choice>
              <mc:Fallback>
                <p:oleObj name="公式" r:id="rId24" imgW="672808" imgH="228501" progId="Equation.3">
                  <p:embed/>
                  <p:pic>
                    <p:nvPicPr>
                      <p:cNvPr id="0" name="Object 9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896912" y="2858294"/>
                        <a:ext cx="194151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964" name="Text Box 100"/>
          <p:cNvSpPr txBox="1">
            <a:spLocks noChangeArrowheads="1"/>
          </p:cNvSpPr>
          <p:nvPr/>
        </p:nvSpPr>
        <p:spPr bwMode="auto">
          <a:xfrm>
            <a:off x="3080544" y="2082801"/>
            <a:ext cx="26939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r>
              <a:rPr lang="zh-CN" altLang="en-US" dirty="0"/>
              <a:t>由安培环路定理</a:t>
            </a:r>
            <a:r>
              <a:rPr lang="en-US" altLang="zh-CN" dirty="0"/>
              <a:t>,</a:t>
            </a:r>
          </a:p>
        </p:txBody>
      </p:sp>
      <p:sp>
        <p:nvSpPr>
          <p:cNvPr id="36965" name="Rectangle 101"/>
          <p:cNvSpPr>
            <a:spLocks noChangeArrowheads="1"/>
          </p:cNvSpPr>
          <p:nvPr/>
        </p:nvSpPr>
        <p:spPr bwMode="auto">
          <a:xfrm>
            <a:off x="868087" y="3552826"/>
            <a:ext cx="5086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dirty="0"/>
              <a:t>在导体内取圆形回路为安培回路，则</a:t>
            </a:r>
          </a:p>
        </p:txBody>
      </p:sp>
      <p:graphicFrame>
        <p:nvGraphicFramePr>
          <p:cNvPr id="36966" name="Object 102"/>
          <p:cNvGraphicFramePr>
            <a:graphicFrameLocks noChangeAspect="1"/>
          </p:cNvGraphicFramePr>
          <p:nvPr>
            <p:extLst>
              <p:ext uri="{D42A27DB-BD31-4B8C-83A1-F6EECF244321}">
                <p14:modId xmlns:p14="http://schemas.microsoft.com/office/powerpoint/2010/main" val="2073445038"/>
              </p:ext>
            </p:extLst>
          </p:nvPr>
        </p:nvGraphicFramePr>
        <p:xfrm>
          <a:off x="942389" y="4318332"/>
          <a:ext cx="2028825" cy="585788"/>
        </p:xfrm>
        <a:graphic>
          <a:graphicData uri="http://schemas.openxmlformats.org/presentationml/2006/ole">
            <mc:AlternateContent xmlns:mc="http://schemas.openxmlformats.org/markup-compatibility/2006">
              <mc:Choice xmlns:v="urn:schemas-microsoft-com:vml" Requires="v">
                <p:oleObj spid="_x0000_s37438" name="公式" r:id="rId26" imgW="1054100" imgH="304800" progId="Equation.3">
                  <p:embed/>
                </p:oleObj>
              </mc:Choice>
              <mc:Fallback>
                <p:oleObj name="公式" r:id="rId26" imgW="1054100" imgH="304800" progId="Equation.3">
                  <p:embed/>
                  <p:pic>
                    <p:nvPicPr>
                      <p:cNvPr id="0" name="Object 10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42389" y="4318332"/>
                        <a:ext cx="2028825"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967" name="Text Box 103"/>
          <p:cNvSpPr txBox="1">
            <a:spLocks noChangeArrowheads="1"/>
          </p:cNvSpPr>
          <p:nvPr/>
        </p:nvSpPr>
        <p:spPr bwMode="auto">
          <a:xfrm>
            <a:off x="3317875" y="4384397"/>
            <a:ext cx="26939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r>
              <a:rPr lang="zh-CN" altLang="en-US" dirty="0"/>
              <a:t>由安培环路定理</a:t>
            </a:r>
            <a:r>
              <a:rPr lang="en-US" altLang="zh-CN" dirty="0"/>
              <a:t>,</a:t>
            </a:r>
          </a:p>
        </p:txBody>
      </p:sp>
      <p:graphicFrame>
        <p:nvGraphicFramePr>
          <p:cNvPr id="36968" name="Object 104"/>
          <p:cNvGraphicFramePr>
            <a:graphicFrameLocks noChangeAspect="1"/>
          </p:cNvGraphicFramePr>
          <p:nvPr>
            <p:extLst>
              <p:ext uri="{D42A27DB-BD31-4B8C-83A1-F6EECF244321}">
                <p14:modId xmlns:p14="http://schemas.microsoft.com/office/powerpoint/2010/main" val="2332746860"/>
              </p:ext>
            </p:extLst>
          </p:nvPr>
        </p:nvGraphicFramePr>
        <p:xfrm>
          <a:off x="6011862" y="4377633"/>
          <a:ext cx="1474788" cy="473075"/>
        </p:xfrm>
        <a:graphic>
          <a:graphicData uri="http://schemas.openxmlformats.org/presentationml/2006/ole">
            <mc:AlternateContent xmlns:mc="http://schemas.openxmlformats.org/markup-compatibility/2006">
              <mc:Choice xmlns:v="urn:schemas-microsoft-com:vml" Requires="v">
                <p:oleObj spid="_x0000_s37439" name="公式" r:id="rId28" imgW="698500" imgH="228600" progId="Equation.3">
                  <p:embed/>
                </p:oleObj>
              </mc:Choice>
              <mc:Fallback>
                <p:oleObj name="公式" r:id="rId28" imgW="698500" imgH="228600" progId="Equation.3">
                  <p:embed/>
                  <p:pic>
                    <p:nvPicPr>
                      <p:cNvPr id="0" name="Object 10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011862" y="4377633"/>
                        <a:ext cx="1474788"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69" name="Object 105"/>
          <p:cNvGraphicFramePr>
            <a:graphicFrameLocks noChangeAspect="1"/>
          </p:cNvGraphicFramePr>
          <p:nvPr>
            <p:extLst>
              <p:ext uri="{D42A27DB-BD31-4B8C-83A1-F6EECF244321}">
                <p14:modId xmlns:p14="http://schemas.microsoft.com/office/powerpoint/2010/main" val="1043947013"/>
              </p:ext>
            </p:extLst>
          </p:nvPr>
        </p:nvGraphicFramePr>
        <p:xfrm>
          <a:off x="1180928" y="5102792"/>
          <a:ext cx="2816225" cy="866775"/>
        </p:xfrm>
        <a:graphic>
          <a:graphicData uri="http://schemas.openxmlformats.org/presentationml/2006/ole">
            <mc:AlternateContent xmlns:mc="http://schemas.openxmlformats.org/markup-compatibility/2006">
              <mc:Choice xmlns:v="urn:schemas-microsoft-com:vml" Requires="v">
                <p:oleObj spid="_x0000_s37440" name="公式" r:id="rId30" imgW="1333500" imgH="419100" progId="Equation.3">
                  <p:embed/>
                </p:oleObj>
              </mc:Choice>
              <mc:Fallback>
                <p:oleObj name="公式" r:id="rId30" imgW="1333500" imgH="419100" progId="Equation.3">
                  <p:embed/>
                  <p:pic>
                    <p:nvPicPr>
                      <p:cNvPr id="0" name="Object 10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180928" y="5102792"/>
                        <a:ext cx="2816225" cy="86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70" name="Object 106"/>
          <p:cNvGraphicFramePr>
            <a:graphicFrameLocks noChangeAspect="1"/>
          </p:cNvGraphicFramePr>
          <p:nvPr>
            <p:extLst>
              <p:ext uri="{D42A27DB-BD31-4B8C-83A1-F6EECF244321}">
                <p14:modId xmlns:p14="http://schemas.microsoft.com/office/powerpoint/2010/main" val="3875131332"/>
              </p:ext>
            </p:extLst>
          </p:nvPr>
        </p:nvGraphicFramePr>
        <p:xfrm>
          <a:off x="4297363" y="5182167"/>
          <a:ext cx="1809750" cy="787400"/>
        </p:xfrm>
        <a:graphic>
          <a:graphicData uri="http://schemas.openxmlformats.org/presentationml/2006/ole">
            <mc:AlternateContent xmlns:mc="http://schemas.openxmlformats.org/markup-compatibility/2006">
              <mc:Choice xmlns:v="urn:schemas-microsoft-com:vml" Requires="v">
                <p:oleObj spid="_x0000_s37441" name="公式" r:id="rId32" imgW="825142" imgH="406224" progId="Equation.3">
                  <p:embed/>
                </p:oleObj>
              </mc:Choice>
              <mc:Fallback>
                <p:oleObj name="公式" r:id="rId32" imgW="825142" imgH="406224" progId="Equation.3">
                  <p:embed/>
                  <p:pic>
                    <p:nvPicPr>
                      <p:cNvPr id="0" name="Object 106"/>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297363" y="5182167"/>
                        <a:ext cx="180975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71" name="Object 107"/>
          <p:cNvGraphicFramePr>
            <a:graphicFrameLocks noChangeAspect="1"/>
          </p:cNvGraphicFramePr>
          <p:nvPr>
            <p:extLst>
              <p:ext uri="{D42A27DB-BD31-4B8C-83A1-F6EECF244321}">
                <p14:modId xmlns:p14="http://schemas.microsoft.com/office/powerpoint/2010/main" val="401014663"/>
              </p:ext>
            </p:extLst>
          </p:nvPr>
        </p:nvGraphicFramePr>
        <p:xfrm>
          <a:off x="6462783" y="5182167"/>
          <a:ext cx="1447800" cy="787400"/>
        </p:xfrm>
        <a:graphic>
          <a:graphicData uri="http://schemas.openxmlformats.org/presentationml/2006/ole">
            <mc:AlternateContent xmlns:mc="http://schemas.openxmlformats.org/markup-compatibility/2006">
              <mc:Choice xmlns:v="urn:schemas-microsoft-com:vml" Requires="v">
                <p:oleObj spid="_x0000_s37442" name="公式" r:id="rId34" imgW="660113" imgH="406224" progId="Equation.3">
                  <p:embed/>
                </p:oleObj>
              </mc:Choice>
              <mc:Fallback>
                <p:oleObj name="公式" r:id="rId34" imgW="660113" imgH="406224" progId="Equation.3">
                  <p:embed/>
                  <p:pic>
                    <p:nvPicPr>
                      <p:cNvPr id="0" name="Object 107"/>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6462783" y="5182167"/>
                        <a:ext cx="14478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6976" name="Group 112"/>
          <p:cNvGrpSpPr>
            <a:grpSpLocks/>
          </p:cNvGrpSpPr>
          <p:nvPr/>
        </p:nvGrpSpPr>
        <p:grpSpPr bwMode="auto">
          <a:xfrm>
            <a:off x="9041612" y="4765675"/>
            <a:ext cx="2633663" cy="1771650"/>
            <a:chOff x="884" y="2341"/>
            <a:chExt cx="2540" cy="1769"/>
          </a:xfrm>
        </p:grpSpPr>
        <p:sp>
          <p:nvSpPr>
            <p:cNvPr id="36889" name="Rectangle 113"/>
            <p:cNvSpPr>
              <a:spLocks noChangeArrowheads="1"/>
            </p:cNvSpPr>
            <p:nvPr/>
          </p:nvSpPr>
          <p:spPr bwMode="auto">
            <a:xfrm>
              <a:off x="884" y="2341"/>
              <a:ext cx="2540" cy="1769"/>
            </a:xfrm>
            <a:prstGeom prst="rect">
              <a:avLst/>
            </a:prstGeom>
            <a:solidFill>
              <a:srgbClr val="284AF4">
                <a:alpha val="89803"/>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endParaRPr lang="zh-CN" altLang="en-US"/>
            </a:p>
          </p:txBody>
        </p:sp>
        <p:sp>
          <p:nvSpPr>
            <p:cNvPr id="36890" name="Line 114"/>
            <p:cNvSpPr>
              <a:spLocks noChangeShapeType="1"/>
            </p:cNvSpPr>
            <p:nvPr/>
          </p:nvSpPr>
          <p:spPr bwMode="auto">
            <a:xfrm flipV="1">
              <a:off x="1292" y="2478"/>
              <a:ext cx="0" cy="1360"/>
            </a:xfrm>
            <a:prstGeom prst="line">
              <a:avLst/>
            </a:prstGeom>
            <a:noFill/>
            <a:ln w="127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91" name="Line 115"/>
            <p:cNvSpPr>
              <a:spLocks noChangeShapeType="1"/>
            </p:cNvSpPr>
            <p:nvPr/>
          </p:nvSpPr>
          <p:spPr bwMode="auto">
            <a:xfrm>
              <a:off x="1292" y="3838"/>
              <a:ext cx="1769" cy="0"/>
            </a:xfrm>
            <a:prstGeom prst="line">
              <a:avLst/>
            </a:prstGeom>
            <a:noFill/>
            <a:ln w="127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6892" name="Object 116"/>
            <p:cNvGraphicFramePr>
              <a:graphicFrameLocks noChangeAspect="1"/>
            </p:cNvGraphicFramePr>
            <p:nvPr/>
          </p:nvGraphicFramePr>
          <p:xfrm>
            <a:off x="1111" y="3838"/>
            <a:ext cx="220" cy="237"/>
          </p:xfrm>
          <a:graphic>
            <a:graphicData uri="http://schemas.openxmlformats.org/presentationml/2006/ole">
              <mc:AlternateContent xmlns:mc="http://schemas.openxmlformats.org/markup-compatibility/2006">
                <mc:Choice xmlns:v="urn:schemas-microsoft-com:vml" Requires="v">
                  <p:oleObj spid="_x0000_s37443" name="公式" r:id="rId36" imgW="142900" imgH="162000" progId="Equation.3">
                    <p:embed/>
                  </p:oleObj>
                </mc:Choice>
                <mc:Fallback>
                  <p:oleObj name="公式" r:id="rId36" imgW="142900" imgH="162000" progId="Equation.3">
                    <p:embed/>
                    <p:pic>
                      <p:nvPicPr>
                        <p:cNvPr id="0" name="Object 116"/>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111" y="3838"/>
                          <a:ext cx="220"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93" name="Line 117"/>
            <p:cNvSpPr>
              <a:spLocks noChangeShapeType="1"/>
            </p:cNvSpPr>
            <p:nvPr/>
          </p:nvSpPr>
          <p:spPr bwMode="auto">
            <a:xfrm>
              <a:off x="1882" y="2931"/>
              <a:ext cx="0" cy="907"/>
            </a:xfrm>
            <a:prstGeom prst="line">
              <a:avLst/>
            </a:prstGeom>
            <a:noFill/>
            <a:ln w="9525">
              <a:solidFill>
                <a:srgbClr val="FF99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94" name="Arc 118"/>
            <p:cNvSpPr>
              <a:spLocks/>
            </p:cNvSpPr>
            <p:nvPr/>
          </p:nvSpPr>
          <p:spPr bwMode="auto">
            <a:xfrm>
              <a:off x="1882" y="2341"/>
              <a:ext cx="1089" cy="1270"/>
            </a:xfrm>
            <a:custGeom>
              <a:avLst/>
              <a:gdLst>
                <a:gd name="T0" fmla="*/ 40 w 19513"/>
                <a:gd name="T1" fmla="*/ 78 h 20570"/>
                <a:gd name="T2" fmla="*/ 0 w 19513"/>
                <a:gd name="T3" fmla="*/ 35 h 20570"/>
                <a:gd name="T4" fmla="*/ 61 w 19513"/>
                <a:gd name="T5" fmla="*/ 0 h 20570"/>
                <a:gd name="T6" fmla="*/ 0 60000 65536"/>
                <a:gd name="T7" fmla="*/ 0 60000 65536"/>
                <a:gd name="T8" fmla="*/ 0 60000 65536"/>
              </a:gdLst>
              <a:ahLst/>
              <a:cxnLst>
                <a:cxn ang="T6">
                  <a:pos x="T0" y="T1"/>
                </a:cxn>
                <a:cxn ang="T7">
                  <a:pos x="T2" y="T3"/>
                </a:cxn>
                <a:cxn ang="T8">
                  <a:pos x="T4" y="T5"/>
                </a:cxn>
              </a:cxnLst>
              <a:rect l="0" t="0" r="r" b="b"/>
              <a:pathLst>
                <a:path w="19513" h="20570" fill="none" extrusionOk="0">
                  <a:moveTo>
                    <a:pt x="12922" y="20569"/>
                  </a:moveTo>
                  <a:cubicBezTo>
                    <a:pt x="7237" y="18748"/>
                    <a:pt x="2559" y="14655"/>
                    <a:pt x="0" y="9262"/>
                  </a:cubicBezTo>
                </a:path>
                <a:path w="19513" h="20570" stroke="0" extrusionOk="0">
                  <a:moveTo>
                    <a:pt x="12922" y="20569"/>
                  </a:moveTo>
                  <a:cubicBezTo>
                    <a:pt x="7237" y="18748"/>
                    <a:pt x="2559" y="14655"/>
                    <a:pt x="0" y="9262"/>
                  </a:cubicBezTo>
                  <a:lnTo>
                    <a:pt x="19513" y="0"/>
                  </a:lnTo>
                  <a:lnTo>
                    <a:pt x="12922" y="20569"/>
                  </a:lnTo>
                  <a:close/>
                </a:path>
              </a:pathLst>
            </a:cu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5" name="Line 119"/>
            <p:cNvSpPr>
              <a:spLocks noChangeShapeType="1"/>
            </p:cNvSpPr>
            <p:nvPr/>
          </p:nvSpPr>
          <p:spPr bwMode="auto">
            <a:xfrm flipV="1">
              <a:off x="1292" y="2931"/>
              <a:ext cx="590" cy="907"/>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6896" name="Object 120"/>
            <p:cNvGraphicFramePr>
              <a:graphicFrameLocks noChangeAspect="1"/>
            </p:cNvGraphicFramePr>
            <p:nvPr/>
          </p:nvGraphicFramePr>
          <p:xfrm>
            <a:off x="2299" y="2817"/>
            <a:ext cx="393" cy="485"/>
          </p:xfrm>
          <a:graphic>
            <a:graphicData uri="http://schemas.openxmlformats.org/presentationml/2006/ole">
              <mc:AlternateContent xmlns:mc="http://schemas.openxmlformats.org/markup-compatibility/2006">
                <mc:Choice xmlns:v="urn:schemas-microsoft-com:vml" Requires="v">
                  <p:oleObj spid="_x0000_s37444" name="公式" r:id="rId38" imgW="314435" imgH="390420" progId="Equation.3">
                    <p:embed/>
                  </p:oleObj>
                </mc:Choice>
                <mc:Fallback>
                  <p:oleObj name="公式" r:id="rId38" imgW="314435" imgH="390420" progId="Equation.3">
                    <p:embed/>
                    <p:pic>
                      <p:nvPicPr>
                        <p:cNvPr id="0" name="Object 120"/>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2299" y="2817"/>
                          <a:ext cx="393" cy="4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97" name="Object 121"/>
            <p:cNvGraphicFramePr>
              <a:graphicFrameLocks noChangeAspect="1"/>
            </p:cNvGraphicFramePr>
            <p:nvPr/>
          </p:nvGraphicFramePr>
          <p:xfrm>
            <a:off x="3095" y="3826"/>
            <a:ext cx="152" cy="170"/>
          </p:xfrm>
          <a:graphic>
            <a:graphicData uri="http://schemas.openxmlformats.org/presentationml/2006/ole">
              <mc:AlternateContent xmlns:mc="http://schemas.openxmlformats.org/markup-compatibility/2006">
                <mc:Choice xmlns:v="urn:schemas-microsoft-com:vml" Requires="v">
                  <p:oleObj spid="_x0000_s37445" name="公式" r:id="rId40" imgW="95357" imgH="104760" progId="Equation.3">
                    <p:embed/>
                  </p:oleObj>
                </mc:Choice>
                <mc:Fallback>
                  <p:oleObj name="公式" r:id="rId40" imgW="95357" imgH="104760" progId="Equation.3">
                    <p:embed/>
                    <p:pic>
                      <p:nvPicPr>
                        <p:cNvPr id="0" name="Object 121"/>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3095" y="3826"/>
                          <a:ext cx="152"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98" name="Object 122"/>
            <p:cNvGraphicFramePr>
              <a:graphicFrameLocks noChangeAspect="1"/>
            </p:cNvGraphicFramePr>
            <p:nvPr/>
          </p:nvGraphicFramePr>
          <p:xfrm>
            <a:off x="1003" y="2439"/>
            <a:ext cx="255" cy="221"/>
          </p:xfrm>
          <a:graphic>
            <a:graphicData uri="http://schemas.openxmlformats.org/presentationml/2006/ole">
              <mc:AlternateContent xmlns:mc="http://schemas.openxmlformats.org/markup-compatibility/2006">
                <mc:Choice xmlns:v="urn:schemas-microsoft-com:vml" Requires="v">
                  <p:oleObj spid="_x0000_s37446" name="公式" r:id="rId42" imgW="171534" imgH="142830" progId="Equation.3">
                    <p:embed/>
                  </p:oleObj>
                </mc:Choice>
                <mc:Fallback>
                  <p:oleObj name="公式" r:id="rId42" imgW="171534" imgH="142830" progId="Equation.3">
                    <p:embed/>
                    <p:pic>
                      <p:nvPicPr>
                        <p:cNvPr id="0" name="Object 122"/>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1003" y="2439"/>
                          <a:ext cx="255"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99" name="Object 123"/>
            <p:cNvGraphicFramePr>
              <a:graphicFrameLocks noChangeAspect="1"/>
            </p:cNvGraphicFramePr>
            <p:nvPr/>
          </p:nvGraphicFramePr>
          <p:xfrm>
            <a:off x="1746" y="3846"/>
            <a:ext cx="220" cy="220"/>
          </p:xfrm>
          <a:graphic>
            <a:graphicData uri="http://schemas.openxmlformats.org/presentationml/2006/ole">
              <mc:AlternateContent xmlns:mc="http://schemas.openxmlformats.org/markup-compatibility/2006">
                <mc:Choice xmlns:v="urn:schemas-microsoft-com:vml" Requires="v">
                  <p:oleObj spid="_x0000_s37447" name="公式" r:id="rId44" imgW="142900" imgH="142830" progId="Equation.3">
                    <p:embed/>
                  </p:oleObj>
                </mc:Choice>
                <mc:Fallback>
                  <p:oleObj name="公式" r:id="rId44" imgW="142900" imgH="142830" progId="Equation.3">
                    <p:embed/>
                    <p:pic>
                      <p:nvPicPr>
                        <p:cNvPr id="0" name="Object 123"/>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1746" y="3846"/>
                          <a:ext cx="220"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6991" name="Group 127"/>
          <p:cNvGrpSpPr>
            <a:grpSpLocks/>
          </p:cNvGrpSpPr>
          <p:nvPr/>
        </p:nvGrpSpPr>
        <p:grpSpPr bwMode="auto">
          <a:xfrm>
            <a:off x="1322388" y="6194430"/>
            <a:ext cx="7908925" cy="528638"/>
            <a:chOff x="329" y="3008"/>
            <a:chExt cx="4982" cy="333"/>
          </a:xfrm>
        </p:grpSpPr>
        <p:graphicFrame>
          <p:nvGraphicFramePr>
            <p:cNvPr id="36887" name="Object 128"/>
            <p:cNvGraphicFramePr>
              <a:graphicFrameLocks noChangeAspect="1"/>
            </p:cNvGraphicFramePr>
            <p:nvPr>
              <p:extLst>
                <p:ext uri="{D42A27DB-BD31-4B8C-83A1-F6EECF244321}">
                  <p14:modId xmlns:p14="http://schemas.microsoft.com/office/powerpoint/2010/main" val="1284511159"/>
                </p:ext>
              </p:extLst>
            </p:nvPr>
          </p:nvGraphicFramePr>
          <p:xfrm>
            <a:off x="4239" y="3035"/>
            <a:ext cx="267" cy="306"/>
          </p:xfrm>
          <a:graphic>
            <a:graphicData uri="http://schemas.openxmlformats.org/presentationml/2006/ole">
              <mc:AlternateContent xmlns:mc="http://schemas.openxmlformats.org/markup-compatibility/2006">
                <mc:Choice xmlns:v="urn:schemas-microsoft-com:vml" Requires="v">
                  <p:oleObj spid="_x0000_s37448" name="公式" r:id="rId46" imgW="164957" imgH="190335" progId="Equation.3">
                    <p:embed/>
                  </p:oleObj>
                </mc:Choice>
                <mc:Fallback>
                  <p:oleObj name="公式" r:id="rId46" imgW="164957" imgH="190335" progId="Equation.3">
                    <p:embed/>
                    <p:pic>
                      <p:nvPicPr>
                        <p:cNvPr id="0" name="Object 128"/>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4239" y="3035"/>
                          <a:ext cx="267"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88" name="Text Box 129"/>
            <p:cNvSpPr txBox="1">
              <a:spLocks noChangeArrowheads="1"/>
            </p:cNvSpPr>
            <p:nvPr/>
          </p:nvSpPr>
          <p:spPr bwMode="auto">
            <a:xfrm>
              <a:off x="329" y="3008"/>
              <a:ext cx="4982"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spcBef>
                  <a:spcPct val="50000"/>
                </a:spcBef>
              </a:pPr>
              <a:r>
                <a:rPr lang="zh-CN" altLang="en-US" dirty="0"/>
                <a:t>在充满均匀磁介质场中磁感应强度为真空中的   倍</a:t>
              </a:r>
              <a:r>
                <a:rPr lang="en-US" altLang="zh-CN" dirty="0"/>
                <a:t>.</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6990"/>
                                        </p:tgtEl>
                                        <p:attrNameLst>
                                          <p:attrName>style.visibility</p:attrName>
                                        </p:attrNameLst>
                                      </p:cBhvr>
                                      <p:to>
                                        <p:strVal val="visible"/>
                                      </p:to>
                                    </p:set>
                                    <p:animEffect transition="in" filter="wipe(left)">
                                      <p:cBhvr>
                                        <p:cTn id="7" dur="500"/>
                                        <p:tgtEl>
                                          <p:spTgt spid="369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6962"/>
                                        </p:tgtEl>
                                        <p:attrNameLst>
                                          <p:attrName>style.visibility</p:attrName>
                                        </p:attrNameLst>
                                      </p:cBhvr>
                                      <p:to>
                                        <p:strVal val="visible"/>
                                      </p:to>
                                    </p:set>
                                    <p:animEffect transition="in" filter="wipe(up)">
                                      <p:cBhvr>
                                        <p:cTn id="12" dur="500"/>
                                        <p:tgtEl>
                                          <p:spTgt spid="369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902"/>
                                        </p:tgtEl>
                                        <p:attrNameLst>
                                          <p:attrName>style.visibility</p:attrName>
                                        </p:attrNameLst>
                                      </p:cBhvr>
                                      <p:to>
                                        <p:strVal val="visible"/>
                                      </p:to>
                                    </p:set>
                                    <p:animEffect transition="in" filter="wipe(left)">
                                      <p:cBhvr>
                                        <p:cTn id="17" dur="500"/>
                                        <p:tgtEl>
                                          <p:spTgt spid="369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nodeType="clickEffect">
                                  <p:stCondLst>
                                    <p:cond delay="0"/>
                                  </p:stCondLst>
                                  <p:childTnLst>
                                    <p:set>
                                      <p:cBhvr>
                                        <p:cTn id="21" dur="1" fill="hold">
                                          <p:stCondLst>
                                            <p:cond delay="0"/>
                                          </p:stCondLst>
                                        </p:cTn>
                                        <p:tgtEl>
                                          <p:spTgt spid="36955"/>
                                        </p:tgtEl>
                                        <p:attrNameLst>
                                          <p:attrName>style.visibility</p:attrName>
                                        </p:attrNameLst>
                                      </p:cBhvr>
                                      <p:to>
                                        <p:strVal val="visible"/>
                                      </p:to>
                                    </p:set>
                                    <p:animEffect transition="in" filter="strips(upRight)">
                                      <p:cBhvr>
                                        <p:cTn id="22" dur="500"/>
                                        <p:tgtEl>
                                          <p:spTgt spid="369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6920"/>
                                        </p:tgtEl>
                                        <p:attrNameLst>
                                          <p:attrName>style.visibility</p:attrName>
                                        </p:attrNameLst>
                                      </p:cBhvr>
                                      <p:to>
                                        <p:strVal val="visible"/>
                                      </p:to>
                                    </p:set>
                                    <p:animEffect transition="in" filter="wipe(left)">
                                      <p:cBhvr>
                                        <p:cTn id="27" dur="500"/>
                                        <p:tgtEl>
                                          <p:spTgt spid="369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6964"/>
                                        </p:tgtEl>
                                        <p:attrNameLst>
                                          <p:attrName>style.visibility</p:attrName>
                                        </p:attrNameLst>
                                      </p:cBhvr>
                                      <p:to>
                                        <p:strVal val="visible"/>
                                      </p:to>
                                    </p:set>
                                    <p:animEffect transition="in" filter="wipe(left)">
                                      <p:cBhvr>
                                        <p:cTn id="32" dur="500"/>
                                        <p:tgtEl>
                                          <p:spTgt spid="3696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6922"/>
                                        </p:tgtEl>
                                        <p:attrNameLst>
                                          <p:attrName>style.visibility</p:attrName>
                                        </p:attrNameLst>
                                      </p:cBhvr>
                                      <p:to>
                                        <p:strVal val="visible"/>
                                      </p:to>
                                    </p:set>
                                    <p:animEffect transition="in" filter="wipe(left)">
                                      <p:cBhvr>
                                        <p:cTn id="37" dur="500"/>
                                        <p:tgtEl>
                                          <p:spTgt spid="3692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6921"/>
                                        </p:tgtEl>
                                        <p:attrNameLst>
                                          <p:attrName>style.visibility</p:attrName>
                                        </p:attrNameLst>
                                      </p:cBhvr>
                                      <p:to>
                                        <p:strVal val="visible"/>
                                      </p:to>
                                    </p:set>
                                    <p:animEffect transition="in" filter="wipe(left)">
                                      <p:cBhvr>
                                        <p:cTn id="42" dur="500"/>
                                        <p:tgtEl>
                                          <p:spTgt spid="3692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6963"/>
                                        </p:tgtEl>
                                        <p:attrNameLst>
                                          <p:attrName>style.visibility</p:attrName>
                                        </p:attrNameLst>
                                      </p:cBhvr>
                                      <p:to>
                                        <p:strVal val="visible"/>
                                      </p:to>
                                    </p:set>
                                    <p:animEffect transition="in" filter="wipe(left)">
                                      <p:cBhvr>
                                        <p:cTn id="47" dur="500"/>
                                        <p:tgtEl>
                                          <p:spTgt spid="3696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36907"/>
                                        </p:tgtEl>
                                        <p:attrNameLst>
                                          <p:attrName>style.visibility</p:attrName>
                                        </p:attrNameLst>
                                      </p:cBhvr>
                                      <p:to>
                                        <p:strVal val="visible"/>
                                      </p:to>
                                    </p:set>
                                    <p:animEffect transition="in" filter="wipe(left)">
                                      <p:cBhvr>
                                        <p:cTn id="52" dur="500"/>
                                        <p:tgtEl>
                                          <p:spTgt spid="3690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6965"/>
                                        </p:tgtEl>
                                        <p:attrNameLst>
                                          <p:attrName>style.visibility</p:attrName>
                                        </p:attrNameLst>
                                      </p:cBhvr>
                                      <p:to>
                                        <p:strVal val="visible"/>
                                      </p:to>
                                    </p:set>
                                    <p:animEffect transition="in" filter="wipe(left)">
                                      <p:cBhvr>
                                        <p:cTn id="57" dur="500"/>
                                        <p:tgtEl>
                                          <p:spTgt spid="3696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3" fill="hold" nodeType="clickEffect">
                                  <p:stCondLst>
                                    <p:cond delay="0"/>
                                  </p:stCondLst>
                                  <p:childTnLst>
                                    <p:set>
                                      <p:cBhvr>
                                        <p:cTn id="61" dur="1" fill="hold">
                                          <p:stCondLst>
                                            <p:cond delay="0"/>
                                          </p:stCondLst>
                                        </p:cTn>
                                        <p:tgtEl>
                                          <p:spTgt spid="36960"/>
                                        </p:tgtEl>
                                        <p:attrNameLst>
                                          <p:attrName>style.visibility</p:attrName>
                                        </p:attrNameLst>
                                      </p:cBhvr>
                                      <p:to>
                                        <p:strVal val="visible"/>
                                      </p:to>
                                    </p:set>
                                    <p:animEffect transition="in" filter="strips(upRight)">
                                      <p:cBhvr>
                                        <p:cTn id="62" dur="500"/>
                                        <p:tgtEl>
                                          <p:spTgt spid="3696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36966"/>
                                        </p:tgtEl>
                                        <p:attrNameLst>
                                          <p:attrName>style.visibility</p:attrName>
                                        </p:attrNameLst>
                                      </p:cBhvr>
                                      <p:to>
                                        <p:strVal val="visible"/>
                                      </p:to>
                                    </p:set>
                                    <p:animEffect transition="in" filter="wipe(left)">
                                      <p:cBhvr>
                                        <p:cTn id="67" dur="500"/>
                                        <p:tgtEl>
                                          <p:spTgt spid="3696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6967"/>
                                        </p:tgtEl>
                                        <p:attrNameLst>
                                          <p:attrName>style.visibility</p:attrName>
                                        </p:attrNameLst>
                                      </p:cBhvr>
                                      <p:to>
                                        <p:strVal val="visible"/>
                                      </p:to>
                                    </p:set>
                                    <p:animEffect transition="in" filter="wipe(left)">
                                      <p:cBhvr>
                                        <p:cTn id="72" dur="500"/>
                                        <p:tgtEl>
                                          <p:spTgt spid="3696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36968"/>
                                        </p:tgtEl>
                                        <p:attrNameLst>
                                          <p:attrName>style.visibility</p:attrName>
                                        </p:attrNameLst>
                                      </p:cBhvr>
                                      <p:to>
                                        <p:strVal val="visible"/>
                                      </p:to>
                                    </p:set>
                                    <p:animEffect transition="in" filter="wipe(left)">
                                      <p:cBhvr>
                                        <p:cTn id="77" dur="500"/>
                                        <p:tgtEl>
                                          <p:spTgt spid="3696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36969"/>
                                        </p:tgtEl>
                                        <p:attrNameLst>
                                          <p:attrName>style.visibility</p:attrName>
                                        </p:attrNameLst>
                                      </p:cBhvr>
                                      <p:to>
                                        <p:strVal val="visible"/>
                                      </p:to>
                                    </p:set>
                                    <p:animEffect transition="in" filter="wipe(left)">
                                      <p:cBhvr>
                                        <p:cTn id="82" dur="500"/>
                                        <p:tgtEl>
                                          <p:spTgt spid="36969"/>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36970"/>
                                        </p:tgtEl>
                                        <p:attrNameLst>
                                          <p:attrName>style.visibility</p:attrName>
                                        </p:attrNameLst>
                                      </p:cBhvr>
                                      <p:to>
                                        <p:strVal val="visible"/>
                                      </p:to>
                                    </p:set>
                                    <p:animEffect transition="in" filter="wipe(left)">
                                      <p:cBhvr>
                                        <p:cTn id="87" dur="500"/>
                                        <p:tgtEl>
                                          <p:spTgt spid="36970"/>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36971"/>
                                        </p:tgtEl>
                                        <p:attrNameLst>
                                          <p:attrName>style.visibility</p:attrName>
                                        </p:attrNameLst>
                                      </p:cBhvr>
                                      <p:to>
                                        <p:strVal val="visible"/>
                                      </p:to>
                                    </p:set>
                                    <p:animEffect transition="in" filter="wipe(left)">
                                      <p:cBhvr>
                                        <p:cTn id="92" dur="500"/>
                                        <p:tgtEl>
                                          <p:spTgt spid="36971"/>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8" presetClass="entr" presetSubtype="6" fill="hold" nodeType="clickEffect">
                                  <p:stCondLst>
                                    <p:cond delay="0"/>
                                  </p:stCondLst>
                                  <p:childTnLst>
                                    <p:set>
                                      <p:cBhvr>
                                        <p:cTn id="96" dur="1" fill="hold">
                                          <p:stCondLst>
                                            <p:cond delay="0"/>
                                          </p:stCondLst>
                                        </p:cTn>
                                        <p:tgtEl>
                                          <p:spTgt spid="36976"/>
                                        </p:tgtEl>
                                        <p:attrNameLst>
                                          <p:attrName>style.visibility</p:attrName>
                                        </p:attrNameLst>
                                      </p:cBhvr>
                                      <p:to>
                                        <p:strVal val="visible"/>
                                      </p:to>
                                    </p:set>
                                    <p:animEffect transition="in" filter="strips(downRight)">
                                      <p:cBhvr>
                                        <p:cTn id="97" dur="500"/>
                                        <p:tgtEl>
                                          <p:spTgt spid="36976"/>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nodeType="clickEffect">
                                  <p:stCondLst>
                                    <p:cond delay="0"/>
                                  </p:stCondLst>
                                  <p:childTnLst>
                                    <p:set>
                                      <p:cBhvr>
                                        <p:cTn id="101" dur="1" fill="hold">
                                          <p:stCondLst>
                                            <p:cond delay="0"/>
                                          </p:stCondLst>
                                        </p:cTn>
                                        <p:tgtEl>
                                          <p:spTgt spid="36991"/>
                                        </p:tgtEl>
                                        <p:attrNameLst>
                                          <p:attrName>style.visibility</p:attrName>
                                        </p:attrNameLst>
                                      </p:cBhvr>
                                      <p:to>
                                        <p:strVal val="visible"/>
                                      </p:to>
                                    </p:set>
                                    <p:animEffect transition="in" filter="wipe(left)">
                                      <p:cBhvr>
                                        <p:cTn id="102" dur="500"/>
                                        <p:tgtEl>
                                          <p:spTgt spid="36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02" grpId="0" autoUpdateAnimBg="0"/>
      <p:bldP spid="36964" grpId="0"/>
      <p:bldP spid="36965" grpId="0"/>
      <p:bldP spid="3696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5" name="Text Box 19"/>
          <p:cNvSpPr txBox="1">
            <a:spLocks noChangeArrowheads="1"/>
          </p:cNvSpPr>
          <p:nvPr/>
        </p:nvSpPr>
        <p:spPr bwMode="auto">
          <a:xfrm>
            <a:off x="2254250" y="4479925"/>
            <a:ext cx="66992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r>
              <a:rPr lang="en-US" altLang="zh-CN" sz="3200">
                <a:latin typeface="Times New Roman" panose="02020603050405020304" pitchFamily="18" charset="0"/>
              </a:rPr>
              <a:t>3</a:t>
            </a:r>
            <a:r>
              <a:rPr lang="zh-CN" altLang="en-US" sz="3200">
                <a:latin typeface="Times New Roman" panose="02020603050405020304" pitchFamily="18" charset="0"/>
              </a:rPr>
              <a:t>、铁磁质的主要特性及其应用。</a:t>
            </a:r>
          </a:p>
        </p:txBody>
      </p:sp>
      <p:sp>
        <p:nvSpPr>
          <p:cNvPr id="9236" name="Text Box 20"/>
          <p:cNvSpPr txBox="1">
            <a:spLocks noChangeArrowheads="1"/>
          </p:cNvSpPr>
          <p:nvPr/>
        </p:nvSpPr>
        <p:spPr bwMode="auto">
          <a:xfrm>
            <a:off x="2235200" y="2501900"/>
            <a:ext cx="65309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r>
              <a:rPr lang="en-US" altLang="zh-CN" sz="3200">
                <a:latin typeface="Times New Roman" panose="02020603050405020304" pitchFamily="18" charset="0"/>
              </a:rPr>
              <a:t>1</a:t>
            </a:r>
            <a:r>
              <a:rPr lang="zh-CN" altLang="en-US" sz="3200">
                <a:latin typeface="Times New Roman" panose="02020603050405020304" pitchFamily="18" charset="0"/>
              </a:rPr>
              <a:t>、磁介质磁化及其微观本质。</a:t>
            </a:r>
          </a:p>
        </p:txBody>
      </p:sp>
      <p:grpSp>
        <p:nvGrpSpPr>
          <p:cNvPr id="9246" name="Group 30"/>
          <p:cNvGrpSpPr>
            <a:grpSpLocks/>
          </p:cNvGrpSpPr>
          <p:nvPr/>
        </p:nvGrpSpPr>
        <p:grpSpPr bwMode="auto">
          <a:xfrm>
            <a:off x="2254250" y="3454400"/>
            <a:ext cx="8299450" cy="579438"/>
            <a:chOff x="460" y="1960"/>
            <a:chExt cx="5228" cy="365"/>
          </a:xfrm>
        </p:grpSpPr>
        <p:graphicFrame>
          <p:nvGraphicFramePr>
            <p:cNvPr id="18446" name="Object 22"/>
            <p:cNvGraphicFramePr>
              <a:graphicFrameLocks/>
            </p:cNvGraphicFramePr>
            <p:nvPr/>
          </p:nvGraphicFramePr>
          <p:xfrm>
            <a:off x="1912" y="1960"/>
            <a:ext cx="357" cy="293"/>
          </p:xfrm>
          <a:graphic>
            <a:graphicData uri="http://schemas.openxmlformats.org/presentationml/2006/ole">
              <mc:AlternateContent xmlns:mc="http://schemas.openxmlformats.org/markup-compatibility/2006">
                <mc:Choice xmlns:v="urn:schemas-microsoft-com:vml" Requires="v">
                  <p:oleObj spid="_x0000_s18470" name="Equation" r:id="rId3" imgW="171534" imgH="171450" progId="Equation.3">
                    <p:embed/>
                  </p:oleObj>
                </mc:Choice>
                <mc:Fallback>
                  <p:oleObj name="Equation" r:id="rId3" imgW="171534" imgH="171450" progId="Equation.3">
                    <p:embed/>
                    <p:pic>
                      <p:nvPicPr>
                        <p:cNvPr id="0" name="Object 2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2" y="1960"/>
                          <a:ext cx="357"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47" name="Text Box 23"/>
            <p:cNvSpPr txBox="1">
              <a:spLocks noChangeArrowheads="1"/>
            </p:cNvSpPr>
            <p:nvPr/>
          </p:nvSpPr>
          <p:spPr bwMode="auto">
            <a:xfrm>
              <a:off x="460" y="1960"/>
              <a:ext cx="52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50888" indent="-750888">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r>
                <a:rPr lang="en-US" altLang="zh-CN" sz="3200">
                  <a:latin typeface="Times New Roman" panose="02020603050405020304" pitchFamily="18" charset="0"/>
                </a:rPr>
                <a:t>2</a:t>
              </a:r>
              <a:r>
                <a:rPr lang="zh-CN" altLang="en-US" sz="3200">
                  <a:latin typeface="Times New Roman" panose="02020603050405020304" pitchFamily="18" charset="0"/>
                </a:rPr>
                <a:t>、磁场强度    及磁介质中的安培环路定理。</a:t>
              </a:r>
            </a:p>
          </p:txBody>
        </p:sp>
      </p:grpSp>
      <p:grpSp>
        <p:nvGrpSpPr>
          <p:cNvPr id="9255" name="Group 39"/>
          <p:cNvGrpSpPr>
            <a:grpSpLocks/>
          </p:cNvGrpSpPr>
          <p:nvPr/>
        </p:nvGrpSpPr>
        <p:grpSpPr bwMode="auto">
          <a:xfrm>
            <a:off x="4003675" y="849313"/>
            <a:ext cx="3468688" cy="877887"/>
            <a:chOff x="1562" y="319"/>
            <a:chExt cx="2185" cy="553"/>
          </a:xfrm>
        </p:grpSpPr>
        <p:grpSp>
          <p:nvGrpSpPr>
            <p:cNvPr id="18438" name="Group 124"/>
            <p:cNvGrpSpPr>
              <a:grpSpLocks/>
            </p:cNvGrpSpPr>
            <p:nvPr/>
          </p:nvGrpSpPr>
          <p:grpSpPr bwMode="auto">
            <a:xfrm>
              <a:off x="1562" y="319"/>
              <a:ext cx="2185" cy="553"/>
              <a:chOff x="1420" y="0"/>
              <a:chExt cx="2540" cy="499"/>
            </a:xfrm>
          </p:grpSpPr>
          <p:grpSp>
            <p:nvGrpSpPr>
              <p:cNvPr id="18440" name="Group 166"/>
              <p:cNvGrpSpPr>
                <a:grpSpLocks/>
              </p:cNvGrpSpPr>
              <p:nvPr/>
            </p:nvGrpSpPr>
            <p:grpSpPr bwMode="auto">
              <a:xfrm>
                <a:off x="1420" y="0"/>
                <a:ext cx="2540" cy="499"/>
                <a:chOff x="3696" y="1348"/>
                <a:chExt cx="1363" cy="1800"/>
              </a:xfrm>
            </p:grpSpPr>
            <p:sp>
              <p:nvSpPr>
                <p:cNvPr id="18442" name="AutoShape 167"/>
                <p:cNvSpPr>
                  <a:spLocks noChangeArrowheads="1"/>
                </p:cNvSpPr>
                <p:nvPr/>
              </p:nvSpPr>
              <p:spPr bwMode="gray">
                <a:xfrm>
                  <a:off x="3696" y="1348"/>
                  <a:ext cx="1363" cy="1800"/>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lang="zh-CN" altLang="zh-CN" sz="2800"/>
                </a:p>
              </p:txBody>
            </p:sp>
            <p:sp>
              <p:nvSpPr>
                <p:cNvPr id="18443" name="AutoShape 168"/>
                <p:cNvSpPr>
                  <a:spLocks noChangeArrowheads="1"/>
                </p:cNvSpPr>
                <p:nvPr/>
              </p:nvSpPr>
              <p:spPr bwMode="gray">
                <a:xfrm>
                  <a:off x="3717" y="1353"/>
                  <a:ext cx="1322" cy="1766"/>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lang="zh-CN" altLang="zh-CN" sz="2800"/>
                </a:p>
              </p:txBody>
            </p:sp>
            <p:sp>
              <p:nvSpPr>
                <p:cNvPr id="18444" name="AutoShape 169"/>
                <p:cNvSpPr>
                  <a:spLocks noChangeArrowheads="1"/>
                </p:cNvSpPr>
                <p:nvPr/>
              </p:nvSpPr>
              <p:spPr bwMode="gray">
                <a:xfrm>
                  <a:off x="3728" y="2653"/>
                  <a:ext cx="1304" cy="447"/>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lang="zh-CN" altLang="zh-CN" sz="2800"/>
                </a:p>
              </p:txBody>
            </p:sp>
            <p:sp>
              <p:nvSpPr>
                <p:cNvPr id="18445" name="AutoShape 170"/>
                <p:cNvSpPr>
                  <a:spLocks noChangeArrowheads="1"/>
                </p:cNvSpPr>
                <p:nvPr/>
              </p:nvSpPr>
              <p:spPr bwMode="gray">
                <a:xfrm>
                  <a:off x="3728" y="1367"/>
                  <a:ext cx="1304" cy="446"/>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lang="zh-CN" altLang="zh-CN" sz="2800"/>
                </a:p>
              </p:txBody>
            </p:sp>
          </p:grpSp>
          <p:sp>
            <p:nvSpPr>
              <p:cNvPr id="18441" name="Text Box 130"/>
              <p:cNvSpPr txBox="1">
                <a:spLocks noChangeArrowheads="1"/>
              </p:cNvSpPr>
              <p:nvPr/>
            </p:nvSpPr>
            <p:spPr bwMode="auto">
              <a:xfrm>
                <a:off x="1539" y="65"/>
                <a:ext cx="228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eaLnBrk="1" hangingPunct="1"/>
                <a:endParaRPr kumimoji="0" lang="zh-CN" altLang="zh-CN" sz="2800"/>
              </a:p>
            </p:txBody>
          </p:sp>
        </p:grpSp>
        <p:sp>
          <p:nvSpPr>
            <p:cNvPr id="18439" name="Rectangle 14"/>
            <p:cNvSpPr>
              <a:spLocks noChangeArrowheads="1"/>
            </p:cNvSpPr>
            <p:nvPr/>
          </p:nvSpPr>
          <p:spPr bwMode="auto">
            <a:xfrm>
              <a:off x="1707" y="391"/>
              <a:ext cx="1923"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spcBef>
                  <a:spcPct val="20000"/>
                </a:spcBef>
              </a:pPr>
              <a:r>
                <a:rPr lang="zh-CN" altLang="en-US" sz="3200">
                  <a:latin typeface="Times New Roman" panose="02020603050405020304" pitchFamily="18" charset="0"/>
                </a:rPr>
                <a:t>本章的主要内容</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255"/>
                                        </p:tgtEl>
                                        <p:attrNameLst>
                                          <p:attrName>style.visibility</p:attrName>
                                        </p:attrNameLst>
                                      </p:cBhvr>
                                      <p:to>
                                        <p:strVal val="visible"/>
                                      </p:to>
                                    </p:set>
                                    <p:animEffect transition="in" filter="wipe(left)">
                                      <p:cBhvr>
                                        <p:cTn id="7" dur="500"/>
                                        <p:tgtEl>
                                          <p:spTgt spid="92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36">
                                            <p:txEl>
                                              <p:pRg st="0" end="0"/>
                                            </p:txEl>
                                          </p:spTgt>
                                        </p:tgtEl>
                                        <p:attrNameLst>
                                          <p:attrName>style.visibility</p:attrName>
                                        </p:attrNameLst>
                                      </p:cBhvr>
                                      <p:to>
                                        <p:strVal val="visible"/>
                                      </p:to>
                                    </p:set>
                                    <p:animEffect transition="in" filter="wipe(left)">
                                      <p:cBhvr>
                                        <p:cTn id="12" dur="500"/>
                                        <p:tgtEl>
                                          <p:spTgt spid="923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246"/>
                                        </p:tgtEl>
                                        <p:attrNameLst>
                                          <p:attrName>style.visibility</p:attrName>
                                        </p:attrNameLst>
                                      </p:cBhvr>
                                      <p:to>
                                        <p:strVal val="visible"/>
                                      </p:to>
                                    </p:set>
                                    <p:animEffect transition="in" filter="wipe(left)">
                                      <p:cBhvr>
                                        <p:cTn id="17" dur="500"/>
                                        <p:tgtEl>
                                          <p:spTgt spid="92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235">
                                            <p:txEl>
                                              <p:pRg st="0" end="0"/>
                                            </p:txEl>
                                          </p:spTgt>
                                        </p:tgtEl>
                                        <p:attrNameLst>
                                          <p:attrName>style.visibility</p:attrName>
                                        </p:attrNameLst>
                                      </p:cBhvr>
                                      <p:to>
                                        <p:strVal val="visible"/>
                                      </p:to>
                                    </p:set>
                                    <p:animEffect transition="in" filter="wipe(left)">
                                      <p:cBhvr>
                                        <p:cTn id="22" dur="500"/>
                                        <p:tgtEl>
                                          <p:spTgt spid="92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5" grpId="0" build="p" autoUpdateAnimBg="0"/>
      <p:bldP spid="9236"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a:spLocks noChangeAspect="1"/>
          </p:cNvSpPr>
          <p:nvPr>
            <p:custDataLst>
              <p:tags r:id="rId2"/>
            </p:custDataLst>
          </p:nvPr>
        </p:nvSpPr>
        <p:spPr>
          <a:xfrm>
            <a:off x="2547938" y="5078413"/>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3"/>
            </p:custDataLst>
          </p:nvPr>
        </p:nvSpPr>
        <p:spPr>
          <a:xfrm>
            <a:off x="4446588" y="5078413"/>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4"/>
            </p:custDataLst>
          </p:nvPr>
        </p:nvSpPr>
        <p:spPr>
          <a:xfrm>
            <a:off x="6246813" y="5078413"/>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5"/>
            </p:custDataLst>
          </p:nvPr>
        </p:nvSpPr>
        <p:spPr>
          <a:xfrm>
            <a:off x="8304213" y="5078413"/>
            <a:ext cx="514350" cy="514350"/>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6"/>
            </p:custDataLst>
          </p:nvPr>
        </p:nvSpPr>
        <p:spPr>
          <a:xfrm>
            <a:off x="8915400" y="6215063"/>
            <a:ext cx="1543050" cy="411162"/>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37895" name="图片 18"/>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90500" y="976313"/>
            <a:ext cx="11771313" cy="259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7896" name="组合 16"/>
          <p:cNvGrpSpPr>
            <a:grpSpLocks/>
          </p:cNvGrpSpPr>
          <p:nvPr>
            <p:custDataLst>
              <p:tags r:id="rId7"/>
            </p:custDataLst>
          </p:nvPr>
        </p:nvGrpSpPr>
        <p:grpSpPr bwMode="auto">
          <a:xfrm>
            <a:off x="0" y="0"/>
            <a:ext cx="12192000" cy="635000"/>
            <a:chOff x="0" y="0"/>
            <a:chExt cx="12192000" cy="635000"/>
          </a:xfrm>
        </p:grpSpPr>
        <p:sp>
          <p:nvSpPr>
            <p:cNvPr id="13" name="TitleBackground"/>
            <p:cNvSpPr/>
            <p:nvPr>
              <p:custDataLst>
                <p:tags r:id="rId9"/>
              </p:custDataLst>
            </p:nvPr>
          </p:nvSpPr>
          <p:spPr>
            <a:xfrm>
              <a:off x="0" y="0"/>
              <a:ext cx="12192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ColorBlock"/>
            <p:cNvSpPr/>
            <p:nvPr>
              <p:custDataLst>
                <p:tags r:id="rId10"/>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900" name="TypeText"/>
            <p:cNvSpPr txBox="1">
              <a:spLocks noChangeArrowheads="1"/>
            </p:cNvSpPr>
            <p:nvPr>
              <p:custDataLst>
                <p:tags r:id="rId11"/>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37901" name="TipText"/>
            <p:cNvSpPr txBox="1">
              <a:spLocks noChangeArrowheads="1"/>
            </p:cNvSpPr>
            <p:nvPr>
              <p:custDataLst>
                <p:tags r:id="rId12"/>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7897" name="图片 1"/>
          <p:cNvPicPr>
            <a:picLocks/>
          </p:cNvPicPr>
          <p:nvPr>
            <p:custDataLst>
              <p:tags r:id="rId8"/>
            </p:custDataLst>
          </p:nvPr>
        </p:nvPicPr>
        <p:blipFill>
          <a:blip r:embed="rId15">
            <a:extLst>
              <a:ext uri="{28A0092B-C50C-407E-A947-70E740481C1C}">
                <a14:useLocalDpi xmlns:a14="http://schemas.microsoft.com/office/drawing/2010/main" val="0"/>
              </a:ext>
            </a:extLst>
          </a:blip>
          <a:srcRect/>
          <a:stretch>
            <a:fillRect/>
          </a:stretch>
        </p:blipFill>
        <p:spPr bwMode="auto">
          <a:xfrm>
            <a:off x="10642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矩形 37"/>
          <p:cNvSpPr>
            <a:spLocks noChangeArrowheads="1"/>
          </p:cNvSpPr>
          <p:nvPr/>
        </p:nvSpPr>
        <p:spPr bwMode="auto">
          <a:xfrm>
            <a:off x="2495550" y="2041525"/>
            <a:ext cx="7162800"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eaLnBrk="1" hangingPunct="1">
              <a:spcBef>
                <a:spcPct val="50000"/>
              </a:spcBef>
            </a:pPr>
            <a:r>
              <a:rPr lang="zh-CN" altLang="en-US" sz="6600">
                <a:solidFill>
                  <a:srgbClr val="9900CC"/>
                </a:solidFill>
                <a:latin typeface="隶书" panose="02010509060101010101" pitchFamily="49" charset="-122"/>
                <a:ea typeface="隶书" panose="02010509060101010101" pitchFamily="49" charset="-122"/>
              </a:rPr>
              <a:t>专题</a:t>
            </a:r>
            <a:endParaRPr lang="en-US" altLang="zh-CN" sz="6600">
              <a:solidFill>
                <a:srgbClr val="9900CC"/>
              </a:solidFill>
              <a:latin typeface="隶书" panose="02010509060101010101" pitchFamily="49" charset="-122"/>
              <a:ea typeface="隶书" panose="02010509060101010101" pitchFamily="49" charset="-122"/>
            </a:endParaRPr>
          </a:p>
          <a:p>
            <a:pPr algn="ctr" eaLnBrk="1" hangingPunct="1">
              <a:spcBef>
                <a:spcPct val="50000"/>
              </a:spcBef>
            </a:pPr>
            <a:r>
              <a:rPr lang="zh-CN" altLang="en-US" sz="6600">
                <a:solidFill>
                  <a:srgbClr val="9900CC"/>
                </a:solidFill>
                <a:latin typeface="隶书" panose="02010509060101010101" pitchFamily="49" charset="-122"/>
                <a:ea typeface="隶书" panose="02010509060101010101" pitchFamily="49" charset="-122"/>
              </a:rPr>
              <a:t>铁磁质</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3060" name="Group 4"/>
          <p:cNvGrpSpPr>
            <a:grpSpLocks/>
          </p:cNvGrpSpPr>
          <p:nvPr/>
        </p:nvGrpSpPr>
        <p:grpSpPr bwMode="auto">
          <a:xfrm>
            <a:off x="7707440" y="3462338"/>
            <a:ext cx="3730625" cy="2135187"/>
            <a:chOff x="513" y="471"/>
            <a:chExt cx="2853" cy="1738"/>
          </a:xfrm>
        </p:grpSpPr>
        <p:pic>
          <p:nvPicPr>
            <p:cNvPr id="44068" name="Picture 5"/>
            <p:cNvPicPr>
              <a:picLocks noChangeAspect="1" noChangeArrowheads="1"/>
            </p:cNvPicPr>
            <p:nvPr/>
          </p:nvPicPr>
          <p:blipFill>
            <a:blip r:embed="rId3">
              <a:extLst>
                <a:ext uri="{28A0092B-C50C-407E-A947-70E740481C1C}">
                  <a14:useLocalDpi xmlns:a14="http://schemas.microsoft.com/office/drawing/2010/main" val="0"/>
                </a:ext>
              </a:extLst>
            </a:blip>
            <a:srcRect l="6926" r="8752" b="18721"/>
            <a:stretch>
              <a:fillRect/>
            </a:stretch>
          </p:blipFill>
          <p:spPr bwMode="auto">
            <a:xfrm>
              <a:off x="513" y="471"/>
              <a:ext cx="2841" cy="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4069" name="Group 6"/>
            <p:cNvGrpSpPr>
              <a:grpSpLocks/>
            </p:cNvGrpSpPr>
            <p:nvPr/>
          </p:nvGrpSpPr>
          <p:grpSpPr bwMode="auto">
            <a:xfrm>
              <a:off x="3138" y="746"/>
              <a:ext cx="228" cy="410"/>
              <a:chOff x="3138" y="746"/>
              <a:chExt cx="228" cy="410"/>
            </a:xfrm>
          </p:grpSpPr>
          <p:sp>
            <p:nvSpPr>
              <p:cNvPr id="44070" name="Line 7"/>
              <p:cNvSpPr>
                <a:spLocks noChangeShapeType="1"/>
              </p:cNvSpPr>
              <p:nvPr/>
            </p:nvSpPr>
            <p:spPr bwMode="auto">
              <a:xfrm flipH="1">
                <a:off x="3198" y="822"/>
                <a:ext cx="2" cy="334"/>
              </a:xfrm>
              <a:prstGeom prst="line">
                <a:avLst/>
              </a:prstGeom>
              <a:noFill/>
              <a:ln w="19050">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4071" name="Rectangle 8"/>
              <p:cNvSpPr>
                <a:spLocks noChangeArrowheads="1"/>
              </p:cNvSpPr>
              <p:nvPr/>
            </p:nvSpPr>
            <p:spPr bwMode="auto">
              <a:xfrm>
                <a:off x="3212" y="746"/>
                <a:ext cx="154" cy="4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endParaRPr lang="zh-CN" altLang="en-US"/>
              </a:p>
            </p:txBody>
          </p:sp>
          <p:grpSp>
            <p:nvGrpSpPr>
              <p:cNvPr id="44072" name="Group 9"/>
              <p:cNvGrpSpPr>
                <a:grpSpLocks/>
              </p:cNvGrpSpPr>
              <p:nvPr/>
            </p:nvGrpSpPr>
            <p:grpSpPr bwMode="auto">
              <a:xfrm>
                <a:off x="3138" y="911"/>
                <a:ext cx="123" cy="136"/>
                <a:chOff x="2724" y="3484"/>
                <a:chExt cx="156" cy="173"/>
              </a:xfrm>
            </p:grpSpPr>
            <p:sp>
              <p:nvSpPr>
                <p:cNvPr id="44073" name="Oval 10"/>
                <p:cNvSpPr>
                  <a:spLocks noChangeArrowheads="1"/>
                </p:cNvSpPr>
                <p:nvPr/>
              </p:nvSpPr>
              <p:spPr bwMode="auto">
                <a:xfrm>
                  <a:off x="2724" y="3484"/>
                  <a:ext cx="156" cy="173"/>
                </a:xfrm>
                <a:prstGeom prst="ellipse">
                  <a:avLst/>
                </a:prstGeom>
                <a:solidFill>
                  <a:schemeClr val="bg1"/>
                </a:solidFill>
                <a:ln w="19050">
                  <a:solidFill>
                    <a:srgbClr val="3333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endParaRPr lang="zh-CN" altLang="en-US"/>
                </a:p>
              </p:txBody>
            </p:sp>
            <p:sp>
              <p:nvSpPr>
                <p:cNvPr id="44074" name="Line 11"/>
                <p:cNvSpPr>
                  <a:spLocks noChangeShapeType="1"/>
                </p:cNvSpPr>
                <p:nvPr/>
              </p:nvSpPr>
              <p:spPr bwMode="auto">
                <a:xfrm flipV="1">
                  <a:off x="2756" y="3503"/>
                  <a:ext cx="91" cy="128"/>
                </a:xfrm>
                <a:prstGeom prst="line">
                  <a:avLst/>
                </a:prstGeom>
                <a:noFill/>
                <a:ln w="19050">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grpSp>
      <p:sp>
        <p:nvSpPr>
          <p:cNvPr id="173069" name="Rectangle 13"/>
          <p:cNvSpPr>
            <a:spLocks noChangeArrowheads="1"/>
          </p:cNvSpPr>
          <p:nvPr/>
        </p:nvSpPr>
        <p:spPr bwMode="auto">
          <a:xfrm>
            <a:off x="185738" y="141219"/>
            <a:ext cx="4565650"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lnSpc>
                <a:spcPct val="110000"/>
              </a:lnSpc>
              <a:spcBef>
                <a:spcPct val="20000"/>
              </a:spcBef>
            </a:pPr>
            <a:r>
              <a:rPr lang="zh-CN" altLang="en-US" dirty="0">
                <a:latin typeface="Times New Roman" panose="02020603050405020304" pitchFamily="18" charset="0"/>
              </a:rPr>
              <a:t>一、铁磁质的磁化规律</a:t>
            </a:r>
          </a:p>
        </p:txBody>
      </p:sp>
      <p:sp>
        <p:nvSpPr>
          <p:cNvPr id="173070" name="Rectangle 14"/>
          <p:cNvSpPr>
            <a:spLocks noChangeArrowheads="1"/>
          </p:cNvSpPr>
          <p:nvPr/>
        </p:nvSpPr>
        <p:spPr bwMode="auto">
          <a:xfrm>
            <a:off x="541198" y="639694"/>
            <a:ext cx="8194675" cy="11856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just" eaLnBrk="1" hangingPunct="1">
              <a:lnSpc>
                <a:spcPct val="130000"/>
              </a:lnSpc>
              <a:spcBef>
                <a:spcPct val="50000"/>
              </a:spcBef>
            </a:pPr>
            <a:r>
              <a:rPr lang="zh-CN" altLang="en-US" dirty="0">
                <a:latin typeface="Times New Roman" panose="02020603050405020304" pitchFamily="18" charset="0"/>
              </a:rPr>
              <a:t>铁磁质是磁化性能很强，是性能特异，用途广泛的磁介质。</a:t>
            </a:r>
          </a:p>
          <a:p>
            <a:pPr algn="just" eaLnBrk="1" hangingPunct="1">
              <a:lnSpc>
                <a:spcPct val="130000"/>
              </a:lnSpc>
              <a:spcBef>
                <a:spcPct val="50000"/>
              </a:spcBef>
            </a:pPr>
            <a:r>
              <a:rPr lang="zh-CN" altLang="en-US" dirty="0">
                <a:latin typeface="Times New Roman" panose="02020603050405020304" pitchFamily="18" charset="0"/>
              </a:rPr>
              <a:t>主要有∶铁、钴、镍等金属和它们的某些化合物。</a:t>
            </a:r>
          </a:p>
        </p:txBody>
      </p:sp>
      <p:sp>
        <p:nvSpPr>
          <p:cNvPr id="173071" name="Rectangle 15"/>
          <p:cNvSpPr>
            <a:spLocks noChangeArrowheads="1"/>
          </p:cNvSpPr>
          <p:nvPr/>
        </p:nvSpPr>
        <p:spPr bwMode="auto">
          <a:xfrm>
            <a:off x="34925" y="2413000"/>
            <a:ext cx="12041118" cy="1200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just">
              <a:lnSpc>
                <a:spcPct val="150000"/>
              </a:lnSpc>
              <a:spcBef>
                <a:spcPct val="50000"/>
              </a:spcBef>
            </a:pPr>
            <a:r>
              <a:rPr lang="en-US" altLang="zh-CN" dirty="0"/>
              <a:t>    </a:t>
            </a:r>
            <a:r>
              <a:rPr lang="zh-CN" altLang="en-US" dirty="0"/>
              <a:t>如图将铁磁质做成环状，外部绕以线圈，通入电流，铁磁质被磁化，副线圈接冲击电流计，可测环中的磁感应强度。</a:t>
            </a:r>
          </a:p>
        </p:txBody>
      </p:sp>
      <p:graphicFrame>
        <p:nvGraphicFramePr>
          <p:cNvPr id="173072" name="Object 16"/>
          <p:cNvGraphicFramePr>
            <a:graphicFrameLocks noChangeAspect="1"/>
          </p:cNvGraphicFramePr>
          <p:nvPr>
            <p:extLst>
              <p:ext uri="{D42A27DB-BD31-4B8C-83A1-F6EECF244321}">
                <p14:modId xmlns:p14="http://schemas.microsoft.com/office/powerpoint/2010/main" val="807765151"/>
              </p:ext>
            </p:extLst>
          </p:nvPr>
        </p:nvGraphicFramePr>
        <p:xfrm>
          <a:off x="4459495" y="3570985"/>
          <a:ext cx="1147555" cy="836613"/>
        </p:xfrm>
        <a:graphic>
          <a:graphicData uri="http://schemas.openxmlformats.org/presentationml/2006/ole">
            <mc:AlternateContent xmlns:mc="http://schemas.openxmlformats.org/markup-compatibility/2006">
              <mc:Choice xmlns:v="urn:schemas-microsoft-com:vml" Requires="v">
                <p:oleObj spid="_x0000_s44190" name="Equation" r:id="rId4" imgW="581056" imgH="390420" progId="Equation.3">
                  <p:embed/>
                </p:oleObj>
              </mc:Choice>
              <mc:Fallback>
                <p:oleObj name="Equation" r:id="rId4" imgW="581056" imgH="390420" progId="Equation.3">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9495" y="3570985"/>
                        <a:ext cx="1147555" cy="836613"/>
                      </a:xfrm>
                      <a:prstGeom prst="rect">
                        <a:avLst/>
                      </a:prstGeom>
                      <a:noFill/>
                      <a:ln>
                        <a:noFill/>
                      </a:ln>
                      <a:effectLst/>
                    </p:spPr>
                  </p:pic>
                </p:oleObj>
              </mc:Fallback>
            </mc:AlternateContent>
          </a:graphicData>
        </a:graphic>
      </p:graphicFrame>
      <p:sp>
        <p:nvSpPr>
          <p:cNvPr id="173073" name="Text Box 17"/>
          <p:cNvSpPr txBox="1">
            <a:spLocks noChangeArrowheads="1"/>
          </p:cNvSpPr>
          <p:nvPr/>
        </p:nvSpPr>
        <p:spPr bwMode="auto">
          <a:xfrm>
            <a:off x="1094616" y="4731165"/>
            <a:ext cx="38496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dirty="0">
                <a:latin typeface="Times New Roman" panose="02020603050405020304" pitchFamily="18" charset="0"/>
              </a:rPr>
              <a:t>由电磁感应现象可测量</a:t>
            </a:r>
            <a:r>
              <a:rPr lang="en-US" altLang="zh-CN" i="1" dirty="0">
                <a:latin typeface="Times New Roman" panose="02020603050405020304" pitchFamily="18" charset="0"/>
              </a:rPr>
              <a:t>B</a:t>
            </a:r>
            <a:r>
              <a:rPr lang="zh-CN" altLang="en-US" dirty="0">
                <a:latin typeface="Times New Roman" panose="02020603050405020304" pitchFamily="18" charset="0"/>
              </a:rPr>
              <a:t>。</a:t>
            </a:r>
          </a:p>
        </p:txBody>
      </p:sp>
      <p:sp>
        <p:nvSpPr>
          <p:cNvPr id="173074" name="Rectangle 18"/>
          <p:cNvSpPr>
            <a:spLocks noChangeArrowheads="1"/>
          </p:cNvSpPr>
          <p:nvPr/>
        </p:nvSpPr>
        <p:spPr bwMode="auto">
          <a:xfrm>
            <a:off x="620712" y="1891266"/>
            <a:ext cx="53927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dirty="0"/>
              <a:t>铁磁质的磁化规律可用实验方法研究。</a:t>
            </a:r>
          </a:p>
        </p:txBody>
      </p:sp>
      <p:graphicFrame>
        <p:nvGraphicFramePr>
          <p:cNvPr id="173075" name="Object 19"/>
          <p:cNvGraphicFramePr>
            <a:graphicFrameLocks noChangeAspect="1"/>
          </p:cNvGraphicFramePr>
          <p:nvPr>
            <p:extLst>
              <p:ext uri="{D42A27DB-BD31-4B8C-83A1-F6EECF244321}">
                <p14:modId xmlns:p14="http://schemas.microsoft.com/office/powerpoint/2010/main" val="1715172438"/>
              </p:ext>
            </p:extLst>
          </p:nvPr>
        </p:nvGraphicFramePr>
        <p:xfrm>
          <a:off x="5245169" y="4537075"/>
          <a:ext cx="1704975" cy="904875"/>
        </p:xfrm>
        <a:graphic>
          <a:graphicData uri="http://schemas.openxmlformats.org/presentationml/2006/ole">
            <mc:AlternateContent xmlns:mc="http://schemas.openxmlformats.org/markup-compatibility/2006">
              <mc:Choice xmlns:v="urn:schemas-microsoft-com:vml" Requires="v">
                <p:oleObj spid="_x0000_s44191" name="公式" r:id="rId6" imgW="819043" imgH="428760" progId="Equation.3">
                  <p:embed/>
                </p:oleObj>
              </mc:Choice>
              <mc:Fallback>
                <p:oleObj name="公式" r:id="rId6" imgW="819043" imgH="428760" progId="Equation.3">
                  <p:embed/>
                  <p:pic>
                    <p:nvPicPr>
                      <p:cNvPr id="0"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45169" y="4537075"/>
                        <a:ext cx="170497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73121" name="Group 65"/>
          <p:cNvGrpSpPr>
            <a:grpSpLocks/>
          </p:cNvGrpSpPr>
          <p:nvPr/>
        </p:nvGrpSpPr>
        <p:grpSpPr bwMode="auto">
          <a:xfrm>
            <a:off x="1943100" y="5894388"/>
            <a:ext cx="2411413" cy="595312"/>
            <a:chOff x="264" y="3713"/>
            <a:chExt cx="1519" cy="375"/>
          </a:xfrm>
        </p:grpSpPr>
        <p:grpSp>
          <p:nvGrpSpPr>
            <p:cNvPr id="44062" name="Group 173"/>
            <p:cNvGrpSpPr>
              <a:grpSpLocks/>
            </p:cNvGrpSpPr>
            <p:nvPr/>
          </p:nvGrpSpPr>
          <p:grpSpPr bwMode="auto">
            <a:xfrm>
              <a:off x="264" y="3713"/>
              <a:ext cx="1519" cy="375"/>
              <a:chOff x="483" y="3113"/>
              <a:chExt cx="2177" cy="408"/>
            </a:xfrm>
          </p:grpSpPr>
          <p:sp>
            <p:nvSpPr>
              <p:cNvPr id="44064" name="AutoShape 174"/>
              <p:cNvSpPr>
                <a:spLocks noChangeArrowheads="1"/>
              </p:cNvSpPr>
              <p:nvPr/>
            </p:nvSpPr>
            <p:spPr bwMode="gray">
              <a:xfrm>
                <a:off x="483" y="3113"/>
                <a:ext cx="2177" cy="408"/>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
            <p:nvSpPr>
              <p:cNvPr id="44065" name="AutoShape 175"/>
              <p:cNvSpPr>
                <a:spLocks noChangeArrowheads="1"/>
              </p:cNvSpPr>
              <p:nvPr/>
            </p:nvSpPr>
            <p:spPr bwMode="gray">
              <a:xfrm>
                <a:off x="521" y="3113"/>
                <a:ext cx="2111" cy="400"/>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
            <p:nvSpPr>
              <p:cNvPr id="44066" name="AutoShape 176"/>
              <p:cNvSpPr>
                <a:spLocks noChangeArrowheads="1"/>
              </p:cNvSpPr>
              <p:nvPr/>
            </p:nvSpPr>
            <p:spPr bwMode="gray">
              <a:xfrm>
                <a:off x="534" y="3420"/>
                <a:ext cx="2083" cy="101"/>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
            <p:nvSpPr>
              <p:cNvPr id="44067" name="AutoShape 177"/>
              <p:cNvSpPr>
                <a:spLocks noChangeArrowheads="1"/>
              </p:cNvSpPr>
              <p:nvPr/>
            </p:nvSpPr>
            <p:spPr bwMode="gray">
              <a:xfrm>
                <a:off x="534" y="3113"/>
                <a:ext cx="2083" cy="101"/>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grpSp>
        <p:graphicFrame>
          <p:nvGraphicFramePr>
            <p:cNvPr id="44063" name="Object 20"/>
            <p:cNvGraphicFramePr>
              <a:graphicFrameLocks noChangeAspect="1"/>
            </p:cNvGraphicFramePr>
            <p:nvPr/>
          </p:nvGraphicFramePr>
          <p:xfrm>
            <a:off x="288" y="3766"/>
            <a:ext cx="1472" cy="288"/>
          </p:xfrm>
          <a:graphic>
            <a:graphicData uri="http://schemas.openxmlformats.org/presentationml/2006/ole">
              <mc:AlternateContent xmlns:mc="http://schemas.openxmlformats.org/markup-compatibility/2006">
                <mc:Choice xmlns:v="urn:schemas-microsoft-com:vml" Requires="v">
                  <p:oleObj spid="_x0000_s44192" name="公式" r:id="rId8" imgW="1168400" imgH="228600" progId="Equation.3">
                    <p:embed/>
                  </p:oleObj>
                </mc:Choice>
                <mc:Fallback>
                  <p:oleObj name="公式" r:id="rId8" imgW="1168400" imgH="228600" progId="Equation.3">
                    <p:embed/>
                    <p:pic>
                      <p:nvPicPr>
                        <p:cNvPr id="0"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8" y="3766"/>
                          <a:ext cx="14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73123" name="Group 67"/>
          <p:cNvGrpSpPr>
            <a:grpSpLocks/>
          </p:cNvGrpSpPr>
          <p:nvPr/>
        </p:nvGrpSpPr>
        <p:grpSpPr bwMode="auto">
          <a:xfrm>
            <a:off x="7472363" y="5894388"/>
            <a:ext cx="3087687" cy="595312"/>
            <a:chOff x="3747" y="3713"/>
            <a:chExt cx="1945" cy="375"/>
          </a:xfrm>
        </p:grpSpPr>
        <p:grpSp>
          <p:nvGrpSpPr>
            <p:cNvPr id="44054" name="Group 173"/>
            <p:cNvGrpSpPr>
              <a:grpSpLocks/>
            </p:cNvGrpSpPr>
            <p:nvPr/>
          </p:nvGrpSpPr>
          <p:grpSpPr bwMode="auto">
            <a:xfrm>
              <a:off x="3990" y="3713"/>
              <a:ext cx="1669" cy="375"/>
              <a:chOff x="483" y="3113"/>
              <a:chExt cx="2177" cy="408"/>
            </a:xfrm>
          </p:grpSpPr>
          <p:sp>
            <p:nvSpPr>
              <p:cNvPr id="44058" name="AutoShape 174"/>
              <p:cNvSpPr>
                <a:spLocks noChangeArrowheads="1"/>
              </p:cNvSpPr>
              <p:nvPr/>
            </p:nvSpPr>
            <p:spPr bwMode="gray">
              <a:xfrm>
                <a:off x="483" y="3113"/>
                <a:ext cx="2177" cy="408"/>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
            <p:nvSpPr>
              <p:cNvPr id="44059" name="AutoShape 175"/>
              <p:cNvSpPr>
                <a:spLocks noChangeArrowheads="1"/>
              </p:cNvSpPr>
              <p:nvPr/>
            </p:nvSpPr>
            <p:spPr bwMode="gray">
              <a:xfrm>
                <a:off x="521" y="3113"/>
                <a:ext cx="2111" cy="400"/>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
            <p:nvSpPr>
              <p:cNvPr id="44060" name="AutoShape 176"/>
              <p:cNvSpPr>
                <a:spLocks noChangeArrowheads="1"/>
              </p:cNvSpPr>
              <p:nvPr/>
            </p:nvSpPr>
            <p:spPr bwMode="gray">
              <a:xfrm>
                <a:off x="534" y="3420"/>
                <a:ext cx="2083" cy="101"/>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
            <p:nvSpPr>
              <p:cNvPr id="44061" name="AutoShape 177"/>
              <p:cNvSpPr>
                <a:spLocks noChangeArrowheads="1"/>
              </p:cNvSpPr>
              <p:nvPr/>
            </p:nvSpPr>
            <p:spPr bwMode="gray">
              <a:xfrm>
                <a:off x="534" y="3113"/>
                <a:ext cx="2083" cy="101"/>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grpSp>
        <p:grpSp>
          <p:nvGrpSpPr>
            <p:cNvPr id="44055" name="Group 26"/>
            <p:cNvGrpSpPr>
              <a:grpSpLocks/>
            </p:cNvGrpSpPr>
            <p:nvPr/>
          </p:nvGrpSpPr>
          <p:grpSpPr bwMode="auto">
            <a:xfrm>
              <a:off x="3747" y="3743"/>
              <a:ext cx="1945" cy="288"/>
              <a:chOff x="3747" y="3743"/>
              <a:chExt cx="1945" cy="288"/>
            </a:xfrm>
          </p:grpSpPr>
          <p:sp>
            <p:nvSpPr>
              <p:cNvPr id="44056" name="Rectangle 23"/>
              <p:cNvSpPr>
                <a:spLocks noChangeArrowheads="1"/>
              </p:cNvSpPr>
              <p:nvPr/>
            </p:nvSpPr>
            <p:spPr bwMode="auto">
              <a:xfrm>
                <a:off x="3990" y="3743"/>
                <a:ext cx="17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r>
                  <a:rPr lang="zh-CN" altLang="en-US">
                    <a:solidFill>
                      <a:schemeClr val="tx2"/>
                    </a:solidFill>
                  </a:rPr>
                  <a:t>铁磁质的磁化规律</a:t>
                </a:r>
              </a:p>
            </p:txBody>
          </p:sp>
          <p:graphicFrame>
            <p:nvGraphicFramePr>
              <p:cNvPr id="44057" name="Object 24"/>
              <p:cNvGraphicFramePr>
                <a:graphicFrameLocks noChangeAspect="1"/>
              </p:cNvGraphicFramePr>
              <p:nvPr/>
            </p:nvGraphicFramePr>
            <p:xfrm>
              <a:off x="3747" y="3820"/>
              <a:ext cx="256" cy="192"/>
            </p:xfrm>
            <a:graphic>
              <a:graphicData uri="http://schemas.openxmlformats.org/presentationml/2006/ole">
                <mc:AlternateContent xmlns:mc="http://schemas.openxmlformats.org/markup-compatibility/2006">
                  <mc:Choice xmlns:v="urn:schemas-microsoft-com:vml" Requires="v">
                    <p:oleObj spid="_x0000_s44193" name="公式" r:id="rId10" imgW="203024" imgH="152268" progId="Equation.3">
                      <p:embed/>
                    </p:oleObj>
                  </mc:Choice>
                  <mc:Fallback>
                    <p:oleObj name="公式" r:id="rId10" imgW="203024" imgH="152268" progId="Equation.3">
                      <p:embed/>
                      <p:pic>
                        <p:nvPicPr>
                          <p:cNvPr id="0" name="Object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7" y="3820"/>
                            <a:ext cx="25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nvGrpSpPr>
          <p:cNvPr id="173122" name="Group 66"/>
          <p:cNvGrpSpPr>
            <a:grpSpLocks/>
          </p:cNvGrpSpPr>
          <p:nvPr/>
        </p:nvGrpSpPr>
        <p:grpSpPr bwMode="auto">
          <a:xfrm>
            <a:off x="4392613" y="5883275"/>
            <a:ext cx="3051175" cy="595313"/>
            <a:chOff x="1807" y="3706"/>
            <a:chExt cx="1922" cy="375"/>
          </a:xfrm>
        </p:grpSpPr>
        <p:grpSp>
          <p:nvGrpSpPr>
            <p:cNvPr id="44046" name="Group 64"/>
            <p:cNvGrpSpPr>
              <a:grpSpLocks/>
            </p:cNvGrpSpPr>
            <p:nvPr/>
          </p:nvGrpSpPr>
          <p:grpSpPr bwMode="auto">
            <a:xfrm>
              <a:off x="2033" y="3706"/>
              <a:ext cx="1684" cy="375"/>
              <a:chOff x="2045" y="3706"/>
              <a:chExt cx="1684" cy="375"/>
            </a:xfrm>
          </p:grpSpPr>
          <p:sp>
            <p:nvSpPr>
              <p:cNvPr id="44050" name="AutoShape 174"/>
              <p:cNvSpPr>
                <a:spLocks noChangeArrowheads="1"/>
              </p:cNvSpPr>
              <p:nvPr/>
            </p:nvSpPr>
            <p:spPr bwMode="gray">
              <a:xfrm>
                <a:off x="2045" y="3706"/>
                <a:ext cx="1684" cy="375"/>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
            <p:nvSpPr>
              <p:cNvPr id="44051" name="AutoShape 175"/>
              <p:cNvSpPr>
                <a:spLocks noChangeArrowheads="1"/>
              </p:cNvSpPr>
              <p:nvPr/>
            </p:nvSpPr>
            <p:spPr bwMode="gray">
              <a:xfrm>
                <a:off x="2074" y="3706"/>
                <a:ext cx="1633" cy="368"/>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
            <p:nvSpPr>
              <p:cNvPr id="44052" name="AutoShape 176"/>
              <p:cNvSpPr>
                <a:spLocks noChangeArrowheads="1"/>
              </p:cNvSpPr>
              <p:nvPr/>
            </p:nvSpPr>
            <p:spPr bwMode="gray">
              <a:xfrm>
                <a:off x="2084" y="3988"/>
                <a:ext cx="1612" cy="93"/>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
            <p:nvSpPr>
              <p:cNvPr id="44053" name="AutoShape 177"/>
              <p:cNvSpPr>
                <a:spLocks noChangeArrowheads="1"/>
              </p:cNvSpPr>
              <p:nvPr/>
            </p:nvSpPr>
            <p:spPr bwMode="gray">
              <a:xfrm>
                <a:off x="2084" y="3706"/>
                <a:ext cx="1612" cy="93"/>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grpSp>
        <p:grpSp>
          <p:nvGrpSpPr>
            <p:cNvPr id="44047" name="Group 27"/>
            <p:cNvGrpSpPr>
              <a:grpSpLocks/>
            </p:cNvGrpSpPr>
            <p:nvPr/>
          </p:nvGrpSpPr>
          <p:grpSpPr bwMode="auto">
            <a:xfrm>
              <a:off x="1807" y="3760"/>
              <a:ext cx="1922" cy="288"/>
              <a:chOff x="1807" y="3760"/>
              <a:chExt cx="1922" cy="288"/>
            </a:xfrm>
          </p:grpSpPr>
          <p:sp>
            <p:nvSpPr>
              <p:cNvPr id="44048" name="Text Box 21"/>
              <p:cNvSpPr txBox="1">
                <a:spLocks noChangeArrowheads="1"/>
              </p:cNvSpPr>
              <p:nvPr/>
            </p:nvSpPr>
            <p:spPr bwMode="auto">
              <a:xfrm>
                <a:off x="2045" y="3760"/>
                <a:ext cx="16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r>
                  <a:rPr lang="en-US" altLang="zh-CN" i="1">
                    <a:latin typeface="Times New Roman" panose="02020603050405020304" pitchFamily="18" charset="0"/>
                  </a:rPr>
                  <a:t>B </a:t>
                </a:r>
                <a:r>
                  <a:rPr lang="en-US" altLang="zh-CN">
                    <a:latin typeface="Times New Roman" panose="02020603050405020304" pitchFamily="18" charset="0"/>
                  </a:rPr>
                  <a:t>–</a:t>
                </a:r>
                <a:r>
                  <a:rPr lang="en-US" altLang="zh-CN" i="1">
                    <a:latin typeface="Times New Roman" panose="02020603050405020304" pitchFamily="18" charset="0"/>
                  </a:rPr>
                  <a:t>H</a:t>
                </a:r>
                <a:r>
                  <a:rPr lang="zh-CN" altLang="en-US" i="1">
                    <a:latin typeface="Times New Roman" panose="02020603050405020304" pitchFamily="18" charset="0"/>
                  </a:rPr>
                  <a:t>、 </a:t>
                </a:r>
                <a:r>
                  <a:rPr lang="en-US" altLang="zh-CN" i="1">
                    <a:latin typeface="Times New Roman" panose="02020603050405020304" pitchFamily="18" charset="0"/>
                  </a:rPr>
                  <a:t>M </a:t>
                </a:r>
                <a:r>
                  <a:rPr lang="en-US" altLang="zh-CN">
                    <a:latin typeface="Times New Roman" panose="02020603050405020304" pitchFamily="18" charset="0"/>
                  </a:rPr>
                  <a:t>–</a:t>
                </a:r>
                <a:r>
                  <a:rPr lang="en-US" altLang="zh-CN" i="1">
                    <a:latin typeface="Times New Roman" panose="02020603050405020304" pitchFamily="18" charset="0"/>
                  </a:rPr>
                  <a:t>H</a:t>
                </a:r>
                <a:r>
                  <a:rPr lang="zh-CN" altLang="en-US">
                    <a:latin typeface="Times New Roman" panose="02020603050405020304" pitchFamily="18" charset="0"/>
                  </a:rPr>
                  <a:t>曲线</a:t>
                </a:r>
              </a:p>
            </p:txBody>
          </p:sp>
          <p:graphicFrame>
            <p:nvGraphicFramePr>
              <p:cNvPr id="44049" name="Object 25"/>
              <p:cNvGraphicFramePr>
                <a:graphicFrameLocks noChangeAspect="1"/>
              </p:cNvGraphicFramePr>
              <p:nvPr/>
            </p:nvGraphicFramePr>
            <p:xfrm>
              <a:off x="1807" y="3820"/>
              <a:ext cx="256" cy="192"/>
            </p:xfrm>
            <a:graphic>
              <a:graphicData uri="http://schemas.openxmlformats.org/presentationml/2006/ole">
                <mc:AlternateContent xmlns:mc="http://schemas.openxmlformats.org/markup-compatibility/2006">
                  <mc:Choice xmlns:v="urn:schemas-microsoft-com:vml" Requires="v">
                    <p:oleObj spid="_x0000_s44194" name="公式" r:id="rId12" imgW="203024" imgH="152268" progId="Equation.3">
                      <p:embed/>
                    </p:oleObj>
                  </mc:Choice>
                  <mc:Fallback>
                    <p:oleObj name="公式" r:id="rId12" imgW="203024" imgH="152268" progId="Equation.3">
                      <p:embed/>
                      <p:pic>
                        <p:nvPicPr>
                          <p:cNvPr id="0" name="Object 2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07" y="3820"/>
                            <a:ext cx="25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
        <p:nvSpPr>
          <p:cNvPr id="173084" name="Rectangle 28"/>
          <p:cNvSpPr>
            <a:spLocks noChangeArrowheads="1"/>
          </p:cNvSpPr>
          <p:nvPr/>
        </p:nvSpPr>
        <p:spPr bwMode="auto">
          <a:xfrm>
            <a:off x="1562860" y="3792642"/>
            <a:ext cx="20224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r>
              <a:rPr lang="zh-CN" altLang="en-US" dirty="0"/>
              <a:t>磁场强度为：</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3070">
                                            <p:txEl>
                                              <p:pRg st="0" end="0"/>
                                            </p:txEl>
                                          </p:spTgt>
                                        </p:tgtEl>
                                        <p:attrNameLst>
                                          <p:attrName>style.visibility</p:attrName>
                                        </p:attrNameLst>
                                      </p:cBhvr>
                                      <p:to>
                                        <p:strVal val="visible"/>
                                      </p:to>
                                    </p:set>
                                    <p:animEffect transition="in" filter="wipe(left)">
                                      <p:cBhvr>
                                        <p:cTn id="7" dur="500"/>
                                        <p:tgtEl>
                                          <p:spTgt spid="1730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3070">
                                            <p:txEl>
                                              <p:pRg st="1" end="1"/>
                                            </p:txEl>
                                          </p:spTgt>
                                        </p:tgtEl>
                                        <p:attrNameLst>
                                          <p:attrName>style.visibility</p:attrName>
                                        </p:attrNameLst>
                                      </p:cBhvr>
                                      <p:to>
                                        <p:strVal val="visible"/>
                                      </p:to>
                                    </p:set>
                                    <p:animEffect transition="in" filter="wipe(left)">
                                      <p:cBhvr>
                                        <p:cTn id="12" dur="500"/>
                                        <p:tgtEl>
                                          <p:spTgt spid="1730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3074"/>
                                        </p:tgtEl>
                                        <p:attrNameLst>
                                          <p:attrName>style.visibility</p:attrName>
                                        </p:attrNameLst>
                                      </p:cBhvr>
                                      <p:to>
                                        <p:strVal val="visible"/>
                                      </p:to>
                                    </p:set>
                                    <p:animEffect transition="in" filter="wipe(left)">
                                      <p:cBhvr>
                                        <p:cTn id="17" dur="500"/>
                                        <p:tgtEl>
                                          <p:spTgt spid="1730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3071">
                                            <p:txEl>
                                              <p:pRg st="0" end="0"/>
                                            </p:txEl>
                                          </p:spTgt>
                                        </p:tgtEl>
                                        <p:attrNameLst>
                                          <p:attrName>style.visibility</p:attrName>
                                        </p:attrNameLst>
                                      </p:cBhvr>
                                      <p:to>
                                        <p:strVal val="visible"/>
                                      </p:to>
                                    </p:set>
                                    <p:animEffect transition="in" filter="wipe(left)">
                                      <p:cBhvr>
                                        <p:cTn id="22" dur="500"/>
                                        <p:tgtEl>
                                          <p:spTgt spid="173071">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73060"/>
                                        </p:tgtEl>
                                        <p:attrNameLst>
                                          <p:attrName>style.visibility</p:attrName>
                                        </p:attrNameLst>
                                      </p:cBhvr>
                                      <p:to>
                                        <p:strVal val="visible"/>
                                      </p:to>
                                    </p:set>
                                    <p:animEffect transition="in" filter="wipe(up)">
                                      <p:cBhvr>
                                        <p:cTn id="27" dur="500"/>
                                        <p:tgtEl>
                                          <p:spTgt spid="17306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3084"/>
                                        </p:tgtEl>
                                        <p:attrNameLst>
                                          <p:attrName>style.visibility</p:attrName>
                                        </p:attrNameLst>
                                      </p:cBhvr>
                                      <p:to>
                                        <p:strVal val="visible"/>
                                      </p:to>
                                    </p:set>
                                    <p:animEffect transition="in" filter="wipe(left)">
                                      <p:cBhvr>
                                        <p:cTn id="32" dur="500"/>
                                        <p:tgtEl>
                                          <p:spTgt spid="173084"/>
                                        </p:tgtEl>
                                      </p:cBhvr>
                                    </p:animEffect>
                                  </p:childTnLst>
                                </p:cTn>
                              </p:par>
                            </p:childTnLst>
                          </p:cTn>
                        </p:par>
                        <p:par>
                          <p:cTn id="33" fill="hold" nodeType="withGroup">
                            <p:stCondLst>
                              <p:cond delay="500"/>
                            </p:stCondLst>
                            <p:childTnLst>
                              <p:par>
                                <p:cTn id="34" presetID="22" presetClass="entr" presetSubtype="8" fill="hold" nodeType="afterEffect">
                                  <p:stCondLst>
                                    <p:cond delay="0"/>
                                  </p:stCondLst>
                                  <p:childTnLst>
                                    <p:set>
                                      <p:cBhvr>
                                        <p:cTn id="35" dur="1" fill="hold">
                                          <p:stCondLst>
                                            <p:cond delay="0"/>
                                          </p:stCondLst>
                                        </p:cTn>
                                        <p:tgtEl>
                                          <p:spTgt spid="173072"/>
                                        </p:tgtEl>
                                        <p:attrNameLst>
                                          <p:attrName>style.visibility</p:attrName>
                                        </p:attrNameLst>
                                      </p:cBhvr>
                                      <p:to>
                                        <p:strVal val="visible"/>
                                      </p:to>
                                    </p:set>
                                    <p:animEffect transition="in" filter="wipe(left)">
                                      <p:cBhvr>
                                        <p:cTn id="36" dur="500"/>
                                        <p:tgtEl>
                                          <p:spTgt spid="17307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73073">
                                            <p:txEl>
                                              <p:pRg st="0" end="0"/>
                                            </p:txEl>
                                          </p:spTgt>
                                        </p:tgtEl>
                                        <p:attrNameLst>
                                          <p:attrName>style.visibility</p:attrName>
                                        </p:attrNameLst>
                                      </p:cBhvr>
                                      <p:to>
                                        <p:strVal val="visible"/>
                                      </p:to>
                                    </p:set>
                                    <p:animEffect transition="in" filter="wipe(left)">
                                      <p:cBhvr>
                                        <p:cTn id="41" dur="500"/>
                                        <p:tgtEl>
                                          <p:spTgt spid="173073">
                                            <p:txEl>
                                              <p:pRg st="0" end="0"/>
                                            </p:txEl>
                                          </p:spTgt>
                                        </p:tgtEl>
                                      </p:cBhvr>
                                    </p:animEffect>
                                  </p:childTnLst>
                                </p:cTn>
                              </p:par>
                            </p:childTnLst>
                          </p:cTn>
                        </p:par>
                        <p:par>
                          <p:cTn id="42" fill="hold" nodeType="withGroup">
                            <p:stCondLst>
                              <p:cond delay="500"/>
                            </p:stCondLst>
                            <p:childTnLst>
                              <p:par>
                                <p:cTn id="43" presetID="22" presetClass="entr" presetSubtype="8" fill="hold" nodeType="afterEffect">
                                  <p:stCondLst>
                                    <p:cond delay="0"/>
                                  </p:stCondLst>
                                  <p:childTnLst>
                                    <p:set>
                                      <p:cBhvr>
                                        <p:cTn id="44" dur="1" fill="hold">
                                          <p:stCondLst>
                                            <p:cond delay="0"/>
                                          </p:stCondLst>
                                        </p:cTn>
                                        <p:tgtEl>
                                          <p:spTgt spid="173075"/>
                                        </p:tgtEl>
                                        <p:attrNameLst>
                                          <p:attrName>style.visibility</p:attrName>
                                        </p:attrNameLst>
                                      </p:cBhvr>
                                      <p:to>
                                        <p:strVal val="visible"/>
                                      </p:to>
                                    </p:set>
                                    <p:animEffect transition="in" filter="wipe(left)">
                                      <p:cBhvr>
                                        <p:cTn id="45" dur="500"/>
                                        <p:tgtEl>
                                          <p:spTgt spid="17307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173121"/>
                                        </p:tgtEl>
                                        <p:attrNameLst>
                                          <p:attrName>style.visibility</p:attrName>
                                        </p:attrNameLst>
                                      </p:cBhvr>
                                      <p:to>
                                        <p:strVal val="visible"/>
                                      </p:to>
                                    </p:set>
                                    <p:animEffect transition="in" filter="wipe(left)">
                                      <p:cBhvr>
                                        <p:cTn id="50" dur="500"/>
                                        <p:tgtEl>
                                          <p:spTgt spid="17312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173122"/>
                                        </p:tgtEl>
                                        <p:attrNameLst>
                                          <p:attrName>style.visibility</p:attrName>
                                        </p:attrNameLst>
                                      </p:cBhvr>
                                      <p:to>
                                        <p:strVal val="visible"/>
                                      </p:to>
                                    </p:set>
                                    <p:animEffect transition="in" filter="wipe(left)">
                                      <p:cBhvr>
                                        <p:cTn id="55" dur="500"/>
                                        <p:tgtEl>
                                          <p:spTgt spid="17312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173123"/>
                                        </p:tgtEl>
                                        <p:attrNameLst>
                                          <p:attrName>style.visibility</p:attrName>
                                        </p:attrNameLst>
                                      </p:cBhvr>
                                      <p:to>
                                        <p:strVal val="visible"/>
                                      </p:to>
                                    </p:set>
                                    <p:animEffect transition="in" filter="wipe(left)">
                                      <p:cBhvr>
                                        <p:cTn id="60" dur="500"/>
                                        <p:tgtEl>
                                          <p:spTgt spid="173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70" grpId="0" build="p" autoUpdateAnimBg="0"/>
      <p:bldP spid="173071" grpId="0" build="p" autoUpdateAnimBg="0"/>
      <p:bldP spid="173073" grpId="0" build="p" autoUpdateAnimBg="0"/>
      <p:bldP spid="173074" grpId="0"/>
      <p:bldP spid="173084"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141" name="Rectangle 157"/>
          <p:cNvSpPr>
            <a:spLocks noChangeArrowheads="1"/>
          </p:cNvSpPr>
          <p:nvPr/>
        </p:nvSpPr>
        <p:spPr bwMode="auto">
          <a:xfrm>
            <a:off x="703608" y="1200426"/>
            <a:ext cx="5648325" cy="1347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r>
              <a:rPr lang="en-US" altLang="zh-CN" dirty="0">
                <a:latin typeface="Times New Roman" panose="02020603050405020304" pitchFamily="18" charset="0"/>
              </a:rPr>
              <a:t>M→N</a:t>
            </a:r>
            <a:r>
              <a:rPr lang="zh-CN" altLang="en-US" dirty="0">
                <a:latin typeface="Times New Roman" panose="02020603050405020304" pitchFamily="18" charset="0"/>
              </a:rPr>
              <a:t>：</a:t>
            </a:r>
            <a:r>
              <a:rPr lang="en-US" altLang="zh-CN" i="1" dirty="0">
                <a:latin typeface="Times New Roman" panose="02020603050405020304" pitchFamily="18" charset="0"/>
              </a:rPr>
              <a:t>H </a:t>
            </a:r>
            <a:r>
              <a:rPr lang="zh-CN" altLang="en-US" dirty="0">
                <a:latin typeface="Times New Roman" panose="02020603050405020304" pitchFamily="18" charset="0"/>
              </a:rPr>
              <a:t>变大，</a:t>
            </a:r>
            <a:r>
              <a:rPr lang="en-US" altLang="zh-CN" i="1" dirty="0">
                <a:latin typeface="Times New Roman" panose="02020603050405020304" pitchFamily="18" charset="0"/>
              </a:rPr>
              <a:t>B</a:t>
            </a:r>
            <a:r>
              <a:rPr lang="zh-CN" altLang="en-US" dirty="0">
                <a:latin typeface="Times New Roman" panose="02020603050405020304" pitchFamily="18" charset="0"/>
              </a:rPr>
              <a:t>急剧增大，  </a:t>
            </a:r>
          </a:p>
          <a:p>
            <a:pPr>
              <a:lnSpc>
                <a:spcPct val="70000"/>
              </a:lnSpc>
              <a:spcBef>
                <a:spcPct val="50000"/>
              </a:spcBef>
            </a:pPr>
            <a:r>
              <a:rPr lang="en-US" altLang="zh-CN" dirty="0">
                <a:latin typeface="Times New Roman" panose="02020603050405020304" pitchFamily="18" charset="0"/>
              </a:rPr>
              <a:t>N →P</a:t>
            </a:r>
            <a:r>
              <a:rPr lang="zh-CN" altLang="en-US" dirty="0">
                <a:latin typeface="Times New Roman" panose="02020603050405020304" pitchFamily="18" charset="0"/>
              </a:rPr>
              <a:t>：</a:t>
            </a:r>
            <a:r>
              <a:rPr lang="en-US" altLang="zh-CN" i="1" dirty="0">
                <a:latin typeface="Times New Roman" panose="02020603050405020304" pitchFamily="18" charset="0"/>
              </a:rPr>
              <a:t>H </a:t>
            </a:r>
            <a:r>
              <a:rPr lang="zh-CN" altLang="en-US" dirty="0">
                <a:latin typeface="Times New Roman" panose="02020603050405020304" pitchFamily="18" charset="0"/>
              </a:rPr>
              <a:t>增加，</a:t>
            </a:r>
            <a:r>
              <a:rPr lang="en-US" altLang="zh-CN" i="1" dirty="0">
                <a:latin typeface="Times New Roman" panose="02020603050405020304" pitchFamily="18" charset="0"/>
              </a:rPr>
              <a:t>B</a:t>
            </a:r>
            <a:r>
              <a:rPr lang="zh-CN" altLang="en-US" dirty="0">
                <a:latin typeface="Times New Roman" panose="02020603050405020304" pitchFamily="18" charset="0"/>
              </a:rPr>
              <a:t>增加，增加十分缓慢</a:t>
            </a:r>
          </a:p>
          <a:p>
            <a:pPr>
              <a:lnSpc>
                <a:spcPct val="70000"/>
              </a:lnSpc>
              <a:spcBef>
                <a:spcPct val="50000"/>
              </a:spcBef>
            </a:pPr>
            <a:r>
              <a:rPr lang="en-US" altLang="zh-CN" i="1" dirty="0">
                <a:latin typeface="Times New Roman" panose="02020603050405020304" pitchFamily="18" charset="0"/>
              </a:rPr>
              <a:t>P</a:t>
            </a:r>
            <a:r>
              <a:rPr lang="zh-CN" altLang="en-US" dirty="0">
                <a:latin typeface="Times New Roman" panose="02020603050405020304" pitchFamily="18" charset="0"/>
              </a:rPr>
              <a:t>点：</a:t>
            </a:r>
            <a:r>
              <a:rPr lang="en-US" altLang="zh-CN" i="1" dirty="0">
                <a:latin typeface="Times New Roman" panose="02020603050405020304" pitchFamily="18" charset="0"/>
              </a:rPr>
              <a:t>H </a:t>
            </a:r>
            <a:r>
              <a:rPr lang="zh-CN" altLang="en-US" dirty="0">
                <a:latin typeface="Times New Roman" panose="02020603050405020304" pitchFamily="18" charset="0"/>
              </a:rPr>
              <a:t>增加，</a:t>
            </a:r>
            <a:r>
              <a:rPr lang="en-US" altLang="zh-CN" i="1" dirty="0">
                <a:latin typeface="Times New Roman" panose="02020603050405020304" pitchFamily="18" charset="0"/>
              </a:rPr>
              <a:t>B </a:t>
            </a:r>
            <a:r>
              <a:rPr lang="zh-CN" altLang="en-US" dirty="0">
                <a:latin typeface="Times New Roman" panose="02020603050405020304" pitchFamily="18" charset="0"/>
              </a:rPr>
              <a:t>到饱和状态。</a:t>
            </a:r>
          </a:p>
        </p:txBody>
      </p:sp>
      <p:sp>
        <p:nvSpPr>
          <p:cNvPr id="42142" name="Rectangle 158"/>
          <p:cNvSpPr>
            <a:spLocks noChangeArrowheads="1"/>
          </p:cNvSpPr>
          <p:nvPr/>
        </p:nvSpPr>
        <p:spPr bwMode="auto">
          <a:xfrm>
            <a:off x="102912" y="663575"/>
            <a:ext cx="23288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dirty="0">
                <a:latin typeface="Times New Roman" panose="02020603050405020304" pitchFamily="18" charset="0"/>
              </a:rPr>
              <a:t>初始磁化曲线：</a:t>
            </a:r>
          </a:p>
        </p:txBody>
      </p:sp>
      <p:sp>
        <p:nvSpPr>
          <p:cNvPr id="42143" name="Rectangle 159"/>
          <p:cNvSpPr>
            <a:spLocks noChangeArrowheads="1"/>
          </p:cNvSpPr>
          <p:nvPr/>
        </p:nvSpPr>
        <p:spPr bwMode="auto">
          <a:xfrm>
            <a:off x="102912" y="2554909"/>
            <a:ext cx="5126037"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lnSpc>
                <a:spcPct val="80000"/>
              </a:lnSpc>
              <a:spcBef>
                <a:spcPct val="20000"/>
              </a:spcBef>
            </a:pPr>
            <a:r>
              <a:rPr lang="zh-CN" altLang="en-US" dirty="0">
                <a:latin typeface="Times New Roman" panose="02020603050405020304" pitchFamily="18" charset="0"/>
              </a:rPr>
              <a:t>再次磁化时，铁磁质具有以下特点：</a:t>
            </a:r>
          </a:p>
        </p:txBody>
      </p:sp>
      <p:sp>
        <p:nvSpPr>
          <p:cNvPr id="45061" name="AutoShape 160" descr="W_062">
            <a:hlinkClick r:id="rId2" action="ppaction://hlinksldjump" highlightClick="1"/>
          </p:cNvPr>
          <p:cNvSpPr>
            <a:spLocks noChangeArrowheads="1"/>
          </p:cNvSpPr>
          <p:nvPr/>
        </p:nvSpPr>
        <p:spPr bwMode="auto">
          <a:xfrm>
            <a:off x="9026525" y="3265488"/>
            <a:ext cx="182563" cy="463550"/>
          </a:xfrm>
          <a:prstGeom prst="actionButtonBlank">
            <a:avLst/>
          </a:prstGeom>
          <a:blipFill dpi="0" rotWithShape="0">
            <a:blip r:embed="rId3"/>
            <a:srcRect/>
            <a:stretch>
              <a:fillRect/>
            </a:stretch>
          </a:bli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endParaRPr lang="zh-CN" altLang="en-US"/>
          </a:p>
        </p:txBody>
      </p:sp>
      <p:sp>
        <p:nvSpPr>
          <p:cNvPr id="42146" name="Rectangle 162"/>
          <p:cNvSpPr>
            <a:spLocks noChangeArrowheads="1"/>
          </p:cNvSpPr>
          <p:nvPr/>
        </p:nvSpPr>
        <p:spPr bwMode="auto">
          <a:xfrm>
            <a:off x="232120" y="3060700"/>
            <a:ext cx="6700837" cy="868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r>
              <a:rPr lang="en-US" altLang="zh-CN" dirty="0">
                <a:latin typeface="Times New Roman" panose="02020603050405020304" pitchFamily="18" charset="0"/>
              </a:rPr>
              <a:t>1</a:t>
            </a:r>
            <a:r>
              <a:rPr lang="zh-CN" altLang="en-US" dirty="0">
                <a:latin typeface="Times New Roman" panose="02020603050405020304" pitchFamily="18" charset="0"/>
              </a:rPr>
              <a:t>） 存在</a:t>
            </a:r>
            <a:r>
              <a:rPr lang="zh-CN" altLang="en-US" dirty="0">
                <a:solidFill>
                  <a:srgbClr val="0000FF"/>
                </a:solidFill>
                <a:latin typeface="Times New Roman" panose="02020603050405020304" pitchFamily="18" charset="0"/>
              </a:rPr>
              <a:t>磁滞现象。 </a:t>
            </a:r>
          </a:p>
          <a:p>
            <a:pPr>
              <a:lnSpc>
                <a:spcPct val="60000"/>
              </a:lnSpc>
              <a:spcBef>
                <a:spcPct val="50000"/>
              </a:spcBef>
            </a:pPr>
            <a:r>
              <a:rPr lang="zh-CN" altLang="en-US" i="1" dirty="0">
                <a:latin typeface="Times New Roman" panose="02020603050405020304" pitchFamily="18" charset="0"/>
              </a:rPr>
              <a:t>     </a:t>
            </a:r>
            <a:r>
              <a:rPr lang="en-US" altLang="zh-CN" i="1" dirty="0">
                <a:latin typeface="Times New Roman" panose="02020603050405020304" pitchFamily="18" charset="0"/>
              </a:rPr>
              <a:t>B </a:t>
            </a:r>
            <a:r>
              <a:rPr lang="zh-CN" altLang="en-US" dirty="0">
                <a:latin typeface="Times New Roman" panose="02020603050405020304" pitchFamily="18" charset="0"/>
              </a:rPr>
              <a:t>的变化落后于</a:t>
            </a:r>
            <a:r>
              <a:rPr lang="en-US" altLang="zh-CN" i="1" dirty="0">
                <a:latin typeface="Times New Roman" panose="02020603050405020304" pitchFamily="18" charset="0"/>
              </a:rPr>
              <a:t>H </a:t>
            </a:r>
            <a:r>
              <a:rPr lang="zh-CN" altLang="en-US" dirty="0">
                <a:latin typeface="Times New Roman" panose="02020603050405020304" pitchFamily="18" charset="0"/>
              </a:rPr>
              <a:t>的变化的现象，叫做</a:t>
            </a:r>
            <a:r>
              <a:rPr lang="zh-CN" altLang="en-US" dirty="0">
                <a:solidFill>
                  <a:srgbClr val="0000FF"/>
                </a:solidFill>
                <a:latin typeface="Times New Roman" panose="02020603050405020304" pitchFamily="18" charset="0"/>
              </a:rPr>
              <a:t>磁滞。</a:t>
            </a:r>
          </a:p>
        </p:txBody>
      </p:sp>
      <p:sp>
        <p:nvSpPr>
          <p:cNvPr id="42147" name="Rectangle 163"/>
          <p:cNvSpPr>
            <a:spLocks noChangeArrowheads="1"/>
          </p:cNvSpPr>
          <p:nvPr/>
        </p:nvSpPr>
        <p:spPr bwMode="auto">
          <a:xfrm>
            <a:off x="232120" y="4074354"/>
            <a:ext cx="5891212" cy="90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spcBef>
                <a:spcPct val="20000"/>
              </a:spcBef>
            </a:pPr>
            <a:r>
              <a:rPr lang="en-US" altLang="zh-CN" dirty="0">
                <a:latin typeface="Times New Roman" panose="02020603050405020304" pitchFamily="18" charset="0"/>
              </a:rPr>
              <a:t>2</a:t>
            </a:r>
            <a:r>
              <a:rPr lang="zh-CN" altLang="en-US" dirty="0">
                <a:latin typeface="Times New Roman" panose="02020603050405020304" pitchFamily="18" charset="0"/>
              </a:rPr>
              <a:t>）当磁场强度等于零时，铁磁质中的磁 </a:t>
            </a:r>
          </a:p>
          <a:p>
            <a:pPr eaLnBrk="1" hangingPunct="1">
              <a:spcBef>
                <a:spcPct val="20000"/>
              </a:spcBef>
            </a:pPr>
            <a:r>
              <a:rPr lang="zh-CN" altLang="en-US" dirty="0">
                <a:latin typeface="Times New Roman" panose="02020603050405020304" pitchFamily="18" charset="0"/>
              </a:rPr>
              <a:t>     感应强度不为零，这种情形称为</a:t>
            </a:r>
            <a:r>
              <a:rPr lang="zh-CN" altLang="en-US" dirty="0">
                <a:solidFill>
                  <a:srgbClr val="0000FF"/>
                </a:solidFill>
                <a:latin typeface="Times New Roman" panose="02020603050405020304" pitchFamily="18" charset="0"/>
              </a:rPr>
              <a:t>剩磁</a:t>
            </a:r>
            <a:r>
              <a:rPr lang="zh-CN" altLang="en-US" dirty="0">
                <a:latin typeface="Times New Roman" panose="02020603050405020304" pitchFamily="18" charset="0"/>
              </a:rPr>
              <a:t>。</a:t>
            </a:r>
          </a:p>
        </p:txBody>
      </p:sp>
      <p:sp>
        <p:nvSpPr>
          <p:cNvPr id="42148" name="Rectangle 164"/>
          <p:cNvSpPr>
            <a:spLocks noChangeArrowheads="1"/>
          </p:cNvSpPr>
          <p:nvPr/>
        </p:nvSpPr>
        <p:spPr bwMode="auto">
          <a:xfrm>
            <a:off x="232120" y="5103399"/>
            <a:ext cx="8464618" cy="175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just" eaLnBrk="1" hangingPunct="1">
              <a:lnSpc>
                <a:spcPct val="150000"/>
              </a:lnSpc>
              <a:spcBef>
                <a:spcPct val="20000"/>
              </a:spcBef>
            </a:pPr>
            <a:r>
              <a:rPr lang="en-US" altLang="zh-CN" dirty="0">
                <a:latin typeface="Times New Roman" panose="02020603050405020304" pitchFamily="18" charset="0"/>
              </a:rPr>
              <a:t>3</a:t>
            </a:r>
            <a:r>
              <a:rPr lang="zh-CN" altLang="en-US" dirty="0">
                <a:latin typeface="Times New Roman" panose="02020603050405020304" pitchFamily="18" charset="0"/>
              </a:rPr>
              <a:t>） 要使铁磁质中的磁感应强度等于零</a:t>
            </a:r>
            <a:r>
              <a:rPr lang="zh-CN" altLang="en-US" dirty="0" smtClean="0">
                <a:latin typeface="Times New Roman" panose="02020603050405020304" pitchFamily="18" charset="0"/>
              </a:rPr>
              <a:t>，必须</a:t>
            </a:r>
            <a:r>
              <a:rPr lang="zh-CN" altLang="en-US" dirty="0">
                <a:latin typeface="Times New Roman" panose="02020603050405020304" pitchFamily="18" charset="0"/>
              </a:rPr>
              <a:t>加上反向电流（反向磁场强度</a:t>
            </a:r>
            <a:r>
              <a:rPr lang="zh-CN" altLang="en-US" dirty="0" smtClean="0">
                <a:latin typeface="Times New Roman" panose="02020603050405020304" pitchFamily="18" charset="0"/>
              </a:rPr>
              <a:t>），使</a:t>
            </a:r>
            <a:r>
              <a:rPr lang="zh-CN" altLang="en-US" dirty="0">
                <a:latin typeface="Times New Roman" panose="02020603050405020304" pitchFamily="18" charset="0"/>
              </a:rPr>
              <a:t>铁磁质中磁感应强度等于零的</a:t>
            </a:r>
            <a:r>
              <a:rPr lang="zh-CN" altLang="en-US" dirty="0" smtClean="0">
                <a:latin typeface="Times New Roman" panose="02020603050405020304" pitchFamily="18" charset="0"/>
              </a:rPr>
              <a:t>反向磁场强度</a:t>
            </a:r>
            <a:r>
              <a:rPr lang="zh-CN" altLang="en-US" dirty="0">
                <a:latin typeface="Times New Roman" panose="02020603050405020304" pitchFamily="18" charset="0"/>
              </a:rPr>
              <a:t>的值称为</a:t>
            </a:r>
            <a:r>
              <a:rPr lang="zh-CN" altLang="en-US" dirty="0">
                <a:solidFill>
                  <a:srgbClr val="0000FF"/>
                </a:solidFill>
                <a:latin typeface="Times New Roman" panose="02020603050405020304" pitchFamily="18" charset="0"/>
              </a:rPr>
              <a:t>矫顽力。</a:t>
            </a:r>
          </a:p>
        </p:txBody>
      </p:sp>
      <p:pic>
        <p:nvPicPr>
          <p:cNvPr id="42150" name="Picture 166" descr="M11_10"/>
          <p:cNvPicPr>
            <a:picLocks noChangeAspect="1" noChangeArrowheads="1"/>
          </p:cNvPicPr>
          <p:nvPr/>
        </p:nvPicPr>
        <p:blipFill>
          <a:blip r:embed="rId4">
            <a:extLst>
              <a:ext uri="{28A0092B-C50C-407E-A947-70E740481C1C}">
                <a14:useLocalDpi xmlns:a14="http://schemas.microsoft.com/office/drawing/2010/main" val="0"/>
              </a:ext>
            </a:extLst>
          </a:blip>
          <a:srcRect l="4916" r="3323" b="18752"/>
          <a:stretch>
            <a:fillRect/>
          </a:stretch>
        </p:blipFill>
        <p:spPr bwMode="auto">
          <a:xfrm>
            <a:off x="9086850" y="3929063"/>
            <a:ext cx="2825750" cy="271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066" name="Group 2141"/>
          <p:cNvGrpSpPr>
            <a:grpSpLocks/>
          </p:cNvGrpSpPr>
          <p:nvPr/>
        </p:nvGrpSpPr>
        <p:grpSpPr bwMode="auto">
          <a:xfrm>
            <a:off x="7670800" y="935038"/>
            <a:ext cx="2711450" cy="2254250"/>
            <a:chOff x="3830" y="320"/>
            <a:chExt cx="1824" cy="1595"/>
          </a:xfrm>
        </p:grpSpPr>
        <p:pic>
          <p:nvPicPr>
            <p:cNvPr id="45067" name="Picture 165" descr="M11_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0" y="320"/>
              <a:ext cx="1824" cy="1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8" name="Rectangle 2139"/>
            <p:cNvSpPr>
              <a:spLocks noChangeArrowheads="1"/>
            </p:cNvSpPr>
            <p:nvPr/>
          </p:nvSpPr>
          <p:spPr bwMode="auto">
            <a:xfrm>
              <a:off x="5328" y="320"/>
              <a:ext cx="314" cy="270"/>
            </a:xfrm>
            <a:prstGeom prst="rect">
              <a:avLst/>
            </a:prstGeom>
            <a:solidFill>
              <a:srgbClr val="00006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endParaRPr lang="zh-CN" alt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141">
                                            <p:txEl>
                                              <p:pRg st="0" end="0"/>
                                            </p:txEl>
                                          </p:spTgt>
                                        </p:tgtEl>
                                        <p:attrNameLst>
                                          <p:attrName>style.visibility</p:attrName>
                                        </p:attrNameLst>
                                      </p:cBhvr>
                                      <p:to>
                                        <p:strVal val="visible"/>
                                      </p:to>
                                    </p:set>
                                    <p:animEffect transition="in" filter="wipe(left)">
                                      <p:cBhvr>
                                        <p:cTn id="7" dur="500"/>
                                        <p:tgtEl>
                                          <p:spTgt spid="4214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141">
                                            <p:txEl>
                                              <p:pRg st="1" end="1"/>
                                            </p:txEl>
                                          </p:spTgt>
                                        </p:tgtEl>
                                        <p:attrNameLst>
                                          <p:attrName>style.visibility</p:attrName>
                                        </p:attrNameLst>
                                      </p:cBhvr>
                                      <p:to>
                                        <p:strVal val="visible"/>
                                      </p:to>
                                    </p:set>
                                    <p:animEffect transition="in" filter="wipe(left)">
                                      <p:cBhvr>
                                        <p:cTn id="12" dur="500"/>
                                        <p:tgtEl>
                                          <p:spTgt spid="4214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2141">
                                            <p:txEl>
                                              <p:pRg st="2" end="2"/>
                                            </p:txEl>
                                          </p:spTgt>
                                        </p:tgtEl>
                                        <p:attrNameLst>
                                          <p:attrName>style.visibility</p:attrName>
                                        </p:attrNameLst>
                                      </p:cBhvr>
                                      <p:to>
                                        <p:strVal val="visible"/>
                                      </p:to>
                                    </p:set>
                                    <p:animEffect transition="in" filter="wipe(left)">
                                      <p:cBhvr>
                                        <p:cTn id="17" dur="500"/>
                                        <p:tgtEl>
                                          <p:spTgt spid="4214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2143">
                                            <p:txEl>
                                              <p:pRg st="0" end="0"/>
                                            </p:txEl>
                                          </p:spTgt>
                                        </p:tgtEl>
                                        <p:attrNameLst>
                                          <p:attrName>style.visibility</p:attrName>
                                        </p:attrNameLst>
                                      </p:cBhvr>
                                      <p:to>
                                        <p:strVal val="visible"/>
                                      </p:to>
                                    </p:set>
                                    <p:animEffect transition="in" filter="wipe(left)">
                                      <p:cBhvr>
                                        <p:cTn id="22" dur="500"/>
                                        <p:tgtEl>
                                          <p:spTgt spid="4214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2150"/>
                                        </p:tgtEl>
                                        <p:attrNameLst>
                                          <p:attrName>style.visibility</p:attrName>
                                        </p:attrNameLst>
                                      </p:cBhvr>
                                      <p:to>
                                        <p:strVal val="visible"/>
                                      </p:to>
                                    </p:set>
                                    <p:animEffect transition="in" filter="blinds(horizontal)">
                                      <p:cBhvr>
                                        <p:cTn id="27" dur="500"/>
                                        <p:tgtEl>
                                          <p:spTgt spid="421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2146">
                                            <p:txEl>
                                              <p:pRg st="0" end="0"/>
                                            </p:txEl>
                                          </p:spTgt>
                                        </p:tgtEl>
                                        <p:attrNameLst>
                                          <p:attrName>style.visibility</p:attrName>
                                        </p:attrNameLst>
                                      </p:cBhvr>
                                      <p:to>
                                        <p:strVal val="visible"/>
                                      </p:to>
                                    </p:set>
                                    <p:animEffect transition="in" filter="wipe(left)">
                                      <p:cBhvr>
                                        <p:cTn id="32" dur="500"/>
                                        <p:tgtEl>
                                          <p:spTgt spid="42146">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2146">
                                            <p:txEl>
                                              <p:pRg st="1" end="1"/>
                                            </p:txEl>
                                          </p:spTgt>
                                        </p:tgtEl>
                                        <p:attrNameLst>
                                          <p:attrName>style.visibility</p:attrName>
                                        </p:attrNameLst>
                                      </p:cBhvr>
                                      <p:to>
                                        <p:strVal val="visible"/>
                                      </p:to>
                                    </p:set>
                                    <p:animEffect transition="in" filter="wipe(left)">
                                      <p:cBhvr>
                                        <p:cTn id="37" dur="500"/>
                                        <p:tgtEl>
                                          <p:spTgt spid="42146">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2147">
                                            <p:txEl>
                                              <p:pRg st="0" end="0"/>
                                            </p:txEl>
                                          </p:spTgt>
                                        </p:tgtEl>
                                        <p:attrNameLst>
                                          <p:attrName>style.visibility</p:attrName>
                                        </p:attrNameLst>
                                      </p:cBhvr>
                                      <p:to>
                                        <p:strVal val="visible"/>
                                      </p:to>
                                    </p:set>
                                    <p:animEffect transition="in" filter="wipe(left)">
                                      <p:cBhvr>
                                        <p:cTn id="42" dur="500"/>
                                        <p:tgtEl>
                                          <p:spTgt spid="42147">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2147">
                                            <p:txEl>
                                              <p:pRg st="1" end="1"/>
                                            </p:txEl>
                                          </p:spTgt>
                                        </p:tgtEl>
                                        <p:attrNameLst>
                                          <p:attrName>style.visibility</p:attrName>
                                        </p:attrNameLst>
                                      </p:cBhvr>
                                      <p:to>
                                        <p:strVal val="visible"/>
                                      </p:to>
                                    </p:set>
                                    <p:animEffect transition="in" filter="wipe(left)">
                                      <p:cBhvr>
                                        <p:cTn id="47" dur="500"/>
                                        <p:tgtEl>
                                          <p:spTgt spid="42147">
                                            <p:txEl>
                                              <p:pRg st="1" end="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2148"/>
                                        </p:tgtEl>
                                        <p:attrNameLst>
                                          <p:attrName>style.visibility</p:attrName>
                                        </p:attrNameLst>
                                      </p:cBhvr>
                                      <p:to>
                                        <p:strVal val="visible"/>
                                      </p:to>
                                    </p:set>
                                    <p:animEffect transition="in" filter="wipe(left)">
                                      <p:cBhvr>
                                        <p:cTn id="52" dur="500"/>
                                        <p:tgtEl>
                                          <p:spTgt spid="42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41" grpId="0" build="p" autoUpdateAnimBg="0"/>
      <p:bldP spid="42143" grpId="0" build="p" autoUpdateAnimBg="0"/>
      <p:bldP spid="42146" grpId="0" build="p" autoUpdateAnimBg="0"/>
      <p:bldP spid="42147" grpId="0" build="p" autoUpdateAnimBg="0"/>
      <p:bldP spid="4214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3" name="AutoShape 5" descr="W_062">
            <a:hlinkClick r:id="" action="ppaction://hlinkshowjump?jump=previousslide" highlightClick="1"/>
          </p:cNvPr>
          <p:cNvSpPr>
            <a:spLocks noChangeArrowheads="1"/>
          </p:cNvSpPr>
          <p:nvPr/>
        </p:nvSpPr>
        <p:spPr bwMode="auto">
          <a:xfrm>
            <a:off x="5715000" y="6294438"/>
            <a:ext cx="182563" cy="463550"/>
          </a:xfrm>
          <a:prstGeom prst="actionButtonBlank">
            <a:avLst/>
          </a:prstGeom>
          <a:blipFill dpi="0" rotWithShape="0">
            <a:blip r:embed="rId4"/>
            <a:srcRect/>
            <a:stretch>
              <a:fillRect/>
            </a:stretch>
          </a:bli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endParaRPr lang="zh-CN" altLang="en-US"/>
          </a:p>
        </p:txBody>
      </p:sp>
    </p:spTree>
    <p:controls>
      <mc:AlternateContent xmlns:mc="http://schemas.openxmlformats.org/markup-compatibility/2006">
        <mc:Choice xmlns:v="urn:schemas-microsoft-com:vml" Requires="v">
          <p:control spid="46107" name="ShockwaveFlash1" r:id="rId2" imgW="7216920" imgH="5294160"/>
        </mc:Choice>
        <mc:Fallback>
          <p:control name="ShockwaveFlash1" r:id="rId2" imgW="7216920" imgH="5294160">
            <p:pic>
              <p:nvPicPr>
                <p:cNvPr id="46082" name="ShockwaveFlash1"/>
                <p:cNvPicPr preferRelativeResize="0">
                  <a:picLocks noChangeArrowheads="1" noChangeShapeType="1"/>
                </p:cNvPicPr>
                <p:nvPr/>
              </p:nvPicPr>
              <p:blipFill>
                <a:blip r:embed="rId5"/>
                <a:srcRect/>
                <a:stretch>
                  <a:fillRect/>
                </a:stretch>
              </p:blipFill>
              <p:spPr bwMode="auto">
                <a:xfrm>
                  <a:off x="2449513" y="962025"/>
                  <a:ext cx="7216775" cy="517366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3" name="Rectangle 5"/>
          <p:cNvSpPr>
            <a:spLocks noGrp="1" noChangeArrowheads="1"/>
          </p:cNvSpPr>
          <p:nvPr>
            <p:ph idx="1"/>
          </p:nvPr>
        </p:nvSpPr>
        <p:spPr bwMode="auto">
          <a:xfrm>
            <a:off x="149638" y="1704078"/>
            <a:ext cx="12042362" cy="922337"/>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algn="just">
              <a:buFontTx/>
              <a:buNone/>
            </a:pPr>
            <a:r>
              <a:rPr lang="en-US" altLang="zh-CN" sz="2400" b="1" dirty="0" smtClean="0">
                <a:ea typeface="楷体_GB2312" pitchFamily="49" charset="-122"/>
              </a:rPr>
              <a:t>5</a:t>
            </a:r>
            <a:r>
              <a:rPr lang="zh-CN" altLang="en-US" sz="2400" b="1" dirty="0" smtClean="0">
                <a:ea typeface="楷体_GB2312" pitchFamily="49" charset="-122"/>
              </a:rPr>
              <a:t>） 由</a:t>
            </a:r>
            <a:r>
              <a:rPr lang="en-US" altLang="zh-CN" sz="2400" b="1" i="1" dirty="0" smtClean="0">
                <a:ea typeface="楷体_GB2312" pitchFamily="49" charset="-122"/>
              </a:rPr>
              <a:t>B</a:t>
            </a:r>
            <a:r>
              <a:rPr lang="en-US" altLang="zh-CN" sz="2400" b="1" dirty="0" smtClean="0">
                <a:ea typeface="楷体_GB2312" pitchFamily="49" charset="-122"/>
              </a:rPr>
              <a:t> ~ </a:t>
            </a:r>
            <a:r>
              <a:rPr lang="en-US" altLang="zh-CN" sz="2400" b="1" i="1" dirty="0" smtClean="0">
                <a:ea typeface="楷体_GB2312" pitchFamily="49" charset="-122"/>
              </a:rPr>
              <a:t>H </a:t>
            </a:r>
            <a:r>
              <a:rPr lang="zh-CN" altLang="en-US" sz="2400" b="1" dirty="0" smtClean="0">
                <a:ea typeface="楷体_GB2312" pitchFamily="49" charset="-122"/>
              </a:rPr>
              <a:t>图 可以看出，铁磁质的</a:t>
            </a:r>
            <a:r>
              <a:rPr lang="zh-CN" altLang="en-US" sz="2400" b="1" dirty="0" smtClean="0">
                <a:solidFill>
                  <a:srgbClr val="0000FF"/>
                </a:solidFill>
                <a:ea typeface="楷体_GB2312" pitchFamily="49" charset="-122"/>
              </a:rPr>
              <a:t>相对磁导率不是常数</a:t>
            </a:r>
            <a:r>
              <a:rPr lang="zh-CN" altLang="en-US" sz="2400" b="1" dirty="0" smtClean="0">
                <a:ea typeface="楷体_GB2312" pitchFamily="49" charset="-122"/>
              </a:rPr>
              <a:t>，它与磁场强度成非线性关系。</a:t>
            </a:r>
          </a:p>
        </p:txBody>
      </p:sp>
      <p:sp>
        <p:nvSpPr>
          <p:cNvPr id="43167" name="Rectangle 159"/>
          <p:cNvSpPr>
            <a:spLocks noChangeArrowheads="1"/>
          </p:cNvSpPr>
          <p:nvPr/>
        </p:nvSpPr>
        <p:spPr bwMode="auto">
          <a:xfrm>
            <a:off x="149638" y="898180"/>
            <a:ext cx="10524089"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spcBef>
                <a:spcPct val="50000"/>
              </a:spcBef>
            </a:pPr>
            <a:r>
              <a:rPr lang="en-US" altLang="zh-CN" dirty="0">
                <a:latin typeface="Times New Roman" panose="02020603050405020304" pitchFamily="18" charset="0"/>
              </a:rPr>
              <a:t>4</a:t>
            </a:r>
            <a:r>
              <a:rPr lang="zh-CN" altLang="en-US" dirty="0">
                <a:latin typeface="Times New Roman" panose="02020603050405020304" pitchFamily="18" charset="0"/>
              </a:rPr>
              <a:t>） 由图可知，磁化曲线为非线性的。该闭合曲线</a:t>
            </a:r>
            <a:r>
              <a:rPr lang="zh-CN" altLang="en-US" dirty="0" smtClean="0">
                <a:latin typeface="Times New Roman" panose="02020603050405020304" pitchFamily="18" charset="0"/>
              </a:rPr>
              <a:t>称为</a:t>
            </a:r>
            <a:r>
              <a:rPr lang="zh-CN" altLang="en-US" dirty="0" smtClean="0">
                <a:solidFill>
                  <a:srgbClr val="0000FF"/>
                </a:solidFill>
                <a:latin typeface="Times New Roman" panose="02020603050405020304" pitchFamily="18" charset="0"/>
              </a:rPr>
              <a:t>   </a:t>
            </a:r>
            <a:r>
              <a:rPr lang="zh-CN" altLang="en-US" dirty="0">
                <a:solidFill>
                  <a:srgbClr val="0000FF"/>
                </a:solidFill>
                <a:latin typeface="Times New Roman" panose="02020603050405020304" pitchFamily="18" charset="0"/>
              </a:rPr>
              <a:t>磁滞回线。</a:t>
            </a:r>
          </a:p>
        </p:txBody>
      </p:sp>
      <p:pic>
        <p:nvPicPr>
          <p:cNvPr id="43169" name="Picture 161" descr="M11_10"/>
          <p:cNvPicPr>
            <a:picLocks noChangeAspect="1" noChangeArrowheads="1"/>
          </p:cNvPicPr>
          <p:nvPr/>
        </p:nvPicPr>
        <p:blipFill>
          <a:blip r:embed="rId2">
            <a:extLst>
              <a:ext uri="{28A0092B-C50C-407E-A947-70E740481C1C}">
                <a14:useLocalDpi xmlns:a14="http://schemas.microsoft.com/office/drawing/2010/main" val="0"/>
              </a:ext>
            </a:extLst>
          </a:blip>
          <a:srcRect l="4916" r="3323" b="18752"/>
          <a:stretch>
            <a:fillRect/>
          </a:stretch>
        </p:blipFill>
        <p:spPr bwMode="auto">
          <a:xfrm>
            <a:off x="6845300" y="2870477"/>
            <a:ext cx="3319463" cy="319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171" name="Group 163"/>
          <p:cNvGrpSpPr>
            <a:grpSpLocks/>
          </p:cNvGrpSpPr>
          <p:nvPr/>
        </p:nvGrpSpPr>
        <p:grpSpPr bwMode="auto">
          <a:xfrm>
            <a:off x="1682750" y="2870477"/>
            <a:ext cx="5162550" cy="3367088"/>
            <a:chOff x="243" y="1474"/>
            <a:chExt cx="3252" cy="2121"/>
          </a:xfrm>
        </p:grpSpPr>
        <p:sp>
          <p:nvSpPr>
            <p:cNvPr id="47110" name="Text Box 73"/>
            <p:cNvSpPr txBox="1">
              <a:spLocks noChangeArrowheads="1"/>
            </p:cNvSpPr>
            <p:nvPr/>
          </p:nvSpPr>
          <p:spPr bwMode="auto">
            <a:xfrm>
              <a:off x="243" y="3307"/>
              <a:ext cx="32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r>
                <a:rPr lang="en-US" altLang="zh-CN" sz="1800" b="0">
                  <a:latin typeface="Times New Roman" panose="02020603050405020304" pitchFamily="18" charset="0"/>
                  <a:ea typeface="宋体" panose="02010600030101010101" pitchFamily="2" charset="-122"/>
                </a:rPr>
                <a:t> </a:t>
              </a:r>
              <a:r>
                <a:rPr lang="zh-CN" altLang="en-US">
                  <a:latin typeface="Times New Roman" panose="02020603050405020304" pitchFamily="18" charset="0"/>
                </a:rPr>
                <a:t>铁磁质中</a:t>
              </a:r>
              <a:r>
                <a:rPr lang="en-US" altLang="zh-CN" i="1">
                  <a:latin typeface="Times New Roman" panose="02020603050405020304" pitchFamily="18" charset="0"/>
                </a:rPr>
                <a:t>μ</a:t>
              </a:r>
              <a:r>
                <a:rPr lang="en-US" altLang="zh-CN" sz="1800">
                  <a:latin typeface="Times New Roman" panose="02020603050405020304" pitchFamily="18" charset="0"/>
                </a:rPr>
                <a:t>  </a:t>
              </a:r>
              <a:r>
                <a:rPr lang="zh-CN" altLang="en-US">
                  <a:latin typeface="Times New Roman" panose="02020603050405020304" pitchFamily="18" charset="0"/>
                </a:rPr>
                <a:t>随</a:t>
              </a:r>
              <a:r>
                <a:rPr lang="en-US" altLang="zh-CN" i="1">
                  <a:latin typeface="Times New Roman" panose="02020603050405020304" pitchFamily="18" charset="0"/>
                </a:rPr>
                <a:t>H</a:t>
              </a:r>
              <a:r>
                <a:rPr lang="en-US" altLang="zh-CN">
                  <a:latin typeface="Times New Roman" panose="02020603050405020304" pitchFamily="18" charset="0"/>
                </a:rPr>
                <a:t> </a:t>
              </a:r>
              <a:r>
                <a:rPr lang="zh-CN" altLang="en-US">
                  <a:latin typeface="Times New Roman" panose="02020603050405020304" pitchFamily="18" charset="0"/>
                </a:rPr>
                <a:t>的变化曲线</a:t>
              </a:r>
            </a:p>
          </p:txBody>
        </p:sp>
        <p:pic>
          <p:nvPicPr>
            <p:cNvPr id="47111" name="Picture 162" descr="M11_9"/>
            <p:cNvPicPr>
              <a:picLocks noChangeAspect="1" noChangeArrowheads="1"/>
            </p:cNvPicPr>
            <p:nvPr/>
          </p:nvPicPr>
          <p:blipFill>
            <a:blip r:embed="rId3">
              <a:extLst>
                <a:ext uri="{28A0092B-C50C-407E-A947-70E740481C1C}">
                  <a14:useLocalDpi xmlns:a14="http://schemas.microsoft.com/office/drawing/2010/main" val="0"/>
                </a:ext>
              </a:extLst>
            </a:blip>
            <a:srcRect t="15724"/>
            <a:stretch>
              <a:fillRect/>
            </a:stretch>
          </p:blipFill>
          <p:spPr bwMode="auto">
            <a:xfrm>
              <a:off x="529" y="1474"/>
              <a:ext cx="2580" cy="1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167"/>
                                        </p:tgtEl>
                                        <p:attrNameLst>
                                          <p:attrName>style.visibility</p:attrName>
                                        </p:attrNameLst>
                                      </p:cBhvr>
                                      <p:to>
                                        <p:strVal val="visible"/>
                                      </p:to>
                                    </p:set>
                                    <p:animEffect transition="in" filter="wipe(left)">
                                      <p:cBhvr>
                                        <p:cTn id="7" dur="500"/>
                                        <p:tgtEl>
                                          <p:spTgt spid="431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3169"/>
                                        </p:tgtEl>
                                        <p:attrNameLst>
                                          <p:attrName>style.visibility</p:attrName>
                                        </p:attrNameLst>
                                      </p:cBhvr>
                                      <p:to>
                                        <p:strVal val="visible"/>
                                      </p:to>
                                    </p:set>
                                    <p:animEffect transition="in" filter="blinds(horizontal)">
                                      <p:cBhvr>
                                        <p:cTn id="12" dur="500"/>
                                        <p:tgtEl>
                                          <p:spTgt spid="431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013"/>
                                        </p:tgtEl>
                                        <p:attrNameLst>
                                          <p:attrName>style.visibility</p:attrName>
                                        </p:attrNameLst>
                                      </p:cBhvr>
                                      <p:to>
                                        <p:strVal val="visible"/>
                                      </p:to>
                                    </p:set>
                                    <p:animEffect transition="in" filter="wipe(left)">
                                      <p:cBhvr>
                                        <p:cTn id="17" dur="500"/>
                                        <p:tgtEl>
                                          <p:spTgt spid="430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43171"/>
                                        </p:tgtEl>
                                        <p:attrNameLst>
                                          <p:attrName>style.visibility</p:attrName>
                                        </p:attrNameLst>
                                      </p:cBhvr>
                                      <p:to>
                                        <p:strVal val="visible"/>
                                      </p:to>
                                    </p:set>
                                    <p:animEffect transition="in" filter="blinds(vertical)">
                                      <p:cBhvr>
                                        <p:cTn id="22" dur="500"/>
                                        <p:tgtEl>
                                          <p:spTgt spid="43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autoUpdateAnimBg="0"/>
      <p:bldP spid="43167"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Rectangle 4"/>
          <p:cNvSpPr>
            <a:spLocks noChangeArrowheads="1"/>
          </p:cNvSpPr>
          <p:nvPr/>
        </p:nvSpPr>
        <p:spPr bwMode="auto">
          <a:xfrm>
            <a:off x="223562" y="171450"/>
            <a:ext cx="4075112"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lnSpc>
                <a:spcPct val="90000"/>
              </a:lnSpc>
              <a:spcBef>
                <a:spcPct val="50000"/>
              </a:spcBef>
            </a:pPr>
            <a:r>
              <a:rPr lang="zh-CN" altLang="en-US" dirty="0">
                <a:latin typeface="Times New Roman" panose="02020603050405020304" pitchFamily="18" charset="0"/>
              </a:rPr>
              <a:t>二、铁磁质的分类</a:t>
            </a:r>
          </a:p>
        </p:txBody>
      </p:sp>
      <p:sp>
        <p:nvSpPr>
          <p:cNvPr id="129030" name="Rectangle 6"/>
          <p:cNvSpPr>
            <a:spLocks noChangeArrowheads="1"/>
          </p:cNvSpPr>
          <p:nvPr/>
        </p:nvSpPr>
        <p:spPr bwMode="auto">
          <a:xfrm>
            <a:off x="223562" y="3405188"/>
            <a:ext cx="11968438" cy="1347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lnSpc>
                <a:spcPct val="110000"/>
              </a:lnSpc>
              <a:spcBef>
                <a:spcPct val="50000"/>
              </a:spcBef>
            </a:pPr>
            <a:r>
              <a:rPr lang="en-US" altLang="zh-CN" dirty="0">
                <a:latin typeface="Times New Roman" panose="02020603050405020304" pitchFamily="18" charset="0"/>
              </a:rPr>
              <a:t>1</a:t>
            </a:r>
            <a:r>
              <a:rPr lang="zh-CN" altLang="en-US" dirty="0">
                <a:latin typeface="Times New Roman" panose="02020603050405020304" pitchFamily="18" charset="0"/>
              </a:rPr>
              <a:t>）软磁材料 </a:t>
            </a:r>
            <a:r>
              <a:rPr lang="en-US" altLang="zh-CN" dirty="0">
                <a:latin typeface="Times New Roman" panose="02020603050405020304" pitchFamily="18" charset="0"/>
              </a:rPr>
              <a:t>—— </a:t>
            </a:r>
            <a:r>
              <a:rPr lang="zh-CN" altLang="en-US" dirty="0">
                <a:latin typeface="Times New Roman" panose="02020603050405020304" pitchFamily="18" charset="0"/>
              </a:rPr>
              <a:t>磁滞回线窄、</a:t>
            </a:r>
            <a:r>
              <a:rPr lang="zh-CN" altLang="en-US" dirty="0"/>
              <a:t>矫顽力</a:t>
            </a:r>
            <a:r>
              <a:rPr lang="zh-CN" altLang="en-US" dirty="0">
                <a:latin typeface="Times New Roman" panose="02020603050405020304" pitchFamily="18" charset="0"/>
              </a:rPr>
              <a:t>小的材料。</a:t>
            </a:r>
          </a:p>
          <a:p>
            <a:pPr eaLnBrk="1" hangingPunct="1">
              <a:lnSpc>
                <a:spcPct val="90000"/>
              </a:lnSpc>
              <a:spcBef>
                <a:spcPct val="50000"/>
              </a:spcBef>
            </a:pPr>
            <a:r>
              <a:rPr lang="zh-CN" altLang="en-US" dirty="0">
                <a:latin typeface="Times New Roman" panose="02020603050405020304" pitchFamily="18" charset="0"/>
              </a:rPr>
              <a:t>      如电工纯铁、</a:t>
            </a:r>
            <a:r>
              <a:rPr lang="zh-CN" altLang="en-US" dirty="0"/>
              <a:t>硅钢片，铁氧体等。广泛应用于变压器，互感器，接触器，继电器等的铁心。</a:t>
            </a:r>
          </a:p>
        </p:txBody>
      </p:sp>
      <p:pic>
        <p:nvPicPr>
          <p:cNvPr id="12903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2413" y="858838"/>
            <a:ext cx="4906962" cy="236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29039" name="Group 15"/>
          <p:cNvGrpSpPr>
            <a:grpSpLocks/>
          </p:cNvGrpSpPr>
          <p:nvPr/>
        </p:nvGrpSpPr>
        <p:grpSpPr bwMode="auto">
          <a:xfrm>
            <a:off x="1735138" y="896938"/>
            <a:ext cx="3198812" cy="2222500"/>
            <a:chOff x="133" y="502"/>
            <a:chExt cx="2015" cy="1400"/>
          </a:xfrm>
        </p:grpSpPr>
        <p:sp>
          <p:nvSpPr>
            <p:cNvPr id="48137" name="AutoShape 10"/>
            <p:cNvSpPr>
              <a:spLocks noChangeArrowheads="1"/>
            </p:cNvSpPr>
            <p:nvPr/>
          </p:nvSpPr>
          <p:spPr bwMode="auto">
            <a:xfrm>
              <a:off x="133" y="502"/>
              <a:ext cx="449" cy="1284"/>
            </a:xfrm>
            <a:prstGeom prst="verticalScroll">
              <a:avLst>
                <a:gd name="adj" fmla="val 12500"/>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a:t>铁</a:t>
              </a:r>
            </a:p>
            <a:p>
              <a:pPr algn="ctr">
                <a:spcBef>
                  <a:spcPct val="50000"/>
                </a:spcBef>
              </a:pPr>
              <a:r>
                <a:rPr lang="zh-CN" altLang="en-US"/>
                <a:t>磁</a:t>
              </a:r>
            </a:p>
            <a:p>
              <a:pPr algn="ctr">
                <a:spcBef>
                  <a:spcPct val="50000"/>
                </a:spcBef>
              </a:pPr>
              <a:r>
                <a:rPr lang="zh-CN" altLang="en-US"/>
                <a:t>质</a:t>
              </a:r>
            </a:p>
          </p:txBody>
        </p:sp>
        <p:sp>
          <p:nvSpPr>
            <p:cNvPr id="48138" name="AutoShape 11"/>
            <p:cNvSpPr>
              <a:spLocks/>
            </p:cNvSpPr>
            <p:nvPr/>
          </p:nvSpPr>
          <p:spPr bwMode="auto">
            <a:xfrm>
              <a:off x="684" y="502"/>
              <a:ext cx="174" cy="1284"/>
            </a:xfrm>
            <a:prstGeom prst="leftBrace">
              <a:avLst>
                <a:gd name="adj1" fmla="val 61494"/>
                <a:gd name="adj2" fmla="val 50000"/>
              </a:avLst>
            </a:pr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endParaRPr lang="zh-CN" altLang="en-US"/>
            </a:p>
          </p:txBody>
        </p:sp>
        <p:sp>
          <p:nvSpPr>
            <p:cNvPr id="48139" name="Rectangle 12"/>
            <p:cNvSpPr>
              <a:spLocks noChangeArrowheads="1"/>
            </p:cNvSpPr>
            <p:nvPr/>
          </p:nvSpPr>
          <p:spPr bwMode="auto">
            <a:xfrm>
              <a:off x="1014" y="502"/>
              <a:ext cx="1134" cy="344"/>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a:t>软磁材料</a:t>
              </a:r>
            </a:p>
          </p:txBody>
        </p:sp>
        <p:sp>
          <p:nvSpPr>
            <p:cNvPr id="48140" name="Rectangle 13"/>
            <p:cNvSpPr>
              <a:spLocks noChangeArrowheads="1"/>
            </p:cNvSpPr>
            <p:nvPr/>
          </p:nvSpPr>
          <p:spPr bwMode="auto">
            <a:xfrm>
              <a:off x="1014" y="1012"/>
              <a:ext cx="1134" cy="344"/>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a:t>硬磁材料</a:t>
              </a:r>
            </a:p>
          </p:txBody>
        </p:sp>
        <p:sp>
          <p:nvSpPr>
            <p:cNvPr id="48141" name="Rectangle 14"/>
            <p:cNvSpPr>
              <a:spLocks noChangeArrowheads="1"/>
            </p:cNvSpPr>
            <p:nvPr/>
          </p:nvSpPr>
          <p:spPr bwMode="auto">
            <a:xfrm>
              <a:off x="1014" y="1558"/>
              <a:ext cx="1134" cy="344"/>
            </a:xfrm>
            <a:prstGeom prst="rect">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a:t>矩磁材料</a:t>
              </a:r>
            </a:p>
          </p:txBody>
        </p:sp>
      </p:grpSp>
      <p:pic>
        <p:nvPicPr>
          <p:cNvPr id="129041" name="Picture 17" descr="200792316345616163"/>
          <p:cNvPicPr>
            <a:picLocks noChangeAspect="1" noChangeArrowheads="1"/>
          </p:cNvPicPr>
          <p:nvPr/>
        </p:nvPicPr>
        <p:blipFill>
          <a:blip r:embed="rId3">
            <a:extLst>
              <a:ext uri="{28A0092B-C50C-407E-A947-70E740481C1C}">
                <a14:useLocalDpi xmlns:a14="http://schemas.microsoft.com/office/drawing/2010/main" val="0"/>
              </a:ext>
            </a:extLst>
          </a:blip>
          <a:srcRect t="21132"/>
          <a:stretch>
            <a:fillRect/>
          </a:stretch>
        </p:blipFill>
        <p:spPr bwMode="auto">
          <a:xfrm>
            <a:off x="5092976" y="4900613"/>
            <a:ext cx="1649413"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043" name="Picture 19" descr="2008710143850303"/>
          <p:cNvPicPr>
            <a:picLocks noChangeAspect="1" noChangeArrowheads="1"/>
          </p:cNvPicPr>
          <p:nvPr/>
        </p:nvPicPr>
        <p:blipFill>
          <a:blip r:embed="rId4">
            <a:extLst>
              <a:ext uri="{28A0092B-C50C-407E-A947-70E740481C1C}">
                <a14:useLocalDpi xmlns:a14="http://schemas.microsoft.com/office/drawing/2010/main" val="0"/>
              </a:ext>
            </a:extLst>
          </a:blip>
          <a:srcRect l="15224" t="12791" r="19598" b="5786"/>
          <a:stretch>
            <a:fillRect/>
          </a:stretch>
        </p:blipFill>
        <p:spPr bwMode="auto">
          <a:xfrm>
            <a:off x="2527438" y="4900613"/>
            <a:ext cx="1666875" cy="163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047" name="Picture 23" descr="2140151"/>
          <p:cNvPicPr>
            <a:picLocks noChangeAspect="1" noChangeArrowheads="1"/>
          </p:cNvPicPr>
          <p:nvPr/>
        </p:nvPicPr>
        <p:blipFill>
          <a:blip r:embed="rId5">
            <a:extLst>
              <a:ext uri="{28A0092B-C50C-407E-A947-70E740481C1C}">
                <a14:useLocalDpi xmlns:a14="http://schemas.microsoft.com/office/drawing/2010/main" val="0"/>
              </a:ext>
            </a:extLst>
          </a:blip>
          <a:srcRect l="12000" t="6334" r="8749" b="18333"/>
          <a:stretch>
            <a:fillRect/>
          </a:stretch>
        </p:blipFill>
        <p:spPr bwMode="auto">
          <a:xfrm>
            <a:off x="7330937" y="4703763"/>
            <a:ext cx="2343150" cy="16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9039"/>
                                        </p:tgtEl>
                                        <p:attrNameLst>
                                          <p:attrName>style.visibility</p:attrName>
                                        </p:attrNameLst>
                                      </p:cBhvr>
                                      <p:to>
                                        <p:strVal val="visible"/>
                                      </p:to>
                                    </p:set>
                                    <p:animEffect transition="in" filter="wipe(left)">
                                      <p:cBhvr>
                                        <p:cTn id="7" dur="500"/>
                                        <p:tgtEl>
                                          <p:spTgt spid="1290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9033"/>
                                        </p:tgtEl>
                                        <p:attrNameLst>
                                          <p:attrName>style.visibility</p:attrName>
                                        </p:attrNameLst>
                                      </p:cBhvr>
                                      <p:to>
                                        <p:strVal val="visible"/>
                                      </p:to>
                                    </p:set>
                                    <p:animEffect transition="in" filter="wipe(left)">
                                      <p:cBhvr>
                                        <p:cTn id="12" dur="500"/>
                                        <p:tgtEl>
                                          <p:spTgt spid="1290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9030">
                                            <p:txEl>
                                              <p:pRg st="0" end="0"/>
                                            </p:txEl>
                                          </p:spTgt>
                                        </p:tgtEl>
                                        <p:attrNameLst>
                                          <p:attrName>style.visibility</p:attrName>
                                        </p:attrNameLst>
                                      </p:cBhvr>
                                      <p:to>
                                        <p:strVal val="visible"/>
                                      </p:to>
                                    </p:set>
                                    <p:animEffect transition="in" filter="wipe(left)">
                                      <p:cBhvr>
                                        <p:cTn id="17" dur="500"/>
                                        <p:tgtEl>
                                          <p:spTgt spid="12903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9030">
                                            <p:txEl>
                                              <p:pRg st="1" end="1"/>
                                            </p:txEl>
                                          </p:spTgt>
                                        </p:tgtEl>
                                        <p:attrNameLst>
                                          <p:attrName>style.visibility</p:attrName>
                                        </p:attrNameLst>
                                      </p:cBhvr>
                                      <p:to>
                                        <p:strVal val="visible"/>
                                      </p:to>
                                    </p:set>
                                    <p:animEffect transition="in" filter="wipe(left)">
                                      <p:cBhvr>
                                        <p:cTn id="22" dur="500"/>
                                        <p:tgtEl>
                                          <p:spTgt spid="129030">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29043"/>
                                        </p:tgtEl>
                                        <p:attrNameLst>
                                          <p:attrName>style.visibility</p:attrName>
                                        </p:attrNameLst>
                                      </p:cBhvr>
                                      <p:to>
                                        <p:strVal val="visible"/>
                                      </p:to>
                                    </p:set>
                                    <p:animEffect transition="in" filter="wipe(up)">
                                      <p:cBhvr>
                                        <p:cTn id="27" dur="500"/>
                                        <p:tgtEl>
                                          <p:spTgt spid="1290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29041"/>
                                        </p:tgtEl>
                                        <p:attrNameLst>
                                          <p:attrName>style.visibility</p:attrName>
                                        </p:attrNameLst>
                                      </p:cBhvr>
                                      <p:to>
                                        <p:strVal val="visible"/>
                                      </p:to>
                                    </p:set>
                                    <p:animEffect transition="in" filter="wipe(up)">
                                      <p:cBhvr>
                                        <p:cTn id="32" dur="500"/>
                                        <p:tgtEl>
                                          <p:spTgt spid="1290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129047"/>
                                        </p:tgtEl>
                                        <p:attrNameLst>
                                          <p:attrName>style.visibility</p:attrName>
                                        </p:attrNameLst>
                                      </p:cBhvr>
                                      <p:to>
                                        <p:strVal val="visible"/>
                                      </p:to>
                                    </p:set>
                                    <p:animEffect transition="in" filter="wipe(up)">
                                      <p:cBhvr>
                                        <p:cTn id="37" dur="500"/>
                                        <p:tgtEl>
                                          <p:spTgt spid="129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0"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7" name="Rectangle 5"/>
          <p:cNvSpPr>
            <a:spLocks noChangeArrowheads="1"/>
          </p:cNvSpPr>
          <p:nvPr/>
        </p:nvSpPr>
        <p:spPr bwMode="auto">
          <a:xfrm>
            <a:off x="556591" y="4167188"/>
            <a:ext cx="114300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spcBef>
                <a:spcPct val="50000"/>
              </a:spcBef>
            </a:pPr>
            <a:r>
              <a:rPr lang="en-US" altLang="zh-CN" dirty="0">
                <a:latin typeface="Times New Roman" panose="02020603050405020304" pitchFamily="18" charset="0"/>
              </a:rPr>
              <a:t>3</a:t>
            </a:r>
            <a:r>
              <a:rPr lang="zh-CN" altLang="en-US" dirty="0">
                <a:latin typeface="Times New Roman" panose="02020603050405020304" pitchFamily="18" charset="0"/>
              </a:rPr>
              <a:t>）矩磁材料 </a:t>
            </a:r>
            <a:r>
              <a:rPr lang="en-US" altLang="zh-CN" dirty="0">
                <a:latin typeface="Times New Roman" panose="02020603050405020304" pitchFamily="18" charset="0"/>
              </a:rPr>
              <a:t>—— </a:t>
            </a:r>
            <a:r>
              <a:rPr lang="zh-CN" altLang="en-US" dirty="0"/>
              <a:t>剩磁大的软磁材料</a:t>
            </a:r>
            <a:r>
              <a:rPr lang="zh-CN" altLang="en-US" dirty="0" smtClean="0"/>
              <a:t>。可</a:t>
            </a:r>
            <a:r>
              <a:rPr lang="zh-CN" altLang="en-US" dirty="0"/>
              <a:t>用作记忆元件，控制元件，开关元件。 </a:t>
            </a:r>
          </a:p>
        </p:txBody>
      </p:sp>
      <p:sp>
        <p:nvSpPr>
          <p:cNvPr id="131078" name="Rectangle 6"/>
          <p:cNvSpPr>
            <a:spLocks noChangeArrowheads="1"/>
          </p:cNvSpPr>
          <p:nvPr/>
        </p:nvSpPr>
        <p:spPr bwMode="auto">
          <a:xfrm>
            <a:off x="159081" y="625475"/>
            <a:ext cx="11827510"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r>
              <a:rPr lang="en-US" altLang="zh-CN" dirty="0">
                <a:latin typeface="Times New Roman" panose="02020603050405020304" pitchFamily="18" charset="0"/>
              </a:rPr>
              <a:t> 2</a:t>
            </a:r>
            <a:r>
              <a:rPr lang="zh-CN" altLang="en-US" dirty="0">
                <a:latin typeface="Times New Roman" panose="02020603050405020304" pitchFamily="18" charset="0"/>
              </a:rPr>
              <a:t>）硬磁材料 </a:t>
            </a:r>
            <a:r>
              <a:rPr lang="en-US" altLang="zh-CN" dirty="0">
                <a:latin typeface="Times New Roman" panose="02020603050405020304" pitchFamily="18" charset="0"/>
              </a:rPr>
              <a:t>——  </a:t>
            </a:r>
            <a:r>
              <a:rPr lang="zh-CN" altLang="en-US" dirty="0">
                <a:latin typeface="Times New Roman" panose="02020603050405020304" pitchFamily="18" charset="0"/>
              </a:rPr>
              <a:t>磁滞回线宽、</a:t>
            </a:r>
            <a:r>
              <a:rPr lang="zh-CN" altLang="en-US" dirty="0"/>
              <a:t>矫顽力大</a:t>
            </a:r>
            <a:r>
              <a:rPr lang="zh-CN" altLang="en-US" dirty="0">
                <a:latin typeface="Times New Roman" panose="02020603050405020304" pitchFamily="18" charset="0"/>
              </a:rPr>
              <a:t>的材料。</a:t>
            </a:r>
          </a:p>
          <a:p>
            <a:pPr>
              <a:spcBef>
                <a:spcPct val="50000"/>
              </a:spcBef>
            </a:pPr>
            <a:r>
              <a:rPr lang="zh-CN" altLang="en-US" dirty="0">
                <a:latin typeface="Times New Roman" panose="02020603050405020304" pitchFamily="18" charset="0"/>
              </a:rPr>
              <a:t>      </a:t>
            </a:r>
            <a:r>
              <a:rPr lang="zh-CN" altLang="en-US" dirty="0"/>
              <a:t>用于</a:t>
            </a:r>
            <a:r>
              <a:rPr lang="zh-CN" altLang="en-US" dirty="0">
                <a:latin typeface="Times New Roman" panose="02020603050405020304" pitchFamily="18" charset="0"/>
              </a:rPr>
              <a:t>制造永磁铁、</a:t>
            </a:r>
            <a:r>
              <a:rPr lang="zh-CN" altLang="en-US" dirty="0"/>
              <a:t>磁电式仪表，电声换能元件，永磁电机，指南针等</a:t>
            </a:r>
            <a:r>
              <a:rPr lang="zh-CN" altLang="en-US" dirty="0">
                <a:latin typeface="Times New Roman" panose="02020603050405020304" pitchFamily="18" charset="0"/>
              </a:rPr>
              <a:t>。</a:t>
            </a:r>
          </a:p>
        </p:txBody>
      </p:sp>
      <p:grpSp>
        <p:nvGrpSpPr>
          <p:cNvPr id="131108" name="Group 36"/>
          <p:cNvGrpSpPr>
            <a:grpSpLocks/>
          </p:cNvGrpSpPr>
          <p:nvPr/>
        </p:nvGrpSpPr>
        <p:grpSpPr bwMode="auto">
          <a:xfrm>
            <a:off x="1782763" y="1974850"/>
            <a:ext cx="8580437" cy="2109788"/>
            <a:chOff x="163" y="974"/>
            <a:chExt cx="5405" cy="1329"/>
          </a:xfrm>
        </p:grpSpPr>
        <p:pic>
          <p:nvPicPr>
            <p:cNvPr id="49162" name="Picture 10" descr="磁性材料---磁力棒"/>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 y="987"/>
              <a:ext cx="1092" cy="1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3" name="Picture 16" descr="20081923399477"/>
            <p:cNvPicPr>
              <a:picLocks noChangeAspect="1" noChangeArrowheads="1"/>
            </p:cNvPicPr>
            <p:nvPr/>
          </p:nvPicPr>
          <p:blipFill>
            <a:blip r:embed="rId3">
              <a:extLst>
                <a:ext uri="{28A0092B-C50C-407E-A947-70E740481C1C}">
                  <a14:useLocalDpi xmlns:a14="http://schemas.microsoft.com/office/drawing/2010/main" val="0"/>
                </a:ext>
              </a:extLst>
            </a:blip>
            <a:srcRect l="19066" t="8719" r="33743" b="24023"/>
            <a:stretch>
              <a:fillRect/>
            </a:stretch>
          </p:blipFill>
          <p:spPr bwMode="auto">
            <a:xfrm>
              <a:off x="4217" y="979"/>
              <a:ext cx="1351" cy="1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9164" name="Group 21"/>
            <p:cNvGrpSpPr>
              <a:grpSpLocks/>
            </p:cNvGrpSpPr>
            <p:nvPr/>
          </p:nvGrpSpPr>
          <p:grpSpPr bwMode="auto">
            <a:xfrm>
              <a:off x="1292" y="981"/>
              <a:ext cx="1517" cy="1203"/>
              <a:chOff x="1602" y="965"/>
              <a:chExt cx="1670" cy="1290"/>
            </a:xfrm>
          </p:grpSpPr>
          <p:pic>
            <p:nvPicPr>
              <p:cNvPr id="49166" name="Picture 12" descr="供应磁铁，磁力架用磁铁，玩具磁铁，工艺品用磁"/>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99" y="1355"/>
                <a:ext cx="1173" cy="900"/>
              </a:xfrm>
              <a:prstGeom prst="rect">
                <a:avLst/>
              </a:prstGeom>
              <a:solidFill>
                <a:srgbClr val="04106C"/>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49167" name="Picture 14">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5" y="1217"/>
                <a:ext cx="810" cy="588"/>
              </a:xfrm>
              <a:prstGeom prst="rect">
                <a:avLst/>
              </a:prstGeom>
              <a:solidFill>
                <a:srgbClr val="04106C"/>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49168" name="Picture 18" descr="《电工技术》磁电式测量仪表"/>
              <p:cNvPicPr>
                <a:picLocks noChangeAspect="1" noChangeArrowheads="1"/>
              </p:cNvPicPr>
              <p:nvPr/>
            </p:nvPicPr>
            <p:blipFill>
              <a:blip r:embed="rId7">
                <a:extLst>
                  <a:ext uri="{28A0092B-C50C-407E-A947-70E740481C1C}">
                    <a14:useLocalDpi xmlns:a14="http://schemas.microsoft.com/office/drawing/2010/main" val="0"/>
                  </a:ext>
                </a:extLst>
              </a:blip>
              <a:srcRect l="17030" t="8542" r="38490" b="46666"/>
              <a:stretch>
                <a:fillRect/>
              </a:stretch>
            </p:blipFill>
            <p:spPr bwMode="auto">
              <a:xfrm>
                <a:off x="1602" y="965"/>
                <a:ext cx="1670" cy="1290"/>
              </a:xfrm>
              <a:prstGeom prst="rect">
                <a:avLst/>
              </a:prstGeom>
              <a:solidFill>
                <a:srgbClr val="04106C"/>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9169" name="AutoShape 19"/>
              <p:cNvSpPr>
                <a:spLocks noChangeArrowheads="1"/>
              </p:cNvSpPr>
              <p:nvPr/>
            </p:nvSpPr>
            <p:spPr bwMode="auto">
              <a:xfrm rot="-5400000">
                <a:off x="2565" y="1547"/>
                <a:ext cx="413" cy="1001"/>
              </a:xfrm>
              <a:prstGeom prst="rtTriangle">
                <a:avLst/>
              </a:prstGeom>
              <a:solidFill>
                <a:srgbClr val="04106C"/>
              </a:solidFill>
              <a:ln>
                <a:noFill/>
              </a:ln>
              <a:effectLst/>
              <a:extLs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endParaRPr lang="zh-CN" altLang="en-US"/>
              </a:p>
            </p:txBody>
          </p:sp>
        </p:grpSp>
        <p:pic>
          <p:nvPicPr>
            <p:cNvPr id="49165" name="Picture 23" descr="hxct2"/>
            <p:cNvPicPr>
              <a:picLocks noChangeAspect="1" noChangeArrowheads="1"/>
            </p:cNvPicPr>
            <p:nvPr/>
          </p:nvPicPr>
          <p:blipFill>
            <a:blip r:embed="rId8">
              <a:extLst>
                <a:ext uri="{28A0092B-C50C-407E-A947-70E740481C1C}">
                  <a14:useLocalDpi xmlns:a14="http://schemas.microsoft.com/office/drawing/2010/main" val="0"/>
                </a:ext>
              </a:extLst>
            </a:blip>
            <a:srcRect l="10507" b="2946"/>
            <a:stretch>
              <a:fillRect/>
            </a:stretch>
          </p:blipFill>
          <p:spPr bwMode="auto">
            <a:xfrm>
              <a:off x="2879" y="974"/>
              <a:ext cx="1218" cy="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1109" name="Group 37"/>
          <p:cNvGrpSpPr>
            <a:grpSpLocks/>
          </p:cNvGrpSpPr>
          <p:nvPr/>
        </p:nvGrpSpPr>
        <p:grpSpPr bwMode="auto">
          <a:xfrm>
            <a:off x="2054225" y="4811713"/>
            <a:ext cx="8166100" cy="1924050"/>
            <a:chOff x="334" y="2824"/>
            <a:chExt cx="5144" cy="1212"/>
          </a:xfrm>
        </p:grpSpPr>
        <p:pic>
          <p:nvPicPr>
            <p:cNvPr id="49158" name="Picture 27" descr="点击查看本文图片 技嘉 P35-S3G - 春节前最值得购买超廉扣肉板完美搜集">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l="14943" t="13803" r="26389" b="9912"/>
            <a:stretch>
              <a:fillRect/>
            </a:stretch>
          </p:blipFill>
          <p:spPr bwMode="auto">
            <a:xfrm>
              <a:off x="334" y="3047"/>
              <a:ext cx="1094"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9" name="Picture 29" descr="NIM-2000S"/>
            <p:cNvPicPr>
              <a:picLocks noChangeAspect="1" noChangeArrowheads="1"/>
            </p:cNvPicPr>
            <p:nvPr/>
          </p:nvPicPr>
          <p:blipFill>
            <a:blip r:embed="rId11">
              <a:extLst>
                <a:ext uri="{28A0092B-C50C-407E-A947-70E740481C1C}">
                  <a14:useLocalDpi xmlns:a14="http://schemas.microsoft.com/office/drawing/2010/main" val="0"/>
                </a:ext>
              </a:extLst>
            </a:blip>
            <a:srcRect l="8372" t="11307" r="5733" b="29196"/>
            <a:stretch>
              <a:fillRect/>
            </a:stretch>
          </p:blipFill>
          <p:spPr bwMode="auto">
            <a:xfrm>
              <a:off x="1440" y="3047"/>
              <a:ext cx="1269" cy="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0" name="Picture 33" descr="电磁阀（燃气熄火保护装置控制元件）"/>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60" y="3038"/>
              <a:ext cx="1257" cy="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1" name="Picture 35" descr="b9d8b70193be44151c95836f">
              <a:hlinkClick r:id="rId13"/>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04" y="2824"/>
              <a:ext cx="1074" cy="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1078">
                                            <p:txEl>
                                              <p:pRg st="0" end="0"/>
                                            </p:txEl>
                                          </p:spTgt>
                                        </p:tgtEl>
                                        <p:attrNameLst>
                                          <p:attrName>style.visibility</p:attrName>
                                        </p:attrNameLst>
                                      </p:cBhvr>
                                      <p:to>
                                        <p:strVal val="visible"/>
                                      </p:to>
                                    </p:set>
                                    <p:animEffect transition="in" filter="wipe(left)">
                                      <p:cBhvr>
                                        <p:cTn id="7" dur="500"/>
                                        <p:tgtEl>
                                          <p:spTgt spid="1310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1078">
                                            <p:txEl>
                                              <p:pRg st="1" end="1"/>
                                            </p:txEl>
                                          </p:spTgt>
                                        </p:tgtEl>
                                        <p:attrNameLst>
                                          <p:attrName>style.visibility</p:attrName>
                                        </p:attrNameLst>
                                      </p:cBhvr>
                                      <p:to>
                                        <p:strVal val="visible"/>
                                      </p:to>
                                    </p:set>
                                    <p:animEffect transition="in" filter="wipe(left)">
                                      <p:cBhvr>
                                        <p:cTn id="12" dur="500"/>
                                        <p:tgtEl>
                                          <p:spTgt spid="13107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31108"/>
                                        </p:tgtEl>
                                        <p:attrNameLst>
                                          <p:attrName>style.visibility</p:attrName>
                                        </p:attrNameLst>
                                      </p:cBhvr>
                                      <p:to>
                                        <p:strVal val="visible"/>
                                      </p:to>
                                    </p:set>
                                    <p:animEffect transition="in" filter="wipe(up)">
                                      <p:cBhvr>
                                        <p:cTn id="17" dur="500"/>
                                        <p:tgtEl>
                                          <p:spTgt spid="1311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1077">
                                            <p:txEl>
                                              <p:pRg st="0" end="0"/>
                                            </p:txEl>
                                          </p:spTgt>
                                        </p:tgtEl>
                                        <p:attrNameLst>
                                          <p:attrName>style.visibility</p:attrName>
                                        </p:attrNameLst>
                                      </p:cBhvr>
                                      <p:to>
                                        <p:strVal val="visible"/>
                                      </p:to>
                                    </p:set>
                                    <p:animEffect transition="in" filter="wipe(left)">
                                      <p:cBhvr>
                                        <p:cTn id="22" dur="500"/>
                                        <p:tgtEl>
                                          <p:spTgt spid="13107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31109"/>
                                        </p:tgtEl>
                                        <p:attrNameLst>
                                          <p:attrName>style.visibility</p:attrName>
                                        </p:attrNameLst>
                                      </p:cBhvr>
                                      <p:to>
                                        <p:strVal val="visible"/>
                                      </p:to>
                                    </p:set>
                                    <p:animEffect transition="in" filter="wipe(up)">
                                      <p:cBhvr>
                                        <p:cTn id="27" dur="500"/>
                                        <p:tgtEl>
                                          <p:spTgt spid="131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7" grpId="0" build="p" autoUpdateAnimBg="0"/>
      <p:bldP spid="131078"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6" name="Text Box 4"/>
          <p:cNvSpPr txBox="1">
            <a:spLocks noChangeArrowheads="1"/>
          </p:cNvSpPr>
          <p:nvPr/>
        </p:nvSpPr>
        <p:spPr bwMode="auto">
          <a:xfrm>
            <a:off x="321365" y="42517"/>
            <a:ext cx="20859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spcBef>
                <a:spcPct val="50000"/>
              </a:spcBef>
            </a:pPr>
            <a:r>
              <a:rPr lang="zh-CN" altLang="en-US" dirty="0">
                <a:latin typeface="Times New Roman" panose="02020603050405020304" pitchFamily="18" charset="0"/>
              </a:rPr>
              <a:t>三、磁畴</a:t>
            </a:r>
          </a:p>
        </p:txBody>
      </p:sp>
      <p:sp>
        <p:nvSpPr>
          <p:cNvPr id="166920" name="Rectangle 8"/>
          <p:cNvSpPr>
            <a:spLocks noChangeArrowheads="1"/>
          </p:cNvSpPr>
          <p:nvPr/>
        </p:nvSpPr>
        <p:spPr bwMode="auto">
          <a:xfrm>
            <a:off x="303972" y="809004"/>
            <a:ext cx="11888028" cy="1684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just">
              <a:lnSpc>
                <a:spcPct val="150000"/>
              </a:lnSpc>
              <a:spcBef>
                <a:spcPct val="50000"/>
              </a:spcBef>
            </a:pPr>
            <a:r>
              <a:rPr lang="en-US" altLang="zh-CN" dirty="0"/>
              <a:t>    </a:t>
            </a:r>
            <a:r>
              <a:rPr lang="zh-CN" altLang="en-US" dirty="0"/>
              <a:t>近代科学实验证明，铁磁质的磁性主要来源于</a:t>
            </a:r>
            <a:r>
              <a:rPr lang="zh-CN" altLang="en-US" dirty="0">
                <a:solidFill>
                  <a:srgbClr val="0000FF"/>
                </a:solidFill>
              </a:rPr>
              <a:t>电子自旋磁矩</a:t>
            </a:r>
            <a:r>
              <a:rPr lang="zh-CN" altLang="en-US" dirty="0"/>
              <a:t>。在无外磁场的时，铁磁质中电子自旋磁矩可以在小范围内</a:t>
            </a:r>
            <a:r>
              <a:rPr lang="zh-CN" altLang="en-US" dirty="0">
                <a:latin typeface="Times New Roman" panose="02020603050405020304" pitchFamily="18" charset="0"/>
              </a:rPr>
              <a:t>“</a:t>
            </a:r>
            <a:r>
              <a:rPr lang="zh-CN" altLang="en-US" dirty="0"/>
              <a:t>自发地</a:t>
            </a:r>
            <a:r>
              <a:rPr lang="zh-CN" altLang="en-US" dirty="0">
                <a:latin typeface="Times New Roman" panose="02020603050405020304" pitchFamily="18" charset="0"/>
              </a:rPr>
              <a:t>”</a:t>
            </a:r>
            <a:r>
              <a:rPr lang="zh-CN" altLang="en-US" dirty="0"/>
              <a:t>排列起来，形成一个个小的</a:t>
            </a:r>
            <a:r>
              <a:rPr lang="zh-CN" altLang="en-US" dirty="0">
                <a:latin typeface="Times New Roman" panose="02020603050405020304" pitchFamily="18" charset="0"/>
              </a:rPr>
              <a:t>“</a:t>
            </a:r>
            <a:r>
              <a:rPr lang="zh-CN" altLang="en-US" dirty="0"/>
              <a:t>自发磁化区</a:t>
            </a:r>
            <a:r>
              <a:rPr lang="zh-CN" altLang="en-US" dirty="0">
                <a:latin typeface="Times New Roman" panose="02020603050405020304" pitchFamily="18" charset="0"/>
              </a:rPr>
              <a:t>”</a:t>
            </a:r>
            <a:r>
              <a:rPr lang="zh-CN" altLang="en-US" dirty="0"/>
              <a:t> </a:t>
            </a:r>
            <a:r>
              <a:rPr lang="en-US" altLang="zh-CN" dirty="0">
                <a:latin typeface="Times New Roman" panose="02020603050405020304" pitchFamily="18" charset="0"/>
              </a:rPr>
              <a:t>—</a:t>
            </a:r>
            <a:r>
              <a:rPr lang="en-US" altLang="zh-CN" dirty="0"/>
              <a:t> </a:t>
            </a:r>
            <a:r>
              <a:rPr lang="zh-CN" altLang="en-US" dirty="0">
                <a:solidFill>
                  <a:srgbClr val="0000FF"/>
                </a:solidFill>
              </a:rPr>
              <a:t>磁畴</a:t>
            </a:r>
            <a:r>
              <a:rPr lang="zh-CN" altLang="en-US" dirty="0"/>
              <a:t>。</a:t>
            </a:r>
          </a:p>
        </p:txBody>
      </p:sp>
      <p:sp>
        <p:nvSpPr>
          <p:cNvPr id="166921" name="Rectangle 9"/>
          <p:cNvSpPr>
            <a:spLocks noChangeArrowheads="1"/>
          </p:cNvSpPr>
          <p:nvPr/>
        </p:nvSpPr>
        <p:spPr bwMode="auto">
          <a:xfrm>
            <a:off x="321365" y="2528311"/>
            <a:ext cx="6894444" cy="2221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just">
              <a:lnSpc>
                <a:spcPct val="150000"/>
              </a:lnSpc>
              <a:spcBef>
                <a:spcPct val="50000"/>
              </a:spcBef>
            </a:pPr>
            <a:r>
              <a:rPr lang="en-US" altLang="zh-CN" dirty="0"/>
              <a:t>    </a:t>
            </a:r>
            <a:r>
              <a:rPr lang="zh-CN" altLang="en-US" dirty="0"/>
              <a:t>自发磁化的原因是由于相邻原子中电子之间存在着一种交换作用（一种量子效应），使电子的原子磁矩平行排列起来而达到自发磁化的饱和状态</a:t>
            </a:r>
          </a:p>
        </p:txBody>
      </p:sp>
      <p:pic>
        <p:nvPicPr>
          <p:cNvPr id="166922" name="Picture 10"/>
          <p:cNvPicPr>
            <a:picLocks noChangeAspect="1" noChangeArrowheads="1"/>
          </p:cNvPicPr>
          <p:nvPr/>
        </p:nvPicPr>
        <p:blipFill>
          <a:blip r:embed="rId2">
            <a:extLst>
              <a:ext uri="{28A0092B-C50C-407E-A947-70E740481C1C}">
                <a14:useLocalDpi xmlns:a14="http://schemas.microsoft.com/office/drawing/2010/main" val="0"/>
              </a:ext>
            </a:extLst>
          </a:blip>
          <a:srcRect l="25717" t="32878" r="18280" b="34148"/>
          <a:stretch>
            <a:fillRect/>
          </a:stretch>
        </p:blipFill>
        <p:spPr bwMode="auto">
          <a:xfrm>
            <a:off x="7351230" y="2212631"/>
            <a:ext cx="2565400" cy="184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66923" name="Picture 11" descr="12-2"/>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9267" y="4490002"/>
            <a:ext cx="35147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6924" name="Rectangle 12"/>
          <p:cNvSpPr>
            <a:spLocks noChangeArrowheads="1"/>
          </p:cNvSpPr>
          <p:nvPr/>
        </p:nvSpPr>
        <p:spPr bwMode="auto">
          <a:xfrm>
            <a:off x="566048" y="5030857"/>
            <a:ext cx="7166596" cy="1200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just">
              <a:lnSpc>
                <a:spcPct val="150000"/>
              </a:lnSpc>
              <a:spcBef>
                <a:spcPct val="50000"/>
              </a:spcBef>
            </a:pPr>
            <a:r>
              <a:rPr lang="en-US" altLang="zh-CN" dirty="0"/>
              <a:t>    </a:t>
            </a:r>
            <a:r>
              <a:rPr lang="zh-CN" altLang="en-US" dirty="0"/>
              <a:t>当存在外磁场时，在外场的作用下磁畴的取向与外磁场一致，显现一定的磁性。</a:t>
            </a:r>
          </a:p>
        </p:txBody>
      </p:sp>
      <p:pic>
        <p:nvPicPr>
          <p:cNvPr id="166926" name="Picture 14" descr="0019b91ebfca0984d44d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50682" y="2212631"/>
            <a:ext cx="1893887" cy="183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5" name="太阳形 29">
            <a:hlinkClick r:id="rId5" action="ppaction://hlinksldjump" tooltip="物体的位移"/>
          </p:cNvPr>
          <p:cNvSpPr>
            <a:spLocks noChangeArrowheads="1"/>
          </p:cNvSpPr>
          <p:nvPr/>
        </p:nvSpPr>
        <p:spPr bwMode="auto">
          <a:xfrm>
            <a:off x="7116280" y="155852"/>
            <a:ext cx="357188" cy="357187"/>
          </a:xfrm>
          <a:prstGeom prst="sun">
            <a:avLst>
              <a:gd name="adj" fmla="val 25000"/>
            </a:avLst>
          </a:prstGeom>
          <a:solidFill>
            <a:srgbClr val="FFFF00"/>
          </a:solidFill>
          <a:ln w="9525" algn="ctr">
            <a:solidFill>
              <a:srgbClr val="FF0000"/>
            </a:solidFill>
            <a:round/>
            <a:headEnd/>
            <a:tailEnd/>
          </a:ln>
        </p:spPr>
        <p:txBody>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6920"/>
                                        </p:tgtEl>
                                        <p:attrNameLst>
                                          <p:attrName>style.visibility</p:attrName>
                                        </p:attrNameLst>
                                      </p:cBhvr>
                                      <p:to>
                                        <p:strVal val="visible"/>
                                      </p:to>
                                    </p:set>
                                    <p:animEffect transition="in" filter="wipe(left)">
                                      <p:cBhvr>
                                        <p:cTn id="7" dur="500"/>
                                        <p:tgtEl>
                                          <p:spTgt spid="1669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6921"/>
                                        </p:tgtEl>
                                        <p:attrNameLst>
                                          <p:attrName>style.visibility</p:attrName>
                                        </p:attrNameLst>
                                      </p:cBhvr>
                                      <p:to>
                                        <p:strVal val="visible"/>
                                      </p:to>
                                    </p:set>
                                    <p:animEffect transition="in" filter="wipe(left)">
                                      <p:cBhvr>
                                        <p:cTn id="12" dur="500"/>
                                        <p:tgtEl>
                                          <p:spTgt spid="1669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66922"/>
                                        </p:tgtEl>
                                        <p:attrNameLst>
                                          <p:attrName>style.visibility</p:attrName>
                                        </p:attrNameLst>
                                      </p:cBhvr>
                                      <p:to>
                                        <p:strVal val="visible"/>
                                      </p:to>
                                    </p:set>
                                    <p:animEffect transition="in" filter="blinds(horizontal)">
                                      <p:cBhvr>
                                        <p:cTn id="17" dur="500"/>
                                        <p:tgtEl>
                                          <p:spTgt spid="1669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66926"/>
                                        </p:tgtEl>
                                        <p:attrNameLst>
                                          <p:attrName>style.visibility</p:attrName>
                                        </p:attrNameLst>
                                      </p:cBhvr>
                                      <p:to>
                                        <p:strVal val="visible"/>
                                      </p:to>
                                    </p:set>
                                    <p:animEffect transition="in" filter="wipe(up)">
                                      <p:cBhvr>
                                        <p:cTn id="22" dur="500"/>
                                        <p:tgtEl>
                                          <p:spTgt spid="1669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6924"/>
                                        </p:tgtEl>
                                        <p:attrNameLst>
                                          <p:attrName>style.visibility</p:attrName>
                                        </p:attrNameLst>
                                      </p:cBhvr>
                                      <p:to>
                                        <p:strVal val="visible"/>
                                      </p:to>
                                    </p:set>
                                    <p:animEffect transition="in" filter="wipe(left)">
                                      <p:cBhvr>
                                        <p:cTn id="27" dur="500"/>
                                        <p:tgtEl>
                                          <p:spTgt spid="1669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66923"/>
                                        </p:tgtEl>
                                        <p:attrNameLst>
                                          <p:attrName>style.visibility</p:attrName>
                                        </p:attrNameLst>
                                      </p:cBhvr>
                                      <p:to>
                                        <p:strVal val="visible"/>
                                      </p:to>
                                    </p:set>
                                    <p:animEffect transition="in" filter="wipe(left)">
                                      <p:cBhvr>
                                        <p:cTn id="32" dur="500"/>
                                        <p:tgtEl>
                                          <p:spTgt spid="166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20" grpId="0"/>
      <p:bldP spid="166921" grpId="0"/>
      <p:bldP spid="166924"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3" name="太阳形 29">
            <a:hlinkClick r:id="" action="ppaction://hlinkshowjump?jump=previousslide" tooltip="物体的位移"/>
          </p:cNvPr>
          <p:cNvSpPr>
            <a:spLocks noChangeArrowheads="1"/>
          </p:cNvSpPr>
          <p:nvPr/>
        </p:nvSpPr>
        <p:spPr bwMode="auto">
          <a:xfrm>
            <a:off x="10152063" y="6356350"/>
            <a:ext cx="357187" cy="357188"/>
          </a:xfrm>
          <a:prstGeom prst="sun">
            <a:avLst>
              <a:gd name="adj" fmla="val 25000"/>
            </a:avLst>
          </a:prstGeom>
          <a:solidFill>
            <a:srgbClr val="FFFF00"/>
          </a:solidFill>
          <a:ln w="9525" algn="ctr">
            <a:solidFill>
              <a:srgbClr val="FF0000"/>
            </a:solidFill>
            <a:round/>
            <a:headEnd/>
            <a:tailEnd/>
          </a:ln>
        </p:spPr>
        <p:txBody>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Tree>
    <p:controls>
      <mc:AlternateContent xmlns:mc="http://schemas.openxmlformats.org/markup-compatibility/2006">
        <mc:Choice xmlns:v="urn:schemas-microsoft-com:vml" Requires="v">
          <p:control spid="51226" name="ShockwaveFlash1" r:id="rId2" imgW="7216920" imgH="5554800"/>
        </mc:Choice>
        <mc:Fallback>
          <p:control name="ShockwaveFlash1" r:id="rId2" imgW="7216920" imgH="5554800">
            <p:pic>
              <p:nvPicPr>
                <p:cNvPr id="51202" name="ShockwaveFlash1"/>
                <p:cNvPicPr preferRelativeResize="0">
                  <a:picLocks noChangeArrowheads="1" noChangeShapeType="1"/>
                </p:cNvPicPr>
                <p:nvPr/>
              </p:nvPicPr>
              <p:blipFill>
                <a:blip r:embed="rId4"/>
                <a:srcRect/>
                <a:stretch>
                  <a:fillRect/>
                </a:stretch>
              </p:blipFill>
              <p:spPr bwMode="auto">
                <a:xfrm>
                  <a:off x="2636838" y="1266825"/>
                  <a:ext cx="6888162" cy="523398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37"/>
          <p:cNvSpPr>
            <a:spLocks noChangeArrowheads="1"/>
          </p:cNvSpPr>
          <p:nvPr/>
        </p:nvSpPr>
        <p:spPr bwMode="auto">
          <a:xfrm>
            <a:off x="2495550" y="2041525"/>
            <a:ext cx="7162800"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eaLnBrk="1" hangingPunct="1">
              <a:spcBef>
                <a:spcPct val="50000"/>
              </a:spcBef>
            </a:pPr>
            <a:r>
              <a:rPr lang="zh-CN" altLang="en-US" sz="6600">
                <a:solidFill>
                  <a:srgbClr val="9900CC"/>
                </a:solidFill>
                <a:latin typeface="隶书" panose="02010509060101010101" pitchFamily="49" charset="-122"/>
                <a:ea typeface="隶书" panose="02010509060101010101" pitchFamily="49" charset="-122"/>
              </a:rPr>
              <a:t>专题</a:t>
            </a:r>
            <a:endParaRPr lang="en-US" altLang="zh-CN" sz="6600">
              <a:solidFill>
                <a:srgbClr val="9900CC"/>
              </a:solidFill>
              <a:latin typeface="隶书" panose="02010509060101010101" pitchFamily="49" charset="-122"/>
              <a:ea typeface="隶书" panose="02010509060101010101" pitchFamily="49" charset="-122"/>
            </a:endParaRPr>
          </a:p>
          <a:p>
            <a:pPr algn="ctr" eaLnBrk="1" hangingPunct="1">
              <a:spcBef>
                <a:spcPct val="50000"/>
              </a:spcBef>
            </a:pPr>
            <a:r>
              <a:rPr lang="zh-CN" altLang="en-US" sz="6600">
                <a:solidFill>
                  <a:srgbClr val="9900CC"/>
                </a:solidFill>
                <a:latin typeface="隶书" panose="02010509060101010101" pitchFamily="49" charset="-122"/>
                <a:ea typeface="隶书" panose="02010509060101010101" pitchFamily="49" charset="-122"/>
              </a:rPr>
              <a:t>磁介质的磁化</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1" name="Rectangle 5"/>
          <p:cNvSpPr>
            <a:spLocks noChangeArrowheads="1"/>
          </p:cNvSpPr>
          <p:nvPr/>
        </p:nvSpPr>
        <p:spPr bwMode="auto">
          <a:xfrm>
            <a:off x="2181225" y="2800350"/>
            <a:ext cx="484822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lnSpc>
                <a:spcPct val="90000"/>
              </a:lnSpc>
              <a:spcBef>
                <a:spcPct val="20000"/>
              </a:spcBef>
            </a:pPr>
            <a:r>
              <a:rPr lang="en-US" altLang="zh-CN" i="1">
                <a:latin typeface="Times New Roman" panose="02020603050405020304" pitchFamily="18" charset="0"/>
              </a:rPr>
              <a:t>a</a:t>
            </a:r>
            <a:r>
              <a:rPr lang="zh-CN" altLang="en-US">
                <a:latin typeface="Times New Roman" panose="02020603050405020304" pitchFamily="18" charset="0"/>
              </a:rPr>
              <a:t>：未磁化时状态</a:t>
            </a:r>
          </a:p>
          <a:p>
            <a:pPr eaLnBrk="1" hangingPunct="1">
              <a:lnSpc>
                <a:spcPct val="90000"/>
              </a:lnSpc>
              <a:spcBef>
                <a:spcPct val="20000"/>
              </a:spcBef>
            </a:pPr>
            <a:r>
              <a:rPr lang="en-US" altLang="zh-CN" i="1">
                <a:latin typeface="Times New Roman" panose="02020603050405020304" pitchFamily="18" charset="0"/>
              </a:rPr>
              <a:t>b</a:t>
            </a:r>
            <a:r>
              <a:rPr lang="zh-CN" altLang="en-US">
                <a:latin typeface="Times New Roman" panose="02020603050405020304" pitchFamily="18" charset="0"/>
              </a:rPr>
              <a:t>：畴壁的可逆位移阶段 </a:t>
            </a:r>
            <a:r>
              <a:rPr lang="en-US" altLang="zh-CN">
                <a:latin typeface="Times New Roman" panose="02020603050405020304" pitchFamily="18" charset="0"/>
              </a:rPr>
              <a:t>— </a:t>
            </a:r>
            <a:r>
              <a:rPr lang="en-US" altLang="zh-CN" i="1">
                <a:latin typeface="Times New Roman" panose="02020603050405020304" pitchFamily="18" charset="0"/>
              </a:rPr>
              <a:t>OM</a:t>
            </a:r>
            <a:r>
              <a:rPr lang="zh-CN" altLang="en-US">
                <a:latin typeface="Times New Roman" panose="02020603050405020304" pitchFamily="18" charset="0"/>
              </a:rPr>
              <a:t>段</a:t>
            </a:r>
          </a:p>
          <a:p>
            <a:pPr eaLnBrk="1" hangingPunct="1">
              <a:lnSpc>
                <a:spcPct val="90000"/>
              </a:lnSpc>
              <a:spcBef>
                <a:spcPct val="20000"/>
              </a:spcBef>
            </a:pPr>
            <a:r>
              <a:rPr lang="en-US" altLang="zh-CN" i="1">
                <a:latin typeface="Times New Roman" panose="02020603050405020304" pitchFamily="18" charset="0"/>
              </a:rPr>
              <a:t>c</a:t>
            </a:r>
            <a:r>
              <a:rPr lang="zh-CN" altLang="en-US">
                <a:latin typeface="Times New Roman" panose="02020603050405020304" pitchFamily="18" charset="0"/>
              </a:rPr>
              <a:t>：不可逆的磁化 </a:t>
            </a:r>
            <a:r>
              <a:rPr lang="en-US" altLang="zh-CN">
                <a:latin typeface="Times New Roman" panose="02020603050405020304" pitchFamily="18" charset="0"/>
              </a:rPr>
              <a:t>— </a:t>
            </a:r>
            <a:r>
              <a:rPr lang="en-US" altLang="zh-CN" i="1">
                <a:latin typeface="Times New Roman" panose="02020603050405020304" pitchFamily="18" charset="0"/>
              </a:rPr>
              <a:t>MN </a:t>
            </a:r>
            <a:r>
              <a:rPr lang="zh-CN" altLang="en-US">
                <a:latin typeface="Times New Roman" panose="02020603050405020304" pitchFamily="18" charset="0"/>
              </a:rPr>
              <a:t>段</a:t>
            </a:r>
          </a:p>
          <a:p>
            <a:pPr eaLnBrk="1" hangingPunct="1">
              <a:lnSpc>
                <a:spcPct val="90000"/>
              </a:lnSpc>
              <a:spcBef>
                <a:spcPct val="20000"/>
              </a:spcBef>
            </a:pPr>
            <a:r>
              <a:rPr lang="en-US" altLang="zh-CN" i="1">
                <a:latin typeface="Times New Roman" panose="02020603050405020304" pitchFamily="18" charset="0"/>
              </a:rPr>
              <a:t>d</a:t>
            </a:r>
            <a:r>
              <a:rPr lang="zh-CN" altLang="en-US">
                <a:latin typeface="Times New Roman" panose="02020603050405020304" pitchFamily="18" charset="0"/>
              </a:rPr>
              <a:t>：磁畴磁矩的转动 </a:t>
            </a:r>
            <a:r>
              <a:rPr lang="en-US" altLang="zh-CN">
                <a:latin typeface="Times New Roman" panose="02020603050405020304" pitchFamily="18" charset="0"/>
              </a:rPr>
              <a:t>— </a:t>
            </a:r>
            <a:r>
              <a:rPr lang="en-US" altLang="zh-CN" i="1">
                <a:latin typeface="Times New Roman" panose="02020603050405020304" pitchFamily="18" charset="0"/>
              </a:rPr>
              <a:t>NS </a:t>
            </a:r>
            <a:r>
              <a:rPr lang="zh-CN" altLang="en-US">
                <a:latin typeface="Times New Roman" panose="02020603050405020304" pitchFamily="18" charset="0"/>
              </a:rPr>
              <a:t>段</a:t>
            </a:r>
          </a:p>
          <a:p>
            <a:pPr eaLnBrk="1" hangingPunct="1">
              <a:lnSpc>
                <a:spcPct val="90000"/>
              </a:lnSpc>
              <a:spcBef>
                <a:spcPct val="20000"/>
              </a:spcBef>
            </a:pPr>
            <a:r>
              <a:rPr lang="en-US" altLang="zh-CN" i="1">
                <a:latin typeface="Times New Roman" panose="02020603050405020304" pitchFamily="18" charset="0"/>
              </a:rPr>
              <a:t>e</a:t>
            </a:r>
            <a:r>
              <a:rPr lang="zh-CN" altLang="en-US">
                <a:latin typeface="Times New Roman" panose="02020603050405020304" pitchFamily="18" charset="0"/>
              </a:rPr>
              <a:t>：趋于饱和的阶段 </a:t>
            </a:r>
            <a:r>
              <a:rPr lang="en-US" altLang="zh-CN">
                <a:latin typeface="Times New Roman" panose="02020603050405020304" pitchFamily="18" charset="0"/>
              </a:rPr>
              <a:t>— </a:t>
            </a:r>
            <a:r>
              <a:rPr lang="en-US" altLang="zh-CN" i="1">
                <a:latin typeface="Times New Roman" panose="02020603050405020304" pitchFamily="18" charset="0"/>
              </a:rPr>
              <a:t>SP </a:t>
            </a:r>
            <a:r>
              <a:rPr lang="zh-CN" altLang="en-US">
                <a:latin typeface="Times New Roman" panose="02020603050405020304" pitchFamily="18" charset="0"/>
              </a:rPr>
              <a:t>段</a:t>
            </a:r>
          </a:p>
        </p:txBody>
      </p:sp>
      <p:sp>
        <p:nvSpPr>
          <p:cNvPr id="167942" name="Text Box 6"/>
          <p:cNvSpPr txBox="1">
            <a:spLocks noChangeArrowheads="1"/>
          </p:cNvSpPr>
          <p:nvPr/>
        </p:nvSpPr>
        <p:spPr bwMode="auto">
          <a:xfrm>
            <a:off x="1800225" y="5229225"/>
            <a:ext cx="8610600" cy="113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just">
              <a:lnSpc>
                <a:spcPct val="150000"/>
              </a:lnSpc>
              <a:spcBef>
                <a:spcPct val="50000"/>
              </a:spcBef>
            </a:pPr>
            <a:r>
              <a:rPr lang="en-US" altLang="zh-CN" dirty="0">
                <a:latin typeface="Times New Roman" panose="02020603050405020304" pitchFamily="18" charset="0"/>
              </a:rPr>
              <a:t>    </a:t>
            </a:r>
            <a:r>
              <a:rPr lang="zh-CN" altLang="en-US" dirty="0">
                <a:latin typeface="Times New Roman" panose="02020603050405020304" pitchFamily="18" charset="0"/>
              </a:rPr>
              <a:t>在外磁场撤消后，</a:t>
            </a:r>
            <a:r>
              <a:rPr lang="zh-CN" altLang="en-US" dirty="0"/>
              <a:t>在外磁场撤消后，铁磁质内</a:t>
            </a:r>
            <a:r>
              <a:rPr lang="zh-CN" altLang="en-US" dirty="0">
                <a:solidFill>
                  <a:srgbClr val="0000FF"/>
                </a:solidFill>
              </a:rPr>
              <a:t>掺杂</a:t>
            </a:r>
            <a:r>
              <a:rPr lang="zh-CN" altLang="en-US" dirty="0"/>
              <a:t>和</a:t>
            </a:r>
            <a:r>
              <a:rPr lang="zh-CN" altLang="en-US" dirty="0">
                <a:solidFill>
                  <a:srgbClr val="0000FF"/>
                </a:solidFill>
              </a:rPr>
              <a:t>内应力</a:t>
            </a:r>
            <a:r>
              <a:rPr lang="zh-CN" altLang="en-US" dirty="0"/>
              <a:t>或因为</a:t>
            </a:r>
            <a:r>
              <a:rPr lang="zh-CN" altLang="en-US" dirty="0">
                <a:solidFill>
                  <a:srgbClr val="0000FF"/>
                </a:solidFill>
              </a:rPr>
              <a:t>介质存在缺陷</a:t>
            </a:r>
            <a:r>
              <a:rPr lang="en-US" altLang="zh-CN" dirty="0"/>
              <a:t>,</a:t>
            </a:r>
            <a:r>
              <a:rPr lang="zh-CN" altLang="en-US" dirty="0">
                <a:solidFill>
                  <a:srgbClr val="0000FF"/>
                </a:solidFill>
              </a:rPr>
              <a:t>阻碍磁畴恢复</a:t>
            </a:r>
            <a:r>
              <a:rPr lang="zh-CN" altLang="en-US" dirty="0"/>
              <a:t>到原来的状态，有</a:t>
            </a:r>
            <a:r>
              <a:rPr lang="zh-CN" altLang="en-US" dirty="0">
                <a:solidFill>
                  <a:srgbClr val="0000FF"/>
                </a:solidFill>
              </a:rPr>
              <a:t>剩磁。</a:t>
            </a:r>
            <a:r>
              <a:rPr lang="zh-CN" altLang="en-US" dirty="0">
                <a:latin typeface="Times New Roman" panose="02020603050405020304" pitchFamily="18" charset="0"/>
              </a:rPr>
              <a:t>    </a:t>
            </a:r>
          </a:p>
        </p:txBody>
      </p:sp>
      <p:grpSp>
        <p:nvGrpSpPr>
          <p:cNvPr id="167948" name="Group 12"/>
          <p:cNvGrpSpPr>
            <a:grpSpLocks/>
          </p:cNvGrpSpPr>
          <p:nvPr/>
        </p:nvGrpSpPr>
        <p:grpSpPr bwMode="auto">
          <a:xfrm>
            <a:off x="2457450" y="801688"/>
            <a:ext cx="7315200" cy="1666875"/>
            <a:chOff x="588" y="252"/>
            <a:chExt cx="4608" cy="1050"/>
          </a:xfrm>
        </p:grpSpPr>
        <p:pic>
          <p:nvPicPr>
            <p:cNvPr id="52235" name="Picture 4" descr="Ne447"/>
            <p:cNvPicPr>
              <a:picLocks noChangeAspect="1" noChangeArrowheads="1"/>
            </p:cNvPicPr>
            <p:nvPr/>
          </p:nvPicPr>
          <p:blipFill>
            <a:blip r:embed="rId3" cstate="print">
              <a:extLst>
                <a:ext uri="{28A0092B-C50C-407E-A947-70E740481C1C}">
                  <a14:useLocalDpi xmlns:a14="http://schemas.microsoft.com/office/drawing/2010/main" val="0"/>
                </a:ext>
              </a:extLst>
            </a:blip>
            <a:srcRect l="8749" t="16302" r="7387" b="16679"/>
            <a:stretch>
              <a:fillRect/>
            </a:stretch>
          </p:blipFill>
          <p:spPr bwMode="auto">
            <a:xfrm>
              <a:off x="588" y="252"/>
              <a:ext cx="4608" cy="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6" name="Rectangle 10"/>
            <p:cNvSpPr>
              <a:spLocks noChangeArrowheads="1"/>
            </p:cNvSpPr>
            <p:nvPr/>
          </p:nvSpPr>
          <p:spPr bwMode="auto">
            <a:xfrm>
              <a:off x="726" y="1074"/>
              <a:ext cx="4350" cy="22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r>
                <a:rPr lang="en-US" altLang="zh-CN" i="1">
                  <a:latin typeface="Times New Roman" panose="02020603050405020304" pitchFamily="18" charset="0"/>
                </a:rPr>
                <a:t>    a                 b                 c                 d                   e</a:t>
              </a:r>
            </a:p>
          </p:txBody>
        </p:sp>
      </p:grpSp>
      <p:grpSp>
        <p:nvGrpSpPr>
          <p:cNvPr id="167950" name="Group 14"/>
          <p:cNvGrpSpPr>
            <a:grpSpLocks/>
          </p:cNvGrpSpPr>
          <p:nvPr/>
        </p:nvGrpSpPr>
        <p:grpSpPr bwMode="auto">
          <a:xfrm>
            <a:off x="6837363" y="2601913"/>
            <a:ext cx="2744787" cy="2446337"/>
            <a:chOff x="3474" y="1585"/>
            <a:chExt cx="1824" cy="1595"/>
          </a:xfrm>
        </p:grpSpPr>
        <p:grpSp>
          <p:nvGrpSpPr>
            <p:cNvPr id="52230" name="Group 11"/>
            <p:cNvGrpSpPr>
              <a:grpSpLocks/>
            </p:cNvGrpSpPr>
            <p:nvPr/>
          </p:nvGrpSpPr>
          <p:grpSpPr bwMode="auto">
            <a:xfrm>
              <a:off x="3474" y="1585"/>
              <a:ext cx="1824" cy="1595"/>
              <a:chOff x="3600" y="1498"/>
              <a:chExt cx="1824" cy="1595"/>
            </a:xfrm>
          </p:grpSpPr>
          <p:pic>
            <p:nvPicPr>
              <p:cNvPr id="52232" name="Picture 7" descr="M11_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0" y="1498"/>
                <a:ext cx="1824" cy="1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2233" name="Object 8"/>
              <p:cNvGraphicFramePr>
                <a:graphicFrameLocks noChangeAspect="1"/>
              </p:cNvGraphicFramePr>
              <p:nvPr/>
            </p:nvGraphicFramePr>
            <p:xfrm>
              <a:off x="4444" y="1878"/>
              <a:ext cx="81" cy="81"/>
            </p:xfrm>
            <a:graphic>
              <a:graphicData uri="http://schemas.openxmlformats.org/presentationml/2006/ole">
                <mc:AlternateContent xmlns:mc="http://schemas.openxmlformats.org/markup-compatibility/2006">
                  <mc:Choice xmlns:v="urn:schemas-microsoft-com:vml" Requires="v">
                    <p:oleObj spid="_x0000_s52281" name="公式" r:id="rId5" imgW="95357" imgH="95310" progId="Equation.3">
                      <p:embed/>
                    </p:oleObj>
                  </mc:Choice>
                  <mc:Fallback>
                    <p:oleObj name="公式" r:id="rId5" imgW="95357" imgH="9531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4" y="1878"/>
                            <a:ext cx="81" cy="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4" name="Object 9"/>
              <p:cNvGraphicFramePr>
                <a:graphicFrameLocks noChangeAspect="1"/>
              </p:cNvGraphicFramePr>
              <p:nvPr/>
            </p:nvGraphicFramePr>
            <p:xfrm>
              <a:off x="4485" y="1959"/>
              <a:ext cx="88" cy="103"/>
            </p:xfrm>
            <a:graphic>
              <a:graphicData uri="http://schemas.openxmlformats.org/presentationml/2006/ole">
                <mc:AlternateContent xmlns:mc="http://schemas.openxmlformats.org/markup-compatibility/2006">
                  <mc:Choice xmlns:v="urn:schemas-microsoft-com:vml" Requires="v">
                    <p:oleObj spid="_x0000_s52282" name="公式" r:id="rId7" imgW="133446" imgH="162000" progId="Equation.3">
                      <p:embed/>
                    </p:oleObj>
                  </mc:Choice>
                  <mc:Fallback>
                    <p:oleObj name="公式" r:id="rId7" imgW="133446" imgH="1620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85" y="1959"/>
                            <a:ext cx="88" cy="1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2231" name="Rectangle 13"/>
            <p:cNvSpPr>
              <a:spLocks noChangeArrowheads="1"/>
            </p:cNvSpPr>
            <p:nvPr/>
          </p:nvSpPr>
          <p:spPr bwMode="auto">
            <a:xfrm>
              <a:off x="4961" y="1585"/>
              <a:ext cx="314" cy="270"/>
            </a:xfrm>
            <a:prstGeom prst="rect">
              <a:avLst/>
            </a:prstGeom>
            <a:solidFill>
              <a:srgbClr val="00006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endParaRPr lang="zh-CN" alt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167948"/>
                                        </p:tgtEl>
                                        <p:attrNameLst>
                                          <p:attrName>style.visibility</p:attrName>
                                        </p:attrNameLst>
                                      </p:cBhvr>
                                      <p:to>
                                        <p:strVal val="visible"/>
                                      </p:to>
                                    </p:set>
                                    <p:animEffect transition="in" filter="blinds(vertical)">
                                      <p:cBhvr>
                                        <p:cTn id="7" dur="500"/>
                                        <p:tgtEl>
                                          <p:spTgt spid="1679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67950"/>
                                        </p:tgtEl>
                                        <p:attrNameLst>
                                          <p:attrName>style.visibility</p:attrName>
                                        </p:attrNameLst>
                                      </p:cBhvr>
                                      <p:to>
                                        <p:strVal val="visible"/>
                                      </p:to>
                                    </p:set>
                                    <p:animEffect transition="in" filter="wipe(up)">
                                      <p:cBhvr>
                                        <p:cTn id="12" dur="500"/>
                                        <p:tgtEl>
                                          <p:spTgt spid="1679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7941">
                                            <p:txEl>
                                              <p:pRg st="0" end="0"/>
                                            </p:txEl>
                                          </p:spTgt>
                                        </p:tgtEl>
                                        <p:attrNameLst>
                                          <p:attrName>style.visibility</p:attrName>
                                        </p:attrNameLst>
                                      </p:cBhvr>
                                      <p:to>
                                        <p:strVal val="visible"/>
                                      </p:to>
                                    </p:set>
                                    <p:animEffect transition="in" filter="blinds(horizontal)">
                                      <p:cBhvr>
                                        <p:cTn id="17" dur="500"/>
                                        <p:tgtEl>
                                          <p:spTgt spid="16794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7941">
                                            <p:txEl>
                                              <p:pRg st="1" end="1"/>
                                            </p:txEl>
                                          </p:spTgt>
                                        </p:tgtEl>
                                        <p:attrNameLst>
                                          <p:attrName>style.visibility</p:attrName>
                                        </p:attrNameLst>
                                      </p:cBhvr>
                                      <p:to>
                                        <p:strVal val="visible"/>
                                      </p:to>
                                    </p:set>
                                    <p:animEffect transition="in" filter="blinds(horizontal)">
                                      <p:cBhvr>
                                        <p:cTn id="22" dur="500"/>
                                        <p:tgtEl>
                                          <p:spTgt spid="167941">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7941">
                                            <p:txEl>
                                              <p:pRg st="2" end="2"/>
                                            </p:txEl>
                                          </p:spTgt>
                                        </p:tgtEl>
                                        <p:attrNameLst>
                                          <p:attrName>style.visibility</p:attrName>
                                        </p:attrNameLst>
                                      </p:cBhvr>
                                      <p:to>
                                        <p:strVal val="visible"/>
                                      </p:to>
                                    </p:set>
                                    <p:animEffect transition="in" filter="blinds(horizontal)">
                                      <p:cBhvr>
                                        <p:cTn id="27" dur="500"/>
                                        <p:tgtEl>
                                          <p:spTgt spid="167941">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7941">
                                            <p:txEl>
                                              <p:pRg st="3" end="3"/>
                                            </p:txEl>
                                          </p:spTgt>
                                        </p:tgtEl>
                                        <p:attrNameLst>
                                          <p:attrName>style.visibility</p:attrName>
                                        </p:attrNameLst>
                                      </p:cBhvr>
                                      <p:to>
                                        <p:strVal val="visible"/>
                                      </p:to>
                                    </p:set>
                                    <p:animEffect transition="in" filter="blinds(horizontal)">
                                      <p:cBhvr>
                                        <p:cTn id="32" dur="500"/>
                                        <p:tgtEl>
                                          <p:spTgt spid="167941">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67941">
                                            <p:txEl>
                                              <p:pRg st="4" end="4"/>
                                            </p:txEl>
                                          </p:spTgt>
                                        </p:tgtEl>
                                        <p:attrNameLst>
                                          <p:attrName>style.visibility</p:attrName>
                                        </p:attrNameLst>
                                      </p:cBhvr>
                                      <p:to>
                                        <p:strVal val="visible"/>
                                      </p:to>
                                    </p:set>
                                    <p:animEffect transition="in" filter="blinds(horizontal)">
                                      <p:cBhvr>
                                        <p:cTn id="37" dur="500"/>
                                        <p:tgtEl>
                                          <p:spTgt spid="167941">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67942">
                                            <p:txEl>
                                              <p:pRg st="0" end="0"/>
                                            </p:txEl>
                                          </p:spTgt>
                                        </p:tgtEl>
                                        <p:attrNameLst>
                                          <p:attrName>style.visibility</p:attrName>
                                        </p:attrNameLst>
                                      </p:cBhvr>
                                      <p:to>
                                        <p:strVal val="visible"/>
                                      </p:to>
                                    </p:set>
                                    <p:animEffect transition="in" filter="blinds(horizontal)">
                                      <p:cBhvr>
                                        <p:cTn id="42" dur="500"/>
                                        <p:tgtEl>
                                          <p:spTgt spid="1679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1" grpId="0" build="p" bldLvl="5" autoUpdateAnimBg="0"/>
      <p:bldP spid="167942"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270" name="Group 1062"/>
          <p:cNvGrpSpPr>
            <a:grpSpLocks/>
          </p:cNvGrpSpPr>
          <p:nvPr/>
        </p:nvGrpSpPr>
        <p:grpSpPr bwMode="auto">
          <a:xfrm>
            <a:off x="2070100" y="4859338"/>
            <a:ext cx="5635625" cy="481012"/>
            <a:chOff x="356" y="1222"/>
            <a:chExt cx="3550" cy="303"/>
          </a:xfrm>
        </p:grpSpPr>
        <p:sp>
          <p:nvSpPr>
            <p:cNvPr id="53286" name="Text Box 90"/>
            <p:cNvSpPr txBox="1">
              <a:spLocks noChangeArrowheads="1"/>
            </p:cNvSpPr>
            <p:nvPr/>
          </p:nvSpPr>
          <p:spPr bwMode="auto">
            <a:xfrm>
              <a:off x="356" y="1237"/>
              <a:ext cx="35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b="1">
                  <a:solidFill>
                    <a:schemeClr val="tx1"/>
                  </a:solidFill>
                  <a:latin typeface="楷体_GB2312" pitchFamily="49" charset="-122"/>
                  <a:ea typeface="楷体_GB2312" pitchFamily="49" charset="-122"/>
                </a:defRPr>
              </a:lvl1pPr>
              <a:lvl2pPr marL="914400" indent="-457200">
                <a:defRPr kumimoji="1" sz="2400" b="1">
                  <a:solidFill>
                    <a:schemeClr val="tx1"/>
                  </a:solidFill>
                  <a:latin typeface="楷体_GB2312" pitchFamily="49" charset="-122"/>
                  <a:ea typeface="楷体_GB2312" pitchFamily="49" charset="-122"/>
                </a:defRPr>
              </a:lvl2pPr>
              <a:lvl3pPr marL="1371600" indent="-457200">
                <a:defRPr kumimoji="1" sz="2400" b="1">
                  <a:solidFill>
                    <a:schemeClr val="tx1"/>
                  </a:solidFill>
                  <a:latin typeface="楷体_GB2312" pitchFamily="49" charset="-122"/>
                  <a:ea typeface="楷体_GB2312" pitchFamily="49" charset="-122"/>
                </a:defRPr>
              </a:lvl3pPr>
              <a:lvl4pPr marL="1828800" indent="-457200">
                <a:defRPr kumimoji="1" sz="2400" b="1">
                  <a:solidFill>
                    <a:schemeClr val="tx1"/>
                  </a:solidFill>
                  <a:latin typeface="楷体_GB2312" pitchFamily="49" charset="-122"/>
                  <a:ea typeface="楷体_GB2312" pitchFamily="49" charset="-122"/>
                </a:defRPr>
              </a:lvl4pPr>
              <a:lvl5pPr marL="2286000" indent="-457200">
                <a:defRPr kumimoji="1" sz="2400" b="1">
                  <a:solidFill>
                    <a:schemeClr val="tx1"/>
                  </a:solidFill>
                  <a:latin typeface="楷体_GB2312" pitchFamily="49" charset="-122"/>
                  <a:ea typeface="楷体_GB2312" pitchFamily="49" charset="-122"/>
                </a:defRPr>
              </a:lvl5pPr>
              <a:lvl6pPr marL="2743200" indent="-4572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3200400" indent="-4572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657600" indent="-4572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4114800" indent="-4572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20000"/>
                </a:spcBef>
                <a:buClr>
                  <a:srgbClr val="FF3300"/>
                </a:buClr>
              </a:pPr>
              <a:r>
                <a:rPr lang="en-US" altLang="zh-CN">
                  <a:latin typeface="Times New Roman" panose="02020603050405020304" pitchFamily="18" charset="0"/>
                </a:rPr>
                <a:t>1</a:t>
              </a:r>
              <a:r>
                <a:rPr lang="zh-CN" altLang="en-US">
                  <a:latin typeface="Times New Roman" panose="02020603050405020304" pitchFamily="18" charset="0"/>
                </a:rPr>
                <a:t>）附加磁场       很大，</a:t>
              </a:r>
              <a:r>
                <a:rPr lang="zh-CN" altLang="en-US">
                  <a:solidFill>
                    <a:srgbClr val="0000FF"/>
                  </a:solidFill>
                </a:rPr>
                <a:t>相对磁导率高。</a:t>
              </a:r>
              <a:r>
                <a:rPr lang="zh-CN" altLang="en-US"/>
                <a:t> </a:t>
              </a:r>
            </a:p>
          </p:txBody>
        </p:sp>
        <p:graphicFrame>
          <p:nvGraphicFramePr>
            <p:cNvPr id="53287" name="Object 91"/>
            <p:cNvGraphicFramePr>
              <a:graphicFrameLocks noChangeAspect="1"/>
            </p:cNvGraphicFramePr>
            <p:nvPr/>
          </p:nvGraphicFramePr>
          <p:xfrm>
            <a:off x="1504" y="1222"/>
            <a:ext cx="314" cy="254"/>
          </p:xfrm>
          <a:graphic>
            <a:graphicData uri="http://schemas.openxmlformats.org/presentationml/2006/ole">
              <mc:AlternateContent xmlns:mc="http://schemas.openxmlformats.org/markup-compatibility/2006">
                <mc:Choice xmlns:v="urn:schemas-microsoft-com:vml" Requires="v">
                  <p:oleObj spid="_x0000_s53398" name="公式" r:id="rId3" imgW="180989" imgH="171450" progId="Equation.3">
                    <p:embed/>
                  </p:oleObj>
                </mc:Choice>
                <mc:Fallback>
                  <p:oleObj name="公式" r:id="rId3" imgW="180989" imgH="171450" progId="Equation.3">
                    <p:embed/>
                    <p:pic>
                      <p:nvPicPr>
                        <p:cNvPr id="0" name="Object 9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4" y="1222"/>
                          <a:ext cx="314"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5272" name="Group 1064"/>
          <p:cNvGrpSpPr>
            <a:grpSpLocks/>
          </p:cNvGrpSpPr>
          <p:nvPr/>
        </p:nvGrpSpPr>
        <p:grpSpPr bwMode="auto">
          <a:xfrm>
            <a:off x="2117725" y="5330825"/>
            <a:ext cx="6473825" cy="515938"/>
            <a:chOff x="522" y="1814"/>
            <a:chExt cx="4078" cy="325"/>
          </a:xfrm>
        </p:grpSpPr>
        <p:graphicFrame>
          <p:nvGraphicFramePr>
            <p:cNvPr id="53283" name="Object 94"/>
            <p:cNvGraphicFramePr>
              <a:graphicFrameLocks noChangeAspect="1"/>
            </p:cNvGraphicFramePr>
            <p:nvPr/>
          </p:nvGraphicFramePr>
          <p:xfrm>
            <a:off x="2294" y="1814"/>
            <a:ext cx="636" cy="323"/>
          </p:xfrm>
          <a:graphic>
            <a:graphicData uri="http://schemas.openxmlformats.org/presentationml/2006/ole">
              <mc:AlternateContent xmlns:mc="http://schemas.openxmlformats.org/markup-compatibility/2006">
                <mc:Choice xmlns:v="urn:schemas-microsoft-com:vml" Requires="v">
                  <p:oleObj spid="_x0000_s53399" name="公式" r:id="rId5" imgW="409522" imgH="209520" progId="Equation.3">
                    <p:embed/>
                  </p:oleObj>
                </mc:Choice>
                <mc:Fallback>
                  <p:oleObj name="公式" r:id="rId5" imgW="409522" imgH="209520" progId="Equation.3">
                    <p:embed/>
                    <p:pic>
                      <p:nvPicPr>
                        <p:cNvPr id="0" name="Object 9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4" y="1814"/>
                          <a:ext cx="636"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84" name="Object 96"/>
            <p:cNvGraphicFramePr>
              <a:graphicFrameLocks noChangeAspect="1"/>
            </p:cNvGraphicFramePr>
            <p:nvPr/>
          </p:nvGraphicFramePr>
          <p:xfrm>
            <a:off x="3083" y="1857"/>
            <a:ext cx="259" cy="232"/>
          </p:xfrm>
          <a:graphic>
            <a:graphicData uri="http://schemas.openxmlformats.org/presentationml/2006/ole">
              <mc:AlternateContent xmlns:mc="http://schemas.openxmlformats.org/markup-compatibility/2006">
                <mc:Choice xmlns:v="urn:schemas-microsoft-com:vml" Requires="v">
                  <p:oleObj spid="_x0000_s53400" name="公式" r:id="rId7" imgW="171534" imgH="171450" progId="Equation.3">
                    <p:embed/>
                  </p:oleObj>
                </mc:Choice>
                <mc:Fallback>
                  <p:oleObj name="公式" r:id="rId7" imgW="171534" imgH="171450" progId="Equation.3">
                    <p:embed/>
                    <p:pic>
                      <p:nvPicPr>
                        <p:cNvPr id="0" name="Object 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83" y="1857"/>
                          <a:ext cx="259"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85" name="Text Box 97"/>
            <p:cNvSpPr txBox="1">
              <a:spLocks noChangeArrowheads="1"/>
            </p:cNvSpPr>
            <p:nvPr/>
          </p:nvSpPr>
          <p:spPr bwMode="auto">
            <a:xfrm>
              <a:off x="522" y="1851"/>
              <a:ext cx="407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b="1">
                  <a:solidFill>
                    <a:schemeClr val="tx1"/>
                  </a:solidFill>
                  <a:latin typeface="楷体_GB2312" pitchFamily="49" charset="-122"/>
                  <a:ea typeface="楷体_GB2312" pitchFamily="49" charset="-122"/>
                </a:defRPr>
              </a:lvl1pPr>
              <a:lvl2pPr marL="914400" indent="-457200">
                <a:defRPr kumimoji="1" sz="2400" b="1">
                  <a:solidFill>
                    <a:schemeClr val="tx1"/>
                  </a:solidFill>
                  <a:latin typeface="楷体_GB2312" pitchFamily="49" charset="-122"/>
                  <a:ea typeface="楷体_GB2312" pitchFamily="49" charset="-122"/>
                </a:defRPr>
              </a:lvl2pPr>
              <a:lvl3pPr marL="1371600" indent="-457200">
                <a:defRPr kumimoji="1" sz="2400" b="1">
                  <a:solidFill>
                    <a:schemeClr val="tx1"/>
                  </a:solidFill>
                  <a:latin typeface="楷体_GB2312" pitchFamily="49" charset="-122"/>
                  <a:ea typeface="楷体_GB2312" pitchFamily="49" charset="-122"/>
                </a:defRPr>
              </a:lvl3pPr>
              <a:lvl4pPr marL="1828800" indent="-457200">
                <a:defRPr kumimoji="1" sz="2400" b="1">
                  <a:solidFill>
                    <a:schemeClr val="tx1"/>
                  </a:solidFill>
                  <a:latin typeface="楷体_GB2312" pitchFamily="49" charset="-122"/>
                  <a:ea typeface="楷体_GB2312" pitchFamily="49" charset="-122"/>
                </a:defRPr>
              </a:lvl4pPr>
              <a:lvl5pPr marL="2286000" indent="-457200">
                <a:defRPr kumimoji="1" sz="2400" b="1">
                  <a:solidFill>
                    <a:schemeClr val="tx1"/>
                  </a:solidFill>
                  <a:latin typeface="楷体_GB2312" pitchFamily="49" charset="-122"/>
                  <a:ea typeface="楷体_GB2312" pitchFamily="49" charset="-122"/>
                </a:defRPr>
              </a:lvl5pPr>
              <a:lvl6pPr marL="2743200" indent="-4572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3200400" indent="-4572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657600" indent="-4572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4114800" indent="-4572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buClr>
                  <a:srgbClr val="FF3300"/>
                </a:buClr>
              </a:pPr>
              <a:r>
                <a:rPr lang="en-US" altLang="zh-CN">
                  <a:latin typeface="Times New Roman" panose="02020603050405020304" pitchFamily="18" charset="0"/>
                </a:rPr>
                <a:t>2 )</a:t>
              </a:r>
              <a:r>
                <a:rPr lang="en-US" altLang="zh-CN">
                  <a:solidFill>
                    <a:srgbClr val="0000FF"/>
                  </a:solidFill>
                  <a:latin typeface="Times New Roman" panose="02020603050405020304" pitchFamily="18" charset="0"/>
                </a:rPr>
                <a:t> </a:t>
              </a:r>
              <a:r>
                <a:rPr lang="zh-CN" altLang="en-US">
                  <a:solidFill>
                    <a:srgbClr val="0000FF"/>
                  </a:solidFill>
                  <a:latin typeface="Times New Roman" panose="02020603050405020304" pitchFamily="18" charset="0"/>
                </a:rPr>
                <a:t>磁化曲线非线性。           </a:t>
              </a:r>
              <a:r>
                <a:rPr lang="zh-CN" altLang="en-US">
                  <a:latin typeface="Times New Roman" panose="02020603050405020304" pitchFamily="18" charset="0"/>
                </a:rPr>
                <a:t>是    的复杂函数。</a:t>
              </a:r>
            </a:p>
          </p:txBody>
        </p:sp>
      </p:grpSp>
      <p:grpSp>
        <p:nvGrpSpPr>
          <p:cNvPr id="95287" name="Group 1079"/>
          <p:cNvGrpSpPr>
            <a:grpSpLocks/>
          </p:cNvGrpSpPr>
          <p:nvPr/>
        </p:nvGrpSpPr>
        <p:grpSpPr bwMode="auto">
          <a:xfrm>
            <a:off x="2111375" y="5927725"/>
            <a:ext cx="4654550" cy="477838"/>
            <a:chOff x="370" y="3410"/>
            <a:chExt cx="2932" cy="301"/>
          </a:xfrm>
        </p:grpSpPr>
        <p:graphicFrame>
          <p:nvGraphicFramePr>
            <p:cNvPr id="53280" name="Object 98"/>
            <p:cNvGraphicFramePr>
              <a:graphicFrameLocks noChangeAspect="1"/>
            </p:cNvGraphicFramePr>
            <p:nvPr/>
          </p:nvGraphicFramePr>
          <p:xfrm>
            <a:off x="2811" y="3423"/>
            <a:ext cx="298" cy="252"/>
          </p:xfrm>
          <a:graphic>
            <a:graphicData uri="http://schemas.openxmlformats.org/presentationml/2006/ole">
              <mc:AlternateContent xmlns:mc="http://schemas.openxmlformats.org/markup-compatibility/2006">
                <mc:Choice xmlns:v="urn:schemas-microsoft-com:vml" Requires="v">
                  <p:oleObj spid="_x0000_s53401" name="公式" r:id="rId9" imgW="171534" imgH="171450" progId="Equation.3">
                    <p:embed/>
                  </p:oleObj>
                </mc:Choice>
                <mc:Fallback>
                  <p:oleObj name="公式" r:id="rId9" imgW="171534" imgH="171450" progId="Equation.3">
                    <p:embed/>
                    <p:pic>
                      <p:nvPicPr>
                        <p:cNvPr id="0" name="Object 9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1" y="3423"/>
                          <a:ext cx="298"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81" name="Object 99"/>
            <p:cNvGraphicFramePr>
              <a:graphicFrameLocks noChangeAspect="1"/>
            </p:cNvGraphicFramePr>
            <p:nvPr/>
          </p:nvGraphicFramePr>
          <p:xfrm>
            <a:off x="1991" y="3410"/>
            <a:ext cx="334" cy="256"/>
          </p:xfrm>
          <a:graphic>
            <a:graphicData uri="http://schemas.openxmlformats.org/presentationml/2006/ole">
              <mc:AlternateContent xmlns:mc="http://schemas.openxmlformats.org/markup-compatibility/2006">
                <mc:Choice xmlns:v="urn:schemas-microsoft-com:vml" Requires="v">
                  <p:oleObj spid="_x0000_s53402" name="公式" r:id="rId11" imgW="180989" imgH="171450" progId="Equation.3">
                    <p:embed/>
                  </p:oleObj>
                </mc:Choice>
                <mc:Fallback>
                  <p:oleObj name="公式" r:id="rId11" imgW="180989" imgH="171450" progId="Equation.3">
                    <p:embed/>
                    <p:pic>
                      <p:nvPicPr>
                        <p:cNvPr id="0" name="Object 9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91" y="3410"/>
                          <a:ext cx="334"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82" name="Text Box 100"/>
            <p:cNvSpPr txBox="1">
              <a:spLocks noChangeArrowheads="1"/>
            </p:cNvSpPr>
            <p:nvPr/>
          </p:nvSpPr>
          <p:spPr bwMode="auto">
            <a:xfrm>
              <a:off x="370" y="3423"/>
              <a:ext cx="29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b="1">
                  <a:solidFill>
                    <a:schemeClr val="tx1"/>
                  </a:solidFill>
                  <a:latin typeface="楷体_GB2312" pitchFamily="49" charset="-122"/>
                  <a:ea typeface="楷体_GB2312" pitchFamily="49" charset="-122"/>
                </a:defRPr>
              </a:lvl1pPr>
              <a:lvl2pPr marL="914400" indent="-457200">
                <a:defRPr kumimoji="1" sz="2400" b="1">
                  <a:solidFill>
                    <a:schemeClr val="tx1"/>
                  </a:solidFill>
                  <a:latin typeface="楷体_GB2312" pitchFamily="49" charset="-122"/>
                  <a:ea typeface="楷体_GB2312" pitchFamily="49" charset="-122"/>
                </a:defRPr>
              </a:lvl2pPr>
              <a:lvl3pPr marL="1371600" indent="-457200">
                <a:defRPr kumimoji="1" sz="2400" b="1">
                  <a:solidFill>
                    <a:schemeClr val="tx1"/>
                  </a:solidFill>
                  <a:latin typeface="楷体_GB2312" pitchFamily="49" charset="-122"/>
                  <a:ea typeface="楷体_GB2312" pitchFamily="49" charset="-122"/>
                </a:defRPr>
              </a:lvl3pPr>
              <a:lvl4pPr marL="1828800" indent="-457200">
                <a:defRPr kumimoji="1" sz="2400" b="1">
                  <a:solidFill>
                    <a:schemeClr val="tx1"/>
                  </a:solidFill>
                  <a:latin typeface="楷体_GB2312" pitchFamily="49" charset="-122"/>
                  <a:ea typeface="楷体_GB2312" pitchFamily="49" charset="-122"/>
                </a:defRPr>
              </a:lvl4pPr>
              <a:lvl5pPr marL="2286000" indent="-457200">
                <a:defRPr kumimoji="1" sz="2400" b="1">
                  <a:solidFill>
                    <a:schemeClr val="tx1"/>
                  </a:solidFill>
                  <a:latin typeface="楷体_GB2312" pitchFamily="49" charset="-122"/>
                  <a:ea typeface="楷体_GB2312" pitchFamily="49" charset="-122"/>
                </a:defRPr>
              </a:lvl5pPr>
              <a:lvl6pPr marL="2743200" indent="-4572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3200400" indent="-4572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657600" indent="-4572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4114800" indent="-4572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20000"/>
                </a:spcBef>
                <a:buClr>
                  <a:srgbClr val="FF3300"/>
                </a:buClr>
              </a:pPr>
              <a:r>
                <a:rPr lang="en-US" altLang="zh-CN" dirty="0">
                  <a:latin typeface="Times New Roman" panose="02020603050405020304" pitchFamily="18" charset="0"/>
                </a:rPr>
                <a:t>3</a:t>
              </a:r>
              <a:r>
                <a:rPr lang="zh-CN" altLang="en-US" dirty="0">
                  <a:latin typeface="Times New Roman" panose="02020603050405020304" pitchFamily="18" charset="0"/>
                </a:rPr>
                <a:t>）存在磁滞现象，    落后于    。</a:t>
              </a:r>
            </a:p>
          </p:txBody>
        </p:sp>
      </p:grpSp>
      <p:sp>
        <p:nvSpPr>
          <p:cNvPr id="44133" name="Text Box 101"/>
          <p:cNvSpPr txBox="1">
            <a:spLocks noChangeArrowheads="1"/>
          </p:cNvSpPr>
          <p:nvPr/>
        </p:nvSpPr>
        <p:spPr bwMode="auto">
          <a:xfrm>
            <a:off x="2101850" y="6405563"/>
            <a:ext cx="3956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b="1">
                <a:solidFill>
                  <a:schemeClr val="tx1"/>
                </a:solidFill>
                <a:latin typeface="楷体_GB2312" pitchFamily="49" charset="-122"/>
                <a:ea typeface="楷体_GB2312" pitchFamily="49" charset="-122"/>
              </a:defRPr>
            </a:lvl1pPr>
            <a:lvl2pPr marL="914400" indent="-457200">
              <a:defRPr kumimoji="1" sz="2400" b="1">
                <a:solidFill>
                  <a:schemeClr val="tx1"/>
                </a:solidFill>
                <a:latin typeface="楷体_GB2312" pitchFamily="49" charset="-122"/>
                <a:ea typeface="楷体_GB2312" pitchFamily="49" charset="-122"/>
              </a:defRPr>
            </a:lvl2pPr>
            <a:lvl3pPr marL="1371600" indent="-457200">
              <a:defRPr kumimoji="1" sz="2400" b="1">
                <a:solidFill>
                  <a:schemeClr val="tx1"/>
                </a:solidFill>
                <a:latin typeface="楷体_GB2312" pitchFamily="49" charset="-122"/>
                <a:ea typeface="楷体_GB2312" pitchFamily="49" charset="-122"/>
              </a:defRPr>
            </a:lvl3pPr>
            <a:lvl4pPr marL="1828800" indent="-457200">
              <a:defRPr kumimoji="1" sz="2400" b="1">
                <a:solidFill>
                  <a:schemeClr val="tx1"/>
                </a:solidFill>
                <a:latin typeface="楷体_GB2312" pitchFamily="49" charset="-122"/>
                <a:ea typeface="楷体_GB2312" pitchFamily="49" charset="-122"/>
              </a:defRPr>
            </a:lvl4pPr>
            <a:lvl5pPr marL="2286000" indent="-457200">
              <a:defRPr kumimoji="1" sz="2400" b="1">
                <a:solidFill>
                  <a:schemeClr val="tx1"/>
                </a:solidFill>
                <a:latin typeface="楷体_GB2312" pitchFamily="49" charset="-122"/>
                <a:ea typeface="楷体_GB2312" pitchFamily="49" charset="-122"/>
              </a:defRPr>
            </a:lvl5pPr>
            <a:lvl6pPr marL="2743200" indent="-4572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3200400" indent="-4572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657600" indent="-4572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4114800" indent="-4572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20000"/>
              </a:spcBef>
              <a:buClr>
                <a:srgbClr val="FF3300"/>
              </a:buClr>
            </a:pPr>
            <a:r>
              <a:rPr lang="en-US" altLang="zh-CN">
                <a:latin typeface="Times New Roman" panose="02020603050405020304" pitchFamily="18" charset="0"/>
              </a:rPr>
              <a:t>4</a:t>
            </a:r>
            <a:r>
              <a:rPr lang="zh-CN" altLang="en-US">
                <a:latin typeface="Times New Roman" panose="02020603050405020304" pitchFamily="18" charset="0"/>
              </a:rPr>
              <a:t>）剩余磁性 </a:t>
            </a:r>
            <a:r>
              <a:rPr lang="en-US" altLang="zh-CN">
                <a:latin typeface="Times New Roman" panose="02020603050405020304" pitchFamily="18" charset="0"/>
              </a:rPr>
              <a:t>—  </a:t>
            </a:r>
            <a:r>
              <a:rPr lang="zh-CN" altLang="en-US">
                <a:solidFill>
                  <a:srgbClr val="0000FF"/>
                </a:solidFill>
                <a:latin typeface="Times New Roman" panose="02020603050405020304" pitchFamily="18" charset="0"/>
              </a:rPr>
              <a:t>剩磁</a:t>
            </a:r>
            <a:r>
              <a:rPr lang="zh-CN" altLang="en-US">
                <a:latin typeface="Times New Roman" panose="02020603050405020304" pitchFamily="18" charset="0"/>
              </a:rPr>
              <a:t>。</a:t>
            </a:r>
            <a:endParaRPr lang="zh-CN" altLang="en-US" b="0">
              <a:latin typeface="Times New Roman" panose="02020603050405020304" pitchFamily="18" charset="0"/>
            </a:endParaRPr>
          </a:p>
        </p:txBody>
      </p:sp>
      <p:sp>
        <p:nvSpPr>
          <p:cNvPr id="44134" name="Text Box 102"/>
          <p:cNvSpPr txBox="1">
            <a:spLocks noChangeArrowheads="1"/>
          </p:cNvSpPr>
          <p:nvPr/>
        </p:nvSpPr>
        <p:spPr bwMode="auto">
          <a:xfrm>
            <a:off x="5202238" y="6396038"/>
            <a:ext cx="3035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b="1">
                <a:solidFill>
                  <a:schemeClr val="tx1"/>
                </a:solidFill>
                <a:latin typeface="楷体_GB2312" pitchFamily="49" charset="-122"/>
                <a:ea typeface="楷体_GB2312" pitchFamily="49" charset="-122"/>
              </a:defRPr>
            </a:lvl1pPr>
            <a:lvl2pPr marL="914400" indent="-457200">
              <a:defRPr kumimoji="1" sz="2400" b="1">
                <a:solidFill>
                  <a:schemeClr val="tx1"/>
                </a:solidFill>
                <a:latin typeface="楷体_GB2312" pitchFamily="49" charset="-122"/>
                <a:ea typeface="楷体_GB2312" pitchFamily="49" charset="-122"/>
              </a:defRPr>
            </a:lvl2pPr>
            <a:lvl3pPr marL="1371600" indent="-457200">
              <a:defRPr kumimoji="1" sz="2400" b="1">
                <a:solidFill>
                  <a:schemeClr val="tx1"/>
                </a:solidFill>
                <a:latin typeface="楷体_GB2312" pitchFamily="49" charset="-122"/>
                <a:ea typeface="楷体_GB2312" pitchFamily="49" charset="-122"/>
              </a:defRPr>
            </a:lvl3pPr>
            <a:lvl4pPr marL="1828800" indent="-457200">
              <a:defRPr kumimoji="1" sz="2400" b="1">
                <a:solidFill>
                  <a:schemeClr val="tx1"/>
                </a:solidFill>
                <a:latin typeface="楷体_GB2312" pitchFamily="49" charset="-122"/>
                <a:ea typeface="楷体_GB2312" pitchFamily="49" charset="-122"/>
              </a:defRPr>
            </a:lvl4pPr>
            <a:lvl5pPr marL="2286000" indent="-457200">
              <a:defRPr kumimoji="1" sz="2400" b="1">
                <a:solidFill>
                  <a:schemeClr val="tx1"/>
                </a:solidFill>
                <a:latin typeface="楷体_GB2312" pitchFamily="49" charset="-122"/>
                <a:ea typeface="楷体_GB2312" pitchFamily="49" charset="-122"/>
              </a:defRPr>
            </a:lvl5pPr>
            <a:lvl6pPr marL="2743200" indent="-4572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3200400" indent="-4572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657600" indent="-4572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4114800" indent="-4572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20000"/>
              </a:spcBef>
              <a:buClr>
                <a:srgbClr val="FF3300"/>
              </a:buClr>
            </a:pPr>
            <a:r>
              <a:rPr lang="en-US" altLang="zh-CN">
                <a:latin typeface="Times New Roman" panose="02020603050405020304" pitchFamily="18" charset="0"/>
              </a:rPr>
              <a:t> 5</a:t>
            </a:r>
            <a:r>
              <a:rPr lang="zh-CN" altLang="en-US">
                <a:latin typeface="Times New Roman" panose="02020603050405020304" pitchFamily="18" charset="0"/>
              </a:rPr>
              <a:t>）</a:t>
            </a:r>
            <a:r>
              <a:rPr lang="zh-CN" altLang="en-US">
                <a:solidFill>
                  <a:srgbClr val="0000FF"/>
                </a:solidFill>
                <a:latin typeface="Times New Roman" panose="02020603050405020304" pitchFamily="18" charset="0"/>
              </a:rPr>
              <a:t>存在居里温度</a:t>
            </a:r>
            <a:r>
              <a:rPr lang="zh-CN" altLang="en-US">
                <a:latin typeface="Times New Roman" panose="02020603050405020304" pitchFamily="18" charset="0"/>
              </a:rPr>
              <a:t>。</a:t>
            </a:r>
          </a:p>
        </p:txBody>
      </p:sp>
      <p:sp>
        <p:nvSpPr>
          <p:cNvPr id="44135" name="Rectangle 103"/>
          <p:cNvSpPr>
            <a:spLocks noChangeArrowheads="1"/>
          </p:cNvSpPr>
          <p:nvPr/>
        </p:nvSpPr>
        <p:spPr bwMode="auto">
          <a:xfrm>
            <a:off x="577056" y="4337464"/>
            <a:ext cx="2700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spcBef>
                <a:spcPct val="20000"/>
              </a:spcBef>
            </a:pPr>
            <a:r>
              <a:rPr lang="zh-CN" altLang="en-US" dirty="0">
                <a:latin typeface="Times New Roman" panose="02020603050405020304" pitchFamily="18" charset="0"/>
              </a:rPr>
              <a:t>铁磁体的特点</a:t>
            </a:r>
          </a:p>
        </p:txBody>
      </p:sp>
      <p:grpSp>
        <p:nvGrpSpPr>
          <p:cNvPr id="95286" name="Group 1078"/>
          <p:cNvGrpSpPr>
            <a:grpSpLocks/>
          </p:cNvGrpSpPr>
          <p:nvPr/>
        </p:nvGrpSpPr>
        <p:grpSpPr bwMode="auto">
          <a:xfrm>
            <a:off x="2416175" y="2008188"/>
            <a:ext cx="6997700" cy="1085850"/>
            <a:chOff x="562" y="852"/>
            <a:chExt cx="4408" cy="684"/>
          </a:xfrm>
        </p:grpSpPr>
        <p:sp>
          <p:nvSpPr>
            <p:cNvPr id="53266" name="Rectangle 1077"/>
            <p:cNvSpPr>
              <a:spLocks noChangeArrowheads="1"/>
            </p:cNvSpPr>
            <p:nvPr/>
          </p:nvSpPr>
          <p:spPr bwMode="auto">
            <a:xfrm>
              <a:off x="562" y="852"/>
              <a:ext cx="4408" cy="684"/>
            </a:xfrm>
            <a:prstGeom prst="rect">
              <a:avLst/>
            </a:prstGeom>
            <a:gradFill rotWithShape="1">
              <a:gsLst>
                <a:gs pos="0">
                  <a:srgbClr val="B6D8F4"/>
                </a:gs>
                <a:gs pos="100000">
                  <a:srgbClr val="DCECFA"/>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endParaRPr lang="zh-CN" altLang="en-US"/>
            </a:p>
          </p:txBody>
        </p:sp>
        <p:grpSp>
          <p:nvGrpSpPr>
            <p:cNvPr id="53267" name="Group 1068"/>
            <p:cNvGrpSpPr>
              <a:grpSpLocks/>
            </p:cNvGrpSpPr>
            <p:nvPr/>
          </p:nvGrpSpPr>
          <p:grpSpPr bwMode="auto">
            <a:xfrm>
              <a:off x="562" y="867"/>
              <a:ext cx="4342" cy="669"/>
              <a:chOff x="484" y="1488"/>
              <a:chExt cx="4342" cy="669"/>
            </a:xfrm>
          </p:grpSpPr>
          <p:sp>
            <p:nvSpPr>
              <p:cNvPr id="53268" name="Line 82"/>
              <p:cNvSpPr>
                <a:spLocks noChangeShapeType="1"/>
              </p:cNvSpPr>
              <p:nvPr/>
            </p:nvSpPr>
            <p:spPr bwMode="auto">
              <a:xfrm>
                <a:off x="484" y="1824"/>
                <a:ext cx="434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spAutoFit/>
              </a:bodyPr>
              <a:lstStyle/>
              <a:p>
                <a:endParaRPr lang="zh-CN" altLang="en-US"/>
              </a:p>
            </p:txBody>
          </p:sp>
          <p:sp>
            <p:nvSpPr>
              <p:cNvPr id="53269" name="Line 83"/>
              <p:cNvSpPr>
                <a:spLocks noChangeShapeType="1"/>
              </p:cNvSpPr>
              <p:nvPr/>
            </p:nvSpPr>
            <p:spPr bwMode="auto">
              <a:xfrm>
                <a:off x="1682" y="1488"/>
                <a:ext cx="0" cy="6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endParaRPr lang="zh-CN" altLang="en-US"/>
              </a:p>
            </p:txBody>
          </p:sp>
          <p:sp>
            <p:nvSpPr>
              <p:cNvPr id="53270" name="Line 84"/>
              <p:cNvSpPr>
                <a:spLocks noChangeShapeType="1"/>
              </p:cNvSpPr>
              <p:nvPr/>
            </p:nvSpPr>
            <p:spPr bwMode="auto">
              <a:xfrm>
                <a:off x="2733" y="1488"/>
                <a:ext cx="0" cy="6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endParaRPr lang="zh-CN" altLang="en-US"/>
              </a:p>
            </p:txBody>
          </p:sp>
          <p:sp>
            <p:nvSpPr>
              <p:cNvPr id="53271" name="Line 85"/>
              <p:cNvSpPr>
                <a:spLocks noChangeShapeType="1"/>
              </p:cNvSpPr>
              <p:nvPr/>
            </p:nvSpPr>
            <p:spPr bwMode="auto">
              <a:xfrm>
                <a:off x="3825" y="1500"/>
                <a:ext cx="0" cy="65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endParaRPr lang="zh-CN" altLang="en-US"/>
              </a:p>
            </p:txBody>
          </p:sp>
          <p:sp>
            <p:nvSpPr>
              <p:cNvPr id="53272" name="Text Box 87"/>
              <p:cNvSpPr txBox="1">
                <a:spLocks noChangeArrowheads="1"/>
              </p:cNvSpPr>
              <p:nvPr/>
            </p:nvSpPr>
            <p:spPr bwMode="auto">
              <a:xfrm>
                <a:off x="730" y="1536"/>
                <a:ext cx="744"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r>
                  <a:rPr lang="zh-CN" altLang="en-US">
                    <a:latin typeface="Times New Roman" panose="02020603050405020304" pitchFamily="18" charset="0"/>
                  </a:rPr>
                  <a:t>材    料</a:t>
                </a:r>
              </a:p>
            </p:txBody>
          </p:sp>
          <p:sp>
            <p:nvSpPr>
              <p:cNvPr id="53273" name="Text Box 88"/>
              <p:cNvSpPr txBox="1">
                <a:spLocks noChangeArrowheads="1"/>
              </p:cNvSpPr>
              <p:nvPr/>
            </p:nvSpPr>
            <p:spPr bwMode="auto">
              <a:xfrm>
                <a:off x="730" y="1840"/>
                <a:ext cx="744"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r>
                  <a:rPr lang="zh-CN" altLang="en-US">
                    <a:latin typeface="Times New Roman" panose="02020603050405020304" pitchFamily="18" charset="0"/>
                  </a:rPr>
                  <a:t>居里点</a:t>
                </a:r>
              </a:p>
            </p:txBody>
          </p:sp>
          <p:sp>
            <p:nvSpPr>
              <p:cNvPr id="53274" name="Text Box 106"/>
              <p:cNvSpPr txBox="1">
                <a:spLocks noChangeArrowheads="1"/>
              </p:cNvSpPr>
              <p:nvPr/>
            </p:nvSpPr>
            <p:spPr bwMode="auto">
              <a:xfrm>
                <a:off x="1963" y="1518"/>
                <a:ext cx="402"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a:latin typeface="Times New Roman" panose="02020603050405020304" pitchFamily="18" charset="0"/>
                  </a:rPr>
                  <a:t>铁</a:t>
                </a:r>
              </a:p>
            </p:txBody>
          </p:sp>
          <p:sp>
            <p:nvSpPr>
              <p:cNvPr id="53275" name="Text Box 107"/>
              <p:cNvSpPr txBox="1">
                <a:spLocks noChangeArrowheads="1"/>
              </p:cNvSpPr>
              <p:nvPr/>
            </p:nvSpPr>
            <p:spPr bwMode="auto">
              <a:xfrm>
                <a:off x="1845" y="1848"/>
                <a:ext cx="733"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r>
                  <a:rPr lang="en-US" altLang="zh-CN">
                    <a:latin typeface="Times New Roman" panose="02020603050405020304" pitchFamily="18" charset="0"/>
                  </a:rPr>
                  <a:t>1 043 k</a:t>
                </a:r>
              </a:p>
            </p:txBody>
          </p:sp>
          <p:sp>
            <p:nvSpPr>
              <p:cNvPr id="53276" name="Text Box 109"/>
              <p:cNvSpPr txBox="1">
                <a:spLocks noChangeArrowheads="1"/>
              </p:cNvSpPr>
              <p:nvPr/>
            </p:nvSpPr>
            <p:spPr bwMode="auto">
              <a:xfrm>
                <a:off x="3071" y="1518"/>
                <a:ext cx="402"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a:latin typeface="Times New Roman" panose="02020603050405020304" pitchFamily="18" charset="0"/>
                  </a:rPr>
                  <a:t>钴</a:t>
                </a:r>
              </a:p>
            </p:txBody>
          </p:sp>
          <p:sp>
            <p:nvSpPr>
              <p:cNvPr id="53277" name="Text Box 110"/>
              <p:cNvSpPr txBox="1">
                <a:spLocks noChangeArrowheads="1"/>
              </p:cNvSpPr>
              <p:nvPr/>
            </p:nvSpPr>
            <p:spPr bwMode="auto">
              <a:xfrm>
                <a:off x="2962" y="1848"/>
                <a:ext cx="733"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r>
                  <a:rPr lang="en-US" altLang="zh-CN">
                    <a:latin typeface="Times New Roman" panose="02020603050405020304" pitchFamily="18" charset="0"/>
                  </a:rPr>
                  <a:t>1 388 k</a:t>
                </a:r>
              </a:p>
            </p:txBody>
          </p:sp>
          <p:sp>
            <p:nvSpPr>
              <p:cNvPr id="53278" name="Text Box 112"/>
              <p:cNvSpPr txBox="1">
                <a:spLocks noChangeArrowheads="1"/>
              </p:cNvSpPr>
              <p:nvPr/>
            </p:nvSpPr>
            <p:spPr bwMode="auto">
              <a:xfrm>
                <a:off x="4082" y="1524"/>
                <a:ext cx="403"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a:latin typeface="Times New Roman" panose="02020603050405020304" pitchFamily="18" charset="0"/>
                  </a:rPr>
                  <a:t>镍</a:t>
                </a:r>
              </a:p>
            </p:txBody>
          </p:sp>
          <p:sp>
            <p:nvSpPr>
              <p:cNvPr id="53279" name="Text Box 113"/>
              <p:cNvSpPr txBox="1">
                <a:spLocks noChangeArrowheads="1"/>
              </p:cNvSpPr>
              <p:nvPr/>
            </p:nvSpPr>
            <p:spPr bwMode="auto">
              <a:xfrm>
                <a:off x="4052" y="1848"/>
                <a:ext cx="593"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r>
                  <a:rPr lang="en-US" altLang="zh-CN">
                    <a:latin typeface="Times New Roman" panose="02020603050405020304" pitchFamily="18" charset="0"/>
                  </a:rPr>
                  <a:t>631 k</a:t>
                </a:r>
              </a:p>
            </p:txBody>
          </p:sp>
        </p:grpSp>
      </p:grpSp>
      <p:sp>
        <p:nvSpPr>
          <p:cNvPr id="95273" name="Rectangle 1065"/>
          <p:cNvSpPr>
            <a:spLocks noChangeArrowheads="1"/>
          </p:cNvSpPr>
          <p:nvPr/>
        </p:nvSpPr>
        <p:spPr bwMode="auto">
          <a:xfrm>
            <a:off x="169068" y="114300"/>
            <a:ext cx="35544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dirty="0"/>
              <a:t>影响铁磁质磁性的因素：</a:t>
            </a:r>
          </a:p>
        </p:txBody>
      </p:sp>
      <p:sp>
        <p:nvSpPr>
          <p:cNvPr id="95274" name="Rectangle 1066"/>
          <p:cNvSpPr>
            <a:spLocks noChangeArrowheads="1"/>
          </p:cNvSpPr>
          <p:nvPr/>
        </p:nvSpPr>
        <p:spPr bwMode="auto">
          <a:xfrm>
            <a:off x="315913" y="855731"/>
            <a:ext cx="11402322" cy="1200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just">
              <a:lnSpc>
                <a:spcPct val="150000"/>
              </a:lnSpc>
              <a:spcBef>
                <a:spcPct val="50000"/>
              </a:spcBef>
            </a:pPr>
            <a:r>
              <a:rPr lang="zh-CN" altLang="en-US" dirty="0">
                <a:solidFill>
                  <a:srgbClr val="0000FF"/>
                </a:solidFill>
              </a:rPr>
              <a:t>温度对磁性有影响</a:t>
            </a:r>
            <a:r>
              <a:rPr lang="zh-CN" altLang="en-US" dirty="0"/>
              <a:t> </a:t>
            </a:r>
            <a:r>
              <a:rPr lang="en-US" altLang="zh-CN" dirty="0">
                <a:latin typeface="Times New Roman" panose="02020603050405020304" pitchFamily="18" charset="0"/>
              </a:rPr>
              <a:t>—</a:t>
            </a:r>
            <a:r>
              <a:rPr lang="en-US" altLang="zh-CN" dirty="0"/>
              <a:t> </a:t>
            </a:r>
            <a:r>
              <a:rPr lang="zh-CN" altLang="en-US" dirty="0"/>
              <a:t>当温度升高到某一临界点时，铁磁性就消失，变为顺磁质。温度下降后，铁磁性又恢复。</a:t>
            </a:r>
          </a:p>
        </p:txBody>
      </p:sp>
      <p:sp>
        <p:nvSpPr>
          <p:cNvPr id="95278" name="Rectangle 1070"/>
          <p:cNvSpPr>
            <a:spLocks noChangeArrowheads="1"/>
          </p:cNvSpPr>
          <p:nvPr/>
        </p:nvSpPr>
        <p:spPr bwMode="auto">
          <a:xfrm>
            <a:off x="1946275" y="3200400"/>
            <a:ext cx="3670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r>
              <a:rPr lang="zh-CN" altLang="en-US" dirty="0">
                <a:solidFill>
                  <a:srgbClr val="0000FF"/>
                </a:solidFill>
              </a:rPr>
              <a:t>强烈震动会瓦解磁畴。</a:t>
            </a:r>
          </a:p>
        </p:txBody>
      </p:sp>
      <p:sp>
        <p:nvSpPr>
          <p:cNvPr id="95279" name="Rectangle 1071"/>
          <p:cNvSpPr>
            <a:spLocks noChangeArrowheads="1"/>
          </p:cNvSpPr>
          <p:nvPr/>
        </p:nvSpPr>
        <p:spPr bwMode="auto">
          <a:xfrm>
            <a:off x="1927225" y="3810000"/>
            <a:ext cx="6153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r>
              <a:rPr lang="zh-CN" altLang="en-US" dirty="0">
                <a:solidFill>
                  <a:srgbClr val="0000FF"/>
                </a:solidFill>
              </a:rPr>
              <a:t>尺寸影响磁畴结构性。</a:t>
            </a:r>
            <a:r>
              <a:rPr lang="zh-CN" altLang="en-US" dirty="0"/>
              <a:t>介观尺度下有新现象</a:t>
            </a:r>
            <a:endParaRPr lang="zh-CN" altLang="en-US" dirty="0">
              <a:solidFill>
                <a:schemeClr val="folHlink"/>
              </a:solidFill>
            </a:endParaRPr>
          </a:p>
        </p:txBody>
      </p:sp>
      <p:grpSp>
        <p:nvGrpSpPr>
          <p:cNvPr id="95284" name="Group 1076"/>
          <p:cNvGrpSpPr>
            <a:grpSpLocks/>
          </p:cNvGrpSpPr>
          <p:nvPr/>
        </p:nvGrpSpPr>
        <p:grpSpPr bwMode="auto">
          <a:xfrm>
            <a:off x="7861300" y="3362325"/>
            <a:ext cx="1571625" cy="1390650"/>
            <a:chOff x="3987" y="1590"/>
            <a:chExt cx="990" cy="876"/>
          </a:xfrm>
        </p:grpSpPr>
        <p:sp>
          <p:nvSpPr>
            <p:cNvPr id="53262" name="Rectangle 1072"/>
            <p:cNvSpPr>
              <a:spLocks noChangeArrowheads="1"/>
            </p:cNvSpPr>
            <p:nvPr/>
          </p:nvSpPr>
          <p:spPr bwMode="auto">
            <a:xfrm>
              <a:off x="4082" y="1590"/>
              <a:ext cx="8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a:solidFill>
                    <a:srgbClr val="0000FF"/>
                  </a:solidFill>
                </a:rPr>
                <a:t>单畴结构</a:t>
              </a:r>
            </a:p>
          </p:txBody>
        </p:sp>
        <p:sp>
          <p:nvSpPr>
            <p:cNvPr id="53263" name="Rectangle 1073"/>
            <p:cNvSpPr>
              <a:spLocks noChangeArrowheads="1"/>
            </p:cNvSpPr>
            <p:nvPr/>
          </p:nvSpPr>
          <p:spPr bwMode="auto">
            <a:xfrm>
              <a:off x="4089" y="1878"/>
              <a:ext cx="8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a:solidFill>
                    <a:srgbClr val="0000FF"/>
                  </a:solidFill>
                </a:rPr>
                <a:t>居里点低</a:t>
              </a:r>
            </a:p>
          </p:txBody>
        </p:sp>
        <p:sp>
          <p:nvSpPr>
            <p:cNvPr id="53264" name="Rectangle 1074"/>
            <p:cNvSpPr>
              <a:spLocks noChangeArrowheads="1"/>
            </p:cNvSpPr>
            <p:nvPr/>
          </p:nvSpPr>
          <p:spPr bwMode="auto">
            <a:xfrm>
              <a:off x="4089" y="2178"/>
              <a:ext cx="8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a:solidFill>
                    <a:srgbClr val="0000FF"/>
                  </a:solidFill>
                </a:rPr>
                <a:t>矫顽力高</a:t>
              </a:r>
            </a:p>
          </p:txBody>
        </p:sp>
        <p:sp>
          <p:nvSpPr>
            <p:cNvPr id="53265" name="AutoShape 1075"/>
            <p:cNvSpPr>
              <a:spLocks/>
            </p:cNvSpPr>
            <p:nvPr/>
          </p:nvSpPr>
          <p:spPr bwMode="auto">
            <a:xfrm>
              <a:off x="3987" y="1728"/>
              <a:ext cx="132" cy="636"/>
            </a:xfrm>
            <a:prstGeom prst="leftBrace">
              <a:avLst>
                <a:gd name="adj1" fmla="val 40152"/>
                <a:gd name="adj2" fmla="val 50000"/>
              </a:avLst>
            </a:pr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endParaRPr lang="zh-CN" alt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274"/>
                                        </p:tgtEl>
                                        <p:attrNameLst>
                                          <p:attrName>style.visibility</p:attrName>
                                        </p:attrNameLst>
                                      </p:cBhvr>
                                      <p:to>
                                        <p:strVal val="visible"/>
                                      </p:to>
                                    </p:set>
                                    <p:animEffect transition="in" filter="wipe(left)">
                                      <p:cBhvr>
                                        <p:cTn id="7" dur="500"/>
                                        <p:tgtEl>
                                          <p:spTgt spid="952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95286"/>
                                        </p:tgtEl>
                                        <p:attrNameLst>
                                          <p:attrName>style.visibility</p:attrName>
                                        </p:attrNameLst>
                                      </p:cBhvr>
                                      <p:to>
                                        <p:strVal val="visible"/>
                                      </p:to>
                                    </p:set>
                                    <p:animEffect transition="in" filter="wipe(up)">
                                      <p:cBhvr>
                                        <p:cTn id="12" dur="500"/>
                                        <p:tgtEl>
                                          <p:spTgt spid="952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5278"/>
                                        </p:tgtEl>
                                        <p:attrNameLst>
                                          <p:attrName>style.visibility</p:attrName>
                                        </p:attrNameLst>
                                      </p:cBhvr>
                                      <p:to>
                                        <p:strVal val="visible"/>
                                      </p:to>
                                    </p:set>
                                    <p:animEffect transition="in" filter="wipe(left)">
                                      <p:cBhvr>
                                        <p:cTn id="17" dur="500"/>
                                        <p:tgtEl>
                                          <p:spTgt spid="952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5279">
                                            <p:txEl>
                                              <p:pRg st="0" end="0"/>
                                            </p:txEl>
                                          </p:spTgt>
                                        </p:tgtEl>
                                        <p:attrNameLst>
                                          <p:attrName>style.visibility</p:attrName>
                                        </p:attrNameLst>
                                      </p:cBhvr>
                                      <p:to>
                                        <p:strVal val="visible"/>
                                      </p:to>
                                    </p:set>
                                    <p:animEffect transition="in" filter="wipe(left)">
                                      <p:cBhvr>
                                        <p:cTn id="22" dur="500"/>
                                        <p:tgtEl>
                                          <p:spTgt spid="9527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95284"/>
                                        </p:tgtEl>
                                        <p:attrNameLst>
                                          <p:attrName>style.visibility</p:attrName>
                                        </p:attrNameLst>
                                      </p:cBhvr>
                                      <p:to>
                                        <p:strVal val="visible"/>
                                      </p:to>
                                    </p:set>
                                    <p:animEffect transition="in" filter="wipe(up)">
                                      <p:cBhvr>
                                        <p:cTn id="27" dur="500"/>
                                        <p:tgtEl>
                                          <p:spTgt spid="952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4135"/>
                                        </p:tgtEl>
                                        <p:attrNameLst>
                                          <p:attrName>style.visibility</p:attrName>
                                        </p:attrNameLst>
                                      </p:cBhvr>
                                      <p:to>
                                        <p:strVal val="visible"/>
                                      </p:to>
                                    </p:set>
                                    <p:animEffect transition="in" filter="wipe(left)">
                                      <p:cBhvr>
                                        <p:cTn id="32" dur="500"/>
                                        <p:tgtEl>
                                          <p:spTgt spid="4413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5270"/>
                                        </p:tgtEl>
                                        <p:attrNameLst>
                                          <p:attrName>style.visibility</p:attrName>
                                        </p:attrNameLst>
                                      </p:cBhvr>
                                      <p:to>
                                        <p:strVal val="visible"/>
                                      </p:to>
                                    </p:set>
                                    <p:animEffect transition="in" filter="wipe(left)">
                                      <p:cBhvr>
                                        <p:cTn id="37" dur="500"/>
                                        <p:tgtEl>
                                          <p:spTgt spid="9527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95272"/>
                                        </p:tgtEl>
                                        <p:attrNameLst>
                                          <p:attrName>style.visibility</p:attrName>
                                        </p:attrNameLst>
                                      </p:cBhvr>
                                      <p:to>
                                        <p:strVal val="visible"/>
                                      </p:to>
                                    </p:set>
                                    <p:animEffect transition="in" filter="wipe(left)">
                                      <p:cBhvr>
                                        <p:cTn id="42" dur="500"/>
                                        <p:tgtEl>
                                          <p:spTgt spid="9527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95287"/>
                                        </p:tgtEl>
                                        <p:attrNameLst>
                                          <p:attrName>style.visibility</p:attrName>
                                        </p:attrNameLst>
                                      </p:cBhvr>
                                      <p:to>
                                        <p:strVal val="visible"/>
                                      </p:to>
                                    </p:set>
                                    <p:animEffect transition="in" filter="wipe(left)">
                                      <p:cBhvr>
                                        <p:cTn id="47" dur="500"/>
                                        <p:tgtEl>
                                          <p:spTgt spid="9528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4133"/>
                                        </p:tgtEl>
                                        <p:attrNameLst>
                                          <p:attrName>style.visibility</p:attrName>
                                        </p:attrNameLst>
                                      </p:cBhvr>
                                      <p:to>
                                        <p:strVal val="visible"/>
                                      </p:to>
                                    </p:set>
                                    <p:animEffect transition="in" filter="wipe(left)">
                                      <p:cBhvr>
                                        <p:cTn id="52" dur="500"/>
                                        <p:tgtEl>
                                          <p:spTgt spid="4413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4134"/>
                                        </p:tgtEl>
                                        <p:attrNameLst>
                                          <p:attrName>style.visibility</p:attrName>
                                        </p:attrNameLst>
                                      </p:cBhvr>
                                      <p:to>
                                        <p:strVal val="visible"/>
                                      </p:to>
                                    </p:set>
                                    <p:animEffect transition="in" filter="wipe(left)">
                                      <p:cBhvr>
                                        <p:cTn id="57" dur="500"/>
                                        <p:tgtEl>
                                          <p:spTgt spid="44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3" grpId="0"/>
      <p:bldP spid="44134" grpId="0"/>
      <p:bldP spid="44135" grpId="0"/>
      <p:bldP spid="95274" grpId="0"/>
      <p:bldP spid="9527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a:spLocks noChangeAspect="1"/>
          </p:cNvSpPr>
          <p:nvPr>
            <p:custDataLst>
              <p:tags r:id="rId2"/>
            </p:custDataLst>
          </p:nvPr>
        </p:nvSpPr>
        <p:spPr>
          <a:xfrm>
            <a:off x="2252663" y="4821238"/>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3"/>
            </p:custDataLst>
          </p:nvPr>
        </p:nvSpPr>
        <p:spPr>
          <a:xfrm>
            <a:off x="4470400" y="4821238"/>
            <a:ext cx="514350" cy="514350"/>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4"/>
            </p:custDataLst>
          </p:nvPr>
        </p:nvSpPr>
        <p:spPr>
          <a:xfrm>
            <a:off x="6096000" y="4821238"/>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5"/>
            </p:custDataLst>
          </p:nvPr>
        </p:nvSpPr>
        <p:spPr>
          <a:xfrm>
            <a:off x="7878763" y="4737998"/>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6"/>
            </p:custDataLst>
          </p:nvPr>
        </p:nvSpPr>
        <p:spPr>
          <a:xfrm>
            <a:off x="8915400" y="6215063"/>
            <a:ext cx="1543050" cy="411162"/>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54280" name="组合 16"/>
          <p:cNvGrpSpPr>
            <a:grpSpLocks/>
          </p:cNvGrpSpPr>
          <p:nvPr>
            <p:custDataLst>
              <p:tags r:id="rId7"/>
            </p:custDataLst>
          </p:nvPr>
        </p:nvGrpSpPr>
        <p:grpSpPr bwMode="auto">
          <a:xfrm>
            <a:off x="0" y="0"/>
            <a:ext cx="12192000" cy="635000"/>
            <a:chOff x="0" y="0"/>
            <a:chExt cx="12192000" cy="635000"/>
          </a:xfrm>
        </p:grpSpPr>
        <p:sp>
          <p:nvSpPr>
            <p:cNvPr id="13" name="TitleBackground"/>
            <p:cNvSpPr/>
            <p:nvPr>
              <p:custDataLst>
                <p:tags r:id="rId9"/>
              </p:custDataLst>
            </p:nvPr>
          </p:nvSpPr>
          <p:spPr>
            <a:xfrm>
              <a:off x="0" y="0"/>
              <a:ext cx="12192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ColorBlock"/>
            <p:cNvSpPr/>
            <p:nvPr>
              <p:custDataLst>
                <p:tags r:id="rId10"/>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284" name="TypeText"/>
            <p:cNvSpPr txBox="1">
              <a:spLocks noChangeArrowheads="1"/>
            </p:cNvSpPr>
            <p:nvPr>
              <p:custDataLst>
                <p:tags r:id="rId11"/>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54285" name="TipText"/>
            <p:cNvSpPr txBox="1">
              <a:spLocks noChangeArrowheads="1"/>
            </p:cNvSpPr>
            <p:nvPr>
              <p:custDataLst>
                <p:tags r:id="rId12"/>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4281" name="图片 1"/>
          <p:cNvPicPr>
            <a:picLocks/>
          </p:cNvPicPr>
          <p:nvPr>
            <p:custDataLst>
              <p:tags r:id="rId8"/>
            </p:custDataLst>
          </p:nvPr>
        </p:nvPicPr>
        <p:blipFill>
          <a:blip r:embed="rId14">
            <a:extLst>
              <a:ext uri="{28A0092B-C50C-407E-A947-70E740481C1C}">
                <a14:useLocalDpi xmlns:a14="http://schemas.microsoft.com/office/drawing/2010/main" val="0"/>
              </a:ext>
            </a:extLst>
          </a:blip>
          <a:srcRect/>
          <a:stretch>
            <a:fillRect/>
          </a:stretch>
        </p:blipFill>
        <p:spPr bwMode="auto">
          <a:xfrm>
            <a:off x="10642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组合 3"/>
          <p:cNvGrpSpPr/>
          <p:nvPr/>
        </p:nvGrpSpPr>
        <p:grpSpPr>
          <a:xfrm>
            <a:off x="1603799" y="1383295"/>
            <a:ext cx="7065162" cy="2244488"/>
            <a:chOff x="1603799" y="1383295"/>
            <a:chExt cx="7065162" cy="2244488"/>
          </a:xfrm>
        </p:grpSpPr>
        <p:pic>
          <p:nvPicPr>
            <p:cNvPr id="2" name="图片 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603799" y="1383295"/>
              <a:ext cx="7065162" cy="2244488"/>
            </a:xfrm>
            <a:prstGeom prst="rect">
              <a:avLst/>
            </a:prstGeom>
          </p:spPr>
        </p:pic>
        <p:sp>
          <p:nvSpPr>
            <p:cNvPr id="3" name="文本框 2"/>
            <p:cNvSpPr txBox="1"/>
            <p:nvPr/>
          </p:nvSpPr>
          <p:spPr>
            <a:xfrm>
              <a:off x="1761435" y="1383295"/>
              <a:ext cx="795130" cy="523220"/>
            </a:xfrm>
            <a:prstGeom prst="rect">
              <a:avLst/>
            </a:prstGeom>
            <a:noFill/>
          </p:spPr>
          <p:txBody>
            <a:bodyPr wrap="square" rtlCol="0">
              <a:spAutoFit/>
            </a:bodyPr>
            <a:lstStyle/>
            <a:p>
              <a:r>
                <a:rPr lang="en-US" altLang="zh-CN" sz="2800" dirty="0" smtClean="0"/>
                <a:t>1</a:t>
              </a:r>
              <a:r>
                <a:rPr lang="zh-CN" altLang="en-US" sz="2800" dirty="0" smtClean="0"/>
                <a:t>、</a:t>
              </a:r>
              <a:endParaRPr lang="zh-CN" altLang="en-US" sz="2800" dirty="0"/>
            </a:p>
          </p:txBody>
        </p:sp>
      </p:grpSp>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a:spLocks noChangeAspect="1"/>
          </p:cNvSpPr>
          <p:nvPr>
            <p:custDataLst>
              <p:tags r:id="rId2"/>
            </p:custDataLst>
          </p:nvPr>
        </p:nvSpPr>
        <p:spPr>
          <a:xfrm>
            <a:off x="1571625" y="4821238"/>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3"/>
            </p:custDataLst>
          </p:nvPr>
        </p:nvSpPr>
        <p:spPr>
          <a:xfrm>
            <a:off x="3297238" y="4846638"/>
            <a:ext cx="514350" cy="514350"/>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4"/>
            </p:custDataLst>
          </p:nvPr>
        </p:nvSpPr>
        <p:spPr>
          <a:xfrm>
            <a:off x="4824413" y="4821238"/>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5"/>
            </p:custDataLst>
          </p:nvPr>
        </p:nvSpPr>
        <p:spPr>
          <a:xfrm>
            <a:off x="6923088" y="4821238"/>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6"/>
            </p:custDataLst>
          </p:nvPr>
        </p:nvSpPr>
        <p:spPr>
          <a:xfrm>
            <a:off x="8915400" y="6215063"/>
            <a:ext cx="1543050" cy="411162"/>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55303" name="组合 16"/>
          <p:cNvGrpSpPr>
            <a:grpSpLocks/>
          </p:cNvGrpSpPr>
          <p:nvPr>
            <p:custDataLst>
              <p:tags r:id="rId7"/>
            </p:custDataLst>
          </p:nvPr>
        </p:nvGrpSpPr>
        <p:grpSpPr bwMode="auto">
          <a:xfrm>
            <a:off x="0" y="0"/>
            <a:ext cx="12192000" cy="635000"/>
            <a:chOff x="0" y="0"/>
            <a:chExt cx="12192000" cy="635000"/>
          </a:xfrm>
        </p:grpSpPr>
        <p:sp>
          <p:nvSpPr>
            <p:cNvPr id="13" name="TitleBackground"/>
            <p:cNvSpPr/>
            <p:nvPr>
              <p:custDataLst>
                <p:tags r:id="rId9"/>
              </p:custDataLst>
            </p:nvPr>
          </p:nvSpPr>
          <p:spPr>
            <a:xfrm>
              <a:off x="0" y="0"/>
              <a:ext cx="12192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ColorBlock"/>
            <p:cNvSpPr/>
            <p:nvPr>
              <p:custDataLst>
                <p:tags r:id="rId10"/>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308" name="TypeText"/>
            <p:cNvSpPr txBox="1">
              <a:spLocks noChangeArrowheads="1"/>
            </p:cNvSpPr>
            <p:nvPr>
              <p:custDataLst>
                <p:tags r:id="rId11"/>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55309" name="TipText"/>
            <p:cNvSpPr txBox="1">
              <a:spLocks noChangeArrowheads="1"/>
            </p:cNvSpPr>
            <p:nvPr>
              <p:custDataLst>
                <p:tags r:id="rId12"/>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5304" name="图片 1"/>
          <p:cNvPicPr>
            <a:picLocks/>
          </p:cNvPicPr>
          <p:nvPr>
            <p:custDataLst>
              <p:tags r:id="rId8"/>
            </p:custDataLst>
          </p:nvPr>
        </p:nvPicPr>
        <p:blipFill>
          <a:blip r:embed="rId14">
            <a:extLst>
              <a:ext uri="{28A0092B-C50C-407E-A947-70E740481C1C}">
                <a14:useLocalDpi xmlns:a14="http://schemas.microsoft.com/office/drawing/2010/main" val="0"/>
              </a:ext>
            </a:extLst>
          </a:blip>
          <a:srcRect/>
          <a:stretch>
            <a:fillRect/>
          </a:stretch>
        </p:blipFill>
        <p:spPr bwMode="auto">
          <a:xfrm>
            <a:off x="10642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5" name="图片 18"/>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254000" y="895350"/>
            <a:ext cx="11552238"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a:spLocks noChangeAspect="1"/>
          </p:cNvSpPr>
          <p:nvPr>
            <p:custDataLst>
              <p:tags r:id="rId2"/>
            </p:custDataLst>
          </p:nvPr>
        </p:nvSpPr>
        <p:spPr>
          <a:xfrm>
            <a:off x="2154238" y="4978400"/>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3"/>
            </p:custDataLst>
          </p:nvPr>
        </p:nvSpPr>
        <p:spPr>
          <a:xfrm>
            <a:off x="4159250" y="5018088"/>
            <a:ext cx="514350" cy="514350"/>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4"/>
            </p:custDataLst>
          </p:nvPr>
        </p:nvSpPr>
        <p:spPr>
          <a:xfrm>
            <a:off x="5838825" y="5018088"/>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5"/>
            </p:custDataLst>
          </p:nvPr>
        </p:nvSpPr>
        <p:spPr>
          <a:xfrm>
            <a:off x="7775575" y="5164138"/>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6"/>
            </p:custDataLst>
          </p:nvPr>
        </p:nvSpPr>
        <p:spPr>
          <a:xfrm>
            <a:off x="8915400" y="6215063"/>
            <a:ext cx="1543050" cy="411162"/>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56327" name="图片 18"/>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90500" y="744538"/>
            <a:ext cx="10944225" cy="263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6328" name="组合 16"/>
          <p:cNvGrpSpPr>
            <a:grpSpLocks/>
          </p:cNvGrpSpPr>
          <p:nvPr>
            <p:custDataLst>
              <p:tags r:id="rId7"/>
            </p:custDataLst>
          </p:nvPr>
        </p:nvGrpSpPr>
        <p:grpSpPr bwMode="auto">
          <a:xfrm>
            <a:off x="0" y="0"/>
            <a:ext cx="12192000" cy="635000"/>
            <a:chOff x="0" y="0"/>
            <a:chExt cx="12192000" cy="635000"/>
          </a:xfrm>
        </p:grpSpPr>
        <p:sp>
          <p:nvSpPr>
            <p:cNvPr id="13" name="TitleBackground"/>
            <p:cNvSpPr/>
            <p:nvPr>
              <p:custDataLst>
                <p:tags r:id="rId9"/>
              </p:custDataLst>
            </p:nvPr>
          </p:nvSpPr>
          <p:spPr>
            <a:xfrm>
              <a:off x="0" y="0"/>
              <a:ext cx="12192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ColorBlock"/>
            <p:cNvSpPr/>
            <p:nvPr>
              <p:custDataLst>
                <p:tags r:id="rId10"/>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332" name="TypeText"/>
            <p:cNvSpPr txBox="1">
              <a:spLocks noChangeArrowheads="1"/>
            </p:cNvSpPr>
            <p:nvPr>
              <p:custDataLst>
                <p:tags r:id="rId11"/>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56333" name="TipText"/>
            <p:cNvSpPr txBox="1">
              <a:spLocks noChangeArrowheads="1"/>
            </p:cNvSpPr>
            <p:nvPr>
              <p:custDataLst>
                <p:tags r:id="rId12"/>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6329" name="图片 1"/>
          <p:cNvPicPr>
            <a:picLocks/>
          </p:cNvPicPr>
          <p:nvPr>
            <p:custDataLst>
              <p:tags r:id="rId8"/>
            </p:custDataLst>
          </p:nvPr>
        </p:nvPicPr>
        <p:blipFill>
          <a:blip r:embed="rId15">
            <a:extLst>
              <a:ext uri="{28A0092B-C50C-407E-A947-70E740481C1C}">
                <a14:useLocalDpi xmlns:a14="http://schemas.microsoft.com/office/drawing/2010/main" val="0"/>
              </a:ext>
            </a:extLst>
          </a:blip>
          <a:srcRect/>
          <a:stretch>
            <a:fillRect/>
          </a:stretch>
        </p:blipFill>
        <p:spPr bwMode="auto">
          <a:xfrm>
            <a:off x="10642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139" name="Group 43"/>
          <p:cNvGrpSpPr>
            <a:grpSpLocks/>
          </p:cNvGrpSpPr>
          <p:nvPr/>
        </p:nvGrpSpPr>
        <p:grpSpPr bwMode="auto">
          <a:xfrm>
            <a:off x="2543248" y="1086643"/>
            <a:ext cx="4584700" cy="963613"/>
            <a:chOff x="472" y="593"/>
            <a:chExt cx="2888" cy="607"/>
          </a:xfrm>
        </p:grpSpPr>
        <p:sp>
          <p:nvSpPr>
            <p:cNvPr id="57392" name="Rectangle 5"/>
            <p:cNvSpPr>
              <a:spLocks noChangeArrowheads="1"/>
            </p:cNvSpPr>
            <p:nvPr/>
          </p:nvSpPr>
          <p:spPr bwMode="auto">
            <a:xfrm>
              <a:off x="472" y="760"/>
              <a:ext cx="164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r>
                <a:rPr lang="zh-CN" altLang="en-US" dirty="0">
                  <a:solidFill>
                    <a:srgbClr val="0000FF"/>
                  </a:solidFill>
                  <a:latin typeface="Times New Roman" panose="02020603050405020304" pitchFamily="18" charset="0"/>
                </a:rPr>
                <a:t>磁化强度矢量：</a:t>
              </a:r>
              <a:endParaRPr lang="zh-CN" altLang="en-US" b="0" dirty="0">
                <a:solidFill>
                  <a:srgbClr val="0000FF"/>
                </a:solidFill>
                <a:latin typeface="Times New Roman" panose="02020603050405020304" pitchFamily="18" charset="0"/>
              </a:endParaRPr>
            </a:p>
          </p:txBody>
        </p:sp>
        <p:graphicFrame>
          <p:nvGraphicFramePr>
            <p:cNvPr id="57393" name="Object 6"/>
            <p:cNvGraphicFramePr>
              <a:graphicFrameLocks noChangeAspect="1"/>
            </p:cNvGraphicFramePr>
            <p:nvPr/>
          </p:nvGraphicFramePr>
          <p:xfrm>
            <a:off x="2311" y="593"/>
            <a:ext cx="1049" cy="607"/>
          </p:xfrm>
          <a:graphic>
            <a:graphicData uri="http://schemas.openxmlformats.org/presentationml/2006/ole">
              <mc:AlternateContent xmlns:mc="http://schemas.openxmlformats.org/markup-compatibility/2006">
                <mc:Choice xmlns:v="urn:schemas-microsoft-com:vml" Requires="v">
                  <p:oleObj spid="_x0000_s57526" name="公式" r:id="rId3" imgW="698197" imgH="431613" progId="Equation.3">
                    <p:embed/>
                  </p:oleObj>
                </mc:Choice>
                <mc:Fallback>
                  <p:oleObj name="公式" r:id="rId3" imgW="698197" imgH="431613"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1" y="593"/>
                          <a:ext cx="1049" cy="60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2138" name="Group 42"/>
          <p:cNvGrpSpPr>
            <a:grpSpLocks/>
          </p:cNvGrpSpPr>
          <p:nvPr/>
        </p:nvGrpSpPr>
        <p:grpSpPr bwMode="auto">
          <a:xfrm>
            <a:off x="2325688" y="6021388"/>
            <a:ext cx="6489700" cy="792162"/>
            <a:chOff x="460" y="1239"/>
            <a:chExt cx="4088" cy="499"/>
          </a:xfrm>
        </p:grpSpPr>
        <p:sp>
          <p:nvSpPr>
            <p:cNvPr id="57384" name="Text Box 12"/>
            <p:cNvSpPr txBox="1">
              <a:spLocks noChangeArrowheads="1"/>
            </p:cNvSpPr>
            <p:nvPr/>
          </p:nvSpPr>
          <p:spPr bwMode="auto">
            <a:xfrm>
              <a:off x="460" y="1326"/>
              <a:ext cx="238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r>
                <a:rPr kumimoji="0" lang="zh-CN" altLang="en-US">
                  <a:solidFill>
                    <a:srgbClr val="0000FF"/>
                  </a:solidFill>
                  <a:latin typeface="Times New Roman" panose="02020603050405020304" pitchFamily="18" charset="0"/>
                </a:rPr>
                <a:t>磁介质中的安培环路定理</a:t>
              </a:r>
              <a:endParaRPr kumimoji="0" lang="zh-CN" altLang="en-US" b="0">
                <a:solidFill>
                  <a:srgbClr val="0000FF"/>
                </a:solidFill>
                <a:latin typeface="Times New Roman" panose="02020603050405020304" pitchFamily="18" charset="0"/>
              </a:endParaRPr>
            </a:p>
          </p:txBody>
        </p:sp>
        <p:grpSp>
          <p:nvGrpSpPr>
            <p:cNvPr id="57385" name="Group 32"/>
            <p:cNvGrpSpPr>
              <a:grpSpLocks/>
            </p:cNvGrpSpPr>
            <p:nvPr/>
          </p:nvGrpSpPr>
          <p:grpSpPr bwMode="auto">
            <a:xfrm>
              <a:off x="2826" y="1239"/>
              <a:ext cx="1722" cy="499"/>
              <a:chOff x="945" y="1690"/>
              <a:chExt cx="1722" cy="499"/>
            </a:xfrm>
          </p:grpSpPr>
          <p:grpSp>
            <p:nvGrpSpPr>
              <p:cNvPr id="57386" name="Group 173"/>
              <p:cNvGrpSpPr>
                <a:grpSpLocks/>
              </p:cNvGrpSpPr>
              <p:nvPr/>
            </p:nvGrpSpPr>
            <p:grpSpPr bwMode="auto">
              <a:xfrm>
                <a:off x="945" y="1690"/>
                <a:ext cx="1722" cy="499"/>
                <a:chOff x="483" y="3113"/>
                <a:chExt cx="2177" cy="408"/>
              </a:xfrm>
            </p:grpSpPr>
            <p:sp>
              <p:nvSpPr>
                <p:cNvPr id="57388" name="AutoShape 174"/>
                <p:cNvSpPr>
                  <a:spLocks noChangeArrowheads="1"/>
                </p:cNvSpPr>
                <p:nvPr/>
              </p:nvSpPr>
              <p:spPr bwMode="gray">
                <a:xfrm>
                  <a:off x="483" y="3113"/>
                  <a:ext cx="2177" cy="408"/>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solidFill>
                      <a:srgbClr val="0000FF"/>
                    </a:solidFill>
                  </a:endParaRPr>
                </a:p>
              </p:txBody>
            </p:sp>
            <p:sp>
              <p:nvSpPr>
                <p:cNvPr id="57389" name="AutoShape 175"/>
                <p:cNvSpPr>
                  <a:spLocks noChangeArrowheads="1"/>
                </p:cNvSpPr>
                <p:nvPr/>
              </p:nvSpPr>
              <p:spPr bwMode="gray">
                <a:xfrm>
                  <a:off x="521" y="3113"/>
                  <a:ext cx="2111" cy="400"/>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solidFill>
                      <a:srgbClr val="0000FF"/>
                    </a:solidFill>
                  </a:endParaRPr>
                </a:p>
              </p:txBody>
            </p:sp>
            <p:sp>
              <p:nvSpPr>
                <p:cNvPr id="57390" name="AutoShape 176"/>
                <p:cNvSpPr>
                  <a:spLocks noChangeArrowheads="1"/>
                </p:cNvSpPr>
                <p:nvPr/>
              </p:nvSpPr>
              <p:spPr bwMode="gray">
                <a:xfrm>
                  <a:off x="534" y="3420"/>
                  <a:ext cx="2083" cy="101"/>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solidFill>
                      <a:srgbClr val="0000FF"/>
                    </a:solidFill>
                  </a:endParaRPr>
                </a:p>
              </p:txBody>
            </p:sp>
            <p:sp>
              <p:nvSpPr>
                <p:cNvPr id="57391" name="AutoShape 177"/>
                <p:cNvSpPr>
                  <a:spLocks noChangeArrowheads="1"/>
                </p:cNvSpPr>
                <p:nvPr/>
              </p:nvSpPr>
              <p:spPr bwMode="gray">
                <a:xfrm>
                  <a:off x="534" y="3113"/>
                  <a:ext cx="2083" cy="101"/>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solidFill>
                      <a:srgbClr val="0000FF"/>
                    </a:solidFill>
                  </a:endParaRPr>
                </a:p>
              </p:txBody>
            </p:sp>
          </p:grpSp>
          <p:graphicFrame>
            <p:nvGraphicFramePr>
              <p:cNvPr id="57387" name="Object 28"/>
              <p:cNvGraphicFramePr>
                <a:graphicFrameLocks noChangeAspect="1"/>
              </p:cNvGraphicFramePr>
              <p:nvPr/>
            </p:nvGraphicFramePr>
            <p:xfrm>
              <a:off x="1004" y="1721"/>
              <a:ext cx="1577" cy="468"/>
            </p:xfrm>
            <a:graphic>
              <a:graphicData uri="http://schemas.openxmlformats.org/presentationml/2006/ole">
                <mc:AlternateContent xmlns:mc="http://schemas.openxmlformats.org/markup-compatibility/2006">
                  <mc:Choice xmlns:v="urn:schemas-microsoft-com:vml" Requires="v">
                    <p:oleObj spid="_x0000_s57527" name="Equation" r:id="rId5" imgW="809588" imgH="285660" progId="Equation.3">
                      <p:embed/>
                    </p:oleObj>
                  </mc:Choice>
                  <mc:Fallback>
                    <p:oleObj name="Equation" r:id="rId5" imgW="809588" imgH="28566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4" y="1721"/>
                            <a:ext cx="1577" cy="46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5400" algn="ctr">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2" name="组合 20"/>
          <p:cNvGrpSpPr>
            <a:grpSpLocks/>
          </p:cNvGrpSpPr>
          <p:nvPr/>
        </p:nvGrpSpPr>
        <p:grpSpPr bwMode="auto">
          <a:xfrm>
            <a:off x="3612969" y="-25400"/>
            <a:ext cx="2714625" cy="714375"/>
            <a:chOff x="2428860" y="0"/>
            <a:chExt cx="4032250" cy="792163"/>
          </a:xfrm>
        </p:grpSpPr>
        <p:grpSp>
          <p:nvGrpSpPr>
            <p:cNvPr id="57376" name="Group 166"/>
            <p:cNvGrpSpPr>
              <a:grpSpLocks/>
            </p:cNvGrpSpPr>
            <p:nvPr/>
          </p:nvGrpSpPr>
          <p:grpSpPr bwMode="auto">
            <a:xfrm>
              <a:off x="2428860" y="0"/>
              <a:ext cx="4032250" cy="792163"/>
              <a:chOff x="3696" y="1348"/>
              <a:chExt cx="1363" cy="1800"/>
            </a:xfrm>
          </p:grpSpPr>
          <p:sp>
            <p:nvSpPr>
              <p:cNvPr id="57380" name="AutoShape 167"/>
              <p:cNvSpPr>
                <a:spLocks noChangeArrowheads="1"/>
              </p:cNvSpPr>
              <p:nvPr/>
            </p:nvSpPr>
            <p:spPr bwMode="gray">
              <a:xfrm>
                <a:off x="3696" y="1348"/>
                <a:ext cx="1363" cy="1800"/>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lang="zh-CN" altLang="zh-CN">
                  <a:latin typeface="Times New Roman" panose="02020603050405020304" pitchFamily="18" charset="0"/>
                </a:endParaRPr>
              </a:p>
            </p:txBody>
          </p:sp>
          <p:sp>
            <p:nvSpPr>
              <p:cNvPr id="57381" name="AutoShape 168"/>
              <p:cNvSpPr>
                <a:spLocks noChangeArrowheads="1"/>
              </p:cNvSpPr>
              <p:nvPr/>
            </p:nvSpPr>
            <p:spPr bwMode="gray">
              <a:xfrm>
                <a:off x="3717" y="1353"/>
                <a:ext cx="1322" cy="1766"/>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lang="zh-CN" altLang="zh-CN">
                  <a:latin typeface="Times New Roman" panose="02020603050405020304" pitchFamily="18" charset="0"/>
                </a:endParaRPr>
              </a:p>
            </p:txBody>
          </p:sp>
          <p:sp>
            <p:nvSpPr>
              <p:cNvPr id="57382" name="AutoShape 169"/>
              <p:cNvSpPr>
                <a:spLocks noChangeArrowheads="1"/>
              </p:cNvSpPr>
              <p:nvPr/>
            </p:nvSpPr>
            <p:spPr bwMode="gray">
              <a:xfrm>
                <a:off x="3728" y="2653"/>
                <a:ext cx="1304" cy="447"/>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lang="zh-CN" altLang="zh-CN">
                  <a:latin typeface="Times New Roman" panose="02020603050405020304" pitchFamily="18" charset="0"/>
                </a:endParaRPr>
              </a:p>
            </p:txBody>
          </p:sp>
          <p:sp>
            <p:nvSpPr>
              <p:cNvPr id="57383" name="AutoShape 170"/>
              <p:cNvSpPr>
                <a:spLocks noChangeArrowheads="1"/>
              </p:cNvSpPr>
              <p:nvPr/>
            </p:nvSpPr>
            <p:spPr bwMode="gray">
              <a:xfrm>
                <a:off x="3728" y="1367"/>
                <a:ext cx="1304" cy="446"/>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lang="zh-CN" altLang="zh-CN">
                  <a:latin typeface="Times New Roman" panose="02020603050405020304" pitchFamily="18" charset="0"/>
                </a:endParaRPr>
              </a:p>
            </p:txBody>
          </p:sp>
        </p:grpSp>
        <p:sp>
          <p:nvSpPr>
            <p:cNvPr id="5122" name="Text Box 2"/>
            <p:cNvSpPr txBox="1">
              <a:spLocks noChangeArrowheads="1"/>
            </p:cNvSpPr>
            <p:nvPr/>
          </p:nvSpPr>
          <p:spPr bwMode="auto">
            <a:xfrm>
              <a:off x="3250015" y="214290"/>
              <a:ext cx="2362200" cy="487051"/>
            </a:xfrm>
            <a:prstGeom prst="rect">
              <a:avLst/>
            </a:prstGeom>
            <a:noFill/>
            <a:ln w="9525">
              <a:noFill/>
              <a:miter lim="800000"/>
              <a:headEnd/>
              <a:tailEnd/>
            </a:ln>
            <a:effectLst/>
            <a:scene3d>
              <a:camera prst="orthographicFront">
                <a:rot lat="0" lon="0" rev="0"/>
              </a:camera>
              <a:lightRig rig="glow" dir="t">
                <a:rot lat="0" lon="0" rev="4800000"/>
              </a:lightRig>
            </a:scene3d>
            <a:sp3d prstMaterial="matte">
              <a:bevelT w="127000" h="63500"/>
            </a:sp3d>
          </p:spPr>
          <p:txBody>
            <a:bodyPr lIns="90000" tIns="46800" rIns="90000" bIns="46800">
              <a:spAutoFit/>
            </a:bodyPr>
            <a:lstStyle/>
            <a:p>
              <a:pPr algn="ctr" eaLnBrk="1" hangingPunct="1">
                <a:lnSpc>
                  <a:spcPct val="70000"/>
                </a:lnSpc>
                <a:spcBef>
                  <a:spcPct val="50000"/>
                </a:spcBef>
                <a:defRPr/>
              </a:pPr>
              <a:r>
                <a:rPr lang="zh-CN" altLang="en-US" sz="3200" dirty="0">
                  <a:effectLst>
                    <a:outerShdw blurRad="38100" dist="38100" dir="2700000" algn="tl">
                      <a:srgbClr val="C0C0C0"/>
                    </a:outerShdw>
                  </a:effectLst>
                </a:rPr>
                <a:t>小  结</a:t>
              </a:r>
            </a:p>
          </p:txBody>
        </p:sp>
      </p:grpSp>
      <p:grpSp>
        <p:nvGrpSpPr>
          <p:cNvPr id="132137" name="Group 41"/>
          <p:cNvGrpSpPr>
            <a:grpSpLocks/>
          </p:cNvGrpSpPr>
          <p:nvPr/>
        </p:nvGrpSpPr>
        <p:grpSpPr bwMode="auto">
          <a:xfrm>
            <a:off x="2272360" y="4604544"/>
            <a:ext cx="5718175" cy="792162"/>
            <a:chOff x="506" y="2244"/>
            <a:chExt cx="3602" cy="499"/>
          </a:xfrm>
        </p:grpSpPr>
        <p:grpSp>
          <p:nvGrpSpPr>
            <p:cNvPr id="57368" name="Group 33"/>
            <p:cNvGrpSpPr>
              <a:grpSpLocks/>
            </p:cNvGrpSpPr>
            <p:nvPr/>
          </p:nvGrpSpPr>
          <p:grpSpPr bwMode="auto">
            <a:xfrm>
              <a:off x="2571" y="2244"/>
              <a:ext cx="1537" cy="499"/>
              <a:chOff x="2817" y="1721"/>
              <a:chExt cx="1537" cy="499"/>
            </a:xfrm>
          </p:grpSpPr>
          <p:grpSp>
            <p:nvGrpSpPr>
              <p:cNvPr id="57370" name="Group 173"/>
              <p:cNvGrpSpPr>
                <a:grpSpLocks/>
              </p:cNvGrpSpPr>
              <p:nvPr/>
            </p:nvGrpSpPr>
            <p:grpSpPr bwMode="auto">
              <a:xfrm>
                <a:off x="2817" y="1721"/>
                <a:ext cx="1537" cy="499"/>
                <a:chOff x="483" y="3113"/>
                <a:chExt cx="2177" cy="408"/>
              </a:xfrm>
            </p:grpSpPr>
            <p:sp>
              <p:nvSpPr>
                <p:cNvPr id="57372" name="AutoShape 174"/>
                <p:cNvSpPr>
                  <a:spLocks noChangeArrowheads="1"/>
                </p:cNvSpPr>
                <p:nvPr/>
              </p:nvSpPr>
              <p:spPr bwMode="gray">
                <a:xfrm>
                  <a:off x="483" y="3113"/>
                  <a:ext cx="2177" cy="408"/>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solidFill>
                      <a:srgbClr val="0000FF"/>
                    </a:solidFill>
                  </a:endParaRPr>
                </a:p>
              </p:txBody>
            </p:sp>
            <p:sp>
              <p:nvSpPr>
                <p:cNvPr id="57373" name="AutoShape 175"/>
                <p:cNvSpPr>
                  <a:spLocks noChangeArrowheads="1"/>
                </p:cNvSpPr>
                <p:nvPr/>
              </p:nvSpPr>
              <p:spPr bwMode="gray">
                <a:xfrm>
                  <a:off x="521" y="3113"/>
                  <a:ext cx="2111" cy="400"/>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solidFill>
                      <a:srgbClr val="0000FF"/>
                    </a:solidFill>
                  </a:endParaRPr>
                </a:p>
              </p:txBody>
            </p:sp>
            <p:sp>
              <p:nvSpPr>
                <p:cNvPr id="57374" name="AutoShape 176"/>
                <p:cNvSpPr>
                  <a:spLocks noChangeArrowheads="1"/>
                </p:cNvSpPr>
                <p:nvPr/>
              </p:nvSpPr>
              <p:spPr bwMode="gray">
                <a:xfrm>
                  <a:off x="534" y="3420"/>
                  <a:ext cx="2083" cy="101"/>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solidFill>
                      <a:srgbClr val="0000FF"/>
                    </a:solidFill>
                  </a:endParaRPr>
                </a:p>
              </p:txBody>
            </p:sp>
            <p:sp>
              <p:nvSpPr>
                <p:cNvPr id="57375" name="AutoShape 177"/>
                <p:cNvSpPr>
                  <a:spLocks noChangeArrowheads="1"/>
                </p:cNvSpPr>
                <p:nvPr/>
              </p:nvSpPr>
              <p:spPr bwMode="gray">
                <a:xfrm>
                  <a:off x="534" y="3113"/>
                  <a:ext cx="2083" cy="101"/>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solidFill>
                      <a:srgbClr val="0000FF"/>
                    </a:solidFill>
                  </a:endParaRPr>
                </a:p>
              </p:txBody>
            </p:sp>
          </p:grpSp>
          <p:graphicFrame>
            <p:nvGraphicFramePr>
              <p:cNvPr id="57371" name="Object 27"/>
              <p:cNvGraphicFramePr>
                <a:graphicFrameLocks noChangeAspect="1"/>
              </p:cNvGraphicFramePr>
              <p:nvPr/>
            </p:nvGraphicFramePr>
            <p:xfrm>
              <a:off x="2881" y="1752"/>
              <a:ext cx="1461" cy="464"/>
            </p:xfrm>
            <a:graphic>
              <a:graphicData uri="http://schemas.openxmlformats.org/presentationml/2006/ole">
                <mc:AlternateContent xmlns:mc="http://schemas.openxmlformats.org/markup-compatibility/2006">
                  <mc:Choice xmlns:v="urn:schemas-microsoft-com:vml" Requires="v">
                    <p:oleObj spid="_x0000_s57528" name="Equation" r:id="rId7" imgW="819043" imgH="285660" progId="Equation.3">
                      <p:embed/>
                    </p:oleObj>
                  </mc:Choice>
                  <mc:Fallback>
                    <p:oleObj name="Equation" r:id="rId7" imgW="819043" imgH="285660" progId="Equation.3">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1" y="1752"/>
                            <a:ext cx="1461" cy="46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5400" algn="ctr">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7369" name="Text Box 40"/>
            <p:cNvSpPr txBox="1">
              <a:spLocks noChangeArrowheads="1"/>
            </p:cNvSpPr>
            <p:nvPr/>
          </p:nvSpPr>
          <p:spPr bwMode="auto">
            <a:xfrm>
              <a:off x="506" y="2368"/>
              <a:ext cx="195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r>
                <a:rPr kumimoji="0" lang="zh-CN" altLang="en-US">
                  <a:solidFill>
                    <a:srgbClr val="0000FF"/>
                  </a:solidFill>
                  <a:latin typeface="Times New Roman" panose="02020603050405020304" pitchFamily="18" charset="0"/>
                </a:rPr>
                <a:t>磁介质中的高斯定理</a:t>
              </a:r>
              <a:endParaRPr kumimoji="0" lang="zh-CN" altLang="en-US" b="0">
                <a:solidFill>
                  <a:srgbClr val="0000FF"/>
                </a:solidFill>
                <a:latin typeface="Times New Roman" panose="02020603050405020304" pitchFamily="18" charset="0"/>
              </a:endParaRPr>
            </a:p>
          </p:txBody>
        </p:sp>
      </p:grpSp>
      <p:grpSp>
        <p:nvGrpSpPr>
          <p:cNvPr id="132140" name="Group 44"/>
          <p:cNvGrpSpPr>
            <a:grpSpLocks/>
          </p:cNvGrpSpPr>
          <p:nvPr/>
        </p:nvGrpSpPr>
        <p:grpSpPr bwMode="auto">
          <a:xfrm>
            <a:off x="2698823" y="2171769"/>
            <a:ext cx="4921250" cy="977900"/>
            <a:chOff x="970" y="2564"/>
            <a:chExt cx="3100" cy="616"/>
          </a:xfrm>
        </p:grpSpPr>
        <p:grpSp>
          <p:nvGrpSpPr>
            <p:cNvPr id="57360" name="Group 45"/>
            <p:cNvGrpSpPr>
              <a:grpSpLocks/>
            </p:cNvGrpSpPr>
            <p:nvPr/>
          </p:nvGrpSpPr>
          <p:grpSpPr bwMode="auto">
            <a:xfrm>
              <a:off x="2406" y="2564"/>
              <a:ext cx="1664" cy="616"/>
              <a:chOff x="2177" y="2412"/>
              <a:chExt cx="1578" cy="542"/>
            </a:xfrm>
          </p:grpSpPr>
          <p:grpSp>
            <p:nvGrpSpPr>
              <p:cNvPr id="57362" name="Group 173"/>
              <p:cNvGrpSpPr>
                <a:grpSpLocks/>
              </p:cNvGrpSpPr>
              <p:nvPr/>
            </p:nvGrpSpPr>
            <p:grpSpPr bwMode="auto">
              <a:xfrm>
                <a:off x="2177" y="2412"/>
                <a:ext cx="1578" cy="499"/>
                <a:chOff x="483" y="3113"/>
                <a:chExt cx="2177" cy="408"/>
              </a:xfrm>
            </p:grpSpPr>
            <p:sp>
              <p:nvSpPr>
                <p:cNvPr id="57364" name="AutoShape 174"/>
                <p:cNvSpPr>
                  <a:spLocks noChangeArrowheads="1"/>
                </p:cNvSpPr>
                <p:nvPr/>
              </p:nvSpPr>
              <p:spPr bwMode="gray">
                <a:xfrm>
                  <a:off x="483" y="3113"/>
                  <a:ext cx="2177" cy="408"/>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
              <p:nvSpPr>
                <p:cNvPr id="57365" name="AutoShape 175"/>
                <p:cNvSpPr>
                  <a:spLocks noChangeArrowheads="1"/>
                </p:cNvSpPr>
                <p:nvPr/>
              </p:nvSpPr>
              <p:spPr bwMode="gray">
                <a:xfrm>
                  <a:off x="521" y="3113"/>
                  <a:ext cx="2111" cy="400"/>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
              <p:nvSpPr>
                <p:cNvPr id="57366" name="AutoShape 176"/>
                <p:cNvSpPr>
                  <a:spLocks noChangeArrowheads="1"/>
                </p:cNvSpPr>
                <p:nvPr/>
              </p:nvSpPr>
              <p:spPr bwMode="gray">
                <a:xfrm>
                  <a:off x="534" y="3420"/>
                  <a:ext cx="2083" cy="101"/>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
              <p:nvSpPr>
                <p:cNvPr id="57367" name="AutoShape 177"/>
                <p:cNvSpPr>
                  <a:spLocks noChangeArrowheads="1"/>
                </p:cNvSpPr>
                <p:nvPr/>
              </p:nvSpPr>
              <p:spPr bwMode="gray">
                <a:xfrm>
                  <a:off x="534" y="3113"/>
                  <a:ext cx="2083" cy="101"/>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grpSp>
          <p:graphicFrame>
            <p:nvGraphicFramePr>
              <p:cNvPr id="57363" name="Object 51"/>
              <p:cNvGraphicFramePr>
                <a:graphicFrameLocks noChangeAspect="1"/>
              </p:cNvGraphicFramePr>
              <p:nvPr/>
            </p:nvGraphicFramePr>
            <p:xfrm>
              <a:off x="2285" y="2412"/>
              <a:ext cx="1470" cy="542"/>
            </p:xfrm>
            <a:graphic>
              <a:graphicData uri="http://schemas.openxmlformats.org/presentationml/2006/ole">
                <mc:AlternateContent xmlns:mc="http://schemas.openxmlformats.org/markup-compatibility/2006">
                  <mc:Choice xmlns:v="urn:schemas-microsoft-com:vml" Requires="v">
                    <p:oleObj spid="_x0000_s57529" name="Equation" r:id="rId9" imgW="838200" imgH="457200" progId="Equation.3">
                      <p:embed/>
                    </p:oleObj>
                  </mc:Choice>
                  <mc:Fallback>
                    <p:oleObj name="Equation" r:id="rId9" imgW="838200" imgH="457200" progId="Equation.3">
                      <p:embed/>
                      <p:pic>
                        <p:nvPicPr>
                          <p:cNvPr id="0" name="Object 5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5" y="2412"/>
                            <a:ext cx="1470" cy="54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5400" algn="ctr">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7361" name="Rectangle 52"/>
            <p:cNvSpPr>
              <a:spLocks noChangeArrowheads="1"/>
            </p:cNvSpPr>
            <p:nvPr/>
          </p:nvSpPr>
          <p:spPr bwMode="auto">
            <a:xfrm>
              <a:off x="970" y="2732"/>
              <a:ext cx="137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r>
                <a:rPr lang="zh-CN" altLang="en-US">
                  <a:solidFill>
                    <a:srgbClr val="0000FF"/>
                  </a:solidFill>
                </a:rPr>
                <a:t>磁场强度矢量 </a:t>
              </a:r>
            </a:p>
          </p:txBody>
        </p:sp>
      </p:grpSp>
      <p:grpSp>
        <p:nvGrpSpPr>
          <p:cNvPr id="132149" name="Group 53"/>
          <p:cNvGrpSpPr>
            <a:grpSpLocks/>
          </p:cNvGrpSpPr>
          <p:nvPr/>
        </p:nvGrpSpPr>
        <p:grpSpPr bwMode="auto">
          <a:xfrm>
            <a:off x="2620964" y="3421857"/>
            <a:ext cx="6057900" cy="792162"/>
            <a:chOff x="790" y="1076"/>
            <a:chExt cx="3816" cy="499"/>
          </a:xfrm>
        </p:grpSpPr>
        <p:graphicFrame>
          <p:nvGraphicFramePr>
            <p:cNvPr id="57352" name="Object 54"/>
            <p:cNvGraphicFramePr>
              <a:graphicFrameLocks noChangeAspect="1"/>
            </p:cNvGraphicFramePr>
            <p:nvPr/>
          </p:nvGraphicFramePr>
          <p:xfrm>
            <a:off x="790" y="1227"/>
            <a:ext cx="1596" cy="305"/>
          </p:xfrm>
          <a:graphic>
            <a:graphicData uri="http://schemas.openxmlformats.org/presentationml/2006/ole">
              <mc:AlternateContent xmlns:mc="http://schemas.openxmlformats.org/markup-compatibility/2006">
                <mc:Choice xmlns:v="urn:schemas-microsoft-com:vml" Requires="v">
                  <p:oleObj spid="_x0000_s57530" name="Equation" r:id="rId11" imgW="1133478" imgH="209520" progId="Equation.3">
                    <p:embed/>
                  </p:oleObj>
                </mc:Choice>
                <mc:Fallback>
                  <p:oleObj name="Equation" r:id="rId11" imgW="1133478" imgH="209520" progId="Equation.3">
                    <p:embed/>
                    <p:pic>
                      <p:nvPicPr>
                        <p:cNvPr id="0" name="Object 5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0" y="1227"/>
                          <a:ext cx="1596" cy="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7353" name="Group 55"/>
            <p:cNvGrpSpPr>
              <a:grpSpLocks/>
            </p:cNvGrpSpPr>
            <p:nvPr/>
          </p:nvGrpSpPr>
          <p:grpSpPr bwMode="auto">
            <a:xfrm>
              <a:off x="2474" y="1076"/>
              <a:ext cx="2132" cy="499"/>
              <a:chOff x="1751" y="3034"/>
              <a:chExt cx="2132" cy="499"/>
            </a:xfrm>
          </p:grpSpPr>
          <p:grpSp>
            <p:nvGrpSpPr>
              <p:cNvPr id="57354" name="Group 173"/>
              <p:cNvGrpSpPr>
                <a:grpSpLocks/>
              </p:cNvGrpSpPr>
              <p:nvPr/>
            </p:nvGrpSpPr>
            <p:grpSpPr bwMode="auto">
              <a:xfrm>
                <a:off x="1751" y="3034"/>
                <a:ext cx="2132" cy="499"/>
                <a:chOff x="483" y="3113"/>
                <a:chExt cx="2177" cy="408"/>
              </a:xfrm>
            </p:grpSpPr>
            <p:sp>
              <p:nvSpPr>
                <p:cNvPr id="57356" name="AutoShape 174"/>
                <p:cNvSpPr>
                  <a:spLocks noChangeArrowheads="1"/>
                </p:cNvSpPr>
                <p:nvPr/>
              </p:nvSpPr>
              <p:spPr bwMode="gray">
                <a:xfrm>
                  <a:off x="483" y="3113"/>
                  <a:ext cx="2177" cy="408"/>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solidFill>
                      <a:srgbClr val="0000FF"/>
                    </a:solidFill>
                  </a:endParaRPr>
                </a:p>
              </p:txBody>
            </p:sp>
            <p:sp>
              <p:nvSpPr>
                <p:cNvPr id="57357" name="AutoShape 175"/>
                <p:cNvSpPr>
                  <a:spLocks noChangeArrowheads="1"/>
                </p:cNvSpPr>
                <p:nvPr/>
              </p:nvSpPr>
              <p:spPr bwMode="gray">
                <a:xfrm>
                  <a:off x="521" y="3113"/>
                  <a:ext cx="2111" cy="400"/>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solidFill>
                      <a:srgbClr val="0000FF"/>
                    </a:solidFill>
                  </a:endParaRPr>
                </a:p>
              </p:txBody>
            </p:sp>
            <p:sp>
              <p:nvSpPr>
                <p:cNvPr id="57358" name="AutoShape 176"/>
                <p:cNvSpPr>
                  <a:spLocks noChangeArrowheads="1"/>
                </p:cNvSpPr>
                <p:nvPr/>
              </p:nvSpPr>
              <p:spPr bwMode="gray">
                <a:xfrm>
                  <a:off x="534" y="3420"/>
                  <a:ext cx="2083" cy="101"/>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solidFill>
                      <a:srgbClr val="0000FF"/>
                    </a:solidFill>
                  </a:endParaRPr>
                </a:p>
              </p:txBody>
            </p:sp>
            <p:sp>
              <p:nvSpPr>
                <p:cNvPr id="57359" name="AutoShape 177"/>
                <p:cNvSpPr>
                  <a:spLocks noChangeArrowheads="1"/>
                </p:cNvSpPr>
                <p:nvPr/>
              </p:nvSpPr>
              <p:spPr bwMode="gray">
                <a:xfrm>
                  <a:off x="534" y="3113"/>
                  <a:ext cx="2083" cy="101"/>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solidFill>
                      <a:srgbClr val="0000FF"/>
                    </a:solidFill>
                  </a:endParaRPr>
                </a:p>
              </p:txBody>
            </p:sp>
          </p:grpSp>
          <p:graphicFrame>
            <p:nvGraphicFramePr>
              <p:cNvPr id="57355" name="Object 61"/>
              <p:cNvGraphicFramePr>
                <a:graphicFrameLocks noChangeAspect="1"/>
              </p:cNvGraphicFramePr>
              <p:nvPr/>
            </p:nvGraphicFramePr>
            <p:xfrm>
              <a:off x="1814" y="3152"/>
              <a:ext cx="2060" cy="338"/>
            </p:xfrm>
            <a:graphic>
              <a:graphicData uri="http://schemas.openxmlformats.org/presentationml/2006/ole">
                <mc:AlternateContent xmlns:mc="http://schemas.openxmlformats.org/markup-compatibility/2006">
                  <mc:Choice xmlns:v="urn:schemas-microsoft-com:vml" Requires="v">
                    <p:oleObj spid="_x0000_s57531" name="Equation" r:id="rId13" imgW="1193800" imgH="241300" progId="Equation.3">
                      <p:embed/>
                    </p:oleObj>
                  </mc:Choice>
                  <mc:Fallback>
                    <p:oleObj name="Equation" r:id="rId13" imgW="1193800" imgH="241300" progId="Equation.3">
                      <p:embed/>
                      <p:pic>
                        <p:nvPicPr>
                          <p:cNvPr id="0" name="Object 6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14" y="3152"/>
                            <a:ext cx="2060" cy="3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5400" algn="ctr">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2139"/>
                                        </p:tgtEl>
                                        <p:attrNameLst>
                                          <p:attrName>style.visibility</p:attrName>
                                        </p:attrNameLst>
                                      </p:cBhvr>
                                      <p:to>
                                        <p:strVal val="visible"/>
                                      </p:to>
                                    </p:set>
                                    <p:animEffect transition="in" filter="wipe(left)">
                                      <p:cBhvr>
                                        <p:cTn id="12" dur="500"/>
                                        <p:tgtEl>
                                          <p:spTgt spid="1321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2140"/>
                                        </p:tgtEl>
                                        <p:attrNameLst>
                                          <p:attrName>style.visibility</p:attrName>
                                        </p:attrNameLst>
                                      </p:cBhvr>
                                      <p:to>
                                        <p:strVal val="visible"/>
                                      </p:to>
                                    </p:set>
                                    <p:animEffect transition="in" filter="wipe(left)">
                                      <p:cBhvr>
                                        <p:cTn id="17" dur="500"/>
                                        <p:tgtEl>
                                          <p:spTgt spid="1321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32149"/>
                                        </p:tgtEl>
                                        <p:attrNameLst>
                                          <p:attrName>style.visibility</p:attrName>
                                        </p:attrNameLst>
                                      </p:cBhvr>
                                      <p:to>
                                        <p:strVal val="visible"/>
                                      </p:to>
                                    </p:set>
                                    <p:animEffect transition="in" filter="wipe(left)">
                                      <p:cBhvr>
                                        <p:cTn id="22" dur="500"/>
                                        <p:tgtEl>
                                          <p:spTgt spid="1321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32137"/>
                                        </p:tgtEl>
                                        <p:attrNameLst>
                                          <p:attrName>style.visibility</p:attrName>
                                        </p:attrNameLst>
                                      </p:cBhvr>
                                      <p:to>
                                        <p:strVal val="visible"/>
                                      </p:to>
                                    </p:set>
                                    <p:animEffect transition="in" filter="wipe(left)">
                                      <p:cBhvr>
                                        <p:cTn id="27" dur="500"/>
                                        <p:tgtEl>
                                          <p:spTgt spid="13213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32138"/>
                                        </p:tgtEl>
                                        <p:attrNameLst>
                                          <p:attrName>style.visibility</p:attrName>
                                        </p:attrNameLst>
                                      </p:cBhvr>
                                      <p:to>
                                        <p:strVal val="visible"/>
                                      </p:to>
                                    </p:set>
                                    <p:animEffect transition="in" filter="wipe(left)">
                                      <p:cBhvr>
                                        <p:cTn id="32" dur="500"/>
                                        <p:tgtEl>
                                          <p:spTgt spid="132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22" name="Rectangle 22"/>
          <p:cNvSpPr>
            <a:spLocks noChangeArrowheads="1"/>
          </p:cNvSpPr>
          <p:nvPr/>
        </p:nvSpPr>
        <p:spPr bwMode="auto">
          <a:xfrm>
            <a:off x="1784350" y="153988"/>
            <a:ext cx="18700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r>
              <a:rPr lang="zh-CN" altLang="en-US">
                <a:solidFill>
                  <a:srgbClr val="0000FF"/>
                </a:solidFill>
              </a:rPr>
              <a:t>磁介质分类 </a:t>
            </a:r>
          </a:p>
        </p:txBody>
      </p:sp>
      <p:grpSp>
        <p:nvGrpSpPr>
          <p:cNvPr id="179288" name="Group 88"/>
          <p:cNvGrpSpPr>
            <a:grpSpLocks/>
          </p:cNvGrpSpPr>
          <p:nvPr/>
        </p:nvGrpSpPr>
        <p:grpSpPr bwMode="auto">
          <a:xfrm>
            <a:off x="1717675" y="673100"/>
            <a:ext cx="9217025" cy="5691188"/>
            <a:chOff x="122" y="424"/>
            <a:chExt cx="5806" cy="3585"/>
          </a:xfrm>
        </p:grpSpPr>
        <p:grpSp>
          <p:nvGrpSpPr>
            <p:cNvPr id="58373" name="Group 57"/>
            <p:cNvGrpSpPr>
              <a:grpSpLocks/>
            </p:cNvGrpSpPr>
            <p:nvPr/>
          </p:nvGrpSpPr>
          <p:grpSpPr bwMode="auto">
            <a:xfrm>
              <a:off x="149" y="2348"/>
              <a:ext cx="5779" cy="588"/>
              <a:chOff x="173" y="2492"/>
              <a:chExt cx="5779" cy="588"/>
            </a:xfrm>
          </p:grpSpPr>
          <p:sp>
            <p:nvSpPr>
              <p:cNvPr id="58402" name="Text Box 58"/>
              <p:cNvSpPr txBox="1">
                <a:spLocks noChangeArrowheads="1"/>
              </p:cNvSpPr>
              <p:nvPr/>
            </p:nvSpPr>
            <p:spPr bwMode="auto">
              <a:xfrm>
                <a:off x="5120" y="2777"/>
                <a:ext cx="83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spcBef>
                    <a:spcPct val="50000"/>
                  </a:spcBef>
                </a:pPr>
                <a:r>
                  <a:rPr lang="en-US" altLang="zh-CN">
                    <a:solidFill>
                      <a:srgbClr val="0000FF"/>
                    </a:solidFill>
                    <a:latin typeface="Times New Roman" panose="02020603050405020304" pitchFamily="18" charset="0"/>
                  </a:rPr>
                  <a:t>- </a:t>
                </a:r>
                <a:r>
                  <a:rPr lang="zh-CN" altLang="en-US">
                    <a:solidFill>
                      <a:srgbClr val="0000FF"/>
                    </a:solidFill>
                    <a:latin typeface="Times New Roman" panose="02020603050405020304" pitchFamily="18" charset="0"/>
                  </a:rPr>
                  <a:t>磁滞</a:t>
                </a:r>
                <a:r>
                  <a:rPr lang="en-US" altLang="zh-CN" sz="2000">
                    <a:solidFill>
                      <a:srgbClr val="0000FF"/>
                    </a:solidFill>
                    <a:latin typeface="Times New Roman" panose="02020603050405020304" pitchFamily="18" charset="0"/>
                  </a:rPr>
                  <a:t>.</a:t>
                </a:r>
              </a:p>
            </p:txBody>
          </p:sp>
          <p:sp>
            <p:nvSpPr>
              <p:cNvPr id="58403" name="Rectangle 59"/>
              <p:cNvSpPr>
                <a:spLocks noChangeArrowheads="1"/>
              </p:cNvSpPr>
              <p:nvPr/>
            </p:nvSpPr>
            <p:spPr bwMode="auto">
              <a:xfrm>
                <a:off x="173" y="2492"/>
                <a:ext cx="152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en-US" altLang="zh-CN">
                    <a:solidFill>
                      <a:srgbClr val="FF0000"/>
                    </a:solidFill>
                    <a:latin typeface="Times New Roman" panose="02020603050405020304" pitchFamily="18" charset="0"/>
                  </a:rPr>
                  <a:t>◆</a:t>
                </a:r>
                <a:r>
                  <a:rPr lang="zh-CN" altLang="en-US">
                    <a:latin typeface="Times New Roman" panose="02020603050405020304" pitchFamily="18" charset="0"/>
                  </a:rPr>
                  <a:t>外磁场撤除后</a:t>
                </a:r>
                <a:r>
                  <a:rPr lang="en-US" altLang="zh-CN">
                    <a:latin typeface="Times New Roman" panose="02020603050405020304" pitchFamily="18" charset="0"/>
                  </a:rPr>
                  <a:t>,</a:t>
                </a:r>
              </a:p>
            </p:txBody>
          </p:sp>
          <p:sp>
            <p:nvSpPr>
              <p:cNvPr id="58404" name="Rectangle 60"/>
              <p:cNvSpPr>
                <a:spLocks noChangeArrowheads="1"/>
              </p:cNvSpPr>
              <p:nvPr/>
            </p:nvSpPr>
            <p:spPr bwMode="auto">
              <a:xfrm>
                <a:off x="1916" y="2516"/>
                <a:ext cx="166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en-US" altLang="zh-CN">
                    <a:latin typeface="Times New Roman" panose="02020603050405020304" pitchFamily="18" charset="0"/>
                  </a:rPr>
                  <a:t>    </a:t>
                </a:r>
                <a:r>
                  <a:rPr lang="zh-CN" altLang="en-US">
                    <a:latin typeface="Times New Roman" panose="02020603050405020304" pitchFamily="18" charset="0"/>
                  </a:rPr>
                  <a:t>外磁场撤除后</a:t>
                </a:r>
                <a:r>
                  <a:rPr lang="en-US" altLang="zh-CN">
                    <a:latin typeface="Times New Roman" panose="02020603050405020304" pitchFamily="18" charset="0"/>
                  </a:rPr>
                  <a:t>,   </a:t>
                </a:r>
              </a:p>
            </p:txBody>
          </p:sp>
          <p:sp>
            <p:nvSpPr>
              <p:cNvPr id="58405" name="Rectangle 61"/>
              <p:cNvSpPr>
                <a:spLocks noChangeArrowheads="1"/>
              </p:cNvSpPr>
              <p:nvPr/>
            </p:nvSpPr>
            <p:spPr bwMode="auto">
              <a:xfrm>
                <a:off x="3962" y="2528"/>
                <a:ext cx="147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a:latin typeface="Times New Roman" panose="02020603050405020304" pitchFamily="18" charset="0"/>
                  </a:rPr>
                  <a:t>外磁场撤除后</a:t>
                </a:r>
                <a:r>
                  <a:rPr lang="en-US" altLang="zh-CN">
                    <a:latin typeface="Times New Roman" panose="02020603050405020304" pitchFamily="18" charset="0"/>
                  </a:rPr>
                  <a:t>,   </a:t>
                </a:r>
              </a:p>
            </p:txBody>
          </p:sp>
          <p:sp>
            <p:nvSpPr>
              <p:cNvPr id="58406" name="Rectangle 62"/>
              <p:cNvSpPr>
                <a:spLocks noChangeArrowheads="1"/>
              </p:cNvSpPr>
              <p:nvPr/>
            </p:nvSpPr>
            <p:spPr bwMode="auto">
              <a:xfrm>
                <a:off x="3897" y="2792"/>
                <a:ext cx="13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a:latin typeface="Times New Roman" panose="02020603050405020304" pitchFamily="18" charset="0"/>
                  </a:rPr>
                  <a:t>保留部分磁性</a:t>
                </a:r>
                <a:r>
                  <a:rPr lang="en-US" altLang="zh-CN">
                    <a:latin typeface="Times New Roman" panose="02020603050405020304" pitchFamily="18" charset="0"/>
                  </a:rPr>
                  <a:t>.</a:t>
                </a:r>
              </a:p>
            </p:txBody>
          </p:sp>
          <p:sp>
            <p:nvSpPr>
              <p:cNvPr id="58407" name="Rectangle 63"/>
              <p:cNvSpPr>
                <a:spLocks noChangeArrowheads="1"/>
              </p:cNvSpPr>
              <p:nvPr/>
            </p:nvSpPr>
            <p:spPr bwMode="auto">
              <a:xfrm>
                <a:off x="374" y="2767"/>
                <a:ext cx="11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a:latin typeface="Times New Roman" panose="02020603050405020304" pitchFamily="18" charset="0"/>
                  </a:rPr>
                  <a:t>磁性消失</a:t>
                </a:r>
                <a:r>
                  <a:rPr lang="en-US" altLang="zh-CN">
                    <a:latin typeface="Times New Roman" panose="02020603050405020304" pitchFamily="18" charset="0"/>
                  </a:rPr>
                  <a:t>.         </a:t>
                </a:r>
              </a:p>
            </p:txBody>
          </p:sp>
          <p:sp>
            <p:nvSpPr>
              <p:cNvPr id="58408" name="Rectangle 64"/>
              <p:cNvSpPr>
                <a:spLocks noChangeArrowheads="1"/>
              </p:cNvSpPr>
              <p:nvPr/>
            </p:nvSpPr>
            <p:spPr bwMode="auto">
              <a:xfrm>
                <a:off x="2142" y="2779"/>
                <a:ext cx="11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a:latin typeface="Times New Roman" panose="02020603050405020304" pitchFamily="18" charset="0"/>
                  </a:rPr>
                  <a:t>磁性消失</a:t>
                </a:r>
                <a:r>
                  <a:rPr lang="en-US" altLang="zh-CN">
                    <a:latin typeface="Times New Roman" panose="02020603050405020304" pitchFamily="18" charset="0"/>
                  </a:rPr>
                  <a:t>.         </a:t>
                </a:r>
              </a:p>
            </p:txBody>
          </p:sp>
        </p:grpSp>
        <p:grpSp>
          <p:nvGrpSpPr>
            <p:cNvPr id="58374" name="Group 85"/>
            <p:cNvGrpSpPr>
              <a:grpSpLocks/>
            </p:cNvGrpSpPr>
            <p:nvPr/>
          </p:nvGrpSpPr>
          <p:grpSpPr bwMode="auto">
            <a:xfrm>
              <a:off x="122" y="424"/>
              <a:ext cx="5530" cy="3585"/>
              <a:chOff x="122" y="469"/>
              <a:chExt cx="5530" cy="3585"/>
            </a:xfrm>
          </p:grpSpPr>
          <p:graphicFrame>
            <p:nvGraphicFramePr>
              <p:cNvPr id="58375" name="Object 50"/>
              <p:cNvGraphicFramePr>
                <a:graphicFrameLocks noChangeAspect="1"/>
              </p:cNvGraphicFramePr>
              <p:nvPr/>
            </p:nvGraphicFramePr>
            <p:xfrm>
              <a:off x="2019" y="3126"/>
              <a:ext cx="1411" cy="870"/>
            </p:xfrm>
            <a:graphic>
              <a:graphicData uri="http://schemas.openxmlformats.org/presentationml/2006/ole">
                <mc:AlternateContent xmlns:mc="http://schemas.openxmlformats.org/markup-compatibility/2006">
                  <mc:Choice xmlns:v="urn:schemas-microsoft-com:vml" Requires="v">
                    <p:oleObj spid="_x0000_s58475" name="Equation" r:id="rId3" imgW="1193800" imgH="736600" progId="Equation.3">
                      <p:embed/>
                    </p:oleObj>
                  </mc:Choice>
                  <mc:Fallback>
                    <p:oleObj name="Equation" r:id="rId3" imgW="1193800" imgH="736600" progId="Equation.3">
                      <p:embed/>
                      <p:pic>
                        <p:nvPicPr>
                          <p:cNvPr id="0" name="Object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9" y="3126"/>
                            <a:ext cx="1411" cy="8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6" name="Object 51"/>
              <p:cNvGraphicFramePr>
                <a:graphicFrameLocks noChangeAspect="1"/>
              </p:cNvGraphicFramePr>
              <p:nvPr/>
            </p:nvGraphicFramePr>
            <p:xfrm>
              <a:off x="3902" y="3129"/>
              <a:ext cx="1678" cy="798"/>
            </p:xfrm>
            <a:graphic>
              <a:graphicData uri="http://schemas.openxmlformats.org/presentationml/2006/ole">
                <mc:AlternateContent xmlns:mc="http://schemas.openxmlformats.org/markup-compatibility/2006">
                  <mc:Choice xmlns:v="urn:schemas-microsoft-com:vml" Requires="v">
                    <p:oleObj spid="_x0000_s58476" name="Equation" r:id="rId5" imgW="1270000" imgH="698500" progId="Equation.3">
                      <p:embed/>
                    </p:oleObj>
                  </mc:Choice>
                  <mc:Fallback>
                    <p:oleObj name="Equation" r:id="rId5" imgW="1270000" imgH="698500" progId="Equation.3">
                      <p:embed/>
                      <p:pic>
                        <p:nvPicPr>
                          <p:cNvPr id="0" name="Object 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2" y="3129"/>
                            <a:ext cx="1678" cy="7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7" name="Rectangle 52"/>
              <p:cNvSpPr>
                <a:spLocks noChangeArrowheads="1"/>
              </p:cNvSpPr>
              <p:nvPr/>
            </p:nvSpPr>
            <p:spPr bwMode="auto">
              <a:xfrm>
                <a:off x="373" y="495"/>
                <a:ext cx="522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spcBef>
                    <a:spcPct val="50000"/>
                  </a:spcBef>
                </a:pPr>
                <a:r>
                  <a:rPr lang="zh-CN" altLang="en-US">
                    <a:latin typeface="Times New Roman" panose="02020603050405020304" pitchFamily="18" charset="0"/>
                  </a:rPr>
                  <a:t>顺磁质</a:t>
                </a:r>
                <a:r>
                  <a:rPr lang="en-US" altLang="zh-CN">
                    <a:latin typeface="Times New Roman" panose="02020603050405020304" pitchFamily="18" charset="0"/>
                  </a:rPr>
                  <a:t>(</a:t>
                </a:r>
                <a:r>
                  <a:rPr lang="zh-CN" altLang="en-US">
                    <a:latin typeface="Times New Roman" panose="02020603050405020304" pitchFamily="18" charset="0"/>
                  </a:rPr>
                  <a:t>弱</a:t>
                </a:r>
                <a:r>
                  <a:rPr lang="en-US" altLang="zh-CN">
                    <a:latin typeface="Times New Roman" panose="02020603050405020304" pitchFamily="18" charset="0"/>
                  </a:rPr>
                  <a:t>)                  </a:t>
                </a:r>
                <a:r>
                  <a:rPr lang="zh-CN" altLang="en-US">
                    <a:latin typeface="Times New Roman" panose="02020603050405020304" pitchFamily="18" charset="0"/>
                  </a:rPr>
                  <a:t>抗磁质</a:t>
                </a:r>
                <a:r>
                  <a:rPr lang="en-US" altLang="zh-CN">
                    <a:latin typeface="Times New Roman" panose="02020603050405020304" pitchFamily="18" charset="0"/>
                  </a:rPr>
                  <a:t>(</a:t>
                </a:r>
                <a:r>
                  <a:rPr lang="zh-CN" altLang="en-US">
                    <a:latin typeface="Times New Roman" panose="02020603050405020304" pitchFamily="18" charset="0"/>
                  </a:rPr>
                  <a:t>弱</a:t>
                </a:r>
                <a:r>
                  <a:rPr lang="en-US" altLang="zh-CN">
                    <a:latin typeface="Times New Roman" panose="02020603050405020304" pitchFamily="18" charset="0"/>
                  </a:rPr>
                  <a:t>)                         </a:t>
                </a:r>
                <a:r>
                  <a:rPr lang="zh-CN" altLang="en-US">
                    <a:latin typeface="Times New Roman" panose="02020603050405020304" pitchFamily="18" charset="0"/>
                  </a:rPr>
                  <a:t>铁磁质</a:t>
                </a:r>
                <a:r>
                  <a:rPr lang="en-US" altLang="zh-CN">
                    <a:latin typeface="Times New Roman" panose="02020603050405020304" pitchFamily="18" charset="0"/>
                  </a:rPr>
                  <a:t>(</a:t>
                </a:r>
                <a:r>
                  <a:rPr lang="zh-CN" altLang="en-US">
                    <a:latin typeface="Times New Roman" panose="02020603050405020304" pitchFamily="18" charset="0"/>
                  </a:rPr>
                  <a:t>强</a:t>
                </a:r>
                <a:r>
                  <a:rPr lang="en-US" altLang="zh-CN">
                    <a:latin typeface="Times New Roman" panose="02020603050405020304" pitchFamily="18" charset="0"/>
                  </a:rPr>
                  <a:t>)</a:t>
                </a:r>
              </a:p>
            </p:txBody>
          </p:sp>
          <p:grpSp>
            <p:nvGrpSpPr>
              <p:cNvPr id="58378" name="Group 53"/>
              <p:cNvGrpSpPr>
                <a:grpSpLocks/>
              </p:cNvGrpSpPr>
              <p:nvPr/>
            </p:nvGrpSpPr>
            <p:grpSpPr bwMode="auto">
              <a:xfrm>
                <a:off x="209" y="819"/>
                <a:ext cx="5096" cy="288"/>
                <a:chOff x="233" y="963"/>
                <a:chExt cx="5096" cy="288"/>
              </a:xfrm>
            </p:grpSpPr>
            <p:sp>
              <p:nvSpPr>
                <p:cNvPr id="58399" name="Rectangle 54"/>
                <p:cNvSpPr>
                  <a:spLocks noChangeArrowheads="1"/>
                </p:cNvSpPr>
                <p:nvPr/>
              </p:nvSpPr>
              <p:spPr bwMode="auto">
                <a:xfrm>
                  <a:off x="233" y="963"/>
                  <a:ext cx="140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en-US" altLang="zh-CN">
                      <a:latin typeface="Times New Roman" panose="02020603050405020304" pitchFamily="18" charset="0"/>
                    </a:rPr>
                    <a:t>(</a:t>
                  </a:r>
                  <a:r>
                    <a:rPr lang="zh-CN" altLang="en-US">
                      <a:latin typeface="Times New Roman" panose="02020603050405020304" pitchFamily="18" charset="0"/>
                    </a:rPr>
                    <a:t>锰、铝、氧</a:t>
                  </a:r>
                  <a:r>
                    <a:rPr lang="en-US" altLang="zh-CN">
                      <a:latin typeface="Times New Roman" panose="02020603050405020304" pitchFamily="18" charset="0"/>
                    </a:rPr>
                    <a:t>…)</a:t>
                  </a:r>
                </a:p>
              </p:txBody>
            </p:sp>
            <p:sp>
              <p:nvSpPr>
                <p:cNvPr id="58400" name="Rectangle 55"/>
                <p:cNvSpPr>
                  <a:spLocks noChangeArrowheads="1"/>
                </p:cNvSpPr>
                <p:nvPr/>
              </p:nvSpPr>
              <p:spPr bwMode="auto">
                <a:xfrm>
                  <a:off x="1782" y="963"/>
                  <a:ext cx="198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en-US" altLang="zh-CN">
                      <a:latin typeface="Times New Roman" panose="02020603050405020304" pitchFamily="18" charset="0"/>
                    </a:rPr>
                    <a:t>(</a:t>
                  </a:r>
                  <a:r>
                    <a:rPr lang="zh-CN" altLang="en-US">
                      <a:latin typeface="Times New Roman" panose="02020603050405020304" pitchFamily="18" charset="0"/>
                    </a:rPr>
                    <a:t>铜、银、岩盐、氢</a:t>
                  </a:r>
                  <a:r>
                    <a:rPr lang="en-US" altLang="zh-CN">
                      <a:latin typeface="Times New Roman" panose="02020603050405020304" pitchFamily="18" charset="0"/>
                    </a:rPr>
                    <a:t>…)</a:t>
                  </a:r>
                </a:p>
              </p:txBody>
            </p:sp>
            <p:sp>
              <p:nvSpPr>
                <p:cNvPr id="58401" name="Rectangle 56"/>
                <p:cNvSpPr>
                  <a:spLocks noChangeArrowheads="1"/>
                </p:cNvSpPr>
                <p:nvPr/>
              </p:nvSpPr>
              <p:spPr bwMode="auto">
                <a:xfrm>
                  <a:off x="3928" y="963"/>
                  <a:ext cx="140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en-US" altLang="zh-CN">
                      <a:latin typeface="Times New Roman" panose="02020603050405020304" pitchFamily="18" charset="0"/>
                    </a:rPr>
                    <a:t>(</a:t>
                  </a:r>
                  <a:r>
                    <a:rPr lang="zh-CN" altLang="en-US">
                      <a:latin typeface="Times New Roman" panose="02020603050405020304" pitchFamily="18" charset="0"/>
                    </a:rPr>
                    <a:t>铁、钴、镍</a:t>
                  </a:r>
                  <a:r>
                    <a:rPr lang="en-US" altLang="zh-CN">
                      <a:latin typeface="Times New Roman" panose="02020603050405020304" pitchFamily="18" charset="0"/>
                    </a:rPr>
                    <a:t>…)</a:t>
                  </a:r>
                </a:p>
              </p:txBody>
            </p:sp>
          </p:grpSp>
          <p:grpSp>
            <p:nvGrpSpPr>
              <p:cNvPr id="58379" name="Group 65"/>
              <p:cNvGrpSpPr>
                <a:grpSpLocks/>
              </p:cNvGrpSpPr>
              <p:nvPr/>
            </p:nvGrpSpPr>
            <p:grpSpPr bwMode="auto">
              <a:xfrm>
                <a:off x="154" y="1119"/>
                <a:ext cx="5298" cy="601"/>
                <a:chOff x="178" y="1263"/>
                <a:chExt cx="5298" cy="601"/>
              </a:xfrm>
            </p:grpSpPr>
            <p:sp>
              <p:nvSpPr>
                <p:cNvPr id="58393" name="Rectangle 66"/>
                <p:cNvSpPr>
                  <a:spLocks noChangeArrowheads="1"/>
                </p:cNvSpPr>
                <p:nvPr/>
              </p:nvSpPr>
              <p:spPr bwMode="auto">
                <a:xfrm>
                  <a:off x="178" y="1276"/>
                  <a:ext cx="132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en-US" altLang="zh-CN">
                      <a:solidFill>
                        <a:srgbClr val="FF0000"/>
                      </a:solidFill>
                      <a:latin typeface="Times New Roman" panose="02020603050405020304" pitchFamily="18" charset="0"/>
                    </a:rPr>
                    <a:t>◆</a:t>
                  </a:r>
                  <a:r>
                    <a:rPr lang="zh-CN" altLang="en-US">
                      <a:latin typeface="Times New Roman" panose="02020603050405020304" pitchFamily="18" charset="0"/>
                    </a:rPr>
                    <a:t>有分子电流</a:t>
                  </a:r>
                  <a:r>
                    <a:rPr lang="en-US" altLang="zh-CN">
                      <a:latin typeface="Times New Roman" panose="02020603050405020304" pitchFamily="18" charset="0"/>
                    </a:rPr>
                    <a:t>,</a:t>
                  </a:r>
                </a:p>
              </p:txBody>
            </p:sp>
            <p:sp>
              <p:nvSpPr>
                <p:cNvPr id="58394" name="Rectangle 67"/>
                <p:cNvSpPr>
                  <a:spLocks noChangeArrowheads="1"/>
                </p:cNvSpPr>
                <p:nvPr/>
              </p:nvSpPr>
              <p:spPr bwMode="auto">
                <a:xfrm>
                  <a:off x="2075" y="1263"/>
                  <a:ext cx="127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a:latin typeface="Times New Roman" panose="02020603050405020304" pitchFamily="18" charset="0"/>
                    </a:rPr>
                    <a:t>无净分子电流</a:t>
                  </a:r>
                </a:p>
              </p:txBody>
            </p:sp>
            <p:sp>
              <p:nvSpPr>
                <p:cNvPr id="58395" name="Rectangle 68"/>
                <p:cNvSpPr>
                  <a:spLocks noChangeArrowheads="1"/>
                </p:cNvSpPr>
                <p:nvPr/>
              </p:nvSpPr>
              <p:spPr bwMode="auto">
                <a:xfrm>
                  <a:off x="217" y="1576"/>
                  <a:ext cx="1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en-US" altLang="zh-CN">
                      <a:latin typeface="Times New Roman" panose="02020603050405020304" pitchFamily="18" charset="0"/>
                    </a:rPr>
                    <a:t>  </a:t>
                  </a:r>
                  <a:r>
                    <a:rPr lang="zh-CN" altLang="en-US">
                      <a:latin typeface="Times New Roman" panose="02020603050405020304" pitchFamily="18" charset="0"/>
                    </a:rPr>
                    <a:t>有固有磁矩</a:t>
                  </a:r>
                  <a:r>
                    <a:rPr lang="en-US" altLang="zh-CN">
                      <a:latin typeface="Times New Roman" panose="02020603050405020304" pitchFamily="18" charset="0"/>
                    </a:rPr>
                    <a:t>.</a:t>
                  </a:r>
                </a:p>
              </p:txBody>
            </p:sp>
            <p:sp>
              <p:nvSpPr>
                <p:cNvPr id="58396" name="Rectangle 69"/>
                <p:cNvSpPr>
                  <a:spLocks noChangeArrowheads="1"/>
                </p:cNvSpPr>
                <p:nvPr/>
              </p:nvSpPr>
              <p:spPr bwMode="auto">
                <a:xfrm>
                  <a:off x="2207" y="1563"/>
                  <a:ext cx="108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a:latin typeface="Times New Roman" panose="02020603050405020304" pitchFamily="18" charset="0"/>
                    </a:rPr>
                    <a:t>无固有磁矩</a:t>
                  </a:r>
                </a:p>
              </p:txBody>
            </p:sp>
            <p:sp>
              <p:nvSpPr>
                <p:cNvPr id="58397" name="Text Box 70"/>
                <p:cNvSpPr txBox="1">
                  <a:spLocks noChangeArrowheads="1"/>
                </p:cNvSpPr>
                <p:nvPr/>
              </p:nvSpPr>
              <p:spPr bwMode="auto">
                <a:xfrm>
                  <a:off x="3894" y="1275"/>
                  <a:ext cx="158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a:latin typeface="Times New Roman" panose="02020603050405020304" pitchFamily="18" charset="0"/>
                    </a:rPr>
                    <a:t>电子的自旋磁矩</a:t>
                  </a:r>
                </a:p>
              </p:txBody>
            </p:sp>
            <p:sp>
              <p:nvSpPr>
                <p:cNvPr id="58398" name="Text Box 71"/>
                <p:cNvSpPr txBox="1">
                  <a:spLocks noChangeArrowheads="1"/>
                </p:cNvSpPr>
                <p:nvPr/>
              </p:nvSpPr>
              <p:spPr bwMode="auto">
                <a:xfrm>
                  <a:off x="4008" y="1563"/>
                  <a:ext cx="119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a:latin typeface="Times New Roman" panose="02020603050405020304" pitchFamily="18" charset="0"/>
                    </a:rPr>
                    <a:t>形成磁畴</a:t>
                  </a:r>
                </a:p>
              </p:txBody>
            </p:sp>
          </p:grpSp>
          <p:grpSp>
            <p:nvGrpSpPr>
              <p:cNvPr id="58380" name="Group 72"/>
              <p:cNvGrpSpPr>
                <a:grpSpLocks/>
              </p:cNvGrpSpPr>
              <p:nvPr/>
            </p:nvGrpSpPr>
            <p:grpSpPr bwMode="auto">
              <a:xfrm>
                <a:off x="155" y="1760"/>
                <a:ext cx="5008" cy="588"/>
                <a:chOff x="179" y="1904"/>
                <a:chExt cx="5008" cy="588"/>
              </a:xfrm>
            </p:grpSpPr>
            <p:sp>
              <p:nvSpPr>
                <p:cNvPr id="58389" name="Rectangle 73"/>
                <p:cNvSpPr>
                  <a:spLocks noChangeArrowheads="1"/>
                </p:cNvSpPr>
                <p:nvPr/>
              </p:nvSpPr>
              <p:spPr bwMode="auto">
                <a:xfrm>
                  <a:off x="179" y="1904"/>
                  <a:ext cx="132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en-US" altLang="zh-CN">
                      <a:solidFill>
                        <a:srgbClr val="FF0000"/>
                      </a:solidFill>
                      <a:latin typeface="Times New Roman" panose="02020603050405020304" pitchFamily="18" charset="0"/>
                    </a:rPr>
                    <a:t>◆</a:t>
                  </a:r>
                  <a:r>
                    <a:rPr lang="zh-CN" altLang="en-US">
                      <a:latin typeface="Times New Roman" panose="02020603050405020304" pitchFamily="18" charset="0"/>
                    </a:rPr>
                    <a:t>部分抗磁性</a:t>
                  </a:r>
                  <a:r>
                    <a:rPr lang="en-US" altLang="zh-CN">
                      <a:latin typeface="Times New Roman" panose="02020603050405020304" pitchFamily="18" charset="0"/>
                    </a:rPr>
                    <a:t>,</a:t>
                  </a:r>
                </a:p>
              </p:txBody>
            </p:sp>
            <p:sp>
              <p:nvSpPr>
                <p:cNvPr id="58390" name="Rectangle 74"/>
                <p:cNvSpPr>
                  <a:spLocks noChangeArrowheads="1"/>
                </p:cNvSpPr>
                <p:nvPr/>
              </p:nvSpPr>
              <p:spPr bwMode="auto">
                <a:xfrm>
                  <a:off x="281" y="2204"/>
                  <a:ext cx="137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en-US" altLang="zh-CN">
                      <a:latin typeface="Times New Roman" panose="02020603050405020304" pitchFamily="18" charset="0"/>
                    </a:rPr>
                    <a:t> </a:t>
                  </a:r>
                  <a:r>
                    <a:rPr lang="zh-CN" altLang="en-US">
                      <a:latin typeface="Times New Roman" panose="02020603050405020304" pitchFamily="18" charset="0"/>
                    </a:rPr>
                    <a:t>总效果顺磁性</a:t>
                  </a:r>
                  <a:r>
                    <a:rPr lang="en-US" altLang="zh-CN">
                      <a:latin typeface="Times New Roman" panose="02020603050405020304" pitchFamily="18" charset="0"/>
                    </a:rPr>
                    <a:t>.</a:t>
                  </a:r>
                </a:p>
              </p:txBody>
            </p:sp>
            <p:sp>
              <p:nvSpPr>
                <p:cNvPr id="58391" name="Rectangle 75"/>
                <p:cNvSpPr>
                  <a:spLocks noChangeArrowheads="1"/>
                </p:cNvSpPr>
                <p:nvPr/>
              </p:nvSpPr>
              <p:spPr bwMode="auto">
                <a:xfrm>
                  <a:off x="2328" y="2048"/>
                  <a:ext cx="74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a:latin typeface="Times New Roman" panose="02020603050405020304" pitchFamily="18" charset="0"/>
                    </a:rPr>
                    <a:t>抗磁性</a:t>
                  </a:r>
                  <a:r>
                    <a:rPr lang="en-US" altLang="zh-CN">
                      <a:latin typeface="Times New Roman" panose="02020603050405020304" pitchFamily="18" charset="0"/>
                    </a:rPr>
                    <a:t>.</a:t>
                  </a:r>
                </a:p>
              </p:txBody>
            </p:sp>
            <p:sp>
              <p:nvSpPr>
                <p:cNvPr id="58392" name="Text Box 76"/>
                <p:cNvSpPr txBox="1">
                  <a:spLocks noChangeArrowheads="1"/>
                </p:cNvSpPr>
                <p:nvPr/>
              </p:nvSpPr>
              <p:spPr bwMode="auto">
                <a:xfrm>
                  <a:off x="3996" y="2035"/>
                  <a:ext cx="119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a:latin typeface="Times New Roman" panose="02020603050405020304" pitchFamily="18" charset="0"/>
                    </a:rPr>
                    <a:t>顺磁性</a:t>
                  </a:r>
                </a:p>
              </p:txBody>
            </p:sp>
          </p:grpSp>
          <p:grpSp>
            <p:nvGrpSpPr>
              <p:cNvPr id="58381" name="Group 77"/>
              <p:cNvGrpSpPr>
                <a:grpSpLocks/>
              </p:cNvGrpSpPr>
              <p:nvPr/>
            </p:nvGrpSpPr>
            <p:grpSpPr bwMode="auto">
              <a:xfrm>
                <a:off x="187" y="469"/>
                <a:ext cx="5465" cy="3585"/>
                <a:chOff x="211" y="613"/>
                <a:chExt cx="5465" cy="3585"/>
              </a:xfrm>
            </p:grpSpPr>
            <p:sp>
              <p:nvSpPr>
                <p:cNvPr id="58385" name="Line 78"/>
                <p:cNvSpPr>
                  <a:spLocks noChangeShapeType="1"/>
                </p:cNvSpPr>
                <p:nvPr/>
              </p:nvSpPr>
              <p:spPr bwMode="auto">
                <a:xfrm>
                  <a:off x="3754" y="613"/>
                  <a:ext cx="0" cy="357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386" name="Line 79"/>
                <p:cNvSpPr>
                  <a:spLocks noChangeShapeType="1"/>
                </p:cNvSpPr>
                <p:nvPr/>
              </p:nvSpPr>
              <p:spPr bwMode="auto">
                <a:xfrm>
                  <a:off x="211" y="914"/>
                  <a:ext cx="5453"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387" name="Line 80"/>
                <p:cNvSpPr>
                  <a:spLocks noChangeShapeType="1"/>
                </p:cNvSpPr>
                <p:nvPr/>
              </p:nvSpPr>
              <p:spPr bwMode="auto">
                <a:xfrm>
                  <a:off x="223" y="3149"/>
                  <a:ext cx="5453"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388" name="Line 81"/>
                <p:cNvSpPr>
                  <a:spLocks noChangeShapeType="1"/>
                </p:cNvSpPr>
                <p:nvPr/>
              </p:nvSpPr>
              <p:spPr bwMode="auto">
                <a:xfrm>
                  <a:off x="1700" y="625"/>
                  <a:ext cx="0" cy="357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58382" name="Group 82"/>
              <p:cNvGrpSpPr>
                <a:grpSpLocks/>
              </p:cNvGrpSpPr>
              <p:nvPr/>
            </p:nvGrpSpPr>
            <p:grpSpPr bwMode="auto">
              <a:xfrm>
                <a:off x="122" y="3112"/>
                <a:ext cx="1491" cy="828"/>
                <a:chOff x="154" y="3112"/>
                <a:chExt cx="1491" cy="828"/>
              </a:xfrm>
            </p:grpSpPr>
            <p:graphicFrame>
              <p:nvGraphicFramePr>
                <p:cNvPr id="58383" name="Object 83"/>
                <p:cNvGraphicFramePr>
                  <a:graphicFrameLocks noChangeAspect="1"/>
                </p:cNvGraphicFramePr>
                <p:nvPr/>
              </p:nvGraphicFramePr>
              <p:xfrm>
                <a:off x="404" y="3155"/>
                <a:ext cx="1241" cy="785"/>
              </p:xfrm>
              <a:graphic>
                <a:graphicData uri="http://schemas.openxmlformats.org/presentationml/2006/ole">
                  <mc:AlternateContent xmlns:mc="http://schemas.openxmlformats.org/markup-compatibility/2006">
                    <mc:Choice xmlns:v="urn:schemas-microsoft-com:vml" Requires="v">
                      <p:oleObj spid="_x0000_s58477" name="Equation" r:id="rId7" imgW="1104900" imgH="698500" progId="Equation.3">
                        <p:embed/>
                      </p:oleObj>
                    </mc:Choice>
                    <mc:Fallback>
                      <p:oleObj name="Equation" r:id="rId7" imgW="1104900" imgH="698500" progId="Equation.3">
                        <p:embed/>
                        <p:pic>
                          <p:nvPicPr>
                            <p:cNvPr id="0" name="Object 8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4" y="3155"/>
                              <a:ext cx="1241" cy="7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84" name="Rectangle 84"/>
                <p:cNvSpPr>
                  <a:spLocks noChangeArrowheads="1"/>
                </p:cNvSpPr>
                <p:nvPr/>
              </p:nvSpPr>
              <p:spPr bwMode="auto">
                <a:xfrm>
                  <a:off x="154" y="3112"/>
                  <a:ext cx="31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en-US" altLang="zh-CN">
                      <a:solidFill>
                        <a:srgbClr val="FF0000"/>
                      </a:solidFill>
                      <a:latin typeface="Times New Roman" panose="02020603050405020304" pitchFamily="18" charset="0"/>
                    </a:rPr>
                    <a:t>◆</a:t>
                  </a:r>
                </a:p>
              </p:txBody>
            </p:sp>
          </p:grpSp>
        </p:grpSp>
      </p:grpSp>
      <p:sp>
        <p:nvSpPr>
          <p:cNvPr id="179289" name="Text Box 89"/>
          <p:cNvSpPr txBox="1">
            <a:spLocks noChangeArrowheads="1"/>
          </p:cNvSpPr>
          <p:nvPr/>
        </p:nvSpPr>
        <p:spPr bwMode="auto">
          <a:xfrm>
            <a:off x="3798888" y="6384925"/>
            <a:ext cx="4570412" cy="466725"/>
          </a:xfrm>
          <a:prstGeom prst="rect">
            <a:avLst/>
          </a:prstGeom>
          <a:gradFill rotWithShape="0">
            <a:gsLst>
              <a:gs pos="0">
                <a:srgbClr val="CC99FF"/>
              </a:gs>
              <a:gs pos="50000">
                <a:srgbClr val="FFFFFF"/>
              </a:gs>
              <a:gs pos="100000">
                <a:srgbClr val="CC99FF"/>
              </a:gs>
            </a:gsLst>
            <a:lin ang="5400000" scaled="1"/>
          </a:gradFill>
          <a:ln w="9525">
            <a:solidFill>
              <a:srgbClr val="8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dirty="0">
                <a:solidFill>
                  <a:srgbClr val="0000FF"/>
                </a:solidFill>
                <a:latin typeface="幼圆" panose="02010509060101010101" pitchFamily="49" charset="-122"/>
                <a:ea typeface="幼圆" panose="02010509060101010101" pitchFamily="49" charset="-122"/>
              </a:rPr>
              <a:t>作业</a:t>
            </a:r>
            <a:r>
              <a:rPr lang="zh-CN" altLang="en-US" dirty="0" smtClean="0">
                <a:solidFill>
                  <a:srgbClr val="0000FF"/>
                </a:solidFill>
                <a:latin typeface="幼圆" panose="02010509060101010101" pitchFamily="49" charset="-122"/>
                <a:ea typeface="幼圆" panose="02010509060101010101" pitchFamily="49" charset="-122"/>
              </a:rPr>
              <a:t>：</a:t>
            </a:r>
            <a:r>
              <a:rPr lang="en-US" altLang="zh-CN" dirty="0" smtClean="0">
                <a:solidFill>
                  <a:srgbClr val="0000FF"/>
                </a:solidFill>
                <a:latin typeface="幼圆" panose="02010509060101010101" pitchFamily="49" charset="-122"/>
                <a:ea typeface="幼圆" panose="02010509060101010101" pitchFamily="49" charset="-122"/>
              </a:rPr>
              <a:t>p175</a:t>
            </a:r>
            <a:r>
              <a:rPr lang="zh-CN" altLang="en-US" dirty="0" smtClean="0">
                <a:solidFill>
                  <a:srgbClr val="0000FF"/>
                </a:solidFill>
                <a:latin typeface="幼圆" panose="02010509060101010101" pitchFamily="49" charset="-122"/>
                <a:ea typeface="幼圆" panose="02010509060101010101" pitchFamily="49" charset="-122"/>
              </a:rPr>
              <a:t>页</a:t>
            </a:r>
            <a:r>
              <a:rPr lang="en-US" altLang="zh-CN" dirty="0" smtClean="0">
                <a:solidFill>
                  <a:srgbClr val="0000FF"/>
                </a:solidFill>
                <a:latin typeface="幼圆" panose="02010509060101010101" pitchFamily="49" charset="-122"/>
                <a:ea typeface="幼圆" panose="02010509060101010101" pitchFamily="49" charset="-122"/>
              </a:rPr>
              <a:t>7</a:t>
            </a:r>
            <a:r>
              <a:rPr lang="zh-CN" altLang="en-US" smtClean="0">
                <a:solidFill>
                  <a:srgbClr val="0000FF"/>
                </a:solidFill>
                <a:latin typeface="幼圆" panose="02010509060101010101" pitchFamily="49" charset="-122"/>
                <a:ea typeface="幼圆" panose="02010509060101010101" pitchFamily="49" charset="-122"/>
              </a:rPr>
              <a:t>题</a:t>
            </a:r>
            <a:endParaRPr lang="en-US" altLang="zh-CN" dirty="0">
              <a:solidFill>
                <a:srgbClr val="0000FF"/>
              </a:solidFill>
              <a:latin typeface="幼圆" panose="02010509060101010101" pitchFamily="49" charset="-122"/>
              <a:ea typeface="幼圆" panose="020105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9222"/>
                                        </p:tgtEl>
                                        <p:attrNameLst>
                                          <p:attrName>style.visibility</p:attrName>
                                        </p:attrNameLst>
                                      </p:cBhvr>
                                      <p:to>
                                        <p:strVal val="visible"/>
                                      </p:to>
                                    </p:set>
                                    <p:animEffect transition="in" filter="wipe(left)">
                                      <p:cBhvr>
                                        <p:cTn id="7" dur="500"/>
                                        <p:tgtEl>
                                          <p:spTgt spid="1792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79288"/>
                                        </p:tgtEl>
                                        <p:attrNameLst>
                                          <p:attrName>style.visibility</p:attrName>
                                        </p:attrNameLst>
                                      </p:cBhvr>
                                      <p:to>
                                        <p:strVal val="visible"/>
                                      </p:to>
                                    </p:set>
                                    <p:animEffect transition="in" filter="wipe(up)">
                                      <p:cBhvr>
                                        <p:cTn id="12" dur="500"/>
                                        <p:tgtEl>
                                          <p:spTgt spid="1792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9289"/>
                                        </p:tgtEl>
                                        <p:attrNameLst>
                                          <p:attrName>style.visibility</p:attrName>
                                        </p:attrNameLst>
                                      </p:cBhvr>
                                      <p:to>
                                        <p:strVal val="visible"/>
                                      </p:to>
                                    </p:set>
                                    <p:animEffect transition="in" filter="wipe(left)">
                                      <p:cBhvr>
                                        <p:cTn id="17" dur="500"/>
                                        <p:tgtEl>
                                          <p:spTgt spid="179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22" grpId="0"/>
      <p:bldP spid="179289"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5"/>
          <p:cNvSpPr>
            <a:spLocks noChangeArrowheads="1"/>
          </p:cNvSpPr>
          <p:nvPr/>
        </p:nvSpPr>
        <p:spPr bwMode="auto">
          <a:xfrm>
            <a:off x="180976" y="107982"/>
            <a:ext cx="47720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spcBef>
                <a:spcPct val="50000"/>
              </a:spcBef>
            </a:pPr>
            <a:r>
              <a:rPr lang="zh-CN" altLang="en-US" dirty="0">
                <a:latin typeface="Times New Roman" panose="02020603050405020304" pitchFamily="18" charset="0"/>
              </a:rPr>
              <a:t>一、分子电流    磁化 强度</a:t>
            </a:r>
          </a:p>
        </p:txBody>
      </p:sp>
      <p:sp>
        <p:nvSpPr>
          <p:cNvPr id="128006" name="Rectangle 6"/>
          <p:cNvSpPr>
            <a:spLocks noChangeArrowheads="1"/>
          </p:cNvSpPr>
          <p:nvPr/>
        </p:nvSpPr>
        <p:spPr bwMode="auto">
          <a:xfrm>
            <a:off x="404827" y="755307"/>
            <a:ext cx="10528272"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spcBef>
                <a:spcPct val="20000"/>
              </a:spcBef>
            </a:pPr>
            <a:r>
              <a:rPr lang="en-US" altLang="zh-CN" dirty="0">
                <a:latin typeface="Times New Roman" panose="02020603050405020304" pitchFamily="18" charset="0"/>
              </a:rPr>
              <a:t>1</a:t>
            </a:r>
            <a:r>
              <a:rPr lang="zh-CN" altLang="en-US" dirty="0">
                <a:latin typeface="Times New Roman" panose="02020603050405020304" pitchFamily="18" charset="0"/>
              </a:rPr>
              <a:t>、磁介质</a:t>
            </a:r>
            <a:r>
              <a:rPr lang="en-US" altLang="zh-CN" dirty="0">
                <a:latin typeface="Times New Roman" panose="02020603050405020304" pitchFamily="18" charset="0"/>
              </a:rPr>
              <a:t>:  </a:t>
            </a:r>
            <a:r>
              <a:rPr lang="zh-CN" altLang="en-US" dirty="0">
                <a:latin typeface="Times New Roman" panose="02020603050405020304" pitchFamily="18" charset="0"/>
              </a:rPr>
              <a:t>在磁场的作用下性质发生变化并影响原磁场</a:t>
            </a:r>
            <a:r>
              <a:rPr lang="zh-CN" altLang="en-US" dirty="0" smtClean="0">
                <a:latin typeface="Times New Roman" panose="02020603050405020304" pitchFamily="18" charset="0"/>
              </a:rPr>
              <a:t>分布的</a:t>
            </a:r>
            <a:r>
              <a:rPr lang="zh-CN" altLang="en-US" dirty="0">
                <a:latin typeface="Times New Roman" panose="02020603050405020304" pitchFamily="18" charset="0"/>
              </a:rPr>
              <a:t>物质。</a:t>
            </a:r>
          </a:p>
        </p:txBody>
      </p:sp>
      <p:grpSp>
        <p:nvGrpSpPr>
          <p:cNvPr id="128078" name="Group 78"/>
          <p:cNvGrpSpPr>
            <a:grpSpLocks/>
          </p:cNvGrpSpPr>
          <p:nvPr/>
        </p:nvGrpSpPr>
        <p:grpSpPr bwMode="auto">
          <a:xfrm>
            <a:off x="4292600" y="1530084"/>
            <a:ext cx="582613" cy="795338"/>
            <a:chOff x="2418" y="480"/>
            <a:chExt cx="340" cy="624"/>
          </a:xfrm>
        </p:grpSpPr>
        <p:sp>
          <p:nvSpPr>
            <p:cNvPr id="20513" name="Line 79"/>
            <p:cNvSpPr>
              <a:spLocks noChangeShapeType="1"/>
            </p:cNvSpPr>
            <p:nvPr/>
          </p:nvSpPr>
          <p:spPr bwMode="auto">
            <a:xfrm>
              <a:off x="2546" y="480"/>
              <a:ext cx="212"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4" name="Line 80"/>
            <p:cNvSpPr>
              <a:spLocks noChangeShapeType="1"/>
            </p:cNvSpPr>
            <p:nvPr/>
          </p:nvSpPr>
          <p:spPr bwMode="auto">
            <a:xfrm>
              <a:off x="2546" y="480"/>
              <a:ext cx="0" cy="62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5" name="Line 81"/>
            <p:cNvSpPr>
              <a:spLocks noChangeShapeType="1"/>
            </p:cNvSpPr>
            <p:nvPr/>
          </p:nvSpPr>
          <p:spPr bwMode="auto">
            <a:xfrm>
              <a:off x="2546" y="1104"/>
              <a:ext cx="212"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6" name="Line 82"/>
            <p:cNvSpPr>
              <a:spLocks noChangeShapeType="1"/>
            </p:cNvSpPr>
            <p:nvPr/>
          </p:nvSpPr>
          <p:spPr bwMode="auto">
            <a:xfrm>
              <a:off x="2418" y="768"/>
              <a:ext cx="12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8083" name="Rectangle 83"/>
          <p:cNvSpPr>
            <a:spLocks noChangeArrowheads="1"/>
          </p:cNvSpPr>
          <p:nvPr/>
        </p:nvSpPr>
        <p:spPr bwMode="auto">
          <a:xfrm>
            <a:off x="4902200" y="1301484"/>
            <a:ext cx="149066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r>
              <a:rPr lang="zh-CN" altLang="en-US"/>
              <a:t>轨道磁矩</a:t>
            </a:r>
          </a:p>
        </p:txBody>
      </p:sp>
      <p:sp>
        <p:nvSpPr>
          <p:cNvPr id="128084" name="Rectangle 84"/>
          <p:cNvSpPr>
            <a:spLocks noChangeArrowheads="1"/>
          </p:cNvSpPr>
          <p:nvPr/>
        </p:nvSpPr>
        <p:spPr bwMode="auto">
          <a:xfrm>
            <a:off x="4856163" y="2115872"/>
            <a:ext cx="15938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r>
              <a:rPr lang="zh-CN" altLang="en-US"/>
              <a:t>自旋磁矩</a:t>
            </a:r>
          </a:p>
        </p:txBody>
      </p:sp>
      <p:grpSp>
        <p:nvGrpSpPr>
          <p:cNvPr id="128085" name="Group 85"/>
          <p:cNvGrpSpPr>
            <a:grpSpLocks/>
          </p:cNvGrpSpPr>
          <p:nvPr/>
        </p:nvGrpSpPr>
        <p:grpSpPr bwMode="auto">
          <a:xfrm>
            <a:off x="2190750" y="1677722"/>
            <a:ext cx="2297113" cy="461962"/>
            <a:chOff x="456" y="1122"/>
            <a:chExt cx="1447" cy="291"/>
          </a:xfrm>
        </p:grpSpPr>
        <p:sp>
          <p:nvSpPr>
            <p:cNvPr id="20511" name="Rectangle 86"/>
            <p:cNvSpPr>
              <a:spLocks noChangeArrowheads="1"/>
            </p:cNvSpPr>
            <p:nvPr/>
          </p:nvSpPr>
          <p:spPr bwMode="auto">
            <a:xfrm>
              <a:off x="456" y="1122"/>
              <a:ext cx="14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r>
                <a:rPr lang="zh-CN" altLang="en-US"/>
                <a:t>分子     电子</a:t>
              </a:r>
            </a:p>
          </p:txBody>
        </p:sp>
        <p:sp>
          <p:nvSpPr>
            <p:cNvPr id="20512" name="AutoShape 87"/>
            <p:cNvSpPr>
              <a:spLocks noChangeArrowheads="1"/>
            </p:cNvSpPr>
            <p:nvPr/>
          </p:nvSpPr>
          <p:spPr bwMode="auto">
            <a:xfrm>
              <a:off x="1039" y="1230"/>
              <a:ext cx="280" cy="72"/>
            </a:xfrm>
            <a:prstGeom prst="rightArrow">
              <a:avLst>
                <a:gd name="adj1" fmla="val 50000"/>
                <a:gd name="adj2" fmla="val 194462"/>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endParaRPr lang="zh-CN" altLang="en-US"/>
            </a:p>
          </p:txBody>
        </p:sp>
      </p:grpSp>
      <p:grpSp>
        <p:nvGrpSpPr>
          <p:cNvPr id="128088" name="Group 88"/>
          <p:cNvGrpSpPr>
            <a:grpSpLocks/>
          </p:cNvGrpSpPr>
          <p:nvPr/>
        </p:nvGrpSpPr>
        <p:grpSpPr bwMode="auto">
          <a:xfrm>
            <a:off x="6210300" y="1398322"/>
            <a:ext cx="1903413" cy="1090612"/>
            <a:chOff x="3164" y="1002"/>
            <a:chExt cx="1199" cy="687"/>
          </a:xfrm>
        </p:grpSpPr>
        <p:sp>
          <p:nvSpPr>
            <p:cNvPr id="20508" name="AutoShape 89"/>
            <p:cNvSpPr>
              <a:spLocks noChangeArrowheads="1"/>
            </p:cNvSpPr>
            <p:nvPr/>
          </p:nvSpPr>
          <p:spPr bwMode="auto">
            <a:xfrm>
              <a:off x="3164" y="1258"/>
              <a:ext cx="1066" cy="140"/>
            </a:xfrm>
            <a:prstGeom prst="rightArrow">
              <a:avLst>
                <a:gd name="adj1" fmla="val 50000"/>
                <a:gd name="adj2" fmla="val 380750"/>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endParaRPr lang="zh-CN" altLang="en-US"/>
            </a:p>
          </p:txBody>
        </p:sp>
        <p:sp>
          <p:nvSpPr>
            <p:cNvPr id="20509" name="Rectangle 90"/>
            <p:cNvSpPr>
              <a:spLocks noChangeArrowheads="1"/>
            </p:cNvSpPr>
            <p:nvPr/>
          </p:nvSpPr>
          <p:spPr bwMode="auto">
            <a:xfrm>
              <a:off x="3355" y="1002"/>
              <a:ext cx="100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r>
                <a:rPr lang="zh-CN" altLang="en-US"/>
                <a:t>磁效应</a:t>
              </a:r>
            </a:p>
          </p:txBody>
        </p:sp>
        <p:sp>
          <p:nvSpPr>
            <p:cNvPr id="20510" name="Rectangle 91"/>
            <p:cNvSpPr>
              <a:spLocks noChangeArrowheads="1"/>
            </p:cNvSpPr>
            <p:nvPr/>
          </p:nvSpPr>
          <p:spPr bwMode="auto">
            <a:xfrm>
              <a:off x="3402" y="1398"/>
              <a:ext cx="68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r>
                <a:rPr lang="zh-CN" altLang="en-US"/>
                <a:t>总和</a:t>
              </a:r>
            </a:p>
          </p:txBody>
        </p:sp>
      </p:grpSp>
      <p:sp>
        <p:nvSpPr>
          <p:cNvPr id="128092" name="Rectangle 92"/>
          <p:cNvSpPr>
            <a:spLocks noChangeArrowheads="1"/>
          </p:cNvSpPr>
          <p:nvPr/>
        </p:nvSpPr>
        <p:spPr bwMode="auto">
          <a:xfrm>
            <a:off x="7950200" y="1677722"/>
            <a:ext cx="19431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r>
              <a:rPr lang="zh-CN" altLang="en-US"/>
              <a:t>等效圆电流</a:t>
            </a:r>
          </a:p>
        </p:txBody>
      </p:sp>
      <p:grpSp>
        <p:nvGrpSpPr>
          <p:cNvPr id="128174" name="Group 174"/>
          <p:cNvGrpSpPr>
            <a:grpSpLocks/>
          </p:cNvGrpSpPr>
          <p:nvPr/>
        </p:nvGrpSpPr>
        <p:grpSpPr bwMode="auto">
          <a:xfrm>
            <a:off x="3436938" y="2879398"/>
            <a:ext cx="3670300" cy="527050"/>
            <a:chOff x="1283" y="1919"/>
            <a:chExt cx="2312" cy="332"/>
          </a:xfrm>
        </p:grpSpPr>
        <p:sp>
          <p:nvSpPr>
            <p:cNvPr id="20505" name="AutoShape 94"/>
            <p:cNvSpPr>
              <a:spLocks noChangeArrowheads="1"/>
            </p:cNvSpPr>
            <p:nvPr/>
          </p:nvSpPr>
          <p:spPr bwMode="auto">
            <a:xfrm>
              <a:off x="1283" y="2024"/>
              <a:ext cx="472" cy="99"/>
            </a:xfrm>
            <a:prstGeom prst="rightArrow">
              <a:avLst>
                <a:gd name="adj1" fmla="val 50000"/>
                <a:gd name="adj2" fmla="val 238406"/>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endParaRPr lang="zh-CN" altLang="en-US"/>
            </a:p>
          </p:txBody>
        </p:sp>
        <p:sp>
          <p:nvSpPr>
            <p:cNvPr id="20506" name="Rectangle 95"/>
            <p:cNvSpPr>
              <a:spLocks noChangeArrowheads="1"/>
            </p:cNvSpPr>
            <p:nvPr/>
          </p:nvSpPr>
          <p:spPr bwMode="auto">
            <a:xfrm>
              <a:off x="1800" y="1919"/>
              <a:ext cx="148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r>
                <a:rPr lang="zh-CN" altLang="en-US" dirty="0"/>
                <a:t>分子磁矩</a:t>
              </a:r>
            </a:p>
          </p:txBody>
        </p:sp>
        <p:graphicFrame>
          <p:nvGraphicFramePr>
            <p:cNvPr id="20507" name="Object 96"/>
            <p:cNvGraphicFramePr>
              <a:graphicFrameLocks/>
            </p:cNvGraphicFramePr>
            <p:nvPr/>
          </p:nvGraphicFramePr>
          <p:xfrm>
            <a:off x="2658" y="1952"/>
            <a:ext cx="937" cy="299"/>
          </p:xfrm>
          <a:graphic>
            <a:graphicData uri="http://schemas.openxmlformats.org/presentationml/2006/ole">
              <mc:AlternateContent xmlns:mc="http://schemas.openxmlformats.org/markup-compatibility/2006">
                <mc:Choice xmlns:v="urn:schemas-microsoft-com:vml" Requires="v">
                  <p:oleObj spid="_x0000_s20671" name="公式" r:id="rId3" imgW="590511" imgH="209520" progId="Equation.3">
                    <p:embed/>
                  </p:oleObj>
                </mc:Choice>
                <mc:Fallback>
                  <p:oleObj name="公式" r:id="rId3" imgW="590511" imgH="209520" progId="Equation.3">
                    <p:embed/>
                    <p:pic>
                      <p:nvPicPr>
                        <p:cNvPr id="0" name="Object 9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8" y="1952"/>
                          <a:ext cx="937"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128160" name="Picture 160"/>
          <p:cNvPicPr>
            <a:picLocks noChangeAspect="1" noChangeArrowheads="1"/>
          </p:cNvPicPr>
          <p:nvPr/>
        </p:nvPicPr>
        <p:blipFill>
          <a:blip r:embed="rId5">
            <a:extLst>
              <a:ext uri="{28A0092B-C50C-407E-A947-70E740481C1C}">
                <a14:useLocalDpi xmlns:a14="http://schemas.microsoft.com/office/drawing/2010/main" val="0"/>
              </a:ext>
            </a:extLst>
          </a:blip>
          <a:srcRect l="29649" t="35742" r="29453" b="35059"/>
          <a:stretch>
            <a:fillRect/>
          </a:stretch>
        </p:blipFill>
        <p:spPr bwMode="auto">
          <a:xfrm>
            <a:off x="7672388" y="4783400"/>
            <a:ext cx="2903538" cy="165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28163" name="Group 163"/>
          <p:cNvGrpSpPr>
            <a:grpSpLocks/>
          </p:cNvGrpSpPr>
          <p:nvPr/>
        </p:nvGrpSpPr>
        <p:grpSpPr bwMode="auto">
          <a:xfrm>
            <a:off x="9027567" y="2641274"/>
            <a:ext cx="1763712" cy="1530350"/>
            <a:chOff x="4008" y="1863"/>
            <a:chExt cx="998" cy="868"/>
          </a:xfrm>
        </p:grpSpPr>
        <p:sp>
          <p:nvSpPr>
            <p:cNvPr id="20499" name="Rectangle 147"/>
            <p:cNvSpPr>
              <a:spLocks noChangeArrowheads="1"/>
            </p:cNvSpPr>
            <p:nvPr/>
          </p:nvSpPr>
          <p:spPr bwMode="auto">
            <a:xfrm>
              <a:off x="4008" y="1863"/>
              <a:ext cx="998" cy="868"/>
            </a:xfrm>
            <a:prstGeom prst="rect">
              <a:avLst/>
            </a:prstGeom>
            <a:gradFill rotWithShape="1">
              <a:gsLst>
                <a:gs pos="0">
                  <a:srgbClr val="DDEEFE"/>
                </a:gs>
                <a:gs pos="100000">
                  <a:srgbClr val="B2D9F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endParaRPr lang="zh-CN" altLang="en-US"/>
            </a:p>
          </p:txBody>
        </p:sp>
        <p:sp>
          <p:nvSpPr>
            <p:cNvPr id="20500" name="Arc 148"/>
            <p:cNvSpPr>
              <a:spLocks/>
            </p:cNvSpPr>
            <p:nvPr/>
          </p:nvSpPr>
          <p:spPr bwMode="auto">
            <a:xfrm>
              <a:off x="4109" y="2269"/>
              <a:ext cx="799" cy="255"/>
            </a:xfrm>
            <a:custGeom>
              <a:avLst/>
              <a:gdLst>
                <a:gd name="T0" fmla="*/ 5 w 43200"/>
                <a:gd name="T1" fmla="*/ 1 h 43200"/>
                <a:gd name="T2" fmla="*/ 5 w 43200"/>
                <a:gd name="T3" fmla="*/ 1 h 43200"/>
                <a:gd name="T4" fmla="*/ 7 w 43200"/>
                <a:gd name="T5" fmla="*/ 1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13186" y="41493"/>
                  </a:moveTo>
                  <a:cubicBezTo>
                    <a:pt x="5193" y="38113"/>
                    <a:pt x="0" y="30278"/>
                    <a:pt x="0" y="21600"/>
                  </a:cubicBezTo>
                  <a:cubicBezTo>
                    <a:pt x="0" y="9670"/>
                    <a:pt x="9670" y="0"/>
                    <a:pt x="21600" y="0"/>
                  </a:cubicBezTo>
                  <a:cubicBezTo>
                    <a:pt x="33529" y="0"/>
                    <a:pt x="43200" y="9670"/>
                    <a:pt x="43200" y="21600"/>
                  </a:cubicBezTo>
                  <a:cubicBezTo>
                    <a:pt x="43200" y="33529"/>
                    <a:pt x="33529" y="43200"/>
                    <a:pt x="21600" y="43200"/>
                  </a:cubicBezTo>
                  <a:cubicBezTo>
                    <a:pt x="18848" y="43200"/>
                    <a:pt x="16122" y="42674"/>
                    <a:pt x="13567" y="41651"/>
                  </a:cubicBezTo>
                </a:path>
                <a:path w="43200" h="43200" stroke="0" extrusionOk="0">
                  <a:moveTo>
                    <a:pt x="13186" y="41493"/>
                  </a:moveTo>
                  <a:cubicBezTo>
                    <a:pt x="5193" y="38113"/>
                    <a:pt x="0" y="30278"/>
                    <a:pt x="0" y="21600"/>
                  </a:cubicBezTo>
                  <a:cubicBezTo>
                    <a:pt x="0" y="9670"/>
                    <a:pt x="9670" y="0"/>
                    <a:pt x="21600" y="0"/>
                  </a:cubicBezTo>
                  <a:cubicBezTo>
                    <a:pt x="33529" y="0"/>
                    <a:pt x="43200" y="9670"/>
                    <a:pt x="43200" y="21600"/>
                  </a:cubicBezTo>
                  <a:cubicBezTo>
                    <a:pt x="43200" y="33529"/>
                    <a:pt x="33529" y="43200"/>
                    <a:pt x="21600" y="43200"/>
                  </a:cubicBezTo>
                  <a:cubicBezTo>
                    <a:pt x="18848" y="43200"/>
                    <a:pt x="16122" y="42674"/>
                    <a:pt x="13567" y="41651"/>
                  </a:cubicBezTo>
                  <a:lnTo>
                    <a:pt x="21600" y="21600"/>
                  </a:lnTo>
                  <a:lnTo>
                    <a:pt x="13186" y="41493"/>
                  </a:lnTo>
                  <a:close/>
                </a:path>
              </a:pathLst>
            </a:custGeom>
            <a:noFill/>
            <a:ln w="15875">
              <a:solidFill>
                <a:srgbClr val="FF0000"/>
              </a:solidFill>
              <a:round/>
              <a:headEnd type="triangle" w="med" len="lg"/>
              <a:tailEnd type="non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501" name="Line 155"/>
            <p:cNvSpPr>
              <a:spLocks noChangeShapeType="1"/>
            </p:cNvSpPr>
            <p:nvPr/>
          </p:nvSpPr>
          <p:spPr bwMode="auto">
            <a:xfrm>
              <a:off x="4515" y="2069"/>
              <a:ext cx="0" cy="324"/>
            </a:xfrm>
            <a:prstGeom prst="line">
              <a:avLst/>
            </a:prstGeom>
            <a:noFill/>
            <a:ln w="19050">
              <a:solidFill>
                <a:srgbClr val="FF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20502" name="Object 157"/>
            <p:cNvGraphicFramePr>
              <a:graphicFrameLocks noChangeAspect="1"/>
            </p:cNvGraphicFramePr>
            <p:nvPr/>
          </p:nvGraphicFramePr>
          <p:xfrm>
            <a:off x="4628" y="2041"/>
            <a:ext cx="163" cy="160"/>
          </p:xfrm>
          <a:graphic>
            <a:graphicData uri="http://schemas.openxmlformats.org/presentationml/2006/ole">
              <mc:AlternateContent xmlns:mc="http://schemas.openxmlformats.org/markup-compatibility/2006">
                <mc:Choice xmlns:v="urn:schemas-microsoft-com:vml" Requires="v">
                  <p:oleObj spid="_x0000_s20672" name="公式" r:id="rId6" imgW="161810" imgH="162000" progId="Equation.3">
                    <p:embed/>
                  </p:oleObj>
                </mc:Choice>
                <mc:Fallback>
                  <p:oleObj name="公式" r:id="rId6" imgW="161810" imgH="162000" progId="Equation.3">
                    <p:embed/>
                    <p:pic>
                      <p:nvPicPr>
                        <p:cNvPr id="0" name="Object 15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28" y="2041"/>
                          <a:ext cx="163"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03" name="Object 161"/>
            <p:cNvGraphicFramePr>
              <a:graphicFrameLocks noChangeAspect="1"/>
            </p:cNvGraphicFramePr>
            <p:nvPr/>
          </p:nvGraphicFramePr>
          <p:xfrm>
            <a:off x="4131" y="2509"/>
            <a:ext cx="117" cy="148"/>
          </p:xfrm>
          <a:graphic>
            <a:graphicData uri="http://schemas.openxmlformats.org/presentationml/2006/ole">
              <mc:AlternateContent xmlns:mc="http://schemas.openxmlformats.org/markup-compatibility/2006">
                <mc:Choice xmlns:v="urn:schemas-microsoft-com:vml" Requires="v">
                  <p:oleObj spid="_x0000_s20673" name="公式" r:id="rId8" imgW="104812" imgH="142830" progId="Equation.3">
                    <p:embed/>
                  </p:oleObj>
                </mc:Choice>
                <mc:Fallback>
                  <p:oleObj name="公式" r:id="rId8" imgW="104812" imgH="142830" progId="Equation.3">
                    <p:embed/>
                    <p:pic>
                      <p:nvPicPr>
                        <p:cNvPr id="0" name="Object 16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31" y="2509"/>
                          <a:ext cx="117" cy="1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04" name="Object 162"/>
            <p:cNvGraphicFramePr>
              <a:graphicFrameLocks noChangeAspect="1"/>
            </p:cNvGraphicFramePr>
            <p:nvPr/>
          </p:nvGraphicFramePr>
          <p:xfrm>
            <a:off x="4611" y="2325"/>
            <a:ext cx="141" cy="160"/>
          </p:xfrm>
          <a:graphic>
            <a:graphicData uri="http://schemas.openxmlformats.org/presentationml/2006/ole">
              <mc:AlternateContent xmlns:mc="http://schemas.openxmlformats.org/markup-compatibility/2006">
                <mc:Choice xmlns:v="urn:schemas-microsoft-com:vml" Requires="v">
                  <p:oleObj spid="_x0000_s20674" name="公式" r:id="rId10" imgW="133446" imgH="162000" progId="Equation.3">
                    <p:embed/>
                  </p:oleObj>
                </mc:Choice>
                <mc:Fallback>
                  <p:oleObj name="公式" r:id="rId10" imgW="133446" imgH="162000" progId="Equation.3">
                    <p:embed/>
                    <p:pic>
                      <p:nvPicPr>
                        <p:cNvPr id="0" name="Object 16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11" y="2325"/>
                          <a:ext cx="141"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8173" name="Group 173"/>
          <p:cNvGrpSpPr>
            <a:grpSpLocks/>
          </p:cNvGrpSpPr>
          <p:nvPr/>
        </p:nvGrpSpPr>
        <p:grpSpPr bwMode="auto">
          <a:xfrm>
            <a:off x="2011084" y="5154875"/>
            <a:ext cx="3924300" cy="1022350"/>
            <a:chOff x="625" y="3341"/>
            <a:chExt cx="2472" cy="644"/>
          </a:xfrm>
        </p:grpSpPr>
        <p:sp>
          <p:nvSpPr>
            <p:cNvPr id="20496" name="Rectangle 164"/>
            <p:cNvSpPr>
              <a:spLocks noChangeArrowheads="1"/>
            </p:cNvSpPr>
            <p:nvPr/>
          </p:nvSpPr>
          <p:spPr bwMode="auto">
            <a:xfrm>
              <a:off x="643" y="3697"/>
              <a:ext cx="245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r>
                <a:rPr lang="zh-CN" altLang="en-US">
                  <a:latin typeface="Times New Roman" panose="02020603050405020304" pitchFamily="18" charset="0"/>
                </a:rPr>
                <a:t>磁介质宏观上不显磁性。</a:t>
              </a:r>
            </a:p>
          </p:txBody>
        </p:sp>
        <p:sp>
          <p:nvSpPr>
            <p:cNvPr id="20497" name="Rectangle 166"/>
            <p:cNvSpPr>
              <a:spLocks noChangeArrowheads="1"/>
            </p:cNvSpPr>
            <p:nvPr/>
          </p:nvSpPr>
          <p:spPr bwMode="auto">
            <a:xfrm>
              <a:off x="625" y="3341"/>
              <a:ext cx="16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r>
                <a:rPr lang="zh-CN" altLang="en-US">
                  <a:latin typeface="Times New Roman" panose="02020603050405020304" pitchFamily="18" charset="0"/>
                </a:rPr>
                <a:t>无外磁场时，</a:t>
              </a:r>
            </a:p>
          </p:txBody>
        </p:sp>
        <p:graphicFrame>
          <p:nvGraphicFramePr>
            <p:cNvPr id="20498" name="Object 169"/>
            <p:cNvGraphicFramePr>
              <a:graphicFrameLocks noChangeAspect="1"/>
            </p:cNvGraphicFramePr>
            <p:nvPr/>
          </p:nvGraphicFramePr>
          <p:xfrm>
            <a:off x="1799" y="3341"/>
            <a:ext cx="729" cy="317"/>
          </p:xfrm>
          <a:graphic>
            <a:graphicData uri="http://schemas.openxmlformats.org/presentationml/2006/ole">
              <mc:AlternateContent xmlns:mc="http://schemas.openxmlformats.org/markup-compatibility/2006">
                <mc:Choice xmlns:v="urn:schemas-microsoft-com:vml" Requires="v">
                  <p:oleObj spid="_x0000_s20675" name="公式" r:id="rId12" imgW="583947" imgH="253890" progId="Equation.3">
                    <p:embed/>
                  </p:oleObj>
                </mc:Choice>
                <mc:Fallback>
                  <p:oleObj name="公式" r:id="rId12" imgW="583947" imgH="253890" progId="Equation.3">
                    <p:embed/>
                    <p:pic>
                      <p:nvPicPr>
                        <p:cNvPr id="0" name="Object 16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99" y="3341"/>
                          <a:ext cx="729"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28171" name="Object 171"/>
          <p:cNvGraphicFramePr>
            <a:graphicFrameLocks noChangeAspect="1"/>
          </p:cNvGraphicFramePr>
          <p:nvPr>
            <p:extLst>
              <p:ext uri="{D42A27DB-BD31-4B8C-83A1-F6EECF244321}">
                <p14:modId xmlns:p14="http://schemas.microsoft.com/office/powerpoint/2010/main" val="2855406797"/>
              </p:ext>
            </p:extLst>
          </p:nvPr>
        </p:nvGraphicFramePr>
        <p:xfrm>
          <a:off x="1211262" y="3855335"/>
          <a:ext cx="1958975" cy="781050"/>
        </p:xfrm>
        <a:graphic>
          <a:graphicData uri="http://schemas.openxmlformats.org/presentationml/2006/ole">
            <mc:AlternateContent xmlns:mc="http://schemas.openxmlformats.org/markup-compatibility/2006">
              <mc:Choice xmlns:v="urn:schemas-microsoft-com:vml" Requires="v">
                <p:oleObj spid="_x0000_s20676" name="公式" r:id="rId14" imgW="1002865" imgH="406224" progId="Equation.3">
                  <p:embed/>
                </p:oleObj>
              </mc:Choice>
              <mc:Fallback>
                <p:oleObj name="公式" r:id="rId14" imgW="1002865" imgH="406224" progId="Equation.3">
                  <p:embed/>
                  <p:pic>
                    <p:nvPicPr>
                      <p:cNvPr id="0" name="Object 17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11262" y="3855335"/>
                        <a:ext cx="195897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8172" name="Object 172"/>
          <p:cNvGraphicFramePr>
            <a:graphicFrameLocks noChangeAspect="1"/>
          </p:cNvGraphicFramePr>
          <p:nvPr>
            <p:extLst>
              <p:ext uri="{D42A27DB-BD31-4B8C-83A1-F6EECF244321}">
                <p14:modId xmlns:p14="http://schemas.microsoft.com/office/powerpoint/2010/main" val="2295072078"/>
              </p:ext>
            </p:extLst>
          </p:nvPr>
        </p:nvGraphicFramePr>
        <p:xfrm>
          <a:off x="3973234" y="3864959"/>
          <a:ext cx="2789238" cy="776287"/>
        </p:xfrm>
        <a:graphic>
          <a:graphicData uri="http://schemas.openxmlformats.org/presentationml/2006/ole">
            <mc:AlternateContent xmlns:mc="http://schemas.openxmlformats.org/markup-compatibility/2006">
              <mc:Choice xmlns:v="urn:schemas-microsoft-com:vml" Requires="v">
                <p:oleObj spid="_x0000_s20677" name="公式" r:id="rId16" imgW="1523339" imgH="406224" progId="Equation.3">
                  <p:embed/>
                </p:oleObj>
              </mc:Choice>
              <mc:Fallback>
                <p:oleObj name="公式" r:id="rId16" imgW="1523339" imgH="406224" progId="Equation.3">
                  <p:embed/>
                  <p:pic>
                    <p:nvPicPr>
                      <p:cNvPr id="0" name="Object 17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73234" y="3864959"/>
                        <a:ext cx="2789238" cy="7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8006"/>
                                        </p:tgtEl>
                                        <p:attrNameLst>
                                          <p:attrName>style.visibility</p:attrName>
                                        </p:attrNameLst>
                                      </p:cBhvr>
                                      <p:to>
                                        <p:strVal val="visible"/>
                                      </p:to>
                                    </p:set>
                                    <p:animEffect transition="in" filter="wipe(left)">
                                      <p:cBhvr>
                                        <p:cTn id="7" dur="500"/>
                                        <p:tgtEl>
                                          <p:spTgt spid="1280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8085"/>
                                        </p:tgtEl>
                                        <p:attrNameLst>
                                          <p:attrName>style.visibility</p:attrName>
                                        </p:attrNameLst>
                                      </p:cBhvr>
                                      <p:to>
                                        <p:strVal val="visible"/>
                                      </p:to>
                                    </p:set>
                                    <p:animEffect transition="in" filter="wipe(left)">
                                      <p:cBhvr>
                                        <p:cTn id="12" dur="500"/>
                                        <p:tgtEl>
                                          <p:spTgt spid="1280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8078"/>
                                        </p:tgtEl>
                                        <p:attrNameLst>
                                          <p:attrName>style.visibility</p:attrName>
                                        </p:attrNameLst>
                                      </p:cBhvr>
                                      <p:to>
                                        <p:strVal val="visible"/>
                                      </p:to>
                                    </p:set>
                                    <p:animEffect transition="in" filter="wipe(left)">
                                      <p:cBhvr>
                                        <p:cTn id="17" dur="500"/>
                                        <p:tgtEl>
                                          <p:spTgt spid="1280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8083">
                                            <p:txEl>
                                              <p:pRg st="0" end="0"/>
                                            </p:txEl>
                                          </p:spTgt>
                                        </p:tgtEl>
                                        <p:attrNameLst>
                                          <p:attrName>style.visibility</p:attrName>
                                        </p:attrNameLst>
                                      </p:cBhvr>
                                      <p:to>
                                        <p:strVal val="visible"/>
                                      </p:to>
                                    </p:set>
                                    <p:animEffect transition="in" filter="wipe(left)">
                                      <p:cBhvr>
                                        <p:cTn id="22" dur="500"/>
                                        <p:tgtEl>
                                          <p:spTgt spid="12808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8084">
                                            <p:txEl>
                                              <p:pRg st="0" end="0"/>
                                            </p:txEl>
                                          </p:spTgt>
                                        </p:tgtEl>
                                        <p:attrNameLst>
                                          <p:attrName>style.visibility</p:attrName>
                                        </p:attrNameLst>
                                      </p:cBhvr>
                                      <p:to>
                                        <p:strVal val="visible"/>
                                      </p:to>
                                    </p:set>
                                    <p:animEffect transition="in" filter="wipe(left)">
                                      <p:cBhvr>
                                        <p:cTn id="27" dur="500"/>
                                        <p:tgtEl>
                                          <p:spTgt spid="128084">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28088"/>
                                        </p:tgtEl>
                                        <p:attrNameLst>
                                          <p:attrName>style.visibility</p:attrName>
                                        </p:attrNameLst>
                                      </p:cBhvr>
                                      <p:to>
                                        <p:strVal val="visible"/>
                                      </p:to>
                                    </p:set>
                                    <p:animEffect transition="in" filter="wipe(left)">
                                      <p:cBhvr>
                                        <p:cTn id="32" dur="500"/>
                                        <p:tgtEl>
                                          <p:spTgt spid="12808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8092">
                                            <p:txEl>
                                              <p:pRg st="0" end="0"/>
                                            </p:txEl>
                                          </p:spTgt>
                                        </p:tgtEl>
                                        <p:attrNameLst>
                                          <p:attrName>style.visibility</p:attrName>
                                        </p:attrNameLst>
                                      </p:cBhvr>
                                      <p:to>
                                        <p:strVal val="visible"/>
                                      </p:to>
                                    </p:set>
                                    <p:animEffect transition="in" filter="wipe(left)">
                                      <p:cBhvr>
                                        <p:cTn id="37" dur="500"/>
                                        <p:tgtEl>
                                          <p:spTgt spid="128092">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28174"/>
                                        </p:tgtEl>
                                        <p:attrNameLst>
                                          <p:attrName>style.visibility</p:attrName>
                                        </p:attrNameLst>
                                      </p:cBhvr>
                                      <p:to>
                                        <p:strVal val="visible"/>
                                      </p:to>
                                    </p:set>
                                    <p:animEffect transition="in" filter="wipe(left)">
                                      <p:cBhvr>
                                        <p:cTn id="42" dur="500"/>
                                        <p:tgtEl>
                                          <p:spTgt spid="12817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128163"/>
                                        </p:tgtEl>
                                        <p:attrNameLst>
                                          <p:attrName>style.visibility</p:attrName>
                                        </p:attrNameLst>
                                      </p:cBhvr>
                                      <p:to>
                                        <p:strVal val="visible"/>
                                      </p:to>
                                    </p:set>
                                    <p:animEffect transition="in" filter="wipe(up)">
                                      <p:cBhvr>
                                        <p:cTn id="47" dur="500"/>
                                        <p:tgtEl>
                                          <p:spTgt spid="12816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28171"/>
                                        </p:tgtEl>
                                        <p:attrNameLst>
                                          <p:attrName>style.visibility</p:attrName>
                                        </p:attrNameLst>
                                      </p:cBhvr>
                                      <p:to>
                                        <p:strVal val="visible"/>
                                      </p:to>
                                    </p:set>
                                    <p:animEffect transition="in" filter="wipe(left)">
                                      <p:cBhvr>
                                        <p:cTn id="52" dur="500"/>
                                        <p:tgtEl>
                                          <p:spTgt spid="12817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28172"/>
                                        </p:tgtEl>
                                        <p:attrNameLst>
                                          <p:attrName>style.visibility</p:attrName>
                                        </p:attrNameLst>
                                      </p:cBhvr>
                                      <p:to>
                                        <p:strVal val="visible"/>
                                      </p:to>
                                    </p:set>
                                    <p:animEffect transition="in" filter="wipe(left)">
                                      <p:cBhvr>
                                        <p:cTn id="57" dur="500"/>
                                        <p:tgtEl>
                                          <p:spTgt spid="12817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28173"/>
                                        </p:tgtEl>
                                        <p:attrNameLst>
                                          <p:attrName>style.visibility</p:attrName>
                                        </p:attrNameLst>
                                      </p:cBhvr>
                                      <p:to>
                                        <p:strVal val="visible"/>
                                      </p:to>
                                    </p:set>
                                    <p:animEffect transition="in" filter="wipe(left)">
                                      <p:cBhvr>
                                        <p:cTn id="62" dur="500"/>
                                        <p:tgtEl>
                                          <p:spTgt spid="12817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nodeType="clickEffect">
                                  <p:stCondLst>
                                    <p:cond delay="0"/>
                                  </p:stCondLst>
                                  <p:childTnLst>
                                    <p:set>
                                      <p:cBhvr>
                                        <p:cTn id="66" dur="1" fill="hold">
                                          <p:stCondLst>
                                            <p:cond delay="0"/>
                                          </p:stCondLst>
                                        </p:cTn>
                                        <p:tgtEl>
                                          <p:spTgt spid="128160"/>
                                        </p:tgtEl>
                                        <p:attrNameLst>
                                          <p:attrName>style.visibility</p:attrName>
                                        </p:attrNameLst>
                                      </p:cBhvr>
                                      <p:to>
                                        <p:strVal val="visible"/>
                                      </p:to>
                                    </p:set>
                                    <p:animEffect transition="in" filter="wipe(up)">
                                      <p:cBhvr>
                                        <p:cTn id="67" dur="500"/>
                                        <p:tgtEl>
                                          <p:spTgt spid="128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6" grpId="0" autoUpdateAnimBg="0"/>
      <p:bldP spid="128083" grpId="0" build="p" autoUpdateAnimBg="0"/>
      <p:bldP spid="128084" grpId="0" build="p" autoUpdateAnimBg="0"/>
      <p:bldP spid="128092"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0820" name="Group 52"/>
          <p:cNvGrpSpPr>
            <a:grpSpLocks/>
          </p:cNvGrpSpPr>
          <p:nvPr/>
        </p:nvGrpSpPr>
        <p:grpSpPr bwMode="auto">
          <a:xfrm>
            <a:off x="8796337" y="5091906"/>
            <a:ext cx="3273425" cy="1639888"/>
            <a:chOff x="1662" y="629"/>
            <a:chExt cx="2062" cy="1033"/>
          </a:xfrm>
        </p:grpSpPr>
        <p:sp>
          <p:nvSpPr>
            <p:cNvPr id="21535" name="Rectangle 5"/>
            <p:cNvSpPr>
              <a:spLocks noChangeArrowheads="1"/>
            </p:cNvSpPr>
            <p:nvPr/>
          </p:nvSpPr>
          <p:spPr bwMode="auto">
            <a:xfrm>
              <a:off x="1662" y="629"/>
              <a:ext cx="2062" cy="1033"/>
            </a:xfrm>
            <a:prstGeom prst="rect">
              <a:avLst/>
            </a:prstGeom>
            <a:gradFill rotWithShape="1">
              <a:gsLst>
                <a:gs pos="0">
                  <a:srgbClr val="DDEEFE"/>
                </a:gs>
                <a:gs pos="100000">
                  <a:srgbClr val="B2D9F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endParaRPr lang="zh-CN" altLang="en-US"/>
            </a:p>
          </p:txBody>
        </p:sp>
        <p:sp>
          <p:nvSpPr>
            <p:cNvPr id="21536" name="Arc 6"/>
            <p:cNvSpPr>
              <a:spLocks/>
            </p:cNvSpPr>
            <p:nvPr/>
          </p:nvSpPr>
          <p:spPr bwMode="auto">
            <a:xfrm rot="5400000">
              <a:off x="1814" y="1006"/>
              <a:ext cx="827" cy="270"/>
            </a:xfrm>
            <a:custGeom>
              <a:avLst/>
              <a:gdLst>
                <a:gd name="T0" fmla="*/ 13 w 43200"/>
                <a:gd name="T1" fmla="*/ 0 h 43200"/>
                <a:gd name="T2" fmla="*/ 13 w 43200"/>
                <a:gd name="T3" fmla="*/ 0 h 43200"/>
                <a:gd name="T4" fmla="*/ 8 w 43200"/>
                <a:gd name="T5" fmla="*/ 1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6650" y="6107"/>
                  </a:moveTo>
                  <a:cubicBezTo>
                    <a:pt x="40837" y="10174"/>
                    <a:pt x="43200" y="15762"/>
                    <a:pt x="43200" y="21600"/>
                  </a:cubicBezTo>
                  <a:cubicBezTo>
                    <a:pt x="43200" y="33529"/>
                    <a:pt x="33529" y="43200"/>
                    <a:pt x="21600" y="43200"/>
                  </a:cubicBezTo>
                  <a:cubicBezTo>
                    <a:pt x="9670" y="43200"/>
                    <a:pt x="0" y="33529"/>
                    <a:pt x="0" y="21600"/>
                  </a:cubicBezTo>
                  <a:cubicBezTo>
                    <a:pt x="0" y="9670"/>
                    <a:pt x="9670" y="0"/>
                    <a:pt x="21600" y="0"/>
                  </a:cubicBezTo>
                  <a:cubicBezTo>
                    <a:pt x="26883" y="0"/>
                    <a:pt x="31983" y="1936"/>
                    <a:pt x="35935" y="5443"/>
                  </a:cubicBezTo>
                </a:path>
                <a:path w="43200" h="43200" stroke="0" extrusionOk="0">
                  <a:moveTo>
                    <a:pt x="36650" y="6107"/>
                  </a:moveTo>
                  <a:cubicBezTo>
                    <a:pt x="40837" y="10174"/>
                    <a:pt x="43200" y="15762"/>
                    <a:pt x="43200" y="21600"/>
                  </a:cubicBezTo>
                  <a:cubicBezTo>
                    <a:pt x="43200" y="33529"/>
                    <a:pt x="33529" y="43200"/>
                    <a:pt x="21600" y="43200"/>
                  </a:cubicBezTo>
                  <a:cubicBezTo>
                    <a:pt x="9670" y="43200"/>
                    <a:pt x="0" y="33529"/>
                    <a:pt x="0" y="21600"/>
                  </a:cubicBezTo>
                  <a:cubicBezTo>
                    <a:pt x="0" y="9670"/>
                    <a:pt x="9670" y="0"/>
                    <a:pt x="21600" y="0"/>
                  </a:cubicBezTo>
                  <a:cubicBezTo>
                    <a:pt x="26883" y="0"/>
                    <a:pt x="31983" y="1936"/>
                    <a:pt x="35935" y="5443"/>
                  </a:cubicBezTo>
                  <a:lnTo>
                    <a:pt x="21600" y="21600"/>
                  </a:lnTo>
                  <a:lnTo>
                    <a:pt x="36650" y="6107"/>
                  </a:lnTo>
                  <a:close/>
                </a:path>
              </a:pathLst>
            </a:custGeom>
            <a:noFill/>
            <a:ln w="9525">
              <a:solidFill>
                <a:schemeClr val="tx1"/>
              </a:solidFill>
              <a:round/>
              <a:headEnd type="triangle" w="med" len="lg"/>
              <a:tailEnd type="non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1537" name="Group 7"/>
            <p:cNvGrpSpPr>
              <a:grpSpLocks/>
            </p:cNvGrpSpPr>
            <p:nvPr/>
          </p:nvGrpSpPr>
          <p:grpSpPr bwMode="auto">
            <a:xfrm>
              <a:off x="2154" y="1485"/>
              <a:ext cx="121" cy="121"/>
              <a:chOff x="3272" y="3452"/>
              <a:chExt cx="196" cy="196"/>
            </a:xfrm>
          </p:grpSpPr>
          <p:sp>
            <p:nvSpPr>
              <p:cNvPr id="21555" name="Oval 8"/>
              <p:cNvSpPr>
                <a:spLocks noChangeArrowheads="1"/>
              </p:cNvSpPr>
              <p:nvPr/>
            </p:nvSpPr>
            <p:spPr bwMode="auto">
              <a:xfrm>
                <a:off x="3272" y="3452"/>
                <a:ext cx="196" cy="196"/>
              </a:xfrm>
              <a:prstGeom prst="ellipse">
                <a:avLst/>
              </a:prstGeom>
              <a:gradFill rotWithShape="1">
                <a:gsLst>
                  <a:gs pos="0">
                    <a:srgbClr val="ABABD5"/>
                  </a:gs>
                  <a:gs pos="100000">
                    <a:srgbClr val="333399"/>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endParaRPr lang="zh-CN" altLang="en-US"/>
              </a:p>
            </p:txBody>
          </p:sp>
          <p:sp>
            <p:nvSpPr>
              <p:cNvPr id="21556" name="Line 9"/>
              <p:cNvSpPr>
                <a:spLocks noChangeShapeType="1"/>
              </p:cNvSpPr>
              <p:nvPr/>
            </p:nvSpPr>
            <p:spPr bwMode="auto">
              <a:xfrm>
                <a:off x="3308" y="3548"/>
                <a:ext cx="1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1538" name="Line 10"/>
            <p:cNvSpPr>
              <a:spLocks noChangeShapeType="1"/>
            </p:cNvSpPr>
            <p:nvPr/>
          </p:nvSpPr>
          <p:spPr bwMode="auto">
            <a:xfrm flipH="1" flipV="1">
              <a:off x="2236" y="1135"/>
              <a:ext cx="258" cy="0"/>
            </a:xfrm>
            <a:prstGeom prst="line">
              <a:avLst/>
            </a:prstGeom>
            <a:noFill/>
            <a:ln w="1905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539" name="Line 11"/>
            <p:cNvSpPr>
              <a:spLocks noChangeShapeType="1"/>
            </p:cNvSpPr>
            <p:nvPr/>
          </p:nvSpPr>
          <p:spPr bwMode="auto">
            <a:xfrm flipH="1" flipV="1">
              <a:off x="1814" y="1135"/>
              <a:ext cx="375" cy="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21540" name="Object 12"/>
            <p:cNvGraphicFramePr>
              <a:graphicFrameLocks noChangeAspect="1"/>
            </p:cNvGraphicFramePr>
            <p:nvPr/>
          </p:nvGraphicFramePr>
          <p:xfrm>
            <a:off x="1774" y="925"/>
            <a:ext cx="145" cy="169"/>
          </p:xfrm>
          <a:graphic>
            <a:graphicData uri="http://schemas.openxmlformats.org/presentationml/2006/ole">
              <mc:AlternateContent xmlns:mc="http://schemas.openxmlformats.org/markup-compatibility/2006">
                <mc:Choice xmlns:v="urn:schemas-microsoft-com:vml" Requires="v">
                  <p:oleObj spid="_x0000_s21755" name="公式" r:id="rId3" imgW="152202" imgH="177569" progId="Equation.3">
                    <p:embed/>
                  </p:oleObj>
                </mc:Choice>
                <mc:Fallback>
                  <p:oleObj name="公式" r:id="rId3" imgW="152202" imgH="177569"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 y="925"/>
                          <a:ext cx="145" cy="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41" name="Object 13"/>
            <p:cNvGraphicFramePr>
              <a:graphicFrameLocks noChangeAspect="1"/>
            </p:cNvGraphicFramePr>
            <p:nvPr/>
          </p:nvGraphicFramePr>
          <p:xfrm>
            <a:off x="2454" y="928"/>
            <a:ext cx="158" cy="157"/>
          </p:xfrm>
          <a:graphic>
            <a:graphicData uri="http://schemas.openxmlformats.org/presentationml/2006/ole">
              <mc:AlternateContent xmlns:mc="http://schemas.openxmlformats.org/markup-compatibility/2006">
                <mc:Choice xmlns:v="urn:schemas-microsoft-com:vml" Requires="v">
                  <p:oleObj spid="_x0000_s21756" name="公式" r:id="rId5" imgW="164885" imgH="164885" progId="Equation.3">
                    <p:embed/>
                  </p:oleObj>
                </mc:Choice>
                <mc:Fallback>
                  <p:oleObj name="公式" r:id="rId5" imgW="164885" imgH="164885"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4" y="928"/>
                          <a:ext cx="158"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542" name="Group 14"/>
            <p:cNvGrpSpPr>
              <a:grpSpLocks/>
            </p:cNvGrpSpPr>
            <p:nvPr/>
          </p:nvGrpSpPr>
          <p:grpSpPr bwMode="auto">
            <a:xfrm>
              <a:off x="2048" y="1016"/>
              <a:ext cx="225" cy="232"/>
              <a:chOff x="2126" y="2851"/>
              <a:chExt cx="225" cy="232"/>
            </a:xfrm>
          </p:grpSpPr>
          <p:sp>
            <p:nvSpPr>
              <p:cNvPr id="21553" name="Oval 15"/>
              <p:cNvSpPr>
                <a:spLocks noChangeArrowheads="1"/>
              </p:cNvSpPr>
              <p:nvPr/>
            </p:nvSpPr>
            <p:spPr bwMode="auto">
              <a:xfrm>
                <a:off x="2126" y="2851"/>
                <a:ext cx="225" cy="232"/>
              </a:xfrm>
              <a:prstGeom prst="ellipse">
                <a:avLst/>
              </a:prstGeom>
              <a:gradFill rotWithShape="1">
                <a:gsLst>
                  <a:gs pos="0">
                    <a:srgbClr val="FF99CC"/>
                  </a:gs>
                  <a:gs pos="100000">
                    <a:srgbClr val="76475E"/>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endParaRPr lang="zh-CN" altLang="en-US"/>
              </a:p>
            </p:txBody>
          </p:sp>
          <p:graphicFrame>
            <p:nvGraphicFramePr>
              <p:cNvPr id="21554" name="Object 16"/>
              <p:cNvGraphicFramePr>
                <a:graphicFrameLocks noChangeAspect="1"/>
              </p:cNvGraphicFramePr>
              <p:nvPr/>
            </p:nvGraphicFramePr>
            <p:xfrm>
              <a:off x="2161" y="2867"/>
              <a:ext cx="172" cy="172"/>
            </p:xfrm>
            <a:graphic>
              <a:graphicData uri="http://schemas.openxmlformats.org/presentationml/2006/ole">
                <mc:AlternateContent xmlns:mc="http://schemas.openxmlformats.org/markup-compatibility/2006">
                  <mc:Choice xmlns:v="urn:schemas-microsoft-com:vml" Requires="v">
                    <p:oleObj spid="_x0000_s21757" name="公式" r:id="rId7" imgW="123721" imgH="123930" progId="Equation.3">
                      <p:embed/>
                    </p:oleObj>
                  </mc:Choice>
                  <mc:Fallback>
                    <p:oleObj name="公式" r:id="rId7" imgW="123721" imgH="12393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61" y="2867"/>
                            <a:ext cx="172"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1543" name="Arc 17"/>
            <p:cNvSpPr>
              <a:spLocks/>
            </p:cNvSpPr>
            <p:nvPr/>
          </p:nvSpPr>
          <p:spPr bwMode="auto">
            <a:xfrm rot="5400000">
              <a:off x="2776" y="1027"/>
              <a:ext cx="827" cy="270"/>
            </a:xfrm>
            <a:custGeom>
              <a:avLst/>
              <a:gdLst>
                <a:gd name="T0" fmla="*/ 13 w 43200"/>
                <a:gd name="T1" fmla="*/ 2 h 43200"/>
                <a:gd name="T2" fmla="*/ 13 w 43200"/>
                <a:gd name="T3" fmla="*/ 2 h 43200"/>
                <a:gd name="T4" fmla="*/ 8 w 43200"/>
                <a:gd name="T5" fmla="*/ 1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4493" y="38930"/>
                  </a:moveTo>
                  <a:cubicBezTo>
                    <a:pt x="30766" y="41702"/>
                    <a:pt x="26245" y="43200"/>
                    <a:pt x="21600" y="43200"/>
                  </a:cubicBezTo>
                  <a:cubicBezTo>
                    <a:pt x="9670" y="43200"/>
                    <a:pt x="0" y="33529"/>
                    <a:pt x="0" y="21600"/>
                  </a:cubicBezTo>
                  <a:cubicBezTo>
                    <a:pt x="0" y="9670"/>
                    <a:pt x="9670" y="0"/>
                    <a:pt x="21600" y="0"/>
                  </a:cubicBezTo>
                  <a:cubicBezTo>
                    <a:pt x="33529" y="0"/>
                    <a:pt x="43200" y="9670"/>
                    <a:pt x="43200" y="21600"/>
                  </a:cubicBezTo>
                  <a:cubicBezTo>
                    <a:pt x="43200" y="28262"/>
                    <a:pt x="40125" y="34552"/>
                    <a:pt x="34867" y="38644"/>
                  </a:cubicBezTo>
                </a:path>
                <a:path w="43200" h="43200" stroke="0" extrusionOk="0">
                  <a:moveTo>
                    <a:pt x="34493" y="38930"/>
                  </a:moveTo>
                  <a:cubicBezTo>
                    <a:pt x="30766" y="41702"/>
                    <a:pt x="26245" y="43200"/>
                    <a:pt x="21600" y="43200"/>
                  </a:cubicBezTo>
                  <a:cubicBezTo>
                    <a:pt x="9670" y="43200"/>
                    <a:pt x="0" y="33529"/>
                    <a:pt x="0" y="21600"/>
                  </a:cubicBezTo>
                  <a:cubicBezTo>
                    <a:pt x="0" y="9670"/>
                    <a:pt x="9670" y="0"/>
                    <a:pt x="21600" y="0"/>
                  </a:cubicBezTo>
                  <a:cubicBezTo>
                    <a:pt x="33529" y="0"/>
                    <a:pt x="43200" y="9670"/>
                    <a:pt x="43200" y="21600"/>
                  </a:cubicBezTo>
                  <a:cubicBezTo>
                    <a:pt x="43200" y="28262"/>
                    <a:pt x="40125" y="34552"/>
                    <a:pt x="34867" y="38644"/>
                  </a:cubicBezTo>
                  <a:lnTo>
                    <a:pt x="21600" y="21600"/>
                  </a:lnTo>
                  <a:lnTo>
                    <a:pt x="34493" y="38930"/>
                  </a:lnTo>
                  <a:close/>
                </a:path>
              </a:pathLst>
            </a:custGeom>
            <a:noFill/>
            <a:ln w="9525">
              <a:solidFill>
                <a:schemeClr val="tx1"/>
              </a:solidFill>
              <a:round/>
              <a:headEnd type="none" w="med" len="lg"/>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544" name="Oval 18"/>
            <p:cNvSpPr>
              <a:spLocks noChangeArrowheads="1"/>
            </p:cNvSpPr>
            <p:nvPr/>
          </p:nvSpPr>
          <p:spPr bwMode="auto">
            <a:xfrm>
              <a:off x="3131" y="1472"/>
              <a:ext cx="121" cy="121"/>
            </a:xfrm>
            <a:prstGeom prst="ellipse">
              <a:avLst/>
            </a:prstGeom>
            <a:gradFill rotWithShape="1">
              <a:gsLst>
                <a:gs pos="0">
                  <a:srgbClr val="ABABD5"/>
                </a:gs>
                <a:gs pos="100000">
                  <a:srgbClr val="333399"/>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endParaRPr lang="zh-CN" altLang="en-US"/>
            </a:p>
          </p:txBody>
        </p:sp>
        <p:sp>
          <p:nvSpPr>
            <p:cNvPr id="21545" name="Line 19"/>
            <p:cNvSpPr>
              <a:spLocks noChangeShapeType="1"/>
            </p:cNvSpPr>
            <p:nvPr/>
          </p:nvSpPr>
          <p:spPr bwMode="auto">
            <a:xfrm>
              <a:off x="3153" y="1531"/>
              <a:ext cx="7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546" name="Line 20"/>
            <p:cNvSpPr>
              <a:spLocks noChangeShapeType="1"/>
            </p:cNvSpPr>
            <p:nvPr/>
          </p:nvSpPr>
          <p:spPr bwMode="auto">
            <a:xfrm flipH="1" flipV="1">
              <a:off x="3192" y="1150"/>
              <a:ext cx="258" cy="0"/>
            </a:xfrm>
            <a:prstGeom prst="line">
              <a:avLst/>
            </a:prstGeom>
            <a:noFill/>
            <a:ln w="1905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547" name="Line 21"/>
            <p:cNvSpPr>
              <a:spLocks noChangeShapeType="1"/>
            </p:cNvSpPr>
            <p:nvPr/>
          </p:nvSpPr>
          <p:spPr bwMode="auto">
            <a:xfrm flipH="1" flipV="1">
              <a:off x="2770" y="1150"/>
              <a:ext cx="375" cy="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21548" name="Object 22"/>
            <p:cNvGraphicFramePr>
              <a:graphicFrameLocks noChangeAspect="1"/>
            </p:cNvGraphicFramePr>
            <p:nvPr/>
          </p:nvGraphicFramePr>
          <p:xfrm>
            <a:off x="3477" y="906"/>
            <a:ext cx="145" cy="169"/>
          </p:xfrm>
          <a:graphic>
            <a:graphicData uri="http://schemas.openxmlformats.org/presentationml/2006/ole">
              <mc:AlternateContent xmlns:mc="http://schemas.openxmlformats.org/markup-compatibility/2006">
                <mc:Choice xmlns:v="urn:schemas-microsoft-com:vml" Requires="v">
                  <p:oleObj spid="_x0000_s21758" name="公式" r:id="rId9" imgW="152202" imgH="177569" progId="Equation.3">
                    <p:embed/>
                  </p:oleObj>
                </mc:Choice>
                <mc:Fallback>
                  <p:oleObj name="公式" r:id="rId9" imgW="152202" imgH="177569" progId="Equation.3">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7" y="906"/>
                          <a:ext cx="145" cy="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49" name="Object 23"/>
            <p:cNvGraphicFramePr>
              <a:graphicFrameLocks noChangeAspect="1"/>
            </p:cNvGraphicFramePr>
            <p:nvPr/>
          </p:nvGraphicFramePr>
          <p:xfrm>
            <a:off x="2691" y="936"/>
            <a:ext cx="158" cy="157"/>
          </p:xfrm>
          <a:graphic>
            <a:graphicData uri="http://schemas.openxmlformats.org/presentationml/2006/ole">
              <mc:AlternateContent xmlns:mc="http://schemas.openxmlformats.org/markup-compatibility/2006">
                <mc:Choice xmlns:v="urn:schemas-microsoft-com:vml" Requires="v">
                  <p:oleObj spid="_x0000_s21759" name="公式" r:id="rId10" imgW="164885" imgH="164885" progId="Equation.3">
                    <p:embed/>
                  </p:oleObj>
                </mc:Choice>
                <mc:Fallback>
                  <p:oleObj name="公式" r:id="rId10" imgW="164885" imgH="164885" progId="Equation.3">
                    <p:embed/>
                    <p:pic>
                      <p:nvPicPr>
                        <p:cNvPr id="0" name="Object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91" y="936"/>
                          <a:ext cx="158"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550" name="Group 24"/>
            <p:cNvGrpSpPr>
              <a:grpSpLocks/>
            </p:cNvGrpSpPr>
            <p:nvPr/>
          </p:nvGrpSpPr>
          <p:grpSpPr bwMode="auto">
            <a:xfrm>
              <a:off x="3004" y="1031"/>
              <a:ext cx="225" cy="232"/>
              <a:chOff x="3190" y="2896"/>
              <a:chExt cx="225" cy="232"/>
            </a:xfrm>
          </p:grpSpPr>
          <p:sp>
            <p:nvSpPr>
              <p:cNvPr id="21551" name="Oval 25"/>
              <p:cNvSpPr>
                <a:spLocks noChangeArrowheads="1"/>
              </p:cNvSpPr>
              <p:nvPr/>
            </p:nvSpPr>
            <p:spPr bwMode="auto">
              <a:xfrm>
                <a:off x="3190" y="2896"/>
                <a:ext cx="225" cy="232"/>
              </a:xfrm>
              <a:prstGeom prst="ellipse">
                <a:avLst/>
              </a:prstGeom>
              <a:gradFill rotWithShape="1">
                <a:gsLst>
                  <a:gs pos="0">
                    <a:srgbClr val="FF99CC"/>
                  </a:gs>
                  <a:gs pos="100000">
                    <a:srgbClr val="76475E"/>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endParaRPr lang="zh-CN" altLang="en-US"/>
              </a:p>
            </p:txBody>
          </p:sp>
          <p:graphicFrame>
            <p:nvGraphicFramePr>
              <p:cNvPr id="21552" name="Object 26"/>
              <p:cNvGraphicFramePr>
                <a:graphicFrameLocks noChangeAspect="1"/>
              </p:cNvGraphicFramePr>
              <p:nvPr/>
            </p:nvGraphicFramePr>
            <p:xfrm>
              <a:off x="3225" y="2912"/>
              <a:ext cx="172" cy="172"/>
            </p:xfrm>
            <a:graphic>
              <a:graphicData uri="http://schemas.openxmlformats.org/presentationml/2006/ole">
                <mc:AlternateContent xmlns:mc="http://schemas.openxmlformats.org/markup-compatibility/2006">
                  <mc:Choice xmlns:v="urn:schemas-microsoft-com:vml" Requires="v">
                    <p:oleObj spid="_x0000_s21760" name="公式" r:id="rId12" imgW="123721" imgH="123930" progId="Equation.3">
                      <p:embed/>
                    </p:oleObj>
                  </mc:Choice>
                  <mc:Fallback>
                    <p:oleObj name="公式" r:id="rId12" imgW="123721" imgH="123930" progId="Equation.3">
                      <p:embed/>
                      <p:pic>
                        <p:nvPicPr>
                          <p:cNvPr id="0" name="Object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25" y="2912"/>
                            <a:ext cx="172"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160819" name="Group 51"/>
          <p:cNvGrpSpPr>
            <a:grpSpLocks/>
          </p:cNvGrpSpPr>
          <p:nvPr/>
        </p:nvGrpSpPr>
        <p:grpSpPr bwMode="auto">
          <a:xfrm>
            <a:off x="10110607" y="2778126"/>
            <a:ext cx="1762125" cy="1639887"/>
            <a:chOff x="2255" y="2307"/>
            <a:chExt cx="1110" cy="1033"/>
          </a:xfrm>
        </p:grpSpPr>
        <p:sp>
          <p:nvSpPr>
            <p:cNvPr id="21525" name="Rectangle 28"/>
            <p:cNvSpPr>
              <a:spLocks noChangeArrowheads="1"/>
            </p:cNvSpPr>
            <p:nvPr/>
          </p:nvSpPr>
          <p:spPr bwMode="auto">
            <a:xfrm>
              <a:off x="2255" y="2307"/>
              <a:ext cx="1110" cy="1033"/>
            </a:xfrm>
            <a:prstGeom prst="rect">
              <a:avLst/>
            </a:prstGeom>
            <a:gradFill rotWithShape="1">
              <a:gsLst>
                <a:gs pos="0">
                  <a:srgbClr val="DDEEFE"/>
                </a:gs>
                <a:gs pos="100000">
                  <a:srgbClr val="B2D9F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endParaRPr lang="zh-CN" altLang="en-US"/>
            </a:p>
          </p:txBody>
        </p:sp>
        <p:sp>
          <p:nvSpPr>
            <p:cNvPr id="21526" name="Arc 29"/>
            <p:cNvSpPr>
              <a:spLocks/>
            </p:cNvSpPr>
            <p:nvPr/>
          </p:nvSpPr>
          <p:spPr bwMode="auto">
            <a:xfrm rot="5400000">
              <a:off x="2407" y="2684"/>
              <a:ext cx="827" cy="270"/>
            </a:xfrm>
            <a:custGeom>
              <a:avLst/>
              <a:gdLst>
                <a:gd name="T0" fmla="*/ 13 w 43200"/>
                <a:gd name="T1" fmla="*/ 0 h 43200"/>
                <a:gd name="T2" fmla="*/ 13 w 43200"/>
                <a:gd name="T3" fmla="*/ 0 h 43200"/>
                <a:gd name="T4" fmla="*/ 8 w 43200"/>
                <a:gd name="T5" fmla="*/ 1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6650" y="6107"/>
                  </a:moveTo>
                  <a:cubicBezTo>
                    <a:pt x="40837" y="10174"/>
                    <a:pt x="43200" y="15762"/>
                    <a:pt x="43200" y="21600"/>
                  </a:cubicBezTo>
                  <a:cubicBezTo>
                    <a:pt x="43200" y="33529"/>
                    <a:pt x="33529" y="43200"/>
                    <a:pt x="21600" y="43200"/>
                  </a:cubicBezTo>
                  <a:cubicBezTo>
                    <a:pt x="9670" y="43200"/>
                    <a:pt x="0" y="33529"/>
                    <a:pt x="0" y="21600"/>
                  </a:cubicBezTo>
                  <a:cubicBezTo>
                    <a:pt x="0" y="9670"/>
                    <a:pt x="9670" y="0"/>
                    <a:pt x="21600" y="0"/>
                  </a:cubicBezTo>
                  <a:cubicBezTo>
                    <a:pt x="26883" y="0"/>
                    <a:pt x="31983" y="1936"/>
                    <a:pt x="35935" y="5443"/>
                  </a:cubicBezTo>
                </a:path>
                <a:path w="43200" h="43200" stroke="0" extrusionOk="0">
                  <a:moveTo>
                    <a:pt x="36650" y="6107"/>
                  </a:moveTo>
                  <a:cubicBezTo>
                    <a:pt x="40837" y="10174"/>
                    <a:pt x="43200" y="15762"/>
                    <a:pt x="43200" y="21600"/>
                  </a:cubicBezTo>
                  <a:cubicBezTo>
                    <a:pt x="43200" y="33529"/>
                    <a:pt x="33529" y="43200"/>
                    <a:pt x="21600" y="43200"/>
                  </a:cubicBezTo>
                  <a:cubicBezTo>
                    <a:pt x="9670" y="43200"/>
                    <a:pt x="0" y="33529"/>
                    <a:pt x="0" y="21600"/>
                  </a:cubicBezTo>
                  <a:cubicBezTo>
                    <a:pt x="0" y="9670"/>
                    <a:pt x="9670" y="0"/>
                    <a:pt x="21600" y="0"/>
                  </a:cubicBezTo>
                  <a:cubicBezTo>
                    <a:pt x="26883" y="0"/>
                    <a:pt x="31983" y="1936"/>
                    <a:pt x="35935" y="5443"/>
                  </a:cubicBezTo>
                  <a:lnTo>
                    <a:pt x="21600" y="21600"/>
                  </a:lnTo>
                  <a:lnTo>
                    <a:pt x="36650" y="6107"/>
                  </a:lnTo>
                  <a:close/>
                </a:path>
              </a:pathLst>
            </a:custGeom>
            <a:noFill/>
            <a:ln w="9525">
              <a:solidFill>
                <a:schemeClr val="tx1"/>
              </a:solidFill>
              <a:round/>
              <a:headEnd type="triangle" w="med" len="lg"/>
              <a:tailEnd type="non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527" name="Oval 31"/>
            <p:cNvSpPr>
              <a:spLocks noChangeArrowheads="1"/>
            </p:cNvSpPr>
            <p:nvPr/>
          </p:nvSpPr>
          <p:spPr bwMode="auto">
            <a:xfrm>
              <a:off x="2747" y="3163"/>
              <a:ext cx="121" cy="121"/>
            </a:xfrm>
            <a:prstGeom prst="ellipse">
              <a:avLst/>
            </a:prstGeom>
            <a:gradFill rotWithShape="1">
              <a:gsLst>
                <a:gs pos="0">
                  <a:srgbClr val="ABABD5"/>
                </a:gs>
                <a:gs pos="100000">
                  <a:srgbClr val="333399"/>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endParaRPr lang="zh-CN" altLang="en-US"/>
            </a:p>
          </p:txBody>
        </p:sp>
        <p:sp>
          <p:nvSpPr>
            <p:cNvPr id="21528" name="Line 32"/>
            <p:cNvSpPr>
              <a:spLocks noChangeShapeType="1"/>
            </p:cNvSpPr>
            <p:nvPr/>
          </p:nvSpPr>
          <p:spPr bwMode="auto">
            <a:xfrm>
              <a:off x="2769" y="3222"/>
              <a:ext cx="7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529" name="Line 33"/>
            <p:cNvSpPr>
              <a:spLocks noChangeShapeType="1"/>
            </p:cNvSpPr>
            <p:nvPr/>
          </p:nvSpPr>
          <p:spPr bwMode="auto">
            <a:xfrm flipH="1" flipV="1">
              <a:off x="2829" y="2813"/>
              <a:ext cx="258" cy="0"/>
            </a:xfrm>
            <a:prstGeom prst="line">
              <a:avLst/>
            </a:prstGeom>
            <a:noFill/>
            <a:ln w="1905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530" name="Line 34"/>
            <p:cNvSpPr>
              <a:spLocks noChangeShapeType="1"/>
            </p:cNvSpPr>
            <p:nvPr/>
          </p:nvSpPr>
          <p:spPr bwMode="auto">
            <a:xfrm flipH="1" flipV="1">
              <a:off x="2407" y="2813"/>
              <a:ext cx="375" cy="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21531" name="Object 35"/>
            <p:cNvGraphicFramePr>
              <a:graphicFrameLocks noChangeAspect="1"/>
            </p:cNvGraphicFramePr>
            <p:nvPr/>
          </p:nvGraphicFramePr>
          <p:xfrm>
            <a:off x="2367" y="2603"/>
            <a:ext cx="145" cy="169"/>
          </p:xfrm>
          <a:graphic>
            <a:graphicData uri="http://schemas.openxmlformats.org/presentationml/2006/ole">
              <mc:AlternateContent xmlns:mc="http://schemas.openxmlformats.org/markup-compatibility/2006">
                <mc:Choice xmlns:v="urn:schemas-microsoft-com:vml" Requires="v">
                  <p:oleObj spid="_x0000_s21761" name="公式" r:id="rId14" imgW="152202" imgH="177569" progId="Equation.3">
                    <p:embed/>
                  </p:oleObj>
                </mc:Choice>
                <mc:Fallback>
                  <p:oleObj name="公式" r:id="rId14" imgW="152202" imgH="177569" progId="Equation.3">
                    <p:embed/>
                    <p:pic>
                      <p:nvPicPr>
                        <p:cNvPr id="0"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7" y="2603"/>
                          <a:ext cx="145" cy="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32" name="Object 36"/>
            <p:cNvGraphicFramePr>
              <a:graphicFrameLocks noChangeAspect="1"/>
            </p:cNvGraphicFramePr>
            <p:nvPr/>
          </p:nvGraphicFramePr>
          <p:xfrm>
            <a:off x="3047" y="2606"/>
            <a:ext cx="157" cy="157"/>
          </p:xfrm>
          <a:graphic>
            <a:graphicData uri="http://schemas.openxmlformats.org/presentationml/2006/ole">
              <mc:AlternateContent xmlns:mc="http://schemas.openxmlformats.org/markup-compatibility/2006">
                <mc:Choice xmlns:v="urn:schemas-microsoft-com:vml" Requires="v">
                  <p:oleObj spid="_x0000_s21762" name="公式" r:id="rId15" imgW="164885" imgH="164885" progId="Equation.3">
                    <p:embed/>
                  </p:oleObj>
                </mc:Choice>
                <mc:Fallback>
                  <p:oleObj name="公式" r:id="rId15" imgW="164885" imgH="164885" progId="Equation.3">
                    <p:embed/>
                    <p:pic>
                      <p:nvPicPr>
                        <p:cNvPr id="0" name="Object 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47" y="2606"/>
                          <a:ext cx="157"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33" name="Oval 38"/>
            <p:cNvSpPr>
              <a:spLocks noChangeArrowheads="1"/>
            </p:cNvSpPr>
            <p:nvPr/>
          </p:nvSpPr>
          <p:spPr bwMode="auto">
            <a:xfrm>
              <a:off x="2641" y="2694"/>
              <a:ext cx="225" cy="232"/>
            </a:xfrm>
            <a:prstGeom prst="ellipse">
              <a:avLst/>
            </a:prstGeom>
            <a:gradFill rotWithShape="1">
              <a:gsLst>
                <a:gs pos="0">
                  <a:srgbClr val="FF99CC"/>
                </a:gs>
                <a:gs pos="100000">
                  <a:srgbClr val="76475E"/>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endParaRPr lang="zh-CN" altLang="en-US"/>
            </a:p>
          </p:txBody>
        </p:sp>
        <p:graphicFrame>
          <p:nvGraphicFramePr>
            <p:cNvPr id="21534" name="Object 39"/>
            <p:cNvGraphicFramePr>
              <a:graphicFrameLocks noChangeAspect="1"/>
            </p:cNvGraphicFramePr>
            <p:nvPr/>
          </p:nvGraphicFramePr>
          <p:xfrm>
            <a:off x="2676" y="2710"/>
            <a:ext cx="172" cy="172"/>
          </p:xfrm>
          <a:graphic>
            <a:graphicData uri="http://schemas.openxmlformats.org/presentationml/2006/ole">
              <mc:AlternateContent xmlns:mc="http://schemas.openxmlformats.org/markup-compatibility/2006">
                <mc:Choice xmlns:v="urn:schemas-microsoft-com:vml" Requires="v">
                  <p:oleObj spid="_x0000_s21763" name="公式" r:id="rId17" imgW="123721" imgH="123930" progId="Equation.3">
                    <p:embed/>
                  </p:oleObj>
                </mc:Choice>
                <mc:Fallback>
                  <p:oleObj name="公式" r:id="rId17" imgW="123721" imgH="123930" progId="Equation.3">
                    <p:embed/>
                    <p:pic>
                      <p:nvPicPr>
                        <p:cNvPr id="0" name="Object 3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76" y="2710"/>
                          <a:ext cx="172"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60822" name="Rectangle 54"/>
          <p:cNvSpPr>
            <a:spLocks noChangeArrowheads="1"/>
          </p:cNvSpPr>
          <p:nvPr/>
        </p:nvSpPr>
        <p:spPr bwMode="auto">
          <a:xfrm>
            <a:off x="316863" y="125691"/>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r>
              <a:rPr lang="en-US" altLang="zh-CN" dirty="0">
                <a:latin typeface="Times New Roman" panose="02020603050405020304" pitchFamily="18" charset="0"/>
              </a:rPr>
              <a:t>2</a:t>
            </a:r>
            <a:r>
              <a:rPr lang="zh-CN" altLang="en-US" dirty="0">
                <a:latin typeface="Times New Roman" panose="02020603050405020304" pitchFamily="18" charset="0"/>
              </a:rPr>
              <a:t>、磁介质分类：</a:t>
            </a:r>
          </a:p>
        </p:txBody>
      </p:sp>
      <p:sp>
        <p:nvSpPr>
          <p:cNvPr id="160823" name="Rectangle 55"/>
          <p:cNvSpPr>
            <a:spLocks noChangeArrowheads="1"/>
          </p:cNvSpPr>
          <p:nvPr/>
        </p:nvSpPr>
        <p:spPr bwMode="auto">
          <a:xfrm>
            <a:off x="436563" y="3030538"/>
            <a:ext cx="9561512" cy="1211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just" eaLnBrk="1" hangingPunct="1">
              <a:lnSpc>
                <a:spcPct val="150000"/>
              </a:lnSpc>
              <a:spcBef>
                <a:spcPct val="20000"/>
              </a:spcBef>
            </a:pPr>
            <a:r>
              <a:rPr lang="en-US" altLang="zh-CN" dirty="0">
                <a:latin typeface="Times New Roman" panose="02020603050405020304" pitchFamily="18" charset="0"/>
              </a:rPr>
              <a:t>1</a:t>
            </a:r>
            <a:r>
              <a:rPr lang="zh-CN" altLang="en-US" dirty="0">
                <a:latin typeface="Times New Roman" panose="02020603050405020304" pitchFamily="18" charset="0"/>
              </a:rPr>
              <a:t>）顺磁质  </a:t>
            </a:r>
            <a:r>
              <a:rPr lang="en-US" altLang="zh-CN" dirty="0">
                <a:latin typeface="Times New Roman" panose="02020603050405020304" pitchFamily="18" charset="0"/>
              </a:rPr>
              <a:t>— </a:t>
            </a:r>
            <a:r>
              <a:rPr lang="zh-CN" altLang="en-US" dirty="0">
                <a:latin typeface="Times New Roman" panose="02020603050405020304" pitchFamily="18" charset="0"/>
              </a:rPr>
              <a:t>介质被磁化后产生的磁矩方向与外磁场的方向相同，能使磁场略有增强，这类物质称为顺磁质。</a:t>
            </a:r>
          </a:p>
        </p:txBody>
      </p:sp>
      <p:sp>
        <p:nvSpPr>
          <p:cNvPr id="160824" name="Rectangle 56"/>
          <p:cNvSpPr>
            <a:spLocks noChangeArrowheads="1"/>
          </p:cNvSpPr>
          <p:nvPr/>
        </p:nvSpPr>
        <p:spPr bwMode="auto">
          <a:xfrm>
            <a:off x="436563" y="4771894"/>
            <a:ext cx="8160682" cy="1471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just" eaLnBrk="1" hangingPunct="1">
              <a:lnSpc>
                <a:spcPct val="150000"/>
              </a:lnSpc>
              <a:spcBef>
                <a:spcPct val="20000"/>
              </a:spcBef>
            </a:pPr>
            <a:r>
              <a:rPr lang="en-US" altLang="zh-CN" dirty="0">
                <a:latin typeface="Times New Roman" panose="02020603050405020304" pitchFamily="18" charset="0"/>
              </a:rPr>
              <a:t>2</a:t>
            </a:r>
            <a:r>
              <a:rPr lang="zh-CN" altLang="en-US" dirty="0">
                <a:latin typeface="Times New Roman" panose="02020603050405020304" pitchFamily="18" charset="0"/>
              </a:rPr>
              <a:t>）抗磁质  </a:t>
            </a:r>
            <a:r>
              <a:rPr lang="en-US" altLang="zh-CN" dirty="0">
                <a:latin typeface="Times New Roman" panose="02020603050405020304" pitchFamily="18" charset="0"/>
              </a:rPr>
              <a:t>— </a:t>
            </a:r>
            <a:r>
              <a:rPr lang="zh-CN" altLang="en-US" dirty="0"/>
              <a:t>介质被磁化后产生的磁矩方向与外磁场的方向相反，能使磁场略有减弱，这类物质称为抗磁质。</a:t>
            </a:r>
          </a:p>
        </p:txBody>
      </p:sp>
      <p:sp>
        <p:nvSpPr>
          <p:cNvPr id="160846" name="AutoShape 78"/>
          <p:cNvSpPr>
            <a:spLocks noChangeArrowheads="1"/>
          </p:cNvSpPr>
          <p:nvPr/>
        </p:nvSpPr>
        <p:spPr bwMode="auto">
          <a:xfrm>
            <a:off x="3598863" y="1250950"/>
            <a:ext cx="712787" cy="1625600"/>
          </a:xfrm>
          <a:prstGeom prst="verticalScroll">
            <a:avLst>
              <a:gd name="adj" fmla="val 12500"/>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a:t>磁</a:t>
            </a:r>
          </a:p>
          <a:p>
            <a:pPr algn="ctr">
              <a:spcBef>
                <a:spcPct val="50000"/>
              </a:spcBef>
            </a:pPr>
            <a:r>
              <a:rPr lang="zh-CN" altLang="en-US"/>
              <a:t>介</a:t>
            </a:r>
          </a:p>
          <a:p>
            <a:pPr algn="ctr">
              <a:spcBef>
                <a:spcPct val="50000"/>
              </a:spcBef>
            </a:pPr>
            <a:r>
              <a:rPr lang="zh-CN" altLang="en-US"/>
              <a:t>质</a:t>
            </a:r>
          </a:p>
        </p:txBody>
      </p:sp>
      <p:grpSp>
        <p:nvGrpSpPr>
          <p:cNvPr id="160856" name="Group 88"/>
          <p:cNvGrpSpPr>
            <a:grpSpLocks/>
          </p:cNvGrpSpPr>
          <p:nvPr/>
        </p:nvGrpSpPr>
        <p:grpSpPr bwMode="auto">
          <a:xfrm>
            <a:off x="4273550" y="1193800"/>
            <a:ext cx="2062163" cy="1730375"/>
            <a:chOff x="660" y="432"/>
            <a:chExt cx="1221" cy="1090"/>
          </a:xfrm>
        </p:grpSpPr>
        <p:sp>
          <p:nvSpPr>
            <p:cNvPr id="21522" name="AutoShape 79"/>
            <p:cNvSpPr>
              <a:spLocks/>
            </p:cNvSpPr>
            <p:nvPr/>
          </p:nvSpPr>
          <p:spPr bwMode="auto">
            <a:xfrm>
              <a:off x="660" y="620"/>
              <a:ext cx="174" cy="690"/>
            </a:xfrm>
            <a:prstGeom prst="leftBrace">
              <a:avLst>
                <a:gd name="adj1" fmla="val 33046"/>
                <a:gd name="adj2" fmla="val 50000"/>
              </a:avLst>
            </a:pr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endParaRPr lang="zh-CN" altLang="en-US"/>
            </a:p>
          </p:txBody>
        </p:sp>
        <p:sp>
          <p:nvSpPr>
            <p:cNvPr id="21523" name="Rectangle 80"/>
            <p:cNvSpPr>
              <a:spLocks noChangeArrowheads="1"/>
            </p:cNvSpPr>
            <p:nvPr/>
          </p:nvSpPr>
          <p:spPr bwMode="auto">
            <a:xfrm>
              <a:off x="852" y="432"/>
              <a:ext cx="1023" cy="344"/>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a:t>弱磁质</a:t>
              </a:r>
            </a:p>
          </p:txBody>
        </p:sp>
        <p:sp>
          <p:nvSpPr>
            <p:cNvPr id="21524" name="Rectangle 82"/>
            <p:cNvSpPr>
              <a:spLocks noChangeArrowheads="1"/>
            </p:cNvSpPr>
            <p:nvPr/>
          </p:nvSpPr>
          <p:spPr bwMode="auto">
            <a:xfrm>
              <a:off x="861" y="1178"/>
              <a:ext cx="1020" cy="344"/>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a:t>强磁质</a:t>
              </a:r>
            </a:p>
          </p:txBody>
        </p:sp>
      </p:grpSp>
      <p:sp>
        <p:nvSpPr>
          <p:cNvPr id="160859" name="Rectangle 91"/>
          <p:cNvSpPr>
            <a:spLocks noChangeArrowheads="1"/>
          </p:cNvSpPr>
          <p:nvPr/>
        </p:nvSpPr>
        <p:spPr bwMode="auto">
          <a:xfrm>
            <a:off x="2209800" y="4241800"/>
            <a:ext cx="59610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dirty="0"/>
              <a:t>分子的固有磁矩不为零，称为有矩分子。</a:t>
            </a:r>
          </a:p>
        </p:txBody>
      </p:sp>
      <p:sp>
        <p:nvSpPr>
          <p:cNvPr id="160860" name="Rectangle 92"/>
          <p:cNvSpPr>
            <a:spLocks noChangeArrowheads="1"/>
          </p:cNvSpPr>
          <p:nvPr/>
        </p:nvSpPr>
        <p:spPr bwMode="auto">
          <a:xfrm>
            <a:off x="2055813" y="6098381"/>
            <a:ext cx="54959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dirty="0"/>
              <a:t>分子的固有磁矩为零，称为无矩分子。</a:t>
            </a:r>
          </a:p>
        </p:txBody>
      </p:sp>
      <p:grpSp>
        <p:nvGrpSpPr>
          <p:cNvPr id="160866" name="Group 98"/>
          <p:cNvGrpSpPr>
            <a:grpSpLocks/>
          </p:cNvGrpSpPr>
          <p:nvPr/>
        </p:nvGrpSpPr>
        <p:grpSpPr bwMode="auto">
          <a:xfrm>
            <a:off x="6335713" y="781050"/>
            <a:ext cx="1776412" cy="1317625"/>
            <a:chOff x="2996" y="168"/>
            <a:chExt cx="1046" cy="830"/>
          </a:xfrm>
        </p:grpSpPr>
        <p:sp>
          <p:nvSpPr>
            <p:cNvPr id="21519" name="Rectangle 84"/>
            <p:cNvSpPr>
              <a:spLocks noChangeArrowheads="1"/>
            </p:cNvSpPr>
            <p:nvPr/>
          </p:nvSpPr>
          <p:spPr bwMode="auto">
            <a:xfrm>
              <a:off x="3103" y="168"/>
              <a:ext cx="936" cy="344"/>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a:t>顺磁质</a:t>
              </a:r>
            </a:p>
          </p:txBody>
        </p:sp>
        <p:sp>
          <p:nvSpPr>
            <p:cNvPr id="21520" name="AutoShape 86"/>
            <p:cNvSpPr>
              <a:spLocks/>
            </p:cNvSpPr>
            <p:nvPr/>
          </p:nvSpPr>
          <p:spPr bwMode="auto">
            <a:xfrm>
              <a:off x="2996" y="403"/>
              <a:ext cx="65" cy="450"/>
            </a:xfrm>
            <a:prstGeom prst="leftBrace">
              <a:avLst>
                <a:gd name="adj1" fmla="val 57692"/>
                <a:gd name="adj2" fmla="val 50000"/>
              </a:avLst>
            </a:pr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endParaRPr lang="zh-CN" altLang="en-US"/>
            </a:p>
          </p:txBody>
        </p:sp>
        <p:sp>
          <p:nvSpPr>
            <p:cNvPr id="21521" name="Rectangle 94"/>
            <p:cNvSpPr>
              <a:spLocks noChangeArrowheads="1"/>
            </p:cNvSpPr>
            <p:nvPr/>
          </p:nvSpPr>
          <p:spPr bwMode="auto">
            <a:xfrm>
              <a:off x="3106" y="654"/>
              <a:ext cx="936" cy="344"/>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a:t>抗磁质</a:t>
              </a:r>
            </a:p>
          </p:txBody>
        </p:sp>
      </p:grpSp>
      <p:grpSp>
        <p:nvGrpSpPr>
          <p:cNvPr id="160864" name="Group 96"/>
          <p:cNvGrpSpPr>
            <a:grpSpLocks/>
          </p:cNvGrpSpPr>
          <p:nvPr/>
        </p:nvGrpSpPr>
        <p:grpSpPr bwMode="auto">
          <a:xfrm>
            <a:off x="6335713" y="2362200"/>
            <a:ext cx="1936750" cy="546100"/>
            <a:chOff x="2959" y="1164"/>
            <a:chExt cx="1152" cy="344"/>
          </a:xfrm>
        </p:grpSpPr>
        <p:sp>
          <p:nvSpPr>
            <p:cNvPr id="21517" name="Line 87"/>
            <p:cNvSpPr>
              <a:spLocks noChangeShapeType="1"/>
            </p:cNvSpPr>
            <p:nvPr/>
          </p:nvSpPr>
          <p:spPr bwMode="auto">
            <a:xfrm>
              <a:off x="2959" y="1348"/>
              <a:ext cx="20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518" name="Rectangle 95"/>
            <p:cNvSpPr>
              <a:spLocks noChangeArrowheads="1"/>
            </p:cNvSpPr>
            <p:nvPr/>
          </p:nvSpPr>
          <p:spPr bwMode="auto">
            <a:xfrm>
              <a:off x="3175" y="1164"/>
              <a:ext cx="936" cy="344"/>
            </a:xfrm>
            <a:prstGeom prst="rect">
              <a:avLst/>
            </a:prstGeom>
            <a:solidFill>
              <a:srgbClr val="99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a:t>铁磁质</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0846"/>
                                        </p:tgtEl>
                                        <p:attrNameLst>
                                          <p:attrName>style.visibility</p:attrName>
                                        </p:attrNameLst>
                                      </p:cBhvr>
                                      <p:to>
                                        <p:strVal val="visible"/>
                                      </p:to>
                                    </p:set>
                                    <p:animEffect transition="in" filter="wipe(up)">
                                      <p:cBhvr>
                                        <p:cTn id="7" dur="500"/>
                                        <p:tgtEl>
                                          <p:spTgt spid="1608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0856"/>
                                        </p:tgtEl>
                                        <p:attrNameLst>
                                          <p:attrName>style.visibility</p:attrName>
                                        </p:attrNameLst>
                                      </p:cBhvr>
                                      <p:to>
                                        <p:strVal val="visible"/>
                                      </p:to>
                                    </p:set>
                                    <p:animEffect transition="in" filter="wipe(left)">
                                      <p:cBhvr>
                                        <p:cTn id="12" dur="500"/>
                                        <p:tgtEl>
                                          <p:spTgt spid="1608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60866"/>
                                        </p:tgtEl>
                                        <p:attrNameLst>
                                          <p:attrName>style.visibility</p:attrName>
                                        </p:attrNameLst>
                                      </p:cBhvr>
                                      <p:to>
                                        <p:strVal val="visible"/>
                                      </p:to>
                                    </p:set>
                                    <p:animEffect transition="in" filter="wipe(left)">
                                      <p:cBhvr>
                                        <p:cTn id="17" dur="500"/>
                                        <p:tgtEl>
                                          <p:spTgt spid="1608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60864"/>
                                        </p:tgtEl>
                                        <p:attrNameLst>
                                          <p:attrName>style.visibility</p:attrName>
                                        </p:attrNameLst>
                                      </p:cBhvr>
                                      <p:to>
                                        <p:strVal val="visible"/>
                                      </p:to>
                                    </p:set>
                                    <p:animEffect transition="in" filter="wipe(left)">
                                      <p:cBhvr>
                                        <p:cTn id="22" dur="500"/>
                                        <p:tgtEl>
                                          <p:spTgt spid="1608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0823">
                                            <p:txEl>
                                              <p:pRg st="0" end="0"/>
                                            </p:txEl>
                                          </p:spTgt>
                                        </p:tgtEl>
                                        <p:attrNameLst>
                                          <p:attrName>style.visibility</p:attrName>
                                        </p:attrNameLst>
                                      </p:cBhvr>
                                      <p:to>
                                        <p:strVal val="visible"/>
                                      </p:to>
                                    </p:set>
                                    <p:animEffect transition="in" filter="wipe(left)">
                                      <p:cBhvr>
                                        <p:cTn id="27" dur="500"/>
                                        <p:tgtEl>
                                          <p:spTgt spid="160823">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0859"/>
                                        </p:tgtEl>
                                        <p:attrNameLst>
                                          <p:attrName>style.visibility</p:attrName>
                                        </p:attrNameLst>
                                      </p:cBhvr>
                                      <p:to>
                                        <p:strVal val="visible"/>
                                      </p:to>
                                    </p:set>
                                    <p:animEffect transition="in" filter="wipe(left)">
                                      <p:cBhvr>
                                        <p:cTn id="32" dur="500"/>
                                        <p:tgtEl>
                                          <p:spTgt spid="16085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160819"/>
                                        </p:tgtEl>
                                        <p:attrNameLst>
                                          <p:attrName>style.visibility</p:attrName>
                                        </p:attrNameLst>
                                      </p:cBhvr>
                                      <p:to>
                                        <p:strVal val="visible"/>
                                      </p:to>
                                    </p:set>
                                    <p:animEffect transition="in" filter="wipe(up)">
                                      <p:cBhvr>
                                        <p:cTn id="37" dur="500"/>
                                        <p:tgtEl>
                                          <p:spTgt spid="16081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0824">
                                            <p:txEl>
                                              <p:pRg st="0" end="0"/>
                                            </p:txEl>
                                          </p:spTgt>
                                        </p:tgtEl>
                                        <p:attrNameLst>
                                          <p:attrName>style.visibility</p:attrName>
                                        </p:attrNameLst>
                                      </p:cBhvr>
                                      <p:to>
                                        <p:strVal val="visible"/>
                                      </p:to>
                                    </p:set>
                                    <p:animEffect transition="in" filter="wipe(left)">
                                      <p:cBhvr>
                                        <p:cTn id="42" dur="500"/>
                                        <p:tgtEl>
                                          <p:spTgt spid="160824">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60860"/>
                                        </p:tgtEl>
                                        <p:attrNameLst>
                                          <p:attrName>style.visibility</p:attrName>
                                        </p:attrNameLst>
                                      </p:cBhvr>
                                      <p:to>
                                        <p:strVal val="visible"/>
                                      </p:to>
                                    </p:set>
                                    <p:animEffect transition="in" filter="wipe(left)">
                                      <p:cBhvr>
                                        <p:cTn id="47" dur="500"/>
                                        <p:tgtEl>
                                          <p:spTgt spid="160860"/>
                                        </p:tgtEl>
                                      </p:cBhvr>
                                    </p:animEffect>
                                  </p:childTnLst>
                                </p:cTn>
                              </p:par>
                              <p:par>
                                <p:cTn id="48" presetID="22" presetClass="entr" presetSubtype="1" fill="hold" nodeType="withEffect">
                                  <p:stCondLst>
                                    <p:cond delay="0"/>
                                  </p:stCondLst>
                                  <p:childTnLst>
                                    <p:set>
                                      <p:cBhvr>
                                        <p:cTn id="49" dur="1" fill="hold">
                                          <p:stCondLst>
                                            <p:cond delay="0"/>
                                          </p:stCondLst>
                                        </p:cTn>
                                        <p:tgtEl>
                                          <p:spTgt spid="160820"/>
                                        </p:tgtEl>
                                        <p:attrNameLst>
                                          <p:attrName>style.visibility</p:attrName>
                                        </p:attrNameLst>
                                      </p:cBhvr>
                                      <p:to>
                                        <p:strVal val="visible"/>
                                      </p:to>
                                    </p:set>
                                    <p:animEffect transition="in" filter="wipe(up)">
                                      <p:cBhvr>
                                        <p:cTn id="50" dur="500"/>
                                        <p:tgtEl>
                                          <p:spTgt spid="160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823" grpId="0" build="p" autoUpdateAnimBg="0"/>
      <p:bldP spid="160824" grpId="0" build="p" autoUpdateAnimBg="0"/>
      <p:bldP spid="160846" grpId="0" animBg="1"/>
      <p:bldP spid="160859" grpId="0"/>
      <p:bldP spid="16086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849" name="Rectangle 233"/>
          <p:cNvSpPr>
            <a:spLocks noChangeArrowheads="1"/>
          </p:cNvSpPr>
          <p:nvPr/>
        </p:nvSpPr>
        <p:spPr bwMode="auto">
          <a:xfrm>
            <a:off x="250066" y="138113"/>
            <a:ext cx="88376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r>
              <a:rPr lang="en-US" altLang="zh-CN" dirty="0">
                <a:latin typeface="Times New Roman" panose="02020603050405020304" pitchFamily="18" charset="0"/>
              </a:rPr>
              <a:t>3</a:t>
            </a:r>
            <a:r>
              <a:rPr lang="zh-CN" altLang="en-US" dirty="0">
                <a:latin typeface="Times New Roman" panose="02020603050405020304" pitchFamily="18" charset="0"/>
              </a:rPr>
              <a:t>、磁介质的磁化：</a:t>
            </a:r>
            <a:endParaRPr lang="zh-CN" altLang="en-US" sz="2000" dirty="0">
              <a:latin typeface="Times New Roman" panose="02020603050405020304" pitchFamily="18" charset="0"/>
            </a:endParaRPr>
          </a:p>
        </p:txBody>
      </p:sp>
      <p:sp>
        <p:nvSpPr>
          <p:cNvPr id="111850" name="Rectangle 234"/>
          <p:cNvSpPr>
            <a:spLocks noChangeArrowheads="1"/>
          </p:cNvSpPr>
          <p:nvPr/>
        </p:nvSpPr>
        <p:spPr bwMode="auto">
          <a:xfrm>
            <a:off x="159855" y="1739573"/>
            <a:ext cx="3070225" cy="509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just" eaLnBrk="1" hangingPunct="1">
              <a:lnSpc>
                <a:spcPct val="110000"/>
              </a:lnSpc>
              <a:spcBef>
                <a:spcPct val="20000"/>
              </a:spcBef>
            </a:pPr>
            <a:r>
              <a:rPr lang="en-US" altLang="zh-CN" dirty="0">
                <a:solidFill>
                  <a:srgbClr val="0000FF"/>
                </a:solidFill>
                <a:latin typeface="Times New Roman" panose="02020603050405020304" pitchFamily="18" charset="0"/>
              </a:rPr>
              <a:t>1</a:t>
            </a:r>
            <a:r>
              <a:rPr lang="zh-CN" altLang="en-US" dirty="0">
                <a:solidFill>
                  <a:srgbClr val="0000FF"/>
                </a:solidFill>
                <a:latin typeface="Times New Roman" panose="02020603050405020304" pitchFamily="18" charset="0"/>
              </a:rPr>
              <a:t>）顺磁质的磁化：        </a:t>
            </a:r>
          </a:p>
        </p:txBody>
      </p:sp>
      <p:sp>
        <p:nvSpPr>
          <p:cNvPr id="111992" name="Rectangle 376"/>
          <p:cNvSpPr>
            <a:spLocks noChangeArrowheads="1"/>
          </p:cNvSpPr>
          <p:nvPr/>
        </p:nvSpPr>
        <p:spPr bwMode="auto">
          <a:xfrm>
            <a:off x="9413875" y="2199602"/>
            <a:ext cx="27781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dirty="0">
                <a:latin typeface="Times New Roman" panose="02020603050405020304" pitchFamily="18" charset="0"/>
              </a:rPr>
              <a:t>宏观上不显磁性。</a:t>
            </a:r>
          </a:p>
        </p:txBody>
      </p:sp>
      <p:grpSp>
        <p:nvGrpSpPr>
          <p:cNvPr id="111994" name="Group 378"/>
          <p:cNvGrpSpPr>
            <a:grpSpLocks/>
          </p:cNvGrpSpPr>
          <p:nvPr/>
        </p:nvGrpSpPr>
        <p:grpSpPr bwMode="auto">
          <a:xfrm>
            <a:off x="250066" y="2120564"/>
            <a:ext cx="8227743" cy="552450"/>
            <a:chOff x="185" y="684"/>
            <a:chExt cx="5177" cy="348"/>
          </a:xfrm>
        </p:grpSpPr>
        <p:sp>
          <p:nvSpPr>
            <p:cNvPr id="22550" name="Rectangle 379"/>
            <p:cNvSpPr>
              <a:spLocks noChangeArrowheads="1"/>
            </p:cNvSpPr>
            <p:nvPr/>
          </p:nvSpPr>
          <p:spPr bwMode="auto">
            <a:xfrm>
              <a:off x="185" y="744"/>
              <a:ext cx="517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a:latin typeface="Times New Roman" panose="02020603050405020304" pitchFamily="18" charset="0"/>
                </a:rPr>
                <a:t>无外磁场时：分子的固有磁矩                    杂乱无章排列。</a:t>
              </a:r>
            </a:p>
          </p:txBody>
        </p:sp>
        <p:sp>
          <p:nvSpPr>
            <p:cNvPr id="22551" name="Rectangle 380"/>
            <p:cNvSpPr>
              <a:spLocks noChangeArrowheads="1"/>
            </p:cNvSpPr>
            <p:nvPr/>
          </p:nvSpPr>
          <p:spPr bwMode="auto">
            <a:xfrm>
              <a:off x="2850" y="684"/>
              <a:ext cx="92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sz="2000" dirty="0">
                  <a:latin typeface="Times New Roman" panose="02020603050405020304" pitchFamily="18" charset="0"/>
                </a:rPr>
                <a:t>由于热运动</a:t>
              </a:r>
            </a:p>
          </p:txBody>
        </p:sp>
        <p:sp>
          <p:nvSpPr>
            <p:cNvPr id="22552" name="Line 381"/>
            <p:cNvSpPr>
              <a:spLocks noChangeShapeType="1"/>
            </p:cNvSpPr>
            <p:nvPr/>
          </p:nvSpPr>
          <p:spPr bwMode="auto">
            <a:xfrm>
              <a:off x="2885" y="934"/>
              <a:ext cx="86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aphicFrame>
        <p:nvGraphicFramePr>
          <p:cNvPr id="111998" name="Object 382"/>
          <p:cNvGraphicFramePr>
            <a:graphicFrameLocks noChangeAspect="1"/>
          </p:cNvGraphicFramePr>
          <p:nvPr>
            <p:extLst>
              <p:ext uri="{D42A27DB-BD31-4B8C-83A1-F6EECF244321}">
                <p14:modId xmlns:p14="http://schemas.microsoft.com/office/powerpoint/2010/main" val="2083052744"/>
              </p:ext>
            </p:extLst>
          </p:nvPr>
        </p:nvGraphicFramePr>
        <p:xfrm>
          <a:off x="8301038" y="2215814"/>
          <a:ext cx="1112837" cy="484187"/>
        </p:xfrm>
        <a:graphic>
          <a:graphicData uri="http://schemas.openxmlformats.org/presentationml/2006/ole">
            <mc:AlternateContent xmlns:mc="http://schemas.openxmlformats.org/markup-compatibility/2006">
              <mc:Choice xmlns:v="urn:schemas-microsoft-com:vml" Requires="v">
                <p:oleObj spid="_x0000_s22575" name="公式" r:id="rId3" imgW="583947" imgH="253890" progId="Equation.3">
                  <p:embed/>
                </p:oleObj>
              </mc:Choice>
              <mc:Fallback>
                <p:oleObj name="公式" r:id="rId3" imgW="583947" imgH="253890" progId="Equation.3">
                  <p:embed/>
                  <p:pic>
                    <p:nvPicPr>
                      <p:cNvPr id="0" name="Object 3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1038" y="2215814"/>
                        <a:ext cx="1112837" cy="484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2002" name="Group 386"/>
          <p:cNvGrpSpPr>
            <a:grpSpLocks/>
          </p:cNvGrpSpPr>
          <p:nvPr/>
        </p:nvGrpSpPr>
        <p:grpSpPr bwMode="auto">
          <a:xfrm>
            <a:off x="496336" y="2922585"/>
            <a:ext cx="7300912" cy="457200"/>
            <a:chOff x="258" y="1493"/>
            <a:chExt cx="4599" cy="288"/>
          </a:xfrm>
        </p:grpSpPr>
        <p:sp>
          <p:nvSpPr>
            <p:cNvPr id="22547" name="Rectangle 387"/>
            <p:cNvSpPr>
              <a:spLocks noChangeArrowheads="1"/>
            </p:cNvSpPr>
            <p:nvPr/>
          </p:nvSpPr>
          <p:spPr bwMode="auto">
            <a:xfrm>
              <a:off x="258" y="1493"/>
              <a:ext cx="459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dirty="0">
                  <a:latin typeface="Times New Roman" panose="02020603050405020304" pitchFamily="18" charset="0"/>
                </a:rPr>
                <a:t>有外磁场时：分子磁矩                 转向外磁场的方向。</a:t>
              </a:r>
            </a:p>
          </p:txBody>
        </p:sp>
        <p:sp>
          <p:nvSpPr>
            <p:cNvPr id="22548" name="Line 388"/>
            <p:cNvSpPr>
              <a:spLocks noChangeShapeType="1"/>
            </p:cNvSpPr>
            <p:nvPr/>
          </p:nvSpPr>
          <p:spPr bwMode="auto">
            <a:xfrm>
              <a:off x="2419" y="1739"/>
              <a:ext cx="60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2549" name="Text Box 389"/>
            <p:cNvSpPr txBox="1">
              <a:spLocks noChangeArrowheads="1"/>
            </p:cNvSpPr>
            <p:nvPr/>
          </p:nvSpPr>
          <p:spPr bwMode="auto">
            <a:xfrm>
              <a:off x="2322" y="1493"/>
              <a:ext cx="79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sz="2000">
                  <a:latin typeface="Times New Roman" panose="02020603050405020304" pitchFamily="18" charset="0"/>
                </a:rPr>
                <a:t>磁力矩</a:t>
              </a:r>
            </a:p>
          </p:txBody>
        </p:sp>
      </p:grpSp>
      <p:sp>
        <p:nvSpPr>
          <p:cNvPr id="112008" name="Rectangle 392"/>
          <p:cNvSpPr>
            <a:spLocks noChangeArrowheads="1"/>
          </p:cNvSpPr>
          <p:nvPr/>
        </p:nvSpPr>
        <p:spPr bwMode="auto">
          <a:xfrm>
            <a:off x="596348" y="5504507"/>
            <a:ext cx="1037645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r>
              <a:rPr lang="zh-CN" altLang="en-US" dirty="0">
                <a:latin typeface="Times New Roman" panose="02020603050405020304" pitchFamily="18" charset="0"/>
              </a:rPr>
              <a:t>宏观上表现：在磁介质表面出现</a:t>
            </a:r>
            <a:r>
              <a:rPr lang="zh-CN" altLang="en-US" dirty="0">
                <a:solidFill>
                  <a:srgbClr val="0000FF"/>
                </a:solidFill>
                <a:latin typeface="Times New Roman" panose="02020603050405020304" pitchFamily="18" charset="0"/>
              </a:rPr>
              <a:t>磁化电流</a:t>
            </a:r>
            <a:r>
              <a:rPr lang="zh-CN" altLang="en-US" dirty="0">
                <a:latin typeface="Times New Roman" panose="02020603050405020304" pitchFamily="18" charset="0"/>
              </a:rPr>
              <a:t>。在磁介质内的</a:t>
            </a:r>
            <a:r>
              <a:rPr lang="zh-CN" altLang="en-US" dirty="0" smtClean="0">
                <a:latin typeface="Times New Roman" panose="02020603050405020304" pitchFamily="18" charset="0"/>
              </a:rPr>
              <a:t>磁感应强度</a:t>
            </a:r>
            <a:r>
              <a:rPr lang="zh-CN" altLang="en-US" dirty="0">
                <a:latin typeface="Times New Roman" panose="02020603050405020304" pitchFamily="18" charset="0"/>
              </a:rPr>
              <a:t>增大。</a:t>
            </a:r>
          </a:p>
        </p:txBody>
      </p:sp>
      <p:sp>
        <p:nvSpPr>
          <p:cNvPr id="112009" name="Rectangle 393"/>
          <p:cNvSpPr>
            <a:spLocks noChangeArrowheads="1"/>
          </p:cNvSpPr>
          <p:nvPr/>
        </p:nvSpPr>
        <p:spPr bwMode="auto">
          <a:xfrm>
            <a:off x="596348" y="6091030"/>
            <a:ext cx="1037645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spcBef>
                <a:spcPct val="50000"/>
              </a:spcBef>
            </a:pPr>
            <a:r>
              <a:rPr lang="zh-CN" altLang="en-US" dirty="0">
                <a:latin typeface="Times New Roman" panose="02020603050405020304" pitchFamily="18" charset="0"/>
              </a:rPr>
              <a:t>外磁场撤消：由于热运动破坏分子磁矩的定向排列， 宏观</a:t>
            </a:r>
            <a:r>
              <a:rPr lang="zh-CN" altLang="en-US" dirty="0" smtClean="0">
                <a:latin typeface="Times New Roman" panose="02020603050405020304" pitchFamily="18" charset="0"/>
              </a:rPr>
              <a:t>上对外</a:t>
            </a:r>
            <a:r>
              <a:rPr lang="zh-CN" altLang="en-US" dirty="0">
                <a:latin typeface="Times New Roman" panose="02020603050405020304" pitchFamily="18" charset="0"/>
              </a:rPr>
              <a:t>不显磁性。  </a:t>
            </a:r>
          </a:p>
        </p:txBody>
      </p:sp>
      <p:grpSp>
        <p:nvGrpSpPr>
          <p:cNvPr id="112032" name="Group 416"/>
          <p:cNvGrpSpPr>
            <a:grpSpLocks/>
          </p:cNvGrpSpPr>
          <p:nvPr/>
        </p:nvGrpSpPr>
        <p:grpSpPr bwMode="auto">
          <a:xfrm>
            <a:off x="7288213" y="3608388"/>
            <a:ext cx="1647825" cy="1666875"/>
            <a:chOff x="3550" y="1896"/>
            <a:chExt cx="856" cy="895"/>
          </a:xfrm>
        </p:grpSpPr>
        <p:sp>
          <p:nvSpPr>
            <p:cNvPr id="22543" name="Rectangle 414"/>
            <p:cNvSpPr>
              <a:spLocks noChangeArrowheads="1"/>
            </p:cNvSpPr>
            <p:nvPr/>
          </p:nvSpPr>
          <p:spPr bwMode="auto">
            <a:xfrm>
              <a:off x="3550" y="1896"/>
              <a:ext cx="856" cy="89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endParaRPr lang="zh-CN" altLang="en-US"/>
            </a:p>
          </p:txBody>
        </p:sp>
        <p:grpSp>
          <p:nvGrpSpPr>
            <p:cNvPr id="22544" name="Group 413"/>
            <p:cNvGrpSpPr>
              <a:grpSpLocks/>
            </p:cNvGrpSpPr>
            <p:nvPr/>
          </p:nvGrpSpPr>
          <p:grpSpPr bwMode="auto">
            <a:xfrm>
              <a:off x="3646" y="2000"/>
              <a:ext cx="661" cy="654"/>
              <a:chOff x="3992" y="2031"/>
              <a:chExt cx="661" cy="654"/>
            </a:xfrm>
          </p:grpSpPr>
          <p:sp>
            <p:nvSpPr>
              <p:cNvPr id="22545" name="Oval 310"/>
              <p:cNvSpPr>
                <a:spLocks noChangeArrowheads="1"/>
              </p:cNvSpPr>
              <p:nvPr/>
            </p:nvSpPr>
            <p:spPr bwMode="auto">
              <a:xfrm>
                <a:off x="3992" y="2031"/>
                <a:ext cx="661" cy="648"/>
              </a:xfrm>
              <a:prstGeom prst="ellipse">
                <a:avLst/>
              </a:prstGeom>
              <a:gradFill rotWithShape="1">
                <a:gsLst>
                  <a:gs pos="0">
                    <a:srgbClr val="182F76"/>
                  </a:gs>
                  <a:gs pos="100000">
                    <a:srgbClr val="3366FF"/>
                  </a:gs>
                </a:gsLst>
                <a:lin ang="0" scaled="1"/>
              </a:gradFill>
              <a:ln w="38100">
                <a:solidFill>
                  <a:srgbClr val="FF0000"/>
                </a:solidFill>
                <a:round/>
                <a:headEnd/>
                <a:tailEnd/>
              </a:ln>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endParaRPr lang="zh-CN" altLang="en-US"/>
              </a:p>
            </p:txBody>
          </p:sp>
          <p:sp>
            <p:nvSpPr>
              <p:cNvPr id="22546" name="Arc 402"/>
              <p:cNvSpPr>
                <a:spLocks/>
              </p:cNvSpPr>
              <p:nvPr/>
            </p:nvSpPr>
            <p:spPr bwMode="auto">
              <a:xfrm>
                <a:off x="4121" y="2357"/>
                <a:ext cx="275" cy="328"/>
              </a:xfrm>
              <a:custGeom>
                <a:avLst/>
                <a:gdLst>
                  <a:gd name="T0" fmla="*/ 4 w 17981"/>
                  <a:gd name="T1" fmla="*/ 5 h 21600"/>
                  <a:gd name="T2" fmla="*/ 0 w 17981"/>
                  <a:gd name="T3" fmla="*/ 4 h 21600"/>
                  <a:gd name="T4" fmla="*/ 3 w 17981"/>
                  <a:gd name="T5" fmla="*/ 0 h 21600"/>
                  <a:gd name="T6" fmla="*/ 0 60000 65536"/>
                  <a:gd name="T7" fmla="*/ 0 60000 65536"/>
                  <a:gd name="T8" fmla="*/ 0 60000 65536"/>
                </a:gdLst>
                <a:ahLst/>
                <a:cxnLst>
                  <a:cxn ang="T6">
                    <a:pos x="T0" y="T1"/>
                  </a:cxn>
                  <a:cxn ang="T7">
                    <a:pos x="T2" y="T3"/>
                  </a:cxn>
                  <a:cxn ang="T8">
                    <a:pos x="T4" y="T5"/>
                  </a:cxn>
                </a:cxnLst>
                <a:rect l="0" t="0" r="r" b="b"/>
                <a:pathLst>
                  <a:path w="17981" h="21600" fill="none" extrusionOk="0">
                    <a:moveTo>
                      <a:pt x="17981" y="21068"/>
                    </a:moveTo>
                    <a:cubicBezTo>
                      <a:pt x="16417" y="21421"/>
                      <a:pt x="14819" y="21600"/>
                      <a:pt x="13217" y="21600"/>
                    </a:cubicBezTo>
                    <a:cubicBezTo>
                      <a:pt x="8432" y="21600"/>
                      <a:pt x="3783" y="20011"/>
                      <a:pt x="-1" y="17084"/>
                    </a:cubicBezTo>
                  </a:path>
                  <a:path w="17981" h="21600" stroke="0" extrusionOk="0">
                    <a:moveTo>
                      <a:pt x="17981" y="21068"/>
                    </a:moveTo>
                    <a:cubicBezTo>
                      <a:pt x="16417" y="21421"/>
                      <a:pt x="14819" y="21600"/>
                      <a:pt x="13217" y="21600"/>
                    </a:cubicBezTo>
                    <a:cubicBezTo>
                      <a:pt x="8432" y="21600"/>
                      <a:pt x="3783" y="20011"/>
                      <a:pt x="-1" y="17084"/>
                    </a:cubicBezTo>
                    <a:lnTo>
                      <a:pt x="13217" y="0"/>
                    </a:lnTo>
                    <a:lnTo>
                      <a:pt x="17981" y="21068"/>
                    </a:lnTo>
                    <a:close/>
                  </a:path>
                </a:pathLst>
              </a:custGeom>
              <a:noFill/>
              <a:ln w="28575">
                <a:solidFill>
                  <a:srgbClr val="FF0000"/>
                </a:solidFill>
                <a:round/>
                <a:headEnd type="triangle" w="lg"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pic>
        <p:nvPicPr>
          <p:cNvPr id="112025" name="Picture 409"/>
          <p:cNvPicPr>
            <a:picLocks noChangeAspect="1" noChangeArrowheads="1"/>
          </p:cNvPicPr>
          <p:nvPr/>
        </p:nvPicPr>
        <p:blipFill>
          <a:blip r:embed="rId5">
            <a:extLst>
              <a:ext uri="{28A0092B-C50C-407E-A947-70E740481C1C}">
                <a14:useLocalDpi xmlns:a14="http://schemas.microsoft.com/office/drawing/2010/main" val="0"/>
              </a:ext>
            </a:extLst>
          </a:blip>
          <a:srcRect l="29922" t="34668" r="28906" b="34602"/>
          <a:stretch>
            <a:fillRect/>
          </a:stretch>
        </p:blipFill>
        <p:spPr bwMode="auto">
          <a:xfrm>
            <a:off x="2438400" y="3652789"/>
            <a:ext cx="2530475" cy="1512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033" name="Picture 417"/>
          <p:cNvPicPr>
            <a:picLocks noChangeAspect="1" noChangeArrowheads="1"/>
          </p:cNvPicPr>
          <p:nvPr/>
        </p:nvPicPr>
        <p:blipFill>
          <a:blip r:embed="rId6">
            <a:extLst>
              <a:ext uri="{28A0092B-C50C-407E-A947-70E740481C1C}">
                <a14:useLocalDpi xmlns:a14="http://schemas.microsoft.com/office/drawing/2010/main" val="0"/>
              </a:ext>
            </a:extLst>
          </a:blip>
          <a:srcRect l="25038" t="37012" r="61172" b="45898"/>
          <a:stretch>
            <a:fillRect/>
          </a:stretch>
        </p:blipFill>
        <p:spPr bwMode="auto">
          <a:xfrm>
            <a:off x="5334000" y="3590925"/>
            <a:ext cx="1681163" cy="166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036" name="Rectangle 420"/>
          <p:cNvSpPr>
            <a:spLocks noChangeArrowheads="1"/>
          </p:cNvSpPr>
          <p:nvPr/>
        </p:nvSpPr>
        <p:spPr bwMode="auto">
          <a:xfrm>
            <a:off x="62909" y="595313"/>
            <a:ext cx="11718649" cy="1200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just">
              <a:lnSpc>
                <a:spcPct val="150000"/>
              </a:lnSpc>
              <a:spcBef>
                <a:spcPct val="50000"/>
              </a:spcBef>
            </a:pPr>
            <a:r>
              <a:rPr lang="en-US" altLang="zh-CN" dirty="0"/>
              <a:t>    </a:t>
            </a:r>
            <a:r>
              <a:rPr lang="zh-CN" altLang="en-US" dirty="0"/>
              <a:t>在外磁场的作用下，原来没有磁性的物质，变得具有磁性，简称</a:t>
            </a:r>
            <a:r>
              <a:rPr lang="zh-CN" altLang="en-US" dirty="0">
                <a:solidFill>
                  <a:srgbClr val="0000FF"/>
                </a:solidFill>
              </a:rPr>
              <a:t>磁化</a:t>
            </a:r>
            <a:r>
              <a:rPr lang="zh-CN" altLang="en-US" dirty="0"/>
              <a:t>。磁介质被磁化后，会产生附加磁场，从而改变原来空间磁场的分布。 </a:t>
            </a:r>
          </a:p>
        </p:txBody>
      </p:sp>
      <p:sp>
        <p:nvSpPr>
          <p:cNvPr id="22542" name="太阳形 29">
            <a:hlinkClick r:id="rId7" action="ppaction://hlinksldjump" tooltip="物体的位移"/>
          </p:cNvPr>
          <p:cNvSpPr>
            <a:spLocks noChangeArrowheads="1"/>
          </p:cNvSpPr>
          <p:nvPr/>
        </p:nvSpPr>
        <p:spPr bwMode="auto">
          <a:xfrm>
            <a:off x="9607550" y="3802063"/>
            <a:ext cx="357188" cy="357187"/>
          </a:xfrm>
          <a:prstGeom prst="sun">
            <a:avLst>
              <a:gd name="adj" fmla="val 25000"/>
            </a:avLst>
          </a:prstGeom>
          <a:solidFill>
            <a:srgbClr val="FFFF00"/>
          </a:solidFill>
          <a:ln w="9525" algn="ctr">
            <a:solidFill>
              <a:srgbClr val="FF0000"/>
            </a:solidFill>
            <a:round/>
            <a:headEnd/>
            <a:tailEnd/>
          </a:ln>
        </p:spPr>
        <p:txBody>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036"/>
                                        </p:tgtEl>
                                        <p:attrNameLst>
                                          <p:attrName>style.visibility</p:attrName>
                                        </p:attrNameLst>
                                      </p:cBhvr>
                                      <p:to>
                                        <p:strVal val="visible"/>
                                      </p:to>
                                    </p:set>
                                    <p:animEffect transition="in" filter="wipe(left)">
                                      <p:cBhvr>
                                        <p:cTn id="7" dur="500"/>
                                        <p:tgtEl>
                                          <p:spTgt spid="1120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1850">
                                            <p:txEl>
                                              <p:pRg st="0" end="0"/>
                                            </p:txEl>
                                          </p:spTgt>
                                        </p:tgtEl>
                                        <p:attrNameLst>
                                          <p:attrName>style.visibility</p:attrName>
                                        </p:attrNameLst>
                                      </p:cBhvr>
                                      <p:to>
                                        <p:strVal val="visible"/>
                                      </p:to>
                                    </p:set>
                                    <p:animEffect transition="in" filter="wipe(left)">
                                      <p:cBhvr>
                                        <p:cTn id="12" dur="500"/>
                                        <p:tgtEl>
                                          <p:spTgt spid="11185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1994"/>
                                        </p:tgtEl>
                                        <p:attrNameLst>
                                          <p:attrName>style.visibility</p:attrName>
                                        </p:attrNameLst>
                                      </p:cBhvr>
                                      <p:to>
                                        <p:strVal val="visible"/>
                                      </p:to>
                                    </p:set>
                                    <p:animEffect transition="in" filter="wipe(left)">
                                      <p:cBhvr>
                                        <p:cTn id="17" dur="500"/>
                                        <p:tgtEl>
                                          <p:spTgt spid="1119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1998"/>
                                        </p:tgtEl>
                                        <p:attrNameLst>
                                          <p:attrName>style.visibility</p:attrName>
                                        </p:attrNameLst>
                                      </p:cBhvr>
                                      <p:to>
                                        <p:strVal val="visible"/>
                                      </p:to>
                                    </p:set>
                                    <p:animEffect transition="in" filter="wipe(left)">
                                      <p:cBhvr>
                                        <p:cTn id="22" dur="500"/>
                                        <p:tgtEl>
                                          <p:spTgt spid="1119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1992"/>
                                        </p:tgtEl>
                                        <p:attrNameLst>
                                          <p:attrName>style.visibility</p:attrName>
                                        </p:attrNameLst>
                                      </p:cBhvr>
                                      <p:to>
                                        <p:strVal val="visible"/>
                                      </p:to>
                                    </p:set>
                                    <p:animEffect transition="in" filter="wipe(left)">
                                      <p:cBhvr>
                                        <p:cTn id="27" dur="500"/>
                                        <p:tgtEl>
                                          <p:spTgt spid="11199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12002"/>
                                        </p:tgtEl>
                                        <p:attrNameLst>
                                          <p:attrName>style.visibility</p:attrName>
                                        </p:attrNameLst>
                                      </p:cBhvr>
                                      <p:to>
                                        <p:strVal val="visible"/>
                                      </p:to>
                                    </p:set>
                                    <p:animEffect transition="in" filter="wipe(left)">
                                      <p:cBhvr>
                                        <p:cTn id="32" dur="500"/>
                                        <p:tgtEl>
                                          <p:spTgt spid="11200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112025"/>
                                        </p:tgtEl>
                                        <p:attrNameLst>
                                          <p:attrName>style.visibility</p:attrName>
                                        </p:attrNameLst>
                                      </p:cBhvr>
                                      <p:to>
                                        <p:strVal val="visible"/>
                                      </p:to>
                                    </p:set>
                                    <p:animEffect transition="in" filter="wipe(up)">
                                      <p:cBhvr>
                                        <p:cTn id="37" dur="500"/>
                                        <p:tgtEl>
                                          <p:spTgt spid="11202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112033"/>
                                        </p:tgtEl>
                                        <p:attrNameLst>
                                          <p:attrName>style.visibility</p:attrName>
                                        </p:attrNameLst>
                                      </p:cBhvr>
                                      <p:to>
                                        <p:strVal val="visible"/>
                                      </p:to>
                                    </p:set>
                                    <p:animEffect transition="in" filter="wipe(up)">
                                      <p:cBhvr>
                                        <p:cTn id="42" dur="500"/>
                                        <p:tgtEl>
                                          <p:spTgt spid="11203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112032"/>
                                        </p:tgtEl>
                                        <p:attrNameLst>
                                          <p:attrName>style.visibility</p:attrName>
                                        </p:attrNameLst>
                                      </p:cBhvr>
                                      <p:to>
                                        <p:strVal val="visible"/>
                                      </p:to>
                                    </p:set>
                                    <p:animEffect transition="in" filter="wipe(up)">
                                      <p:cBhvr>
                                        <p:cTn id="47" dur="500"/>
                                        <p:tgtEl>
                                          <p:spTgt spid="11203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2008"/>
                                        </p:tgtEl>
                                        <p:attrNameLst>
                                          <p:attrName>style.visibility</p:attrName>
                                        </p:attrNameLst>
                                      </p:cBhvr>
                                      <p:to>
                                        <p:strVal val="visible"/>
                                      </p:to>
                                    </p:set>
                                    <p:animEffect transition="in" filter="wipe(left)">
                                      <p:cBhvr>
                                        <p:cTn id="52" dur="500"/>
                                        <p:tgtEl>
                                          <p:spTgt spid="11200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12009"/>
                                        </p:tgtEl>
                                        <p:attrNameLst>
                                          <p:attrName>style.visibility</p:attrName>
                                        </p:attrNameLst>
                                      </p:cBhvr>
                                      <p:to>
                                        <p:strVal val="visible"/>
                                      </p:to>
                                    </p:set>
                                    <p:animEffect transition="in" filter="wipe(left)">
                                      <p:cBhvr>
                                        <p:cTn id="57" dur="500"/>
                                        <p:tgtEl>
                                          <p:spTgt spid="1120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850" grpId="0" build="p" autoUpdateAnimBg="0"/>
      <p:bldP spid="111992" grpId="0" autoUpdateAnimBg="0"/>
      <p:bldP spid="112008" grpId="0" autoUpdateAnimBg="0"/>
      <p:bldP spid="112009" grpId="0" autoUpdateAnimBg="0"/>
      <p:bldP spid="112036"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5" name="太阳形 29">
            <a:hlinkClick r:id="" action="ppaction://hlinkshowjump?jump=previousslide" tooltip="物体的位移"/>
          </p:cNvPr>
          <p:cNvSpPr>
            <a:spLocks noChangeArrowheads="1"/>
          </p:cNvSpPr>
          <p:nvPr/>
        </p:nvSpPr>
        <p:spPr bwMode="auto">
          <a:xfrm>
            <a:off x="10037763" y="6353175"/>
            <a:ext cx="357187" cy="357188"/>
          </a:xfrm>
          <a:prstGeom prst="sun">
            <a:avLst>
              <a:gd name="adj" fmla="val 25000"/>
            </a:avLst>
          </a:prstGeom>
          <a:solidFill>
            <a:srgbClr val="FFFF00"/>
          </a:solidFill>
          <a:ln w="9525" algn="ctr">
            <a:solidFill>
              <a:srgbClr val="FF0000"/>
            </a:solidFill>
            <a:round/>
            <a:headEnd/>
            <a:tailEnd/>
          </a:ln>
        </p:spPr>
        <p:txBody>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Tree>
    <p:controls>
      <mc:AlternateContent xmlns:mc="http://schemas.openxmlformats.org/markup-compatibility/2006">
        <mc:Choice xmlns:v="urn:schemas-microsoft-com:vml" Requires="v">
          <p:control spid="23578" name="ShockwaveFlash1" r:id="rId2" imgW="7216920" imgH="5554800"/>
        </mc:Choice>
        <mc:Fallback>
          <p:control name="ShockwaveFlash1" r:id="rId2" imgW="7216920" imgH="5554800">
            <p:pic>
              <p:nvPicPr>
                <p:cNvPr id="23554" name="ShockwaveFlash1"/>
                <p:cNvPicPr preferRelativeResize="0">
                  <a:picLocks noChangeArrowheads="1" noChangeShapeType="1"/>
                </p:cNvPicPr>
                <p:nvPr/>
              </p:nvPicPr>
              <p:blipFill>
                <a:blip r:embed="rId4"/>
                <a:srcRect/>
                <a:stretch>
                  <a:fillRect/>
                </a:stretch>
              </p:blipFill>
              <p:spPr bwMode="auto">
                <a:xfrm>
                  <a:off x="2293938" y="798513"/>
                  <a:ext cx="7216775" cy="5554662"/>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8" name="Rectangle 4"/>
          <p:cNvSpPr>
            <a:spLocks noChangeArrowheads="1"/>
          </p:cNvSpPr>
          <p:nvPr/>
        </p:nvSpPr>
        <p:spPr bwMode="auto">
          <a:xfrm>
            <a:off x="68262" y="124032"/>
            <a:ext cx="3317875" cy="439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just" eaLnBrk="1" hangingPunct="1">
              <a:spcBef>
                <a:spcPct val="20000"/>
              </a:spcBef>
            </a:pPr>
            <a:r>
              <a:rPr lang="en-US" altLang="zh-CN" dirty="0">
                <a:latin typeface="Times New Roman" panose="02020603050405020304" pitchFamily="18" charset="0"/>
              </a:rPr>
              <a:t>2</a:t>
            </a:r>
            <a:r>
              <a:rPr lang="zh-CN" altLang="en-US" dirty="0">
                <a:latin typeface="Times New Roman" panose="02020603050405020304" pitchFamily="18" charset="0"/>
              </a:rPr>
              <a:t>）抗磁质的磁化： </a:t>
            </a:r>
          </a:p>
        </p:txBody>
      </p:sp>
      <p:sp>
        <p:nvSpPr>
          <p:cNvPr id="159749" name="Rectangle 5"/>
          <p:cNvSpPr>
            <a:spLocks noChangeArrowheads="1"/>
          </p:cNvSpPr>
          <p:nvPr/>
        </p:nvSpPr>
        <p:spPr bwMode="auto">
          <a:xfrm>
            <a:off x="134938" y="872840"/>
            <a:ext cx="55848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spcBef>
                <a:spcPct val="20000"/>
              </a:spcBef>
            </a:pPr>
            <a:r>
              <a:rPr lang="zh-CN" altLang="en-US" dirty="0">
                <a:latin typeface="Times New Roman" panose="02020603050405020304" pitchFamily="18" charset="0"/>
              </a:rPr>
              <a:t>无外磁场时：抗磁质对外不显磁性。</a:t>
            </a:r>
          </a:p>
        </p:txBody>
      </p:sp>
      <p:grpSp>
        <p:nvGrpSpPr>
          <p:cNvPr id="159750" name="Group 6"/>
          <p:cNvGrpSpPr>
            <a:grpSpLocks/>
          </p:cNvGrpSpPr>
          <p:nvPr/>
        </p:nvGrpSpPr>
        <p:grpSpPr bwMode="auto">
          <a:xfrm>
            <a:off x="10073104" y="872840"/>
            <a:ext cx="1474788" cy="1909762"/>
            <a:chOff x="3879" y="2239"/>
            <a:chExt cx="1033" cy="1313"/>
          </a:xfrm>
        </p:grpSpPr>
        <p:sp>
          <p:nvSpPr>
            <p:cNvPr id="24608" name="Rectangle 7"/>
            <p:cNvSpPr>
              <a:spLocks noChangeArrowheads="1"/>
            </p:cNvSpPr>
            <p:nvPr/>
          </p:nvSpPr>
          <p:spPr bwMode="auto">
            <a:xfrm>
              <a:off x="3879" y="2263"/>
              <a:ext cx="1033" cy="1289"/>
            </a:xfrm>
            <a:prstGeom prst="rect">
              <a:avLst/>
            </a:prstGeom>
            <a:gradFill rotWithShape="1">
              <a:gsLst>
                <a:gs pos="0">
                  <a:srgbClr val="DDEEFE"/>
                </a:gs>
                <a:gs pos="100000">
                  <a:srgbClr val="B2D9F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endParaRPr lang="zh-CN" altLang="en-US"/>
            </a:p>
          </p:txBody>
        </p:sp>
        <p:sp>
          <p:nvSpPr>
            <p:cNvPr id="24609" name="Arc 8"/>
            <p:cNvSpPr>
              <a:spLocks/>
            </p:cNvSpPr>
            <p:nvPr/>
          </p:nvSpPr>
          <p:spPr bwMode="auto">
            <a:xfrm>
              <a:off x="3981" y="2814"/>
              <a:ext cx="827" cy="270"/>
            </a:xfrm>
            <a:custGeom>
              <a:avLst/>
              <a:gdLst>
                <a:gd name="T0" fmla="*/ 13 w 43200"/>
                <a:gd name="T1" fmla="*/ 0 h 43200"/>
                <a:gd name="T2" fmla="*/ 13 w 43200"/>
                <a:gd name="T3" fmla="*/ 0 h 43200"/>
                <a:gd name="T4" fmla="*/ 8 w 43200"/>
                <a:gd name="T5" fmla="*/ 1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6650" y="6107"/>
                  </a:moveTo>
                  <a:cubicBezTo>
                    <a:pt x="40837" y="10174"/>
                    <a:pt x="43200" y="15762"/>
                    <a:pt x="43200" y="21600"/>
                  </a:cubicBezTo>
                  <a:cubicBezTo>
                    <a:pt x="43200" y="33529"/>
                    <a:pt x="33529" y="43200"/>
                    <a:pt x="21600" y="43200"/>
                  </a:cubicBezTo>
                  <a:cubicBezTo>
                    <a:pt x="9670" y="43200"/>
                    <a:pt x="0" y="33529"/>
                    <a:pt x="0" y="21600"/>
                  </a:cubicBezTo>
                  <a:cubicBezTo>
                    <a:pt x="0" y="9670"/>
                    <a:pt x="9670" y="0"/>
                    <a:pt x="21600" y="0"/>
                  </a:cubicBezTo>
                  <a:cubicBezTo>
                    <a:pt x="26883" y="0"/>
                    <a:pt x="31983" y="1936"/>
                    <a:pt x="35935" y="5443"/>
                  </a:cubicBezTo>
                </a:path>
                <a:path w="43200" h="43200" stroke="0" extrusionOk="0">
                  <a:moveTo>
                    <a:pt x="36650" y="6107"/>
                  </a:moveTo>
                  <a:cubicBezTo>
                    <a:pt x="40837" y="10174"/>
                    <a:pt x="43200" y="15762"/>
                    <a:pt x="43200" y="21600"/>
                  </a:cubicBezTo>
                  <a:cubicBezTo>
                    <a:pt x="43200" y="33529"/>
                    <a:pt x="33529" y="43200"/>
                    <a:pt x="21600" y="43200"/>
                  </a:cubicBezTo>
                  <a:cubicBezTo>
                    <a:pt x="9670" y="43200"/>
                    <a:pt x="0" y="33529"/>
                    <a:pt x="0" y="21600"/>
                  </a:cubicBezTo>
                  <a:cubicBezTo>
                    <a:pt x="0" y="9670"/>
                    <a:pt x="9670" y="0"/>
                    <a:pt x="21600" y="0"/>
                  </a:cubicBezTo>
                  <a:cubicBezTo>
                    <a:pt x="26883" y="0"/>
                    <a:pt x="31983" y="1936"/>
                    <a:pt x="35935" y="5443"/>
                  </a:cubicBezTo>
                  <a:lnTo>
                    <a:pt x="21600" y="21600"/>
                  </a:lnTo>
                  <a:lnTo>
                    <a:pt x="36650" y="6107"/>
                  </a:lnTo>
                  <a:close/>
                </a:path>
              </a:pathLst>
            </a:custGeom>
            <a:noFill/>
            <a:ln w="9525">
              <a:solidFill>
                <a:schemeClr val="tx1"/>
              </a:solidFill>
              <a:round/>
              <a:headEnd type="triangle" w="med" len="lg"/>
              <a:tailEnd type="non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610" name="Oval 9"/>
            <p:cNvSpPr>
              <a:spLocks noChangeArrowheads="1"/>
            </p:cNvSpPr>
            <p:nvPr/>
          </p:nvSpPr>
          <p:spPr bwMode="auto">
            <a:xfrm>
              <a:off x="4236" y="2712"/>
              <a:ext cx="344" cy="336"/>
            </a:xfrm>
            <a:prstGeom prst="ellipse">
              <a:avLst/>
            </a:prstGeom>
            <a:gradFill rotWithShape="1">
              <a:gsLst>
                <a:gs pos="0">
                  <a:srgbClr val="FF99CC"/>
                </a:gs>
                <a:gs pos="100000">
                  <a:srgbClr val="76475E"/>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endParaRPr lang="zh-CN" altLang="en-US"/>
            </a:p>
          </p:txBody>
        </p:sp>
        <p:graphicFrame>
          <p:nvGraphicFramePr>
            <p:cNvPr id="24611" name="Object 10"/>
            <p:cNvGraphicFramePr>
              <a:graphicFrameLocks noChangeAspect="1"/>
            </p:cNvGraphicFramePr>
            <p:nvPr/>
          </p:nvGraphicFramePr>
          <p:xfrm>
            <a:off x="4332" y="2789"/>
            <a:ext cx="172" cy="172"/>
          </p:xfrm>
          <a:graphic>
            <a:graphicData uri="http://schemas.openxmlformats.org/presentationml/2006/ole">
              <mc:AlternateContent xmlns:mc="http://schemas.openxmlformats.org/markup-compatibility/2006">
                <mc:Choice xmlns:v="urn:schemas-microsoft-com:vml" Requires="v">
                  <p:oleObj spid="_x0000_s24983" name="公式" r:id="rId3" imgW="123721" imgH="123930" progId="Equation.3">
                    <p:embed/>
                  </p:oleObj>
                </mc:Choice>
                <mc:Fallback>
                  <p:oleObj name="公式" r:id="rId3" imgW="123721" imgH="12393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2" y="2789"/>
                          <a:ext cx="172"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4612" name="Group 11"/>
            <p:cNvGrpSpPr>
              <a:grpSpLocks/>
            </p:cNvGrpSpPr>
            <p:nvPr/>
          </p:nvGrpSpPr>
          <p:grpSpPr bwMode="auto">
            <a:xfrm>
              <a:off x="4686" y="2949"/>
              <a:ext cx="121" cy="121"/>
              <a:chOff x="3272" y="3452"/>
              <a:chExt cx="196" cy="196"/>
            </a:xfrm>
          </p:grpSpPr>
          <p:sp>
            <p:nvSpPr>
              <p:cNvPr id="24617" name="Oval 12"/>
              <p:cNvSpPr>
                <a:spLocks noChangeArrowheads="1"/>
              </p:cNvSpPr>
              <p:nvPr/>
            </p:nvSpPr>
            <p:spPr bwMode="auto">
              <a:xfrm>
                <a:off x="3272" y="3452"/>
                <a:ext cx="196" cy="196"/>
              </a:xfrm>
              <a:prstGeom prst="ellipse">
                <a:avLst/>
              </a:prstGeom>
              <a:gradFill rotWithShape="1">
                <a:gsLst>
                  <a:gs pos="0">
                    <a:srgbClr val="ABABD5"/>
                  </a:gs>
                  <a:gs pos="100000">
                    <a:srgbClr val="333399"/>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endParaRPr lang="zh-CN" altLang="en-US"/>
              </a:p>
            </p:txBody>
          </p:sp>
          <p:sp>
            <p:nvSpPr>
              <p:cNvPr id="24618" name="Line 13"/>
              <p:cNvSpPr>
                <a:spLocks noChangeShapeType="1"/>
              </p:cNvSpPr>
              <p:nvPr/>
            </p:nvSpPr>
            <p:spPr bwMode="auto">
              <a:xfrm>
                <a:off x="3308" y="3548"/>
                <a:ext cx="1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4613" name="Line 14"/>
            <p:cNvSpPr>
              <a:spLocks noChangeShapeType="1"/>
            </p:cNvSpPr>
            <p:nvPr/>
          </p:nvSpPr>
          <p:spPr bwMode="auto">
            <a:xfrm flipV="1">
              <a:off x="4410" y="2325"/>
              <a:ext cx="0" cy="384"/>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614" name="Line 15"/>
            <p:cNvSpPr>
              <a:spLocks noChangeShapeType="1"/>
            </p:cNvSpPr>
            <p:nvPr/>
          </p:nvSpPr>
          <p:spPr bwMode="auto">
            <a:xfrm flipV="1">
              <a:off x="4410" y="3048"/>
              <a:ext cx="0" cy="396"/>
            </a:xfrm>
            <a:prstGeom prst="line">
              <a:avLst/>
            </a:prstGeom>
            <a:noFill/>
            <a:ln w="1905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24615" name="Object 16"/>
            <p:cNvGraphicFramePr>
              <a:graphicFrameLocks noChangeAspect="1"/>
            </p:cNvGraphicFramePr>
            <p:nvPr/>
          </p:nvGraphicFramePr>
          <p:xfrm>
            <a:off x="4431" y="2239"/>
            <a:ext cx="205" cy="217"/>
          </p:xfrm>
          <a:graphic>
            <a:graphicData uri="http://schemas.openxmlformats.org/presentationml/2006/ole">
              <mc:AlternateContent xmlns:mc="http://schemas.openxmlformats.org/markup-compatibility/2006">
                <mc:Choice xmlns:v="urn:schemas-microsoft-com:vml" Requires="v">
                  <p:oleObj spid="_x0000_s24984" name="公式" r:id="rId5" imgW="215806" imgH="228501" progId="Equation.3">
                    <p:embed/>
                  </p:oleObj>
                </mc:Choice>
                <mc:Fallback>
                  <p:oleObj name="公式" r:id="rId5" imgW="215806" imgH="228501"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1" y="2239"/>
                          <a:ext cx="205"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16" name="Object 17"/>
            <p:cNvGraphicFramePr>
              <a:graphicFrameLocks noChangeAspect="1"/>
            </p:cNvGraphicFramePr>
            <p:nvPr/>
          </p:nvGraphicFramePr>
          <p:xfrm>
            <a:off x="4477" y="3281"/>
            <a:ext cx="158" cy="156"/>
          </p:xfrm>
          <a:graphic>
            <a:graphicData uri="http://schemas.openxmlformats.org/presentationml/2006/ole">
              <mc:AlternateContent xmlns:mc="http://schemas.openxmlformats.org/markup-compatibility/2006">
                <mc:Choice xmlns:v="urn:schemas-microsoft-com:vml" Requires="v">
                  <p:oleObj spid="_x0000_s24985" name="公式" r:id="rId7" imgW="164885" imgH="164885" progId="Equation.3">
                    <p:embed/>
                  </p:oleObj>
                </mc:Choice>
                <mc:Fallback>
                  <p:oleObj name="公式" r:id="rId7" imgW="164885" imgH="164885"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7" y="3281"/>
                          <a:ext cx="158" cy="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9858" name="Rectangle 114"/>
          <p:cNvSpPr>
            <a:spLocks noChangeArrowheads="1"/>
          </p:cNvSpPr>
          <p:nvPr/>
        </p:nvSpPr>
        <p:spPr bwMode="auto">
          <a:xfrm>
            <a:off x="0" y="1345408"/>
            <a:ext cx="9574214"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just">
              <a:lnSpc>
                <a:spcPct val="150000"/>
              </a:lnSpc>
              <a:spcBef>
                <a:spcPct val="50000"/>
              </a:spcBef>
            </a:pPr>
            <a:r>
              <a:rPr lang="en-US" altLang="zh-CN"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有外磁场</a:t>
            </a:r>
            <a:r>
              <a:rPr lang="zh-CN" altLang="en-US" dirty="0" smtClean="0">
                <a:latin typeface="Times New Roman" panose="02020603050405020304" pitchFamily="18" charset="0"/>
                <a:sym typeface="Symbol" panose="05050102010706020507" pitchFamily="18" charset="2"/>
              </a:rPr>
              <a:t>时：产生</a:t>
            </a:r>
            <a:r>
              <a:rPr lang="zh-CN" altLang="en-US" dirty="0">
                <a:latin typeface="Times New Roman" panose="02020603050405020304" pitchFamily="18" charset="0"/>
                <a:sym typeface="Symbol" panose="05050102010706020507" pitchFamily="18" charset="2"/>
              </a:rPr>
              <a:t>与外磁场方向相反的</a:t>
            </a:r>
            <a:r>
              <a:rPr lang="zh-CN" altLang="en-US" dirty="0" smtClean="0">
                <a:latin typeface="Times New Roman" panose="02020603050405020304" pitchFamily="18" charset="0"/>
                <a:sym typeface="Symbol" panose="05050102010706020507" pitchFamily="18" charset="2"/>
              </a:rPr>
              <a:t>磁矩</a:t>
            </a:r>
            <a:r>
              <a:rPr lang="zh-CN" altLang="en-US" dirty="0">
                <a:latin typeface="Times New Roman" panose="02020603050405020304" pitchFamily="18" charset="0"/>
                <a:sym typeface="Symbol" panose="05050102010706020507" pitchFamily="18" charset="2"/>
              </a:rPr>
              <a:t>。</a:t>
            </a:r>
          </a:p>
        </p:txBody>
      </p:sp>
      <p:sp>
        <p:nvSpPr>
          <p:cNvPr id="71" name="Rectangle 6"/>
          <p:cNvSpPr>
            <a:spLocks noChangeArrowheads="1"/>
          </p:cNvSpPr>
          <p:nvPr/>
        </p:nvSpPr>
        <p:spPr bwMode="auto">
          <a:xfrm>
            <a:off x="279157" y="2212473"/>
            <a:ext cx="9507467" cy="1569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just">
              <a:lnSpc>
                <a:spcPct val="200000"/>
              </a:lnSpc>
              <a:spcBef>
                <a:spcPct val="50000"/>
              </a:spcBef>
            </a:pPr>
            <a:r>
              <a:rPr lang="zh-CN" altLang="en-US" dirty="0">
                <a:latin typeface="Times New Roman" panose="02020603050405020304" pitchFamily="18" charset="0"/>
              </a:rPr>
              <a:t>宏观上表现：在磁介质表面出现</a:t>
            </a:r>
            <a:r>
              <a:rPr lang="zh-CN" altLang="en-US" dirty="0">
                <a:solidFill>
                  <a:srgbClr val="0000FF"/>
                </a:solidFill>
                <a:latin typeface="Times New Roman" panose="02020603050405020304" pitchFamily="18" charset="0"/>
              </a:rPr>
              <a:t>磁化电流，</a:t>
            </a:r>
            <a:r>
              <a:rPr lang="zh-CN" altLang="en-US" dirty="0"/>
              <a:t>将产生和外磁场方向相反的附加磁场。</a:t>
            </a:r>
            <a:r>
              <a:rPr lang="zh-CN" altLang="en-US" dirty="0">
                <a:latin typeface="Times New Roman" panose="02020603050405020304" pitchFamily="18" charset="0"/>
              </a:rPr>
              <a:t>在磁介质内的磁场减小。抗磁质产生磁化电流很小。</a:t>
            </a:r>
          </a:p>
        </p:txBody>
      </p:sp>
      <p:sp>
        <p:nvSpPr>
          <p:cNvPr id="72" name="Rectangle 4"/>
          <p:cNvSpPr>
            <a:spLocks noChangeArrowheads="1"/>
          </p:cNvSpPr>
          <p:nvPr/>
        </p:nvSpPr>
        <p:spPr bwMode="auto">
          <a:xfrm>
            <a:off x="1711000" y="5228099"/>
            <a:ext cx="8291156" cy="1200329"/>
          </a:xfrm>
          <a:prstGeom prst="rect">
            <a:avLst/>
          </a:prstGeom>
          <a:solidFill>
            <a:srgbClr val="FFFF00"/>
          </a:solidFill>
          <a:ln>
            <a:noFill/>
          </a:ln>
          <a:effectLst/>
        </p:spPr>
        <p:txBody>
          <a:bodyPr wrap="squar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just" eaLnBrk="1" hangingPunct="1">
              <a:lnSpc>
                <a:spcPct val="150000"/>
              </a:lnSpc>
              <a:spcBef>
                <a:spcPct val="20000"/>
              </a:spcBef>
            </a:pPr>
            <a:r>
              <a:rPr lang="en-US" altLang="zh-CN" dirty="0">
                <a:latin typeface="Times New Roman" panose="02020603050405020304" pitchFamily="18" charset="0"/>
              </a:rPr>
              <a:t> </a:t>
            </a:r>
            <a:r>
              <a:rPr lang="zh-CN" altLang="en-US" dirty="0" smtClean="0">
                <a:latin typeface="Times New Roman" panose="02020603050405020304" pitchFamily="18" charset="0"/>
              </a:rPr>
              <a:t>任何</a:t>
            </a:r>
            <a:r>
              <a:rPr lang="zh-CN" altLang="en-US" dirty="0">
                <a:latin typeface="Times New Roman" panose="02020603050405020304" pitchFamily="18" charset="0"/>
              </a:rPr>
              <a:t>磁介质都有抗磁性。但在顺磁质中，以固有磁矩</a:t>
            </a:r>
            <a:r>
              <a:rPr lang="zh-CN" altLang="en-US" dirty="0" smtClean="0">
                <a:latin typeface="Times New Roman" panose="02020603050405020304" pitchFamily="18" charset="0"/>
              </a:rPr>
              <a:t>的转向</a:t>
            </a:r>
            <a:r>
              <a:rPr lang="zh-CN" altLang="en-US" dirty="0">
                <a:latin typeface="Times New Roman" panose="02020603050405020304" pitchFamily="18" charset="0"/>
              </a:rPr>
              <a:t>为主，抗磁性被掩盖了。</a:t>
            </a:r>
          </a:p>
        </p:txBody>
      </p:sp>
      <p:sp>
        <p:nvSpPr>
          <p:cNvPr id="73" name="Rectangle 5"/>
          <p:cNvSpPr>
            <a:spLocks noChangeArrowheads="1"/>
          </p:cNvSpPr>
          <p:nvPr/>
        </p:nvSpPr>
        <p:spPr bwMode="auto">
          <a:xfrm>
            <a:off x="262084" y="4095054"/>
            <a:ext cx="5356225" cy="534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lnSpc>
                <a:spcPct val="120000"/>
              </a:lnSpc>
              <a:spcBef>
                <a:spcPct val="50000"/>
              </a:spcBef>
            </a:pPr>
            <a:r>
              <a:rPr lang="zh-CN" altLang="en-US" dirty="0">
                <a:latin typeface="Times New Roman" panose="02020603050405020304" pitchFamily="18" charset="0"/>
              </a:rPr>
              <a:t>外磁场撤消：宏观上又不显磁性。  </a:t>
            </a:r>
          </a:p>
        </p:txBody>
      </p:sp>
      <p:sp>
        <p:nvSpPr>
          <p:cNvPr id="74" name="太阳形 29">
            <a:hlinkClick r:id="rId9" action="ppaction://hlinksldjump" tooltip="物体的位移"/>
          </p:cNvPr>
          <p:cNvSpPr>
            <a:spLocks noChangeArrowheads="1"/>
          </p:cNvSpPr>
          <p:nvPr/>
        </p:nvSpPr>
        <p:spPr bwMode="auto">
          <a:xfrm>
            <a:off x="6516040" y="4123629"/>
            <a:ext cx="357187" cy="357188"/>
          </a:xfrm>
          <a:prstGeom prst="sun">
            <a:avLst>
              <a:gd name="adj" fmla="val 25000"/>
            </a:avLst>
          </a:prstGeom>
          <a:solidFill>
            <a:srgbClr val="FFFF00"/>
          </a:solidFill>
          <a:ln w="9525" algn="ctr">
            <a:solidFill>
              <a:srgbClr val="FF0000"/>
            </a:solidFill>
            <a:round/>
            <a:headEnd/>
            <a:tailEnd/>
          </a:ln>
        </p:spPr>
        <p:txBody>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kumimoji="0" lang="zh-CN" altLang="zh-CN" b="0"/>
          </a:p>
        </p:txBody>
      </p:sp>
      <p:sp>
        <p:nvSpPr>
          <p:cNvPr id="75" name="AutoShape 92">
            <a:hlinkClick r:id="rId10" action="ppaction://hlinksldjump"/>
          </p:cNvPr>
          <p:cNvSpPr>
            <a:spLocks noChangeArrowheads="1"/>
          </p:cNvSpPr>
          <p:nvPr/>
        </p:nvSpPr>
        <p:spPr bwMode="auto">
          <a:xfrm>
            <a:off x="10625216" y="5061939"/>
            <a:ext cx="528637" cy="744537"/>
          </a:xfrm>
          <a:prstGeom prst="downArrow">
            <a:avLst>
              <a:gd name="adj1" fmla="val 50000"/>
              <a:gd name="adj2" fmla="val 35210"/>
            </a:avLst>
          </a:prstGeom>
          <a:solidFill>
            <a:srgbClr val="FF0000"/>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endParaRPr lang="zh-CN" altLang="en-US"/>
          </a:p>
        </p:txBody>
      </p:sp>
      <p:grpSp>
        <p:nvGrpSpPr>
          <p:cNvPr id="76" name="Group 88"/>
          <p:cNvGrpSpPr>
            <a:grpSpLocks/>
          </p:cNvGrpSpPr>
          <p:nvPr/>
        </p:nvGrpSpPr>
        <p:grpSpPr bwMode="auto">
          <a:xfrm>
            <a:off x="196888" y="5228099"/>
            <a:ext cx="1223963" cy="866775"/>
            <a:chOff x="567" y="2704"/>
            <a:chExt cx="704" cy="546"/>
          </a:xfrm>
        </p:grpSpPr>
        <p:sp>
          <p:nvSpPr>
            <p:cNvPr id="77" name="爆炸形 2 27"/>
            <p:cNvSpPr>
              <a:spLocks noChangeArrowheads="1"/>
            </p:cNvSpPr>
            <p:nvPr/>
          </p:nvSpPr>
          <p:spPr bwMode="auto">
            <a:xfrm>
              <a:off x="567" y="2704"/>
              <a:ext cx="704" cy="546"/>
            </a:xfrm>
            <a:prstGeom prst="irregularSeal2">
              <a:avLst/>
            </a:prstGeom>
            <a:solidFill>
              <a:srgbClr val="FFFF00"/>
            </a:solidFill>
            <a:ln w="9525" algn="ctr">
              <a:solidFill>
                <a:srgbClr val="FF0000"/>
              </a:solidFill>
              <a:round/>
              <a:headEnd/>
              <a:tailEnd/>
            </a:ln>
          </p:spPr>
          <p:txBody>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endParaRPr lang="zh-CN" altLang="zh-CN">
                <a:latin typeface="Times New Roman" panose="02020603050405020304" pitchFamily="18" charset="0"/>
              </a:endParaRPr>
            </a:p>
          </p:txBody>
        </p:sp>
        <p:sp>
          <p:nvSpPr>
            <p:cNvPr id="78" name="Rectangle 57"/>
            <p:cNvSpPr>
              <a:spLocks noChangeArrowheads="1"/>
            </p:cNvSpPr>
            <p:nvPr/>
          </p:nvSpPr>
          <p:spPr bwMode="auto">
            <a:xfrm>
              <a:off x="656" y="2795"/>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r>
                <a:rPr lang="zh-CN" altLang="en-US" dirty="0">
                  <a:latin typeface="Times New Roman" panose="02020603050405020304" pitchFamily="18" charset="0"/>
                </a:rPr>
                <a:t>说明</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9749"/>
                                        </p:tgtEl>
                                        <p:attrNameLst>
                                          <p:attrName>style.visibility</p:attrName>
                                        </p:attrNameLst>
                                      </p:cBhvr>
                                      <p:to>
                                        <p:strVal val="visible"/>
                                      </p:to>
                                    </p:set>
                                    <p:animEffect transition="in" filter="wipe(left)">
                                      <p:cBhvr>
                                        <p:cTn id="7" dur="500"/>
                                        <p:tgtEl>
                                          <p:spTgt spid="1597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59750"/>
                                        </p:tgtEl>
                                        <p:attrNameLst>
                                          <p:attrName>style.visibility</p:attrName>
                                        </p:attrNameLst>
                                      </p:cBhvr>
                                      <p:to>
                                        <p:strVal val="visible"/>
                                      </p:to>
                                    </p:set>
                                    <p:animEffect transition="in" filter="wipe(up)">
                                      <p:cBhvr>
                                        <p:cTn id="12" dur="500"/>
                                        <p:tgtEl>
                                          <p:spTgt spid="1597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9858"/>
                                        </p:tgtEl>
                                        <p:attrNameLst>
                                          <p:attrName>style.visibility</p:attrName>
                                        </p:attrNameLst>
                                      </p:cBhvr>
                                      <p:to>
                                        <p:strVal val="visible"/>
                                      </p:to>
                                    </p:set>
                                    <p:animEffect transition="in" filter="wipe(left)">
                                      <p:cBhvr>
                                        <p:cTn id="17" dur="500"/>
                                        <p:tgtEl>
                                          <p:spTgt spid="1598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1">
                                            <p:txEl>
                                              <p:pRg st="0" end="0"/>
                                            </p:txEl>
                                          </p:spTgt>
                                        </p:tgtEl>
                                        <p:attrNameLst>
                                          <p:attrName>style.visibility</p:attrName>
                                        </p:attrNameLst>
                                      </p:cBhvr>
                                      <p:to>
                                        <p:strVal val="visible"/>
                                      </p:to>
                                    </p:set>
                                    <p:animEffect transition="in" filter="wipe(left)">
                                      <p:cBhvr>
                                        <p:cTn id="22" dur="500"/>
                                        <p:tgtEl>
                                          <p:spTgt spid="7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wipe(left)">
                                      <p:cBhvr>
                                        <p:cTn id="27" dur="500"/>
                                        <p:tgtEl>
                                          <p:spTgt spid="7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6"/>
                                        </p:tgtEl>
                                        <p:attrNameLst>
                                          <p:attrName>style.visibility</p:attrName>
                                        </p:attrNameLst>
                                      </p:cBhvr>
                                      <p:to>
                                        <p:strVal val="visible"/>
                                      </p:to>
                                    </p:set>
                                    <p:animEffect transition="in" filter="wipe(left)">
                                      <p:cBhvr>
                                        <p:cTn id="32" dur="500"/>
                                        <p:tgtEl>
                                          <p:spTgt spid="7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500"/>
                                        <p:tgtEl>
                                          <p:spTgt spid="72"/>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75"/>
                                        </p:tgtEl>
                                        <p:attrNameLst>
                                          <p:attrName>style.visibility</p:attrName>
                                        </p:attrNameLst>
                                      </p:cBhvr>
                                      <p:to>
                                        <p:strVal val="visible"/>
                                      </p:to>
                                    </p:set>
                                    <p:anim calcmode="lin" valueType="num">
                                      <p:cBhvr additive="base">
                                        <p:cTn id="42" dur="500" fill="hold"/>
                                        <p:tgtEl>
                                          <p:spTgt spid="75"/>
                                        </p:tgtEl>
                                        <p:attrNameLst>
                                          <p:attrName>ppt_x</p:attrName>
                                        </p:attrNameLst>
                                      </p:cBhvr>
                                      <p:tavLst>
                                        <p:tav tm="0">
                                          <p:val>
                                            <p:strVal val="1+#ppt_w/2"/>
                                          </p:val>
                                        </p:tav>
                                        <p:tav tm="100000">
                                          <p:val>
                                            <p:strVal val="#ppt_x"/>
                                          </p:val>
                                        </p:tav>
                                      </p:tavLst>
                                    </p:anim>
                                    <p:anim calcmode="lin" valueType="num">
                                      <p:cBhvr additive="base">
                                        <p:cTn id="43" dur="500" fill="hold"/>
                                        <p:tgtEl>
                                          <p:spTgt spid="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9" grpId="0" autoUpdateAnimBg="0"/>
      <p:bldP spid="159858" grpId="0"/>
      <p:bldP spid="71" grpId="0" build="p" autoUpdateAnimBg="0"/>
      <p:bldP spid="72" grpId="0" animBg="1" autoUpdateAnimBg="0"/>
      <p:bldP spid="73" grpId="0" autoUpdateAnimBg="0"/>
      <p:bldP spid="75"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8658" name="Rectangle 2"/>
          <p:cNvSpPr>
            <a:spLocks noChangeArrowheads="1"/>
          </p:cNvSpPr>
          <p:nvPr/>
        </p:nvSpPr>
        <p:spPr bwMode="auto">
          <a:xfrm>
            <a:off x="2196893" y="1701044"/>
            <a:ext cx="3459162"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just">
              <a:lnSpc>
                <a:spcPct val="150000"/>
              </a:lnSpc>
              <a:spcBef>
                <a:spcPct val="50000"/>
              </a:spcBef>
            </a:pPr>
            <a:r>
              <a:rPr lang="zh-CN" altLang="en-US" sz="2000" dirty="0"/>
              <a:t>载流子的宏观定向移动，是电荷迁移的结果。</a:t>
            </a:r>
          </a:p>
        </p:txBody>
      </p:sp>
      <p:sp>
        <p:nvSpPr>
          <p:cNvPr id="198659" name="Rectangle 3"/>
          <p:cNvSpPr>
            <a:spLocks noChangeArrowheads="1"/>
          </p:cNvSpPr>
          <p:nvPr/>
        </p:nvSpPr>
        <p:spPr bwMode="auto">
          <a:xfrm>
            <a:off x="6545333" y="1711685"/>
            <a:ext cx="5610018"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just">
              <a:lnSpc>
                <a:spcPct val="150000"/>
              </a:lnSpc>
              <a:spcBef>
                <a:spcPct val="50000"/>
              </a:spcBef>
            </a:pPr>
            <a:r>
              <a:rPr lang="zh-CN" altLang="en-US" sz="2000" dirty="0"/>
              <a:t>磁介质被外磁场磁化的结果，是大量分子电流的叠加，是大量分子电流统计平均的宏观效果。</a:t>
            </a:r>
          </a:p>
        </p:txBody>
      </p:sp>
      <p:sp>
        <p:nvSpPr>
          <p:cNvPr id="198660" name="Text Box 4"/>
          <p:cNvSpPr txBox="1">
            <a:spLocks noChangeArrowheads="1"/>
          </p:cNvSpPr>
          <p:nvPr/>
        </p:nvSpPr>
        <p:spPr bwMode="auto">
          <a:xfrm>
            <a:off x="331818" y="2171286"/>
            <a:ext cx="492125" cy="161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sz="2000" dirty="0"/>
              <a:t>不同点</a:t>
            </a:r>
          </a:p>
        </p:txBody>
      </p:sp>
      <p:sp>
        <p:nvSpPr>
          <p:cNvPr id="198661" name="Text Box 5"/>
          <p:cNvSpPr txBox="1">
            <a:spLocks noChangeArrowheads="1"/>
          </p:cNvSpPr>
          <p:nvPr/>
        </p:nvSpPr>
        <p:spPr bwMode="auto">
          <a:xfrm>
            <a:off x="327351" y="5294313"/>
            <a:ext cx="492125" cy="1358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sz="2000" dirty="0"/>
              <a:t>相同点</a:t>
            </a:r>
          </a:p>
        </p:txBody>
      </p:sp>
      <p:sp>
        <p:nvSpPr>
          <p:cNvPr id="198662" name="Rectangle 6"/>
          <p:cNvSpPr>
            <a:spLocks noChangeArrowheads="1"/>
          </p:cNvSpPr>
          <p:nvPr/>
        </p:nvSpPr>
        <p:spPr bwMode="auto">
          <a:xfrm>
            <a:off x="2506628" y="5294313"/>
            <a:ext cx="6040437" cy="11137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just">
              <a:lnSpc>
                <a:spcPct val="150000"/>
              </a:lnSpc>
              <a:spcBef>
                <a:spcPct val="50000"/>
              </a:spcBef>
            </a:pPr>
            <a:r>
              <a:rPr lang="zh-CN" altLang="en-US" dirty="0"/>
              <a:t>都可以产生磁场，满足毕奥</a:t>
            </a:r>
            <a:r>
              <a:rPr lang="en-US" altLang="zh-CN" dirty="0"/>
              <a:t>-</a:t>
            </a:r>
            <a:r>
              <a:rPr lang="zh-CN" altLang="en-US" dirty="0"/>
              <a:t>萨伐尔定律，遵从电流产生磁场规律</a:t>
            </a:r>
          </a:p>
        </p:txBody>
      </p:sp>
      <p:sp>
        <p:nvSpPr>
          <p:cNvPr id="198663" name="Rectangle 7"/>
          <p:cNvSpPr>
            <a:spLocks noChangeArrowheads="1"/>
          </p:cNvSpPr>
          <p:nvPr/>
        </p:nvSpPr>
        <p:spPr bwMode="auto">
          <a:xfrm>
            <a:off x="2743960" y="3223248"/>
            <a:ext cx="278288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r>
              <a:rPr lang="zh-CN" altLang="en-US" sz="2000" dirty="0"/>
              <a:t>电荷的宏观迁移</a:t>
            </a:r>
          </a:p>
        </p:txBody>
      </p:sp>
      <p:sp>
        <p:nvSpPr>
          <p:cNvPr id="198664" name="Rectangle 8"/>
          <p:cNvSpPr>
            <a:spLocks noChangeArrowheads="1"/>
          </p:cNvSpPr>
          <p:nvPr/>
        </p:nvSpPr>
        <p:spPr bwMode="auto">
          <a:xfrm>
            <a:off x="6709191" y="3095566"/>
            <a:ext cx="437294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just">
              <a:lnSpc>
                <a:spcPct val="150000"/>
              </a:lnSpc>
              <a:spcBef>
                <a:spcPct val="50000"/>
              </a:spcBef>
            </a:pPr>
            <a:r>
              <a:rPr lang="zh-CN" altLang="en-US" sz="2000" dirty="0"/>
              <a:t>磁化电流不能传导，电子都被限制在分子范围内运动，束缚在介质内部</a:t>
            </a:r>
          </a:p>
        </p:txBody>
      </p:sp>
      <p:grpSp>
        <p:nvGrpSpPr>
          <p:cNvPr id="198665" name="Group 9"/>
          <p:cNvGrpSpPr>
            <a:grpSpLocks/>
          </p:cNvGrpSpPr>
          <p:nvPr/>
        </p:nvGrpSpPr>
        <p:grpSpPr bwMode="auto">
          <a:xfrm>
            <a:off x="129671" y="79824"/>
            <a:ext cx="11926493" cy="6543675"/>
            <a:chOff x="160" y="-271"/>
            <a:chExt cx="5246" cy="4122"/>
          </a:xfrm>
        </p:grpSpPr>
        <p:sp>
          <p:nvSpPr>
            <p:cNvPr id="26637" name="Rectangle 10"/>
            <p:cNvSpPr>
              <a:spLocks noChangeArrowheads="1"/>
            </p:cNvSpPr>
            <p:nvPr/>
          </p:nvSpPr>
          <p:spPr bwMode="auto">
            <a:xfrm>
              <a:off x="3833" y="425"/>
              <a:ext cx="8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a:solidFill>
                    <a:schemeClr val="tx2"/>
                  </a:solidFill>
                </a:rPr>
                <a:t>磁化电流</a:t>
              </a:r>
            </a:p>
          </p:txBody>
        </p:sp>
        <p:sp>
          <p:nvSpPr>
            <p:cNvPr id="26638" name="Rectangle 11"/>
            <p:cNvSpPr>
              <a:spLocks noChangeArrowheads="1"/>
            </p:cNvSpPr>
            <p:nvPr/>
          </p:nvSpPr>
          <p:spPr bwMode="auto">
            <a:xfrm>
              <a:off x="1374" y="425"/>
              <a:ext cx="8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a:spcBef>
                  <a:spcPct val="50000"/>
                </a:spcBef>
              </a:pPr>
              <a:r>
                <a:rPr lang="zh-CN" altLang="en-US">
                  <a:solidFill>
                    <a:schemeClr val="tx2"/>
                  </a:solidFill>
                </a:rPr>
                <a:t>传导电流</a:t>
              </a:r>
            </a:p>
          </p:txBody>
        </p:sp>
        <p:sp>
          <p:nvSpPr>
            <p:cNvPr id="26639" name="Rectangle 12"/>
            <p:cNvSpPr>
              <a:spLocks noChangeArrowheads="1"/>
            </p:cNvSpPr>
            <p:nvPr/>
          </p:nvSpPr>
          <p:spPr bwMode="auto">
            <a:xfrm>
              <a:off x="1230" y="-271"/>
              <a:ext cx="272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lgn="ctr" eaLnBrk="1" hangingPunct="1"/>
              <a:r>
                <a:rPr lang="zh-CN" altLang="en-US" sz="2800" dirty="0">
                  <a:solidFill>
                    <a:srgbClr val="0000FF"/>
                  </a:solidFill>
                  <a:latin typeface="Times New Roman" panose="02020603050405020304" pitchFamily="18" charset="0"/>
                </a:rPr>
                <a:t>磁化电流与传导电流的异同</a:t>
              </a:r>
              <a:endParaRPr lang="zh-CN" altLang="en-US" sz="2800" b="0" dirty="0">
                <a:solidFill>
                  <a:srgbClr val="0000FF"/>
                </a:solidFill>
                <a:latin typeface="Times New Roman" panose="02020603050405020304" pitchFamily="18" charset="0"/>
              </a:endParaRPr>
            </a:p>
          </p:txBody>
        </p:sp>
        <p:sp>
          <p:nvSpPr>
            <p:cNvPr id="26640" name="Line 13"/>
            <p:cNvSpPr>
              <a:spLocks noChangeShapeType="1"/>
            </p:cNvSpPr>
            <p:nvPr/>
          </p:nvSpPr>
          <p:spPr bwMode="auto">
            <a:xfrm>
              <a:off x="160" y="381"/>
              <a:ext cx="52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41" name="Line 14"/>
            <p:cNvSpPr>
              <a:spLocks noChangeShapeType="1"/>
            </p:cNvSpPr>
            <p:nvPr/>
          </p:nvSpPr>
          <p:spPr bwMode="auto">
            <a:xfrm>
              <a:off x="160" y="748"/>
              <a:ext cx="52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42" name="Line 15"/>
            <p:cNvSpPr>
              <a:spLocks noChangeShapeType="1"/>
            </p:cNvSpPr>
            <p:nvPr/>
          </p:nvSpPr>
          <p:spPr bwMode="auto">
            <a:xfrm>
              <a:off x="662" y="1518"/>
              <a:ext cx="473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43" name="Line 16"/>
            <p:cNvSpPr>
              <a:spLocks noChangeShapeType="1"/>
            </p:cNvSpPr>
            <p:nvPr/>
          </p:nvSpPr>
          <p:spPr bwMode="auto">
            <a:xfrm>
              <a:off x="160" y="2998"/>
              <a:ext cx="52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44" name="Line 17"/>
            <p:cNvSpPr>
              <a:spLocks noChangeShapeType="1"/>
            </p:cNvSpPr>
            <p:nvPr/>
          </p:nvSpPr>
          <p:spPr bwMode="auto">
            <a:xfrm>
              <a:off x="2982" y="397"/>
              <a:ext cx="0" cy="25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45" name="Line 18"/>
            <p:cNvSpPr>
              <a:spLocks noChangeShapeType="1"/>
            </p:cNvSpPr>
            <p:nvPr/>
          </p:nvSpPr>
          <p:spPr bwMode="auto">
            <a:xfrm>
              <a:off x="650" y="387"/>
              <a:ext cx="0" cy="34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46" name="Line 19"/>
            <p:cNvSpPr>
              <a:spLocks noChangeShapeType="1"/>
            </p:cNvSpPr>
            <p:nvPr/>
          </p:nvSpPr>
          <p:spPr bwMode="auto">
            <a:xfrm>
              <a:off x="665" y="2313"/>
              <a:ext cx="47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198676" name="Rectangle 20"/>
          <p:cNvSpPr>
            <a:spLocks noChangeArrowheads="1"/>
          </p:cNvSpPr>
          <p:nvPr/>
        </p:nvSpPr>
        <p:spPr bwMode="auto">
          <a:xfrm>
            <a:off x="6791119" y="4569896"/>
            <a:ext cx="4291013"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eaLnBrk="1" hangingPunct="1">
              <a:lnSpc>
                <a:spcPct val="90000"/>
              </a:lnSpc>
              <a:spcBef>
                <a:spcPct val="20000"/>
              </a:spcBef>
            </a:pPr>
            <a:r>
              <a:rPr lang="zh-CN" altLang="en-US" sz="2000" dirty="0"/>
              <a:t>分子电流运行无阻力，即无热效应。 </a:t>
            </a:r>
          </a:p>
        </p:txBody>
      </p:sp>
      <p:sp>
        <p:nvSpPr>
          <p:cNvPr id="198677" name="Rectangle 21"/>
          <p:cNvSpPr>
            <a:spLocks noChangeArrowheads="1"/>
          </p:cNvSpPr>
          <p:nvPr/>
        </p:nvSpPr>
        <p:spPr bwMode="auto">
          <a:xfrm>
            <a:off x="2020060" y="4357687"/>
            <a:ext cx="350678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r>
              <a:rPr lang="zh-CN" altLang="en-US" sz="2000" dirty="0"/>
              <a:t>电荷的宏观迁移产生焦耳热。</a:t>
            </a:r>
          </a:p>
        </p:txBody>
      </p:sp>
      <p:sp>
        <p:nvSpPr>
          <p:cNvPr id="198678" name="AutoShape 22">
            <a:hlinkClick r:id="rId2" action="ppaction://hlinksldjump"/>
          </p:cNvPr>
          <p:cNvSpPr>
            <a:spLocks noChangeArrowheads="1"/>
          </p:cNvSpPr>
          <p:nvPr/>
        </p:nvSpPr>
        <p:spPr bwMode="auto">
          <a:xfrm>
            <a:off x="10242550" y="5784919"/>
            <a:ext cx="528638" cy="744537"/>
          </a:xfrm>
          <a:prstGeom prst="downArrow">
            <a:avLst>
              <a:gd name="adj1" fmla="val 50000"/>
              <a:gd name="adj2" fmla="val 35210"/>
            </a:avLst>
          </a:prstGeom>
          <a:solidFill>
            <a:srgbClr val="FF0000"/>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楷体_GB2312" pitchFamily="49" charset="-122"/>
                <a:ea typeface="楷体_GB2312" pitchFamily="49" charset="-122"/>
              </a:defRPr>
            </a:lvl1pPr>
            <a:lvl2pPr marL="742950" indent="-285750">
              <a:defRPr kumimoji="1" sz="2400" b="1">
                <a:solidFill>
                  <a:schemeClr val="tx1"/>
                </a:solidFill>
                <a:latin typeface="楷体_GB2312" pitchFamily="49" charset="-122"/>
                <a:ea typeface="楷体_GB2312" pitchFamily="49" charset="-122"/>
              </a:defRPr>
            </a:lvl2pPr>
            <a:lvl3pPr marL="1143000" indent="-228600">
              <a:defRPr kumimoji="1" sz="2400" b="1">
                <a:solidFill>
                  <a:schemeClr val="tx1"/>
                </a:solidFill>
                <a:latin typeface="楷体_GB2312" pitchFamily="49" charset="-122"/>
                <a:ea typeface="楷体_GB2312" pitchFamily="49" charset="-122"/>
              </a:defRPr>
            </a:lvl3pPr>
            <a:lvl4pPr marL="1600200" indent="-228600">
              <a:defRPr kumimoji="1" sz="2400" b="1">
                <a:solidFill>
                  <a:schemeClr val="tx1"/>
                </a:solidFill>
                <a:latin typeface="楷体_GB2312" pitchFamily="49" charset="-122"/>
                <a:ea typeface="楷体_GB2312" pitchFamily="49" charset="-122"/>
              </a:defRPr>
            </a:lvl4pPr>
            <a:lvl5pPr marL="2057400" indent="-22860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楷体_GB2312" pitchFamily="49" charset="-122"/>
                <a:ea typeface="楷体_GB2312" pitchFamily="49" charset="-122"/>
              </a:defRPr>
            </a:lvl9pPr>
          </a:lstStyle>
          <a:p>
            <a:pPr>
              <a:spcBef>
                <a:spcPct val="50000"/>
              </a:spcBef>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98665"/>
                                        </p:tgtEl>
                                        <p:attrNameLst>
                                          <p:attrName>style.visibility</p:attrName>
                                        </p:attrNameLst>
                                      </p:cBhvr>
                                      <p:to>
                                        <p:strVal val="visible"/>
                                      </p:to>
                                    </p:set>
                                    <p:animEffect transition="in" filter="wipe(up)">
                                      <p:cBhvr>
                                        <p:cTn id="7" dur="500"/>
                                        <p:tgtEl>
                                          <p:spTgt spid="1986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8660"/>
                                        </p:tgtEl>
                                        <p:attrNameLst>
                                          <p:attrName>style.visibility</p:attrName>
                                        </p:attrNameLst>
                                      </p:cBhvr>
                                      <p:to>
                                        <p:strVal val="visible"/>
                                      </p:to>
                                    </p:set>
                                    <p:animEffect transition="in" filter="wipe(up)">
                                      <p:cBhvr>
                                        <p:cTn id="12" dur="500"/>
                                        <p:tgtEl>
                                          <p:spTgt spid="1986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8658"/>
                                        </p:tgtEl>
                                        <p:attrNameLst>
                                          <p:attrName>style.visibility</p:attrName>
                                        </p:attrNameLst>
                                      </p:cBhvr>
                                      <p:to>
                                        <p:strVal val="visible"/>
                                      </p:to>
                                    </p:set>
                                    <p:animEffect transition="in" filter="wipe(left)">
                                      <p:cBhvr>
                                        <p:cTn id="17" dur="500"/>
                                        <p:tgtEl>
                                          <p:spTgt spid="1986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8659"/>
                                        </p:tgtEl>
                                        <p:attrNameLst>
                                          <p:attrName>style.visibility</p:attrName>
                                        </p:attrNameLst>
                                      </p:cBhvr>
                                      <p:to>
                                        <p:strVal val="visible"/>
                                      </p:to>
                                    </p:set>
                                    <p:animEffect transition="in" filter="wipe(left)">
                                      <p:cBhvr>
                                        <p:cTn id="22" dur="500"/>
                                        <p:tgtEl>
                                          <p:spTgt spid="1986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8663"/>
                                        </p:tgtEl>
                                        <p:attrNameLst>
                                          <p:attrName>style.visibility</p:attrName>
                                        </p:attrNameLst>
                                      </p:cBhvr>
                                      <p:to>
                                        <p:strVal val="visible"/>
                                      </p:to>
                                    </p:set>
                                    <p:animEffect transition="in" filter="wipe(left)">
                                      <p:cBhvr>
                                        <p:cTn id="27" dur="500"/>
                                        <p:tgtEl>
                                          <p:spTgt spid="19866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8664"/>
                                        </p:tgtEl>
                                        <p:attrNameLst>
                                          <p:attrName>style.visibility</p:attrName>
                                        </p:attrNameLst>
                                      </p:cBhvr>
                                      <p:to>
                                        <p:strVal val="visible"/>
                                      </p:to>
                                    </p:set>
                                    <p:animEffect transition="in" filter="wipe(left)">
                                      <p:cBhvr>
                                        <p:cTn id="32" dur="500"/>
                                        <p:tgtEl>
                                          <p:spTgt spid="19866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98677">
                                            <p:txEl>
                                              <p:pRg st="0" end="0"/>
                                            </p:txEl>
                                          </p:spTgt>
                                        </p:tgtEl>
                                        <p:attrNameLst>
                                          <p:attrName>style.visibility</p:attrName>
                                        </p:attrNameLst>
                                      </p:cBhvr>
                                      <p:to>
                                        <p:strVal val="visible"/>
                                      </p:to>
                                    </p:set>
                                    <p:animEffect transition="in" filter="wipe(left)">
                                      <p:cBhvr>
                                        <p:cTn id="37" dur="500"/>
                                        <p:tgtEl>
                                          <p:spTgt spid="198677">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8676"/>
                                        </p:tgtEl>
                                        <p:attrNameLst>
                                          <p:attrName>style.visibility</p:attrName>
                                        </p:attrNameLst>
                                      </p:cBhvr>
                                      <p:to>
                                        <p:strVal val="visible"/>
                                      </p:to>
                                    </p:set>
                                    <p:animEffect transition="in" filter="wipe(left)">
                                      <p:cBhvr>
                                        <p:cTn id="42" dur="500"/>
                                        <p:tgtEl>
                                          <p:spTgt spid="19867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98661"/>
                                        </p:tgtEl>
                                        <p:attrNameLst>
                                          <p:attrName>style.visibility</p:attrName>
                                        </p:attrNameLst>
                                      </p:cBhvr>
                                      <p:to>
                                        <p:strVal val="visible"/>
                                      </p:to>
                                    </p:set>
                                    <p:animEffect transition="in" filter="wipe(up)">
                                      <p:cBhvr>
                                        <p:cTn id="47" dur="500"/>
                                        <p:tgtEl>
                                          <p:spTgt spid="19866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98662"/>
                                        </p:tgtEl>
                                        <p:attrNameLst>
                                          <p:attrName>style.visibility</p:attrName>
                                        </p:attrNameLst>
                                      </p:cBhvr>
                                      <p:to>
                                        <p:strVal val="visible"/>
                                      </p:to>
                                    </p:set>
                                    <p:animEffect transition="in" filter="wipe(left)">
                                      <p:cBhvr>
                                        <p:cTn id="52" dur="500"/>
                                        <p:tgtEl>
                                          <p:spTgt spid="19866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198678"/>
                                        </p:tgtEl>
                                        <p:attrNameLst>
                                          <p:attrName>style.visibility</p:attrName>
                                        </p:attrNameLst>
                                      </p:cBhvr>
                                      <p:to>
                                        <p:strVal val="visible"/>
                                      </p:to>
                                    </p:set>
                                    <p:anim calcmode="lin" valueType="num">
                                      <p:cBhvr additive="base">
                                        <p:cTn id="57" dur="500" fill="hold"/>
                                        <p:tgtEl>
                                          <p:spTgt spid="198678"/>
                                        </p:tgtEl>
                                        <p:attrNameLst>
                                          <p:attrName>ppt_x</p:attrName>
                                        </p:attrNameLst>
                                      </p:cBhvr>
                                      <p:tavLst>
                                        <p:tav tm="0">
                                          <p:val>
                                            <p:strVal val="1+#ppt_w/2"/>
                                          </p:val>
                                        </p:tav>
                                        <p:tav tm="100000">
                                          <p:val>
                                            <p:strVal val="#ppt_x"/>
                                          </p:val>
                                        </p:tav>
                                      </p:tavLst>
                                    </p:anim>
                                    <p:anim calcmode="lin" valueType="num">
                                      <p:cBhvr additive="base">
                                        <p:cTn id="58" dur="500" fill="hold"/>
                                        <p:tgtEl>
                                          <p:spTgt spid="1986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8" grpId="0"/>
      <p:bldP spid="198659" grpId="0"/>
      <p:bldP spid="198660" grpId="0"/>
      <p:bldP spid="198661" grpId="0"/>
      <p:bldP spid="198662" grpId="0"/>
      <p:bldP spid="198663" grpId="0"/>
      <p:bldP spid="198664" grpId="0"/>
      <p:bldP spid="198676" grpId="0"/>
      <p:bldP spid="19867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3.0"/>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MultipleChoice"/>
  <p:tag name="PROBLEMSCORE" val="3.0"/>
</p:tagLst>
</file>

<file path=ppt/tags/tag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 val="MultipleChoice"/>
  <p:tag name="PROBLEMSCORE" val="3.0"/>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 val="MultipleChoice"/>
  <p:tag name="PROBLEMSCORE" val="3.0"/>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 val="MultipleChoice"/>
  <p:tag name="PROBLEMSCORE" val="3.0"/>
</p:tagLst>
</file>

<file path=ppt/tags/tag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5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主题">
  <a:themeElements>
    <a:clrScheme name="Office">
      <a:dk1>
        <a:sysClr val="windowText" lastClr="000000"/>
      </a:dk1>
      <a:lt1>
        <a:sysClr val="window" lastClr="C8ECC8"/>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6417</TotalTime>
  <Words>1938</Words>
  <Application>Microsoft Office PowerPoint</Application>
  <PresentationFormat>宽屏</PresentationFormat>
  <Paragraphs>244</Paragraphs>
  <Slides>36</Slides>
  <Notes>1</Notes>
  <HiddenSlides>5</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36</vt:i4>
      </vt:variant>
    </vt:vector>
  </HeadingPairs>
  <TitlesOfParts>
    <vt:vector size="51" baseType="lpstr">
      <vt:lpstr>Microsoft Yahei</vt:lpstr>
      <vt:lpstr>华文隶书</vt:lpstr>
      <vt:lpstr>楷体_GB2312</vt:lpstr>
      <vt:lpstr>隶书</vt:lpstr>
      <vt:lpstr>宋体</vt:lpstr>
      <vt:lpstr>幼圆</vt:lpstr>
      <vt:lpstr>Arial</vt:lpstr>
      <vt:lpstr>Calibri</vt:lpstr>
      <vt:lpstr>Cambria Math</vt:lpstr>
      <vt:lpstr>Symbol</vt:lpstr>
      <vt:lpstr>Times New Roman</vt:lpstr>
      <vt:lpstr>Wingdings</vt:lpstr>
      <vt:lpstr>Office 主题</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大学物理</dc:title>
  <dc:creator>宋新祥</dc:creator>
  <cp:lastModifiedBy>hp</cp:lastModifiedBy>
  <cp:revision>174</cp:revision>
  <dcterms:created xsi:type="dcterms:W3CDTF">1999-09-12T08:39:11Z</dcterms:created>
  <dcterms:modified xsi:type="dcterms:W3CDTF">2019-11-21T12:28:14Z</dcterms:modified>
</cp:coreProperties>
</file>