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ppt/activeX/activeX2.xml" ContentType="application/vnd.ms-office.activeX+xml"/>
  <Override PartName="/ppt/activeX/activeX2.bin" ContentType="application/vnd.ms-office.activeX"/>
  <Override PartName="/ppt/activeX/activeX3.xml" ContentType="application/vnd.ms-office.activeX+xml"/>
  <Override PartName="/ppt/activeX/activeX3.bin" ContentType="application/vnd.ms-office.activeX"/>
  <Override PartName="/ppt/activeX/activeX4.xml" ContentType="application/vnd.ms-office.activeX+xml"/>
  <Override PartName="/ppt/activeX/activeX4.bin" ContentType="application/vnd.ms-office.activeX"/>
  <Override PartName="/ppt/activeX/activeX5.xml" ContentType="application/vnd.ms-office.activeX+xml"/>
  <Override PartName="/ppt/activeX/activeX5.bin" ContentType="application/vnd.ms-office.activeX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activeX/activeX6.xml" ContentType="application/vnd.ms-office.activeX+xml"/>
  <Override PartName="/ppt/activeX/activeX6.bin" ContentType="application/vnd.ms-office.activeX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9" r:id="rId1"/>
  </p:sldMasterIdLst>
  <p:notesMasterIdLst>
    <p:notesMasterId r:id="rId45"/>
  </p:notesMasterIdLst>
  <p:handoutMasterIdLst>
    <p:handoutMasterId r:id="rId46"/>
  </p:handoutMasterIdLst>
  <p:sldIdLst>
    <p:sldId id="299" r:id="rId2"/>
    <p:sldId id="354" r:id="rId3"/>
    <p:sldId id="303" r:id="rId4"/>
    <p:sldId id="359" r:id="rId5"/>
    <p:sldId id="360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5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56" r:id="rId40"/>
    <p:sldId id="357" r:id="rId41"/>
    <p:sldId id="358" r:id="rId42"/>
    <p:sldId id="330" r:id="rId43"/>
    <p:sldId id="331" r:id="rId44"/>
  </p:sldIdLst>
  <p:sldSz cx="12192000" cy="6858000"/>
  <p:notesSz cx="6815138" cy="98234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101"/>
    <a:srgbClr val="009900"/>
    <a:srgbClr val="FF6600"/>
    <a:srgbClr val="9900FF"/>
    <a:srgbClr val="FF00FF"/>
    <a:srgbClr val="00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9461" autoAdjust="0"/>
  </p:normalViewPr>
  <p:slideViewPr>
    <p:cSldViewPr>
      <p:cViewPr varScale="1">
        <p:scale>
          <a:sx n="86" d="100"/>
          <a:sy n="86" d="100"/>
        </p:scale>
        <p:origin x="533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emf"/><Relationship Id="rId6" Type="http://schemas.openxmlformats.org/officeDocument/2006/relationships/image" Target="../media/image49.wmf"/><Relationship Id="rId11" Type="http://schemas.openxmlformats.org/officeDocument/2006/relationships/image" Target="../media/image54.emf"/><Relationship Id="rId5" Type="http://schemas.openxmlformats.org/officeDocument/2006/relationships/image" Target="../media/image48.wmf"/><Relationship Id="rId10" Type="http://schemas.openxmlformats.org/officeDocument/2006/relationships/image" Target="../media/image53.wmf"/><Relationship Id="rId4" Type="http://schemas.openxmlformats.org/officeDocument/2006/relationships/image" Target="../media/image47.emf"/><Relationship Id="rId9" Type="http://schemas.openxmlformats.org/officeDocument/2006/relationships/image" Target="../media/image52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e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69.emf"/><Relationship Id="rId18" Type="http://schemas.openxmlformats.org/officeDocument/2006/relationships/image" Target="../media/image74.wmf"/><Relationship Id="rId3" Type="http://schemas.openxmlformats.org/officeDocument/2006/relationships/image" Target="../media/image63.wmf"/><Relationship Id="rId7" Type="http://schemas.openxmlformats.org/officeDocument/2006/relationships/image" Target="../media/image49.wmf"/><Relationship Id="rId12" Type="http://schemas.openxmlformats.org/officeDocument/2006/relationships/image" Target="../media/image68.emf"/><Relationship Id="rId17" Type="http://schemas.openxmlformats.org/officeDocument/2006/relationships/image" Target="../media/image73.emf"/><Relationship Id="rId2" Type="http://schemas.openxmlformats.org/officeDocument/2006/relationships/image" Target="../media/image62.wmf"/><Relationship Id="rId16" Type="http://schemas.openxmlformats.org/officeDocument/2006/relationships/image" Target="../media/image72.wmf"/><Relationship Id="rId1" Type="http://schemas.openxmlformats.org/officeDocument/2006/relationships/image" Target="../media/image61.wmf"/><Relationship Id="rId6" Type="http://schemas.openxmlformats.org/officeDocument/2006/relationships/image" Target="../media/image50.wmf"/><Relationship Id="rId11" Type="http://schemas.openxmlformats.org/officeDocument/2006/relationships/image" Target="../media/image10.wmf"/><Relationship Id="rId5" Type="http://schemas.openxmlformats.org/officeDocument/2006/relationships/image" Target="../media/image65.wmf"/><Relationship Id="rId15" Type="http://schemas.openxmlformats.org/officeDocument/2006/relationships/image" Target="../media/image71.emf"/><Relationship Id="rId10" Type="http://schemas.openxmlformats.org/officeDocument/2006/relationships/image" Target="../media/image67.emf"/><Relationship Id="rId19" Type="http://schemas.openxmlformats.org/officeDocument/2006/relationships/image" Target="../media/image75.wmf"/><Relationship Id="rId4" Type="http://schemas.openxmlformats.org/officeDocument/2006/relationships/image" Target="../media/image64.wmf"/><Relationship Id="rId9" Type="http://schemas.openxmlformats.org/officeDocument/2006/relationships/image" Target="../media/image66.emf"/><Relationship Id="rId14" Type="http://schemas.openxmlformats.org/officeDocument/2006/relationships/image" Target="../media/image7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image" Target="../media/image94.wmf"/><Relationship Id="rId3" Type="http://schemas.openxmlformats.org/officeDocument/2006/relationships/image" Target="../media/image84.wmf"/><Relationship Id="rId7" Type="http://schemas.openxmlformats.org/officeDocument/2006/relationships/image" Target="../media/image88.emf"/><Relationship Id="rId12" Type="http://schemas.openxmlformats.org/officeDocument/2006/relationships/image" Target="../media/image93.emf"/><Relationship Id="rId2" Type="http://schemas.openxmlformats.org/officeDocument/2006/relationships/image" Target="../media/image83.emf"/><Relationship Id="rId1" Type="http://schemas.openxmlformats.org/officeDocument/2006/relationships/image" Target="../media/image82.wmf"/><Relationship Id="rId6" Type="http://schemas.openxmlformats.org/officeDocument/2006/relationships/image" Target="../media/image87.emf"/><Relationship Id="rId11" Type="http://schemas.openxmlformats.org/officeDocument/2006/relationships/image" Target="../media/image92.emf"/><Relationship Id="rId5" Type="http://schemas.openxmlformats.org/officeDocument/2006/relationships/image" Target="../media/image86.emf"/><Relationship Id="rId15" Type="http://schemas.openxmlformats.org/officeDocument/2006/relationships/image" Target="../media/image96.emf"/><Relationship Id="rId10" Type="http://schemas.openxmlformats.org/officeDocument/2006/relationships/image" Target="../media/image91.emf"/><Relationship Id="rId4" Type="http://schemas.openxmlformats.org/officeDocument/2006/relationships/image" Target="../media/image85.wmf"/><Relationship Id="rId9" Type="http://schemas.openxmlformats.org/officeDocument/2006/relationships/image" Target="../media/image90.emf"/><Relationship Id="rId14" Type="http://schemas.openxmlformats.org/officeDocument/2006/relationships/image" Target="../media/image95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13" Type="http://schemas.openxmlformats.org/officeDocument/2006/relationships/image" Target="../media/image109.wmf"/><Relationship Id="rId3" Type="http://schemas.openxmlformats.org/officeDocument/2006/relationships/image" Target="../media/image99.emf"/><Relationship Id="rId7" Type="http://schemas.openxmlformats.org/officeDocument/2006/relationships/image" Target="../media/image103.emf"/><Relationship Id="rId12" Type="http://schemas.openxmlformats.org/officeDocument/2006/relationships/image" Target="../media/image108.emf"/><Relationship Id="rId2" Type="http://schemas.openxmlformats.org/officeDocument/2006/relationships/image" Target="../media/image98.emf"/><Relationship Id="rId1" Type="http://schemas.openxmlformats.org/officeDocument/2006/relationships/image" Target="../media/image97.emf"/><Relationship Id="rId6" Type="http://schemas.openxmlformats.org/officeDocument/2006/relationships/image" Target="../media/image102.wmf"/><Relationship Id="rId11" Type="http://schemas.openxmlformats.org/officeDocument/2006/relationships/image" Target="../media/image107.emf"/><Relationship Id="rId5" Type="http://schemas.openxmlformats.org/officeDocument/2006/relationships/image" Target="../media/image101.wmf"/><Relationship Id="rId10" Type="http://schemas.openxmlformats.org/officeDocument/2006/relationships/image" Target="../media/image106.emf"/><Relationship Id="rId4" Type="http://schemas.openxmlformats.org/officeDocument/2006/relationships/image" Target="../media/image100.emf"/><Relationship Id="rId9" Type="http://schemas.openxmlformats.org/officeDocument/2006/relationships/image" Target="../media/image105.emf"/><Relationship Id="rId14" Type="http://schemas.openxmlformats.org/officeDocument/2006/relationships/image" Target="../media/image110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13" Type="http://schemas.openxmlformats.org/officeDocument/2006/relationships/image" Target="../media/image123.emf"/><Relationship Id="rId3" Type="http://schemas.openxmlformats.org/officeDocument/2006/relationships/image" Target="../media/image113.emf"/><Relationship Id="rId7" Type="http://schemas.openxmlformats.org/officeDocument/2006/relationships/image" Target="../media/image117.emf"/><Relationship Id="rId12" Type="http://schemas.openxmlformats.org/officeDocument/2006/relationships/image" Target="../media/image122.emf"/><Relationship Id="rId17" Type="http://schemas.openxmlformats.org/officeDocument/2006/relationships/image" Target="../media/image127.wmf"/><Relationship Id="rId2" Type="http://schemas.openxmlformats.org/officeDocument/2006/relationships/image" Target="../media/image112.emf"/><Relationship Id="rId16" Type="http://schemas.openxmlformats.org/officeDocument/2006/relationships/image" Target="../media/image126.emf"/><Relationship Id="rId1" Type="http://schemas.openxmlformats.org/officeDocument/2006/relationships/image" Target="../media/image111.emf"/><Relationship Id="rId6" Type="http://schemas.openxmlformats.org/officeDocument/2006/relationships/image" Target="../media/image116.emf"/><Relationship Id="rId11" Type="http://schemas.openxmlformats.org/officeDocument/2006/relationships/image" Target="../media/image121.emf"/><Relationship Id="rId5" Type="http://schemas.openxmlformats.org/officeDocument/2006/relationships/image" Target="../media/image115.emf"/><Relationship Id="rId15" Type="http://schemas.openxmlformats.org/officeDocument/2006/relationships/image" Target="../media/image125.wmf"/><Relationship Id="rId10" Type="http://schemas.openxmlformats.org/officeDocument/2006/relationships/image" Target="../media/image120.wmf"/><Relationship Id="rId4" Type="http://schemas.openxmlformats.org/officeDocument/2006/relationships/image" Target="../media/image114.emf"/><Relationship Id="rId9" Type="http://schemas.openxmlformats.org/officeDocument/2006/relationships/image" Target="../media/image119.wmf"/><Relationship Id="rId14" Type="http://schemas.openxmlformats.org/officeDocument/2006/relationships/image" Target="../media/image124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13" Type="http://schemas.openxmlformats.org/officeDocument/2006/relationships/image" Target="../media/image139.emf"/><Relationship Id="rId3" Type="http://schemas.openxmlformats.org/officeDocument/2006/relationships/image" Target="../media/image130.wmf"/><Relationship Id="rId7" Type="http://schemas.openxmlformats.org/officeDocument/2006/relationships/image" Target="../media/image133.emf"/><Relationship Id="rId12" Type="http://schemas.openxmlformats.org/officeDocument/2006/relationships/image" Target="../media/image138.emf"/><Relationship Id="rId2" Type="http://schemas.openxmlformats.org/officeDocument/2006/relationships/image" Target="../media/image129.emf"/><Relationship Id="rId16" Type="http://schemas.openxmlformats.org/officeDocument/2006/relationships/image" Target="../media/image142.emf"/><Relationship Id="rId1" Type="http://schemas.openxmlformats.org/officeDocument/2006/relationships/image" Target="../media/image128.wmf"/><Relationship Id="rId6" Type="http://schemas.openxmlformats.org/officeDocument/2006/relationships/image" Target="../media/image132.emf"/><Relationship Id="rId11" Type="http://schemas.openxmlformats.org/officeDocument/2006/relationships/image" Target="../media/image137.emf"/><Relationship Id="rId5" Type="http://schemas.openxmlformats.org/officeDocument/2006/relationships/image" Target="../media/image85.wmf"/><Relationship Id="rId15" Type="http://schemas.openxmlformats.org/officeDocument/2006/relationships/image" Target="../media/image141.emf"/><Relationship Id="rId10" Type="http://schemas.openxmlformats.org/officeDocument/2006/relationships/image" Target="../media/image136.emf"/><Relationship Id="rId4" Type="http://schemas.openxmlformats.org/officeDocument/2006/relationships/image" Target="../media/image131.emf"/><Relationship Id="rId9" Type="http://schemas.openxmlformats.org/officeDocument/2006/relationships/image" Target="../media/image135.emf"/><Relationship Id="rId14" Type="http://schemas.openxmlformats.org/officeDocument/2006/relationships/image" Target="../media/image140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2.wmf"/><Relationship Id="rId7" Type="http://schemas.openxmlformats.org/officeDocument/2006/relationships/image" Target="../media/image21.wmf"/><Relationship Id="rId2" Type="http://schemas.openxmlformats.org/officeDocument/2006/relationships/image" Target="../media/image9.wmf"/><Relationship Id="rId1" Type="http://schemas.openxmlformats.org/officeDocument/2006/relationships/image" Target="../media/image17.w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emf"/><Relationship Id="rId13" Type="http://schemas.openxmlformats.org/officeDocument/2006/relationships/image" Target="../media/image165.emf"/><Relationship Id="rId18" Type="http://schemas.openxmlformats.org/officeDocument/2006/relationships/image" Target="../media/image170.emf"/><Relationship Id="rId3" Type="http://schemas.openxmlformats.org/officeDocument/2006/relationships/image" Target="../media/image155.wmf"/><Relationship Id="rId21" Type="http://schemas.openxmlformats.org/officeDocument/2006/relationships/image" Target="../media/image173.emf"/><Relationship Id="rId7" Type="http://schemas.openxmlformats.org/officeDocument/2006/relationships/image" Target="../media/image159.emf"/><Relationship Id="rId12" Type="http://schemas.openxmlformats.org/officeDocument/2006/relationships/image" Target="../media/image164.emf"/><Relationship Id="rId17" Type="http://schemas.openxmlformats.org/officeDocument/2006/relationships/image" Target="../media/image169.emf"/><Relationship Id="rId2" Type="http://schemas.openxmlformats.org/officeDocument/2006/relationships/image" Target="../media/image154.wmf"/><Relationship Id="rId16" Type="http://schemas.openxmlformats.org/officeDocument/2006/relationships/image" Target="../media/image168.emf"/><Relationship Id="rId20" Type="http://schemas.openxmlformats.org/officeDocument/2006/relationships/image" Target="../media/image172.emf"/><Relationship Id="rId1" Type="http://schemas.openxmlformats.org/officeDocument/2006/relationships/image" Target="../media/image153.emf"/><Relationship Id="rId6" Type="http://schemas.openxmlformats.org/officeDocument/2006/relationships/image" Target="../media/image158.emf"/><Relationship Id="rId11" Type="http://schemas.openxmlformats.org/officeDocument/2006/relationships/image" Target="../media/image163.emf"/><Relationship Id="rId24" Type="http://schemas.openxmlformats.org/officeDocument/2006/relationships/image" Target="../media/image176.emf"/><Relationship Id="rId5" Type="http://schemas.openxmlformats.org/officeDocument/2006/relationships/image" Target="../media/image157.emf"/><Relationship Id="rId15" Type="http://schemas.openxmlformats.org/officeDocument/2006/relationships/image" Target="../media/image167.emf"/><Relationship Id="rId23" Type="http://schemas.openxmlformats.org/officeDocument/2006/relationships/image" Target="../media/image175.emf"/><Relationship Id="rId10" Type="http://schemas.openxmlformats.org/officeDocument/2006/relationships/image" Target="../media/image162.emf"/><Relationship Id="rId19" Type="http://schemas.openxmlformats.org/officeDocument/2006/relationships/image" Target="../media/image171.emf"/><Relationship Id="rId4" Type="http://schemas.openxmlformats.org/officeDocument/2006/relationships/image" Target="../media/image156.wmf"/><Relationship Id="rId9" Type="http://schemas.openxmlformats.org/officeDocument/2006/relationships/image" Target="../media/image161.emf"/><Relationship Id="rId14" Type="http://schemas.openxmlformats.org/officeDocument/2006/relationships/image" Target="../media/image166.emf"/><Relationship Id="rId22" Type="http://schemas.openxmlformats.org/officeDocument/2006/relationships/image" Target="../media/image17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8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emf"/><Relationship Id="rId13" Type="http://schemas.openxmlformats.org/officeDocument/2006/relationships/image" Target="../media/image191.emf"/><Relationship Id="rId3" Type="http://schemas.openxmlformats.org/officeDocument/2006/relationships/image" Target="../media/image181.wmf"/><Relationship Id="rId7" Type="http://schemas.openxmlformats.org/officeDocument/2006/relationships/image" Target="../media/image185.emf"/><Relationship Id="rId12" Type="http://schemas.openxmlformats.org/officeDocument/2006/relationships/image" Target="../media/image190.emf"/><Relationship Id="rId17" Type="http://schemas.openxmlformats.org/officeDocument/2006/relationships/image" Target="../media/image195.emf"/><Relationship Id="rId2" Type="http://schemas.openxmlformats.org/officeDocument/2006/relationships/image" Target="../media/image180.emf"/><Relationship Id="rId16" Type="http://schemas.openxmlformats.org/officeDocument/2006/relationships/image" Target="../media/image194.emf"/><Relationship Id="rId1" Type="http://schemas.openxmlformats.org/officeDocument/2006/relationships/image" Target="../media/image179.emf"/><Relationship Id="rId6" Type="http://schemas.openxmlformats.org/officeDocument/2006/relationships/image" Target="../media/image184.emf"/><Relationship Id="rId11" Type="http://schemas.openxmlformats.org/officeDocument/2006/relationships/image" Target="../media/image189.emf"/><Relationship Id="rId5" Type="http://schemas.openxmlformats.org/officeDocument/2006/relationships/image" Target="../media/image183.emf"/><Relationship Id="rId15" Type="http://schemas.openxmlformats.org/officeDocument/2006/relationships/image" Target="../media/image193.emf"/><Relationship Id="rId10" Type="http://schemas.openxmlformats.org/officeDocument/2006/relationships/image" Target="../media/image188.emf"/><Relationship Id="rId4" Type="http://schemas.openxmlformats.org/officeDocument/2006/relationships/image" Target="../media/image182.emf"/><Relationship Id="rId9" Type="http://schemas.openxmlformats.org/officeDocument/2006/relationships/image" Target="../media/image187.emf"/><Relationship Id="rId14" Type="http://schemas.openxmlformats.org/officeDocument/2006/relationships/image" Target="../media/image192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wmf"/><Relationship Id="rId2" Type="http://schemas.openxmlformats.org/officeDocument/2006/relationships/image" Target="../media/image197.wmf"/><Relationship Id="rId1" Type="http://schemas.openxmlformats.org/officeDocument/2006/relationships/image" Target="../media/image196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13" Type="http://schemas.openxmlformats.org/officeDocument/2006/relationships/image" Target="../media/image211.emf"/><Relationship Id="rId18" Type="http://schemas.openxmlformats.org/officeDocument/2006/relationships/image" Target="../media/image216.emf"/><Relationship Id="rId3" Type="http://schemas.openxmlformats.org/officeDocument/2006/relationships/image" Target="../media/image201.emf"/><Relationship Id="rId7" Type="http://schemas.openxmlformats.org/officeDocument/2006/relationships/image" Target="../media/image205.wmf"/><Relationship Id="rId12" Type="http://schemas.openxmlformats.org/officeDocument/2006/relationships/image" Target="../media/image210.emf"/><Relationship Id="rId17" Type="http://schemas.openxmlformats.org/officeDocument/2006/relationships/image" Target="../media/image215.emf"/><Relationship Id="rId2" Type="http://schemas.openxmlformats.org/officeDocument/2006/relationships/image" Target="../media/image200.emf"/><Relationship Id="rId16" Type="http://schemas.openxmlformats.org/officeDocument/2006/relationships/image" Target="../media/image214.emf"/><Relationship Id="rId20" Type="http://schemas.openxmlformats.org/officeDocument/2006/relationships/image" Target="../media/image218.emf"/><Relationship Id="rId1" Type="http://schemas.openxmlformats.org/officeDocument/2006/relationships/image" Target="../media/image199.wmf"/><Relationship Id="rId6" Type="http://schemas.openxmlformats.org/officeDocument/2006/relationships/image" Target="../media/image204.wmf"/><Relationship Id="rId11" Type="http://schemas.openxmlformats.org/officeDocument/2006/relationships/image" Target="../media/image209.emf"/><Relationship Id="rId5" Type="http://schemas.openxmlformats.org/officeDocument/2006/relationships/image" Target="../media/image203.emf"/><Relationship Id="rId15" Type="http://schemas.openxmlformats.org/officeDocument/2006/relationships/image" Target="../media/image213.emf"/><Relationship Id="rId10" Type="http://schemas.openxmlformats.org/officeDocument/2006/relationships/image" Target="../media/image208.wmf"/><Relationship Id="rId19" Type="http://schemas.openxmlformats.org/officeDocument/2006/relationships/image" Target="../media/image217.emf"/><Relationship Id="rId4" Type="http://schemas.openxmlformats.org/officeDocument/2006/relationships/image" Target="../media/image202.emf"/><Relationship Id="rId9" Type="http://schemas.openxmlformats.org/officeDocument/2006/relationships/image" Target="../media/image207.wmf"/><Relationship Id="rId14" Type="http://schemas.openxmlformats.org/officeDocument/2006/relationships/image" Target="../media/image212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0.wmf"/><Relationship Id="rId1" Type="http://schemas.openxmlformats.org/officeDocument/2006/relationships/image" Target="../media/image219.emf"/><Relationship Id="rId4" Type="http://schemas.openxmlformats.org/officeDocument/2006/relationships/image" Target="../media/image220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wmf"/><Relationship Id="rId13" Type="http://schemas.openxmlformats.org/officeDocument/2006/relationships/image" Target="../media/image181.wmf"/><Relationship Id="rId18" Type="http://schemas.openxmlformats.org/officeDocument/2006/relationships/image" Target="../media/image237.emf"/><Relationship Id="rId3" Type="http://schemas.openxmlformats.org/officeDocument/2006/relationships/image" Target="../media/image223.emf"/><Relationship Id="rId21" Type="http://schemas.openxmlformats.org/officeDocument/2006/relationships/image" Target="../media/image240.emf"/><Relationship Id="rId7" Type="http://schemas.openxmlformats.org/officeDocument/2006/relationships/image" Target="../media/image227.emf"/><Relationship Id="rId12" Type="http://schemas.openxmlformats.org/officeDocument/2006/relationships/image" Target="../media/image232.wmf"/><Relationship Id="rId17" Type="http://schemas.openxmlformats.org/officeDocument/2006/relationships/image" Target="../media/image236.wmf"/><Relationship Id="rId2" Type="http://schemas.openxmlformats.org/officeDocument/2006/relationships/image" Target="../media/image222.emf"/><Relationship Id="rId16" Type="http://schemas.openxmlformats.org/officeDocument/2006/relationships/image" Target="../media/image235.wmf"/><Relationship Id="rId20" Type="http://schemas.openxmlformats.org/officeDocument/2006/relationships/image" Target="../media/image239.emf"/><Relationship Id="rId1" Type="http://schemas.openxmlformats.org/officeDocument/2006/relationships/image" Target="../media/image221.emf"/><Relationship Id="rId6" Type="http://schemas.openxmlformats.org/officeDocument/2006/relationships/image" Target="../media/image226.wmf"/><Relationship Id="rId11" Type="http://schemas.openxmlformats.org/officeDocument/2006/relationships/image" Target="../media/image231.wmf"/><Relationship Id="rId5" Type="http://schemas.openxmlformats.org/officeDocument/2006/relationships/image" Target="../media/image225.emf"/><Relationship Id="rId15" Type="http://schemas.openxmlformats.org/officeDocument/2006/relationships/image" Target="../media/image234.wmf"/><Relationship Id="rId23" Type="http://schemas.openxmlformats.org/officeDocument/2006/relationships/image" Target="../media/image242.wmf"/><Relationship Id="rId10" Type="http://schemas.openxmlformats.org/officeDocument/2006/relationships/image" Target="../media/image230.wmf"/><Relationship Id="rId19" Type="http://schemas.openxmlformats.org/officeDocument/2006/relationships/image" Target="../media/image238.wmf"/><Relationship Id="rId4" Type="http://schemas.openxmlformats.org/officeDocument/2006/relationships/image" Target="../media/image224.wmf"/><Relationship Id="rId9" Type="http://schemas.openxmlformats.org/officeDocument/2006/relationships/image" Target="../media/image229.wmf"/><Relationship Id="rId14" Type="http://schemas.openxmlformats.org/officeDocument/2006/relationships/image" Target="../media/image233.wmf"/><Relationship Id="rId22" Type="http://schemas.openxmlformats.org/officeDocument/2006/relationships/image" Target="../media/image241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emf"/><Relationship Id="rId13" Type="http://schemas.openxmlformats.org/officeDocument/2006/relationships/image" Target="../media/image156.wmf"/><Relationship Id="rId18" Type="http://schemas.openxmlformats.org/officeDocument/2006/relationships/image" Target="../media/image258.emf"/><Relationship Id="rId3" Type="http://schemas.openxmlformats.org/officeDocument/2006/relationships/image" Target="../media/image245.emf"/><Relationship Id="rId21" Type="http://schemas.openxmlformats.org/officeDocument/2006/relationships/image" Target="../media/image261.wmf"/><Relationship Id="rId7" Type="http://schemas.openxmlformats.org/officeDocument/2006/relationships/image" Target="../media/image248.wmf"/><Relationship Id="rId12" Type="http://schemas.openxmlformats.org/officeDocument/2006/relationships/image" Target="../media/image253.wmf"/><Relationship Id="rId17" Type="http://schemas.openxmlformats.org/officeDocument/2006/relationships/image" Target="../media/image257.emf"/><Relationship Id="rId2" Type="http://schemas.openxmlformats.org/officeDocument/2006/relationships/image" Target="../media/image244.emf"/><Relationship Id="rId16" Type="http://schemas.openxmlformats.org/officeDocument/2006/relationships/image" Target="../media/image256.emf"/><Relationship Id="rId20" Type="http://schemas.openxmlformats.org/officeDocument/2006/relationships/image" Target="../media/image260.emf"/><Relationship Id="rId1" Type="http://schemas.openxmlformats.org/officeDocument/2006/relationships/image" Target="../media/image243.emf"/><Relationship Id="rId6" Type="http://schemas.openxmlformats.org/officeDocument/2006/relationships/image" Target="../media/image247.wmf"/><Relationship Id="rId11" Type="http://schemas.openxmlformats.org/officeDocument/2006/relationships/image" Target="../media/image252.wmf"/><Relationship Id="rId5" Type="http://schemas.openxmlformats.org/officeDocument/2006/relationships/image" Target="../media/image231.wmf"/><Relationship Id="rId15" Type="http://schemas.openxmlformats.org/officeDocument/2006/relationships/image" Target="../media/image255.wmf"/><Relationship Id="rId23" Type="http://schemas.openxmlformats.org/officeDocument/2006/relationships/image" Target="../media/image263.wmf"/><Relationship Id="rId10" Type="http://schemas.openxmlformats.org/officeDocument/2006/relationships/image" Target="../media/image251.emf"/><Relationship Id="rId19" Type="http://schemas.openxmlformats.org/officeDocument/2006/relationships/image" Target="../media/image259.emf"/><Relationship Id="rId4" Type="http://schemas.openxmlformats.org/officeDocument/2006/relationships/image" Target="../media/image246.wmf"/><Relationship Id="rId9" Type="http://schemas.openxmlformats.org/officeDocument/2006/relationships/image" Target="../media/image250.emf"/><Relationship Id="rId14" Type="http://schemas.openxmlformats.org/officeDocument/2006/relationships/image" Target="../media/image254.wmf"/><Relationship Id="rId22" Type="http://schemas.openxmlformats.org/officeDocument/2006/relationships/image" Target="../media/image26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8.emf"/><Relationship Id="rId1" Type="http://schemas.openxmlformats.org/officeDocument/2006/relationships/image" Target="../media/image267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emf"/><Relationship Id="rId3" Type="http://schemas.openxmlformats.org/officeDocument/2006/relationships/image" Target="../media/image271.emf"/><Relationship Id="rId7" Type="http://schemas.openxmlformats.org/officeDocument/2006/relationships/image" Target="../media/image275.emf"/><Relationship Id="rId2" Type="http://schemas.openxmlformats.org/officeDocument/2006/relationships/image" Target="../media/image270.emf"/><Relationship Id="rId1" Type="http://schemas.openxmlformats.org/officeDocument/2006/relationships/image" Target="../media/image269.emf"/><Relationship Id="rId6" Type="http://schemas.openxmlformats.org/officeDocument/2006/relationships/image" Target="../media/image274.emf"/><Relationship Id="rId5" Type="http://schemas.openxmlformats.org/officeDocument/2006/relationships/image" Target="../media/image273.emf"/><Relationship Id="rId10" Type="http://schemas.openxmlformats.org/officeDocument/2006/relationships/image" Target="../media/image278.emf"/><Relationship Id="rId4" Type="http://schemas.openxmlformats.org/officeDocument/2006/relationships/image" Target="../media/image272.emf"/><Relationship Id="rId9" Type="http://schemas.openxmlformats.org/officeDocument/2006/relationships/image" Target="../media/image27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wmf"/><Relationship Id="rId1" Type="http://schemas.openxmlformats.org/officeDocument/2006/relationships/image" Target="../media/image39.e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1325"/>
            <a:ext cx="29527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331325"/>
            <a:ext cx="29527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8A7B8D5-6FF6-4D02-9F52-CF9E31DD0F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2916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27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3350" y="736600"/>
            <a:ext cx="6550025" cy="36845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9038" cy="442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27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27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332913"/>
            <a:ext cx="29527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9CF220F-0D35-44D2-8833-CAEBFFBDBA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7842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5E2FCC4-4387-4CE4-A736-AA9E28F6FB48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恒定电流在真空中产生的磁场。</a:t>
            </a:r>
            <a:r>
              <a:rPr lang="zh-CN" altLang="en-US" sz="2400" b="1" smtClean="0">
                <a:solidFill>
                  <a:srgbClr val="0000FF"/>
                </a:solidFill>
                <a:ea typeface="楷体_GB2312" pitchFamily="49" charset="-122"/>
              </a:rPr>
              <a:t>稳恒磁场: 恒定电流激发的磁场。也称为静磁场。    即在空间的分布不随时间变化的磁场。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zh-CN" altLang="en-US" sz="24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588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00088"/>
            <a:ext cx="6635750" cy="37338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667250"/>
            <a:ext cx="4999038" cy="4433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伟大的英国物理学家、化学家。法拉第出身贫寒，自学成才，工作勤奋，热心科普工作，是实验大师。他发现了电磁感应现象、法拉第电解定律和磁致旋光效应，</a:t>
            </a:r>
          </a:p>
          <a:p>
            <a:r>
              <a:rPr lang="zh-CN" altLang="en-US" smtClean="0"/>
              <a:t>提出了力线和场的概念，主张自然界的各种力相互有关，反对超距作用的观点。</a:t>
            </a:r>
            <a:r>
              <a:rPr lang="en-US" altLang="zh-CN" smtClean="0"/>
              <a:t>J.C.</a:t>
            </a:r>
            <a:r>
              <a:rPr lang="zh-CN" altLang="en-US" smtClean="0"/>
              <a:t>麦克斯韦电磁场理论是在法拉第工作的基础上建立的。电磁感应的发现和场的概念的诞生　从</a:t>
            </a:r>
            <a:r>
              <a:rPr lang="en-US" altLang="zh-CN" smtClean="0"/>
              <a:t>1831</a:t>
            </a:r>
            <a:r>
              <a:rPr lang="zh-CN" altLang="en-US" smtClean="0"/>
              <a:t>年起，法拉第的科学工作进入一个新阶段。早在</a:t>
            </a:r>
            <a:r>
              <a:rPr lang="en-US" altLang="zh-CN" smtClean="0"/>
              <a:t>1824</a:t>
            </a:r>
            <a:r>
              <a:rPr lang="zh-CN" altLang="en-US" smtClean="0"/>
              <a:t>年，他就论证过，既然电对磁有作用，那末磁也应当对电有反作用。经过多次实验</a:t>
            </a:r>
            <a:r>
              <a:rPr lang="en-US" altLang="zh-CN" smtClean="0"/>
              <a:t>,</a:t>
            </a:r>
            <a:r>
              <a:rPr lang="zh-CN" altLang="en-US" smtClean="0"/>
              <a:t>他终于在</a:t>
            </a:r>
            <a:r>
              <a:rPr lang="en-US" altLang="zh-CN" smtClean="0"/>
              <a:t>1831</a:t>
            </a:r>
            <a:r>
              <a:rPr lang="zh-CN" altLang="en-US" smtClean="0"/>
              <a:t>年</a:t>
            </a:r>
            <a:r>
              <a:rPr lang="en-US" altLang="zh-CN" smtClean="0"/>
              <a:t>8</a:t>
            </a:r>
            <a:r>
              <a:rPr lang="zh-CN" altLang="en-US" smtClean="0"/>
              <a:t>月获得成功。他在一个圆形软铁环两边绕上</a:t>
            </a:r>
            <a:r>
              <a:rPr lang="en-US" altLang="zh-CN" smtClean="0"/>
              <a:t>A</a:t>
            </a:r>
            <a:r>
              <a:rPr lang="zh-CN" altLang="en-US" smtClean="0"/>
              <a:t>、</a:t>
            </a:r>
            <a:r>
              <a:rPr lang="en-US" altLang="zh-CN" smtClean="0"/>
              <a:t>B</a:t>
            </a:r>
            <a:r>
              <a:rPr lang="zh-CN" altLang="en-US" smtClean="0"/>
              <a:t>两组线圈</a:t>
            </a:r>
            <a:r>
              <a:rPr lang="en-US" altLang="zh-CN" smtClean="0"/>
              <a:t>,</a:t>
            </a:r>
            <a:r>
              <a:rPr lang="zh-CN" altLang="en-US" smtClean="0"/>
              <a:t>在</a:t>
            </a:r>
            <a:r>
              <a:rPr lang="en-US" altLang="zh-CN" smtClean="0"/>
              <a:t>A</a:t>
            </a:r>
            <a:r>
              <a:rPr lang="zh-CN" altLang="en-US" smtClean="0"/>
              <a:t>组线圈同伏打电池接通或切断的瞬间</a:t>
            </a:r>
            <a:r>
              <a:rPr lang="en-US" altLang="zh-CN" smtClean="0"/>
              <a:t>,B</a:t>
            </a:r>
            <a:r>
              <a:rPr lang="zh-CN" altLang="en-US" smtClean="0"/>
              <a:t>组线圈中会感生出电流，法拉第把这叫做“伏打电感应”</a:t>
            </a:r>
            <a:r>
              <a:rPr lang="en-US" altLang="zh-CN" smtClean="0"/>
              <a:t>(</a:t>
            </a:r>
            <a:r>
              <a:rPr lang="zh-CN" altLang="en-US" smtClean="0"/>
              <a:t>见彩图</a:t>
            </a:r>
            <a:r>
              <a:rPr lang="en-US" altLang="zh-CN" smtClean="0"/>
              <a:t>M.</a:t>
            </a:r>
            <a:r>
              <a:rPr lang="zh-CN" altLang="en-US" smtClean="0"/>
              <a:t>法拉第</a:t>
            </a:r>
            <a:r>
              <a:rPr lang="en-US" altLang="zh-CN" smtClean="0"/>
              <a:t>(1791</a:t>
            </a:r>
            <a:r>
              <a:rPr lang="zh-CN" altLang="en-US" smtClean="0"/>
              <a:t>～</a:t>
            </a:r>
            <a:r>
              <a:rPr lang="en-US" altLang="zh-CN" smtClean="0"/>
              <a:t>1867)</a:t>
            </a:r>
            <a:r>
              <a:rPr lang="zh-CN" altLang="en-US" smtClean="0"/>
              <a:t>用过的螺绕环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  <a:r>
              <a:rPr lang="en-US" altLang="zh-CN" smtClean="0"/>
              <a:t>10</a:t>
            </a:r>
            <a:r>
              <a:rPr lang="zh-CN" altLang="en-US" smtClean="0"/>
              <a:t>月又发现，磁铁和导线的闭合回路有相对运动时，回路中会产生感生电流，法拉第称之为“磁电感应”。伏打电感应孕育了变压器的诞生，磁电感应预告了发电机的出现。这两类电磁感应现象的发现为电在未来的大规模应用奠定了基础。这项工作获得了皇家学会的科普利奖章。</a:t>
            </a:r>
          </a:p>
          <a:p>
            <a:r>
              <a:rPr lang="zh-CN" altLang="en-US" smtClean="0"/>
              <a:t>法拉第为人质朴，喜欢帮助亲友，不善交际、不图名利。为了专心从事科学研究，他放弃一切有丰厚报酬的商业性工作。英国政府拟封他为爵士，</a:t>
            </a:r>
            <a:r>
              <a:rPr lang="en-US" altLang="zh-CN" smtClean="0"/>
              <a:t>1857</a:t>
            </a:r>
            <a:r>
              <a:rPr lang="zh-CN" altLang="en-US" smtClean="0"/>
              <a:t>年皇家学</a:t>
            </a:r>
          </a:p>
          <a:p>
            <a:r>
              <a:rPr lang="zh-CN" altLang="en-US" smtClean="0"/>
              <a:t>会拟选他为会长，均被拒绝，因为他愿意永远是普通的法拉第。他</a:t>
            </a:r>
            <a:r>
              <a:rPr lang="en-US" altLang="zh-CN" smtClean="0"/>
              <a:t>1865</a:t>
            </a:r>
            <a:r>
              <a:rPr lang="zh-CN" altLang="en-US" smtClean="0"/>
              <a:t>年退休。</a:t>
            </a:r>
            <a:r>
              <a:rPr lang="en-US" altLang="zh-CN" smtClean="0"/>
              <a:t>1867</a:t>
            </a:r>
            <a:r>
              <a:rPr lang="zh-CN" altLang="en-US" smtClean="0"/>
              <a:t>年</a:t>
            </a:r>
            <a:r>
              <a:rPr lang="en-US" altLang="zh-CN" smtClean="0"/>
              <a:t>8</a:t>
            </a:r>
            <a:r>
              <a:rPr lang="zh-CN" altLang="en-US" smtClean="0"/>
              <a:t>月</a:t>
            </a:r>
            <a:r>
              <a:rPr lang="en-US" altLang="zh-CN" smtClean="0"/>
              <a:t>25</a:t>
            </a:r>
            <a:r>
              <a:rPr lang="zh-CN" altLang="en-US" smtClean="0"/>
              <a:t>日</a:t>
            </a:r>
            <a:r>
              <a:rPr lang="en-US" altLang="zh-CN" smtClean="0"/>
              <a:t>,</a:t>
            </a:r>
            <a:r>
              <a:rPr lang="zh-CN" altLang="en-US" smtClean="0"/>
              <a:t>在维多利亚女王赠给他的寓所中逝世。</a:t>
            </a:r>
          </a:p>
        </p:txBody>
      </p:sp>
    </p:spTree>
    <p:extLst>
      <p:ext uri="{BB962C8B-B14F-4D97-AF65-F5344CB8AC3E}">
        <p14:creationId xmlns:p14="http://schemas.microsoft.com/office/powerpoint/2010/main" val="3059545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8" y="746125"/>
            <a:ext cx="6538912" cy="3679825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665663"/>
            <a:ext cx="5448300" cy="4416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13684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8" y="746125"/>
            <a:ext cx="6538912" cy="3679825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665663"/>
            <a:ext cx="5448300" cy="4416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2755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95CE4306-6443-4254-A944-8C8CE4816D7F}" type="datetimeFigureOut">
              <a:rPr lang="zh-CN" altLang="en-US"/>
              <a:pPr>
                <a:defRPr/>
              </a:pPr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1680434-0975-4FF3-B783-8593D01C0E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46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D10C1588-1F14-4CC0-8247-5B3869CB20DE}" type="datetimeFigureOut">
              <a:rPr lang="zh-CN" altLang="en-US"/>
              <a:pPr>
                <a:defRPr/>
              </a:pPr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2523FC4-615F-44FD-B803-222B4BD7EC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25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9C243EA0-87CD-4583-9C91-9078BF4F43D6}" type="datetimeFigureOut">
              <a:rPr lang="zh-CN" altLang="en-US"/>
              <a:pPr>
                <a:defRPr/>
              </a:pPr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22643BF-A0E1-47CA-A233-7DBF67FAD2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424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 algn="l" eaLnBrk="1" hangingPunct="1">
              <a:spcBef>
                <a:spcPct val="0"/>
              </a:spcBef>
              <a:defRPr kumimoji="1" b="1">
                <a:solidFill>
                  <a:prstClr val="black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 algn="l" eaLnBrk="1" hangingPunct="1">
              <a:spcBef>
                <a:spcPct val="0"/>
              </a:spcBef>
              <a:defRPr kumimoji="1" b="1">
                <a:solidFill>
                  <a:prstClr val="black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4930855-1D3A-4791-9D20-1772C32866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2475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469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59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2E3068EC-98DF-4F3F-97BA-0F1B20EC9ECF}" type="datetimeFigureOut">
              <a:rPr lang="zh-CN" altLang="en-US"/>
              <a:pPr>
                <a:defRPr/>
              </a:pPr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C4DDD73-CCD1-4C8C-9764-755AF977BE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5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1C8ED065-080D-420F-BB72-DC75BC867EF0}" type="datetimeFigureOut">
              <a:rPr lang="zh-CN" altLang="en-US"/>
              <a:pPr>
                <a:defRPr/>
              </a:pPr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B413806-6BB6-42CA-BC64-78D33118AF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19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BD807A09-F950-48A4-AAAC-69AD5309984F}" type="datetimeFigureOut">
              <a:rPr lang="zh-CN" altLang="en-US"/>
              <a:pPr>
                <a:defRPr/>
              </a:pPr>
              <a:t>2019/11/23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1248122-77D8-4972-ADB0-9033735197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34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C886506D-3CFD-4FC6-A71C-AEB64EA19998}" type="datetimeFigureOut">
              <a:rPr lang="zh-CN" altLang="en-US"/>
              <a:pPr>
                <a:defRPr/>
              </a:pPr>
              <a:t>2019/11/23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15EB490-35FA-48F9-8EC3-42E146555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85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336DB9D6-3076-4BE7-9471-A8E33893E733}" type="datetimeFigureOut">
              <a:rPr lang="zh-CN" altLang="en-US"/>
              <a:pPr>
                <a:defRPr/>
              </a:pPr>
              <a:t>2019/11/23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B15F508-CF36-45EA-9A88-70E1BAEA54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3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F195DB11-4C5E-4D01-9F64-5E02164B0AA5}" type="datetimeFigureOut">
              <a:rPr lang="zh-CN" altLang="en-US"/>
              <a:pPr>
                <a:defRPr/>
              </a:pPr>
              <a:t>2019/11/23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423BE98-6409-4A47-9459-847FEC6333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66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4AB8E72B-F7DB-4960-BF5B-8A11238954C9}" type="datetimeFigureOut">
              <a:rPr lang="zh-CN" altLang="en-US"/>
              <a:pPr>
                <a:defRPr/>
              </a:pPr>
              <a:t>2019/11/23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E8DD5F9-4DA2-4AF6-9935-B862A3B4CD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69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DDB4722A-252D-48F6-973B-C910C1337456}" type="datetimeFigureOut">
              <a:rPr lang="zh-CN" altLang="en-US"/>
              <a:pPr>
                <a:defRPr/>
              </a:pPr>
              <a:t>2019/11/23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99E214-6110-4154-9952-7999D6D6DD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20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4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1588"/>
            <a:ext cx="370681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 userDrawn="1"/>
        </p:nvSpPr>
        <p:spPr bwMode="auto">
          <a:xfrm>
            <a:off x="0" y="620683"/>
            <a:ext cx="12192000" cy="45719"/>
          </a:xfrm>
          <a:prstGeom prst="rect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>
            <a:glow rad="101600">
              <a:srgbClr val="AAE2CA">
                <a:satMod val="175000"/>
                <a:alpha val="40000"/>
              </a:srgbClr>
            </a:glow>
            <a:softEdge rad="0"/>
          </a:effectLst>
        </p:spPr>
        <p:txBody>
          <a:bodyPr anchor="ctr"/>
          <a:lstStyle/>
          <a:p>
            <a:pPr algn="ctr" eaLnBrk="1" hangingPunct="1">
              <a:defRPr/>
            </a:pPr>
            <a:endParaRPr lang="zh-CN" altLang="en-US" kern="0">
              <a:solidFill>
                <a:srgbClr val="FFFFFF"/>
              </a:solidFill>
              <a:latin typeface="Times New Roman"/>
              <a:ea typeface="宋体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68" r:id="rId13"/>
    <p:sldLayoutId id="2147483769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5" Type="http://schemas.openxmlformats.org/officeDocument/2006/relationships/image" Target="../media/image16.gif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5" Type="http://schemas.openxmlformats.org/officeDocument/2006/relationships/image" Target="../media/image16.gif"/><Relationship Id="rId4" Type="http://schemas.openxmlformats.org/officeDocument/2006/relationships/slide" Target="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gi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8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7.e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2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42.wmf"/><Relationship Id="rId4" Type="http://schemas.openxmlformats.org/officeDocument/2006/relationships/image" Target="../media/image39.emf"/><Relationship Id="rId9" Type="http://schemas.openxmlformats.org/officeDocument/2006/relationships/oleObject" Target="../embeddings/oleObject3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51.emf"/><Relationship Id="rId3" Type="http://schemas.openxmlformats.org/officeDocument/2006/relationships/oleObject" Target="../embeddings/oleObject35.bin"/><Relationship Id="rId21" Type="http://schemas.openxmlformats.org/officeDocument/2006/relationships/oleObject" Target="../embeddings/oleObject44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42.bin"/><Relationship Id="rId25" Type="http://schemas.openxmlformats.org/officeDocument/2006/relationships/slide" Target="slide19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.wmf"/><Relationship Id="rId20" Type="http://schemas.openxmlformats.org/officeDocument/2006/relationships/image" Target="../media/image52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54.emf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10" Type="http://schemas.openxmlformats.org/officeDocument/2006/relationships/image" Target="../media/image47.e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44.e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9.wmf"/><Relationship Id="rId22" Type="http://schemas.openxmlformats.org/officeDocument/2006/relationships/image" Target="../media/image5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8.wmf"/><Relationship Id="rId4" Type="http://schemas.openxmlformats.org/officeDocument/2006/relationships/image" Target="../media/image55.e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60.w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wmf"/><Relationship Id="rId18" Type="http://schemas.openxmlformats.org/officeDocument/2006/relationships/oleObject" Target="../embeddings/oleObject60.bin"/><Relationship Id="rId26" Type="http://schemas.openxmlformats.org/officeDocument/2006/relationships/oleObject" Target="../embeddings/oleObject65.bin"/><Relationship Id="rId39" Type="http://schemas.openxmlformats.org/officeDocument/2006/relationships/image" Target="../media/image72.wmf"/><Relationship Id="rId21" Type="http://schemas.openxmlformats.org/officeDocument/2006/relationships/oleObject" Target="../embeddings/oleObject62.bin"/><Relationship Id="rId34" Type="http://schemas.openxmlformats.org/officeDocument/2006/relationships/oleObject" Target="../embeddings/oleObject70.bin"/><Relationship Id="rId42" Type="http://schemas.openxmlformats.org/officeDocument/2006/relationships/oleObject" Target="../embeddings/oleObject74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9.bin"/><Relationship Id="rId29" Type="http://schemas.openxmlformats.org/officeDocument/2006/relationships/image" Target="../media/image10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2.wmf"/><Relationship Id="rId11" Type="http://schemas.openxmlformats.org/officeDocument/2006/relationships/image" Target="../media/image64.wmf"/><Relationship Id="rId24" Type="http://schemas.openxmlformats.org/officeDocument/2006/relationships/image" Target="../media/image67.emf"/><Relationship Id="rId32" Type="http://schemas.openxmlformats.org/officeDocument/2006/relationships/oleObject" Target="../embeddings/oleObject69.bin"/><Relationship Id="rId37" Type="http://schemas.openxmlformats.org/officeDocument/2006/relationships/image" Target="../media/image71.emf"/><Relationship Id="rId40" Type="http://schemas.openxmlformats.org/officeDocument/2006/relationships/oleObject" Target="../embeddings/oleObject73.bin"/><Relationship Id="rId45" Type="http://schemas.openxmlformats.org/officeDocument/2006/relationships/image" Target="../media/image75.wmf"/><Relationship Id="rId5" Type="http://schemas.openxmlformats.org/officeDocument/2006/relationships/oleObject" Target="../embeddings/oleObject53.bin"/><Relationship Id="rId15" Type="http://schemas.openxmlformats.org/officeDocument/2006/relationships/image" Target="../media/image50.wmf"/><Relationship Id="rId23" Type="http://schemas.openxmlformats.org/officeDocument/2006/relationships/oleObject" Target="../embeddings/oleObject63.bin"/><Relationship Id="rId28" Type="http://schemas.openxmlformats.org/officeDocument/2006/relationships/oleObject" Target="../embeddings/oleObject67.bin"/><Relationship Id="rId36" Type="http://schemas.openxmlformats.org/officeDocument/2006/relationships/oleObject" Target="../embeddings/oleObject71.bin"/><Relationship Id="rId10" Type="http://schemas.openxmlformats.org/officeDocument/2006/relationships/oleObject" Target="../embeddings/oleObject56.bin"/><Relationship Id="rId19" Type="http://schemas.openxmlformats.org/officeDocument/2006/relationships/oleObject" Target="../embeddings/oleObject61.bin"/><Relationship Id="rId31" Type="http://schemas.openxmlformats.org/officeDocument/2006/relationships/image" Target="../media/image68.emf"/><Relationship Id="rId44" Type="http://schemas.openxmlformats.org/officeDocument/2006/relationships/oleObject" Target="../embeddings/oleObject75.bin"/><Relationship Id="rId4" Type="http://schemas.openxmlformats.org/officeDocument/2006/relationships/image" Target="../media/image61.wmf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58.bin"/><Relationship Id="rId22" Type="http://schemas.openxmlformats.org/officeDocument/2006/relationships/image" Target="../media/image66.emf"/><Relationship Id="rId27" Type="http://schemas.openxmlformats.org/officeDocument/2006/relationships/oleObject" Target="../embeddings/oleObject66.bin"/><Relationship Id="rId30" Type="http://schemas.openxmlformats.org/officeDocument/2006/relationships/oleObject" Target="../embeddings/oleObject68.bin"/><Relationship Id="rId35" Type="http://schemas.openxmlformats.org/officeDocument/2006/relationships/image" Target="../media/image70.wmf"/><Relationship Id="rId43" Type="http://schemas.openxmlformats.org/officeDocument/2006/relationships/image" Target="../media/image74.wmf"/><Relationship Id="rId8" Type="http://schemas.openxmlformats.org/officeDocument/2006/relationships/oleObject" Target="../embeddings/oleObject55.bin"/><Relationship Id="rId3" Type="http://schemas.openxmlformats.org/officeDocument/2006/relationships/oleObject" Target="../embeddings/oleObject52.bin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49.wmf"/><Relationship Id="rId25" Type="http://schemas.openxmlformats.org/officeDocument/2006/relationships/oleObject" Target="../embeddings/oleObject64.bin"/><Relationship Id="rId33" Type="http://schemas.openxmlformats.org/officeDocument/2006/relationships/image" Target="../media/image69.emf"/><Relationship Id="rId38" Type="http://schemas.openxmlformats.org/officeDocument/2006/relationships/oleObject" Target="../embeddings/oleObject72.bin"/><Relationship Id="rId46" Type="http://schemas.openxmlformats.org/officeDocument/2006/relationships/oleObject" Target="../embeddings/oleObject76.bin"/><Relationship Id="rId20" Type="http://schemas.openxmlformats.org/officeDocument/2006/relationships/image" Target="../media/image48.wmf"/><Relationship Id="rId41" Type="http://schemas.openxmlformats.org/officeDocument/2006/relationships/image" Target="../media/image73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9.wmf"/><Relationship Id="rId11" Type="http://schemas.openxmlformats.org/officeDocument/2006/relationships/image" Target="../media/image76.png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16.gif"/><Relationship Id="rId4" Type="http://schemas.openxmlformats.org/officeDocument/2006/relationships/image" Target="../media/image50.wmf"/><Relationship Id="rId9" Type="http://schemas.openxmlformats.org/officeDocument/2006/relationships/slide" Target="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77.wmf"/><Relationship Id="rId4" Type="http://schemas.openxmlformats.org/officeDocument/2006/relationships/image" Target="../media/image16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oleObject" Target="../embeddings/oleObject81.bin"/><Relationship Id="rId7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3.bin"/><Relationship Id="rId11" Type="http://schemas.openxmlformats.org/officeDocument/2006/relationships/image" Target="../media/image81.wmf"/><Relationship Id="rId5" Type="http://schemas.openxmlformats.org/officeDocument/2006/relationships/oleObject" Target="../embeddings/oleObject82.bin"/><Relationship Id="rId10" Type="http://schemas.openxmlformats.org/officeDocument/2006/relationships/oleObject" Target="../embeddings/oleObject85.bin"/><Relationship Id="rId4" Type="http://schemas.openxmlformats.org/officeDocument/2006/relationships/image" Target="../media/image78.wmf"/><Relationship Id="rId9" Type="http://schemas.openxmlformats.org/officeDocument/2006/relationships/image" Target="../media/image80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89.emf"/><Relationship Id="rId26" Type="http://schemas.openxmlformats.org/officeDocument/2006/relationships/image" Target="../media/image93.emf"/><Relationship Id="rId3" Type="http://schemas.openxmlformats.org/officeDocument/2006/relationships/oleObject" Target="../embeddings/oleObject86.bin"/><Relationship Id="rId21" Type="http://schemas.openxmlformats.org/officeDocument/2006/relationships/oleObject" Target="../embeddings/oleObject95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86.emf"/><Relationship Id="rId17" Type="http://schemas.openxmlformats.org/officeDocument/2006/relationships/oleObject" Target="../embeddings/oleObject93.bin"/><Relationship Id="rId25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emf"/><Relationship Id="rId20" Type="http://schemas.openxmlformats.org/officeDocument/2006/relationships/image" Target="../media/image90.emf"/><Relationship Id="rId29" Type="http://schemas.openxmlformats.org/officeDocument/2006/relationships/oleObject" Target="../embeddings/oleObject99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3.emf"/><Relationship Id="rId11" Type="http://schemas.openxmlformats.org/officeDocument/2006/relationships/oleObject" Target="../embeddings/oleObject90.bin"/><Relationship Id="rId24" Type="http://schemas.openxmlformats.org/officeDocument/2006/relationships/image" Target="../media/image92.emf"/><Relationship Id="rId32" Type="http://schemas.openxmlformats.org/officeDocument/2006/relationships/image" Target="../media/image96.emf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23" Type="http://schemas.openxmlformats.org/officeDocument/2006/relationships/oleObject" Target="../embeddings/oleObject96.bin"/><Relationship Id="rId28" Type="http://schemas.openxmlformats.org/officeDocument/2006/relationships/image" Target="../media/image94.wmf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94.bin"/><Relationship Id="rId31" Type="http://schemas.openxmlformats.org/officeDocument/2006/relationships/oleObject" Target="../embeddings/oleObject100.bin"/><Relationship Id="rId4" Type="http://schemas.openxmlformats.org/officeDocument/2006/relationships/image" Target="../media/image82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87.emf"/><Relationship Id="rId22" Type="http://schemas.openxmlformats.org/officeDocument/2006/relationships/image" Target="../media/image91.emf"/><Relationship Id="rId27" Type="http://schemas.openxmlformats.org/officeDocument/2006/relationships/oleObject" Target="../embeddings/oleObject98.bin"/><Relationship Id="rId30" Type="http://schemas.openxmlformats.org/officeDocument/2006/relationships/image" Target="../media/image95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image" Target="../media/image101.wmf"/><Relationship Id="rId18" Type="http://schemas.openxmlformats.org/officeDocument/2006/relationships/oleObject" Target="../embeddings/oleObject108.bin"/><Relationship Id="rId26" Type="http://schemas.openxmlformats.org/officeDocument/2006/relationships/oleObject" Target="../embeddings/oleObject112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05.emf"/><Relationship Id="rId7" Type="http://schemas.openxmlformats.org/officeDocument/2006/relationships/image" Target="../media/image98.emf"/><Relationship Id="rId12" Type="http://schemas.openxmlformats.org/officeDocument/2006/relationships/oleObject" Target="../embeddings/oleObject105.bin"/><Relationship Id="rId17" Type="http://schemas.openxmlformats.org/officeDocument/2006/relationships/image" Target="../media/image103.emf"/><Relationship Id="rId25" Type="http://schemas.openxmlformats.org/officeDocument/2006/relationships/image" Target="../media/image10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7.bin"/><Relationship Id="rId20" Type="http://schemas.openxmlformats.org/officeDocument/2006/relationships/oleObject" Target="../embeddings/oleObject109.bin"/><Relationship Id="rId29" Type="http://schemas.openxmlformats.org/officeDocument/2006/relationships/image" Target="../media/image109.wmf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100.emf"/><Relationship Id="rId24" Type="http://schemas.openxmlformats.org/officeDocument/2006/relationships/oleObject" Target="../embeddings/oleObject111.bin"/><Relationship Id="rId5" Type="http://schemas.openxmlformats.org/officeDocument/2006/relationships/image" Target="../media/image97.emf"/><Relationship Id="rId15" Type="http://schemas.openxmlformats.org/officeDocument/2006/relationships/image" Target="../media/image102.wmf"/><Relationship Id="rId23" Type="http://schemas.openxmlformats.org/officeDocument/2006/relationships/image" Target="../media/image106.emf"/><Relationship Id="rId28" Type="http://schemas.openxmlformats.org/officeDocument/2006/relationships/oleObject" Target="../embeddings/oleObject113.bin"/><Relationship Id="rId10" Type="http://schemas.openxmlformats.org/officeDocument/2006/relationships/oleObject" Target="../embeddings/oleObject104.bin"/><Relationship Id="rId19" Type="http://schemas.openxmlformats.org/officeDocument/2006/relationships/image" Target="../media/image104.emf"/><Relationship Id="rId31" Type="http://schemas.openxmlformats.org/officeDocument/2006/relationships/image" Target="../media/image110.wmf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99.emf"/><Relationship Id="rId14" Type="http://schemas.openxmlformats.org/officeDocument/2006/relationships/oleObject" Target="../embeddings/oleObject106.bin"/><Relationship Id="rId22" Type="http://schemas.openxmlformats.org/officeDocument/2006/relationships/oleObject" Target="../embeddings/oleObject110.bin"/><Relationship Id="rId27" Type="http://schemas.openxmlformats.org/officeDocument/2006/relationships/image" Target="../media/image108.emf"/><Relationship Id="rId30" Type="http://schemas.openxmlformats.org/officeDocument/2006/relationships/oleObject" Target="../embeddings/oleObject114.bin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5.emf"/><Relationship Id="rId18" Type="http://schemas.openxmlformats.org/officeDocument/2006/relationships/oleObject" Target="../embeddings/oleObject122.bin"/><Relationship Id="rId26" Type="http://schemas.openxmlformats.org/officeDocument/2006/relationships/oleObject" Target="../embeddings/oleObject126.bin"/><Relationship Id="rId21" Type="http://schemas.openxmlformats.org/officeDocument/2006/relationships/image" Target="../media/image119.wmf"/><Relationship Id="rId34" Type="http://schemas.openxmlformats.org/officeDocument/2006/relationships/oleObject" Target="../embeddings/oleObject130.bin"/><Relationship Id="rId7" Type="http://schemas.openxmlformats.org/officeDocument/2006/relationships/image" Target="../media/image112.emf"/><Relationship Id="rId12" Type="http://schemas.openxmlformats.org/officeDocument/2006/relationships/oleObject" Target="../embeddings/oleObject119.bin"/><Relationship Id="rId17" Type="http://schemas.openxmlformats.org/officeDocument/2006/relationships/image" Target="../media/image117.emf"/><Relationship Id="rId25" Type="http://schemas.openxmlformats.org/officeDocument/2006/relationships/image" Target="../media/image121.emf"/><Relationship Id="rId33" Type="http://schemas.openxmlformats.org/officeDocument/2006/relationships/image" Target="../media/image12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1.bin"/><Relationship Id="rId20" Type="http://schemas.openxmlformats.org/officeDocument/2006/relationships/oleObject" Target="../embeddings/oleObject123.bin"/><Relationship Id="rId29" Type="http://schemas.openxmlformats.org/officeDocument/2006/relationships/image" Target="../media/image123.e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114.emf"/><Relationship Id="rId24" Type="http://schemas.openxmlformats.org/officeDocument/2006/relationships/oleObject" Target="../embeddings/oleObject125.bin"/><Relationship Id="rId32" Type="http://schemas.openxmlformats.org/officeDocument/2006/relationships/oleObject" Target="../embeddings/oleObject129.bin"/><Relationship Id="rId37" Type="http://schemas.openxmlformats.org/officeDocument/2006/relationships/image" Target="../media/image127.wmf"/><Relationship Id="rId5" Type="http://schemas.openxmlformats.org/officeDocument/2006/relationships/image" Target="../media/image111.emf"/><Relationship Id="rId15" Type="http://schemas.openxmlformats.org/officeDocument/2006/relationships/image" Target="../media/image116.emf"/><Relationship Id="rId23" Type="http://schemas.openxmlformats.org/officeDocument/2006/relationships/image" Target="../media/image120.wmf"/><Relationship Id="rId28" Type="http://schemas.openxmlformats.org/officeDocument/2006/relationships/oleObject" Target="../embeddings/oleObject127.bin"/><Relationship Id="rId36" Type="http://schemas.openxmlformats.org/officeDocument/2006/relationships/oleObject" Target="../embeddings/oleObject131.bin"/><Relationship Id="rId10" Type="http://schemas.openxmlformats.org/officeDocument/2006/relationships/oleObject" Target="../embeddings/oleObject118.bin"/><Relationship Id="rId19" Type="http://schemas.openxmlformats.org/officeDocument/2006/relationships/image" Target="../media/image118.emf"/><Relationship Id="rId31" Type="http://schemas.openxmlformats.org/officeDocument/2006/relationships/image" Target="../media/image124.emf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13.emf"/><Relationship Id="rId14" Type="http://schemas.openxmlformats.org/officeDocument/2006/relationships/oleObject" Target="../embeddings/oleObject120.bin"/><Relationship Id="rId22" Type="http://schemas.openxmlformats.org/officeDocument/2006/relationships/oleObject" Target="../embeddings/oleObject124.bin"/><Relationship Id="rId27" Type="http://schemas.openxmlformats.org/officeDocument/2006/relationships/image" Target="../media/image122.emf"/><Relationship Id="rId30" Type="http://schemas.openxmlformats.org/officeDocument/2006/relationships/oleObject" Target="../embeddings/oleObject128.bin"/><Relationship Id="rId35" Type="http://schemas.openxmlformats.org/officeDocument/2006/relationships/image" Target="../media/image126.emf"/><Relationship Id="rId8" Type="http://schemas.openxmlformats.org/officeDocument/2006/relationships/oleObject" Target="../embeddings/oleObject117.bin"/><Relationship Id="rId3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34.emf"/><Relationship Id="rId26" Type="http://schemas.openxmlformats.org/officeDocument/2006/relationships/image" Target="../media/image138.emf"/><Relationship Id="rId3" Type="http://schemas.openxmlformats.org/officeDocument/2006/relationships/oleObject" Target="../embeddings/oleObject132.bin"/><Relationship Id="rId21" Type="http://schemas.openxmlformats.org/officeDocument/2006/relationships/oleObject" Target="../embeddings/oleObject141.bin"/><Relationship Id="rId34" Type="http://schemas.openxmlformats.org/officeDocument/2006/relationships/image" Target="../media/image142.emf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139.bin"/><Relationship Id="rId25" Type="http://schemas.openxmlformats.org/officeDocument/2006/relationships/oleObject" Target="../embeddings/oleObject143.bin"/><Relationship Id="rId33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3.emf"/><Relationship Id="rId20" Type="http://schemas.openxmlformats.org/officeDocument/2006/relationships/image" Target="../media/image135.emf"/><Relationship Id="rId29" Type="http://schemas.openxmlformats.org/officeDocument/2006/relationships/oleObject" Target="../embeddings/oleObject145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9.emf"/><Relationship Id="rId11" Type="http://schemas.openxmlformats.org/officeDocument/2006/relationships/oleObject" Target="../embeddings/oleObject136.bin"/><Relationship Id="rId24" Type="http://schemas.openxmlformats.org/officeDocument/2006/relationships/image" Target="../media/image137.emf"/><Relationship Id="rId32" Type="http://schemas.openxmlformats.org/officeDocument/2006/relationships/image" Target="../media/image141.emf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23" Type="http://schemas.openxmlformats.org/officeDocument/2006/relationships/oleObject" Target="../embeddings/oleObject142.bin"/><Relationship Id="rId28" Type="http://schemas.openxmlformats.org/officeDocument/2006/relationships/image" Target="../media/image139.emf"/><Relationship Id="rId10" Type="http://schemas.openxmlformats.org/officeDocument/2006/relationships/image" Target="../media/image131.emf"/><Relationship Id="rId19" Type="http://schemas.openxmlformats.org/officeDocument/2006/relationships/oleObject" Target="../embeddings/oleObject140.bin"/><Relationship Id="rId31" Type="http://schemas.openxmlformats.org/officeDocument/2006/relationships/oleObject" Target="../embeddings/oleObject146.bin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32.emf"/><Relationship Id="rId22" Type="http://schemas.openxmlformats.org/officeDocument/2006/relationships/image" Target="../media/image136.emf"/><Relationship Id="rId27" Type="http://schemas.openxmlformats.org/officeDocument/2006/relationships/oleObject" Target="../embeddings/oleObject144.bin"/><Relationship Id="rId30" Type="http://schemas.openxmlformats.org/officeDocument/2006/relationships/image" Target="../media/image140.emf"/><Relationship Id="rId8" Type="http://schemas.openxmlformats.org/officeDocument/2006/relationships/image" Target="../media/image13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144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7" Type="http://schemas.openxmlformats.org/officeDocument/2006/relationships/image" Target="../media/image147.t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14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5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9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151.w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53.bin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9.bin"/><Relationship Id="rId18" Type="http://schemas.openxmlformats.org/officeDocument/2006/relationships/image" Target="../media/image159.emf"/><Relationship Id="rId26" Type="http://schemas.openxmlformats.org/officeDocument/2006/relationships/image" Target="../media/image163.emf"/><Relationship Id="rId39" Type="http://schemas.openxmlformats.org/officeDocument/2006/relationships/oleObject" Target="../embeddings/oleObject172.bin"/><Relationship Id="rId21" Type="http://schemas.openxmlformats.org/officeDocument/2006/relationships/oleObject" Target="../embeddings/oleObject163.bin"/><Relationship Id="rId34" Type="http://schemas.openxmlformats.org/officeDocument/2006/relationships/image" Target="../media/image167.emf"/><Relationship Id="rId42" Type="http://schemas.openxmlformats.org/officeDocument/2006/relationships/image" Target="../media/image171.emf"/><Relationship Id="rId47" Type="http://schemas.openxmlformats.org/officeDocument/2006/relationships/oleObject" Target="../embeddings/oleObject176.bin"/><Relationship Id="rId50" Type="http://schemas.openxmlformats.org/officeDocument/2006/relationships/image" Target="../media/image175.emf"/><Relationship Id="rId7" Type="http://schemas.openxmlformats.org/officeDocument/2006/relationships/slide" Target="slide3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8.emf"/><Relationship Id="rId29" Type="http://schemas.openxmlformats.org/officeDocument/2006/relationships/oleObject" Target="../embeddings/oleObject167.bin"/><Relationship Id="rId11" Type="http://schemas.openxmlformats.org/officeDocument/2006/relationships/oleObject" Target="../embeddings/oleObject158.bin"/><Relationship Id="rId24" Type="http://schemas.openxmlformats.org/officeDocument/2006/relationships/image" Target="../media/image162.emf"/><Relationship Id="rId32" Type="http://schemas.openxmlformats.org/officeDocument/2006/relationships/image" Target="../media/image166.emf"/><Relationship Id="rId37" Type="http://schemas.openxmlformats.org/officeDocument/2006/relationships/oleObject" Target="../embeddings/oleObject171.bin"/><Relationship Id="rId40" Type="http://schemas.openxmlformats.org/officeDocument/2006/relationships/image" Target="../media/image170.emf"/><Relationship Id="rId45" Type="http://schemas.openxmlformats.org/officeDocument/2006/relationships/oleObject" Target="../embeddings/oleObject175.bin"/><Relationship Id="rId53" Type="http://schemas.openxmlformats.org/officeDocument/2006/relationships/image" Target="../media/image177.png"/><Relationship Id="rId5" Type="http://schemas.openxmlformats.org/officeDocument/2006/relationships/oleObject" Target="../embeddings/oleObject156.bin"/><Relationship Id="rId10" Type="http://schemas.openxmlformats.org/officeDocument/2006/relationships/image" Target="../media/image155.wmf"/><Relationship Id="rId19" Type="http://schemas.openxmlformats.org/officeDocument/2006/relationships/oleObject" Target="../embeddings/oleObject162.bin"/><Relationship Id="rId31" Type="http://schemas.openxmlformats.org/officeDocument/2006/relationships/oleObject" Target="../embeddings/oleObject168.bin"/><Relationship Id="rId44" Type="http://schemas.openxmlformats.org/officeDocument/2006/relationships/image" Target="../media/image172.emf"/><Relationship Id="rId52" Type="http://schemas.openxmlformats.org/officeDocument/2006/relationships/image" Target="../media/image176.emf"/><Relationship Id="rId4" Type="http://schemas.openxmlformats.org/officeDocument/2006/relationships/image" Target="../media/image153.e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57.emf"/><Relationship Id="rId22" Type="http://schemas.openxmlformats.org/officeDocument/2006/relationships/image" Target="../media/image161.emf"/><Relationship Id="rId27" Type="http://schemas.openxmlformats.org/officeDocument/2006/relationships/oleObject" Target="../embeddings/oleObject166.bin"/><Relationship Id="rId30" Type="http://schemas.openxmlformats.org/officeDocument/2006/relationships/image" Target="../media/image165.emf"/><Relationship Id="rId35" Type="http://schemas.openxmlformats.org/officeDocument/2006/relationships/oleObject" Target="../embeddings/oleObject170.bin"/><Relationship Id="rId43" Type="http://schemas.openxmlformats.org/officeDocument/2006/relationships/oleObject" Target="../embeddings/oleObject174.bin"/><Relationship Id="rId48" Type="http://schemas.openxmlformats.org/officeDocument/2006/relationships/image" Target="../media/image174.emf"/><Relationship Id="rId8" Type="http://schemas.openxmlformats.org/officeDocument/2006/relationships/image" Target="../media/image16.gif"/><Relationship Id="rId51" Type="http://schemas.openxmlformats.org/officeDocument/2006/relationships/oleObject" Target="../embeddings/oleObject178.bin"/><Relationship Id="rId3" Type="http://schemas.openxmlformats.org/officeDocument/2006/relationships/oleObject" Target="../embeddings/oleObject155.bin"/><Relationship Id="rId12" Type="http://schemas.openxmlformats.org/officeDocument/2006/relationships/image" Target="../media/image156.wmf"/><Relationship Id="rId17" Type="http://schemas.openxmlformats.org/officeDocument/2006/relationships/oleObject" Target="../embeddings/oleObject161.bin"/><Relationship Id="rId25" Type="http://schemas.openxmlformats.org/officeDocument/2006/relationships/oleObject" Target="../embeddings/oleObject165.bin"/><Relationship Id="rId33" Type="http://schemas.openxmlformats.org/officeDocument/2006/relationships/oleObject" Target="../embeddings/oleObject169.bin"/><Relationship Id="rId38" Type="http://schemas.openxmlformats.org/officeDocument/2006/relationships/image" Target="../media/image169.emf"/><Relationship Id="rId46" Type="http://schemas.openxmlformats.org/officeDocument/2006/relationships/image" Target="../media/image173.emf"/><Relationship Id="rId20" Type="http://schemas.openxmlformats.org/officeDocument/2006/relationships/image" Target="../media/image160.emf"/><Relationship Id="rId41" Type="http://schemas.openxmlformats.org/officeDocument/2006/relationships/oleObject" Target="../embeddings/oleObject173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4.wmf"/><Relationship Id="rId15" Type="http://schemas.openxmlformats.org/officeDocument/2006/relationships/oleObject" Target="../embeddings/oleObject160.bin"/><Relationship Id="rId23" Type="http://schemas.openxmlformats.org/officeDocument/2006/relationships/oleObject" Target="../embeddings/oleObject164.bin"/><Relationship Id="rId28" Type="http://schemas.openxmlformats.org/officeDocument/2006/relationships/image" Target="../media/image164.emf"/><Relationship Id="rId36" Type="http://schemas.openxmlformats.org/officeDocument/2006/relationships/image" Target="../media/image168.emf"/><Relationship Id="rId49" Type="http://schemas.openxmlformats.org/officeDocument/2006/relationships/oleObject" Target="../embeddings/oleObject17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178.wmf"/><Relationship Id="rId4" Type="http://schemas.openxmlformats.org/officeDocument/2006/relationships/image" Target="../media/image16.gif"/></Relationships>
</file>

<file path=ppt/slides/_rels/slide33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199.bin"/><Relationship Id="rId21" Type="http://schemas.openxmlformats.org/officeDocument/2006/relationships/oleObject" Target="../embeddings/oleObject194.bin"/><Relationship Id="rId42" Type="http://schemas.openxmlformats.org/officeDocument/2006/relationships/oleObject" Target="../embeddings/oleObject215.bin"/><Relationship Id="rId47" Type="http://schemas.openxmlformats.org/officeDocument/2006/relationships/oleObject" Target="../embeddings/oleObject220.bin"/><Relationship Id="rId63" Type="http://schemas.openxmlformats.org/officeDocument/2006/relationships/oleObject" Target="../embeddings/oleObject236.bin"/><Relationship Id="rId68" Type="http://schemas.openxmlformats.org/officeDocument/2006/relationships/oleObject" Target="../embeddings/oleObject241.bin"/><Relationship Id="rId84" Type="http://schemas.openxmlformats.org/officeDocument/2006/relationships/oleObject" Target="../embeddings/oleObject251.bin"/><Relationship Id="rId89" Type="http://schemas.openxmlformats.org/officeDocument/2006/relationships/image" Target="../media/image190.emf"/><Relationship Id="rId16" Type="http://schemas.openxmlformats.org/officeDocument/2006/relationships/oleObject" Target="../embeddings/oleObject189.bin"/><Relationship Id="rId11" Type="http://schemas.openxmlformats.org/officeDocument/2006/relationships/oleObject" Target="../embeddings/oleObject184.bin"/><Relationship Id="rId32" Type="http://schemas.openxmlformats.org/officeDocument/2006/relationships/oleObject" Target="../embeddings/oleObject205.bin"/><Relationship Id="rId37" Type="http://schemas.openxmlformats.org/officeDocument/2006/relationships/oleObject" Target="../embeddings/oleObject210.bin"/><Relationship Id="rId53" Type="http://schemas.openxmlformats.org/officeDocument/2006/relationships/oleObject" Target="../embeddings/oleObject226.bin"/><Relationship Id="rId58" Type="http://schemas.openxmlformats.org/officeDocument/2006/relationships/oleObject" Target="../embeddings/oleObject231.bin"/><Relationship Id="rId74" Type="http://schemas.openxmlformats.org/officeDocument/2006/relationships/oleObject" Target="../embeddings/oleObject246.bin"/><Relationship Id="rId79" Type="http://schemas.openxmlformats.org/officeDocument/2006/relationships/image" Target="../media/image185.emf"/><Relationship Id="rId5" Type="http://schemas.openxmlformats.org/officeDocument/2006/relationships/oleObject" Target="../embeddings/oleObject180.bin"/><Relationship Id="rId90" Type="http://schemas.openxmlformats.org/officeDocument/2006/relationships/oleObject" Target="../embeddings/oleObject254.bin"/><Relationship Id="rId95" Type="http://schemas.openxmlformats.org/officeDocument/2006/relationships/image" Target="../media/image193.emf"/><Relationship Id="rId22" Type="http://schemas.openxmlformats.org/officeDocument/2006/relationships/oleObject" Target="../embeddings/oleObject195.bin"/><Relationship Id="rId27" Type="http://schemas.openxmlformats.org/officeDocument/2006/relationships/oleObject" Target="../embeddings/oleObject200.bin"/><Relationship Id="rId43" Type="http://schemas.openxmlformats.org/officeDocument/2006/relationships/oleObject" Target="../embeddings/oleObject216.bin"/><Relationship Id="rId48" Type="http://schemas.openxmlformats.org/officeDocument/2006/relationships/oleObject" Target="../embeddings/oleObject221.bin"/><Relationship Id="rId64" Type="http://schemas.openxmlformats.org/officeDocument/2006/relationships/oleObject" Target="../embeddings/oleObject237.bin"/><Relationship Id="rId69" Type="http://schemas.openxmlformats.org/officeDocument/2006/relationships/oleObject" Target="../embeddings/oleObject242.bin"/><Relationship Id="rId80" Type="http://schemas.openxmlformats.org/officeDocument/2006/relationships/oleObject" Target="../embeddings/oleObject249.bin"/><Relationship Id="rId85" Type="http://schemas.openxmlformats.org/officeDocument/2006/relationships/image" Target="../media/image188.emf"/><Relationship Id="rId3" Type="http://schemas.openxmlformats.org/officeDocument/2006/relationships/oleObject" Target="../embeddings/oleObject179.bin"/><Relationship Id="rId12" Type="http://schemas.openxmlformats.org/officeDocument/2006/relationships/oleObject" Target="../embeddings/oleObject185.bin"/><Relationship Id="rId17" Type="http://schemas.openxmlformats.org/officeDocument/2006/relationships/oleObject" Target="../embeddings/oleObject190.bin"/><Relationship Id="rId25" Type="http://schemas.openxmlformats.org/officeDocument/2006/relationships/oleObject" Target="../embeddings/oleObject198.bin"/><Relationship Id="rId33" Type="http://schemas.openxmlformats.org/officeDocument/2006/relationships/oleObject" Target="../embeddings/oleObject206.bin"/><Relationship Id="rId38" Type="http://schemas.openxmlformats.org/officeDocument/2006/relationships/oleObject" Target="../embeddings/oleObject211.bin"/><Relationship Id="rId46" Type="http://schemas.openxmlformats.org/officeDocument/2006/relationships/oleObject" Target="../embeddings/oleObject219.bin"/><Relationship Id="rId59" Type="http://schemas.openxmlformats.org/officeDocument/2006/relationships/oleObject" Target="../embeddings/oleObject232.bin"/><Relationship Id="rId67" Type="http://schemas.openxmlformats.org/officeDocument/2006/relationships/oleObject" Target="../embeddings/oleObject240.bin"/><Relationship Id="rId20" Type="http://schemas.openxmlformats.org/officeDocument/2006/relationships/oleObject" Target="../embeddings/oleObject193.bin"/><Relationship Id="rId41" Type="http://schemas.openxmlformats.org/officeDocument/2006/relationships/oleObject" Target="../embeddings/oleObject214.bin"/><Relationship Id="rId54" Type="http://schemas.openxmlformats.org/officeDocument/2006/relationships/oleObject" Target="../embeddings/oleObject227.bin"/><Relationship Id="rId62" Type="http://schemas.openxmlformats.org/officeDocument/2006/relationships/oleObject" Target="../embeddings/oleObject235.bin"/><Relationship Id="rId70" Type="http://schemas.openxmlformats.org/officeDocument/2006/relationships/oleObject" Target="../embeddings/oleObject243.bin"/><Relationship Id="rId75" Type="http://schemas.openxmlformats.org/officeDocument/2006/relationships/image" Target="../media/image183.emf"/><Relationship Id="rId83" Type="http://schemas.openxmlformats.org/officeDocument/2006/relationships/image" Target="../media/image187.emf"/><Relationship Id="rId88" Type="http://schemas.openxmlformats.org/officeDocument/2006/relationships/oleObject" Target="../embeddings/oleObject253.bin"/><Relationship Id="rId91" Type="http://schemas.openxmlformats.org/officeDocument/2006/relationships/image" Target="../media/image191.emf"/><Relationship Id="rId96" Type="http://schemas.openxmlformats.org/officeDocument/2006/relationships/oleObject" Target="../embeddings/oleObject257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80.emf"/><Relationship Id="rId15" Type="http://schemas.openxmlformats.org/officeDocument/2006/relationships/oleObject" Target="../embeddings/oleObject188.bin"/><Relationship Id="rId23" Type="http://schemas.openxmlformats.org/officeDocument/2006/relationships/oleObject" Target="../embeddings/oleObject196.bin"/><Relationship Id="rId28" Type="http://schemas.openxmlformats.org/officeDocument/2006/relationships/oleObject" Target="../embeddings/oleObject201.bin"/><Relationship Id="rId36" Type="http://schemas.openxmlformats.org/officeDocument/2006/relationships/oleObject" Target="../embeddings/oleObject209.bin"/><Relationship Id="rId49" Type="http://schemas.openxmlformats.org/officeDocument/2006/relationships/oleObject" Target="../embeddings/oleObject222.bin"/><Relationship Id="rId57" Type="http://schemas.openxmlformats.org/officeDocument/2006/relationships/oleObject" Target="../embeddings/oleObject230.bin"/><Relationship Id="rId10" Type="http://schemas.openxmlformats.org/officeDocument/2006/relationships/oleObject" Target="../embeddings/oleObject183.bin"/><Relationship Id="rId31" Type="http://schemas.openxmlformats.org/officeDocument/2006/relationships/oleObject" Target="../embeddings/oleObject204.bin"/><Relationship Id="rId44" Type="http://schemas.openxmlformats.org/officeDocument/2006/relationships/oleObject" Target="../embeddings/oleObject217.bin"/><Relationship Id="rId52" Type="http://schemas.openxmlformats.org/officeDocument/2006/relationships/oleObject" Target="../embeddings/oleObject225.bin"/><Relationship Id="rId60" Type="http://schemas.openxmlformats.org/officeDocument/2006/relationships/oleObject" Target="../embeddings/oleObject233.bin"/><Relationship Id="rId65" Type="http://schemas.openxmlformats.org/officeDocument/2006/relationships/oleObject" Target="../embeddings/oleObject238.bin"/><Relationship Id="rId73" Type="http://schemas.openxmlformats.org/officeDocument/2006/relationships/image" Target="../media/image182.emf"/><Relationship Id="rId78" Type="http://schemas.openxmlformats.org/officeDocument/2006/relationships/oleObject" Target="../embeddings/oleObject248.bin"/><Relationship Id="rId81" Type="http://schemas.openxmlformats.org/officeDocument/2006/relationships/image" Target="../media/image186.emf"/><Relationship Id="rId86" Type="http://schemas.openxmlformats.org/officeDocument/2006/relationships/oleObject" Target="../embeddings/oleObject252.bin"/><Relationship Id="rId94" Type="http://schemas.openxmlformats.org/officeDocument/2006/relationships/oleObject" Target="../embeddings/oleObject256.bin"/><Relationship Id="rId99" Type="http://schemas.openxmlformats.org/officeDocument/2006/relationships/image" Target="../media/image195.emf"/><Relationship Id="rId4" Type="http://schemas.openxmlformats.org/officeDocument/2006/relationships/image" Target="../media/image179.emf"/><Relationship Id="rId9" Type="http://schemas.openxmlformats.org/officeDocument/2006/relationships/oleObject" Target="../embeddings/oleObject182.bin"/><Relationship Id="rId13" Type="http://schemas.openxmlformats.org/officeDocument/2006/relationships/oleObject" Target="../embeddings/oleObject186.bin"/><Relationship Id="rId18" Type="http://schemas.openxmlformats.org/officeDocument/2006/relationships/oleObject" Target="../embeddings/oleObject191.bin"/><Relationship Id="rId39" Type="http://schemas.openxmlformats.org/officeDocument/2006/relationships/oleObject" Target="../embeddings/oleObject212.bin"/><Relationship Id="rId34" Type="http://schemas.openxmlformats.org/officeDocument/2006/relationships/oleObject" Target="../embeddings/oleObject207.bin"/><Relationship Id="rId50" Type="http://schemas.openxmlformats.org/officeDocument/2006/relationships/oleObject" Target="../embeddings/oleObject223.bin"/><Relationship Id="rId55" Type="http://schemas.openxmlformats.org/officeDocument/2006/relationships/oleObject" Target="../embeddings/oleObject228.bin"/><Relationship Id="rId76" Type="http://schemas.openxmlformats.org/officeDocument/2006/relationships/oleObject" Target="../embeddings/oleObject247.bin"/><Relationship Id="rId97" Type="http://schemas.openxmlformats.org/officeDocument/2006/relationships/image" Target="../media/image194.emf"/><Relationship Id="rId7" Type="http://schemas.openxmlformats.org/officeDocument/2006/relationships/oleObject" Target="../embeddings/oleObject181.bin"/><Relationship Id="rId71" Type="http://schemas.openxmlformats.org/officeDocument/2006/relationships/oleObject" Target="../embeddings/oleObject244.bin"/><Relationship Id="rId92" Type="http://schemas.openxmlformats.org/officeDocument/2006/relationships/oleObject" Target="../embeddings/oleObject255.bin"/><Relationship Id="rId2" Type="http://schemas.openxmlformats.org/officeDocument/2006/relationships/slideLayout" Target="../slideLayouts/slideLayout7.xml"/><Relationship Id="rId29" Type="http://schemas.openxmlformats.org/officeDocument/2006/relationships/oleObject" Target="../embeddings/oleObject202.bin"/><Relationship Id="rId24" Type="http://schemas.openxmlformats.org/officeDocument/2006/relationships/oleObject" Target="../embeddings/oleObject197.bin"/><Relationship Id="rId40" Type="http://schemas.openxmlformats.org/officeDocument/2006/relationships/oleObject" Target="../embeddings/oleObject213.bin"/><Relationship Id="rId45" Type="http://schemas.openxmlformats.org/officeDocument/2006/relationships/oleObject" Target="../embeddings/oleObject218.bin"/><Relationship Id="rId66" Type="http://schemas.openxmlformats.org/officeDocument/2006/relationships/oleObject" Target="../embeddings/oleObject239.bin"/><Relationship Id="rId87" Type="http://schemas.openxmlformats.org/officeDocument/2006/relationships/image" Target="../media/image189.emf"/><Relationship Id="rId61" Type="http://schemas.openxmlformats.org/officeDocument/2006/relationships/oleObject" Target="../embeddings/oleObject234.bin"/><Relationship Id="rId82" Type="http://schemas.openxmlformats.org/officeDocument/2006/relationships/oleObject" Target="../embeddings/oleObject250.bin"/><Relationship Id="rId19" Type="http://schemas.openxmlformats.org/officeDocument/2006/relationships/oleObject" Target="../embeddings/oleObject192.bin"/><Relationship Id="rId14" Type="http://schemas.openxmlformats.org/officeDocument/2006/relationships/oleObject" Target="../embeddings/oleObject187.bin"/><Relationship Id="rId30" Type="http://schemas.openxmlformats.org/officeDocument/2006/relationships/oleObject" Target="../embeddings/oleObject203.bin"/><Relationship Id="rId35" Type="http://schemas.openxmlformats.org/officeDocument/2006/relationships/oleObject" Target="../embeddings/oleObject208.bin"/><Relationship Id="rId56" Type="http://schemas.openxmlformats.org/officeDocument/2006/relationships/oleObject" Target="../embeddings/oleObject229.bin"/><Relationship Id="rId77" Type="http://schemas.openxmlformats.org/officeDocument/2006/relationships/image" Target="../media/image184.emf"/><Relationship Id="rId8" Type="http://schemas.openxmlformats.org/officeDocument/2006/relationships/image" Target="../media/image181.wmf"/><Relationship Id="rId51" Type="http://schemas.openxmlformats.org/officeDocument/2006/relationships/oleObject" Target="../embeddings/oleObject224.bin"/><Relationship Id="rId72" Type="http://schemas.openxmlformats.org/officeDocument/2006/relationships/oleObject" Target="../embeddings/oleObject245.bin"/><Relationship Id="rId93" Type="http://schemas.openxmlformats.org/officeDocument/2006/relationships/image" Target="../media/image192.emf"/><Relationship Id="rId98" Type="http://schemas.openxmlformats.org/officeDocument/2006/relationships/oleObject" Target="../embeddings/oleObject258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3" Type="http://schemas.openxmlformats.org/officeDocument/2006/relationships/oleObject" Target="../embeddings/oleObject259.bin"/><Relationship Id="rId7" Type="http://schemas.openxmlformats.org/officeDocument/2006/relationships/oleObject" Target="../embeddings/oleObject2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97.wmf"/><Relationship Id="rId5" Type="http://schemas.openxmlformats.org/officeDocument/2006/relationships/oleObject" Target="../embeddings/oleObject260.bin"/><Relationship Id="rId4" Type="http://schemas.openxmlformats.org/officeDocument/2006/relationships/image" Target="../media/image196.emf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7.bin"/><Relationship Id="rId18" Type="http://schemas.openxmlformats.org/officeDocument/2006/relationships/image" Target="../media/image206.wmf"/><Relationship Id="rId26" Type="http://schemas.openxmlformats.org/officeDocument/2006/relationships/image" Target="../media/image209.emf"/><Relationship Id="rId39" Type="http://schemas.openxmlformats.org/officeDocument/2006/relationships/oleObject" Target="../embeddings/oleObject281.bin"/><Relationship Id="rId21" Type="http://schemas.openxmlformats.org/officeDocument/2006/relationships/oleObject" Target="../embeddings/oleObject271.bin"/><Relationship Id="rId34" Type="http://schemas.openxmlformats.org/officeDocument/2006/relationships/image" Target="../media/image213.emf"/><Relationship Id="rId42" Type="http://schemas.openxmlformats.org/officeDocument/2006/relationships/image" Target="../media/image217.emf"/><Relationship Id="rId7" Type="http://schemas.openxmlformats.org/officeDocument/2006/relationships/oleObject" Target="../embeddings/oleObject2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5.wmf"/><Relationship Id="rId20" Type="http://schemas.openxmlformats.org/officeDocument/2006/relationships/image" Target="../media/image207.wmf"/><Relationship Id="rId29" Type="http://schemas.openxmlformats.org/officeDocument/2006/relationships/oleObject" Target="../embeddings/oleObject276.bin"/><Relationship Id="rId41" Type="http://schemas.openxmlformats.org/officeDocument/2006/relationships/oleObject" Target="../embeddings/oleObject282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00.emf"/><Relationship Id="rId11" Type="http://schemas.openxmlformats.org/officeDocument/2006/relationships/oleObject" Target="../embeddings/oleObject266.bin"/><Relationship Id="rId24" Type="http://schemas.openxmlformats.org/officeDocument/2006/relationships/oleObject" Target="../embeddings/oleObject273.bin"/><Relationship Id="rId32" Type="http://schemas.openxmlformats.org/officeDocument/2006/relationships/image" Target="../media/image212.emf"/><Relationship Id="rId37" Type="http://schemas.openxmlformats.org/officeDocument/2006/relationships/oleObject" Target="../embeddings/oleObject280.bin"/><Relationship Id="rId40" Type="http://schemas.openxmlformats.org/officeDocument/2006/relationships/image" Target="../media/image216.emf"/><Relationship Id="rId5" Type="http://schemas.openxmlformats.org/officeDocument/2006/relationships/oleObject" Target="../embeddings/oleObject263.bin"/><Relationship Id="rId15" Type="http://schemas.openxmlformats.org/officeDocument/2006/relationships/oleObject" Target="../embeddings/oleObject268.bin"/><Relationship Id="rId23" Type="http://schemas.openxmlformats.org/officeDocument/2006/relationships/oleObject" Target="../embeddings/oleObject272.bin"/><Relationship Id="rId28" Type="http://schemas.openxmlformats.org/officeDocument/2006/relationships/image" Target="../media/image210.emf"/><Relationship Id="rId36" Type="http://schemas.openxmlformats.org/officeDocument/2006/relationships/image" Target="../media/image214.emf"/><Relationship Id="rId10" Type="http://schemas.openxmlformats.org/officeDocument/2006/relationships/image" Target="../media/image202.emf"/><Relationship Id="rId19" Type="http://schemas.openxmlformats.org/officeDocument/2006/relationships/oleObject" Target="../embeddings/oleObject270.bin"/><Relationship Id="rId31" Type="http://schemas.openxmlformats.org/officeDocument/2006/relationships/oleObject" Target="../embeddings/oleObject277.bin"/><Relationship Id="rId44" Type="http://schemas.openxmlformats.org/officeDocument/2006/relationships/image" Target="../media/image218.emf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265.bin"/><Relationship Id="rId14" Type="http://schemas.openxmlformats.org/officeDocument/2006/relationships/image" Target="../media/image204.wmf"/><Relationship Id="rId22" Type="http://schemas.openxmlformats.org/officeDocument/2006/relationships/image" Target="../media/image208.wmf"/><Relationship Id="rId27" Type="http://schemas.openxmlformats.org/officeDocument/2006/relationships/oleObject" Target="../embeddings/oleObject275.bin"/><Relationship Id="rId30" Type="http://schemas.openxmlformats.org/officeDocument/2006/relationships/image" Target="../media/image211.emf"/><Relationship Id="rId35" Type="http://schemas.openxmlformats.org/officeDocument/2006/relationships/oleObject" Target="../embeddings/oleObject279.bin"/><Relationship Id="rId43" Type="http://schemas.openxmlformats.org/officeDocument/2006/relationships/oleObject" Target="../embeddings/oleObject283.bin"/><Relationship Id="rId8" Type="http://schemas.openxmlformats.org/officeDocument/2006/relationships/image" Target="../media/image201.emf"/><Relationship Id="rId3" Type="http://schemas.openxmlformats.org/officeDocument/2006/relationships/oleObject" Target="../embeddings/oleObject262.bin"/><Relationship Id="rId12" Type="http://schemas.openxmlformats.org/officeDocument/2006/relationships/image" Target="../media/image203.emf"/><Relationship Id="rId17" Type="http://schemas.openxmlformats.org/officeDocument/2006/relationships/oleObject" Target="../embeddings/oleObject269.bin"/><Relationship Id="rId25" Type="http://schemas.openxmlformats.org/officeDocument/2006/relationships/oleObject" Target="../embeddings/oleObject274.bin"/><Relationship Id="rId33" Type="http://schemas.openxmlformats.org/officeDocument/2006/relationships/oleObject" Target="../embeddings/oleObject278.bin"/><Relationship Id="rId38" Type="http://schemas.openxmlformats.org/officeDocument/2006/relationships/image" Target="../media/image215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284.bin"/><Relationship Id="rId7" Type="http://schemas.openxmlformats.org/officeDocument/2006/relationships/oleObject" Target="../embeddings/oleObject2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85.bin"/><Relationship Id="rId10" Type="http://schemas.openxmlformats.org/officeDocument/2006/relationships/image" Target="../media/image220.emf"/><Relationship Id="rId4" Type="http://schemas.openxmlformats.org/officeDocument/2006/relationships/image" Target="../media/image219.emf"/><Relationship Id="rId9" Type="http://schemas.openxmlformats.org/officeDocument/2006/relationships/oleObject" Target="../embeddings/oleObject287.bin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3.bin"/><Relationship Id="rId18" Type="http://schemas.openxmlformats.org/officeDocument/2006/relationships/image" Target="../media/image228.wmf"/><Relationship Id="rId26" Type="http://schemas.openxmlformats.org/officeDocument/2006/relationships/image" Target="../media/image232.wmf"/><Relationship Id="rId39" Type="http://schemas.openxmlformats.org/officeDocument/2006/relationships/oleObject" Target="../embeddings/oleObject309.bin"/><Relationship Id="rId21" Type="http://schemas.openxmlformats.org/officeDocument/2006/relationships/oleObject" Target="../embeddings/oleObject297.bin"/><Relationship Id="rId34" Type="http://schemas.openxmlformats.org/officeDocument/2006/relationships/oleObject" Target="../embeddings/oleObject306.bin"/><Relationship Id="rId42" Type="http://schemas.openxmlformats.org/officeDocument/2006/relationships/oleObject" Target="../embeddings/oleObject311.bin"/><Relationship Id="rId47" Type="http://schemas.openxmlformats.org/officeDocument/2006/relationships/image" Target="../media/image238.wmf"/><Relationship Id="rId50" Type="http://schemas.openxmlformats.org/officeDocument/2006/relationships/oleObject" Target="../embeddings/oleObject315.bin"/><Relationship Id="rId55" Type="http://schemas.openxmlformats.org/officeDocument/2006/relationships/image" Target="../media/image242.wmf"/><Relationship Id="rId7" Type="http://schemas.openxmlformats.org/officeDocument/2006/relationships/oleObject" Target="../embeddings/oleObject2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7.emf"/><Relationship Id="rId29" Type="http://schemas.openxmlformats.org/officeDocument/2006/relationships/oleObject" Target="../embeddings/oleObject301.bin"/><Relationship Id="rId11" Type="http://schemas.openxmlformats.org/officeDocument/2006/relationships/oleObject" Target="../embeddings/oleObject292.bin"/><Relationship Id="rId24" Type="http://schemas.openxmlformats.org/officeDocument/2006/relationships/image" Target="../media/image231.wmf"/><Relationship Id="rId32" Type="http://schemas.openxmlformats.org/officeDocument/2006/relationships/oleObject" Target="../embeddings/oleObject304.bin"/><Relationship Id="rId37" Type="http://schemas.openxmlformats.org/officeDocument/2006/relationships/oleObject" Target="../embeddings/oleObject308.bin"/><Relationship Id="rId40" Type="http://schemas.openxmlformats.org/officeDocument/2006/relationships/image" Target="../media/image235.wmf"/><Relationship Id="rId45" Type="http://schemas.openxmlformats.org/officeDocument/2006/relationships/image" Target="../media/image237.emf"/><Relationship Id="rId53" Type="http://schemas.openxmlformats.org/officeDocument/2006/relationships/image" Target="../media/image241.emf"/><Relationship Id="rId5" Type="http://schemas.openxmlformats.org/officeDocument/2006/relationships/oleObject" Target="../embeddings/oleObject289.bin"/><Relationship Id="rId10" Type="http://schemas.openxmlformats.org/officeDocument/2006/relationships/image" Target="../media/image224.wmf"/><Relationship Id="rId19" Type="http://schemas.openxmlformats.org/officeDocument/2006/relationships/oleObject" Target="../embeddings/oleObject296.bin"/><Relationship Id="rId31" Type="http://schemas.openxmlformats.org/officeDocument/2006/relationships/oleObject" Target="../embeddings/oleObject303.bin"/><Relationship Id="rId44" Type="http://schemas.openxmlformats.org/officeDocument/2006/relationships/oleObject" Target="../embeddings/oleObject312.bin"/><Relationship Id="rId52" Type="http://schemas.openxmlformats.org/officeDocument/2006/relationships/oleObject" Target="../embeddings/oleObject316.bin"/><Relationship Id="rId4" Type="http://schemas.openxmlformats.org/officeDocument/2006/relationships/image" Target="../media/image221.emf"/><Relationship Id="rId9" Type="http://schemas.openxmlformats.org/officeDocument/2006/relationships/oleObject" Target="../embeddings/oleObject291.bin"/><Relationship Id="rId14" Type="http://schemas.openxmlformats.org/officeDocument/2006/relationships/image" Target="../media/image226.wmf"/><Relationship Id="rId22" Type="http://schemas.openxmlformats.org/officeDocument/2006/relationships/image" Target="../media/image230.wmf"/><Relationship Id="rId27" Type="http://schemas.openxmlformats.org/officeDocument/2006/relationships/oleObject" Target="../embeddings/oleObject300.bin"/><Relationship Id="rId30" Type="http://schemas.openxmlformats.org/officeDocument/2006/relationships/oleObject" Target="../embeddings/oleObject302.bin"/><Relationship Id="rId35" Type="http://schemas.openxmlformats.org/officeDocument/2006/relationships/image" Target="../media/image233.wmf"/><Relationship Id="rId43" Type="http://schemas.openxmlformats.org/officeDocument/2006/relationships/image" Target="../media/image236.wmf"/><Relationship Id="rId48" Type="http://schemas.openxmlformats.org/officeDocument/2006/relationships/oleObject" Target="../embeddings/oleObject314.bin"/><Relationship Id="rId8" Type="http://schemas.openxmlformats.org/officeDocument/2006/relationships/image" Target="../media/image223.emf"/><Relationship Id="rId51" Type="http://schemas.openxmlformats.org/officeDocument/2006/relationships/image" Target="../media/image240.emf"/><Relationship Id="rId3" Type="http://schemas.openxmlformats.org/officeDocument/2006/relationships/oleObject" Target="../embeddings/oleObject288.bin"/><Relationship Id="rId12" Type="http://schemas.openxmlformats.org/officeDocument/2006/relationships/image" Target="../media/image225.emf"/><Relationship Id="rId17" Type="http://schemas.openxmlformats.org/officeDocument/2006/relationships/oleObject" Target="../embeddings/oleObject295.bin"/><Relationship Id="rId25" Type="http://schemas.openxmlformats.org/officeDocument/2006/relationships/oleObject" Target="../embeddings/oleObject299.bin"/><Relationship Id="rId33" Type="http://schemas.openxmlformats.org/officeDocument/2006/relationships/oleObject" Target="../embeddings/oleObject305.bin"/><Relationship Id="rId38" Type="http://schemas.openxmlformats.org/officeDocument/2006/relationships/image" Target="../media/image234.wmf"/><Relationship Id="rId46" Type="http://schemas.openxmlformats.org/officeDocument/2006/relationships/oleObject" Target="../embeddings/oleObject313.bin"/><Relationship Id="rId20" Type="http://schemas.openxmlformats.org/officeDocument/2006/relationships/image" Target="../media/image229.wmf"/><Relationship Id="rId41" Type="http://schemas.openxmlformats.org/officeDocument/2006/relationships/oleObject" Target="../embeddings/oleObject310.bin"/><Relationship Id="rId54" Type="http://schemas.openxmlformats.org/officeDocument/2006/relationships/oleObject" Target="../embeddings/oleObject317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22.emf"/><Relationship Id="rId15" Type="http://schemas.openxmlformats.org/officeDocument/2006/relationships/oleObject" Target="../embeddings/oleObject294.bin"/><Relationship Id="rId23" Type="http://schemas.openxmlformats.org/officeDocument/2006/relationships/oleObject" Target="../embeddings/oleObject298.bin"/><Relationship Id="rId28" Type="http://schemas.openxmlformats.org/officeDocument/2006/relationships/image" Target="../media/image181.wmf"/><Relationship Id="rId36" Type="http://schemas.openxmlformats.org/officeDocument/2006/relationships/oleObject" Target="../embeddings/oleObject307.bin"/><Relationship Id="rId49" Type="http://schemas.openxmlformats.org/officeDocument/2006/relationships/image" Target="../media/image239.emf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23.bin"/><Relationship Id="rId18" Type="http://schemas.openxmlformats.org/officeDocument/2006/relationships/image" Target="../media/image249.emf"/><Relationship Id="rId26" Type="http://schemas.openxmlformats.org/officeDocument/2006/relationships/image" Target="../media/image253.wmf"/><Relationship Id="rId39" Type="http://schemas.openxmlformats.org/officeDocument/2006/relationships/oleObject" Target="../embeddings/oleObject336.bin"/><Relationship Id="rId21" Type="http://schemas.openxmlformats.org/officeDocument/2006/relationships/oleObject" Target="../embeddings/oleObject327.bin"/><Relationship Id="rId34" Type="http://schemas.openxmlformats.org/officeDocument/2006/relationships/image" Target="../media/image256.emf"/><Relationship Id="rId42" Type="http://schemas.openxmlformats.org/officeDocument/2006/relationships/image" Target="../media/image260.emf"/><Relationship Id="rId47" Type="http://schemas.openxmlformats.org/officeDocument/2006/relationships/oleObject" Target="../embeddings/oleObject340.bin"/><Relationship Id="rId7" Type="http://schemas.openxmlformats.org/officeDocument/2006/relationships/oleObject" Target="../embeddings/oleObject3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8.wmf"/><Relationship Id="rId29" Type="http://schemas.openxmlformats.org/officeDocument/2006/relationships/oleObject" Target="../embeddings/oleObject331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44.emf"/><Relationship Id="rId11" Type="http://schemas.openxmlformats.org/officeDocument/2006/relationships/oleObject" Target="../embeddings/oleObject322.bin"/><Relationship Id="rId24" Type="http://schemas.openxmlformats.org/officeDocument/2006/relationships/image" Target="../media/image252.wmf"/><Relationship Id="rId32" Type="http://schemas.openxmlformats.org/officeDocument/2006/relationships/image" Target="../media/image255.wmf"/><Relationship Id="rId37" Type="http://schemas.openxmlformats.org/officeDocument/2006/relationships/oleObject" Target="../embeddings/oleObject335.bin"/><Relationship Id="rId40" Type="http://schemas.openxmlformats.org/officeDocument/2006/relationships/image" Target="../media/image259.emf"/><Relationship Id="rId45" Type="http://schemas.openxmlformats.org/officeDocument/2006/relationships/oleObject" Target="../embeddings/oleObject339.bin"/><Relationship Id="rId5" Type="http://schemas.openxmlformats.org/officeDocument/2006/relationships/oleObject" Target="../embeddings/oleObject319.bin"/><Relationship Id="rId15" Type="http://schemas.openxmlformats.org/officeDocument/2006/relationships/oleObject" Target="../embeddings/oleObject324.bin"/><Relationship Id="rId23" Type="http://schemas.openxmlformats.org/officeDocument/2006/relationships/oleObject" Target="../embeddings/oleObject328.bin"/><Relationship Id="rId28" Type="http://schemas.openxmlformats.org/officeDocument/2006/relationships/image" Target="../media/image156.wmf"/><Relationship Id="rId36" Type="http://schemas.openxmlformats.org/officeDocument/2006/relationships/image" Target="../media/image257.emf"/><Relationship Id="rId10" Type="http://schemas.openxmlformats.org/officeDocument/2006/relationships/image" Target="../media/image246.wmf"/><Relationship Id="rId19" Type="http://schemas.openxmlformats.org/officeDocument/2006/relationships/oleObject" Target="../embeddings/oleObject326.bin"/><Relationship Id="rId31" Type="http://schemas.openxmlformats.org/officeDocument/2006/relationships/oleObject" Target="../embeddings/oleObject332.bin"/><Relationship Id="rId44" Type="http://schemas.openxmlformats.org/officeDocument/2006/relationships/image" Target="../media/image261.wmf"/><Relationship Id="rId4" Type="http://schemas.openxmlformats.org/officeDocument/2006/relationships/image" Target="../media/image243.emf"/><Relationship Id="rId9" Type="http://schemas.openxmlformats.org/officeDocument/2006/relationships/oleObject" Target="../embeddings/oleObject321.bin"/><Relationship Id="rId14" Type="http://schemas.openxmlformats.org/officeDocument/2006/relationships/image" Target="../media/image247.wmf"/><Relationship Id="rId22" Type="http://schemas.openxmlformats.org/officeDocument/2006/relationships/image" Target="../media/image251.emf"/><Relationship Id="rId27" Type="http://schemas.openxmlformats.org/officeDocument/2006/relationships/oleObject" Target="../embeddings/oleObject330.bin"/><Relationship Id="rId30" Type="http://schemas.openxmlformats.org/officeDocument/2006/relationships/image" Target="../media/image254.wmf"/><Relationship Id="rId35" Type="http://schemas.openxmlformats.org/officeDocument/2006/relationships/oleObject" Target="../embeddings/oleObject334.bin"/><Relationship Id="rId43" Type="http://schemas.openxmlformats.org/officeDocument/2006/relationships/oleObject" Target="../embeddings/oleObject338.bin"/><Relationship Id="rId48" Type="http://schemas.openxmlformats.org/officeDocument/2006/relationships/image" Target="../media/image263.wmf"/><Relationship Id="rId8" Type="http://schemas.openxmlformats.org/officeDocument/2006/relationships/image" Target="../media/image245.emf"/><Relationship Id="rId3" Type="http://schemas.openxmlformats.org/officeDocument/2006/relationships/oleObject" Target="../embeddings/oleObject318.bin"/><Relationship Id="rId12" Type="http://schemas.openxmlformats.org/officeDocument/2006/relationships/image" Target="../media/image231.wmf"/><Relationship Id="rId17" Type="http://schemas.openxmlformats.org/officeDocument/2006/relationships/oleObject" Target="../embeddings/oleObject325.bin"/><Relationship Id="rId25" Type="http://schemas.openxmlformats.org/officeDocument/2006/relationships/oleObject" Target="../embeddings/oleObject329.bin"/><Relationship Id="rId33" Type="http://schemas.openxmlformats.org/officeDocument/2006/relationships/oleObject" Target="../embeddings/oleObject333.bin"/><Relationship Id="rId38" Type="http://schemas.openxmlformats.org/officeDocument/2006/relationships/image" Target="../media/image258.emf"/><Relationship Id="rId46" Type="http://schemas.openxmlformats.org/officeDocument/2006/relationships/image" Target="../media/image262.wmf"/><Relationship Id="rId20" Type="http://schemas.openxmlformats.org/officeDocument/2006/relationships/image" Target="../media/image250.emf"/><Relationship Id="rId41" Type="http://schemas.openxmlformats.org/officeDocument/2006/relationships/oleObject" Target="../embeddings/oleObject337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image" Target="../media/image144.png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26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5" Type="http://schemas.openxmlformats.org/officeDocument/2006/relationships/image" Target="../media/image144.png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image" Target="../media/image26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5" Type="http://schemas.openxmlformats.org/officeDocument/2006/relationships/tags" Target="../tags/tag41.xml"/><Relationship Id="rId15" Type="http://schemas.openxmlformats.org/officeDocument/2006/relationships/image" Target="../media/image144.png"/><Relationship Id="rId10" Type="http://schemas.openxmlformats.org/officeDocument/2006/relationships/tags" Target="../tags/tag46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image" Target="../media/image26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68.emf"/><Relationship Id="rId5" Type="http://schemas.openxmlformats.org/officeDocument/2006/relationships/oleObject" Target="../embeddings/oleObject342.bin"/><Relationship Id="rId4" Type="http://schemas.openxmlformats.org/officeDocument/2006/relationships/image" Target="../media/image267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emf"/><Relationship Id="rId13" Type="http://schemas.openxmlformats.org/officeDocument/2006/relationships/oleObject" Target="../embeddings/oleObject348.bin"/><Relationship Id="rId18" Type="http://schemas.openxmlformats.org/officeDocument/2006/relationships/image" Target="../media/image276.emf"/><Relationship Id="rId3" Type="http://schemas.openxmlformats.org/officeDocument/2006/relationships/oleObject" Target="../embeddings/oleObject343.bin"/><Relationship Id="rId21" Type="http://schemas.openxmlformats.org/officeDocument/2006/relationships/oleObject" Target="../embeddings/oleObject352.bin"/><Relationship Id="rId7" Type="http://schemas.openxmlformats.org/officeDocument/2006/relationships/oleObject" Target="../embeddings/oleObject345.bin"/><Relationship Id="rId12" Type="http://schemas.openxmlformats.org/officeDocument/2006/relationships/image" Target="../media/image273.emf"/><Relationship Id="rId17" Type="http://schemas.openxmlformats.org/officeDocument/2006/relationships/oleObject" Target="../embeddings/oleObject3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5.emf"/><Relationship Id="rId20" Type="http://schemas.openxmlformats.org/officeDocument/2006/relationships/image" Target="../media/image277.e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70.emf"/><Relationship Id="rId11" Type="http://schemas.openxmlformats.org/officeDocument/2006/relationships/oleObject" Target="../embeddings/oleObject347.bin"/><Relationship Id="rId5" Type="http://schemas.openxmlformats.org/officeDocument/2006/relationships/oleObject" Target="../embeddings/oleObject344.bin"/><Relationship Id="rId15" Type="http://schemas.openxmlformats.org/officeDocument/2006/relationships/oleObject" Target="../embeddings/oleObject349.bin"/><Relationship Id="rId10" Type="http://schemas.openxmlformats.org/officeDocument/2006/relationships/image" Target="../media/image272.emf"/><Relationship Id="rId19" Type="http://schemas.openxmlformats.org/officeDocument/2006/relationships/oleObject" Target="../embeddings/oleObject351.bin"/><Relationship Id="rId4" Type="http://schemas.openxmlformats.org/officeDocument/2006/relationships/image" Target="../media/image269.emf"/><Relationship Id="rId9" Type="http://schemas.openxmlformats.org/officeDocument/2006/relationships/oleObject" Target="../embeddings/oleObject346.bin"/><Relationship Id="rId14" Type="http://schemas.openxmlformats.org/officeDocument/2006/relationships/image" Target="../media/image274.emf"/><Relationship Id="rId22" Type="http://schemas.openxmlformats.org/officeDocument/2006/relationships/image" Target="../media/image27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6.bin"/><Relationship Id="rId18" Type="http://schemas.openxmlformats.org/officeDocument/2006/relationships/slide" Target="slide8.xml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9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2.wmf"/><Relationship Id="rId17" Type="http://schemas.openxmlformats.org/officeDocument/2006/relationships/image" Target="../media/image14.wmf"/><Relationship Id="rId25" Type="http://schemas.openxmlformats.org/officeDocument/2006/relationships/slide" Target="slide12.xml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20" Type="http://schemas.openxmlformats.org/officeDocument/2006/relationships/slide" Target="slide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5.bin"/><Relationship Id="rId24" Type="http://schemas.openxmlformats.org/officeDocument/2006/relationships/slide" Target="slide11.xml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slide" Target="slide10.xml"/><Relationship Id="rId10" Type="http://schemas.openxmlformats.org/officeDocument/2006/relationships/image" Target="../media/image11.emf"/><Relationship Id="rId19" Type="http://schemas.openxmlformats.org/officeDocument/2006/relationships/image" Target="../media/image16.gif"/><Relationship Id="rId4" Type="http://schemas.openxmlformats.org/officeDocument/2006/relationships/image" Target="../media/image8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3.wmf"/><Relationship Id="rId22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21.wmf"/><Relationship Id="rId26" Type="http://schemas.openxmlformats.org/officeDocument/2006/relationships/image" Target="../media/image25.w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24.wmf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10" Type="http://schemas.openxmlformats.org/officeDocument/2006/relationships/slide" Target="slide11.xml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17.wmf"/><Relationship Id="rId9" Type="http://schemas.openxmlformats.org/officeDocument/2006/relationships/slide" Target="slide10.xml"/><Relationship Id="rId14" Type="http://schemas.openxmlformats.org/officeDocument/2006/relationships/image" Target="../media/image19.wmf"/><Relationship Id="rId22" Type="http://schemas.openxmlformats.org/officeDocument/2006/relationships/image" Target="../media/image23.wmf"/><Relationship Id="rId27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6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3.vml"/><Relationship Id="rId6" Type="http://schemas.openxmlformats.org/officeDocument/2006/relationships/slide" Target="slide12.xml"/><Relationship Id="rId5" Type="http://schemas.openxmlformats.org/officeDocument/2006/relationships/image" Target="../media/image16.gif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5" Type="http://schemas.openxmlformats.org/officeDocument/2006/relationships/image" Target="../media/image16.gif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2452688" y="1714500"/>
            <a:ext cx="7467600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latin typeface="华文隶书" panose="02010800040101010101" pitchFamily="2" charset="-122"/>
              </a:rPr>
              <a:t>第十七章 </a:t>
            </a:r>
            <a:endParaRPr lang="en-US" altLang="zh-CN" sz="4000" dirty="0">
              <a:latin typeface="华文隶书" panose="02010800040101010101" pitchFamily="2" charset="-122"/>
            </a:endParaRPr>
          </a:p>
          <a:p>
            <a:pPr algn="ctr" eaLnBrk="1" hangingPunct="1"/>
            <a:endParaRPr lang="en-US" altLang="zh-CN" sz="4000" dirty="0">
              <a:latin typeface="华文隶书" panose="02010800040101010101" pitchFamily="2" charset="-122"/>
            </a:endParaRPr>
          </a:p>
          <a:p>
            <a:pPr algn="ctr" eaLnBrk="1" hangingPunct="1"/>
            <a:r>
              <a:rPr lang="zh-CN" altLang="en-US" sz="4000" dirty="0">
                <a:latin typeface="华文隶书" panose="02010800040101010101" pitchFamily="2" charset="-122"/>
              </a:rPr>
              <a:t>电磁感应   电磁场理论</a:t>
            </a:r>
            <a:endParaRPr lang="en-US" altLang="zh-CN" sz="4000" i="1" dirty="0">
              <a:latin typeface="华文隶书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 descr="W_062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983788" y="6370638"/>
            <a:ext cx="182562" cy="463550"/>
          </a:xfrm>
          <a:prstGeom prst="actionButtonBlank">
            <a:avLst/>
          </a:prstGeom>
          <a:blipFill dpi="0" rotWithShape="0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5610" name="ShockwaveFlash2" r:id="rId2" imgW="9159840" imgH="5613480"/>
        </mc:Choice>
        <mc:Fallback>
          <p:control name="ShockwaveFlash2" r:id="rId2" imgW="9159840" imgH="5613480">
            <p:pic>
              <p:nvPicPr>
                <p:cNvPr id="25603" name="ShockwaveFlash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271588" y="968375"/>
                  <a:ext cx="8712200" cy="5613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3" descr="W_062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974263" y="6397625"/>
            <a:ext cx="182562" cy="463550"/>
          </a:xfrm>
          <a:prstGeom prst="actionButtonBlank">
            <a:avLst/>
          </a:prstGeom>
          <a:blipFill dpi="0" rotWithShape="0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6634" name="ShockwaveFlash1" r:id="rId2" imgW="9147240" imgH="5545080"/>
        </mc:Choice>
        <mc:Fallback>
          <p:control name="ShockwaveFlash1" r:id="rId2" imgW="9147240" imgH="5545080">
            <p:pic>
              <p:nvPicPr>
                <p:cNvPr id="26627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416050" y="765175"/>
                  <a:ext cx="9147175" cy="55451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191344" y="3068960"/>
            <a:ext cx="11017224" cy="424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3" tIns="45707" rIns="91413" bIns="45707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       当穿过导体回路的</a:t>
            </a:r>
            <a:r>
              <a:rPr lang="zh-CN" altLang="en-US" dirty="0">
                <a:solidFill>
                  <a:srgbClr val="0000FF"/>
                </a:solidFill>
              </a:rPr>
              <a:t>磁通量</a:t>
            </a:r>
            <a:r>
              <a:rPr lang="zh-CN" altLang="en-US" dirty="0">
                <a:solidFill>
                  <a:srgbClr val="000000"/>
                </a:solidFill>
              </a:rPr>
              <a:t>发生变化时，回路中产生的电动势称为</a:t>
            </a:r>
            <a:r>
              <a:rPr lang="zh-CN" altLang="en-US" dirty="0">
                <a:solidFill>
                  <a:srgbClr val="FF0101"/>
                </a:solidFill>
              </a:rPr>
              <a:t>感应电动势。</a:t>
            </a:r>
            <a:endParaRPr lang="en-US" altLang="zh-CN" dirty="0">
              <a:solidFill>
                <a:srgbClr val="FF0101"/>
              </a:solidFill>
            </a:endParaRPr>
          </a:p>
        </p:txBody>
      </p:sp>
      <p:sp>
        <p:nvSpPr>
          <p:cNvPr id="115715" name="Text Box 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839416" y="2132856"/>
            <a:ext cx="35337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7" rIns="91413" bIns="45707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</a:rPr>
              <a:t>电磁感应现象的本质：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263352" y="764704"/>
            <a:ext cx="11233248" cy="113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3" tIns="45707" rIns="91413" bIns="45707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       当穿过闭合导体回路的</a:t>
            </a:r>
            <a:r>
              <a:rPr lang="zh-CN" altLang="en-US" dirty="0">
                <a:solidFill>
                  <a:srgbClr val="FF0000"/>
                </a:solidFill>
              </a:rPr>
              <a:t>磁通量</a:t>
            </a:r>
            <a:r>
              <a:rPr lang="zh-CN" altLang="en-US" dirty="0">
                <a:solidFill>
                  <a:srgbClr val="000000"/>
                </a:solidFill>
              </a:rPr>
              <a:t>发生变化时，回路中就会产生电流，产生的电流称为</a:t>
            </a:r>
            <a:r>
              <a:rPr lang="zh-CN" altLang="en-US" dirty="0">
                <a:solidFill>
                  <a:srgbClr val="FF0101"/>
                </a:solidFill>
              </a:rPr>
              <a:t>感应电流。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191344" y="116632"/>
            <a:ext cx="2089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lIns="91413" tIns="45707" rIns="91413" bIns="45707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00FF"/>
                </a:solidFill>
              </a:rPr>
              <a:t>电磁感应现象：</a:t>
            </a: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839416" y="5157192"/>
            <a:ext cx="5106988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7" rIns="91413" bIns="45707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FF0101"/>
                </a:solidFill>
              </a:rPr>
              <a:t>感应电动势遵循怎样的实验规律呢？</a:t>
            </a:r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839416" y="4077072"/>
            <a:ext cx="720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lIns="91413" tIns="45707" rIns="91413" bIns="45707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</a:rPr>
              <a:t>回路中产生感应电流是电磁感应的一个表面现象。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7656" name="AutoShape 3" descr="W_06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079776" y="2132856"/>
            <a:ext cx="182563" cy="463550"/>
          </a:xfrm>
          <a:prstGeom prst="actionButtonBlank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autoUpdateAnimBg="0"/>
      <p:bldP spid="115715" grpId="0" autoUpdateAnimBg="0"/>
      <p:bldP spid="115716" grpId="0" autoUpdateAnimBg="0"/>
      <p:bldP spid="115718" grpId="0" autoUpdateAnimBg="0"/>
      <p:bldP spid="1157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119336" y="980728"/>
            <a:ext cx="1223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7" rIns="91413" bIns="45707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FF"/>
                </a:solidFill>
              </a:rPr>
              <a:t>实验：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2927350" y="1554163"/>
            <a:ext cx="2303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lIns="91413" tIns="45707" rIns="91413" bIns="45707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>
                <a:solidFill>
                  <a:srgbClr val="1C1C1C"/>
                </a:solidFill>
              </a:rPr>
              <a:t>磁铁</a:t>
            </a:r>
            <a:r>
              <a:rPr kumimoji="0" lang="zh-CN" altLang="en-US">
                <a:solidFill>
                  <a:srgbClr val="000000"/>
                </a:solidFill>
              </a:rPr>
              <a:t>快速移动</a:t>
            </a:r>
            <a:endParaRPr kumimoji="0" lang="zh-CN" altLang="en-US">
              <a:solidFill>
                <a:srgbClr val="1C1C1C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16500" y="1554163"/>
            <a:ext cx="2228850" cy="457200"/>
            <a:chOff x="2336" y="2069"/>
            <a:chExt cx="1405" cy="287"/>
          </a:xfrm>
        </p:grpSpPr>
        <p:sp>
          <p:nvSpPr>
            <p:cNvPr id="116741" name="AutoShape 5"/>
            <p:cNvSpPr>
              <a:spLocks noChangeArrowheads="1"/>
            </p:cNvSpPr>
            <p:nvPr/>
          </p:nvSpPr>
          <p:spPr bwMode="auto">
            <a:xfrm>
              <a:off x="2336" y="2205"/>
              <a:ext cx="272" cy="51"/>
            </a:xfrm>
            <a:prstGeom prst="rightArrow">
              <a:avLst>
                <a:gd name="adj1" fmla="val 50000"/>
                <a:gd name="adj2" fmla="val 151111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742" name="Text Box 6"/>
            <p:cNvSpPr txBox="1">
              <a:spLocks noChangeArrowheads="1"/>
            </p:cNvSpPr>
            <p:nvPr/>
          </p:nvSpPr>
          <p:spPr bwMode="auto">
            <a:xfrm>
              <a:off x="2653" y="2069"/>
              <a:ext cx="108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91413" tIns="45707" rIns="91413" bIns="45707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zh-CN" altLang="en-US">
                  <a:solidFill>
                    <a:srgbClr val="1C1C1C"/>
                  </a:solidFill>
                </a:rPr>
                <a:t>感应电流大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48525" y="1554163"/>
            <a:ext cx="2592388" cy="457200"/>
            <a:chOff x="3696" y="2069"/>
            <a:chExt cx="1633" cy="287"/>
          </a:xfrm>
        </p:grpSpPr>
        <p:sp>
          <p:nvSpPr>
            <p:cNvPr id="116744" name="Text Box 8"/>
            <p:cNvSpPr txBox="1">
              <a:spLocks noChangeArrowheads="1"/>
            </p:cNvSpPr>
            <p:nvPr/>
          </p:nvSpPr>
          <p:spPr bwMode="auto">
            <a:xfrm>
              <a:off x="3969" y="2069"/>
              <a:ext cx="136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91413" tIns="45707" rIns="91413" bIns="45707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zh-CN" altLang="en-US">
                  <a:solidFill>
                    <a:srgbClr val="1C1C1C"/>
                  </a:solidFill>
                </a:rPr>
                <a:t>感应电动势大</a:t>
              </a:r>
            </a:p>
          </p:txBody>
        </p:sp>
        <p:sp>
          <p:nvSpPr>
            <p:cNvPr id="116745" name="AutoShape 9"/>
            <p:cNvSpPr>
              <a:spLocks noChangeArrowheads="1"/>
            </p:cNvSpPr>
            <p:nvPr/>
          </p:nvSpPr>
          <p:spPr bwMode="auto">
            <a:xfrm>
              <a:off x="3696" y="2205"/>
              <a:ext cx="272" cy="51"/>
            </a:xfrm>
            <a:prstGeom prst="rightArrow">
              <a:avLst>
                <a:gd name="adj1" fmla="val 50000"/>
                <a:gd name="adj2" fmla="val 151111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2782888" y="1985963"/>
            <a:ext cx="2233612" cy="1249362"/>
            <a:chOff x="793" y="1026"/>
            <a:chExt cx="1407" cy="787"/>
          </a:xfrm>
        </p:grpSpPr>
        <p:graphicFrame>
          <p:nvGraphicFramePr>
            <p:cNvPr id="28697" name="Object 11"/>
            <p:cNvGraphicFramePr>
              <a:graphicFrameLocks noChangeAspect="1"/>
            </p:cNvGraphicFramePr>
            <p:nvPr/>
          </p:nvGraphicFramePr>
          <p:xfrm>
            <a:off x="793" y="1557"/>
            <a:ext cx="36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0" name="公式" r:id="rId3" imgW="279279" imgH="165028" progId="Equation.3">
                    <p:embed/>
                  </p:oleObj>
                </mc:Choice>
                <mc:Fallback>
                  <p:oleObj name="公式" r:id="rId3" imgW="279279" imgH="165028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557"/>
                          <a:ext cx="36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698" name="Group 34"/>
            <p:cNvGrpSpPr>
              <a:grpSpLocks/>
            </p:cNvGrpSpPr>
            <p:nvPr/>
          </p:nvGrpSpPr>
          <p:grpSpPr bwMode="auto">
            <a:xfrm>
              <a:off x="930" y="1026"/>
              <a:ext cx="1270" cy="787"/>
              <a:chOff x="930" y="1026"/>
              <a:chExt cx="1270" cy="787"/>
            </a:xfrm>
          </p:grpSpPr>
          <p:sp>
            <p:nvSpPr>
              <p:cNvPr id="116749" name="AutoShape 13"/>
              <p:cNvSpPr>
                <a:spLocks noChangeArrowheads="1"/>
              </p:cNvSpPr>
              <p:nvPr/>
            </p:nvSpPr>
            <p:spPr bwMode="auto">
              <a:xfrm flipH="1">
                <a:off x="1474" y="1026"/>
                <a:ext cx="45" cy="544"/>
              </a:xfrm>
              <a:prstGeom prst="downArrow">
                <a:avLst>
                  <a:gd name="adj1" fmla="val 50000"/>
                  <a:gd name="adj2" fmla="val 302222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vert="eaVert" wrap="none" anchor="ctr"/>
              <a:lstStyle/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50" name="Text Box 14"/>
              <p:cNvSpPr txBox="1">
                <a:spLocks noChangeArrowheads="1"/>
              </p:cNvSpPr>
              <p:nvPr/>
            </p:nvSpPr>
            <p:spPr bwMode="auto">
              <a:xfrm>
                <a:off x="930" y="1525"/>
                <a:ext cx="127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lIns="91413" tIns="45707" rIns="91413" bIns="45707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    相同，   短  </a:t>
                </a:r>
              </a:p>
            </p:txBody>
          </p:sp>
          <p:graphicFrame>
            <p:nvGraphicFramePr>
              <p:cNvPr id="28701" name="Object 15"/>
              <p:cNvGraphicFramePr>
                <a:graphicFrameLocks noChangeAspect="1"/>
              </p:cNvGraphicFramePr>
              <p:nvPr/>
            </p:nvGraphicFramePr>
            <p:xfrm>
              <a:off x="1610" y="1570"/>
              <a:ext cx="246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31" name="Equation" r:id="rId5" imgW="190335" imgH="164957" progId="Equation.DSMT4">
                      <p:embed/>
                    </p:oleObj>
                  </mc:Choice>
                  <mc:Fallback>
                    <p:oleObj name="Equation" r:id="rId5" imgW="190335" imgH="164957" progId="Equation.DSMT4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0" y="1570"/>
                            <a:ext cx="246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033963" y="2741613"/>
            <a:ext cx="2984500" cy="457200"/>
            <a:chOff x="2064" y="1493"/>
            <a:chExt cx="1880" cy="288"/>
          </a:xfrm>
        </p:grpSpPr>
        <p:sp>
          <p:nvSpPr>
            <p:cNvPr id="116753" name="AutoShape 17"/>
            <p:cNvSpPr>
              <a:spLocks noChangeArrowheads="1"/>
            </p:cNvSpPr>
            <p:nvPr/>
          </p:nvSpPr>
          <p:spPr bwMode="auto">
            <a:xfrm>
              <a:off x="2064" y="1648"/>
              <a:ext cx="272" cy="46"/>
            </a:xfrm>
            <a:prstGeom prst="rightArrow">
              <a:avLst>
                <a:gd name="adj1" fmla="val 50000"/>
                <a:gd name="adj2" fmla="val 147826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754" name="Text Box 18"/>
            <p:cNvSpPr txBox="1">
              <a:spLocks noChangeArrowheads="1"/>
            </p:cNvSpPr>
            <p:nvPr/>
          </p:nvSpPr>
          <p:spPr bwMode="auto">
            <a:xfrm>
              <a:off x="2312" y="1493"/>
              <a:ext cx="16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91413" tIns="45707" rIns="91413" bIns="45707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zh-CN" altLang="en-US">
                  <a:solidFill>
                    <a:srgbClr val="1C1C1C"/>
                  </a:solidFill>
                </a:rPr>
                <a:t>磁通量变化的快</a:t>
              </a: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7967663" y="2633663"/>
            <a:ext cx="1584325" cy="720725"/>
            <a:chOff x="3771" y="1413"/>
            <a:chExt cx="998" cy="454"/>
          </a:xfrm>
        </p:grpSpPr>
        <p:sp>
          <p:nvSpPr>
            <p:cNvPr id="116756" name="AutoShape 20"/>
            <p:cNvSpPr>
              <a:spLocks noChangeArrowheads="1"/>
            </p:cNvSpPr>
            <p:nvPr/>
          </p:nvSpPr>
          <p:spPr bwMode="auto">
            <a:xfrm>
              <a:off x="3771" y="1624"/>
              <a:ext cx="272" cy="46"/>
            </a:xfrm>
            <a:prstGeom prst="rightArrow">
              <a:avLst>
                <a:gd name="adj1" fmla="val 50000"/>
                <a:gd name="adj2" fmla="val 147826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28692" name="Group 21"/>
            <p:cNvGrpSpPr>
              <a:grpSpLocks/>
            </p:cNvGrpSpPr>
            <p:nvPr/>
          </p:nvGrpSpPr>
          <p:grpSpPr bwMode="auto">
            <a:xfrm>
              <a:off x="3862" y="1413"/>
              <a:ext cx="907" cy="454"/>
              <a:chOff x="4241" y="3022"/>
              <a:chExt cx="907" cy="454"/>
            </a:xfrm>
          </p:grpSpPr>
          <p:sp>
            <p:nvSpPr>
              <p:cNvPr id="116758" name="Text Box 22"/>
              <p:cNvSpPr txBox="1">
                <a:spLocks noChangeArrowheads="1"/>
              </p:cNvSpPr>
              <p:nvPr/>
            </p:nvSpPr>
            <p:spPr bwMode="auto">
              <a:xfrm>
                <a:off x="4241" y="3113"/>
                <a:ext cx="90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lIns="91413" tIns="45707" rIns="91413" bIns="45707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zh-CN" altLang="en-US">
                    <a:solidFill>
                      <a:srgbClr val="1C1C1C"/>
                    </a:solidFill>
                  </a:rPr>
                  <a:t>           大</a:t>
                </a:r>
              </a:p>
            </p:txBody>
          </p:sp>
          <p:graphicFrame>
            <p:nvGraphicFramePr>
              <p:cNvPr id="28694" name="Object 23"/>
              <p:cNvGraphicFramePr>
                <a:graphicFrameLocks noChangeAspect="1"/>
              </p:cNvGraphicFramePr>
              <p:nvPr/>
            </p:nvGraphicFramePr>
            <p:xfrm>
              <a:off x="4468" y="3022"/>
              <a:ext cx="322" cy="4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32" name="公式" r:id="rId7" imgW="279279" imgH="393529" progId="Equation.3">
                      <p:embed/>
                    </p:oleObj>
                  </mc:Choice>
                  <mc:Fallback>
                    <p:oleObj name="公式" r:id="rId7" imgW="279279" imgH="393529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8" y="3022"/>
                            <a:ext cx="322" cy="4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16760" name="Rectangle 24"/>
          <p:cNvSpPr>
            <a:spLocks noChangeArrowheads="1"/>
          </p:cNvSpPr>
          <p:nvPr/>
        </p:nvSpPr>
        <p:spPr bwMode="auto">
          <a:xfrm>
            <a:off x="4008438" y="5378450"/>
            <a:ext cx="1814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7" rIns="91413" bIns="45707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1C1C1C"/>
                </a:solidFill>
              </a:rPr>
              <a:t>感应电动势</a:t>
            </a:r>
          </a:p>
        </p:txBody>
      </p: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2855913" y="3786188"/>
            <a:ext cx="2378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lIns="91413" tIns="45707" rIns="91413" bIns="45707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</a:rPr>
              <a:t>电流的流向不同</a:t>
            </a:r>
          </a:p>
        </p:txBody>
      </p:sp>
      <p:sp>
        <p:nvSpPr>
          <p:cNvPr id="116762" name="AutoShape 26"/>
          <p:cNvSpPr>
            <a:spLocks noChangeArrowheads="1"/>
          </p:cNvSpPr>
          <p:nvPr/>
        </p:nvSpPr>
        <p:spPr bwMode="auto">
          <a:xfrm>
            <a:off x="5441950" y="4005263"/>
            <a:ext cx="431800" cy="74612"/>
          </a:xfrm>
          <a:prstGeom prst="rightArrow">
            <a:avLst>
              <a:gd name="adj1" fmla="val 50000"/>
              <a:gd name="adj2" fmla="val 14468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6763" name="Text Box 27"/>
          <p:cNvSpPr txBox="1">
            <a:spLocks noChangeArrowheads="1"/>
          </p:cNvSpPr>
          <p:nvPr/>
        </p:nvSpPr>
        <p:spPr bwMode="auto">
          <a:xfrm>
            <a:off x="6070600" y="3789363"/>
            <a:ext cx="326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lIns="91413" tIns="45707" rIns="91413" bIns="45707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</a:rPr>
              <a:t>感应电动势的方向不同</a:t>
            </a:r>
          </a:p>
        </p:txBody>
      </p: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5800725" y="5927725"/>
            <a:ext cx="1951038" cy="530225"/>
            <a:chOff x="3145" y="3316"/>
            <a:chExt cx="1550" cy="316"/>
          </a:xfrm>
        </p:grpSpPr>
        <p:sp>
          <p:nvSpPr>
            <p:cNvPr id="28689" name="Text Box 29"/>
            <p:cNvSpPr txBox="1">
              <a:spLocks noChangeArrowheads="1"/>
            </p:cNvSpPr>
            <p:nvPr/>
          </p:nvSpPr>
          <p:spPr bwMode="auto">
            <a:xfrm>
              <a:off x="3837" y="3357"/>
              <a:ext cx="858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3" tIns="45707" rIns="91413" bIns="45707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00"/>
                  </a:solidFill>
                </a:rPr>
                <a:t>方向</a:t>
              </a:r>
            </a:p>
          </p:txBody>
        </p:sp>
        <p:sp>
          <p:nvSpPr>
            <p:cNvPr id="116766" name="AutoShape 30"/>
            <p:cNvSpPr>
              <a:spLocks noChangeArrowheads="1"/>
            </p:cNvSpPr>
            <p:nvPr/>
          </p:nvSpPr>
          <p:spPr bwMode="auto">
            <a:xfrm rot="1800000">
              <a:off x="3145" y="3316"/>
              <a:ext cx="742" cy="43"/>
            </a:xfrm>
            <a:prstGeom prst="rightArrow">
              <a:avLst>
                <a:gd name="adj1" fmla="val 50000"/>
                <a:gd name="adj2" fmla="val 431395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5795963" y="4548188"/>
            <a:ext cx="1830387" cy="879475"/>
            <a:chOff x="3141" y="2495"/>
            <a:chExt cx="1454" cy="523"/>
          </a:xfrm>
        </p:grpSpPr>
        <p:graphicFrame>
          <p:nvGraphicFramePr>
            <p:cNvPr id="28687" name="Object 32"/>
            <p:cNvGraphicFramePr>
              <a:graphicFrameLocks noChangeAspect="1"/>
            </p:cNvGraphicFramePr>
            <p:nvPr/>
          </p:nvGraphicFramePr>
          <p:xfrm>
            <a:off x="3853" y="2495"/>
            <a:ext cx="742" cy="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3" name="Equation" r:id="rId9" imgW="406048" imgH="393359" progId="Equation.DSMT4">
                    <p:embed/>
                  </p:oleObj>
                </mc:Choice>
                <mc:Fallback>
                  <p:oleObj name="Equation" r:id="rId9" imgW="406048" imgH="393359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3" y="2495"/>
                          <a:ext cx="742" cy="523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69" name="AutoShape 33"/>
            <p:cNvSpPr>
              <a:spLocks noChangeArrowheads="1"/>
            </p:cNvSpPr>
            <p:nvPr/>
          </p:nvSpPr>
          <p:spPr bwMode="auto">
            <a:xfrm rot="19800000">
              <a:off x="3141" y="2939"/>
              <a:ext cx="742" cy="25"/>
            </a:xfrm>
            <a:prstGeom prst="rightArrow">
              <a:avLst>
                <a:gd name="adj1" fmla="val 50000"/>
                <a:gd name="adj2" fmla="val 883333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/>
      <p:bldP spid="116760" grpId="0"/>
      <p:bldP spid="116761" grpId="0"/>
      <p:bldP spid="116762" grpId="0" animBg="1"/>
      <p:bldP spid="1167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263352" y="44624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7" rIns="91413" bIns="45707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</a:rPr>
              <a:t>二、法拉第电磁感应定律</a:t>
            </a:r>
            <a:r>
              <a:rPr lang="en-US" altLang="zh-CN" sz="2800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3287713" y="5492750"/>
            <a:ext cx="5211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7" rIns="91413" bIns="45707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“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﹣</a:t>
            </a:r>
            <a:r>
              <a:rPr lang="en-US" altLang="zh-CN" dirty="0">
                <a:solidFill>
                  <a:srgbClr val="000000"/>
                </a:solidFill>
              </a:rPr>
              <a:t>” </a:t>
            </a:r>
            <a:r>
              <a:rPr lang="zh-CN" altLang="en-US" dirty="0">
                <a:solidFill>
                  <a:srgbClr val="000000"/>
                </a:solidFill>
              </a:rPr>
              <a:t>号表示感应电动势的方向。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3000375" y="4346575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7" rIns="91413" bIns="45707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</a:rPr>
              <a:t>在国际单位制中，</a:t>
            </a:r>
            <a:r>
              <a:rPr lang="en-US" altLang="zh-CN" i="1">
                <a:solidFill>
                  <a:srgbClr val="000000"/>
                </a:solidFill>
              </a:rPr>
              <a:t>K = </a:t>
            </a: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9701" name="Group 23"/>
          <p:cNvGrpSpPr>
            <a:grpSpLocks/>
          </p:cNvGrpSpPr>
          <p:nvPr/>
        </p:nvGrpSpPr>
        <p:grpSpPr bwMode="auto">
          <a:xfrm>
            <a:off x="335360" y="980728"/>
            <a:ext cx="11737304" cy="1130301"/>
            <a:chOff x="476" y="709"/>
            <a:chExt cx="4944" cy="712"/>
          </a:xfrm>
        </p:grpSpPr>
        <p:sp>
          <p:nvSpPr>
            <p:cNvPr id="29716" name="Rectangle 6"/>
            <p:cNvSpPr>
              <a:spLocks noChangeArrowheads="1"/>
            </p:cNvSpPr>
            <p:nvPr/>
          </p:nvSpPr>
          <p:spPr bwMode="auto">
            <a:xfrm>
              <a:off x="476" y="709"/>
              <a:ext cx="4944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3" tIns="45707" rIns="91413" bIns="45707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</a:rPr>
                <a:t>        1</a:t>
              </a:r>
              <a:r>
                <a:rPr lang="zh-CN" altLang="en-US" dirty="0">
                  <a:solidFill>
                    <a:srgbClr val="000000"/>
                  </a:solidFill>
                </a:rPr>
                <a:t>、表述：导体回路中的感应电动势    的大小</a:t>
              </a:r>
              <a:r>
                <a:rPr lang="zh-CN" altLang="zh-CN" dirty="0">
                  <a:solidFill>
                    <a:srgbClr val="000000"/>
                  </a:solidFill>
                </a:rPr>
                <a:t>与穿过</a:t>
              </a:r>
              <a:r>
                <a:rPr lang="zh-CN" altLang="en-US" dirty="0">
                  <a:solidFill>
                    <a:srgbClr val="000000"/>
                  </a:solidFill>
                </a:rPr>
                <a:t>导体</a:t>
              </a:r>
              <a:r>
                <a:rPr lang="zh-CN" altLang="zh-CN" dirty="0">
                  <a:solidFill>
                    <a:srgbClr val="000000"/>
                  </a:solidFill>
                </a:rPr>
                <a:t>回路的磁通量</a:t>
              </a:r>
              <a:r>
                <a:rPr lang="zh-CN" altLang="en-US" dirty="0">
                  <a:solidFill>
                    <a:srgbClr val="000000"/>
                  </a:solidFill>
                </a:rPr>
                <a:t>对时间的</a:t>
              </a:r>
              <a:r>
                <a:rPr lang="zh-CN" altLang="zh-CN" dirty="0">
                  <a:solidFill>
                    <a:srgbClr val="000000"/>
                  </a:solidFill>
                </a:rPr>
                <a:t>变化率成正比</a:t>
              </a:r>
              <a:r>
                <a:rPr lang="zh-CN" altLang="en-US" dirty="0">
                  <a:solidFill>
                    <a:srgbClr val="000000"/>
                  </a:solidFill>
                </a:rPr>
                <a:t>，</a:t>
              </a:r>
              <a:r>
                <a:rPr lang="zh-CN" altLang="zh-CN" dirty="0">
                  <a:solidFill>
                    <a:srgbClr val="000000"/>
                  </a:solidFill>
                </a:rPr>
                <a:t>即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2971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6544956"/>
                </p:ext>
              </p:extLst>
            </p:nvPr>
          </p:nvGraphicFramePr>
          <p:xfrm>
            <a:off x="2751" y="800"/>
            <a:ext cx="21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8" name="Equation" r:id="rId3" imgW="104812" imgH="114210" progId="Equation.DSMT4">
                    <p:embed/>
                  </p:oleObj>
                </mc:Choice>
                <mc:Fallback>
                  <p:oleObj name="Equation" r:id="rId3" imgW="104812" imgH="11421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1" y="800"/>
                          <a:ext cx="21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981575" y="2851150"/>
            <a:ext cx="1685925" cy="836613"/>
            <a:chOff x="2779" y="1627"/>
            <a:chExt cx="1540" cy="498"/>
          </a:xfrm>
        </p:grpSpPr>
        <p:graphicFrame>
          <p:nvGraphicFramePr>
            <p:cNvPr id="29714" name="Object 10"/>
            <p:cNvGraphicFramePr>
              <a:graphicFrameLocks noChangeAspect="1"/>
            </p:cNvGraphicFramePr>
            <p:nvPr/>
          </p:nvGraphicFramePr>
          <p:xfrm>
            <a:off x="2779" y="1778"/>
            <a:ext cx="59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9" name="Equation" r:id="rId5" imgW="266621" imgH="142830" progId="Equation.DSMT4">
                    <p:embed/>
                  </p:oleObj>
                </mc:Choice>
                <mc:Fallback>
                  <p:oleObj name="Equation" r:id="rId5" imgW="266621" imgH="14283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9" y="1778"/>
                          <a:ext cx="59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5" name="Object 11"/>
            <p:cNvGraphicFramePr>
              <a:graphicFrameLocks noChangeAspect="1"/>
            </p:cNvGraphicFramePr>
            <p:nvPr/>
          </p:nvGraphicFramePr>
          <p:xfrm>
            <a:off x="3448" y="1627"/>
            <a:ext cx="871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0" name="Equation" r:id="rId7" imgW="409522" imgH="371520" progId="Equation.DSMT4">
                    <p:embed/>
                  </p:oleObj>
                </mc:Choice>
                <mc:Fallback>
                  <p:oleObj name="Equation" r:id="rId7" imgW="409522" imgH="37152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8" y="1627"/>
                          <a:ext cx="871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7772" name="Object 12"/>
          <p:cNvGraphicFramePr>
            <a:graphicFrameLocks noGrp="1" noChangeAspect="1"/>
          </p:cNvGraphicFramePr>
          <p:nvPr>
            <p:ph sz="half" idx="1"/>
          </p:nvPr>
        </p:nvGraphicFramePr>
        <p:xfrm>
          <a:off x="5473700" y="3186113"/>
          <a:ext cx="293688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1" name="Equation" r:id="rId9" imgW="104812" imgH="76140" progId="Equation.DSMT4">
                  <p:embed/>
                </p:oleObj>
              </mc:Choice>
              <mc:Fallback>
                <p:oleObj name="Equation" r:id="rId9" imgW="104812" imgH="76140" progId="Equation.DSMT4">
                  <p:embed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700" y="3186113"/>
                        <a:ext cx="293688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3" name="Object 13"/>
          <p:cNvGraphicFramePr>
            <a:graphicFrameLocks noGrp="1" noChangeAspect="1"/>
          </p:cNvGraphicFramePr>
          <p:nvPr>
            <p:ph sz="half" idx="2"/>
          </p:nvPr>
        </p:nvGraphicFramePr>
        <p:xfrm>
          <a:off x="6756400" y="4206875"/>
          <a:ext cx="13620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2" name="Equation" r:id="rId11" imgW="609690" imgH="371520" progId="Equation.DSMT4">
                  <p:embed/>
                </p:oleObj>
              </mc:Choice>
              <mc:Fallback>
                <p:oleObj name="Equation" r:id="rId11" imgW="609690" imgH="371520" progId="Equation.DSMT4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4206875"/>
                        <a:ext cx="1362075" cy="8445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5" name="Group 15"/>
          <p:cNvGrpSpPr>
            <a:grpSpLocks noChangeAspect="1"/>
          </p:cNvGrpSpPr>
          <p:nvPr/>
        </p:nvGrpSpPr>
        <p:grpSpPr bwMode="auto">
          <a:xfrm>
            <a:off x="3071664" y="1700808"/>
            <a:ext cx="1475764" cy="1176784"/>
            <a:chOff x="3795" y="1104"/>
            <a:chExt cx="617" cy="492"/>
          </a:xfrm>
        </p:grpSpPr>
        <p:sp>
          <p:nvSpPr>
            <p:cNvPr id="29706" name="AutoShape 14"/>
            <p:cNvSpPr>
              <a:spLocks noChangeAspect="1" noChangeArrowheads="1" noTextEdit="1"/>
            </p:cNvSpPr>
            <p:nvPr/>
          </p:nvSpPr>
          <p:spPr bwMode="auto">
            <a:xfrm>
              <a:off x="3795" y="1104"/>
              <a:ext cx="617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7" name="Line 16"/>
            <p:cNvSpPr>
              <a:spLocks noChangeShapeType="1"/>
            </p:cNvSpPr>
            <p:nvPr/>
          </p:nvSpPr>
          <p:spPr bwMode="auto">
            <a:xfrm>
              <a:off x="4116" y="1349"/>
              <a:ext cx="259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8" name="Rectangle 17"/>
            <p:cNvSpPr>
              <a:spLocks noChangeArrowheads="1"/>
            </p:cNvSpPr>
            <p:nvPr/>
          </p:nvSpPr>
          <p:spPr bwMode="auto">
            <a:xfrm>
              <a:off x="4125" y="1116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300" b="0">
                  <a:solidFill>
                    <a:srgbClr val="000000"/>
                  </a:solidFill>
                </a:rPr>
                <a:t>d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29709" name="Rectangle 18"/>
            <p:cNvSpPr>
              <a:spLocks noChangeArrowheads="1"/>
            </p:cNvSpPr>
            <p:nvPr/>
          </p:nvSpPr>
          <p:spPr bwMode="auto">
            <a:xfrm>
              <a:off x="4162" y="1375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300" b="0">
                  <a:solidFill>
                    <a:srgbClr val="000000"/>
                  </a:solidFill>
                </a:rPr>
                <a:t>d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29710" name="Rectangle 19"/>
            <p:cNvSpPr>
              <a:spLocks noChangeArrowheads="1"/>
            </p:cNvSpPr>
            <p:nvPr/>
          </p:nvSpPr>
          <p:spPr bwMode="auto">
            <a:xfrm>
              <a:off x="4229" y="1116"/>
              <a:ext cx="141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300" b="0" i="1">
                  <a:solidFill>
                    <a:srgbClr val="000000"/>
                  </a:solidFill>
                </a:rPr>
                <a:t>Φ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29711" name="Rectangle 20"/>
            <p:cNvSpPr>
              <a:spLocks noChangeArrowheads="1"/>
            </p:cNvSpPr>
            <p:nvPr/>
          </p:nvSpPr>
          <p:spPr bwMode="auto">
            <a:xfrm>
              <a:off x="4272" y="1375"/>
              <a:ext cx="5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300" b="0" i="1" dirty="0">
                  <a:solidFill>
                    <a:srgbClr val="000000"/>
                  </a:solidFill>
                </a:rPr>
                <a:t>t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sp>
          <p:nvSpPr>
            <p:cNvPr id="29712" name="Rectangle 21"/>
            <p:cNvSpPr>
              <a:spLocks noChangeArrowheads="1"/>
            </p:cNvSpPr>
            <p:nvPr/>
          </p:nvSpPr>
          <p:spPr bwMode="auto">
            <a:xfrm>
              <a:off x="3813" y="1211"/>
              <a:ext cx="8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300" b="0" i="1">
                  <a:solidFill>
                    <a:srgbClr val="000000"/>
                  </a:solidFill>
                  <a:latin typeface="Symbol" panose="05050102010706020507" pitchFamily="18" charset="2"/>
                </a:rPr>
                <a:t>e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29713" name="Rectangle 22"/>
            <p:cNvSpPr>
              <a:spLocks noChangeArrowheads="1"/>
            </p:cNvSpPr>
            <p:nvPr/>
          </p:nvSpPr>
          <p:spPr bwMode="auto">
            <a:xfrm>
              <a:off x="3948" y="1211"/>
              <a:ext cx="13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300" b="0">
                  <a:solidFill>
                    <a:srgbClr val="000000"/>
                  </a:solidFill>
                  <a:latin typeface="Symbol" panose="05050102010706020507" pitchFamily="18" charset="2"/>
                </a:rPr>
                <a:t>µ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032104" y="981224"/>
            <a:ext cx="1728787" cy="1339850"/>
            <a:chOff x="3651" y="709"/>
            <a:chExt cx="1089" cy="845"/>
          </a:xfrm>
        </p:grpSpPr>
        <p:sp>
          <p:nvSpPr>
            <p:cNvPr id="30741" name="Oval 3"/>
            <p:cNvSpPr>
              <a:spLocks noChangeArrowheads="1"/>
            </p:cNvSpPr>
            <p:nvPr/>
          </p:nvSpPr>
          <p:spPr bwMode="auto">
            <a:xfrm>
              <a:off x="3651" y="1237"/>
              <a:ext cx="1089" cy="317"/>
            </a:xfrm>
            <a:prstGeom prst="ellipse">
              <a:avLst/>
            </a:prstGeom>
            <a:solidFill>
              <a:srgbClr val="FFFF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30742" name="Group 4"/>
            <p:cNvGrpSpPr>
              <a:grpSpLocks/>
            </p:cNvGrpSpPr>
            <p:nvPr/>
          </p:nvGrpSpPr>
          <p:grpSpPr bwMode="auto">
            <a:xfrm>
              <a:off x="4169" y="709"/>
              <a:ext cx="398" cy="722"/>
              <a:chOff x="4149" y="960"/>
              <a:chExt cx="456" cy="960"/>
            </a:xfrm>
          </p:grpSpPr>
          <p:sp>
            <p:nvSpPr>
              <p:cNvPr id="30743" name="Line 5"/>
              <p:cNvSpPr>
                <a:spLocks noChangeShapeType="1"/>
              </p:cNvSpPr>
              <p:nvPr/>
            </p:nvSpPr>
            <p:spPr bwMode="auto">
              <a:xfrm flipV="1">
                <a:off x="4149" y="1152"/>
                <a:ext cx="0" cy="76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0744" name="Object 6"/>
              <p:cNvGraphicFramePr>
                <a:graphicFrameLocks noChangeAspect="1"/>
              </p:cNvGraphicFramePr>
              <p:nvPr/>
            </p:nvGraphicFramePr>
            <p:xfrm>
              <a:off x="4224" y="960"/>
              <a:ext cx="381" cy="5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75" name="Equation" r:id="rId3" imgW="142900" imgH="200070" progId="Equation.3">
                      <p:embed/>
                    </p:oleObj>
                  </mc:Choice>
                  <mc:Fallback>
                    <p:oleObj name="Equation" r:id="rId3" imgW="142900" imgH="20007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960"/>
                            <a:ext cx="381" cy="5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335360" y="116632"/>
            <a:ext cx="361632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7" rIns="91413" bIns="45707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2</a:t>
            </a:r>
            <a:r>
              <a:rPr lang="zh-CN" altLang="en-US" sz="2800" dirty="0">
                <a:solidFill>
                  <a:srgbClr val="000000"/>
                </a:solidFill>
              </a:rPr>
              <a:t>、感应电动势的方向</a:t>
            </a:r>
          </a:p>
        </p:txBody>
      </p:sp>
      <p:sp>
        <p:nvSpPr>
          <p:cNvPr id="118792" name="Rectangle 8"/>
          <p:cNvSpPr>
            <a:spLocks noChangeArrowheads="1"/>
          </p:cNvSpPr>
          <p:nvPr/>
        </p:nvSpPr>
        <p:spPr bwMode="auto">
          <a:xfrm>
            <a:off x="1559496" y="1196752"/>
            <a:ext cx="4589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7" rIns="91413" bIns="45707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</a:rPr>
              <a:t>先选定导体回路 </a:t>
            </a:r>
            <a:r>
              <a:rPr lang="en-US" altLang="zh-CN" i="1">
                <a:solidFill>
                  <a:srgbClr val="000000"/>
                </a:solidFill>
              </a:rPr>
              <a:t>L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绕行的正方向。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79576" y="4221088"/>
            <a:ext cx="7993062" cy="457200"/>
            <a:chOff x="820" y="2154"/>
            <a:chExt cx="4896" cy="272"/>
          </a:xfrm>
        </p:grpSpPr>
        <p:sp>
          <p:nvSpPr>
            <p:cNvPr id="30739" name="Text Box 10"/>
            <p:cNvSpPr txBox="1">
              <a:spLocks noChangeArrowheads="1"/>
            </p:cNvSpPr>
            <p:nvPr/>
          </p:nvSpPr>
          <p:spPr bwMode="auto">
            <a:xfrm>
              <a:off x="820" y="2154"/>
              <a:ext cx="489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3" tIns="45707" rIns="91413" bIns="45707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000000"/>
                  </a:solidFill>
                </a:rPr>
                <a:t>电动势            时，电动势的方向与</a:t>
              </a:r>
              <a:r>
                <a:rPr lang="en-US" altLang="zh-CN" i="1" dirty="0">
                  <a:solidFill>
                    <a:srgbClr val="000000"/>
                  </a:solidFill>
                </a:rPr>
                <a:t>L </a:t>
              </a:r>
              <a:r>
                <a:rPr lang="zh-CN" altLang="en-US" dirty="0">
                  <a:solidFill>
                    <a:srgbClr val="000000"/>
                  </a:solidFill>
                </a:rPr>
                <a:t>的绕行正方向相反。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30740" name="Object 11"/>
            <p:cNvGraphicFramePr>
              <a:graphicFrameLocks noChangeAspect="1"/>
            </p:cNvGraphicFramePr>
            <p:nvPr/>
          </p:nvGraphicFramePr>
          <p:xfrm>
            <a:off x="1451" y="2193"/>
            <a:ext cx="588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6" name="Equation" r:id="rId5" imgW="355138" imgH="177569" progId="Equation.DSMT4">
                    <p:embed/>
                  </p:oleObj>
                </mc:Choice>
                <mc:Fallback>
                  <p:oleObj name="Equation" r:id="rId5" imgW="355138" imgH="177569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1" y="2193"/>
                          <a:ext cx="588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7032104" y="1844824"/>
            <a:ext cx="2016125" cy="503237"/>
            <a:chOff x="537" y="2442"/>
            <a:chExt cx="1225" cy="181"/>
          </a:xfrm>
        </p:grpSpPr>
        <p:graphicFrame>
          <p:nvGraphicFramePr>
            <p:cNvPr id="30737" name="Object 13"/>
            <p:cNvGraphicFramePr>
              <a:graphicFrameLocks noChangeAspect="1"/>
            </p:cNvGraphicFramePr>
            <p:nvPr/>
          </p:nvGraphicFramePr>
          <p:xfrm>
            <a:off x="1586" y="2487"/>
            <a:ext cx="176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7" name="Equation" r:id="rId7" imgW="123721" imgH="142830" progId="Equation.3">
                    <p:embed/>
                  </p:oleObj>
                </mc:Choice>
                <mc:Fallback>
                  <p:oleObj name="Equation" r:id="rId7" imgW="123721" imgH="14283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6" y="2487"/>
                          <a:ext cx="176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762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8" name="Oval 14"/>
            <p:cNvSpPr>
              <a:spLocks noChangeArrowheads="1"/>
            </p:cNvSpPr>
            <p:nvPr/>
          </p:nvSpPr>
          <p:spPr bwMode="auto">
            <a:xfrm>
              <a:off x="537" y="2442"/>
              <a:ext cx="1012" cy="181"/>
            </a:xfrm>
            <a:prstGeom prst="ellipse">
              <a:avLst/>
            </a:prstGeom>
            <a:noFill/>
            <a:ln w="76200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18799" name="Line 15"/>
          <p:cNvSpPr>
            <a:spLocks noChangeShapeType="1"/>
          </p:cNvSpPr>
          <p:nvPr/>
        </p:nvSpPr>
        <p:spPr bwMode="auto">
          <a:xfrm>
            <a:off x="7752829" y="2346474"/>
            <a:ext cx="357187" cy="158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559496" y="3356992"/>
            <a:ext cx="8351837" cy="457200"/>
            <a:chOff x="369" y="1747"/>
            <a:chExt cx="5347" cy="273"/>
          </a:xfrm>
        </p:grpSpPr>
        <p:grpSp>
          <p:nvGrpSpPr>
            <p:cNvPr id="30733" name="Group 17"/>
            <p:cNvGrpSpPr>
              <a:grpSpLocks/>
            </p:cNvGrpSpPr>
            <p:nvPr/>
          </p:nvGrpSpPr>
          <p:grpSpPr bwMode="auto">
            <a:xfrm>
              <a:off x="825" y="1747"/>
              <a:ext cx="4891" cy="273"/>
              <a:chOff x="825" y="1747"/>
              <a:chExt cx="4891" cy="273"/>
            </a:xfrm>
          </p:grpSpPr>
          <p:sp>
            <p:nvSpPr>
              <p:cNvPr id="30735" name="Text Box 18"/>
              <p:cNvSpPr txBox="1">
                <a:spLocks noChangeArrowheads="1"/>
              </p:cNvSpPr>
              <p:nvPr/>
            </p:nvSpPr>
            <p:spPr bwMode="auto">
              <a:xfrm>
                <a:off x="825" y="1747"/>
                <a:ext cx="4891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13" tIns="45707" rIns="91413" bIns="45707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电动势            时，电动势的方向与</a:t>
                </a:r>
                <a:r>
                  <a:rPr lang="en-US" altLang="zh-CN" i="1" dirty="0">
                    <a:solidFill>
                      <a:srgbClr val="000000"/>
                    </a:solidFill>
                  </a:rPr>
                  <a:t>L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的绕行正方向一致。</a:t>
                </a:r>
                <a:endParaRPr lang="en-US" altLang="zh-CN" dirty="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30736" name="Object 19"/>
              <p:cNvGraphicFramePr>
                <a:graphicFrameLocks noChangeAspect="1"/>
              </p:cNvGraphicFramePr>
              <p:nvPr/>
            </p:nvGraphicFramePr>
            <p:xfrm>
              <a:off x="1489" y="1793"/>
              <a:ext cx="587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78" name="Equation" r:id="rId9" imgW="355138" imgH="177569" progId="Equation.DSMT4">
                      <p:embed/>
                    </p:oleObj>
                  </mc:Choice>
                  <mc:Fallback>
                    <p:oleObj name="Equation" r:id="rId9" imgW="355138" imgH="177569" progId="Equation.DSMT4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9" y="1793"/>
                            <a:ext cx="587" cy="2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734" name="Rectangle 20"/>
            <p:cNvSpPr>
              <a:spLocks noChangeArrowheads="1"/>
            </p:cNvSpPr>
            <p:nvPr/>
          </p:nvSpPr>
          <p:spPr bwMode="auto">
            <a:xfrm>
              <a:off x="369" y="1747"/>
              <a:ext cx="60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3" tIns="45707" rIns="91413" bIns="45707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00000"/>
                  </a:solidFill>
                  <a:sym typeface="Wingdings" panose="05000000000000000000" pitchFamily="2" charset="2"/>
                </a:rPr>
                <a:t>（</a:t>
              </a:r>
              <a:r>
                <a:rPr lang="en-US" altLang="zh-CN">
                  <a:solidFill>
                    <a:srgbClr val="000000"/>
                  </a:solidFill>
                  <a:sym typeface="Wingdings" panose="05000000000000000000" pitchFamily="2" charset="2"/>
                </a:rPr>
                <a:t>1</a:t>
              </a:r>
              <a:r>
                <a:rPr lang="zh-CN" altLang="en-US">
                  <a:solidFill>
                    <a:srgbClr val="000000"/>
                  </a:solidFill>
                  <a:sym typeface="Wingdings" panose="05000000000000000000" pitchFamily="2" charset="2"/>
                </a:rPr>
                <a:t>）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  <p:sp>
        <p:nvSpPr>
          <p:cNvPr id="118805" name="Rectangle 21"/>
          <p:cNvSpPr>
            <a:spLocks noChangeArrowheads="1"/>
          </p:cNvSpPr>
          <p:nvPr/>
        </p:nvSpPr>
        <p:spPr bwMode="auto">
          <a:xfrm>
            <a:off x="1631504" y="2420888"/>
            <a:ext cx="1187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7" rIns="91413" bIns="45707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并约定：</a:t>
            </a:r>
          </a:p>
        </p:txBody>
      </p: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1631504" y="5229200"/>
            <a:ext cx="8064500" cy="584200"/>
            <a:chOff x="272" y="2540"/>
            <a:chExt cx="5126" cy="348"/>
          </a:xfrm>
        </p:grpSpPr>
        <p:sp>
          <p:nvSpPr>
            <p:cNvPr id="30731" name="Text Box 23"/>
            <p:cNvSpPr txBox="1">
              <a:spLocks noChangeArrowheads="1"/>
            </p:cNvSpPr>
            <p:nvPr/>
          </p:nvSpPr>
          <p:spPr bwMode="auto">
            <a:xfrm>
              <a:off x="272" y="2540"/>
              <a:ext cx="5126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3" tIns="45707" rIns="91413" bIns="45707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000000"/>
                  </a:solidFill>
                </a:rPr>
                <a:t>（</a:t>
              </a:r>
              <a:r>
                <a:rPr lang="en-US" altLang="zh-CN" dirty="0">
                  <a:solidFill>
                    <a:srgbClr val="000000"/>
                  </a:solidFill>
                </a:rPr>
                <a:t>2</a:t>
              </a:r>
              <a:r>
                <a:rPr lang="zh-CN" altLang="en-US" dirty="0">
                  <a:solidFill>
                    <a:srgbClr val="000000"/>
                  </a:solidFill>
                </a:rPr>
                <a:t>）按右手螺旋法则确定回路包围面元的法线方向</a:t>
              </a:r>
              <a:r>
                <a:rPr lang="zh-CN" altLang="en-US" sz="2800" dirty="0">
                  <a:solidFill>
                    <a:srgbClr val="000000"/>
                  </a:solidFill>
                </a:rPr>
                <a:t>       。</a:t>
              </a:r>
              <a:endParaRPr lang="en-US" altLang="zh-CN" sz="2800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30732" name="Object 24"/>
            <p:cNvGraphicFramePr>
              <a:graphicFrameLocks noChangeAspect="1"/>
            </p:cNvGraphicFramePr>
            <p:nvPr/>
          </p:nvGraphicFramePr>
          <p:xfrm>
            <a:off x="4702" y="2588"/>
            <a:ext cx="337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9" name="公式" r:id="rId11" imgW="165028" imgH="228501" progId="Equation.3">
                    <p:embed/>
                  </p:oleObj>
                </mc:Choice>
                <mc:Fallback>
                  <p:oleObj name="公式" r:id="rId11" imgW="165028" imgH="228501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2" y="2588"/>
                          <a:ext cx="337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2" grpId="0" autoUpdateAnimBg="0"/>
      <p:bldP spid="118799" grpId="0" animBg="1"/>
      <p:bldP spid="11880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10" name="Object 2"/>
          <p:cNvGraphicFramePr>
            <a:graphicFrameLocks noChangeAspect="1"/>
          </p:cNvGraphicFramePr>
          <p:nvPr/>
        </p:nvGraphicFramePr>
        <p:xfrm>
          <a:off x="6265863" y="1800225"/>
          <a:ext cx="2230437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0" name="公式" r:id="rId3" imgW="1028666" imgH="266760" progId="Equation.3">
                  <p:embed/>
                </p:oleObj>
              </mc:Choice>
              <mc:Fallback>
                <p:oleObj name="公式" r:id="rId3" imgW="1028666" imgH="2667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5863" y="1800225"/>
                        <a:ext cx="2230437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1" name="Object 3"/>
          <p:cNvGraphicFramePr>
            <a:graphicFrameLocks noChangeAspect="1"/>
          </p:cNvGraphicFramePr>
          <p:nvPr/>
        </p:nvGraphicFramePr>
        <p:xfrm>
          <a:off x="7351713" y="2770188"/>
          <a:ext cx="9715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1" name="Equation" r:id="rId5" imgW="507780" imgH="393529" progId="Equation.DSMT4">
                  <p:embed/>
                </p:oleObj>
              </mc:Choice>
              <mc:Fallback>
                <p:oleObj name="Equation" r:id="rId5" imgW="507780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1713" y="2770188"/>
                        <a:ext cx="97155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2" name="Object 4"/>
          <p:cNvGraphicFramePr>
            <a:graphicFrameLocks noChangeAspect="1"/>
          </p:cNvGraphicFramePr>
          <p:nvPr/>
        </p:nvGraphicFramePr>
        <p:xfrm>
          <a:off x="6437313" y="2924175"/>
          <a:ext cx="6286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2" name="Equation" r:id="rId7" imgW="291973" imgH="203112" progId="Equation.DSMT4">
                  <p:embed/>
                </p:oleObj>
              </mc:Choice>
              <mc:Fallback>
                <p:oleObj name="Equation" r:id="rId7" imgW="291973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7313" y="2924175"/>
                        <a:ext cx="6286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263352" y="836712"/>
            <a:ext cx="58324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7" rIns="91413" bIns="45707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</a:rPr>
              <a:t>例题：判断回路中电动势的方向。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19814" name="Rectangle 6"/>
          <p:cNvSpPr>
            <a:spLocks noChangeArrowheads="1"/>
          </p:cNvSpPr>
          <p:nvPr/>
        </p:nvSpPr>
        <p:spPr bwMode="auto">
          <a:xfrm>
            <a:off x="6380163" y="5132388"/>
            <a:ext cx="302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7" rIns="91413" bIns="45707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</a:rPr>
              <a:t>与 </a:t>
            </a:r>
            <a:r>
              <a:rPr lang="en-US" altLang="zh-CN" i="1">
                <a:solidFill>
                  <a:srgbClr val="000000"/>
                </a:solidFill>
              </a:rPr>
              <a:t>L </a:t>
            </a:r>
            <a:r>
              <a:rPr lang="zh-CN" altLang="en-US">
                <a:solidFill>
                  <a:srgbClr val="000000"/>
                </a:solidFill>
              </a:rPr>
              <a:t>绕行方向反向</a:t>
            </a:r>
          </a:p>
        </p:txBody>
      </p:sp>
      <p:graphicFrame>
        <p:nvGraphicFramePr>
          <p:cNvPr id="119815" name="Object 7"/>
          <p:cNvGraphicFramePr>
            <a:graphicFrameLocks noChangeAspect="1"/>
          </p:cNvGraphicFramePr>
          <p:nvPr/>
        </p:nvGraphicFramePr>
        <p:xfrm>
          <a:off x="6408738" y="3835400"/>
          <a:ext cx="18859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3" name="Equation" r:id="rId9" imgW="809588" imgH="371520" progId="Equation.DSMT4">
                  <p:embed/>
                </p:oleObj>
              </mc:Choice>
              <mc:Fallback>
                <p:oleObj name="Equation" r:id="rId9" imgW="809588" imgH="3715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738" y="3835400"/>
                        <a:ext cx="188595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389313" y="2306638"/>
            <a:ext cx="2260600" cy="2187575"/>
            <a:chOff x="521" y="527"/>
            <a:chExt cx="1424" cy="1213"/>
          </a:xfrm>
        </p:grpSpPr>
        <p:grpSp>
          <p:nvGrpSpPr>
            <p:cNvPr id="31772" name="Group 9"/>
            <p:cNvGrpSpPr>
              <a:grpSpLocks/>
            </p:cNvGrpSpPr>
            <p:nvPr/>
          </p:nvGrpSpPr>
          <p:grpSpPr bwMode="auto">
            <a:xfrm>
              <a:off x="839" y="527"/>
              <a:ext cx="731" cy="485"/>
              <a:chOff x="1247" y="2296"/>
              <a:chExt cx="889" cy="612"/>
            </a:xfrm>
          </p:grpSpPr>
          <p:sp>
            <p:nvSpPr>
              <p:cNvPr id="31776" name="Line 10"/>
              <p:cNvSpPr>
                <a:spLocks noChangeShapeType="1"/>
              </p:cNvSpPr>
              <p:nvPr/>
            </p:nvSpPr>
            <p:spPr bwMode="auto">
              <a:xfrm flipV="1">
                <a:off x="1791" y="2432"/>
                <a:ext cx="0" cy="4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1777" name="Object 11"/>
              <p:cNvGraphicFramePr>
                <a:graphicFrameLocks noChangeAspect="1"/>
              </p:cNvGraphicFramePr>
              <p:nvPr/>
            </p:nvGraphicFramePr>
            <p:xfrm>
              <a:off x="1927" y="2478"/>
              <a:ext cx="209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54" name="Equation" r:id="rId11" imgW="126780" imgH="164814" progId="Equation.3">
                      <p:embed/>
                    </p:oleObj>
                  </mc:Choice>
                  <mc:Fallback>
                    <p:oleObj name="Equation" r:id="rId11" imgW="126780" imgH="164814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7" y="2478"/>
                            <a:ext cx="209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1778" name="Group 12"/>
              <p:cNvGrpSpPr>
                <a:grpSpLocks/>
              </p:cNvGrpSpPr>
              <p:nvPr/>
            </p:nvGrpSpPr>
            <p:grpSpPr bwMode="auto">
              <a:xfrm>
                <a:off x="1247" y="2296"/>
                <a:ext cx="403" cy="612"/>
                <a:chOff x="2290" y="2976"/>
                <a:chExt cx="403" cy="612"/>
              </a:xfrm>
            </p:grpSpPr>
            <p:graphicFrame>
              <p:nvGraphicFramePr>
                <p:cNvPr id="31779" name="Object 13"/>
                <p:cNvGraphicFramePr>
                  <a:graphicFrameLocks noChangeAspect="1"/>
                </p:cNvGraphicFramePr>
                <p:nvPr/>
              </p:nvGraphicFramePr>
              <p:xfrm>
                <a:off x="2290" y="3067"/>
                <a:ext cx="202" cy="19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855" name="公式" r:id="rId13" imgW="139579" imgH="177646" progId="Equation.3">
                        <p:embed/>
                      </p:oleObj>
                    </mc:Choice>
                    <mc:Fallback>
                      <p:oleObj name="公式" r:id="rId13" imgW="139579" imgH="177646" progId="Equation.3">
                        <p:embed/>
                        <p:pic>
                          <p:nvPicPr>
                            <p:cNvPr id="0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90" y="3067"/>
                              <a:ext cx="202" cy="19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1780" name="Object 14"/>
                <p:cNvGraphicFramePr>
                  <a:graphicFrameLocks noChangeAspect="1"/>
                </p:cNvGraphicFramePr>
                <p:nvPr/>
              </p:nvGraphicFramePr>
              <p:xfrm>
                <a:off x="2290" y="3339"/>
                <a:ext cx="212" cy="1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856" name="公式" r:id="rId15" imgW="177492" imgH="177492" progId="Equation.3">
                        <p:embed/>
                      </p:oleObj>
                    </mc:Choice>
                    <mc:Fallback>
                      <p:oleObj name="公式" r:id="rId15" imgW="177492" imgH="177492" progId="Equation.3">
                        <p:embed/>
                        <p:pic>
                          <p:nvPicPr>
                            <p:cNvPr id="0" name="Object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90" y="3339"/>
                              <a:ext cx="212" cy="15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31781" name="Group 15"/>
                <p:cNvGrpSpPr>
                  <a:grpSpLocks/>
                </p:cNvGrpSpPr>
                <p:nvPr/>
              </p:nvGrpSpPr>
              <p:grpSpPr bwMode="auto">
                <a:xfrm>
                  <a:off x="2562" y="2976"/>
                  <a:ext cx="131" cy="612"/>
                  <a:chOff x="2200" y="3169"/>
                  <a:chExt cx="131" cy="612"/>
                </a:xfrm>
              </p:grpSpPr>
              <p:sp>
                <p:nvSpPr>
                  <p:cNvPr id="31782" name="Rectangle 16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113" y="3256"/>
                    <a:ext cx="306" cy="131"/>
                  </a:xfrm>
                  <a:prstGeom prst="rect">
                    <a:avLst/>
                  </a:prstGeom>
                  <a:solidFill>
                    <a:srgbClr val="0000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1783" name="Rectangle 17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113" y="3562"/>
                    <a:ext cx="306" cy="131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31773" name="Group 18"/>
            <p:cNvGrpSpPr>
              <a:grpSpLocks/>
            </p:cNvGrpSpPr>
            <p:nvPr/>
          </p:nvGrpSpPr>
          <p:grpSpPr bwMode="auto">
            <a:xfrm>
              <a:off x="521" y="1289"/>
              <a:ext cx="1424" cy="451"/>
              <a:chOff x="703" y="2888"/>
              <a:chExt cx="1424" cy="451"/>
            </a:xfrm>
          </p:grpSpPr>
          <p:sp>
            <p:nvSpPr>
              <p:cNvPr id="31774" name="Oval 19"/>
              <p:cNvSpPr>
                <a:spLocks noChangeArrowheads="1"/>
              </p:cNvSpPr>
              <p:nvPr/>
            </p:nvSpPr>
            <p:spPr bwMode="auto">
              <a:xfrm rot="5400000">
                <a:off x="1134" y="2457"/>
                <a:ext cx="361" cy="1224"/>
              </a:xfrm>
              <a:prstGeom prst="ellipse">
                <a:avLst/>
              </a:prstGeom>
              <a:noFill/>
              <a:ln w="31750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31775" name="Object 20"/>
              <p:cNvGraphicFramePr>
                <a:graphicFrameLocks noChangeAspect="1"/>
              </p:cNvGraphicFramePr>
              <p:nvPr/>
            </p:nvGraphicFramePr>
            <p:xfrm>
              <a:off x="1882" y="3067"/>
              <a:ext cx="245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57" name="公式" r:id="rId17" imgW="114266" imgH="142830" progId="Equation.3">
                      <p:embed/>
                    </p:oleObj>
                  </mc:Choice>
                  <mc:Fallback>
                    <p:oleObj name="公式" r:id="rId17" imgW="114266" imgH="14283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82" y="3067"/>
                            <a:ext cx="245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378200" y="4179888"/>
            <a:ext cx="503238" cy="501650"/>
            <a:chOff x="1472" y="2279"/>
            <a:chExt cx="399" cy="298"/>
          </a:xfrm>
        </p:grpSpPr>
        <p:graphicFrame>
          <p:nvGraphicFramePr>
            <p:cNvPr id="31770" name="Object 22"/>
            <p:cNvGraphicFramePr>
              <a:graphicFrameLocks noChangeAspect="1"/>
            </p:cNvGraphicFramePr>
            <p:nvPr/>
          </p:nvGraphicFramePr>
          <p:xfrm>
            <a:off x="1472" y="2365"/>
            <a:ext cx="342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8" name="Equation" r:id="rId19" imgW="104812" imgH="114210" progId="Equation.DSMT4">
                    <p:embed/>
                  </p:oleObj>
                </mc:Choice>
                <mc:Fallback>
                  <p:oleObj name="Equation" r:id="rId19" imgW="104812" imgH="11421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2" y="2365"/>
                          <a:ext cx="342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1" name="Line 23"/>
            <p:cNvSpPr>
              <a:spLocks noChangeShapeType="1"/>
            </p:cNvSpPr>
            <p:nvPr/>
          </p:nvSpPr>
          <p:spPr bwMode="auto">
            <a:xfrm flipH="1" flipV="1">
              <a:off x="1585" y="2279"/>
              <a:ext cx="286" cy="8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 rot="-5400000">
            <a:off x="3978276" y="2822575"/>
            <a:ext cx="717550" cy="1800225"/>
            <a:chOff x="2120" y="2544"/>
            <a:chExt cx="1144" cy="1512"/>
          </a:xfrm>
        </p:grpSpPr>
        <p:sp>
          <p:nvSpPr>
            <p:cNvPr id="31767" name="Line 25"/>
            <p:cNvSpPr>
              <a:spLocks noChangeShapeType="1"/>
            </p:cNvSpPr>
            <p:nvPr/>
          </p:nvSpPr>
          <p:spPr bwMode="auto">
            <a:xfrm flipH="1" flipV="1">
              <a:off x="2120" y="3297"/>
              <a:ext cx="113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8" name="Arc 26"/>
            <p:cNvSpPr>
              <a:spLocks/>
            </p:cNvSpPr>
            <p:nvPr/>
          </p:nvSpPr>
          <p:spPr bwMode="auto">
            <a:xfrm>
              <a:off x="2171" y="2544"/>
              <a:ext cx="1093" cy="648"/>
            </a:xfrm>
            <a:custGeom>
              <a:avLst/>
              <a:gdLst>
                <a:gd name="T0" fmla="*/ 0 w 20098"/>
                <a:gd name="T1" fmla="*/ 0 h 21600"/>
                <a:gd name="T2" fmla="*/ 0 w 20098"/>
                <a:gd name="T3" fmla="*/ 0 h 21600"/>
                <a:gd name="T4" fmla="*/ 0 w 20098"/>
                <a:gd name="T5" fmla="*/ 0 h 21600"/>
                <a:gd name="T6" fmla="*/ 0 60000 65536"/>
                <a:gd name="T7" fmla="*/ 0 60000 65536"/>
                <a:gd name="T8" fmla="*/ 0 60000 65536"/>
                <a:gd name="T9" fmla="*/ 0 w 20098"/>
                <a:gd name="T10" fmla="*/ 0 h 21600"/>
                <a:gd name="T11" fmla="*/ 20098 w 2009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98" h="21600" fill="none" extrusionOk="0">
                  <a:moveTo>
                    <a:pt x="20098" y="21586"/>
                  </a:moveTo>
                  <a:cubicBezTo>
                    <a:pt x="19843" y="21595"/>
                    <a:pt x="19588" y="21599"/>
                    <a:pt x="19333" y="21600"/>
                  </a:cubicBezTo>
                  <a:cubicBezTo>
                    <a:pt x="11140" y="21600"/>
                    <a:pt x="3653" y="16965"/>
                    <a:pt x="-1" y="9633"/>
                  </a:cubicBezTo>
                </a:path>
                <a:path w="20098" h="21600" stroke="0" extrusionOk="0">
                  <a:moveTo>
                    <a:pt x="20098" y="21586"/>
                  </a:moveTo>
                  <a:cubicBezTo>
                    <a:pt x="19843" y="21595"/>
                    <a:pt x="19588" y="21599"/>
                    <a:pt x="19333" y="21600"/>
                  </a:cubicBezTo>
                  <a:cubicBezTo>
                    <a:pt x="11140" y="21600"/>
                    <a:pt x="3653" y="16965"/>
                    <a:pt x="-1" y="9633"/>
                  </a:cubicBezTo>
                  <a:lnTo>
                    <a:pt x="19333" y="0"/>
                  </a:lnTo>
                  <a:lnTo>
                    <a:pt x="20098" y="21586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9" name="Arc 27"/>
            <p:cNvSpPr>
              <a:spLocks/>
            </p:cNvSpPr>
            <p:nvPr/>
          </p:nvSpPr>
          <p:spPr bwMode="auto">
            <a:xfrm>
              <a:off x="2160" y="3408"/>
              <a:ext cx="1100" cy="648"/>
            </a:xfrm>
            <a:custGeom>
              <a:avLst/>
              <a:gdLst>
                <a:gd name="T0" fmla="*/ 0 w 20227"/>
                <a:gd name="T1" fmla="*/ 0 h 21600"/>
                <a:gd name="T2" fmla="*/ 0 w 20227"/>
                <a:gd name="T3" fmla="*/ 0 h 21600"/>
                <a:gd name="T4" fmla="*/ 0 w 20227"/>
                <a:gd name="T5" fmla="*/ 0 h 21600"/>
                <a:gd name="T6" fmla="*/ 0 60000 65536"/>
                <a:gd name="T7" fmla="*/ 0 60000 65536"/>
                <a:gd name="T8" fmla="*/ 0 60000 65536"/>
                <a:gd name="T9" fmla="*/ 0 w 20227"/>
                <a:gd name="T10" fmla="*/ 0 h 21600"/>
                <a:gd name="T11" fmla="*/ 20227 w 202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227" h="21600" fill="none" extrusionOk="0">
                  <a:moveTo>
                    <a:pt x="0" y="9883"/>
                  </a:moveTo>
                  <a:cubicBezTo>
                    <a:pt x="3978" y="3721"/>
                    <a:pt x="10811" y="-1"/>
                    <a:pt x="18146" y="0"/>
                  </a:cubicBezTo>
                  <a:cubicBezTo>
                    <a:pt x="18840" y="0"/>
                    <a:pt x="19535" y="33"/>
                    <a:pt x="20226" y="100"/>
                  </a:cubicBezTo>
                </a:path>
                <a:path w="20227" h="21600" stroke="0" extrusionOk="0">
                  <a:moveTo>
                    <a:pt x="0" y="9883"/>
                  </a:moveTo>
                  <a:cubicBezTo>
                    <a:pt x="3978" y="3721"/>
                    <a:pt x="10811" y="-1"/>
                    <a:pt x="18146" y="0"/>
                  </a:cubicBezTo>
                  <a:cubicBezTo>
                    <a:pt x="18840" y="0"/>
                    <a:pt x="19535" y="33"/>
                    <a:pt x="20226" y="100"/>
                  </a:cubicBezTo>
                  <a:lnTo>
                    <a:pt x="18146" y="21600"/>
                  </a:lnTo>
                  <a:lnTo>
                    <a:pt x="0" y="9883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9836" name="Line 28"/>
          <p:cNvSpPr>
            <a:spLocks noChangeShapeType="1"/>
          </p:cNvSpPr>
          <p:nvPr/>
        </p:nvSpPr>
        <p:spPr bwMode="auto">
          <a:xfrm flipH="1">
            <a:off x="4471988" y="4295775"/>
            <a:ext cx="4318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lg" len="med"/>
          </a:ln>
          <a:effectLst>
            <a:prstShdw prst="shdw17" dist="17961" dir="2700000">
              <a:srgbClr val="9900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4098925" y="4056063"/>
            <a:ext cx="363538" cy="1123950"/>
            <a:chOff x="975" y="1488"/>
            <a:chExt cx="229" cy="708"/>
          </a:xfrm>
        </p:grpSpPr>
        <p:grpSp>
          <p:nvGrpSpPr>
            <p:cNvPr id="31763" name="Group 30"/>
            <p:cNvGrpSpPr>
              <a:grpSpLocks/>
            </p:cNvGrpSpPr>
            <p:nvPr/>
          </p:nvGrpSpPr>
          <p:grpSpPr bwMode="auto">
            <a:xfrm>
              <a:off x="1111" y="1488"/>
              <a:ext cx="0" cy="433"/>
              <a:chOff x="3334" y="2750"/>
              <a:chExt cx="0" cy="433"/>
            </a:xfrm>
          </p:grpSpPr>
          <p:sp>
            <p:nvSpPr>
              <p:cNvPr id="31765" name="Line 31"/>
              <p:cNvSpPr>
                <a:spLocks noChangeShapeType="1"/>
              </p:cNvSpPr>
              <p:nvPr/>
            </p:nvSpPr>
            <p:spPr bwMode="auto">
              <a:xfrm rot="5400000" flipH="1">
                <a:off x="3217" y="3066"/>
                <a:ext cx="23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6" name="Line 32"/>
              <p:cNvSpPr>
                <a:spLocks noChangeShapeType="1"/>
              </p:cNvSpPr>
              <p:nvPr/>
            </p:nvSpPr>
            <p:spPr bwMode="auto">
              <a:xfrm rot="5400000" flipH="1">
                <a:off x="3217" y="2867"/>
                <a:ext cx="23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1764" name="Object 33"/>
            <p:cNvGraphicFramePr>
              <a:graphicFrameLocks noChangeAspect="1"/>
            </p:cNvGraphicFramePr>
            <p:nvPr/>
          </p:nvGraphicFramePr>
          <p:xfrm>
            <a:off x="975" y="1879"/>
            <a:ext cx="229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9" name="公式" r:id="rId21" imgW="165028" imgH="228501" progId="Equation.3">
                    <p:embed/>
                  </p:oleObj>
                </mc:Choice>
                <mc:Fallback>
                  <p:oleObj name="公式" r:id="rId21" imgW="165028" imgH="228501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879"/>
                          <a:ext cx="229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34"/>
          <p:cNvGrpSpPr>
            <a:grpSpLocks/>
          </p:cNvGrpSpPr>
          <p:nvPr/>
        </p:nvGrpSpPr>
        <p:grpSpPr bwMode="auto">
          <a:xfrm rot="5400000">
            <a:off x="3990975" y="3154363"/>
            <a:ext cx="574675" cy="1368425"/>
            <a:chOff x="2120" y="2544"/>
            <a:chExt cx="1144" cy="1512"/>
          </a:xfrm>
        </p:grpSpPr>
        <p:sp>
          <p:nvSpPr>
            <p:cNvPr id="31760" name="Line 35"/>
            <p:cNvSpPr>
              <a:spLocks noChangeShapeType="1"/>
            </p:cNvSpPr>
            <p:nvPr/>
          </p:nvSpPr>
          <p:spPr bwMode="auto">
            <a:xfrm flipH="1" flipV="1">
              <a:off x="2120" y="3297"/>
              <a:ext cx="113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1" name="Arc 36"/>
            <p:cNvSpPr>
              <a:spLocks/>
            </p:cNvSpPr>
            <p:nvPr/>
          </p:nvSpPr>
          <p:spPr bwMode="auto">
            <a:xfrm>
              <a:off x="2171" y="2544"/>
              <a:ext cx="1093" cy="648"/>
            </a:xfrm>
            <a:custGeom>
              <a:avLst/>
              <a:gdLst>
                <a:gd name="T0" fmla="*/ 0 w 20098"/>
                <a:gd name="T1" fmla="*/ 0 h 21600"/>
                <a:gd name="T2" fmla="*/ 0 w 20098"/>
                <a:gd name="T3" fmla="*/ 0 h 21600"/>
                <a:gd name="T4" fmla="*/ 0 w 20098"/>
                <a:gd name="T5" fmla="*/ 0 h 21600"/>
                <a:gd name="T6" fmla="*/ 0 60000 65536"/>
                <a:gd name="T7" fmla="*/ 0 60000 65536"/>
                <a:gd name="T8" fmla="*/ 0 60000 65536"/>
                <a:gd name="T9" fmla="*/ 0 w 20098"/>
                <a:gd name="T10" fmla="*/ 0 h 21600"/>
                <a:gd name="T11" fmla="*/ 20098 w 2009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98" h="21600" fill="none" extrusionOk="0">
                  <a:moveTo>
                    <a:pt x="20098" y="21586"/>
                  </a:moveTo>
                  <a:cubicBezTo>
                    <a:pt x="19843" y="21595"/>
                    <a:pt x="19588" y="21599"/>
                    <a:pt x="19333" y="21600"/>
                  </a:cubicBezTo>
                  <a:cubicBezTo>
                    <a:pt x="11140" y="21600"/>
                    <a:pt x="3653" y="16965"/>
                    <a:pt x="-1" y="9633"/>
                  </a:cubicBezTo>
                </a:path>
                <a:path w="20098" h="21600" stroke="0" extrusionOk="0">
                  <a:moveTo>
                    <a:pt x="20098" y="21586"/>
                  </a:moveTo>
                  <a:cubicBezTo>
                    <a:pt x="19843" y="21595"/>
                    <a:pt x="19588" y="21599"/>
                    <a:pt x="19333" y="21600"/>
                  </a:cubicBezTo>
                  <a:cubicBezTo>
                    <a:pt x="11140" y="21600"/>
                    <a:pt x="3653" y="16965"/>
                    <a:pt x="-1" y="9633"/>
                  </a:cubicBezTo>
                  <a:lnTo>
                    <a:pt x="19333" y="0"/>
                  </a:lnTo>
                  <a:lnTo>
                    <a:pt x="20098" y="21586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2" name="Arc 37"/>
            <p:cNvSpPr>
              <a:spLocks/>
            </p:cNvSpPr>
            <p:nvPr/>
          </p:nvSpPr>
          <p:spPr bwMode="auto">
            <a:xfrm>
              <a:off x="2160" y="3408"/>
              <a:ext cx="1100" cy="648"/>
            </a:xfrm>
            <a:custGeom>
              <a:avLst/>
              <a:gdLst>
                <a:gd name="T0" fmla="*/ 0 w 20227"/>
                <a:gd name="T1" fmla="*/ 0 h 21600"/>
                <a:gd name="T2" fmla="*/ 0 w 20227"/>
                <a:gd name="T3" fmla="*/ 0 h 21600"/>
                <a:gd name="T4" fmla="*/ 0 w 20227"/>
                <a:gd name="T5" fmla="*/ 0 h 21600"/>
                <a:gd name="T6" fmla="*/ 0 60000 65536"/>
                <a:gd name="T7" fmla="*/ 0 60000 65536"/>
                <a:gd name="T8" fmla="*/ 0 60000 65536"/>
                <a:gd name="T9" fmla="*/ 0 w 20227"/>
                <a:gd name="T10" fmla="*/ 0 h 21600"/>
                <a:gd name="T11" fmla="*/ 20227 w 202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227" h="21600" fill="none" extrusionOk="0">
                  <a:moveTo>
                    <a:pt x="0" y="9883"/>
                  </a:moveTo>
                  <a:cubicBezTo>
                    <a:pt x="3978" y="3721"/>
                    <a:pt x="10811" y="-1"/>
                    <a:pt x="18146" y="0"/>
                  </a:cubicBezTo>
                  <a:cubicBezTo>
                    <a:pt x="18840" y="0"/>
                    <a:pt x="19535" y="33"/>
                    <a:pt x="20226" y="100"/>
                  </a:cubicBezTo>
                </a:path>
                <a:path w="20227" h="21600" stroke="0" extrusionOk="0">
                  <a:moveTo>
                    <a:pt x="0" y="9883"/>
                  </a:moveTo>
                  <a:cubicBezTo>
                    <a:pt x="3978" y="3721"/>
                    <a:pt x="10811" y="-1"/>
                    <a:pt x="18146" y="0"/>
                  </a:cubicBezTo>
                  <a:cubicBezTo>
                    <a:pt x="18840" y="0"/>
                    <a:pt x="19535" y="33"/>
                    <a:pt x="20226" y="100"/>
                  </a:cubicBezTo>
                  <a:lnTo>
                    <a:pt x="18146" y="21600"/>
                  </a:lnTo>
                  <a:lnTo>
                    <a:pt x="0" y="9883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19846" name="Object 38"/>
          <p:cNvGraphicFramePr>
            <a:graphicFrameLocks noChangeAspect="1"/>
          </p:cNvGraphicFramePr>
          <p:nvPr/>
        </p:nvGraphicFramePr>
        <p:xfrm>
          <a:off x="3695700" y="4465638"/>
          <a:ext cx="3429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0" name="Equation" r:id="rId23" imgW="104812" imgH="142830" progId="Equation.DSMT4">
                  <p:embed/>
                </p:oleObj>
              </mc:Choice>
              <mc:Fallback>
                <p:oleObj name="Equation" r:id="rId23" imgW="104812" imgH="14283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4465638"/>
                        <a:ext cx="3429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9" name="AutoShape 4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906000" y="6388100"/>
            <a:ext cx="649288" cy="287338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611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5662" y="14285"/>
                </a:moveTo>
                <a:lnTo>
                  <a:pt x="21600" y="8310"/>
                </a:lnTo>
                <a:lnTo>
                  <a:pt x="18630" y="8310"/>
                </a:lnTo>
                <a:cubicBezTo>
                  <a:pt x="18630" y="3721"/>
                  <a:pt x="14430" y="0"/>
                  <a:pt x="9250" y="0"/>
                </a:cubicBezTo>
                <a:cubicBezTo>
                  <a:pt x="4141" y="0"/>
                  <a:pt x="0" y="3799"/>
                  <a:pt x="0" y="8485"/>
                </a:cubicBezTo>
                <a:lnTo>
                  <a:pt x="0" y="21600"/>
                </a:lnTo>
                <a:lnTo>
                  <a:pt x="6110" y="21600"/>
                </a:lnTo>
                <a:lnTo>
                  <a:pt x="6110" y="8310"/>
                </a:lnTo>
                <a:cubicBezTo>
                  <a:pt x="6110" y="6947"/>
                  <a:pt x="7362" y="5842"/>
                  <a:pt x="8907" y="5842"/>
                </a:cubicBezTo>
                <a:lnTo>
                  <a:pt x="9725" y="5842"/>
                </a:lnTo>
                <a:cubicBezTo>
                  <a:pt x="11269" y="5842"/>
                  <a:pt x="12520" y="6947"/>
                  <a:pt x="12520" y="8310"/>
                </a:cubicBezTo>
                <a:lnTo>
                  <a:pt x="9725" y="8310"/>
                </a:lnTo>
                <a:lnTo>
                  <a:pt x="15662" y="1428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9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4" grpId="0" build="p" autoUpdateAnimBg="0"/>
      <p:bldP spid="1198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263352" y="764704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 若回路由</a:t>
            </a:r>
            <a:r>
              <a:rPr lang="en-US" altLang="zh-CN" i="1" dirty="0">
                <a:solidFill>
                  <a:srgbClr val="000000"/>
                </a:solidFill>
              </a:rPr>
              <a:t>N </a:t>
            </a:r>
            <a:r>
              <a:rPr lang="zh-CN" altLang="en-US" dirty="0">
                <a:solidFill>
                  <a:srgbClr val="000000"/>
                </a:solidFill>
              </a:rPr>
              <a:t>匝线圈串联而成：</a:t>
            </a:r>
          </a:p>
        </p:txBody>
      </p:sp>
      <p:graphicFrame>
        <p:nvGraphicFramePr>
          <p:cNvPr id="1259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995336"/>
              </p:ext>
            </p:extLst>
          </p:nvPr>
        </p:nvGraphicFramePr>
        <p:xfrm>
          <a:off x="5087888" y="1052736"/>
          <a:ext cx="3200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7" name="Equation" r:id="rId3" imgW="1219110" imgH="371520" progId="Equation.3">
                  <p:embed/>
                </p:oleObj>
              </mc:Choice>
              <mc:Fallback>
                <p:oleObj name="Equation" r:id="rId3" imgW="1219110" imgH="3715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888" y="1052736"/>
                        <a:ext cx="3200400" cy="850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551384" y="2060848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00FF"/>
                </a:solidFill>
                <a:sym typeface="Symbol" panose="05050102010706020507" pitchFamily="18" charset="2"/>
              </a:rPr>
              <a:t>Ψ </a:t>
            </a:r>
            <a:r>
              <a:rPr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为磁通匝链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( </a:t>
            </a:r>
            <a:r>
              <a:rPr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磁链 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) </a:t>
            </a:r>
            <a:r>
              <a:rPr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或全磁通。</a:t>
            </a:r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3411538" y="3455988"/>
          <a:ext cx="169386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8" name="Equation" r:id="rId5" imgW="609336" imgH="393529" progId="Equation.3">
                  <p:embed/>
                </p:oleObj>
              </mc:Choice>
              <mc:Fallback>
                <p:oleObj name="Equation" r:id="rId5" imgW="609336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538" y="3455988"/>
                        <a:ext cx="1693862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479376" y="2852936"/>
            <a:ext cx="5707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若闭合电路的电阻为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R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则感应电流为：</a:t>
            </a:r>
          </a:p>
        </p:txBody>
      </p:sp>
      <p:graphicFrame>
        <p:nvGraphicFramePr>
          <p:cNvPr id="1259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176885"/>
              </p:ext>
            </p:extLst>
          </p:nvPr>
        </p:nvGraphicFramePr>
        <p:xfrm>
          <a:off x="6096000" y="2564904"/>
          <a:ext cx="26241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9" name="Equation" r:id="rId7" imgW="1028254" imgH="393529" progId="Equation.3">
                  <p:embed/>
                </p:oleObj>
              </mc:Choice>
              <mc:Fallback>
                <p:oleObj name="Equation" r:id="rId7" imgW="1028254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564904"/>
                        <a:ext cx="2624138" cy="8096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0" name="Object 8"/>
          <p:cNvGraphicFramePr>
            <a:graphicFrameLocks noChangeAspect="1"/>
          </p:cNvGraphicFramePr>
          <p:nvPr/>
        </p:nvGraphicFramePr>
        <p:xfrm>
          <a:off x="5467350" y="3468688"/>
          <a:ext cx="21526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0" name="Equation" r:id="rId9" imgW="939392" imgH="393529" progId="Equation.3">
                  <p:embed/>
                </p:oleObj>
              </mc:Choice>
              <mc:Fallback>
                <p:oleObj name="Equation" r:id="rId9" imgW="939392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50" y="3468688"/>
                        <a:ext cx="215265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1" name="Text Box 9"/>
          <p:cNvSpPr txBox="1">
            <a:spLocks noChangeArrowheads="1"/>
          </p:cNvSpPr>
          <p:nvPr/>
        </p:nvSpPr>
        <p:spPr bwMode="auto">
          <a:xfrm>
            <a:off x="263352" y="4581128"/>
            <a:ext cx="11593288" cy="498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tabLst>
                <a:tab pos="229235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tabLst>
                <a:tab pos="229235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tabLst>
                <a:tab pos="229235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tabLst>
                <a:tab pos="229235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tabLst>
                <a:tab pos="229235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235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235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235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9235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设 </a:t>
            </a:r>
            <a:r>
              <a:rPr lang="en-US" altLang="zh-CN" i="1" dirty="0">
                <a:solidFill>
                  <a:srgbClr val="000000"/>
                </a:solidFill>
              </a:rPr>
              <a:t>t</a:t>
            </a:r>
            <a:r>
              <a:rPr lang="en-US" altLang="zh-CN" i="1" baseline="-25000" dirty="0">
                <a:solidFill>
                  <a:srgbClr val="000000"/>
                </a:solidFill>
              </a:rPr>
              <a:t>1 </a:t>
            </a:r>
            <a:r>
              <a:rPr lang="zh-CN" altLang="en-US" dirty="0">
                <a:solidFill>
                  <a:srgbClr val="000000"/>
                </a:solidFill>
              </a:rPr>
              <a:t>时刻磁通为</a:t>
            </a:r>
            <a:r>
              <a:rPr lang="zh-CN" altLang="en-US" i="1" dirty="0">
                <a:solidFill>
                  <a:srgbClr val="000000"/>
                </a:solidFill>
                <a:sym typeface="Symbol" panose="05050102010706020507" pitchFamily="18" charset="2"/>
              </a:rPr>
              <a:t></a:t>
            </a:r>
            <a:r>
              <a:rPr lang="en-US" altLang="zh-CN" i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1 </a:t>
            </a: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，</a:t>
            </a:r>
            <a:r>
              <a:rPr lang="en-US" altLang="zh-CN" i="1" dirty="0">
                <a:solidFill>
                  <a:srgbClr val="000000"/>
                </a:solidFill>
              </a:rPr>
              <a:t>t</a:t>
            </a:r>
            <a:r>
              <a:rPr lang="en-US" altLang="zh-CN" i="1" baseline="-25000" dirty="0">
                <a:solidFill>
                  <a:srgbClr val="000000"/>
                </a:solidFill>
              </a:rPr>
              <a:t>2  </a:t>
            </a:r>
            <a:r>
              <a:rPr lang="zh-CN" altLang="en-US" dirty="0">
                <a:solidFill>
                  <a:srgbClr val="000000"/>
                </a:solidFill>
              </a:rPr>
              <a:t>时刻磁通为 </a:t>
            </a:r>
            <a:r>
              <a:rPr lang="zh-CN" altLang="en-US" i="1" dirty="0">
                <a:solidFill>
                  <a:srgbClr val="000000"/>
                </a:solidFill>
                <a:sym typeface="Symbol" panose="05050102010706020507" pitchFamily="18" charset="2"/>
              </a:rPr>
              <a:t></a:t>
            </a:r>
            <a:r>
              <a:rPr lang="en-US" altLang="zh-CN" i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2 </a:t>
            </a: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， 则在</a:t>
            </a:r>
            <a:r>
              <a:rPr lang="en-US" altLang="zh-CN" i="1" dirty="0">
                <a:solidFill>
                  <a:srgbClr val="000000"/>
                </a:solidFill>
              </a:rPr>
              <a:t>t</a:t>
            </a:r>
            <a:r>
              <a:rPr lang="en-US" altLang="zh-CN" i="1" baseline="-25000" dirty="0">
                <a:solidFill>
                  <a:srgbClr val="000000"/>
                </a:solidFill>
              </a:rPr>
              <a:t>2 </a:t>
            </a:r>
            <a:r>
              <a:rPr lang="en-US" altLang="zh-CN" i="1" dirty="0">
                <a:solidFill>
                  <a:srgbClr val="000000"/>
                </a:solidFill>
              </a:rPr>
              <a:t>-  t</a:t>
            </a:r>
            <a:r>
              <a:rPr lang="en-US" altLang="zh-CN" i="1" baseline="-25000" dirty="0">
                <a:solidFill>
                  <a:srgbClr val="000000"/>
                </a:solidFill>
              </a:rPr>
              <a:t>1 </a:t>
            </a:r>
            <a:r>
              <a:rPr lang="zh-CN" altLang="en-US" dirty="0">
                <a:solidFill>
                  <a:srgbClr val="000000"/>
                </a:solidFill>
              </a:rPr>
              <a:t>时间内回路某截面中通过的电量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  <a:endParaRPr lang="en-US" altLang="zh-CN" sz="3200" b="0" dirty="0">
              <a:solidFill>
                <a:srgbClr val="000000"/>
              </a:solidFill>
            </a:endParaRPr>
          </a:p>
        </p:txBody>
      </p:sp>
      <p:graphicFrame>
        <p:nvGraphicFramePr>
          <p:cNvPr id="125962" name="Object 10"/>
          <p:cNvGraphicFramePr>
            <a:graphicFrameLocks noChangeAspect="1"/>
          </p:cNvGraphicFramePr>
          <p:nvPr/>
        </p:nvGraphicFramePr>
        <p:xfrm>
          <a:off x="2743200" y="5284788"/>
          <a:ext cx="42672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1" name="Equation" r:id="rId11" imgW="1548728" imgH="431613" progId="Equation.3">
                  <p:embed/>
                </p:oleObj>
              </mc:Choice>
              <mc:Fallback>
                <p:oleObj name="Equation" r:id="rId11" imgW="1548728" imgH="4316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284788"/>
                        <a:ext cx="42672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3" name="Object 11"/>
          <p:cNvGraphicFramePr>
            <a:graphicFrameLocks noChangeAspect="1"/>
          </p:cNvGraphicFramePr>
          <p:nvPr/>
        </p:nvGraphicFramePr>
        <p:xfrm>
          <a:off x="7467600" y="5329238"/>
          <a:ext cx="1982788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2" name="Equation" r:id="rId13" imgW="672808" imgH="393529" progId="Equation.3">
                  <p:embed/>
                </p:oleObj>
              </mc:Choice>
              <mc:Fallback>
                <p:oleObj name="Equation" r:id="rId13" imgW="672808" imgH="3935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5329238"/>
                        <a:ext cx="1982788" cy="7937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4" name="Text Box 12"/>
          <p:cNvSpPr txBox="1">
            <a:spLocks noChangeArrowheads="1"/>
          </p:cNvSpPr>
          <p:nvPr/>
        </p:nvSpPr>
        <p:spPr bwMode="auto">
          <a:xfrm>
            <a:off x="2279576" y="6237312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</a:rPr>
              <a:t>感应电量与磁通的变化量成正比，与变化的快慢无关。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autoUpdateAnimBg="0"/>
      <p:bldP spid="125958" grpId="0" autoUpdateAnimBg="0"/>
      <p:bldP spid="125961" grpId="0" autoUpdateAnimBg="0"/>
      <p:bldP spid="12596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119336" y="116632"/>
            <a:ext cx="8740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</a:rPr>
              <a:t>3</a:t>
            </a:r>
            <a:r>
              <a:rPr lang="zh-CN" altLang="en-US" dirty="0">
                <a:solidFill>
                  <a:srgbClr val="000000"/>
                </a:solidFill>
              </a:rPr>
              <a:t>、感应电动势的方向及公式中负号存在的相对性和必要性：       </a:t>
            </a:r>
          </a:p>
        </p:txBody>
      </p:sp>
      <p:graphicFrame>
        <p:nvGraphicFramePr>
          <p:cNvPr id="1269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25362"/>
              </p:ext>
            </p:extLst>
          </p:nvPr>
        </p:nvGraphicFramePr>
        <p:xfrm>
          <a:off x="4223792" y="5661248"/>
          <a:ext cx="21336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9" name="Equation" r:id="rId3" imgW="1079032" imgH="431613" progId="Equation.3">
                  <p:embed/>
                </p:oleObj>
              </mc:Choice>
              <mc:Fallback>
                <p:oleObj name="Equation" r:id="rId3" imgW="1079032" imgH="4316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792" y="5661248"/>
                        <a:ext cx="21336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119336" y="1268760"/>
            <a:ext cx="655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判定感应电动势的方向的方法：</a:t>
            </a:r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839416" y="1772816"/>
            <a:ext cx="5270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）先规定导体回路 </a:t>
            </a:r>
            <a:r>
              <a:rPr lang="en-US" altLang="zh-CN" i="1" dirty="0">
                <a:solidFill>
                  <a:srgbClr val="000000"/>
                </a:solidFill>
              </a:rPr>
              <a:t>L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绕行的正方向。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39416" y="2348880"/>
            <a:ext cx="5867400" cy="457200"/>
            <a:chOff x="288" y="1344"/>
            <a:chExt cx="3696" cy="288"/>
          </a:xfrm>
        </p:grpSpPr>
        <p:sp>
          <p:nvSpPr>
            <p:cNvPr id="33867" name="Text Box 7"/>
            <p:cNvSpPr txBox="1">
              <a:spLocks noChangeArrowheads="1"/>
            </p:cNvSpPr>
            <p:nvPr/>
          </p:nvSpPr>
          <p:spPr bwMode="auto">
            <a:xfrm>
              <a:off x="288" y="1344"/>
              <a:ext cx="3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1" tIns="45716" rIns="91431" bIns="45716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</a:rPr>
                <a:t>2</a:t>
              </a:r>
              <a:r>
                <a:rPr lang="zh-CN" altLang="en-US" dirty="0">
                  <a:solidFill>
                    <a:srgbClr val="000000"/>
                  </a:solidFill>
                </a:rPr>
                <a:t>）按右手螺旋法则确定磁通量      的正负。</a:t>
              </a:r>
            </a:p>
          </p:txBody>
        </p:sp>
        <p:graphicFrame>
          <p:nvGraphicFramePr>
            <p:cNvPr id="33868" name="Object 8"/>
            <p:cNvGraphicFramePr>
              <a:graphicFrameLocks noChangeAspect="1"/>
            </p:cNvGraphicFramePr>
            <p:nvPr/>
          </p:nvGraphicFramePr>
          <p:xfrm>
            <a:off x="2976" y="1359"/>
            <a:ext cx="24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20" name="Equation" r:id="rId5" imgW="164957" imgH="152268" progId="Equation.3">
                    <p:embed/>
                  </p:oleObj>
                </mc:Choice>
                <mc:Fallback>
                  <p:oleObj name="Equation" r:id="rId5" imgW="164957" imgH="152268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359"/>
                          <a:ext cx="244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39416" y="3140968"/>
            <a:ext cx="6705600" cy="479425"/>
            <a:chOff x="240" y="2016"/>
            <a:chExt cx="4224" cy="302"/>
          </a:xfrm>
        </p:grpSpPr>
        <p:sp>
          <p:nvSpPr>
            <p:cNvPr id="33864" name="Text Box 10"/>
            <p:cNvSpPr txBox="1">
              <a:spLocks noChangeArrowheads="1"/>
            </p:cNvSpPr>
            <p:nvPr/>
          </p:nvSpPr>
          <p:spPr bwMode="auto">
            <a:xfrm>
              <a:off x="240" y="2016"/>
              <a:ext cx="4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1" tIns="45716" rIns="91431" bIns="45716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</a:rPr>
                <a:t>3</a:t>
              </a:r>
              <a:r>
                <a:rPr lang="zh-CN" altLang="en-US" dirty="0">
                  <a:solidFill>
                    <a:srgbClr val="000000"/>
                  </a:solidFill>
                </a:rPr>
                <a:t>）再根据     的变化情况，确定             的正负。</a:t>
              </a:r>
            </a:p>
          </p:txBody>
        </p:sp>
        <p:graphicFrame>
          <p:nvGraphicFramePr>
            <p:cNvPr id="33865" name="Object 11"/>
            <p:cNvGraphicFramePr>
              <a:graphicFrameLocks noChangeAspect="1"/>
            </p:cNvGraphicFramePr>
            <p:nvPr/>
          </p:nvGraphicFramePr>
          <p:xfrm>
            <a:off x="1152" y="2031"/>
            <a:ext cx="24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21" name="Equation" r:id="rId7" imgW="164957" imgH="152268" progId="Equation.3">
                    <p:embed/>
                  </p:oleObj>
                </mc:Choice>
                <mc:Fallback>
                  <p:oleObj name="Equation" r:id="rId7" imgW="164957" imgH="152268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031"/>
                          <a:ext cx="244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66" name="Object 12"/>
            <p:cNvGraphicFramePr>
              <a:graphicFrameLocks noChangeAspect="1"/>
            </p:cNvGraphicFramePr>
            <p:nvPr/>
          </p:nvGraphicFramePr>
          <p:xfrm>
            <a:off x="2957" y="2016"/>
            <a:ext cx="604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22" name="Equation" r:id="rId8" imgW="431613" imgH="215806" progId="Equation.3">
                    <p:embed/>
                  </p:oleObj>
                </mc:Choice>
                <mc:Fallback>
                  <p:oleObj name="Equation" r:id="rId8" imgW="431613" imgH="215806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7" y="2016"/>
                          <a:ext cx="604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343472" y="3933056"/>
            <a:ext cx="7659687" cy="457200"/>
            <a:chOff x="551" y="2400"/>
            <a:chExt cx="4825" cy="288"/>
          </a:xfrm>
        </p:grpSpPr>
        <p:graphicFrame>
          <p:nvGraphicFramePr>
            <p:cNvPr id="33862" name="Object 14"/>
            <p:cNvGraphicFramePr>
              <a:graphicFrameLocks noChangeAspect="1"/>
            </p:cNvGraphicFramePr>
            <p:nvPr/>
          </p:nvGraphicFramePr>
          <p:xfrm>
            <a:off x="551" y="2400"/>
            <a:ext cx="1947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23" name="Equation" r:id="rId10" imgW="1497950" imgH="215806" progId="Equation.3">
                    <p:embed/>
                  </p:oleObj>
                </mc:Choice>
                <mc:Fallback>
                  <p:oleObj name="Equation" r:id="rId10" imgW="1497950" imgH="215806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" y="2400"/>
                          <a:ext cx="1947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63" name="Text Box 15"/>
            <p:cNvSpPr txBox="1">
              <a:spLocks noChangeArrowheads="1"/>
            </p:cNvSpPr>
            <p:nvPr/>
          </p:nvSpPr>
          <p:spPr bwMode="auto">
            <a:xfrm>
              <a:off x="2496" y="2400"/>
              <a:ext cx="28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1" tIns="45716" rIns="91431" bIns="45716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solidFill>
                    <a:srgbClr val="000000"/>
                  </a:solidFill>
                </a:rPr>
                <a:t>ε </a:t>
              </a:r>
              <a:r>
                <a:rPr lang="zh-CN" altLang="en-US">
                  <a:solidFill>
                    <a:srgbClr val="000000"/>
                  </a:solidFill>
                </a:rPr>
                <a:t>的方向</a:t>
              </a:r>
              <a:r>
                <a:rPr lang="en-US" altLang="zh-CN" i="1">
                  <a:solidFill>
                    <a:srgbClr val="000000"/>
                  </a:solidFill>
                </a:rPr>
                <a:t>L </a:t>
              </a:r>
              <a:r>
                <a:rPr lang="zh-CN" altLang="en-US">
                  <a:solidFill>
                    <a:srgbClr val="000000"/>
                  </a:solidFill>
                </a:rPr>
                <a:t>绕行的正方向相反。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343472" y="4653136"/>
            <a:ext cx="7662862" cy="457200"/>
            <a:chOff x="549" y="2736"/>
            <a:chExt cx="4827" cy="288"/>
          </a:xfrm>
        </p:grpSpPr>
        <p:graphicFrame>
          <p:nvGraphicFramePr>
            <p:cNvPr id="33860" name="Object 17"/>
            <p:cNvGraphicFramePr>
              <a:graphicFrameLocks noChangeAspect="1"/>
            </p:cNvGraphicFramePr>
            <p:nvPr/>
          </p:nvGraphicFramePr>
          <p:xfrm>
            <a:off x="549" y="2743"/>
            <a:ext cx="1947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24" name="Equation" r:id="rId12" imgW="1497950" imgH="215806" progId="Equation.3">
                    <p:embed/>
                  </p:oleObj>
                </mc:Choice>
                <mc:Fallback>
                  <p:oleObj name="Equation" r:id="rId12" imgW="1497950" imgH="215806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" y="2743"/>
                          <a:ext cx="1947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61" name="Text Box 18"/>
            <p:cNvSpPr txBox="1">
              <a:spLocks noChangeArrowheads="1"/>
            </p:cNvSpPr>
            <p:nvPr/>
          </p:nvSpPr>
          <p:spPr bwMode="auto">
            <a:xfrm>
              <a:off x="2496" y="2736"/>
              <a:ext cx="28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1" tIns="45716" rIns="91431" bIns="45716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solidFill>
                    <a:srgbClr val="000000"/>
                  </a:solidFill>
                </a:rPr>
                <a:t>ε </a:t>
              </a:r>
              <a:r>
                <a:rPr lang="zh-CN" altLang="en-US">
                  <a:solidFill>
                    <a:srgbClr val="000000"/>
                  </a:solidFill>
                </a:rPr>
                <a:t>的方向</a:t>
              </a:r>
              <a:r>
                <a:rPr lang="en-US" altLang="zh-CN" i="1">
                  <a:solidFill>
                    <a:srgbClr val="000000"/>
                  </a:solidFill>
                </a:rPr>
                <a:t>L </a:t>
              </a:r>
              <a:r>
                <a:rPr lang="zh-CN" altLang="en-US">
                  <a:solidFill>
                    <a:srgbClr val="000000"/>
                  </a:solidFill>
                </a:rPr>
                <a:t>绕行的正方向一致。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2819400" y="5345113"/>
            <a:ext cx="1004888" cy="1438275"/>
            <a:chOff x="816" y="2976"/>
            <a:chExt cx="720" cy="1152"/>
          </a:xfrm>
        </p:grpSpPr>
        <p:sp>
          <p:nvSpPr>
            <p:cNvPr id="33845" name="Oval 20"/>
            <p:cNvSpPr>
              <a:spLocks noChangeArrowheads="1"/>
            </p:cNvSpPr>
            <p:nvPr/>
          </p:nvSpPr>
          <p:spPr bwMode="auto">
            <a:xfrm rot="5400000">
              <a:off x="1036" y="3035"/>
              <a:ext cx="299" cy="694"/>
            </a:xfrm>
            <a:prstGeom prst="ellipse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3846" name="Rectangle 21"/>
            <p:cNvSpPr>
              <a:spLocks noChangeArrowheads="1"/>
            </p:cNvSpPr>
            <p:nvPr/>
          </p:nvSpPr>
          <p:spPr bwMode="auto">
            <a:xfrm rot="5400000">
              <a:off x="1061" y="3731"/>
              <a:ext cx="224" cy="77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3847" name="Rectangle 22"/>
            <p:cNvSpPr>
              <a:spLocks noChangeArrowheads="1"/>
            </p:cNvSpPr>
            <p:nvPr/>
          </p:nvSpPr>
          <p:spPr bwMode="auto">
            <a:xfrm rot="5400000">
              <a:off x="1061" y="3955"/>
              <a:ext cx="224" cy="7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3848" name="Line 23"/>
            <p:cNvSpPr>
              <a:spLocks noChangeShapeType="1"/>
            </p:cNvSpPr>
            <p:nvPr/>
          </p:nvSpPr>
          <p:spPr bwMode="auto">
            <a:xfrm rot="5400000" flipH="1">
              <a:off x="1014" y="3243"/>
              <a:ext cx="3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3849" name="Object 24"/>
            <p:cNvGraphicFramePr>
              <a:graphicFrameLocks noChangeAspect="1"/>
            </p:cNvGraphicFramePr>
            <p:nvPr/>
          </p:nvGraphicFramePr>
          <p:xfrm>
            <a:off x="975" y="3671"/>
            <a:ext cx="125" cy="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25" name="公式" r:id="rId14" imgW="177492" imgH="177492" progId="Equation.3">
                    <p:embed/>
                  </p:oleObj>
                </mc:Choice>
                <mc:Fallback>
                  <p:oleObj name="公式" r:id="rId14" imgW="177492" imgH="177492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3671"/>
                          <a:ext cx="125" cy="1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50" name="Object 25"/>
            <p:cNvGraphicFramePr>
              <a:graphicFrameLocks noChangeAspect="1"/>
            </p:cNvGraphicFramePr>
            <p:nvPr/>
          </p:nvGraphicFramePr>
          <p:xfrm>
            <a:off x="975" y="3989"/>
            <a:ext cx="119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26" name="公式" r:id="rId16" imgW="139579" imgH="177646" progId="Equation.3">
                    <p:embed/>
                  </p:oleObj>
                </mc:Choice>
                <mc:Fallback>
                  <p:oleObj name="公式" r:id="rId16" imgW="139579" imgH="177646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3989"/>
                          <a:ext cx="119" cy="1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51" name="Object 26"/>
            <p:cNvGraphicFramePr>
              <a:graphicFrameLocks noChangeAspect="1"/>
            </p:cNvGraphicFramePr>
            <p:nvPr/>
          </p:nvGraphicFramePr>
          <p:xfrm>
            <a:off x="983" y="2976"/>
            <a:ext cx="152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27" name="公式" r:id="rId18" imgW="164957" imgH="152268" progId="Equation.3">
                    <p:embed/>
                  </p:oleObj>
                </mc:Choice>
                <mc:Fallback>
                  <p:oleObj name="公式" r:id="rId18" imgW="164957" imgH="152268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3" y="2976"/>
                          <a:ext cx="152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52" name="Line 27"/>
            <p:cNvSpPr>
              <a:spLocks noChangeShapeType="1"/>
            </p:cNvSpPr>
            <p:nvPr/>
          </p:nvSpPr>
          <p:spPr bwMode="auto">
            <a:xfrm flipV="1">
              <a:off x="1294" y="3744"/>
              <a:ext cx="0" cy="2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3853" name="Object 28"/>
            <p:cNvGraphicFramePr>
              <a:graphicFrameLocks noChangeAspect="1"/>
            </p:cNvGraphicFramePr>
            <p:nvPr/>
          </p:nvGraphicFramePr>
          <p:xfrm>
            <a:off x="1413" y="3787"/>
            <a:ext cx="123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28" name="Equation" r:id="rId19" imgW="126780" imgH="164814" progId="Equation.3">
                    <p:embed/>
                  </p:oleObj>
                </mc:Choice>
                <mc:Fallback>
                  <p:oleObj name="Equation" r:id="rId19" imgW="126780" imgH="164814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3" y="3787"/>
                          <a:ext cx="123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54" name="Line 29"/>
            <p:cNvSpPr>
              <a:spLocks noChangeShapeType="1"/>
            </p:cNvSpPr>
            <p:nvPr/>
          </p:nvSpPr>
          <p:spPr bwMode="auto">
            <a:xfrm rot="5400000" flipH="1">
              <a:off x="895" y="3264"/>
              <a:ext cx="3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5" name="Line 30"/>
            <p:cNvSpPr>
              <a:spLocks noChangeShapeType="1"/>
            </p:cNvSpPr>
            <p:nvPr/>
          </p:nvSpPr>
          <p:spPr bwMode="auto">
            <a:xfrm rot="5400000" flipH="1">
              <a:off x="1134" y="3264"/>
              <a:ext cx="3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6" name="Line 31"/>
            <p:cNvSpPr>
              <a:spLocks noChangeShapeType="1"/>
            </p:cNvSpPr>
            <p:nvPr/>
          </p:nvSpPr>
          <p:spPr bwMode="auto">
            <a:xfrm>
              <a:off x="1095" y="3531"/>
              <a:ext cx="159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3857" name="Object 32"/>
            <p:cNvGraphicFramePr>
              <a:graphicFrameLocks noChangeAspect="1"/>
            </p:cNvGraphicFramePr>
            <p:nvPr/>
          </p:nvGraphicFramePr>
          <p:xfrm>
            <a:off x="1294" y="3484"/>
            <a:ext cx="171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29" name="Equation" r:id="rId21" imgW="114266" imgH="142830" progId="Equation.3">
                    <p:embed/>
                  </p:oleObj>
                </mc:Choice>
                <mc:Fallback>
                  <p:oleObj name="Equation" r:id="rId21" imgW="114266" imgH="14283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4" y="3484"/>
                          <a:ext cx="171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58" name="Line 33"/>
            <p:cNvSpPr>
              <a:spLocks noChangeShapeType="1"/>
            </p:cNvSpPr>
            <p:nvPr/>
          </p:nvSpPr>
          <p:spPr bwMode="auto">
            <a:xfrm flipH="1" flipV="1">
              <a:off x="856" y="3445"/>
              <a:ext cx="119" cy="4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3859" name="Object 34"/>
            <p:cNvGraphicFramePr>
              <a:graphicFrameLocks noChangeAspect="1"/>
            </p:cNvGraphicFramePr>
            <p:nvPr/>
          </p:nvGraphicFramePr>
          <p:xfrm>
            <a:off x="816" y="3531"/>
            <a:ext cx="142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30" name="Equation" r:id="rId23" imgW="104812" imgH="114210" progId="Equation.3">
                    <p:embed/>
                  </p:oleObj>
                </mc:Choice>
                <mc:Fallback>
                  <p:oleObj name="Equation" r:id="rId23" imgW="104812" imgH="11421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531"/>
                          <a:ext cx="142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7104112" y="5229200"/>
            <a:ext cx="1066800" cy="1409700"/>
            <a:chOff x="3264" y="2976"/>
            <a:chExt cx="768" cy="1152"/>
          </a:xfrm>
        </p:grpSpPr>
        <p:sp>
          <p:nvSpPr>
            <p:cNvPr id="33830" name="Oval 36"/>
            <p:cNvSpPr>
              <a:spLocks noChangeArrowheads="1"/>
            </p:cNvSpPr>
            <p:nvPr/>
          </p:nvSpPr>
          <p:spPr bwMode="auto">
            <a:xfrm rot="5400000">
              <a:off x="3509" y="3012"/>
              <a:ext cx="299" cy="739"/>
            </a:xfrm>
            <a:prstGeom prst="ellipse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3831" name="Rectangle 37"/>
            <p:cNvSpPr>
              <a:spLocks noChangeArrowheads="1"/>
            </p:cNvSpPr>
            <p:nvPr/>
          </p:nvSpPr>
          <p:spPr bwMode="auto">
            <a:xfrm rot="5400000">
              <a:off x="3532" y="3729"/>
              <a:ext cx="224" cy="82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3832" name="Rectangle 38"/>
            <p:cNvSpPr>
              <a:spLocks noChangeArrowheads="1"/>
            </p:cNvSpPr>
            <p:nvPr/>
          </p:nvSpPr>
          <p:spPr bwMode="auto">
            <a:xfrm rot="5400000">
              <a:off x="3532" y="3953"/>
              <a:ext cx="224" cy="8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3833" name="Line 39"/>
            <p:cNvSpPr>
              <a:spLocks noChangeShapeType="1"/>
            </p:cNvSpPr>
            <p:nvPr/>
          </p:nvSpPr>
          <p:spPr bwMode="auto">
            <a:xfrm rot="5400000" flipH="1">
              <a:off x="3486" y="3243"/>
              <a:ext cx="3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3834" name="Object 40"/>
            <p:cNvGraphicFramePr>
              <a:graphicFrameLocks noChangeAspect="1"/>
            </p:cNvGraphicFramePr>
            <p:nvPr/>
          </p:nvGraphicFramePr>
          <p:xfrm>
            <a:off x="3434" y="3671"/>
            <a:ext cx="133" cy="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31" name="公式" r:id="rId25" imgW="177492" imgH="177492" progId="Equation.3">
                    <p:embed/>
                  </p:oleObj>
                </mc:Choice>
                <mc:Fallback>
                  <p:oleObj name="公式" r:id="rId25" imgW="177492" imgH="177492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4" y="3671"/>
                          <a:ext cx="133" cy="1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35" name="Object 41"/>
            <p:cNvGraphicFramePr>
              <a:graphicFrameLocks noChangeAspect="1"/>
            </p:cNvGraphicFramePr>
            <p:nvPr/>
          </p:nvGraphicFramePr>
          <p:xfrm>
            <a:off x="3434" y="3989"/>
            <a:ext cx="126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32" name="公式" r:id="rId26" imgW="139579" imgH="177646" progId="Equation.3">
                    <p:embed/>
                  </p:oleObj>
                </mc:Choice>
                <mc:Fallback>
                  <p:oleObj name="公式" r:id="rId26" imgW="139579" imgH="177646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4" y="3989"/>
                          <a:ext cx="126" cy="1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36" name="Object 42"/>
            <p:cNvGraphicFramePr>
              <a:graphicFrameLocks noChangeAspect="1"/>
            </p:cNvGraphicFramePr>
            <p:nvPr/>
          </p:nvGraphicFramePr>
          <p:xfrm>
            <a:off x="3442" y="2976"/>
            <a:ext cx="162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33" name="公式" r:id="rId27" imgW="164957" imgH="152268" progId="Equation.3">
                    <p:embed/>
                  </p:oleObj>
                </mc:Choice>
                <mc:Fallback>
                  <p:oleObj name="公式" r:id="rId27" imgW="164957" imgH="152268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2" y="2976"/>
                          <a:ext cx="162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37" name="Line 43"/>
            <p:cNvSpPr>
              <a:spLocks noChangeShapeType="1"/>
            </p:cNvSpPr>
            <p:nvPr/>
          </p:nvSpPr>
          <p:spPr bwMode="auto">
            <a:xfrm rot="10800000" flipV="1">
              <a:off x="3774" y="3744"/>
              <a:ext cx="0" cy="2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3838" name="Object 44"/>
            <p:cNvGraphicFramePr>
              <a:graphicFrameLocks noChangeAspect="1"/>
            </p:cNvGraphicFramePr>
            <p:nvPr/>
          </p:nvGraphicFramePr>
          <p:xfrm>
            <a:off x="3901" y="3787"/>
            <a:ext cx="131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34" name="Equation" r:id="rId28" imgW="126780" imgH="164814" progId="Equation.3">
                    <p:embed/>
                  </p:oleObj>
                </mc:Choice>
                <mc:Fallback>
                  <p:oleObj name="Equation" r:id="rId28" imgW="126780" imgH="164814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1" y="3787"/>
                          <a:ext cx="131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39" name="Line 45"/>
            <p:cNvSpPr>
              <a:spLocks noChangeShapeType="1"/>
            </p:cNvSpPr>
            <p:nvPr/>
          </p:nvSpPr>
          <p:spPr bwMode="auto">
            <a:xfrm rot="5400000" flipH="1">
              <a:off x="3359" y="3264"/>
              <a:ext cx="3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0" name="Line 46"/>
            <p:cNvSpPr>
              <a:spLocks noChangeShapeType="1"/>
            </p:cNvSpPr>
            <p:nvPr/>
          </p:nvSpPr>
          <p:spPr bwMode="auto">
            <a:xfrm rot="5400000" flipH="1">
              <a:off x="3614" y="3264"/>
              <a:ext cx="3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1" name="Line 47"/>
            <p:cNvSpPr>
              <a:spLocks noChangeShapeType="1"/>
            </p:cNvSpPr>
            <p:nvPr/>
          </p:nvSpPr>
          <p:spPr bwMode="auto">
            <a:xfrm>
              <a:off x="3561" y="3531"/>
              <a:ext cx="170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3842" name="Object 48"/>
            <p:cNvGraphicFramePr>
              <a:graphicFrameLocks noChangeAspect="1"/>
            </p:cNvGraphicFramePr>
            <p:nvPr/>
          </p:nvGraphicFramePr>
          <p:xfrm>
            <a:off x="3774" y="3484"/>
            <a:ext cx="182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35" name="Equation" r:id="rId30" imgW="114266" imgH="142830" progId="Equation.3">
                    <p:embed/>
                  </p:oleObj>
                </mc:Choice>
                <mc:Fallback>
                  <p:oleObj name="Equation" r:id="rId30" imgW="114266" imgH="14283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4" y="3484"/>
                          <a:ext cx="182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43" name="Line 49"/>
            <p:cNvSpPr>
              <a:spLocks noChangeShapeType="1"/>
            </p:cNvSpPr>
            <p:nvPr/>
          </p:nvSpPr>
          <p:spPr bwMode="auto">
            <a:xfrm rot="10800000" flipH="1" flipV="1">
              <a:off x="3306" y="3445"/>
              <a:ext cx="128" cy="4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3844" name="Object 50"/>
            <p:cNvGraphicFramePr>
              <a:graphicFrameLocks noChangeAspect="1"/>
            </p:cNvGraphicFramePr>
            <p:nvPr/>
          </p:nvGraphicFramePr>
          <p:xfrm>
            <a:off x="3264" y="3531"/>
            <a:ext cx="151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36" name="Equation" r:id="rId32" imgW="104812" imgH="114210" progId="Equation.3">
                    <p:embed/>
                  </p:oleObj>
                </mc:Choice>
                <mc:Fallback>
                  <p:oleObj name="Equation" r:id="rId32" imgW="104812" imgH="11421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531"/>
                          <a:ext cx="151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7027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834670"/>
              </p:ext>
            </p:extLst>
          </p:nvPr>
        </p:nvGraphicFramePr>
        <p:xfrm>
          <a:off x="8832304" y="5589240"/>
          <a:ext cx="20923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7" name="Equation" r:id="rId34" imgW="1079032" imgH="431613" progId="Equation.3">
                  <p:embed/>
                </p:oleObj>
              </mc:Choice>
              <mc:Fallback>
                <p:oleObj name="Equation" r:id="rId34" imgW="1079032" imgH="431613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2304" y="5589240"/>
                        <a:ext cx="209232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9552384" y="1412776"/>
            <a:ext cx="2232025" cy="457200"/>
            <a:chOff x="1296" y="1632"/>
            <a:chExt cx="1406" cy="288"/>
          </a:xfrm>
        </p:grpSpPr>
        <p:sp>
          <p:nvSpPr>
            <p:cNvPr id="33827" name="Oval 53"/>
            <p:cNvSpPr>
              <a:spLocks noChangeArrowheads="1"/>
            </p:cNvSpPr>
            <p:nvPr/>
          </p:nvSpPr>
          <p:spPr bwMode="auto">
            <a:xfrm>
              <a:off x="1296" y="1632"/>
              <a:ext cx="1152" cy="288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3828" name="Line 54"/>
            <p:cNvSpPr>
              <a:spLocks noChangeShapeType="1"/>
            </p:cNvSpPr>
            <p:nvPr/>
          </p:nvSpPr>
          <p:spPr bwMode="auto">
            <a:xfrm>
              <a:off x="1728" y="1920"/>
              <a:ext cx="288" cy="0"/>
            </a:xfrm>
            <a:prstGeom prst="line">
              <a:avLst/>
            </a:prstGeom>
            <a:noFill/>
            <a:ln w="15875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3829" name="Object 55"/>
            <p:cNvGraphicFramePr>
              <a:graphicFrameLocks noChangeAspect="1"/>
            </p:cNvGraphicFramePr>
            <p:nvPr/>
          </p:nvGraphicFramePr>
          <p:xfrm>
            <a:off x="2496" y="1632"/>
            <a:ext cx="206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38" name="Equation" r:id="rId36" imgW="114266" imgH="142830" progId="Equation.3">
                    <p:embed/>
                  </p:oleObj>
                </mc:Choice>
                <mc:Fallback>
                  <p:oleObj name="Equation" r:id="rId36" imgW="114266" imgH="14283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632"/>
                          <a:ext cx="206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7032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711597"/>
              </p:ext>
            </p:extLst>
          </p:nvPr>
        </p:nvGraphicFramePr>
        <p:xfrm>
          <a:off x="8639572" y="1412776"/>
          <a:ext cx="72707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9" name="Equation" r:id="rId38" imgW="393359" imgH="177646" progId="Equation.3">
                  <p:embed/>
                </p:oleObj>
              </mc:Choice>
              <mc:Fallback>
                <p:oleObj name="Equation" r:id="rId38" imgW="393359" imgH="177646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9572" y="1412776"/>
                        <a:ext cx="727075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119336" y="764704"/>
            <a:ext cx="8769350" cy="461962"/>
            <a:chOff x="240" y="384"/>
            <a:chExt cx="5524" cy="291"/>
          </a:xfrm>
        </p:grpSpPr>
        <p:sp>
          <p:nvSpPr>
            <p:cNvPr id="33825" name="Rectangle 58"/>
            <p:cNvSpPr>
              <a:spLocks noChangeArrowheads="1"/>
            </p:cNvSpPr>
            <p:nvPr/>
          </p:nvSpPr>
          <p:spPr bwMode="auto">
            <a:xfrm>
              <a:off x="240" y="384"/>
              <a:ext cx="55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1" tIns="45716" rIns="91431" bIns="45716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0000FF"/>
                  </a:solidFill>
                </a:rPr>
                <a:t>定律中的“   ”表示了感应电动势的方向与磁通量变化的关系。</a:t>
              </a:r>
            </a:p>
          </p:txBody>
        </p:sp>
        <p:sp>
          <p:nvSpPr>
            <p:cNvPr id="33826" name="Line 59"/>
            <p:cNvSpPr>
              <a:spLocks noChangeShapeType="1"/>
            </p:cNvSpPr>
            <p:nvPr/>
          </p:nvSpPr>
          <p:spPr bwMode="auto">
            <a:xfrm>
              <a:off x="1283" y="520"/>
              <a:ext cx="9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8760296" y="2420888"/>
            <a:ext cx="3146425" cy="990600"/>
            <a:chOff x="3072" y="1296"/>
            <a:chExt cx="1982" cy="624"/>
          </a:xfrm>
        </p:grpSpPr>
        <p:sp>
          <p:nvSpPr>
            <p:cNvPr id="33816" name="Oval 61"/>
            <p:cNvSpPr>
              <a:spLocks noChangeArrowheads="1"/>
            </p:cNvSpPr>
            <p:nvPr/>
          </p:nvSpPr>
          <p:spPr bwMode="auto">
            <a:xfrm>
              <a:off x="3648" y="1632"/>
              <a:ext cx="1152" cy="288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3817" name="Line 62"/>
            <p:cNvSpPr>
              <a:spLocks noChangeShapeType="1"/>
            </p:cNvSpPr>
            <p:nvPr/>
          </p:nvSpPr>
          <p:spPr bwMode="auto">
            <a:xfrm rot="10800000" flipV="1">
              <a:off x="3936" y="15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8" name="Line 63"/>
            <p:cNvSpPr>
              <a:spLocks noChangeShapeType="1"/>
            </p:cNvSpPr>
            <p:nvPr/>
          </p:nvSpPr>
          <p:spPr bwMode="auto">
            <a:xfrm>
              <a:off x="4080" y="1920"/>
              <a:ext cx="288" cy="0"/>
            </a:xfrm>
            <a:prstGeom prst="line">
              <a:avLst/>
            </a:prstGeom>
            <a:noFill/>
            <a:ln w="15875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3819" name="Object 64"/>
            <p:cNvGraphicFramePr>
              <a:graphicFrameLocks noChangeAspect="1"/>
            </p:cNvGraphicFramePr>
            <p:nvPr/>
          </p:nvGraphicFramePr>
          <p:xfrm>
            <a:off x="4848" y="1632"/>
            <a:ext cx="206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40" name="Equation" r:id="rId40" imgW="114266" imgH="142830" progId="Equation.3">
                    <p:embed/>
                  </p:oleObj>
                </mc:Choice>
                <mc:Fallback>
                  <p:oleObj name="Equation" r:id="rId40" imgW="114266" imgH="14283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632"/>
                          <a:ext cx="206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20" name="Object 65"/>
            <p:cNvGraphicFramePr>
              <a:graphicFrameLocks noChangeAspect="1"/>
            </p:cNvGraphicFramePr>
            <p:nvPr/>
          </p:nvGraphicFramePr>
          <p:xfrm>
            <a:off x="3072" y="1632"/>
            <a:ext cx="460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41" name="Equation" r:id="rId42" imgW="393359" imgH="177646" progId="Equation.3">
                    <p:embed/>
                  </p:oleObj>
                </mc:Choice>
                <mc:Fallback>
                  <p:oleObj name="Equation" r:id="rId42" imgW="393359" imgH="177646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632"/>
                          <a:ext cx="460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1" name="Line 66"/>
            <p:cNvSpPr>
              <a:spLocks noChangeShapeType="1"/>
            </p:cNvSpPr>
            <p:nvPr/>
          </p:nvSpPr>
          <p:spPr bwMode="auto">
            <a:xfrm rot="10800000" flipV="1">
              <a:off x="4128" y="15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2" name="Line 67"/>
            <p:cNvSpPr>
              <a:spLocks noChangeShapeType="1"/>
            </p:cNvSpPr>
            <p:nvPr/>
          </p:nvSpPr>
          <p:spPr bwMode="auto">
            <a:xfrm rot="10800000" flipV="1">
              <a:off x="4320" y="15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3" name="Line 68"/>
            <p:cNvSpPr>
              <a:spLocks noChangeShapeType="1"/>
            </p:cNvSpPr>
            <p:nvPr/>
          </p:nvSpPr>
          <p:spPr bwMode="auto">
            <a:xfrm rot="10800000" flipV="1">
              <a:off x="4512" y="15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3824" name="Object 69"/>
            <p:cNvGraphicFramePr>
              <a:graphicFrameLocks noChangeAspect="1"/>
            </p:cNvGraphicFramePr>
            <p:nvPr/>
          </p:nvGraphicFramePr>
          <p:xfrm>
            <a:off x="4272" y="1296"/>
            <a:ext cx="197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42" name="Equation" r:id="rId44" imgW="152334" imgH="190417" progId="Equation.3">
                    <p:embed/>
                  </p:oleObj>
                </mc:Choice>
                <mc:Fallback>
                  <p:oleObj name="Equation" r:id="rId44" imgW="152334" imgH="190417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296"/>
                          <a:ext cx="197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9628584" y="1107976"/>
            <a:ext cx="1295400" cy="609600"/>
            <a:chOff x="1344" y="1440"/>
            <a:chExt cx="816" cy="384"/>
          </a:xfrm>
        </p:grpSpPr>
        <p:grpSp>
          <p:nvGrpSpPr>
            <p:cNvPr id="33810" name="Group 71"/>
            <p:cNvGrpSpPr>
              <a:grpSpLocks/>
            </p:cNvGrpSpPr>
            <p:nvPr/>
          </p:nvGrpSpPr>
          <p:grpSpPr bwMode="auto">
            <a:xfrm>
              <a:off x="1584" y="1536"/>
              <a:ext cx="576" cy="288"/>
              <a:chOff x="1584" y="1536"/>
              <a:chExt cx="576" cy="288"/>
            </a:xfrm>
          </p:grpSpPr>
          <p:sp>
            <p:nvSpPr>
              <p:cNvPr id="33812" name="Line 72"/>
              <p:cNvSpPr>
                <a:spLocks noChangeShapeType="1"/>
              </p:cNvSpPr>
              <p:nvPr/>
            </p:nvSpPr>
            <p:spPr bwMode="auto">
              <a:xfrm flipV="1">
                <a:off x="1584" y="15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3" name="Line 73"/>
              <p:cNvSpPr>
                <a:spLocks noChangeShapeType="1"/>
              </p:cNvSpPr>
              <p:nvPr/>
            </p:nvSpPr>
            <p:spPr bwMode="auto">
              <a:xfrm flipV="1">
                <a:off x="1776" y="15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4" name="Line 74"/>
              <p:cNvSpPr>
                <a:spLocks noChangeShapeType="1"/>
              </p:cNvSpPr>
              <p:nvPr/>
            </p:nvSpPr>
            <p:spPr bwMode="auto">
              <a:xfrm flipV="1">
                <a:off x="1968" y="15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5" name="Line 75"/>
              <p:cNvSpPr>
                <a:spLocks noChangeShapeType="1"/>
              </p:cNvSpPr>
              <p:nvPr/>
            </p:nvSpPr>
            <p:spPr bwMode="auto">
              <a:xfrm flipV="1">
                <a:off x="2160" y="15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3811" name="Object 76"/>
            <p:cNvGraphicFramePr>
              <a:graphicFrameLocks noChangeAspect="1"/>
            </p:cNvGraphicFramePr>
            <p:nvPr/>
          </p:nvGraphicFramePr>
          <p:xfrm>
            <a:off x="1344" y="1440"/>
            <a:ext cx="197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43" name="Equation" r:id="rId46" imgW="152334" imgH="190417" progId="Equation.3">
                    <p:embed/>
                  </p:oleObj>
                </mc:Choice>
                <mc:Fallback>
                  <p:oleObj name="Equation" r:id="rId46" imgW="152334" imgH="190417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440"/>
                          <a:ext cx="197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autoUpdateAnimBg="0"/>
      <p:bldP spid="12698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191344" y="692696"/>
            <a:ext cx="9552384" cy="11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b="0" dirty="0">
                <a:solidFill>
                  <a:srgbClr val="000000"/>
                </a:solidFill>
              </a:rPr>
              <a:t>   </a:t>
            </a:r>
            <a:r>
              <a:rPr lang="zh-CN" altLang="en-US" dirty="0">
                <a:solidFill>
                  <a:srgbClr val="0000FF"/>
                </a:solidFill>
              </a:rPr>
              <a:t>感应电流自身产生的磁通（或磁场）总是反抗引起感应电流的原磁通（或原磁场）的变化</a:t>
            </a:r>
            <a:r>
              <a:rPr lang="zh-CN" altLang="en-US" b="0" dirty="0">
                <a:solidFill>
                  <a:srgbClr val="0000FF"/>
                </a:solidFill>
              </a:rPr>
              <a:t>。</a:t>
            </a: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19336" y="116632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 dirty="0">
                <a:solidFill>
                  <a:srgbClr val="000000"/>
                </a:solidFill>
              </a:rPr>
              <a:t>三、楞次定律：</a:t>
            </a:r>
            <a:endParaRPr lang="zh-CN" altLang="en-US" b="0" dirty="0">
              <a:solidFill>
                <a:srgbClr val="000000"/>
              </a:solidFill>
            </a:endParaRPr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335360" y="5373216"/>
            <a:ext cx="7896200" cy="424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也可用它来判断回路中感应电动势的方向（与电流同向）。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560496" y="3717032"/>
            <a:ext cx="1217613" cy="609600"/>
            <a:chOff x="4609" y="432"/>
            <a:chExt cx="767" cy="384"/>
          </a:xfrm>
        </p:grpSpPr>
        <p:sp>
          <p:nvSpPr>
            <p:cNvPr id="34850" name="Line 6"/>
            <p:cNvSpPr>
              <a:spLocks noChangeShapeType="1"/>
            </p:cNvSpPr>
            <p:nvPr/>
          </p:nvSpPr>
          <p:spPr bwMode="auto">
            <a:xfrm flipH="1">
              <a:off x="4826" y="480"/>
              <a:ext cx="3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1" name="Rectangle 7"/>
            <p:cNvSpPr>
              <a:spLocks noChangeArrowheads="1"/>
            </p:cNvSpPr>
            <p:nvPr/>
          </p:nvSpPr>
          <p:spPr bwMode="auto">
            <a:xfrm>
              <a:off x="4697" y="693"/>
              <a:ext cx="302" cy="123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4852" name="Rectangle 8"/>
            <p:cNvSpPr>
              <a:spLocks noChangeArrowheads="1"/>
            </p:cNvSpPr>
            <p:nvPr/>
          </p:nvSpPr>
          <p:spPr bwMode="auto">
            <a:xfrm>
              <a:off x="4999" y="693"/>
              <a:ext cx="301" cy="12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34853" name="Object 9"/>
            <p:cNvGraphicFramePr>
              <a:graphicFrameLocks noChangeAspect="1"/>
            </p:cNvGraphicFramePr>
            <p:nvPr/>
          </p:nvGraphicFramePr>
          <p:xfrm>
            <a:off x="4609" y="432"/>
            <a:ext cx="18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9" name="公式" r:id="rId3" imgW="177492" imgH="177492" progId="Equation.3">
                    <p:embed/>
                  </p:oleObj>
                </mc:Choice>
                <mc:Fallback>
                  <p:oleObj name="公式" r:id="rId3" imgW="177492" imgH="17749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9" y="432"/>
                          <a:ext cx="18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4" name="Object 10"/>
            <p:cNvGraphicFramePr>
              <a:graphicFrameLocks noChangeAspect="1"/>
            </p:cNvGraphicFramePr>
            <p:nvPr/>
          </p:nvGraphicFramePr>
          <p:xfrm>
            <a:off x="5221" y="432"/>
            <a:ext cx="15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0" name="公式" r:id="rId5" imgW="139579" imgH="177646" progId="Equation.3">
                    <p:embed/>
                  </p:oleObj>
                </mc:Choice>
                <mc:Fallback>
                  <p:oleObj name="公式" r:id="rId5" imgW="139579" imgH="177646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1" y="432"/>
                          <a:ext cx="15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8011" name="Arc 11"/>
          <p:cNvSpPr>
            <a:spLocks/>
          </p:cNvSpPr>
          <p:nvPr/>
        </p:nvSpPr>
        <p:spPr bwMode="auto">
          <a:xfrm flipV="1">
            <a:off x="8426896" y="3336032"/>
            <a:ext cx="457200" cy="1524000"/>
          </a:xfrm>
          <a:custGeom>
            <a:avLst/>
            <a:gdLst>
              <a:gd name="T0" fmla="*/ 2147483646 w 43200"/>
              <a:gd name="T1" fmla="*/ 2147483646 h 43200"/>
              <a:gd name="T2" fmla="*/ 2147483646 w 43200"/>
              <a:gd name="T3" fmla="*/ 2147483646 h 43200"/>
              <a:gd name="T4" fmla="*/ 2147483646 w 43200"/>
              <a:gd name="T5" fmla="*/ 2147483646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43078" y="19314"/>
                </a:moveTo>
                <a:cubicBezTo>
                  <a:pt x="43159" y="20073"/>
                  <a:pt x="43200" y="20836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2564" y="-1"/>
                  <a:pt x="41788" y="8214"/>
                  <a:pt x="43055" y="19104"/>
                </a:cubicBezTo>
              </a:path>
              <a:path w="43200" h="43200" stroke="0" extrusionOk="0">
                <a:moveTo>
                  <a:pt x="43078" y="19314"/>
                </a:moveTo>
                <a:cubicBezTo>
                  <a:pt x="43159" y="20073"/>
                  <a:pt x="43200" y="20836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2564" y="-1"/>
                  <a:pt x="41788" y="8214"/>
                  <a:pt x="43055" y="19104"/>
                </a:cubicBezTo>
                <a:lnTo>
                  <a:pt x="21600" y="21600"/>
                </a:lnTo>
                <a:lnTo>
                  <a:pt x="43078" y="19314"/>
                </a:lnTo>
                <a:close/>
              </a:path>
            </a:pathLst>
          </a:custGeom>
          <a:noFill/>
          <a:ln w="31750">
            <a:solidFill>
              <a:srgbClr val="008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9796909" y="3794820"/>
            <a:ext cx="685800" cy="684212"/>
            <a:chOff x="4128" y="432"/>
            <a:chExt cx="432" cy="431"/>
          </a:xfrm>
        </p:grpSpPr>
        <p:sp>
          <p:nvSpPr>
            <p:cNvPr id="34847" name="Line 13"/>
            <p:cNvSpPr>
              <a:spLocks noChangeShapeType="1"/>
            </p:cNvSpPr>
            <p:nvPr/>
          </p:nvSpPr>
          <p:spPr bwMode="auto">
            <a:xfrm flipH="1">
              <a:off x="4128" y="672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8" name="Arc 14"/>
            <p:cNvSpPr>
              <a:spLocks/>
            </p:cNvSpPr>
            <p:nvPr/>
          </p:nvSpPr>
          <p:spPr bwMode="auto">
            <a:xfrm flipH="1" flipV="1">
              <a:off x="4176" y="432"/>
              <a:ext cx="384" cy="143"/>
            </a:xfrm>
            <a:custGeom>
              <a:avLst/>
              <a:gdLst>
                <a:gd name="T0" fmla="*/ 0 w 21600"/>
                <a:gd name="T1" fmla="*/ 0 h 21433"/>
                <a:gd name="T2" fmla="*/ 0 w 21600"/>
                <a:gd name="T3" fmla="*/ 0 h 21433"/>
                <a:gd name="T4" fmla="*/ 0 w 21600"/>
                <a:gd name="T5" fmla="*/ 0 h 2143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433"/>
                <a:gd name="T11" fmla="*/ 21600 w 21600"/>
                <a:gd name="T12" fmla="*/ 21433 h 214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433" fill="none" extrusionOk="0">
                  <a:moveTo>
                    <a:pt x="2679" y="-1"/>
                  </a:moveTo>
                  <a:cubicBezTo>
                    <a:pt x="13488" y="1350"/>
                    <a:pt x="21600" y="10539"/>
                    <a:pt x="21600" y="21433"/>
                  </a:cubicBezTo>
                </a:path>
                <a:path w="21600" h="21433" stroke="0" extrusionOk="0">
                  <a:moveTo>
                    <a:pt x="2679" y="-1"/>
                  </a:moveTo>
                  <a:cubicBezTo>
                    <a:pt x="13488" y="1350"/>
                    <a:pt x="21600" y="10539"/>
                    <a:pt x="21600" y="21433"/>
                  </a:cubicBezTo>
                  <a:lnTo>
                    <a:pt x="0" y="21433"/>
                  </a:lnTo>
                  <a:lnTo>
                    <a:pt x="2679" y="-1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9" name="Arc 15"/>
            <p:cNvSpPr>
              <a:spLocks/>
            </p:cNvSpPr>
            <p:nvPr/>
          </p:nvSpPr>
          <p:spPr bwMode="auto">
            <a:xfrm flipH="1">
              <a:off x="4176" y="767"/>
              <a:ext cx="384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8501509" y="3717032"/>
            <a:ext cx="1066800" cy="930275"/>
            <a:chOff x="3312" y="384"/>
            <a:chExt cx="672" cy="586"/>
          </a:xfrm>
        </p:grpSpPr>
        <p:sp>
          <p:nvSpPr>
            <p:cNvPr id="34844" name="Line 17"/>
            <p:cNvSpPr>
              <a:spLocks noChangeShapeType="1"/>
            </p:cNvSpPr>
            <p:nvPr/>
          </p:nvSpPr>
          <p:spPr bwMode="auto">
            <a:xfrm>
              <a:off x="3312" y="672"/>
              <a:ext cx="624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5" name="Arc 18"/>
            <p:cNvSpPr>
              <a:spLocks/>
            </p:cNvSpPr>
            <p:nvPr/>
          </p:nvSpPr>
          <p:spPr bwMode="auto">
            <a:xfrm flipV="1">
              <a:off x="3312" y="384"/>
              <a:ext cx="672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6" name="Arc 19"/>
            <p:cNvSpPr>
              <a:spLocks/>
            </p:cNvSpPr>
            <p:nvPr/>
          </p:nvSpPr>
          <p:spPr bwMode="auto">
            <a:xfrm>
              <a:off x="3312" y="826"/>
              <a:ext cx="672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873" y="0"/>
                    <a:pt x="21520" y="9583"/>
                    <a:pt x="21599" y="21457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873" y="0"/>
                    <a:pt x="21520" y="9583"/>
                    <a:pt x="21599" y="2145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0558909" y="5545832"/>
            <a:ext cx="1217612" cy="609600"/>
            <a:chOff x="4656" y="2352"/>
            <a:chExt cx="767" cy="384"/>
          </a:xfrm>
        </p:grpSpPr>
        <p:sp>
          <p:nvSpPr>
            <p:cNvPr id="34839" name="Line 21"/>
            <p:cNvSpPr>
              <a:spLocks noChangeShapeType="1"/>
            </p:cNvSpPr>
            <p:nvPr/>
          </p:nvSpPr>
          <p:spPr bwMode="auto">
            <a:xfrm>
              <a:off x="4895" y="240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0" name="Rectangle 22"/>
            <p:cNvSpPr>
              <a:spLocks noChangeArrowheads="1"/>
            </p:cNvSpPr>
            <p:nvPr/>
          </p:nvSpPr>
          <p:spPr bwMode="auto">
            <a:xfrm>
              <a:off x="4744" y="2613"/>
              <a:ext cx="302" cy="123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4841" name="Rectangle 23"/>
            <p:cNvSpPr>
              <a:spLocks noChangeArrowheads="1"/>
            </p:cNvSpPr>
            <p:nvPr/>
          </p:nvSpPr>
          <p:spPr bwMode="auto">
            <a:xfrm>
              <a:off x="5046" y="2613"/>
              <a:ext cx="301" cy="12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34842" name="Object 24"/>
            <p:cNvGraphicFramePr>
              <a:graphicFrameLocks noChangeAspect="1"/>
            </p:cNvGraphicFramePr>
            <p:nvPr/>
          </p:nvGraphicFramePr>
          <p:xfrm>
            <a:off x="4656" y="2352"/>
            <a:ext cx="18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1" name="公式" r:id="rId7" imgW="177492" imgH="177492" progId="Equation.3">
                    <p:embed/>
                  </p:oleObj>
                </mc:Choice>
                <mc:Fallback>
                  <p:oleObj name="公式" r:id="rId7" imgW="177492" imgH="177492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352"/>
                          <a:ext cx="18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3" name="Object 25"/>
            <p:cNvGraphicFramePr>
              <a:graphicFrameLocks noChangeAspect="1"/>
            </p:cNvGraphicFramePr>
            <p:nvPr/>
          </p:nvGraphicFramePr>
          <p:xfrm>
            <a:off x="5268" y="2352"/>
            <a:ext cx="15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2" name="公式" r:id="rId8" imgW="139579" imgH="177646" progId="Equation.3">
                    <p:embed/>
                  </p:oleObj>
                </mc:Choice>
                <mc:Fallback>
                  <p:oleObj name="公式" r:id="rId8" imgW="139579" imgH="177646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8" y="2352"/>
                          <a:ext cx="15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8026" name="Arc 26"/>
          <p:cNvSpPr>
            <a:spLocks/>
          </p:cNvSpPr>
          <p:nvPr/>
        </p:nvSpPr>
        <p:spPr bwMode="auto">
          <a:xfrm flipV="1">
            <a:off x="8652321" y="5241032"/>
            <a:ext cx="458788" cy="1524000"/>
          </a:xfrm>
          <a:custGeom>
            <a:avLst/>
            <a:gdLst>
              <a:gd name="T0" fmla="*/ 2147483646 w 43200"/>
              <a:gd name="T1" fmla="*/ 2147483646 h 43200"/>
              <a:gd name="T2" fmla="*/ 2147483646 w 43200"/>
              <a:gd name="T3" fmla="*/ 2147483646 h 43200"/>
              <a:gd name="T4" fmla="*/ 2147483646 w 43200"/>
              <a:gd name="T5" fmla="*/ 2147483646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43078" y="19314"/>
                </a:moveTo>
                <a:cubicBezTo>
                  <a:pt x="43159" y="20073"/>
                  <a:pt x="43200" y="20836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2564" y="-1"/>
                  <a:pt x="41788" y="8214"/>
                  <a:pt x="43055" y="19104"/>
                </a:cubicBezTo>
              </a:path>
              <a:path w="43200" h="43200" stroke="0" extrusionOk="0">
                <a:moveTo>
                  <a:pt x="43078" y="19314"/>
                </a:moveTo>
                <a:cubicBezTo>
                  <a:pt x="43159" y="20073"/>
                  <a:pt x="43200" y="20836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2564" y="-1"/>
                  <a:pt x="41788" y="8214"/>
                  <a:pt x="43055" y="19104"/>
                </a:cubicBezTo>
                <a:lnTo>
                  <a:pt x="21600" y="21600"/>
                </a:lnTo>
                <a:lnTo>
                  <a:pt x="43078" y="19314"/>
                </a:lnTo>
                <a:close/>
              </a:path>
            </a:pathLst>
          </a:cu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8501509" y="5545832"/>
            <a:ext cx="1066800" cy="930275"/>
            <a:chOff x="3216" y="2400"/>
            <a:chExt cx="672" cy="586"/>
          </a:xfrm>
        </p:grpSpPr>
        <p:sp>
          <p:nvSpPr>
            <p:cNvPr id="34836" name="Line 28"/>
            <p:cNvSpPr>
              <a:spLocks noChangeShapeType="1"/>
            </p:cNvSpPr>
            <p:nvPr/>
          </p:nvSpPr>
          <p:spPr bwMode="auto">
            <a:xfrm>
              <a:off x="3216" y="2688"/>
              <a:ext cx="624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 type="triangle" w="med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7" name="Arc 29"/>
            <p:cNvSpPr>
              <a:spLocks/>
            </p:cNvSpPr>
            <p:nvPr/>
          </p:nvSpPr>
          <p:spPr bwMode="auto">
            <a:xfrm flipV="1">
              <a:off x="3216" y="2400"/>
              <a:ext cx="672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FF"/>
              </a:solidFill>
              <a:round/>
              <a:headEnd type="triangle" w="med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8" name="Arc 30"/>
            <p:cNvSpPr>
              <a:spLocks/>
            </p:cNvSpPr>
            <p:nvPr/>
          </p:nvSpPr>
          <p:spPr bwMode="auto">
            <a:xfrm>
              <a:off x="3216" y="2842"/>
              <a:ext cx="672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873" y="0"/>
                    <a:pt x="21520" y="9583"/>
                    <a:pt x="21599" y="21457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873" y="0"/>
                    <a:pt x="21520" y="9583"/>
                    <a:pt x="21599" y="2145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9873109" y="5698232"/>
            <a:ext cx="685800" cy="684213"/>
            <a:chOff x="4128" y="432"/>
            <a:chExt cx="432" cy="431"/>
          </a:xfrm>
        </p:grpSpPr>
        <p:sp>
          <p:nvSpPr>
            <p:cNvPr id="34833" name="Line 32"/>
            <p:cNvSpPr>
              <a:spLocks noChangeShapeType="1"/>
            </p:cNvSpPr>
            <p:nvPr/>
          </p:nvSpPr>
          <p:spPr bwMode="auto">
            <a:xfrm flipH="1">
              <a:off x="4128" y="672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4" name="Arc 33"/>
            <p:cNvSpPr>
              <a:spLocks/>
            </p:cNvSpPr>
            <p:nvPr/>
          </p:nvSpPr>
          <p:spPr bwMode="auto">
            <a:xfrm flipH="1" flipV="1">
              <a:off x="4176" y="432"/>
              <a:ext cx="384" cy="143"/>
            </a:xfrm>
            <a:custGeom>
              <a:avLst/>
              <a:gdLst>
                <a:gd name="T0" fmla="*/ 0 w 21600"/>
                <a:gd name="T1" fmla="*/ 0 h 21433"/>
                <a:gd name="T2" fmla="*/ 0 w 21600"/>
                <a:gd name="T3" fmla="*/ 0 h 21433"/>
                <a:gd name="T4" fmla="*/ 0 w 21600"/>
                <a:gd name="T5" fmla="*/ 0 h 2143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433"/>
                <a:gd name="T11" fmla="*/ 21600 w 21600"/>
                <a:gd name="T12" fmla="*/ 21433 h 214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433" fill="none" extrusionOk="0">
                  <a:moveTo>
                    <a:pt x="2679" y="-1"/>
                  </a:moveTo>
                  <a:cubicBezTo>
                    <a:pt x="13488" y="1350"/>
                    <a:pt x="21600" y="10539"/>
                    <a:pt x="21600" y="21433"/>
                  </a:cubicBezTo>
                </a:path>
                <a:path w="21600" h="21433" stroke="0" extrusionOk="0">
                  <a:moveTo>
                    <a:pt x="2679" y="-1"/>
                  </a:moveTo>
                  <a:cubicBezTo>
                    <a:pt x="13488" y="1350"/>
                    <a:pt x="21600" y="10539"/>
                    <a:pt x="21600" y="21433"/>
                  </a:cubicBezTo>
                  <a:lnTo>
                    <a:pt x="0" y="21433"/>
                  </a:lnTo>
                  <a:lnTo>
                    <a:pt x="2679" y="-1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5" name="Arc 34"/>
            <p:cNvSpPr>
              <a:spLocks/>
            </p:cNvSpPr>
            <p:nvPr/>
          </p:nvSpPr>
          <p:spPr bwMode="auto">
            <a:xfrm flipH="1">
              <a:off x="4176" y="767"/>
              <a:ext cx="384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8035" name="Rectangle 35"/>
          <p:cNvSpPr>
            <a:spLocks noChangeArrowheads="1"/>
          </p:cNvSpPr>
          <p:nvPr/>
        </p:nvSpPr>
        <p:spPr bwMode="auto">
          <a:xfrm>
            <a:off x="335360" y="1988840"/>
            <a:ext cx="9001075" cy="11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即当磁通</a:t>
            </a:r>
            <a:r>
              <a:rPr lang="zh-CN" altLang="en-US" dirty="0">
                <a:solidFill>
                  <a:srgbClr val="0000FF"/>
                </a:solidFill>
              </a:rPr>
              <a:t>（原磁场）</a:t>
            </a:r>
            <a:r>
              <a:rPr lang="zh-CN" altLang="en-US" dirty="0">
                <a:solidFill>
                  <a:srgbClr val="000000"/>
                </a:solidFill>
              </a:rPr>
              <a:t>增加时，感应电流的磁通</a:t>
            </a:r>
            <a:r>
              <a:rPr lang="zh-CN" altLang="en-US" dirty="0">
                <a:solidFill>
                  <a:srgbClr val="0000FF"/>
                </a:solidFill>
              </a:rPr>
              <a:t>（磁场）</a:t>
            </a:r>
            <a:r>
              <a:rPr lang="zh-CN" altLang="en-US" dirty="0">
                <a:solidFill>
                  <a:srgbClr val="000000"/>
                </a:solidFill>
              </a:rPr>
              <a:t>与原来磁通</a:t>
            </a:r>
            <a:r>
              <a:rPr lang="zh-CN" altLang="en-US" dirty="0">
                <a:solidFill>
                  <a:srgbClr val="0000FF"/>
                </a:solidFill>
              </a:rPr>
              <a:t>（原磁场）</a:t>
            </a:r>
            <a:r>
              <a:rPr lang="zh-CN" altLang="en-US" dirty="0">
                <a:solidFill>
                  <a:srgbClr val="000000"/>
                </a:solidFill>
              </a:rPr>
              <a:t>的方向相反（阻碍它的增加），</a:t>
            </a:r>
          </a:p>
        </p:txBody>
      </p:sp>
      <p:sp>
        <p:nvSpPr>
          <p:cNvPr id="128036" name="Rectangle 36"/>
          <p:cNvSpPr>
            <a:spLocks noChangeArrowheads="1"/>
          </p:cNvSpPr>
          <p:nvPr/>
        </p:nvSpPr>
        <p:spPr bwMode="auto">
          <a:xfrm>
            <a:off x="335360" y="3573016"/>
            <a:ext cx="7344816" cy="11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当磁通</a:t>
            </a:r>
            <a:r>
              <a:rPr lang="zh-CN" altLang="en-US" dirty="0">
                <a:solidFill>
                  <a:srgbClr val="0000FF"/>
                </a:solidFill>
              </a:rPr>
              <a:t>（原磁场）</a:t>
            </a:r>
            <a:r>
              <a:rPr lang="zh-CN" altLang="en-US" dirty="0">
                <a:solidFill>
                  <a:srgbClr val="000000"/>
                </a:solidFill>
              </a:rPr>
              <a:t>减少时，感应电流的磁通</a:t>
            </a:r>
            <a:r>
              <a:rPr lang="zh-CN" altLang="en-US" dirty="0">
                <a:solidFill>
                  <a:srgbClr val="0000FF"/>
                </a:solidFill>
              </a:rPr>
              <a:t>（磁场）</a:t>
            </a:r>
            <a:r>
              <a:rPr lang="zh-CN" altLang="en-US" dirty="0">
                <a:solidFill>
                  <a:srgbClr val="000000"/>
                </a:solidFill>
              </a:rPr>
              <a:t>与原来磁通</a:t>
            </a:r>
            <a:r>
              <a:rPr lang="zh-CN" altLang="en-US" dirty="0">
                <a:solidFill>
                  <a:srgbClr val="0000FF"/>
                </a:solidFill>
              </a:rPr>
              <a:t>（原磁场）</a:t>
            </a:r>
            <a:r>
              <a:rPr lang="zh-CN" altLang="en-US" dirty="0">
                <a:solidFill>
                  <a:srgbClr val="000000"/>
                </a:solidFill>
              </a:rPr>
              <a:t>的方向相同（阻碍它的减少）。</a:t>
            </a:r>
          </a:p>
        </p:txBody>
      </p:sp>
      <p:sp>
        <p:nvSpPr>
          <p:cNvPr id="34831" name="AutoShape 37" descr="W_062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472113" y="6089650"/>
            <a:ext cx="182562" cy="463550"/>
          </a:xfrm>
          <a:prstGeom prst="actionButtonBlank">
            <a:avLst/>
          </a:prstGeom>
          <a:blipFill dpi="0" rotWithShape="0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28038" name="Picture 38" descr="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788" y="774700"/>
            <a:ext cx="163195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8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autoUpdateAnimBg="0"/>
      <p:bldP spid="128004" grpId="0" build="p" autoUpdateAnimBg="0"/>
      <p:bldP spid="128011" grpId="0" animBg="1"/>
      <p:bldP spid="128026" grpId="0" animBg="1"/>
      <p:bldP spid="128035" grpId="0" build="p" autoUpdateAnimBg="0"/>
      <p:bldP spid="128036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37"/>
          <p:cNvSpPr>
            <a:spLocks noChangeArrowheads="1"/>
          </p:cNvSpPr>
          <p:nvPr/>
        </p:nvSpPr>
        <p:spPr bwMode="auto">
          <a:xfrm>
            <a:off x="2495550" y="2041525"/>
            <a:ext cx="7162800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66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专题</a:t>
            </a:r>
            <a:endParaRPr lang="en-US" altLang="zh-CN" sz="6600">
              <a:solidFill>
                <a:srgbClr val="99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66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电磁感应定律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3" descr="W_06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0001250" y="6305550"/>
            <a:ext cx="182563" cy="463550"/>
          </a:xfrm>
          <a:prstGeom prst="actionButtonBlank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5850" name="ShockwaveFlash1" r:id="rId2" imgW="7770960" imgH="5562720"/>
        </mc:Choice>
        <mc:Fallback>
          <p:control name="ShockwaveFlash1" r:id="rId2" imgW="7770960" imgH="5562720">
            <p:pic>
              <p:nvPicPr>
                <p:cNvPr id="35843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135188" y="765175"/>
                  <a:ext cx="7770812" cy="5562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119336" y="116632"/>
            <a:ext cx="46482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判断感应电流方向的步骤：</a:t>
            </a:r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263352" y="4005064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注意：</a:t>
            </a: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479376" y="5013176"/>
            <a:ext cx="11017224" cy="4616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lIns="91431" tIns="45716" rIns="91431" bIns="45716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感应电流产生的磁场所反抗的不是原磁场本身</a:t>
            </a:r>
            <a:r>
              <a:rPr lang="zh-CN" altLang="en-US" dirty="0" smtClean="0">
                <a:solidFill>
                  <a:srgbClr val="000000"/>
                </a:solidFill>
              </a:rPr>
              <a:t>，而是</a:t>
            </a:r>
            <a:r>
              <a:rPr lang="zh-CN" altLang="en-US" dirty="0">
                <a:solidFill>
                  <a:srgbClr val="000000"/>
                </a:solidFill>
              </a:rPr>
              <a:t>原磁场的变化。</a:t>
            </a:r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0" y="2996952"/>
            <a:ext cx="11161240" cy="57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③ 用右手螺旋法则从感应电流产生的磁场方向确定</a:t>
            </a:r>
            <a:r>
              <a:rPr lang="zh-CN" altLang="en-US" dirty="0" smtClean="0">
                <a:solidFill>
                  <a:srgbClr val="000000"/>
                </a:solidFill>
              </a:rPr>
              <a:t>感应电流</a:t>
            </a:r>
            <a:r>
              <a:rPr lang="zh-CN" altLang="en-US" dirty="0">
                <a:solidFill>
                  <a:srgbClr val="000000"/>
                </a:solidFill>
              </a:rPr>
              <a:t>的方向。</a:t>
            </a:r>
          </a:p>
        </p:txBody>
      </p:sp>
      <p:sp>
        <p:nvSpPr>
          <p:cNvPr id="130054" name="Rectangle 6"/>
          <p:cNvSpPr>
            <a:spLocks noChangeArrowheads="1"/>
          </p:cNvSpPr>
          <p:nvPr/>
        </p:nvSpPr>
        <p:spPr bwMode="auto">
          <a:xfrm>
            <a:off x="6540" y="1988840"/>
            <a:ext cx="11305256" cy="465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② 判定感应电流激发的磁场沿什么方向</a:t>
            </a:r>
            <a:r>
              <a:rPr lang="zh-CN" altLang="en-US" dirty="0" smtClean="0">
                <a:solidFill>
                  <a:srgbClr val="000000"/>
                </a:solidFill>
              </a:rPr>
              <a:t>。      </a:t>
            </a:r>
            <a:r>
              <a:rPr lang="zh-CN" altLang="en-US" dirty="0">
                <a:solidFill>
                  <a:srgbClr val="000000"/>
                </a:solidFill>
              </a:rPr>
              <a:t>（与原磁场反向还是同向；）</a:t>
            </a:r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11932" y="908720"/>
            <a:ext cx="12180067" cy="64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① 判明穿过闭合回路的磁通量（原磁场）沿什么方向，发生什么</a:t>
            </a:r>
            <a:r>
              <a:rPr lang="zh-CN" altLang="en-US" dirty="0" smtClean="0">
                <a:solidFill>
                  <a:srgbClr val="000000"/>
                </a:solidFill>
              </a:rPr>
              <a:t>变化</a:t>
            </a:r>
            <a:r>
              <a:rPr lang="en-US" altLang="zh-CN" dirty="0" smtClean="0">
                <a:solidFill>
                  <a:srgbClr val="000000"/>
                </a:solidFill>
              </a:rPr>
              <a:t>.</a:t>
            </a:r>
            <a:r>
              <a:rPr lang="zh-CN" altLang="en-US" dirty="0" smtClean="0">
                <a:solidFill>
                  <a:srgbClr val="000000"/>
                </a:solidFill>
              </a:rPr>
              <a:t>（</a:t>
            </a:r>
            <a:r>
              <a:rPr lang="zh-CN" altLang="en-US" dirty="0">
                <a:solidFill>
                  <a:srgbClr val="000000"/>
                </a:solidFill>
              </a:rPr>
              <a:t>增加还是减少）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autoUpdateAnimBg="0"/>
      <p:bldP spid="130052" grpId="0" animBg="1" autoUpdateAnimBg="0"/>
      <p:bldP spid="130053" grpId="0" build="p" autoUpdateAnimBg="0"/>
      <p:bldP spid="130054" grpId="0" build="p" autoUpdateAnimBg="0"/>
      <p:bldP spid="13005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47328" y="116632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求解感应电动势的步骤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1424" y="1052736"/>
            <a:ext cx="3886200" cy="514350"/>
            <a:chOff x="672" y="576"/>
            <a:chExt cx="2448" cy="324"/>
          </a:xfrm>
        </p:grpSpPr>
        <p:sp>
          <p:nvSpPr>
            <p:cNvPr id="37903" name="Text Box 4"/>
            <p:cNvSpPr txBox="1">
              <a:spLocks noChangeArrowheads="1"/>
            </p:cNvSpPr>
            <p:nvPr/>
          </p:nvSpPr>
          <p:spPr bwMode="auto">
            <a:xfrm>
              <a:off x="672" y="576"/>
              <a:ext cx="2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1" tIns="45716" rIns="91431" bIns="45716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</a:rPr>
                <a:t>1</a:t>
              </a:r>
              <a:r>
                <a:rPr lang="zh-CN" altLang="en-US" dirty="0">
                  <a:solidFill>
                    <a:srgbClr val="000000"/>
                  </a:solidFill>
                </a:rPr>
                <a:t>、取微元 </a:t>
              </a:r>
              <a:r>
                <a:rPr lang="en-US" altLang="zh-CN" dirty="0">
                  <a:solidFill>
                    <a:srgbClr val="000000"/>
                  </a:solidFill>
                </a:rPr>
                <a:t>, </a:t>
              </a:r>
              <a:r>
                <a:rPr lang="zh-CN" altLang="en-US" dirty="0">
                  <a:solidFill>
                    <a:srgbClr val="000000"/>
                  </a:solidFill>
                </a:rPr>
                <a:t>求出              。</a:t>
              </a:r>
            </a:p>
          </p:txBody>
        </p:sp>
        <p:graphicFrame>
          <p:nvGraphicFramePr>
            <p:cNvPr id="37904" name="Object 5"/>
            <p:cNvGraphicFramePr>
              <a:graphicFrameLocks noChangeAspect="1"/>
            </p:cNvGraphicFramePr>
            <p:nvPr/>
          </p:nvGraphicFramePr>
          <p:xfrm>
            <a:off x="2208" y="576"/>
            <a:ext cx="411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5" name="Equation" r:id="rId3" imgW="291973" imgH="228501" progId="Equation.3">
                    <p:embed/>
                  </p:oleObj>
                </mc:Choice>
                <mc:Fallback>
                  <p:oleObj name="Equation" r:id="rId3" imgW="291973" imgH="228501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576"/>
                          <a:ext cx="411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937252" y="2780928"/>
            <a:ext cx="3894138" cy="500062"/>
            <a:chOff x="624" y="1413"/>
            <a:chExt cx="2453" cy="315"/>
          </a:xfrm>
        </p:grpSpPr>
        <p:sp>
          <p:nvSpPr>
            <p:cNvPr id="37899" name="Text Box 7"/>
            <p:cNvSpPr txBox="1">
              <a:spLocks noChangeArrowheads="1"/>
            </p:cNvSpPr>
            <p:nvPr/>
          </p:nvSpPr>
          <p:spPr bwMode="auto">
            <a:xfrm>
              <a:off x="624" y="1416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1" tIns="45716" rIns="91431" bIns="45716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</a:rPr>
                <a:t>2</a:t>
              </a:r>
              <a:r>
                <a:rPr lang="zh-CN" altLang="en-US">
                  <a:solidFill>
                    <a:srgbClr val="000000"/>
                  </a:solidFill>
                </a:rPr>
                <a:t>、积分</a:t>
              </a:r>
            </a:p>
          </p:txBody>
        </p:sp>
        <p:graphicFrame>
          <p:nvGraphicFramePr>
            <p:cNvPr id="37900" name="Object 8"/>
            <p:cNvGraphicFramePr>
              <a:graphicFrameLocks noChangeAspect="1"/>
            </p:cNvGraphicFramePr>
            <p:nvPr/>
          </p:nvGraphicFramePr>
          <p:xfrm>
            <a:off x="1400" y="1415"/>
            <a:ext cx="39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6" name="Equation" r:id="rId5" imgW="291973" imgH="228501" progId="Equation.3">
                    <p:embed/>
                  </p:oleObj>
                </mc:Choice>
                <mc:Fallback>
                  <p:oleObj name="Equation" r:id="rId5" imgW="291973" imgH="228501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0" y="1415"/>
                          <a:ext cx="397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1" name="Text Box 9"/>
            <p:cNvSpPr txBox="1">
              <a:spLocks noChangeArrowheads="1"/>
            </p:cNvSpPr>
            <p:nvPr/>
          </p:nvSpPr>
          <p:spPr bwMode="auto">
            <a:xfrm>
              <a:off x="1968" y="1416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1" tIns="45716" rIns="91431" bIns="45716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00000"/>
                  </a:solidFill>
                </a:rPr>
                <a:t>求出</a:t>
              </a:r>
              <a:r>
                <a:rPr lang="en-US" altLang="zh-CN">
                  <a:solidFill>
                    <a:srgbClr val="000000"/>
                  </a:solidFill>
                </a:rPr>
                <a:t>:</a:t>
              </a:r>
            </a:p>
          </p:txBody>
        </p:sp>
        <p:graphicFrame>
          <p:nvGraphicFramePr>
            <p:cNvPr id="37902" name="Object 10"/>
            <p:cNvGraphicFramePr>
              <a:graphicFrameLocks noChangeAspect="1"/>
            </p:cNvGraphicFramePr>
            <p:nvPr/>
          </p:nvGraphicFramePr>
          <p:xfrm>
            <a:off x="2570" y="1413"/>
            <a:ext cx="507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7" name="Equation" r:id="rId6" imgW="368300" imgH="228600" progId="Equation.3">
                    <p:embed/>
                  </p:oleObj>
                </mc:Choice>
                <mc:Fallback>
                  <p:oleObj name="Equation" r:id="rId6" imgW="36830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0" y="1413"/>
                          <a:ext cx="507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1083" name="Text Box 11"/>
          <p:cNvSpPr txBox="1">
            <a:spLocks noChangeArrowheads="1"/>
          </p:cNvSpPr>
          <p:nvPr/>
        </p:nvSpPr>
        <p:spPr bwMode="auto">
          <a:xfrm>
            <a:off x="963080" y="5445224"/>
            <a:ext cx="609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</a:rPr>
              <a:t>4</a:t>
            </a:r>
            <a:r>
              <a:rPr lang="zh-CN" altLang="en-US" dirty="0">
                <a:solidFill>
                  <a:srgbClr val="000000"/>
                </a:solidFill>
              </a:rPr>
              <a:t>、指出电动势的方向</a:t>
            </a:r>
            <a:r>
              <a:rPr lang="en-US" altLang="zh-CN" dirty="0">
                <a:solidFill>
                  <a:srgbClr val="000000"/>
                </a:solidFill>
              </a:rPr>
              <a:t>( </a:t>
            </a:r>
            <a:r>
              <a:rPr lang="zh-CN" altLang="en-US" dirty="0">
                <a:solidFill>
                  <a:srgbClr val="000000"/>
                </a:solidFill>
              </a:rPr>
              <a:t>由楞次定律判断 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zh-CN" altLang="en-US" dirty="0">
                <a:solidFill>
                  <a:srgbClr val="000000"/>
                </a:solidFill>
              </a:rPr>
              <a:t>。 </a:t>
            </a:r>
          </a:p>
        </p:txBody>
      </p:sp>
      <p:graphicFrame>
        <p:nvGraphicFramePr>
          <p:cNvPr id="1310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894695"/>
              </p:ext>
            </p:extLst>
          </p:nvPr>
        </p:nvGraphicFramePr>
        <p:xfrm>
          <a:off x="2207568" y="1700808"/>
          <a:ext cx="547687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8" name="Equation" r:id="rId8" imgW="2209800" imgH="393700" progId="Equation.3">
                  <p:embed/>
                </p:oleObj>
              </mc:Choice>
              <mc:Fallback>
                <p:oleObj name="Equation" r:id="rId8" imgW="2209800" imgH="393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1700808"/>
                        <a:ext cx="5476875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5" name="Text Box 13"/>
          <p:cNvSpPr txBox="1">
            <a:spLocks noChangeArrowheads="1"/>
          </p:cNvSpPr>
          <p:nvPr/>
        </p:nvSpPr>
        <p:spPr bwMode="auto">
          <a:xfrm>
            <a:off x="983432" y="1772816"/>
            <a:ext cx="174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注意：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918780" y="3861048"/>
            <a:ext cx="6629400" cy="892175"/>
            <a:chOff x="624" y="1877"/>
            <a:chExt cx="4176" cy="562"/>
          </a:xfrm>
        </p:grpSpPr>
        <p:graphicFrame>
          <p:nvGraphicFramePr>
            <p:cNvPr id="37897" name="Object 15"/>
            <p:cNvGraphicFramePr>
              <a:graphicFrameLocks noChangeAspect="1"/>
            </p:cNvGraphicFramePr>
            <p:nvPr/>
          </p:nvGraphicFramePr>
          <p:xfrm>
            <a:off x="1235" y="1877"/>
            <a:ext cx="1057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9" name="Equation" r:id="rId10" imgW="761669" imgH="431613" progId="Equation.3">
                    <p:embed/>
                  </p:oleObj>
                </mc:Choice>
                <mc:Fallback>
                  <p:oleObj name="Equation" r:id="rId10" imgW="761669" imgH="431613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5" y="1877"/>
                          <a:ext cx="1057" cy="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8" name="Text Box 16"/>
            <p:cNvSpPr txBox="1">
              <a:spLocks noChangeArrowheads="1"/>
            </p:cNvSpPr>
            <p:nvPr/>
          </p:nvSpPr>
          <p:spPr bwMode="auto">
            <a:xfrm>
              <a:off x="624" y="2013"/>
              <a:ext cx="41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1" tIns="45716" rIns="91431" bIns="45716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</a:rPr>
                <a:t>3</a:t>
              </a:r>
              <a:r>
                <a:rPr lang="zh-CN" altLang="en-US" dirty="0">
                  <a:solidFill>
                    <a:srgbClr val="000000"/>
                  </a:solidFill>
                </a:rPr>
                <a:t>、由                         ，求</a:t>
              </a:r>
              <a:r>
                <a:rPr lang="en-US" altLang="zh-CN" dirty="0">
                  <a:solidFill>
                    <a:srgbClr val="000000"/>
                  </a:solidFill>
                </a:rPr>
                <a:t>ε</a:t>
              </a:r>
              <a:r>
                <a:rPr lang="zh-CN" altLang="en-US" dirty="0">
                  <a:solidFill>
                    <a:srgbClr val="000000"/>
                  </a:solidFill>
                </a:rPr>
                <a:t>的大小。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3" grpId="0" autoUpdateAnimBg="0"/>
      <p:bldP spid="13108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191344" y="116632"/>
            <a:ext cx="5832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7" rIns="91413" bIns="45707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CC0000"/>
                </a:solidFill>
              </a:rPr>
              <a:t>三、法拉第电磁感应定律的意义：</a:t>
            </a: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1703512" y="5517232"/>
            <a:ext cx="7846168" cy="4616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lIns="91413" tIns="45707" rIns="91413" bIns="45707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</a:rPr>
              <a:t>是它打开了电气化的大门，把我们引入了电气化的时代。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767408" y="1052736"/>
            <a:ext cx="191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lIns="91413" tIns="45707" rIns="91413" bIns="45707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、理论意义：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1703512" y="1844824"/>
            <a:ext cx="9577064" cy="46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lIns="91413" tIns="45707" rIns="91413" bIns="45707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</a:rPr>
              <a:t>进一步揭示了</a:t>
            </a:r>
            <a:r>
              <a:rPr lang="zh-CN" altLang="en-US" dirty="0">
                <a:solidFill>
                  <a:srgbClr val="FF0101"/>
                </a:solidFill>
              </a:rPr>
              <a:t>电</a:t>
            </a:r>
            <a:r>
              <a:rPr lang="zh-CN" altLang="en-US" dirty="0">
                <a:solidFill>
                  <a:srgbClr val="000000"/>
                </a:solidFill>
              </a:rPr>
              <a:t>与</a:t>
            </a:r>
            <a:r>
              <a:rPr lang="zh-CN" altLang="en-US" dirty="0">
                <a:solidFill>
                  <a:srgbClr val="FF0101"/>
                </a:solidFill>
              </a:rPr>
              <a:t>磁</a:t>
            </a:r>
            <a:r>
              <a:rPr lang="zh-CN" altLang="en-US" dirty="0">
                <a:solidFill>
                  <a:srgbClr val="000000"/>
                </a:solidFill>
              </a:rPr>
              <a:t>的联系，是电磁场与电磁波理论的基础。</a:t>
            </a: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839416" y="2996952"/>
            <a:ext cx="200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lIns="91413" tIns="45707" rIns="91413" bIns="45707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</a:rPr>
              <a:t>、技术意义：</a:t>
            </a:r>
          </a:p>
        </p:txBody>
      </p:sp>
      <p:sp>
        <p:nvSpPr>
          <p:cNvPr id="120839" name="Text Box 7"/>
          <p:cNvSpPr txBox="1">
            <a:spLocks noChangeArrowheads="1"/>
          </p:cNvSpPr>
          <p:nvPr/>
        </p:nvSpPr>
        <p:spPr bwMode="auto">
          <a:xfrm>
            <a:off x="1703512" y="3861048"/>
            <a:ext cx="10488488" cy="113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lIns="91413" tIns="45707" rIns="91413" bIns="45707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</a:rPr>
              <a:t>是现代电力、电工和电子技术的基础；是</a:t>
            </a:r>
            <a:r>
              <a:rPr lang="en-US" altLang="zh-CN" dirty="0">
                <a:solidFill>
                  <a:srgbClr val="000000"/>
                </a:solidFill>
              </a:rPr>
              <a:t>20</a:t>
            </a:r>
            <a:r>
              <a:rPr lang="zh-CN" altLang="en-US" dirty="0">
                <a:solidFill>
                  <a:srgbClr val="000000"/>
                </a:solidFill>
              </a:rPr>
              <a:t>世纪对人类影响最大的</a:t>
            </a:r>
            <a:r>
              <a:rPr lang="en-US" altLang="zh-CN" dirty="0">
                <a:solidFill>
                  <a:srgbClr val="000000"/>
                </a:solidFill>
              </a:rPr>
              <a:t>20</a:t>
            </a:r>
            <a:r>
              <a:rPr lang="zh-CN" altLang="en-US" dirty="0">
                <a:solidFill>
                  <a:srgbClr val="000000"/>
                </a:solidFill>
              </a:rPr>
              <a:t>项工程技术的理论基础。例如：家用电器、汽车、飞机、计算机、航天技术等等。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animBg="1"/>
      <p:bldP spid="120836" grpId="0"/>
      <p:bldP spid="120837" grpId="0"/>
      <p:bldP spid="120838" grpId="0"/>
      <p:bldP spid="1208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627592"/>
              </p:ext>
            </p:extLst>
          </p:nvPr>
        </p:nvGraphicFramePr>
        <p:xfrm>
          <a:off x="1487488" y="3284984"/>
          <a:ext cx="378301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1" name="Equation" r:id="rId3" imgW="1459866" imgH="393529" progId="Equation.3">
                  <p:embed/>
                </p:oleObj>
              </mc:Choice>
              <mc:Fallback>
                <p:oleObj name="Equation" r:id="rId3" imgW="1459866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3284984"/>
                        <a:ext cx="3783013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750996"/>
              </p:ext>
            </p:extLst>
          </p:nvPr>
        </p:nvGraphicFramePr>
        <p:xfrm>
          <a:off x="1487488" y="5589240"/>
          <a:ext cx="3312368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2" name="Equation" r:id="rId5" imgW="1562179" imgH="409590" progId="Equation.3">
                  <p:embed/>
                </p:oleObj>
              </mc:Choice>
              <mc:Fallback>
                <p:oleObj name="Equation" r:id="rId5" imgW="1562179" imgH="40959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5589240"/>
                        <a:ext cx="3312368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19336" y="620688"/>
            <a:ext cx="12072664" cy="107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</a:rPr>
              <a:t>[</a:t>
            </a:r>
            <a:r>
              <a:rPr lang="zh-CN" altLang="en-US" dirty="0">
                <a:solidFill>
                  <a:srgbClr val="0000FF"/>
                </a:solidFill>
              </a:rPr>
              <a:t>例</a:t>
            </a:r>
            <a:r>
              <a:rPr lang="en-US" altLang="zh-CN" dirty="0">
                <a:solidFill>
                  <a:srgbClr val="0000FF"/>
                </a:solidFill>
              </a:rPr>
              <a:t>1]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宽为</a:t>
            </a:r>
            <a:r>
              <a:rPr lang="en-US" altLang="zh-CN" sz="3200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，长为</a:t>
            </a:r>
            <a:r>
              <a:rPr lang="en-US" altLang="zh-CN" i="1" dirty="0">
                <a:solidFill>
                  <a:srgbClr val="000000"/>
                </a:solidFill>
              </a:rPr>
              <a:t>l </a:t>
            </a:r>
            <a:r>
              <a:rPr lang="zh-CN" altLang="en-US" dirty="0">
                <a:solidFill>
                  <a:srgbClr val="000000"/>
                </a:solidFill>
              </a:rPr>
              <a:t>的矩形线圈近旁有一共面的长直导线，两者</a:t>
            </a:r>
            <a:r>
              <a:rPr lang="zh-CN" altLang="en-US" dirty="0" smtClean="0">
                <a:solidFill>
                  <a:srgbClr val="000000"/>
                </a:solidFill>
              </a:rPr>
              <a:t>相距</a:t>
            </a:r>
            <a:r>
              <a:rPr lang="zh-CN" altLang="en-US" dirty="0">
                <a:solidFill>
                  <a:srgbClr val="000000"/>
                </a:solidFill>
              </a:rPr>
              <a:t>为</a:t>
            </a:r>
            <a:r>
              <a:rPr lang="en-US" altLang="zh-CN" i="1" dirty="0">
                <a:solidFill>
                  <a:srgbClr val="000000"/>
                </a:solidFill>
              </a:rPr>
              <a:t>d </a:t>
            </a:r>
            <a:r>
              <a:rPr lang="zh-CN" altLang="en-US" i="1" dirty="0">
                <a:solidFill>
                  <a:srgbClr val="000000"/>
                </a:solidFill>
              </a:rPr>
              <a:t>，</a:t>
            </a:r>
            <a:r>
              <a:rPr lang="zh-CN" altLang="en-US" dirty="0">
                <a:solidFill>
                  <a:srgbClr val="000000"/>
                </a:solidFill>
              </a:rPr>
              <a:t>当导线中有 </a:t>
            </a:r>
            <a:r>
              <a:rPr lang="en-US" altLang="zh-CN" i="1" dirty="0" err="1">
                <a:solidFill>
                  <a:srgbClr val="000000"/>
                </a:solidFill>
              </a:rPr>
              <a:t>i</a:t>
            </a:r>
            <a:r>
              <a:rPr lang="en-US" altLang="zh-CN" i="1" dirty="0">
                <a:solidFill>
                  <a:srgbClr val="000000"/>
                </a:solidFill>
              </a:rPr>
              <a:t> = </a:t>
            </a:r>
            <a:r>
              <a:rPr lang="en-US" altLang="zh-CN" i="1" dirty="0" err="1">
                <a:solidFill>
                  <a:srgbClr val="000000"/>
                </a:solidFill>
              </a:rPr>
              <a:t>Kt</a:t>
            </a:r>
            <a:r>
              <a:rPr lang="en-US" altLang="zh-CN" i="1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的电流通过时</a:t>
            </a:r>
            <a:r>
              <a:rPr lang="zh-CN" altLang="en-US" dirty="0" smtClean="0">
                <a:solidFill>
                  <a:srgbClr val="000000"/>
                </a:solidFill>
              </a:rPr>
              <a:t>。 </a:t>
            </a:r>
            <a:r>
              <a:rPr lang="zh-CN" altLang="en-US" dirty="0">
                <a:solidFill>
                  <a:srgbClr val="000000"/>
                </a:solidFill>
              </a:rPr>
              <a:t>求 ：</a:t>
            </a:r>
            <a:r>
              <a:rPr lang="zh-CN" altLang="en-US" sz="3200" i="1" dirty="0">
                <a:solidFill>
                  <a:srgbClr val="000000"/>
                </a:solidFill>
                <a:sym typeface="Symbol" panose="05050102010706020507" pitchFamily="18" charset="2"/>
              </a:rPr>
              <a:t> </a:t>
            </a:r>
            <a:r>
              <a:rPr lang="zh-CN" altLang="en-US" dirty="0">
                <a:solidFill>
                  <a:srgbClr val="000000"/>
                </a:solidFill>
              </a:rPr>
              <a:t>（介质的磁导率为</a:t>
            </a:r>
            <a:r>
              <a:rPr lang="en-US" altLang="zh-CN" i="1" dirty="0">
                <a:solidFill>
                  <a:srgbClr val="000000"/>
                </a:solidFill>
              </a:rPr>
              <a:t>μ</a:t>
            </a:r>
            <a:r>
              <a:rPr lang="zh-CN" altLang="en-US" dirty="0">
                <a:solidFill>
                  <a:srgbClr val="000000"/>
                </a:solidFill>
              </a:rPr>
              <a:t>）。</a:t>
            </a:r>
          </a:p>
        </p:txBody>
      </p:sp>
      <p:graphicFrame>
        <p:nvGraphicFramePr>
          <p:cNvPr id="890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354517"/>
              </p:ext>
            </p:extLst>
          </p:nvPr>
        </p:nvGraphicFramePr>
        <p:xfrm>
          <a:off x="1271464" y="2420888"/>
          <a:ext cx="44958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3" name="Equation" r:id="rId7" imgW="1815312" imgH="393529" progId="Equation.3">
                  <p:embed/>
                </p:oleObj>
              </mc:Choice>
              <mc:Fallback>
                <p:oleObj name="Equation" r:id="rId7" imgW="1815312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464" y="2420888"/>
                        <a:ext cx="44958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07368" y="1844827"/>
            <a:ext cx="9532693" cy="461963"/>
            <a:chOff x="192" y="912"/>
            <a:chExt cx="3444" cy="291"/>
          </a:xfrm>
        </p:grpSpPr>
        <p:sp>
          <p:nvSpPr>
            <p:cNvPr id="39979" name="Text Box 7"/>
            <p:cNvSpPr txBox="1">
              <a:spLocks noChangeArrowheads="1"/>
            </p:cNvSpPr>
            <p:nvPr/>
          </p:nvSpPr>
          <p:spPr bwMode="auto">
            <a:xfrm>
              <a:off x="192" y="912"/>
              <a:ext cx="34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1" tIns="45716" rIns="91431" bIns="45716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000000"/>
                  </a:solidFill>
                </a:rPr>
                <a:t>解∶ 建立坐标系如图，在 </a:t>
              </a:r>
              <a:r>
                <a:rPr lang="en-US" altLang="zh-CN" i="1" dirty="0">
                  <a:solidFill>
                    <a:srgbClr val="000000"/>
                  </a:solidFill>
                  <a:sym typeface="Symbol" panose="05050102010706020507" pitchFamily="18" charset="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sym typeface="Symbol" panose="05050102010706020507" pitchFamily="18" charset="2"/>
                </a:rPr>
                <a:t> </a:t>
              </a:r>
              <a:r>
                <a:rPr lang="zh-CN" altLang="en-US" dirty="0">
                  <a:solidFill>
                    <a:srgbClr val="000000"/>
                  </a:solidFill>
                </a:rPr>
                <a:t>处取 </a:t>
              </a:r>
              <a:r>
                <a:rPr lang="en-US" altLang="zh-CN" dirty="0">
                  <a:solidFill>
                    <a:srgbClr val="000000"/>
                  </a:solidFill>
                </a:rPr>
                <a:t>d</a:t>
              </a:r>
              <a:r>
                <a:rPr lang="en-US" altLang="zh-CN" i="1" dirty="0">
                  <a:solidFill>
                    <a:srgbClr val="000000"/>
                  </a:solidFill>
                </a:rPr>
                <a:t> </a:t>
              </a:r>
              <a:r>
                <a:rPr lang="en-US" altLang="zh-CN" i="1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x</a:t>
              </a:r>
              <a:r>
                <a:rPr lang="en-US" altLang="zh-CN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  </a:t>
              </a:r>
              <a:r>
                <a:rPr lang="zh-CN" altLang="en-US" dirty="0">
                  <a:solidFill>
                    <a:srgbClr val="000000"/>
                  </a:solidFill>
                </a:rPr>
                <a:t>宽的面积元，则</a:t>
              </a:r>
              <a:endParaRPr lang="zh-CN" altLang="en-US" b="0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3998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8197613"/>
                </p:ext>
              </p:extLst>
            </p:nvPr>
          </p:nvGraphicFramePr>
          <p:xfrm>
            <a:off x="2820" y="957"/>
            <a:ext cx="816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4" name="Equation" r:id="rId9" imgW="634449" imgH="177646" progId="Equation.3">
                    <p:embed/>
                  </p:oleObj>
                </mc:Choice>
                <mc:Fallback>
                  <p:oleObj name="Equation" r:id="rId9" imgW="634449" imgH="177646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0" y="957"/>
                          <a:ext cx="816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5447928" y="5805264"/>
            <a:ext cx="556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由楞次定律知 </a:t>
            </a:r>
            <a:r>
              <a:rPr lang="en-US" altLang="zh-CN" i="1" dirty="0">
                <a:solidFill>
                  <a:srgbClr val="000000"/>
                </a:solidFill>
              </a:rPr>
              <a:t>ε </a:t>
            </a:r>
            <a:r>
              <a:rPr lang="zh-CN" altLang="en-US" dirty="0">
                <a:solidFill>
                  <a:srgbClr val="000000"/>
                </a:solidFill>
              </a:rPr>
              <a:t>方向：逆时针方向。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9192344" y="2708920"/>
            <a:ext cx="2676525" cy="2362200"/>
            <a:chOff x="3792" y="720"/>
            <a:chExt cx="1686" cy="1488"/>
          </a:xfrm>
        </p:grpSpPr>
        <p:sp>
          <p:nvSpPr>
            <p:cNvPr id="39949" name="Line 11"/>
            <p:cNvSpPr>
              <a:spLocks noChangeShapeType="1"/>
            </p:cNvSpPr>
            <p:nvPr/>
          </p:nvSpPr>
          <p:spPr bwMode="auto">
            <a:xfrm>
              <a:off x="4200" y="720"/>
              <a:ext cx="0" cy="3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0" name="Line 12"/>
            <p:cNvSpPr>
              <a:spLocks noChangeShapeType="1"/>
            </p:cNvSpPr>
            <p:nvPr/>
          </p:nvSpPr>
          <p:spPr bwMode="auto">
            <a:xfrm flipV="1">
              <a:off x="4200" y="1008"/>
              <a:ext cx="0" cy="79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1" name="Line 13"/>
            <p:cNvSpPr>
              <a:spLocks noChangeShapeType="1"/>
            </p:cNvSpPr>
            <p:nvPr/>
          </p:nvSpPr>
          <p:spPr bwMode="auto">
            <a:xfrm>
              <a:off x="4200" y="1766"/>
              <a:ext cx="0" cy="3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2" name="Rectangle 14"/>
            <p:cNvSpPr>
              <a:spLocks noChangeArrowheads="1"/>
            </p:cNvSpPr>
            <p:nvPr/>
          </p:nvSpPr>
          <p:spPr bwMode="auto">
            <a:xfrm>
              <a:off x="4534" y="1189"/>
              <a:ext cx="404" cy="5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9953" name="Rectangle 15" descr="宽上对角线"/>
            <p:cNvSpPr>
              <a:spLocks noChangeArrowheads="1"/>
            </p:cNvSpPr>
            <p:nvPr/>
          </p:nvSpPr>
          <p:spPr bwMode="auto">
            <a:xfrm>
              <a:off x="4697" y="1189"/>
              <a:ext cx="63" cy="577"/>
            </a:xfrm>
            <a:prstGeom prst="rect">
              <a:avLst/>
            </a:prstGeom>
            <a:pattFill prst="wdUp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9954" name="Line 16"/>
            <p:cNvSpPr>
              <a:spLocks noChangeShapeType="1"/>
            </p:cNvSpPr>
            <p:nvPr/>
          </p:nvSpPr>
          <p:spPr bwMode="auto">
            <a:xfrm flipV="1">
              <a:off x="4946" y="900"/>
              <a:ext cx="0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5" name="Line 17"/>
            <p:cNvSpPr>
              <a:spLocks noChangeShapeType="1"/>
            </p:cNvSpPr>
            <p:nvPr/>
          </p:nvSpPr>
          <p:spPr bwMode="auto">
            <a:xfrm flipV="1">
              <a:off x="4542" y="900"/>
              <a:ext cx="0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6" name="Line 18"/>
            <p:cNvSpPr>
              <a:spLocks noChangeShapeType="1"/>
            </p:cNvSpPr>
            <p:nvPr/>
          </p:nvSpPr>
          <p:spPr bwMode="auto">
            <a:xfrm>
              <a:off x="4449" y="1008"/>
              <a:ext cx="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7" name="Line 19"/>
            <p:cNvSpPr>
              <a:spLocks noChangeShapeType="1"/>
            </p:cNvSpPr>
            <p:nvPr/>
          </p:nvSpPr>
          <p:spPr bwMode="auto">
            <a:xfrm>
              <a:off x="4821" y="1008"/>
              <a:ext cx="1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8" name="Line 20"/>
            <p:cNvSpPr>
              <a:spLocks noChangeShapeType="1"/>
            </p:cNvSpPr>
            <p:nvPr/>
          </p:nvSpPr>
          <p:spPr bwMode="auto">
            <a:xfrm flipH="1">
              <a:off x="4200" y="1008"/>
              <a:ext cx="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9" name="Line 21"/>
            <p:cNvSpPr>
              <a:spLocks noChangeShapeType="1"/>
            </p:cNvSpPr>
            <p:nvPr/>
          </p:nvSpPr>
          <p:spPr bwMode="auto">
            <a:xfrm flipH="1">
              <a:off x="4542" y="1008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9960" name="Object 22"/>
            <p:cNvGraphicFramePr>
              <a:graphicFrameLocks noChangeAspect="1"/>
            </p:cNvGraphicFramePr>
            <p:nvPr/>
          </p:nvGraphicFramePr>
          <p:xfrm>
            <a:off x="4324" y="920"/>
            <a:ext cx="103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5" name="公式" r:id="rId11" imgW="114266" imgH="152280" progId="Equation.3">
                    <p:embed/>
                  </p:oleObj>
                </mc:Choice>
                <mc:Fallback>
                  <p:oleObj name="公式" r:id="rId11" imgW="114266" imgH="15228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4" y="920"/>
                          <a:ext cx="103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61" name="Object 23"/>
            <p:cNvGraphicFramePr>
              <a:graphicFrameLocks noChangeAspect="1"/>
            </p:cNvGraphicFramePr>
            <p:nvPr/>
          </p:nvGraphicFramePr>
          <p:xfrm flipH="1" flipV="1">
            <a:off x="4697" y="936"/>
            <a:ext cx="114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6" name="公式" r:id="rId13" imgW="104812" imgH="114210" progId="Equation.3">
                    <p:embed/>
                  </p:oleObj>
                </mc:Choice>
                <mc:Fallback>
                  <p:oleObj name="公式" r:id="rId13" imgW="104812" imgH="11421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 flipV="1">
                          <a:off x="4697" y="936"/>
                          <a:ext cx="114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2" name="Line 24"/>
            <p:cNvSpPr>
              <a:spLocks noChangeShapeType="1"/>
            </p:cNvSpPr>
            <p:nvPr/>
          </p:nvSpPr>
          <p:spPr bwMode="auto">
            <a:xfrm>
              <a:off x="5008" y="1189"/>
              <a:ext cx="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3" name="Line 25"/>
            <p:cNvSpPr>
              <a:spLocks noChangeShapeType="1"/>
            </p:cNvSpPr>
            <p:nvPr/>
          </p:nvSpPr>
          <p:spPr bwMode="auto">
            <a:xfrm>
              <a:off x="5008" y="1766"/>
              <a:ext cx="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4" name="Line 26"/>
            <p:cNvSpPr>
              <a:spLocks noChangeShapeType="1"/>
            </p:cNvSpPr>
            <p:nvPr/>
          </p:nvSpPr>
          <p:spPr bwMode="auto">
            <a:xfrm flipV="1">
              <a:off x="5070" y="1189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5" name="Line 27"/>
            <p:cNvSpPr>
              <a:spLocks noChangeShapeType="1"/>
            </p:cNvSpPr>
            <p:nvPr/>
          </p:nvSpPr>
          <p:spPr bwMode="auto">
            <a:xfrm>
              <a:off x="5070" y="158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9966" name="Object 28"/>
            <p:cNvGraphicFramePr>
              <a:graphicFrameLocks noChangeAspect="1"/>
            </p:cNvGraphicFramePr>
            <p:nvPr/>
          </p:nvGraphicFramePr>
          <p:xfrm>
            <a:off x="5008" y="1405"/>
            <a:ext cx="224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7" name="公式" r:id="rId15" imgW="66723" imgH="152280" progId="Equation.3">
                    <p:embed/>
                  </p:oleObj>
                </mc:Choice>
                <mc:Fallback>
                  <p:oleObj name="公式" r:id="rId15" imgW="66723" imgH="15228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8" y="1405"/>
                          <a:ext cx="224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7" name="Line 29"/>
            <p:cNvSpPr>
              <a:spLocks noChangeShapeType="1"/>
            </p:cNvSpPr>
            <p:nvPr/>
          </p:nvSpPr>
          <p:spPr bwMode="auto">
            <a:xfrm>
              <a:off x="4697" y="1766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8" name="Line 30"/>
            <p:cNvSpPr>
              <a:spLocks noChangeShapeType="1"/>
            </p:cNvSpPr>
            <p:nvPr/>
          </p:nvSpPr>
          <p:spPr bwMode="auto">
            <a:xfrm>
              <a:off x="4760" y="1838"/>
              <a:ext cx="0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9" name="Line 31"/>
            <p:cNvSpPr>
              <a:spLocks noChangeShapeType="1"/>
            </p:cNvSpPr>
            <p:nvPr/>
          </p:nvSpPr>
          <p:spPr bwMode="auto">
            <a:xfrm>
              <a:off x="4697" y="1838"/>
              <a:ext cx="0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9970" name="Object 32"/>
            <p:cNvGraphicFramePr>
              <a:graphicFrameLocks noChangeAspect="1"/>
            </p:cNvGraphicFramePr>
            <p:nvPr/>
          </p:nvGraphicFramePr>
          <p:xfrm>
            <a:off x="3792" y="1296"/>
            <a:ext cx="336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8" name="Equation" r:id="rId17" imgW="228532" imgH="180900" progId="Equation.3">
                    <p:embed/>
                  </p:oleObj>
                </mc:Choice>
                <mc:Fallback>
                  <p:oleObj name="Equation" r:id="rId17" imgW="228532" imgH="1809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296"/>
                          <a:ext cx="336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71" name="Line 33"/>
            <p:cNvSpPr>
              <a:spLocks noChangeShapeType="1"/>
            </p:cNvSpPr>
            <p:nvPr/>
          </p:nvSpPr>
          <p:spPr bwMode="auto">
            <a:xfrm>
              <a:off x="4542" y="1874"/>
              <a:ext cx="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2" name="Line 34"/>
            <p:cNvSpPr>
              <a:spLocks noChangeShapeType="1"/>
            </p:cNvSpPr>
            <p:nvPr/>
          </p:nvSpPr>
          <p:spPr bwMode="auto">
            <a:xfrm flipH="1">
              <a:off x="4760" y="1874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3" name="Line 35"/>
            <p:cNvSpPr>
              <a:spLocks noChangeShapeType="1"/>
            </p:cNvSpPr>
            <p:nvPr/>
          </p:nvSpPr>
          <p:spPr bwMode="auto">
            <a:xfrm flipH="1">
              <a:off x="4200" y="1874"/>
              <a:ext cx="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9974" name="Object 36"/>
            <p:cNvGraphicFramePr>
              <a:graphicFrameLocks noChangeAspect="1"/>
            </p:cNvGraphicFramePr>
            <p:nvPr/>
          </p:nvGraphicFramePr>
          <p:xfrm>
            <a:off x="4386" y="1838"/>
            <a:ext cx="110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9" name="公式" r:id="rId19" imgW="104812" imgH="114210" progId="Equation.3">
                    <p:embed/>
                  </p:oleObj>
                </mc:Choice>
                <mc:Fallback>
                  <p:oleObj name="公式" r:id="rId19" imgW="104812" imgH="11421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6" y="1838"/>
                          <a:ext cx="110" cy="1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75" name="Object 37"/>
            <p:cNvGraphicFramePr>
              <a:graphicFrameLocks noChangeAspect="1"/>
            </p:cNvGraphicFramePr>
            <p:nvPr/>
          </p:nvGraphicFramePr>
          <p:xfrm>
            <a:off x="4875" y="1776"/>
            <a:ext cx="21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80" name="Equation" r:id="rId21" imgW="199898" imgH="152280" progId="Equation.3">
                    <p:embed/>
                  </p:oleObj>
                </mc:Choice>
                <mc:Fallback>
                  <p:oleObj name="Equation" r:id="rId21" imgW="199898" imgH="15228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5" y="1776"/>
                          <a:ext cx="21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76" name="Line 38"/>
            <p:cNvSpPr>
              <a:spLocks noChangeShapeType="1"/>
            </p:cNvSpPr>
            <p:nvPr/>
          </p:nvSpPr>
          <p:spPr bwMode="auto">
            <a:xfrm>
              <a:off x="4211" y="1970"/>
              <a:ext cx="12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9977" name="Object 39"/>
            <p:cNvGraphicFramePr>
              <a:graphicFrameLocks noChangeAspect="1"/>
            </p:cNvGraphicFramePr>
            <p:nvPr/>
          </p:nvGraphicFramePr>
          <p:xfrm>
            <a:off x="5328" y="2016"/>
            <a:ext cx="15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81" name="公式" r:id="rId23" imgW="104812" imgH="114210" progId="Equation.3">
                    <p:embed/>
                  </p:oleObj>
                </mc:Choice>
                <mc:Fallback>
                  <p:oleObj name="公式" r:id="rId23" imgW="104812" imgH="11421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016"/>
                          <a:ext cx="15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78" name="Object 40"/>
            <p:cNvGraphicFramePr>
              <a:graphicFrameLocks noChangeAspect="1"/>
            </p:cNvGraphicFramePr>
            <p:nvPr/>
          </p:nvGraphicFramePr>
          <p:xfrm>
            <a:off x="4256" y="2016"/>
            <a:ext cx="11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82" name="Equation" r:id="rId25" imgW="123721" imgH="152280" progId="Equation.3">
                    <p:embed/>
                  </p:oleObj>
                </mc:Choice>
                <mc:Fallback>
                  <p:oleObj name="Equation" r:id="rId25" imgW="123721" imgH="15228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6" y="2016"/>
                          <a:ext cx="112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912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914071"/>
              </p:ext>
            </p:extLst>
          </p:nvPr>
        </p:nvGraphicFramePr>
        <p:xfrm>
          <a:off x="1559496" y="4221088"/>
          <a:ext cx="510540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3" name="Equation" r:id="rId27" imgW="1943100" imgH="393700" progId="Equation.3">
                  <p:embed/>
                </p:oleObj>
              </mc:Choice>
              <mc:Fallback>
                <p:oleObj name="Equation" r:id="rId27" imgW="1943100" imgH="3937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96" y="4221088"/>
                        <a:ext cx="5105400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10335344" y="3470920"/>
            <a:ext cx="344488" cy="838200"/>
            <a:chOff x="4704" y="2640"/>
            <a:chExt cx="217" cy="528"/>
          </a:xfrm>
        </p:grpSpPr>
        <p:graphicFrame>
          <p:nvGraphicFramePr>
            <p:cNvPr id="39947" name="Object 43"/>
            <p:cNvGraphicFramePr>
              <a:graphicFrameLocks noChangeAspect="1"/>
            </p:cNvGraphicFramePr>
            <p:nvPr/>
          </p:nvGraphicFramePr>
          <p:xfrm>
            <a:off x="4704" y="2640"/>
            <a:ext cx="21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84" name="Equation" r:id="rId29" imgW="85632" imgH="104760" progId="Equation.3">
                    <p:embed/>
                  </p:oleObj>
                </mc:Choice>
                <mc:Fallback>
                  <p:oleObj name="Equation" r:id="rId29" imgW="85632" imgH="10476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640"/>
                          <a:ext cx="21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8" name="Object 44"/>
            <p:cNvGraphicFramePr>
              <a:graphicFrameLocks noChangeAspect="1"/>
            </p:cNvGraphicFramePr>
            <p:nvPr/>
          </p:nvGraphicFramePr>
          <p:xfrm>
            <a:off x="4704" y="2928"/>
            <a:ext cx="21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85" name="Equation" r:id="rId31" imgW="85632" imgH="104760" progId="Equation.3">
                    <p:embed/>
                  </p:oleObj>
                </mc:Choice>
                <mc:Fallback>
                  <p:oleObj name="Equation" r:id="rId31" imgW="85632" imgH="10476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928"/>
                          <a:ext cx="21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utoUpdateAnimBg="0"/>
      <p:bldP spid="8909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524000" y="-531813"/>
            <a:ext cx="158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208963" y="1527126"/>
            <a:ext cx="2555875" cy="2679700"/>
            <a:chOff x="3648" y="960"/>
            <a:chExt cx="1610" cy="1688"/>
          </a:xfrm>
        </p:grpSpPr>
        <p:grpSp>
          <p:nvGrpSpPr>
            <p:cNvPr id="40992" name="Group 4"/>
            <p:cNvGrpSpPr>
              <a:grpSpLocks/>
            </p:cNvGrpSpPr>
            <p:nvPr/>
          </p:nvGrpSpPr>
          <p:grpSpPr bwMode="auto">
            <a:xfrm>
              <a:off x="3648" y="960"/>
              <a:ext cx="1610" cy="1688"/>
              <a:chOff x="3648" y="960"/>
              <a:chExt cx="1610" cy="1688"/>
            </a:xfrm>
          </p:grpSpPr>
          <p:sp>
            <p:nvSpPr>
              <p:cNvPr id="40994" name="Line 5"/>
              <p:cNvSpPr>
                <a:spLocks noChangeShapeType="1"/>
              </p:cNvSpPr>
              <p:nvPr/>
            </p:nvSpPr>
            <p:spPr bwMode="auto">
              <a:xfrm>
                <a:off x="4065" y="2215"/>
                <a:ext cx="0" cy="43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0995" name="Group 6"/>
              <p:cNvGrpSpPr>
                <a:grpSpLocks/>
              </p:cNvGrpSpPr>
              <p:nvPr/>
            </p:nvGrpSpPr>
            <p:grpSpPr bwMode="auto">
              <a:xfrm>
                <a:off x="3648" y="960"/>
                <a:ext cx="1610" cy="1644"/>
                <a:chOff x="3648" y="960"/>
                <a:chExt cx="1610" cy="1644"/>
              </a:xfrm>
            </p:grpSpPr>
            <p:sp>
              <p:nvSpPr>
                <p:cNvPr id="40996" name="Line 7"/>
                <p:cNvSpPr>
                  <a:spLocks noChangeShapeType="1"/>
                </p:cNvSpPr>
                <p:nvPr/>
              </p:nvSpPr>
              <p:spPr bwMode="auto">
                <a:xfrm>
                  <a:off x="4065" y="960"/>
                  <a:ext cx="0" cy="4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97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4065" y="1306"/>
                  <a:ext cx="0" cy="129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98" name="Rectangle 9"/>
                <p:cNvSpPr>
                  <a:spLocks noChangeArrowheads="1"/>
                </p:cNvSpPr>
                <p:nvPr/>
              </p:nvSpPr>
              <p:spPr bwMode="auto">
                <a:xfrm>
                  <a:off x="4445" y="1523"/>
                  <a:ext cx="460" cy="69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FF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999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4914" y="1176"/>
                  <a:ext cx="0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00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4454" y="1176"/>
                  <a:ext cx="0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01" name="Line 12"/>
                <p:cNvSpPr>
                  <a:spLocks noChangeShapeType="1"/>
                </p:cNvSpPr>
                <p:nvPr/>
              </p:nvSpPr>
              <p:spPr bwMode="auto">
                <a:xfrm>
                  <a:off x="4348" y="1306"/>
                  <a:ext cx="1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02" name="Line 13"/>
                <p:cNvSpPr>
                  <a:spLocks noChangeShapeType="1"/>
                </p:cNvSpPr>
                <p:nvPr/>
              </p:nvSpPr>
              <p:spPr bwMode="auto">
                <a:xfrm>
                  <a:off x="4772" y="1306"/>
                  <a:ext cx="14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03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4065" y="1306"/>
                  <a:ext cx="1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04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4454" y="1306"/>
                  <a:ext cx="14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1005" name="Object 16"/>
                <p:cNvGraphicFramePr>
                  <a:graphicFrameLocks noChangeAspect="1"/>
                </p:cNvGraphicFramePr>
                <p:nvPr/>
              </p:nvGraphicFramePr>
              <p:xfrm>
                <a:off x="4206" y="1200"/>
                <a:ext cx="117" cy="1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101" name="Equation" r:id="rId4" imgW="114266" imgH="152280" progId="Equation.3">
                        <p:embed/>
                      </p:oleObj>
                    </mc:Choice>
                    <mc:Fallback>
                      <p:oleObj name="Equation" r:id="rId4" imgW="114266" imgH="152280" progId="Equation.3">
                        <p:embed/>
                        <p:pic>
                          <p:nvPicPr>
                            <p:cNvPr id="0" name="Object 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06" y="1200"/>
                              <a:ext cx="117" cy="1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1006" name="Object 17"/>
                <p:cNvGraphicFramePr>
                  <a:graphicFrameLocks noChangeAspect="1"/>
                </p:cNvGraphicFramePr>
                <p:nvPr/>
              </p:nvGraphicFramePr>
              <p:xfrm flipH="1" flipV="1">
                <a:off x="4631" y="1219"/>
                <a:ext cx="129" cy="17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102" name="Equation" r:id="rId6" imgW="104812" imgH="114210" progId="Equation.3">
                        <p:embed/>
                      </p:oleObj>
                    </mc:Choice>
                    <mc:Fallback>
                      <p:oleObj name="Equation" r:id="rId6" imgW="104812" imgH="114210" progId="Equation.3">
                        <p:embed/>
                        <p:pic>
                          <p:nvPicPr>
                            <p:cNvPr id="0" name="Object 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flipH="1" flipV="1">
                              <a:off x="4631" y="1219"/>
                              <a:ext cx="129" cy="1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1007" name="Line 18"/>
                <p:cNvSpPr>
                  <a:spLocks noChangeShapeType="1"/>
                </p:cNvSpPr>
                <p:nvPr/>
              </p:nvSpPr>
              <p:spPr bwMode="auto">
                <a:xfrm>
                  <a:off x="4985" y="1523"/>
                  <a:ext cx="1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08" name="Line 19"/>
                <p:cNvSpPr>
                  <a:spLocks noChangeShapeType="1"/>
                </p:cNvSpPr>
                <p:nvPr/>
              </p:nvSpPr>
              <p:spPr bwMode="auto">
                <a:xfrm>
                  <a:off x="4985" y="2215"/>
                  <a:ext cx="1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09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5055" y="1523"/>
                  <a:ext cx="0" cy="2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10" name="Line 21"/>
                <p:cNvSpPr>
                  <a:spLocks noChangeShapeType="1"/>
                </p:cNvSpPr>
                <p:nvPr/>
              </p:nvSpPr>
              <p:spPr bwMode="auto">
                <a:xfrm>
                  <a:off x="5055" y="1998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1011" name="Object 22"/>
                <p:cNvGraphicFramePr>
                  <a:graphicFrameLocks noChangeAspect="1"/>
                </p:cNvGraphicFramePr>
                <p:nvPr/>
              </p:nvGraphicFramePr>
              <p:xfrm>
                <a:off x="4967" y="1782"/>
                <a:ext cx="291" cy="2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103" name="Equation" r:id="rId8" imgW="76177" imgH="152280" progId="Equation.3">
                        <p:embed/>
                      </p:oleObj>
                    </mc:Choice>
                    <mc:Fallback>
                      <p:oleObj name="Equation" r:id="rId8" imgW="76177" imgH="152280" progId="Equation.3">
                        <p:embed/>
                        <p:pic>
                          <p:nvPicPr>
                            <p:cNvPr id="0" name="Object 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67" y="1782"/>
                              <a:ext cx="291" cy="22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1012" name="Object 23"/>
                <p:cNvGraphicFramePr>
                  <a:graphicFrameLocks noChangeAspect="1"/>
                </p:cNvGraphicFramePr>
                <p:nvPr/>
              </p:nvGraphicFramePr>
              <p:xfrm>
                <a:off x="3648" y="1584"/>
                <a:ext cx="402" cy="2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104" name="Equation" r:id="rId10" imgW="238257" imgH="180900" progId="Equation.3">
                        <p:embed/>
                      </p:oleObj>
                    </mc:Choice>
                    <mc:Fallback>
                      <p:oleObj name="Equation" r:id="rId10" imgW="238257" imgH="180900" progId="Equation.3">
                        <p:embed/>
                        <p:pic>
                          <p:nvPicPr>
                            <p:cNvPr id="0" name="Object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48" y="1584"/>
                              <a:ext cx="402" cy="2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40993" name="Object 24"/>
            <p:cNvGraphicFramePr>
              <a:graphicFrameLocks noChangeAspect="1"/>
            </p:cNvGraphicFramePr>
            <p:nvPr/>
          </p:nvGraphicFramePr>
          <p:xfrm>
            <a:off x="4604" y="1207"/>
            <a:ext cx="20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05" name="公式" r:id="rId12" imgW="126835" imgH="139518" progId="Equation.3">
                    <p:embed/>
                  </p:oleObj>
                </mc:Choice>
                <mc:Fallback>
                  <p:oleObj name="公式" r:id="rId12" imgW="126835" imgH="139518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1207"/>
                          <a:ext cx="207" cy="22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2121" name="Text Box 25"/>
          <p:cNvSpPr txBox="1">
            <a:spLocks noChangeArrowheads="1"/>
          </p:cNvSpPr>
          <p:nvPr/>
        </p:nvSpPr>
        <p:spPr bwMode="auto">
          <a:xfrm>
            <a:off x="-168696" y="836712"/>
            <a:ext cx="115212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        方法二：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建立坐标系如图，在 距离坐标原点为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处取 </a:t>
            </a:r>
            <a:r>
              <a:rPr lang="en-US" altLang="zh-CN" dirty="0">
                <a:solidFill>
                  <a:srgbClr val="000000"/>
                </a:solidFill>
              </a:rPr>
              <a:t>d</a:t>
            </a:r>
            <a:r>
              <a:rPr lang="en-US" altLang="zh-CN" i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宽的面积元，则</a:t>
            </a:r>
          </a:p>
        </p:txBody>
      </p:sp>
      <p:graphicFrame>
        <p:nvGraphicFramePr>
          <p:cNvPr id="13212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568183"/>
              </p:ext>
            </p:extLst>
          </p:nvPr>
        </p:nvGraphicFramePr>
        <p:xfrm>
          <a:off x="4223792" y="1412776"/>
          <a:ext cx="15843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6" name="Equation" r:id="rId14" imgW="685502" imgH="177723" progId="Equation.3">
                  <p:embed/>
                </p:oleObj>
              </mc:Choice>
              <mc:Fallback>
                <p:oleObj name="Equation" r:id="rId14" imgW="685502" imgH="177723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792" y="1412776"/>
                        <a:ext cx="158432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9890001" y="3908376"/>
            <a:ext cx="2195512" cy="422275"/>
            <a:chOff x="4077" y="2460"/>
            <a:chExt cx="1383" cy="266"/>
          </a:xfrm>
        </p:grpSpPr>
        <p:sp>
          <p:nvSpPr>
            <p:cNvPr id="40989" name="Line 28"/>
            <p:cNvSpPr>
              <a:spLocks noChangeShapeType="1"/>
            </p:cNvSpPr>
            <p:nvPr/>
          </p:nvSpPr>
          <p:spPr bwMode="auto">
            <a:xfrm>
              <a:off x="4077" y="2460"/>
              <a:ext cx="13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990" name="Object 29"/>
            <p:cNvGraphicFramePr>
              <a:graphicFrameLocks noChangeAspect="1"/>
            </p:cNvGraphicFramePr>
            <p:nvPr/>
          </p:nvGraphicFramePr>
          <p:xfrm>
            <a:off x="5272" y="2496"/>
            <a:ext cx="18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07" name="Equation" r:id="rId16" imgW="114266" imgH="114210" progId="Equation.3">
                    <p:embed/>
                  </p:oleObj>
                </mc:Choice>
                <mc:Fallback>
                  <p:oleObj name="Equation" r:id="rId16" imgW="114266" imgH="11421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2" y="2496"/>
                          <a:ext cx="188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1" name="Object 30"/>
            <p:cNvGraphicFramePr>
              <a:graphicFrameLocks noChangeAspect="1"/>
            </p:cNvGraphicFramePr>
            <p:nvPr/>
          </p:nvGraphicFramePr>
          <p:xfrm>
            <a:off x="4080" y="2496"/>
            <a:ext cx="176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08" name="Equation" r:id="rId18" imgW="142900" imgH="152280" progId="Equation.3">
                    <p:embed/>
                  </p:oleObj>
                </mc:Choice>
                <mc:Fallback>
                  <p:oleObj name="Equation" r:id="rId18" imgW="142900" imgH="1522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496"/>
                          <a:ext cx="176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10416480" y="2420888"/>
            <a:ext cx="360040" cy="1008112"/>
            <a:chOff x="4704" y="2640"/>
            <a:chExt cx="217" cy="528"/>
          </a:xfrm>
        </p:grpSpPr>
        <p:graphicFrame>
          <p:nvGraphicFramePr>
            <p:cNvPr id="40987" name="Object 32"/>
            <p:cNvGraphicFramePr>
              <a:graphicFrameLocks noChangeAspect="1"/>
            </p:cNvGraphicFramePr>
            <p:nvPr/>
          </p:nvGraphicFramePr>
          <p:xfrm>
            <a:off x="4704" y="2640"/>
            <a:ext cx="21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09" name="Equation" r:id="rId20" imgW="85632" imgH="104760" progId="Equation.3">
                    <p:embed/>
                  </p:oleObj>
                </mc:Choice>
                <mc:Fallback>
                  <p:oleObj name="Equation" r:id="rId20" imgW="85632" imgH="10476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640"/>
                          <a:ext cx="21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8" name="Object 33"/>
            <p:cNvGraphicFramePr>
              <a:graphicFrameLocks noChangeAspect="1"/>
            </p:cNvGraphicFramePr>
            <p:nvPr/>
          </p:nvGraphicFramePr>
          <p:xfrm>
            <a:off x="4704" y="2928"/>
            <a:ext cx="21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10" name="Equation" r:id="rId22" imgW="85632" imgH="104760" progId="Equation.3">
                    <p:embed/>
                  </p:oleObj>
                </mc:Choice>
                <mc:Fallback>
                  <p:oleObj name="Equation" r:id="rId22" imgW="85632" imgH="10476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928"/>
                          <a:ext cx="21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68" name="Line 34"/>
          <p:cNvSpPr>
            <a:spLocks noChangeShapeType="1"/>
          </p:cNvSpPr>
          <p:nvPr/>
        </p:nvSpPr>
        <p:spPr bwMode="auto">
          <a:xfrm>
            <a:off x="10769476" y="351943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10488488" y="2420888"/>
            <a:ext cx="998538" cy="1889125"/>
            <a:chOff x="4454" y="1523"/>
            <a:chExt cx="629" cy="1190"/>
          </a:xfrm>
        </p:grpSpPr>
        <p:graphicFrame>
          <p:nvGraphicFramePr>
            <p:cNvPr id="40980" name="Object 36"/>
            <p:cNvGraphicFramePr>
              <a:graphicFrameLocks noChangeAspect="1"/>
            </p:cNvGraphicFramePr>
            <p:nvPr/>
          </p:nvGraphicFramePr>
          <p:xfrm>
            <a:off x="4560" y="2544"/>
            <a:ext cx="138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11" name="Equation" r:id="rId24" imgW="114266" imgH="114210" progId="Equation.3">
                    <p:embed/>
                  </p:oleObj>
                </mc:Choice>
                <mc:Fallback>
                  <p:oleObj name="Equation" r:id="rId24" imgW="114266" imgH="11421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544"/>
                          <a:ext cx="138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1" name="Object 37"/>
            <p:cNvGraphicFramePr>
              <a:graphicFrameLocks noChangeAspect="1"/>
            </p:cNvGraphicFramePr>
            <p:nvPr/>
          </p:nvGraphicFramePr>
          <p:xfrm>
            <a:off x="4826" y="2227"/>
            <a:ext cx="25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12" name="Equation" r:id="rId26" imgW="219078" imgH="152280" progId="Equation.3">
                    <p:embed/>
                  </p:oleObj>
                </mc:Choice>
                <mc:Fallback>
                  <p:oleObj name="Equation" r:id="rId26" imgW="219078" imgH="15228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6" y="2227"/>
                          <a:ext cx="25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82" name="Rectangle 38" descr="宽上对角线"/>
            <p:cNvSpPr>
              <a:spLocks noChangeArrowheads="1"/>
            </p:cNvSpPr>
            <p:nvPr/>
          </p:nvSpPr>
          <p:spPr bwMode="auto">
            <a:xfrm>
              <a:off x="4631" y="1523"/>
              <a:ext cx="71" cy="692"/>
            </a:xfrm>
            <a:prstGeom prst="rect">
              <a:avLst/>
            </a:prstGeom>
            <a:pattFill prst="wdUp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0983" name="Line 39"/>
            <p:cNvSpPr>
              <a:spLocks noChangeShapeType="1"/>
            </p:cNvSpPr>
            <p:nvPr/>
          </p:nvSpPr>
          <p:spPr bwMode="auto">
            <a:xfrm>
              <a:off x="4702" y="2302"/>
              <a:ext cx="0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Line 40"/>
            <p:cNvSpPr>
              <a:spLocks noChangeShapeType="1"/>
            </p:cNvSpPr>
            <p:nvPr/>
          </p:nvSpPr>
          <p:spPr bwMode="auto">
            <a:xfrm>
              <a:off x="4631" y="2302"/>
              <a:ext cx="0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5" name="Line 41"/>
            <p:cNvSpPr>
              <a:spLocks noChangeShapeType="1"/>
            </p:cNvSpPr>
            <p:nvPr/>
          </p:nvSpPr>
          <p:spPr bwMode="auto">
            <a:xfrm>
              <a:off x="4454" y="2345"/>
              <a:ext cx="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6" name="Line 42"/>
            <p:cNvSpPr>
              <a:spLocks noChangeShapeType="1"/>
            </p:cNvSpPr>
            <p:nvPr/>
          </p:nvSpPr>
          <p:spPr bwMode="auto">
            <a:xfrm flipH="1">
              <a:off x="4702" y="2345"/>
              <a:ext cx="1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3213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642396"/>
              </p:ext>
            </p:extLst>
          </p:nvPr>
        </p:nvGraphicFramePr>
        <p:xfrm>
          <a:off x="2639616" y="2492896"/>
          <a:ext cx="18034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3" name="Equation" r:id="rId28" imgW="571252" imgH="406224" progId="Equation.3">
                  <p:embed/>
                </p:oleObj>
              </mc:Choice>
              <mc:Fallback>
                <p:oleObj name="Equation" r:id="rId28" imgW="571252" imgH="406224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616" y="2492896"/>
                        <a:ext cx="18034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40" name="Rectangle 44"/>
          <p:cNvSpPr>
            <a:spLocks noChangeArrowheads="1"/>
          </p:cNvSpPr>
          <p:nvPr/>
        </p:nvSpPr>
        <p:spPr bwMode="auto">
          <a:xfrm>
            <a:off x="551384" y="1988840"/>
            <a:ext cx="489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载流长直导线在 </a:t>
            </a:r>
            <a:r>
              <a:rPr lang="en-US" altLang="zh-CN" i="1" dirty="0">
                <a:solidFill>
                  <a:srgbClr val="000000"/>
                </a:solidFill>
              </a:rPr>
              <a:t>x </a:t>
            </a:r>
            <a:r>
              <a:rPr lang="zh-CN" altLang="en-US" dirty="0">
                <a:solidFill>
                  <a:srgbClr val="000000"/>
                </a:solidFill>
              </a:rPr>
              <a:t>处产生的磁场：</a:t>
            </a:r>
          </a:p>
        </p:txBody>
      </p:sp>
      <p:graphicFrame>
        <p:nvGraphicFramePr>
          <p:cNvPr id="132144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774481"/>
              </p:ext>
            </p:extLst>
          </p:nvPr>
        </p:nvGraphicFramePr>
        <p:xfrm>
          <a:off x="4295800" y="5229200"/>
          <a:ext cx="56642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4" name="公式" r:id="rId30" imgW="1904174" imgH="406224" progId="Equation.3">
                  <p:embed/>
                </p:oleObj>
              </mc:Choice>
              <mc:Fallback>
                <p:oleObj name="公式" r:id="rId30" imgW="1904174" imgH="406224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800" y="5229200"/>
                        <a:ext cx="56642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45" name="Rectangle 49"/>
          <p:cNvSpPr>
            <a:spLocks noChangeArrowheads="1"/>
          </p:cNvSpPr>
          <p:nvPr/>
        </p:nvSpPr>
        <p:spPr bwMode="auto">
          <a:xfrm>
            <a:off x="767408" y="5445224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穿过小面元的磁通量为：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087888" y="2708920"/>
            <a:ext cx="1459523" cy="457200"/>
            <a:chOff x="5087888" y="2708920"/>
            <a:chExt cx="1459523" cy="457200"/>
          </a:xfrm>
        </p:grpSpPr>
        <p:sp>
          <p:nvSpPr>
            <p:cNvPr id="40978" name="Text Box 46"/>
            <p:cNvSpPr txBox="1">
              <a:spLocks noChangeArrowheads="1"/>
            </p:cNvSpPr>
            <p:nvPr/>
          </p:nvSpPr>
          <p:spPr bwMode="auto">
            <a:xfrm>
              <a:off x="5087888" y="2708920"/>
              <a:ext cx="145952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000000"/>
                  </a:solidFill>
                </a:rPr>
                <a:t>方向：</a:t>
              </a:r>
            </a:p>
          </p:txBody>
        </p:sp>
        <p:sp>
          <p:nvSpPr>
            <p:cNvPr id="53" name="AutoShape 49"/>
            <p:cNvSpPr>
              <a:spLocks noChangeArrowheads="1"/>
            </p:cNvSpPr>
            <p:nvPr/>
          </p:nvSpPr>
          <p:spPr bwMode="auto">
            <a:xfrm>
              <a:off x="6168008" y="2780928"/>
              <a:ext cx="304800" cy="304800"/>
            </a:xfrm>
            <a:prstGeom prst="flowChartSummingJunction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95400" y="3645024"/>
            <a:ext cx="6552728" cy="1130246"/>
            <a:chOff x="191344" y="3573016"/>
            <a:chExt cx="9361040" cy="1130246"/>
          </a:xfrm>
        </p:grpSpPr>
        <p:sp>
          <p:nvSpPr>
            <p:cNvPr id="40976" name="Rectangle 52"/>
            <p:cNvSpPr>
              <a:spLocks noChangeArrowheads="1"/>
            </p:cNvSpPr>
            <p:nvPr/>
          </p:nvSpPr>
          <p:spPr bwMode="auto">
            <a:xfrm>
              <a:off x="191344" y="3573016"/>
              <a:ext cx="9361040" cy="1130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lang="zh-CN" altLang="en-US" dirty="0">
                  <a:solidFill>
                    <a:srgbClr val="000000"/>
                  </a:solidFill>
                </a:rPr>
                <a:t> 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选</a:t>
              </a:r>
              <a:r>
                <a:rPr lang="zh-CN" altLang="en-US" dirty="0">
                  <a:solidFill>
                    <a:srgbClr val="000000"/>
                  </a:solidFill>
                </a:rPr>
                <a:t>顺时针方向作为线圈的绕行正方向，则线圈平面的方向为       ，与磁场的方向相同。</a:t>
              </a:r>
            </a:p>
          </p:txBody>
        </p:sp>
        <p:sp>
          <p:nvSpPr>
            <p:cNvPr id="54" name="AutoShape 49"/>
            <p:cNvSpPr>
              <a:spLocks noChangeArrowheads="1"/>
            </p:cNvSpPr>
            <p:nvPr/>
          </p:nvSpPr>
          <p:spPr bwMode="auto">
            <a:xfrm>
              <a:off x="3174533" y="4293096"/>
              <a:ext cx="411474" cy="304800"/>
            </a:xfrm>
            <a:prstGeom prst="flowChartSummingJunction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2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2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21" grpId="0" build="p" autoUpdateAnimBg="0"/>
      <p:bldP spid="132140" grpId="0" build="p" autoUpdateAnimBg="0"/>
      <p:bldP spid="13214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524000" y="550863"/>
            <a:ext cx="1588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544272" y="1484784"/>
            <a:ext cx="2898775" cy="2819400"/>
            <a:chOff x="3787" y="391"/>
            <a:chExt cx="1826" cy="1776"/>
          </a:xfrm>
        </p:grpSpPr>
        <p:grpSp>
          <p:nvGrpSpPr>
            <p:cNvPr id="43033" name="Group 4"/>
            <p:cNvGrpSpPr>
              <a:grpSpLocks/>
            </p:cNvGrpSpPr>
            <p:nvPr/>
          </p:nvGrpSpPr>
          <p:grpSpPr bwMode="auto">
            <a:xfrm>
              <a:off x="3787" y="391"/>
              <a:ext cx="1826" cy="1776"/>
              <a:chOff x="3888" y="384"/>
              <a:chExt cx="1826" cy="1776"/>
            </a:xfrm>
          </p:grpSpPr>
          <p:sp>
            <p:nvSpPr>
              <p:cNvPr id="43035" name="Line 5"/>
              <p:cNvSpPr>
                <a:spLocks noChangeShapeType="1"/>
              </p:cNvSpPr>
              <p:nvPr/>
            </p:nvSpPr>
            <p:spPr bwMode="auto">
              <a:xfrm>
                <a:off x="4305" y="1639"/>
                <a:ext cx="0" cy="43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6" name="Line 6"/>
              <p:cNvSpPr>
                <a:spLocks noChangeShapeType="1"/>
              </p:cNvSpPr>
              <p:nvPr/>
            </p:nvSpPr>
            <p:spPr bwMode="auto">
              <a:xfrm>
                <a:off x="4305" y="384"/>
                <a:ext cx="0" cy="43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7" name="Line 7"/>
              <p:cNvSpPr>
                <a:spLocks noChangeShapeType="1"/>
              </p:cNvSpPr>
              <p:nvPr/>
            </p:nvSpPr>
            <p:spPr bwMode="auto">
              <a:xfrm flipV="1">
                <a:off x="4305" y="730"/>
                <a:ext cx="0" cy="129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8" name="Rectangle 8"/>
              <p:cNvSpPr>
                <a:spLocks noChangeArrowheads="1"/>
              </p:cNvSpPr>
              <p:nvPr/>
            </p:nvSpPr>
            <p:spPr bwMode="auto">
              <a:xfrm>
                <a:off x="4703" y="943"/>
                <a:ext cx="460" cy="6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039" name="Line 9"/>
              <p:cNvSpPr>
                <a:spLocks noChangeShapeType="1"/>
              </p:cNvSpPr>
              <p:nvPr/>
            </p:nvSpPr>
            <p:spPr bwMode="auto">
              <a:xfrm flipV="1">
                <a:off x="5154" y="600"/>
                <a:ext cx="0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0" name="Line 10"/>
              <p:cNvSpPr>
                <a:spLocks noChangeShapeType="1"/>
              </p:cNvSpPr>
              <p:nvPr/>
            </p:nvSpPr>
            <p:spPr bwMode="auto">
              <a:xfrm flipV="1">
                <a:off x="4694" y="600"/>
                <a:ext cx="0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1" name="Line 11"/>
              <p:cNvSpPr>
                <a:spLocks noChangeShapeType="1"/>
              </p:cNvSpPr>
              <p:nvPr/>
            </p:nvSpPr>
            <p:spPr bwMode="auto">
              <a:xfrm>
                <a:off x="4588" y="730"/>
                <a:ext cx="1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2" name="Line 12"/>
              <p:cNvSpPr>
                <a:spLocks noChangeShapeType="1"/>
              </p:cNvSpPr>
              <p:nvPr/>
            </p:nvSpPr>
            <p:spPr bwMode="auto">
              <a:xfrm>
                <a:off x="5012" y="730"/>
                <a:ext cx="1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3" name="Line 13"/>
              <p:cNvSpPr>
                <a:spLocks noChangeShapeType="1"/>
              </p:cNvSpPr>
              <p:nvPr/>
            </p:nvSpPr>
            <p:spPr bwMode="auto">
              <a:xfrm flipH="1">
                <a:off x="4305" y="730"/>
                <a:ext cx="1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4" name="Line 14"/>
              <p:cNvSpPr>
                <a:spLocks noChangeShapeType="1"/>
              </p:cNvSpPr>
              <p:nvPr/>
            </p:nvSpPr>
            <p:spPr bwMode="auto">
              <a:xfrm flipH="1">
                <a:off x="4694" y="730"/>
                <a:ext cx="1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3045" name="Object 15"/>
              <p:cNvGraphicFramePr>
                <a:graphicFrameLocks noChangeAspect="1"/>
              </p:cNvGraphicFramePr>
              <p:nvPr/>
            </p:nvGraphicFramePr>
            <p:xfrm>
              <a:off x="4464" y="624"/>
              <a:ext cx="15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61" name="Equation" r:id="rId4" imgW="114266" imgH="152280" progId="Equation.3">
                      <p:embed/>
                    </p:oleObj>
                  </mc:Choice>
                  <mc:Fallback>
                    <p:oleObj name="Equation" r:id="rId4" imgW="114266" imgH="15228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624"/>
                            <a:ext cx="15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46" name="Object 16"/>
              <p:cNvGraphicFramePr>
                <a:graphicFrameLocks noChangeAspect="1"/>
              </p:cNvGraphicFramePr>
              <p:nvPr/>
            </p:nvGraphicFramePr>
            <p:xfrm flipH="1" flipV="1">
              <a:off x="4871" y="643"/>
              <a:ext cx="129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62" name="Equation" r:id="rId6" imgW="104812" imgH="114210" progId="Equation.3">
                      <p:embed/>
                    </p:oleObj>
                  </mc:Choice>
                  <mc:Fallback>
                    <p:oleObj name="Equation" r:id="rId6" imgW="104812" imgH="11421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flipH="1" flipV="1">
                            <a:off x="4871" y="643"/>
                            <a:ext cx="129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47" name="Line 17"/>
              <p:cNvSpPr>
                <a:spLocks noChangeShapeType="1"/>
              </p:cNvSpPr>
              <p:nvPr/>
            </p:nvSpPr>
            <p:spPr bwMode="auto">
              <a:xfrm>
                <a:off x="5225" y="947"/>
                <a:ext cx="1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8" name="Line 18"/>
              <p:cNvSpPr>
                <a:spLocks noChangeShapeType="1"/>
              </p:cNvSpPr>
              <p:nvPr/>
            </p:nvSpPr>
            <p:spPr bwMode="auto">
              <a:xfrm>
                <a:off x="5225" y="1639"/>
                <a:ext cx="1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9" name="Line 19"/>
              <p:cNvSpPr>
                <a:spLocks noChangeShapeType="1"/>
              </p:cNvSpPr>
              <p:nvPr/>
            </p:nvSpPr>
            <p:spPr bwMode="auto">
              <a:xfrm flipV="1">
                <a:off x="5295" y="947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50" name="Line 20"/>
              <p:cNvSpPr>
                <a:spLocks noChangeShapeType="1"/>
              </p:cNvSpPr>
              <p:nvPr/>
            </p:nvSpPr>
            <p:spPr bwMode="auto">
              <a:xfrm>
                <a:off x="5295" y="1422"/>
                <a:ext cx="0" cy="2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3051" name="Object 21"/>
              <p:cNvGraphicFramePr>
                <a:graphicFrameLocks noChangeAspect="1"/>
              </p:cNvGraphicFramePr>
              <p:nvPr/>
            </p:nvGraphicFramePr>
            <p:xfrm>
              <a:off x="5207" y="1206"/>
              <a:ext cx="291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63" name="Equation" r:id="rId8" imgW="76177" imgH="152280" progId="Equation.3">
                      <p:embed/>
                    </p:oleObj>
                  </mc:Choice>
                  <mc:Fallback>
                    <p:oleObj name="Equation" r:id="rId8" imgW="76177" imgH="15228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07" y="1206"/>
                            <a:ext cx="291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52" name="Object 22"/>
              <p:cNvGraphicFramePr>
                <a:graphicFrameLocks noChangeAspect="1"/>
              </p:cNvGraphicFramePr>
              <p:nvPr/>
            </p:nvGraphicFramePr>
            <p:xfrm>
              <a:off x="3888" y="1008"/>
              <a:ext cx="402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64" name="Equation" r:id="rId10" imgW="238257" imgH="180900" progId="Equation.3">
                      <p:embed/>
                    </p:oleObj>
                  </mc:Choice>
                  <mc:Fallback>
                    <p:oleObj name="Equation" r:id="rId10" imgW="238257" imgH="18090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1008"/>
                            <a:ext cx="402" cy="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3053" name="Group 23"/>
              <p:cNvGrpSpPr>
                <a:grpSpLocks/>
              </p:cNvGrpSpPr>
              <p:nvPr/>
            </p:nvGrpSpPr>
            <p:grpSpPr bwMode="auto">
              <a:xfrm>
                <a:off x="4319" y="1872"/>
                <a:ext cx="1395" cy="278"/>
                <a:chOff x="4077" y="2460"/>
                <a:chExt cx="1383" cy="266"/>
              </a:xfrm>
            </p:grpSpPr>
            <p:sp>
              <p:nvSpPr>
                <p:cNvPr id="43056" name="Line 24"/>
                <p:cNvSpPr>
                  <a:spLocks noChangeShapeType="1"/>
                </p:cNvSpPr>
                <p:nvPr/>
              </p:nvSpPr>
              <p:spPr bwMode="auto">
                <a:xfrm>
                  <a:off x="4077" y="2460"/>
                  <a:ext cx="138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3057" name="Object 25"/>
                <p:cNvGraphicFramePr>
                  <a:graphicFrameLocks noChangeAspect="1"/>
                </p:cNvGraphicFramePr>
                <p:nvPr/>
              </p:nvGraphicFramePr>
              <p:xfrm>
                <a:off x="5272" y="2496"/>
                <a:ext cx="188" cy="23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165" name="Equation" r:id="rId12" imgW="114266" imgH="114210" progId="Equation.3">
                        <p:embed/>
                      </p:oleObj>
                    </mc:Choice>
                    <mc:Fallback>
                      <p:oleObj name="Equation" r:id="rId12" imgW="114266" imgH="114210" progId="Equation.3">
                        <p:embed/>
                        <p:pic>
                          <p:nvPicPr>
                            <p:cNvPr id="0" name="Object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72" y="2496"/>
                              <a:ext cx="188" cy="23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3058" name="Object 26"/>
                <p:cNvGraphicFramePr>
                  <a:graphicFrameLocks noChangeAspect="1"/>
                </p:cNvGraphicFramePr>
                <p:nvPr/>
              </p:nvGraphicFramePr>
              <p:xfrm>
                <a:off x="4080" y="2496"/>
                <a:ext cx="176" cy="23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166" name="Equation" r:id="rId14" imgW="142900" imgH="152280" progId="Equation.3">
                        <p:embed/>
                      </p:oleObj>
                    </mc:Choice>
                    <mc:Fallback>
                      <p:oleObj name="Equation" r:id="rId14" imgW="142900" imgH="152280" progId="Equation.3">
                        <p:embed/>
                        <p:pic>
                          <p:nvPicPr>
                            <p:cNvPr id="0" name="Object 2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80" y="2496"/>
                              <a:ext cx="176" cy="23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43054" name="Object 27"/>
              <p:cNvGraphicFramePr>
                <a:graphicFrameLocks noChangeAspect="1"/>
              </p:cNvGraphicFramePr>
              <p:nvPr/>
            </p:nvGraphicFramePr>
            <p:xfrm>
              <a:off x="4560" y="1872"/>
              <a:ext cx="15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67" name="Equation" r:id="rId16" imgW="114266" imgH="152280" progId="Equation.3">
                      <p:embed/>
                    </p:oleObj>
                  </mc:Choice>
                  <mc:Fallback>
                    <p:oleObj name="Equation" r:id="rId16" imgW="114266" imgH="15228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1872"/>
                            <a:ext cx="15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55" name="Object 28"/>
              <p:cNvGraphicFramePr>
                <a:graphicFrameLocks noChangeAspect="1"/>
              </p:cNvGraphicFramePr>
              <p:nvPr/>
            </p:nvGraphicFramePr>
            <p:xfrm>
              <a:off x="4992" y="1920"/>
              <a:ext cx="39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68" name="Equation" r:id="rId18" imgW="333344" imgH="152280" progId="Equation.3">
                      <p:embed/>
                    </p:oleObj>
                  </mc:Choice>
                  <mc:Fallback>
                    <p:oleObj name="Equation" r:id="rId18" imgW="333344" imgH="152280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2" y="1920"/>
                            <a:ext cx="39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3034" name="Object 29"/>
            <p:cNvGraphicFramePr>
              <a:graphicFrameLocks noChangeAspect="1"/>
            </p:cNvGraphicFramePr>
            <p:nvPr/>
          </p:nvGraphicFramePr>
          <p:xfrm>
            <a:off x="4740" y="663"/>
            <a:ext cx="16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69" name="公式" r:id="rId20" imgW="126835" imgH="139518" progId="Equation.3">
                    <p:embed/>
                  </p:oleObj>
                </mc:Choice>
                <mc:Fallback>
                  <p:oleObj name="公式" r:id="rId20" imgW="126835" imgH="139518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663"/>
                          <a:ext cx="164" cy="18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4174" name="Object 30"/>
          <p:cNvGraphicFramePr>
            <a:graphicFrameLocks noChangeAspect="1"/>
          </p:cNvGraphicFramePr>
          <p:nvPr/>
        </p:nvGraphicFramePr>
        <p:xfrm>
          <a:off x="2351088" y="1387475"/>
          <a:ext cx="4465637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0" name="Equation" r:id="rId22" imgW="1536033" imgH="406224" progId="Equation.3">
                  <p:embed/>
                </p:oleObj>
              </mc:Choice>
              <mc:Fallback>
                <p:oleObj name="Equation" r:id="rId22" imgW="1536033" imgH="406224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1387475"/>
                        <a:ext cx="4465637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75" name="Rectangle 31"/>
          <p:cNvSpPr>
            <a:spLocks noChangeArrowheads="1"/>
          </p:cNvSpPr>
          <p:nvPr/>
        </p:nvSpPr>
        <p:spPr bwMode="auto">
          <a:xfrm>
            <a:off x="119336" y="908720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穿过线圈的磁通量为：</a:t>
            </a:r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9853959" y="2384897"/>
            <a:ext cx="715963" cy="1077912"/>
            <a:chOff x="4685" y="1335"/>
            <a:chExt cx="451" cy="679"/>
          </a:xfrm>
        </p:grpSpPr>
        <p:sp>
          <p:nvSpPr>
            <p:cNvPr id="43029" name="Line 33"/>
            <p:cNvSpPr>
              <a:spLocks noChangeShapeType="1"/>
            </p:cNvSpPr>
            <p:nvPr/>
          </p:nvSpPr>
          <p:spPr bwMode="auto">
            <a:xfrm flipV="1">
              <a:off x="5136" y="1488"/>
              <a:ext cx="0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" name="Line 34"/>
            <p:cNvSpPr>
              <a:spLocks noChangeShapeType="1"/>
            </p:cNvSpPr>
            <p:nvPr/>
          </p:nvSpPr>
          <p:spPr bwMode="auto">
            <a:xfrm flipV="1">
              <a:off x="4685" y="1524"/>
              <a:ext cx="0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1" name="Line 35"/>
            <p:cNvSpPr>
              <a:spLocks noChangeShapeType="1"/>
            </p:cNvSpPr>
            <p:nvPr/>
          </p:nvSpPr>
          <p:spPr bwMode="auto">
            <a:xfrm flipH="1">
              <a:off x="4818" y="2009"/>
              <a:ext cx="219" cy="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2" name="Line 36"/>
            <p:cNvSpPr>
              <a:spLocks noChangeShapeType="1"/>
            </p:cNvSpPr>
            <p:nvPr/>
          </p:nvSpPr>
          <p:spPr bwMode="auto">
            <a:xfrm>
              <a:off x="4752" y="1335"/>
              <a:ext cx="253" cy="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9915872" y="2399184"/>
            <a:ext cx="685800" cy="1143000"/>
            <a:chOff x="4704" y="2640"/>
            <a:chExt cx="217" cy="528"/>
          </a:xfrm>
        </p:grpSpPr>
        <p:graphicFrame>
          <p:nvGraphicFramePr>
            <p:cNvPr id="43027" name="Object 38"/>
            <p:cNvGraphicFramePr>
              <a:graphicFrameLocks noChangeAspect="1"/>
            </p:cNvGraphicFramePr>
            <p:nvPr/>
          </p:nvGraphicFramePr>
          <p:xfrm>
            <a:off x="4704" y="2640"/>
            <a:ext cx="21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71" name="Equation" r:id="rId24" imgW="85632" imgH="104760" progId="Equation.3">
                    <p:embed/>
                  </p:oleObj>
                </mc:Choice>
                <mc:Fallback>
                  <p:oleObj name="Equation" r:id="rId24" imgW="85632" imgH="10476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640"/>
                          <a:ext cx="21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8" name="Object 39"/>
            <p:cNvGraphicFramePr>
              <a:graphicFrameLocks noChangeAspect="1"/>
            </p:cNvGraphicFramePr>
            <p:nvPr/>
          </p:nvGraphicFramePr>
          <p:xfrm>
            <a:off x="4704" y="2928"/>
            <a:ext cx="21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72" name="Equation" r:id="rId26" imgW="85632" imgH="104760" progId="Equation.3">
                    <p:embed/>
                  </p:oleObj>
                </mc:Choice>
                <mc:Fallback>
                  <p:oleObj name="Equation" r:id="rId26" imgW="85632" imgH="10476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928"/>
                          <a:ext cx="21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418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077308"/>
              </p:ext>
            </p:extLst>
          </p:nvPr>
        </p:nvGraphicFramePr>
        <p:xfrm>
          <a:off x="5294040" y="2742257"/>
          <a:ext cx="2303462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3" name="Equation" r:id="rId28" imgW="1028666" imgH="380970" progId="Equation.3">
                  <p:embed/>
                </p:oleObj>
              </mc:Choice>
              <mc:Fallback>
                <p:oleObj name="Equation" r:id="rId28" imgW="1028666" imgH="38097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4040" y="2742257"/>
                        <a:ext cx="2303462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8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198258"/>
              </p:ext>
            </p:extLst>
          </p:nvPr>
        </p:nvGraphicFramePr>
        <p:xfrm>
          <a:off x="2855640" y="2708920"/>
          <a:ext cx="229393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4" name="Equation" r:id="rId30" imgW="914400" imgH="380970" progId="Equation.3">
                  <p:embed/>
                </p:oleObj>
              </mc:Choice>
              <mc:Fallback>
                <p:oleObj name="Equation" r:id="rId30" imgW="914400" imgH="38097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640" y="2708920"/>
                        <a:ext cx="2293937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2783632" y="6093296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Kunstler Script" panose="030304020206070D0D06" pitchFamily="66" charset="0"/>
              </a:rPr>
              <a:t>E</a:t>
            </a:r>
            <a:r>
              <a:rPr lang="en-US" altLang="zh-CN" i="1" dirty="0">
                <a:solidFill>
                  <a:srgbClr val="000000"/>
                </a:solidFill>
                <a:sym typeface="Math5"/>
              </a:rPr>
              <a:t>  </a:t>
            </a:r>
            <a:r>
              <a:rPr lang="zh-CN" altLang="en-US" dirty="0">
                <a:solidFill>
                  <a:srgbClr val="000000"/>
                </a:solidFill>
                <a:sym typeface="Math5"/>
              </a:rPr>
              <a:t>的</a:t>
            </a:r>
            <a:r>
              <a:rPr lang="zh-CN" altLang="en-US" dirty="0">
                <a:solidFill>
                  <a:srgbClr val="000000"/>
                </a:solidFill>
              </a:rPr>
              <a:t>方向：</a:t>
            </a:r>
          </a:p>
        </p:txBody>
      </p:sp>
      <p:sp>
        <p:nvSpPr>
          <p:cNvPr id="115749" name="Rectangle 37"/>
          <p:cNvSpPr>
            <a:spLocks noChangeArrowheads="1"/>
          </p:cNvSpPr>
          <p:nvPr/>
        </p:nvSpPr>
        <p:spPr bwMode="auto">
          <a:xfrm>
            <a:off x="4727848" y="6093296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逆时针方向。</a:t>
            </a:r>
          </a:p>
        </p:txBody>
      </p:sp>
      <p:sp>
        <p:nvSpPr>
          <p:cNvPr id="43020" name="Rectangle 44"/>
          <p:cNvSpPr>
            <a:spLocks noChangeArrowheads="1"/>
          </p:cNvSpPr>
          <p:nvPr/>
        </p:nvSpPr>
        <p:spPr bwMode="auto">
          <a:xfrm>
            <a:off x="1739900" y="3762375"/>
            <a:ext cx="184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2783632" y="5301208"/>
            <a:ext cx="7483475" cy="457200"/>
            <a:chOff x="385" y="2478"/>
            <a:chExt cx="4714" cy="288"/>
          </a:xfrm>
        </p:grpSpPr>
        <p:graphicFrame>
          <p:nvGraphicFramePr>
            <p:cNvPr id="43025" name="Object 46"/>
            <p:cNvGraphicFramePr>
              <a:graphicFrameLocks noChangeAspect="1"/>
            </p:cNvGraphicFramePr>
            <p:nvPr/>
          </p:nvGraphicFramePr>
          <p:xfrm>
            <a:off x="385" y="2523"/>
            <a:ext cx="537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75" name="公式" r:id="rId32" imgW="418918" imgH="177723" progId="Equation.3">
                    <p:embed/>
                  </p:oleObj>
                </mc:Choice>
                <mc:Fallback>
                  <p:oleObj name="公式" r:id="rId32" imgW="418918" imgH="177723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2523"/>
                          <a:ext cx="537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6" name="Rectangle 47"/>
            <p:cNvSpPr>
              <a:spLocks noChangeArrowheads="1"/>
            </p:cNvSpPr>
            <p:nvPr/>
          </p:nvSpPr>
          <p:spPr bwMode="auto">
            <a:xfrm>
              <a:off x="930" y="2478"/>
              <a:ext cx="4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000000"/>
                  </a:solidFill>
                </a:rPr>
                <a:t>表示感应电动势的方向与选定的绕行方向相反。</a:t>
              </a:r>
            </a:p>
          </p:txBody>
        </p:sp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2783632" y="3933056"/>
            <a:ext cx="4824536" cy="938212"/>
            <a:chOff x="657" y="1706"/>
            <a:chExt cx="3210" cy="591"/>
          </a:xfrm>
        </p:grpSpPr>
        <p:graphicFrame>
          <p:nvGraphicFramePr>
            <p:cNvPr id="43023" name="Object 49"/>
            <p:cNvGraphicFramePr>
              <a:graphicFrameLocks noChangeAspect="1"/>
            </p:cNvGraphicFramePr>
            <p:nvPr/>
          </p:nvGraphicFramePr>
          <p:xfrm>
            <a:off x="884" y="1706"/>
            <a:ext cx="2983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76" name="公式" r:id="rId34" imgW="1600268" imgH="380970" progId="Equation.3">
                    <p:embed/>
                  </p:oleObj>
                </mc:Choice>
                <mc:Fallback>
                  <p:oleObj name="公式" r:id="rId34" imgW="1600268" imgH="38097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1706"/>
                          <a:ext cx="2983" cy="5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4" name="Object 50"/>
            <p:cNvGraphicFramePr>
              <a:graphicFrameLocks noChangeAspect="1"/>
            </p:cNvGraphicFramePr>
            <p:nvPr/>
          </p:nvGraphicFramePr>
          <p:xfrm>
            <a:off x="657" y="1888"/>
            <a:ext cx="244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77" name="Equation" r:id="rId36" imgW="190335" imgH="164957" progId="Equation.DSMT4">
                    <p:embed/>
                  </p:oleObj>
                </mc:Choice>
                <mc:Fallback>
                  <p:oleObj name="Equation" r:id="rId36" imgW="190335" imgH="164957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888"/>
                          <a:ext cx="244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5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 autoUpdateAnimBg="0"/>
      <p:bldP spid="115749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47328" y="764704"/>
            <a:ext cx="12025336" cy="11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</a:rPr>
              <a:t>[</a:t>
            </a:r>
            <a:r>
              <a:rPr lang="zh-CN" altLang="en-US" dirty="0">
                <a:solidFill>
                  <a:srgbClr val="0000FF"/>
                </a:solidFill>
              </a:rPr>
              <a:t>例</a:t>
            </a:r>
            <a:r>
              <a:rPr lang="en-US" altLang="zh-CN" dirty="0">
                <a:solidFill>
                  <a:srgbClr val="0000FF"/>
                </a:solidFill>
              </a:rPr>
              <a:t>2]</a:t>
            </a:r>
            <a:r>
              <a:rPr lang="zh-CN" altLang="en-US" dirty="0">
                <a:solidFill>
                  <a:srgbClr val="000000"/>
                </a:solidFill>
              </a:rPr>
              <a:t>已知载有</a:t>
            </a:r>
            <a:r>
              <a:rPr lang="en-US" altLang="zh-CN" i="1" dirty="0">
                <a:solidFill>
                  <a:srgbClr val="000000"/>
                </a:solidFill>
              </a:rPr>
              <a:t>I </a:t>
            </a:r>
            <a:r>
              <a:rPr lang="zh-CN" altLang="en-US" dirty="0">
                <a:solidFill>
                  <a:srgbClr val="000000"/>
                </a:solidFill>
              </a:rPr>
              <a:t>的长直导线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zh-CN" altLang="en-US" dirty="0">
                <a:solidFill>
                  <a:srgbClr val="000000"/>
                </a:solidFill>
              </a:rPr>
              <a:t>近旁有一线圈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zh-CN" altLang="en-US" dirty="0">
                <a:solidFill>
                  <a:srgbClr val="000000"/>
                </a:solidFill>
              </a:rPr>
              <a:t>长</a:t>
            </a:r>
            <a:r>
              <a:rPr lang="en-US" altLang="zh-CN" i="1" dirty="0">
                <a:solidFill>
                  <a:srgbClr val="000000"/>
                </a:solidFill>
              </a:rPr>
              <a:t>l 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zh-CN" altLang="en-US" dirty="0">
                <a:solidFill>
                  <a:srgbClr val="000000"/>
                </a:solidFill>
              </a:rPr>
              <a:t>宽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zh-CN" altLang="en-US" dirty="0">
                <a:solidFill>
                  <a:srgbClr val="000000"/>
                </a:solidFill>
              </a:rPr>
              <a:t>并以</a:t>
            </a:r>
            <a:r>
              <a:rPr lang="en-US" altLang="zh-CN" i="1" dirty="0">
                <a:solidFill>
                  <a:srgbClr val="000000"/>
                </a:solidFill>
              </a:rPr>
              <a:t>v</a:t>
            </a:r>
            <a:r>
              <a:rPr lang="zh-CN" altLang="en-US" dirty="0" smtClean="0">
                <a:solidFill>
                  <a:srgbClr val="000000"/>
                </a:solidFill>
              </a:rPr>
              <a:t>速度向右</a:t>
            </a:r>
            <a:r>
              <a:rPr lang="zh-CN" altLang="en-US" dirty="0">
                <a:solidFill>
                  <a:srgbClr val="000000"/>
                </a:solidFill>
              </a:rPr>
              <a:t>运动，求线圈与导线的距离为</a:t>
            </a:r>
            <a:r>
              <a:rPr lang="en-US" altLang="zh-CN" i="1" dirty="0">
                <a:solidFill>
                  <a:srgbClr val="000000"/>
                </a:solidFill>
              </a:rPr>
              <a:t>d </a:t>
            </a:r>
            <a:r>
              <a:rPr lang="zh-CN" altLang="en-US" dirty="0">
                <a:solidFill>
                  <a:srgbClr val="000000"/>
                </a:solidFill>
              </a:rPr>
              <a:t>时线圈中的电动势。  </a:t>
            </a:r>
          </a:p>
        </p:txBody>
      </p:sp>
      <p:graphicFrame>
        <p:nvGraphicFramePr>
          <p:cNvPr id="901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492027"/>
              </p:ext>
            </p:extLst>
          </p:nvPr>
        </p:nvGraphicFramePr>
        <p:xfrm>
          <a:off x="983432" y="2708920"/>
          <a:ext cx="34956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8" name="Equation" r:id="rId3" imgW="1422400" imgH="393700" progId="Equation.3">
                  <p:embed/>
                </p:oleObj>
              </mc:Choice>
              <mc:Fallback>
                <p:oleObj name="Equation" r:id="rId3" imgW="14224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432" y="2708920"/>
                        <a:ext cx="34956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751292"/>
              </p:ext>
            </p:extLst>
          </p:nvPr>
        </p:nvGraphicFramePr>
        <p:xfrm>
          <a:off x="2495600" y="4725144"/>
          <a:ext cx="54070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9" name="Equation" r:id="rId5" imgW="2486033" imgH="409590" progId="Equation.3">
                  <p:embed/>
                </p:oleObj>
              </mc:Choice>
              <mc:Fallback>
                <p:oleObj name="Equation" r:id="rId5" imgW="2486033" imgH="4095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4725144"/>
                        <a:ext cx="540702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5951984" y="6093296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 dirty="0">
                <a:solidFill>
                  <a:srgbClr val="000000"/>
                </a:solidFill>
              </a:rPr>
              <a:t>ε</a:t>
            </a:r>
            <a:r>
              <a:rPr lang="zh-CN" altLang="en-US" dirty="0">
                <a:solidFill>
                  <a:srgbClr val="000000"/>
                </a:solidFill>
              </a:rPr>
              <a:t>的方向：顺时针</a:t>
            </a:r>
          </a:p>
        </p:txBody>
      </p:sp>
      <p:graphicFrame>
        <p:nvGraphicFramePr>
          <p:cNvPr id="901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236873"/>
              </p:ext>
            </p:extLst>
          </p:nvPr>
        </p:nvGraphicFramePr>
        <p:xfrm>
          <a:off x="983432" y="3717032"/>
          <a:ext cx="4411663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0" name="Equation" r:id="rId7" imgW="1943100" imgH="393700" progId="Equation.3">
                  <p:embed/>
                </p:oleObj>
              </mc:Choice>
              <mc:Fallback>
                <p:oleObj name="Equation" r:id="rId7" imgW="19431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432" y="3717032"/>
                        <a:ext cx="4411663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768127"/>
              </p:ext>
            </p:extLst>
          </p:nvPr>
        </p:nvGraphicFramePr>
        <p:xfrm>
          <a:off x="2567608" y="5805264"/>
          <a:ext cx="223224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1" name="Equation" r:id="rId9" imgW="943034" imgH="390420" progId="Equation.3">
                  <p:embed/>
                </p:oleObj>
              </mc:Choice>
              <mc:Fallback>
                <p:oleObj name="Equation" r:id="rId9" imgW="943034" imgH="3904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8" y="5805264"/>
                        <a:ext cx="223224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63352" y="2060851"/>
            <a:ext cx="9552385" cy="461963"/>
            <a:chOff x="192" y="912"/>
            <a:chExt cx="3532" cy="291"/>
          </a:xfrm>
        </p:grpSpPr>
        <p:sp>
          <p:nvSpPr>
            <p:cNvPr id="45100" name="Text Box 9"/>
            <p:cNvSpPr txBox="1">
              <a:spLocks noChangeArrowheads="1"/>
            </p:cNvSpPr>
            <p:nvPr/>
          </p:nvSpPr>
          <p:spPr bwMode="auto">
            <a:xfrm>
              <a:off x="192" y="912"/>
              <a:ext cx="34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1" tIns="45716" rIns="91431" bIns="45716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000000"/>
                  </a:solidFill>
                </a:rPr>
                <a:t>解∶ 建立坐标系如图，在 </a:t>
              </a:r>
              <a:r>
                <a:rPr lang="en-US" altLang="zh-CN" i="1" dirty="0">
                  <a:solidFill>
                    <a:srgbClr val="000000"/>
                  </a:solidFill>
                  <a:sym typeface="Symbol" panose="05050102010706020507" pitchFamily="18" charset="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sym typeface="Symbol" panose="05050102010706020507" pitchFamily="18" charset="2"/>
                </a:rPr>
                <a:t> </a:t>
              </a:r>
              <a:r>
                <a:rPr lang="zh-CN" altLang="en-US" dirty="0">
                  <a:solidFill>
                    <a:srgbClr val="000000"/>
                  </a:solidFill>
                </a:rPr>
                <a:t>处取 </a:t>
              </a:r>
              <a:r>
                <a:rPr lang="en-US" altLang="zh-CN" dirty="0">
                  <a:solidFill>
                    <a:srgbClr val="000000"/>
                  </a:solidFill>
                </a:rPr>
                <a:t>d</a:t>
              </a:r>
              <a:r>
                <a:rPr lang="en-US" altLang="zh-CN" i="1" dirty="0">
                  <a:solidFill>
                    <a:srgbClr val="000000"/>
                  </a:solidFill>
                </a:rPr>
                <a:t> </a:t>
              </a:r>
              <a:r>
                <a:rPr lang="en-US" altLang="zh-CN" i="1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x</a:t>
              </a:r>
              <a:r>
                <a:rPr lang="en-US" altLang="zh-CN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 </a:t>
              </a:r>
              <a:r>
                <a:rPr lang="zh-CN" altLang="en-US" dirty="0">
                  <a:solidFill>
                    <a:srgbClr val="000000"/>
                  </a:solidFill>
                </a:rPr>
                <a:t>宽的面积元，则</a:t>
              </a:r>
              <a:endParaRPr lang="zh-CN" altLang="en-US" b="0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4510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355754"/>
                </p:ext>
              </p:extLst>
            </p:nvPr>
          </p:nvGraphicFramePr>
          <p:xfrm>
            <a:off x="2908" y="912"/>
            <a:ext cx="816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02" name="Equation" r:id="rId11" imgW="634449" imgH="177646" progId="Equation.3">
                    <p:embed/>
                  </p:oleObj>
                </mc:Choice>
                <mc:Fallback>
                  <p:oleObj name="Equation" r:id="rId11" imgW="634449" imgH="177646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8" y="912"/>
                          <a:ext cx="816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904312" y="2780928"/>
            <a:ext cx="2362200" cy="2274888"/>
            <a:chOff x="4080" y="647"/>
            <a:chExt cx="1488" cy="1433"/>
          </a:xfrm>
        </p:grpSpPr>
        <p:sp>
          <p:nvSpPr>
            <p:cNvPr id="45069" name="Line 12"/>
            <p:cNvSpPr>
              <a:spLocks noChangeShapeType="1"/>
            </p:cNvSpPr>
            <p:nvPr/>
          </p:nvSpPr>
          <p:spPr bwMode="auto">
            <a:xfrm>
              <a:off x="4344" y="647"/>
              <a:ext cx="0" cy="3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0" name="Line 13"/>
            <p:cNvSpPr>
              <a:spLocks noChangeShapeType="1"/>
            </p:cNvSpPr>
            <p:nvPr/>
          </p:nvSpPr>
          <p:spPr bwMode="auto">
            <a:xfrm flipV="1">
              <a:off x="4344" y="886"/>
              <a:ext cx="0" cy="794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1" name="Line 14"/>
            <p:cNvSpPr>
              <a:spLocks noChangeShapeType="1"/>
            </p:cNvSpPr>
            <p:nvPr/>
          </p:nvSpPr>
          <p:spPr bwMode="auto">
            <a:xfrm>
              <a:off x="4344" y="1644"/>
              <a:ext cx="0" cy="3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2" name="Rectangle 15"/>
            <p:cNvSpPr>
              <a:spLocks noChangeArrowheads="1"/>
            </p:cNvSpPr>
            <p:nvPr/>
          </p:nvSpPr>
          <p:spPr bwMode="auto">
            <a:xfrm>
              <a:off x="4678" y="1067"/>
              <a:ext cx="404" cy="5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5073" name="Rectangle 16" descr="宽上对角线"/>
            <p:cNvSpPr>
              <a:spLocks noChangeArrowheads="1"/>
            </p:cNvSpPr>
            <p:nvPr/>
          </p:nvSpPr>
          <p:spPr bwMode="auto">
            <a:xfrm>
              <a:off x="4656" y="1067"/>
              <a:ext cx="63" cy="577"/>
            </a:xfrm>
            <a:prstGeom prst="rect">
              <a:avLst/>
            </a:prstGeom>
            <a:pattFill prst="wdUp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5074" name="Line 17"/>
            <p:cNvSpPr>
              <a:spLocks noChangeShapeType="1"/>
            </p:cNvSpPr>
            <p:nvPr/>
          </p:nvSpPr>
          <p:spPr bwMode="auto">
            <a:xfrm flipV="1">
              <a:off x="5090" y="778"/>
              <a:ext cx="0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5" name="Line 18"/>
            <p:cNvSpPr>
              <a:spLocks noChangeShapeType="1"/>
            </p:cNvSpPr>
            <p:nvPr/>
          </p:nvSpPr>
          <p:spPr bwMode="auto">
            <a:xfrm flipV="1">
              <a:off x="4686" y="778"/>
              <a:ext cx="0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6" name="Line 19"/>
            <p:cNvSpPr>
              <a:spLocks noChangeShapeType="1"/>
            </p:cNvSpPr>
            <p:nvPr/>
          </p:nvSpPr>
          <p:spPr bwMode="auto">
            <a:xfrm>
              <a:off x="4593" y="886"/>
              <a:ext cx="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7" name="Line 20"/>
            <p:cNvSpPr>
              <a:spLocks noChangeShapeType="1"/>
            </p:cNvSpPr>
            <p:nvPr/>
          </p:nvSpPr>
          <p:spPr bwMode="auto">
            <a:xfrm>
              <a:off x="4965" y="886"/>
              <a:ext cx="1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8" name="Line 21"/>
            <p:cNvSpPr>
              <a:spLocks noChangeShapeType="1"/>
            </p:cNvSpPr>
            <p:nvPr/>
          </p:nvSpPr>
          <p:spPr bwMode="auto">
            <a:xfrm flipH="1">
              <a:off x="4344" y="886"/>
              <a:ext cx="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9" name="Line 22"/>
            <p:cNvSpPr>
              <a:spLocks noChangeShapeType="1"/>
            </p:cNvSpPr>
            <p:nvPr/>
          </p:nvSpPr>
          <p:spPr bwMode="auto">
            <a:xfrm flipH="1">
              <a:off x="4686" y="886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080" name="Object 23"/>
            <p:cNvGraphicFramePr>
              <a:graphicFrameLocks noChangeAspect="1"/>
            </p:cNvGraphicFramePr>
            <p:nvPr/>
          </p:nvGraphicFramePr>
          <p:xfrm>
            <a:off x="4468" y="798"/>
            <a:ext cx="103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03" name="公式" r:id="rId13" imgW="114266" imgH="152280" progId="Equation.3">
                    <p:embed/>
                  </p:oleObj>
                </mc:Choice>
                <mc:Fallback>
                  <p:oleObj name="公式" r:id="rId13" imgW="114266" imgH="15228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798"/>
                          <a:ext cx="103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1" name="Object 24"/>
            <p:cNvGraphicFramePr>
              <a:graphicFrameLocks noChangeAspect="1"/>
            </p:cNvGraphicFramePr>
            <p:nvPr/>
          </p:nvGraphicFramePr>
          <p:xfrm flipH="1" flipV="1">
            <a:off x="4841" y="814"/>
            <a:ext cx="114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04" name="公式" r:id="rId15" imgW="104812" imgH="114210" progId="Equation.3">
                    <p:embed/>
                  </p:oleObj>
                </mc:Choice>
                <mc:Fallback>
                  <p:oleObj name="公式" r:id="rId15" imgW="104812" imgH="11421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 flipV="1">
                          <a:off x="4841" y="814"/>
                          <a:ext cx="114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2" name="Line 25"/>
            <p:cNvSpPr>
              <a:spLocks noChangeShapeType="1"/>
            </p:cNvSpPr>
            <p:nvPr/>
          </p:nvSpPr>
          <p:spPr bwMode="auto">
            <a:xfrm>
              <a:off x="5152" y="1067"/>
              <a:ext cx="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3" name="Line 26"/>
            <p:cNvSpPr>
              <a:spLocks noChangeShapeType="1"/>
            </p:cNvSpPr>
            <p:nvPr/>
          </p:nvSpPr>
          <p:spPr bwMode="auto">
            <a:xfrm>
              <a:off x="5152" y="1644"/>
              <a:ext cx="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4" name="Line 27"/>
            <p:cNvSpPr>
              <a:spLocks noChangeShapeType="1"/>
            </p:cNvSpPr>
            <p:nvPr/>
          </p:nvSpPr>
          <p:spPr bwMode="auto">
            <a:xfrm flipV="1">
              <a:off x="5214" y="1067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5" name="Line 28"/>
            <p:cNvSpPr>
              <a:spLocks noChangeShapeType="1"/>
            </p:cNvSpPr>
            <p:nvPr/>
          </p:nvSpPr>
          <p:spPr bwMode="auto">
            <a:xfrm>
              <a:off x="5214" y="146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086" name="Object 29"/>
            <p:cNvGraphicFramePr>
              <a:graphicFrameLocks noChangeAspect="1"/>
            </p:cNvGraphicFramePr>
            <p:nvPr/>
          </p:nvGraphicFramePr>
          <p:xfrm>
            <a:off x="5152" y="1248"/>
            <a:ext cx="173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05" name="公式" r:id="rId17" imgW="66723" imgH="152280" progId="Equation.3">
                    <p:embed/>
                  </p:oleObj>
                </mc:Choice>
                <mc:Fallback>
                  <p:oleObj name="公式" r:id="rId17" imgW="66723" imgH="15228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2" y="1248"/>
                          <a:ext cx="173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7" name="Line 30"/>
            <p:cNvSpPr>
              <a:spLocks noChangeShapeType="1"/>
            </p:cNvSpPr>
            <p:nvPr/>
          </p:nvSpPr>
          <p:spPr bwMode="auto">
            <a:xfrm>
              <a:off x="4841" y="1644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8" name="Line 31"/>
            <p:cNvSpPr>
              <a:spLocks noChangeShapeType="1"/>
            </p:cNvSpPr>
            <p:nvPr/>
          </p:nvSpPr>
          <p:spPr bwMode="auto">
            <a:xfrm>
              <a:off x="4752" y="1632"/>
              <a:ext cx="0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9" name="Line 32"/>
            <p:cNvSpPr>
              <a:spLocks noChangeShapeType="1"/>
            </p:cNvSpPr>
            <p:nvPr/>
          </p:nvSpPr>
          <p:spPr bwMode="auto">
            <a:xfrm>
              <a:off x="4656" y="1632"/>
              <a:ext cx="0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090" name="Object 33"/>
            <p:cNvGraphicFramePr>
              <a:graphicFrameLocks noChangeAspect="1"/>
            </p:cNvGraphicFramePr>
            <p:nvPr/>
          </p:nvGraphicFramePr>
          <p:xfrm>
            <a:off x="4080" y="1152"/>
            <a:ext cx="160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06" name="Equation" r:id="rId19" imgW="104812" imgH="142830" progId="Equation.3">
                    <p:embed/>
                  </p:oleObj>
                </mc:Choice>
                <mc:Fallback>
                  <p:oleObj name="Equation" r:id="rId19" imgW="104812" imgH="14283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152"/>
                          <a:ext cx="160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91" name="Line 34"/>
            <p:cNvSpPr>
              <a:spLocks noChangeShapeType="1"/>
            </p:cNvSpPr>
            <p:nvPr/>
          </p:nvSpPr>
          <p:spPr bwMode="auto">
            <a:xfrm flipH="1">
              <a:off x="4320" y="1488"/>
              <a:ext cx="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092" name="Object 35"/>
            <p:cNvGraphicFramePr>
              <a:graphicFrameLocks noChangeAspect="1"/>
            </p:cNvGraphicFramePr>
            <p:nvPr/>
          </p:nvGraphicFramePr>
          <p:xfrm>
            <a:off x="4450" y="1344"/>
            <a:ext cx="110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07" name="公式" r:id="rId21" imgW="104812" imgH="114210" progId="Equation.3">
                    <p:embed/>
                  </p:oleObj>
                </mc:Choice>
                <mc:Fallback>
                  <p:oleObj name="公式" r:id="rId21" imgW="104812" imgH="11421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0" y="1344"/>
                          <a:ext cx="110" cy="1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93" name="Object 36"/>
            <p:cNvGraphicFramePr>
              <a:graphicFrameLocks noChangeAspect="1"/>
            </p:cNvGraphicFramePr>
            <p:nvPr/>
          </p:nvGraphicFramePr>
          <p:xfrm>
            <a:off x="4591" y="1680"/>
            <a:ext cx="21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08" name="Equation" r:id="rId23" imgW="199898" imgH="152280" progId="Equation.3">
                    <p:embed/>
                  </p:oleObj>
                </mc:Choice>
                <mc:Fallback>
                  <p:oleObj name="Equation" r:id="rId23" imgW="199898" imgH="15228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1" y="1680"/>
                          <a:ext cx="21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94" name="Line 37"/>
            <p:cNvSpPr>
              <a:spLocks noChangeShapeType="1"/>
            </p:cNvSpPr>
            <p:nvPr/>
          </p:nvSpPr>
          <p:spPr bwMode="auto">
            <a:xfrm>
              <a:off x="5121" y="1392"/>
              <a:ext cx="351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095" name="Object 38"/>
            <p:cNvGraphicFramePr>
              <a:graphicFrameLocks noChangeAspect="1"/>
            </p:cNvGraphicFramePr>
            <p:nvPr/>
          </p:nvGraphicFramePr>
          <p:xfrm>
            <a:off x="5298" y="1198"/>
            <a:ext cx="119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09" name="Equation" r:id="rId25" imgW="104812" imgH="142830" progId="Equation.3">
                    <p:embed/>
                  </p:oleObj>
                </mc:Choice>
                <mc:Fallback>
                  <p:oleObj name="Equation" r:id="rId25" imgW="104812" imgH="14283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8" y="1198"/>
                          <a:ext cx="119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96" name="Line 39"/>
            <p:cNvSpPr>
              <a:spLocks noChangeShapeType="1"/>
            </p:cNvSpPr>
            <p:nvPr/>
          </p:nvSpPr>
          <p:spPr bwMode="auto">
            <a:xfrm>
              <a:off x="4355" y="1848"/>
              <a:ext cx="12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097" name="Object 40"/>
            <p:cNvGraphicFramePr>
              <a:graphicFrameLocks noChangeAspect="1"/>
            </p:cNvGraphicFramePr>
            <p:nvPr/>
          </p:nvGraphicFramePr>
          <p:xfrm>
            <a:off x="5424" y="1923"/>
            <a:ext cx="110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10" name="公式" r:id="rId27" imgW="104812" imgH="114210" progId="Equation.3">
                    <p:embed/>
                  </p:oleObj>
                </mc:Choice>
                <mc:Fallback>
                  <p:oleObj name="公式" r:id="rId27" imgW="104812" imgH="11421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923"/>
                          <a:ext cx="110" cy="1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98" name="Line 41"/>
            <p:cNvSpPr>
              <a:spLocks noChangeShapeType="1"/>
            </p:cNvSpPr>
            <p:nvPr/>
          </p:nvSpPr>
          <p:spPr bwMode="auto">
            <a:xfrm rot="10800000" flipH="1">
              <a:off x="4512" y="148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099" name="Object 42"/>
            <p:cNvGraphicFramePr>
              <a:graphicFrameLocks noChangeAspect="1"/>
            </p:cNvGraphicFramePr>
            <p:nvPr/>
          </p:nvGraphicFramePr>
          <p:xfrm>
            <a:off x="4357" y="1901"/>
            <a:ext cx="132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11" name="Equation" r:id="rId29" imgW="123721" imgH="152280" progId="Equation.3">
                    <p:embed/>
                  </p:oleObj>
                </mc:Choice>
                <mc:Fallback>
                  <p:oleObj name="Equation" r:id="rId29" imgW="123721" imgH="15228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7" y="1901"/>
                          <a:ext cx="132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9859888" y="3474641"/>
            <a:ext cx="344488" cy="838200"/>
            <a:chOff x="4704" y="2640"/>
            <a:chExt cx="217" cy="528"/>
          </a:xfrm>
        </p:grpSpPr>
        <p:graphicFrame>
          <p:nvGraphicFramePr>
            <p:cNvPr id="45067" name="Object 44"/>
            <p:cNvGraphicFramePr>
              <a:graphicFrameLocks noChangeAspect="1"/>
            </p:cNvGraphicFramePr>
            <p:nvPr/>
          </p:nvGraphicFramePr>
          <p:xfrm>
            <a:off x="4704" y="2640"/>
            <a:ext cx="21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12" name="Equation" r:id="rId31" imgW="85632" imgH="104760" progId="Equation.3">
                    <p:embed/>
                  </p:oleObj>
                </mc:Choice>
                <mc:Fallback>
                  <p:oleObj name="Equation" r:id="rId31" imgW="85632" imgH="10476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640"/>
                          <a:ext cx="21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8" name="Object 45"/>
            <p:cNvGraphicFramePr>
              <a:graphicFrameLocks noChangeAspect="1"/>
            </p:cNvGraphicFramePr>
            <p:nvPr/>
          </p:nvGraphicFramePr>
          <p:xfrm>
            <a:off x="4704" y="2928"/>
            <a:ext cx="21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13" name="Equation" r:id="rId33" imgW="85632" imgH="104760" progId="Equation.3">
                    <p:embed/>
                  </p:oleObj>
                </mc:Choice>
                <mc:Fallback>
                  <p:oleObj name="Equation" r:id="rId33" imgW="85632" imgH="10476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928"/>
                          <a:ext cx="21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utoUpdateAnimBg="0"/>
      <p:bldP spid="9011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644650" y="5229225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3495675" y="5300663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4800600" y="5300663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6311900" y="5373688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6"/>
            </p:custDataLst>
          </p:nvPr>
        </p:nvSpPr>
        <p:spPr>
          <a:xfrm>
            <a:off x="8915400" y="6215063"/>
            <a:ext cx="1543050" cy="411162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46087" name="图片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750888"/>
            <a:ext cx="11482388" cy="361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088" name="组合 16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6092" name="TypeText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46093" name="TipText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6089" name="图片 1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263352" y="908720"/>
            <a:ext cx="7620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80000"/>
              </a:lnSpc>
            </a:pPr>
            <a:r>
              <a:rPr lang="zh-CN" altLang="en-US" dirty="0"/>
              <a:t> 按照回路磁通变化原因的不同，感应电动势可分为：    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2423592" y="116632"/>
            <a:ext cx="6203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/>
              <a:t>§</a:t>
            </a:r>
            <a:r>
              <a:rPr lang="en-US" altLang="zh-CN" sz="2800" dirty="0" smtClean="0"/>
              <a:t>17 </a:t>
            </a:r>
            <a:r>
              <a:rPr lang="en-US" altLang="zh-CN" sz="2800" dirty="0"/>
              <a:t>- 2  </a:t>
            </a:r>
            <a:r>
              <a:rPr lang="zh-CN" altLang="en-US" sz="2800" dirty="0"/>
              <a:t>动生电动势和感生电动势</a:t>
            </a:r>
            <a:endParaRPr lang="zh-CN" altLang="en-US" sz="2800" b="0" i="1" dirty="0">
              <a:solidFill>
                <a:srgbClr val="0000FF"/>
              </a:solidFill>
            </a:endParaRP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695400" y="2636912"/>
            <a:ext cx="10513168" cy="131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</a:rPr>
              <a:t>感生电动势</a:t>
            </a:r>
            <a:r>
              <a:rPr lang="zh-CN" altLang="en-US" dirty="0"/>
              <a:t>：导体或导体回路不动，由于磁场随时间变化，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                        导体或导体回路内产生的感应电动势。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695400" y="1556792"/>
            <a:ext cx="1116124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</a:rPr>
              <a:t>动生电动势</a:t>
            </a:r>
            <a:r>
              <a:rPr lang="zh-CN" altLang="en-US" dirty="0"/>
              <a:t>：由于导体或导体回路在恒定磁场中运动，</a:t>
            </a:r>
            <a:r>
              <a:rPr lang="zh-CN" altLang="en-US" dirty="0" smtClean="0"/>
              <a:t>导体或导体</a:t>
            </a:r>
            <a:r>
              <a:rPr lang="zh-CN" altLang="en-US" dirty="0"/>
              <a:t>回路内产生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</a:t>
            </a:r>
            <a:r>
              <a:rPr lang="zh-CN" altLang="en-US" dirty="0" smtClean="0"/>
              <a:t>感应电动势</a:t>
            </a:r>
            <a:r>
              <a:rPr lang="zh-CN" altLang="en-US" dirty="0"/>
              <a:t>。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119336" y="4005064"/>
            <a:ext cx="24272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 dirty="0"/>
              <a:t>一、 动生电动势</a:t>
            </a: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623392" y="4940523"/>
            <a:ext cx="3071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/>
              <a:t>回路中磁通量的</a:t>
            </a:r>
            <a:r>
              <a:rPr lang="zh-CN" altLang="en-US" dirty="0" smtClean="0"/>
              <a:t>增量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graphicFrame>
        <p:nvGraphicFramePr>
          <p:cNvPr id="911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073914"/>
              </p:ext>
            </p:extLst>
          </p:nvPr>
        </p:nvGraphicFramePr>
        <p:xfrm>
          <a:off x="3791744" y="4941168"/>
          <a:ext cx="3960440" cy="51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7" name="公式" r:id="rId3" imgW="1778000" imgH="228600" progId="Equation.3">
                  <p:embed/>
                </p:oleObj>
              </mc:Choice>
              <mc:Fallback>
                <p:oleObj name="公式" r:id="rId3" imgW="17780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744" y="4941168"/>
                        <a:ext cx="3960440" cy="511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778841"/>
              </p:ext>
            </p:extLst>
          </p:nvPr>
        </p:nvGraphicFramePr>
        <p:xfrm>
          <a:off x="1919536" y="5589240"/>
          <a:ext cx="5355133" cy="885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8" name="公式" r:id="rId5" imgW="2362200" imgH="393700" progId="Equation.3">
                  <p:embed/>
                </p:oleObj>
              </mc:Choice>
              <mc:Fallback>
                <p:oleObj name="公式" r:id="rId5" imgW="2362200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6" y="5589240"/>
                        <a:ext cx="5355133" cy="885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3356992"/>
            <a:ext cx="3063240" cy="2788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1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autoUpdateAnimBg="0"/>
      <p:bldP spid="91140" grpId="0" build="p" autoUpdateAnimBg="0"/>
      <p:bldP spid="91141" grpId="0" uiExpand="1" build="p" autoUpdateAnimBg="0"/>
      <p:bldP spid="91142" grpId="0"/>
      <p:bldP spid="911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3215680" y="0"/>
            <a:ext cx="350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0000FF"/>
                </a:solidFill>
              </a:rPr>
              <a:t>本章的主要内容：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479376" y="1052736"/>
            <a:ext cx="5410200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/>
              <a:t>1</a:t>
            </a:r>
            <a:r>
              <a:rPr lang="zh-CN" altLang="en-US" sz="2800" dirty="0"/>
              <a:t>、法拉第电磁感应定律 </a:t>
            </a:r>
            <a:r>
              <a:rPr lang="en-US" altLang="zh-CN" sz="2800" dirty="0"/>
              <a:t>—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/>
              <a:t>      </a:t>
            </a:r>
            <a:r>
              <a:rPr lang="zh-CN" altLang="en-US" sz="2800" dirty="0"/>
              <a:t>电磁感应现象的基本规律。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551384" y="2492896"/>
            <a:ext cx="5486400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/>
              <a:t>2</a:t>
            </a:r>
            <a:r>
              <a:rPr lang="zh-CN" altLang="en-US" sz="2800" dirty="0"/>
              <a:t>、感应电动势 </a:t>
            </a:r>
            <a:r>
              <a:rPr lang="en-US" altLang="zh-CN" sz="2800" dirty="0"/>
              <a:t>— 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dirty="0"/>
              <a:t>     </a:t>
            </a:r>
            <a:r>
              <a:rPr lang="zh-CN" altLang="en-US" sz="2800" dirty="0"/>
              <a:t>动生电动势和感生电动势。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551384" y="3933056"/>
            <a:ext cx="54864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/>
              <a:t>3</a:t>
            </a:r>
            <a:r>
              <a:rPr lang="zh-CN" altLang="en-US" sz="2800" dirty="0"/>
              <a:t>、两种重要的电磁感应现象 </a:t>
            </a:r>
            <a:r>
              <a:rPr lang="en-US" altLang="zh-CN" sz="2800" dirty="0"/>
              <a:t>—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dirty="0"/>
              <a:t>     </a:t>
            </a:r>
            <a:r>
              <a:rPr lang="zh-CN" altLang="en-US" sz="2800" dirty="0"/>
              <a:t>自感和互感。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551384" y="5733256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/>
              <a:t>4</a:t>
            </a:r>
            <a:r>
              <a:rPr lang="zh-CN" altLang="en-US" sz="2800" dirty="0"/>
              <a:t>、磁场的能量。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696200" y="869950"/>
            <a:ext cx="2022475" cy="3276600"/>
            <a:chOff x="3888" y="384"/>
            <a:chExt cx="1274" cy="2064"/>
          </a:xfrm>
        </p:grpSpPr>
        <p:pic>
          <p:nvPicPr>
            <p:cNvPr id="19467" name="Picture 8" descr="合乎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384"/>
              <a:ext cx="1274" cy="1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8" name="Rectangle 9"/>
            <p:cNvSpPr>
              <a:spLocks noChangeArrowheads="1"/>
            </p:cNvSpPr>
            <p:nvPr/>
          </p:nvSpPr>
          <p:spPr bwMode="auto">
            <a:xfrm>
              <a:off x="3888" y="2160"/>
              <a:ext cx="12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ea typeface="宋体" panose="02010600030101010101" pitchFamily="2" charset="-122"/>
                </a:rPr>
                <a:t> </a:t>
              </a:r>
              <a:r>
                <a:rPr lang="en-US" altLang="zh-CN">
                  <a:ea typeface="宋体" panose="02010600030101010101" pitchFamily="2" charset="-122"/>
                </a:rPr>
                <a:t>(1791</a:t>
              </a:r>
              <a:r>
                <a:rPr lang="zh-CN" altLang="en-US">
                  <a:ea typeface="宋体" panose="02010600030101010101" pitchFamily="2" charset="-122"/>
                </a:rPr>
                <a:t>～</a:t>
              </a:r>
              <a:r>
                <a:rPr lang="en-US" altLang="zh-CN">
                  <a:ea typeface="宋体" panose="02010600030101010101" pitchFamily="2" charset="-122"/>
                </a:rPr>
                <a:t>1867)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7772400" y="4298950"/>
            <a:ext cx="1981200" cy="2514600"/>
            <a:chOff x="3936" y="2544"/>
            <a:chExt cx="1248" cy="1584"/>
          </a:xfrm>
        </p:grpSpPr>
        <p:pic>
          <p:nvPicPr>
            <p:cNvPr id="19465" name="Picture 11" descr="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2544"/>
              <a:ext cx="1248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6" name="Text Box 12"/>
            <p:cNvSpPr txBox="1">
              <a:spLocks noChangeArrowheads="1"/>
            </p:cNvSpPr>
            <p:nvPr/>
          </p:nvSpPr>
          <p:spPr bwMode="auto">
            <a:xfrm>
              <a:off x="4224" y="3840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1831</a:t>
              </a:r>
              <a:r>
                <a:rPr lang="zh-CN" altLang="en-US"/>
                <a:t>年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autoUpdateAnimBg="0"/>
      <p:bldP spid="72708" grpId="0" autoUpdateAnimBg="0"/>
      <p:bldP spid="72709" grpId="0" autoUpdateAnimBg="0"/>
      <p:bldP spid="7271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191344" y="1916832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/>
              <a:t>应用三重矢积的轮转法则：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524000" y="3471863"/>
            <a:ext cx="184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1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33999"/>
              </p:ext>
            </p:extLst>
          </p:nvPr>
        </p:nvGraphicFramePr>
        <p:xfrm>
          <a:off x="4151784" y="1916832"/>
          <a:ext cx="4859263" cy="493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2" name="公式" r:id="rId3" imgW="2247900" imgH="228600" progId="Equation.3">
                  <p:embed/>
                </p:oleObj>
              </mc:Choice>
              <mc:Fallback>
                <p:oleObj name="公式" r:id="rId3" imgW="2247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784" y="1916832"/>
                        <a:ext cx="4859263" cy="493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1524000" y="3471863"/>
            <a:ext cx="184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1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12913"/>
              </p:ext>
            </p:extLst>
          </p:nvPr>
        </p:nvGraphicFramePr>
        <p:xfrm>
          <a:off x="2639616" y="2636912"/>
          <a:ext cx="4694411" cy="598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3" name="公式" r:id="rId5" imgW="1790700" imgH="228600" progId="Equation.3">
                  <p:embed/>
                </p:oleObj>
              </mc:Choice>
              <mc:Fallback>
                <p:oleObj name="公式" r:id="rId5" imgW="17907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616" y="2636912"/>
                        <a:ext cx="4694411" cy="598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Object 7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682411669"/>
              </p:ext>
            </p:extLst>
          </p:nvPr>
        </p:nvGraphicFramePr>
        <p:xfrm>
          <a:off x="2711624" y="764704"/>
          <a:ext cx="504031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4" name="公式" r:id="rId7" imgW="2362200" imgH="393700" progId="Equation.3">
                  <p:embed/>
                </p:oleObj>
              </mc:Choice>
              <mc:Fallback>
                <p:oleObj name="公式" r:id="rId7" imgW="2362200" imgH="393700" progId="Equation.3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624" y="764704"/>
                        <a:ext cx="5040313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1703512" y="3501008"/>
            <a:ext cx="7129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/>
              <a:t>ab</a:t>
            </a:r>
            <a:r>
              <a:rPr lang="zh-CN" altLang="en-US" dirty="0"/>
              <a:t>上各线元之间的串联关系，</a:t>
            </a:r>
            <a:r>
              <a:rPr lang="en-US" altLang="zh-CN" dirty="0"/>
              <a:t>ab</a:t>
            </a:r>
            <a:r>
              <a:rPr lang="zh-CN" altLang="en-US" dirty="0"/>
              <a:t>上的动生电动势为  </a:t>
            </a: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1524000" y="3395663"/>
            <a:ext cx="184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1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404900"/>
              </p:ext>
            </p:extLst>
          </p:nvPr>
        </p:nvGraphicFramePr>
        <p:xfrm>
          <a:off x="4223792" y="4149080"/>
          <a:ext cx="22669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5" name="公式" r:id="rId9" imgW="1054100" imgH="330200" progId="Equation.3">
                  <p:embed/>
                </p:oleObj>
              </mc:Choice>
              <mc:Fallback>
                <p:oleObj name="公式" r:id="rId9" imgW="1054100" imgH="330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792" y="4149080"/>
                        <a:ext cx="226695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1" name="Rectangle 11"/>
          <p:cNvSpPr>
            <a:spLocks noChangeArrowheads="1"/>
          </p:cNvSpPr>
          <p:nvPr/>
        </p:nvSpPr>
        <p:spPr bwMode="auto">
          <a:xfrm>
            <a:off x="407368" y="4797152"/>
            <a:ext cx="11593288" cy="113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在一般情况下，在任意的恒定磁场中，任意形状的导线的运动或形变，整个导线或回路</a:t>
            </a:r>
            <a:r>
              <a:rPr lang="en-US" altLang="zh-CN" dirty="0"/>
              <a:t>L</a:t>
            </a:r>
            <a:r>
              <a:rPr lang="zh-CN" altLang="en-US" dirty="0"/>
              <a:t>中产生的动生电动势为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/>
              <a:t> </a:t>
            </a: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1524000" y="3702050"/>
            <a:ext cx="184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1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76900"/>
              </p:ext>
            </p:extLst>
          </p:nvPr>
        </p:nvGraphicFramePr>
        <p:xfrm>
          <a:off x="4871864" y="5805264"/>
          <a:ext cx="23780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6" name="公式" r:id="rId11" imgW="1066800" imgH="292100" progId="Equation.3">
                  <p:embed/>
                </p:oleObj>
              </mc:Choice>
              <mc:Fallback>
                <p:oleObj name="公式" r:id="rId11" imgW="1066800" imgH="292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1864" y="5805264"/>
                        <a:ext cx="237807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8" grpId="0"/>
      <p:bldP spid="9217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890260"/>
              </p:ext>
            </p:extLst>
          </p:nvPr>
        </p:nvGraphicFramePr>
        <p:xfrm>
          <a:off x="3575720" y="3258778"/>
          <a:ext cx="2016224" cy="441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71" name="Equation" r:id="rId3" imgW="904945" imgH="218970" progId="Equation.3">
                  <p:embed/>
                </p:oleObj>
              </mc:Choice>
              <mc:Fallback>
                <p:oleObj name="Equation" r:id="rId3" imgW="904945" imgH="21897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720" y="3258778"/>
                        <a:ext cx="2016224" cy="441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91344" y="90872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1</a:t>
            </a:r>
            <a:r>
              <a:rPr lang="zh-CN" altLang="en-US" dirty="0"/>
              <a:t>、大小：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1847528" y="2636912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自由电子受洛伦兹力：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1919536" y="4077072"/>
            <a:ext cx="693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/>
              <a:t>在产生动生电动势时，</a:t>
            </a:r>
            <a:r>
              <a:rPr lang="zh-CN" altLang="en-US" dirty="0">
                <a:solidFill>
                  <a:srgbClr val="0000FF"/>
                </a:solidFill>
              </a:rPr>
              <a:t>洛伦兹力是非静电力。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1991544" y="5013176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/>
              <a:t>则非静电性场强：</a:t>
            </a:r>
          </a:p>
        </p:txBody>
      </p:sp>
      <p:graphicFrame>
        <p:nvGraphicFramePr>
          <p:cNvPr id="931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925672"/>
              </p:ext>
            </p:extLst>
          </p:nvPr>
        </p:nvGraphicFramePr>
        <p:xfrm>
          <a:off x="5087888" y="5517232"/>
          <a:ext cx="25146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72" name="Equation" r:id="rId5" imgW="1155700" imgH="419100" progId="Equation.3">
                  <p:embed/>
                </p:oleObj>
              </mc:Choice>
              <mc:Fallback>
                <p:oleObj name="Equation" r:id="rId5" imgW="11557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888" y="5517232"/>
                        <a:ext cx="25146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2" name="AutoShape 8" descr="W_062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248400" y="2489200"/>
            <a:ext cx="182563" cy="463550"/>
          </a:xfrm>
          <a:prstGeom prst="actionButtonBlank">
            <a:avLst/>
          </a:prstGeom>
          <a:blipFill dpi="0" rotWithShape="0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703512" y="1628800"/>
            <a:ext cx="5562600" cy="519112"/>
            <a:chOff x="480" y="2121"/>
            <a:chExt cx="3504" cy="327"/>
          </a:xfrm>
        </p:grpSpPr>
        <p:sp>
          <p:nvSpPr>
            <p:cNvPr id="49201" name="Text Box 10"/>
            <p:cNvSpPr txBox="1">
              <a:spLocks noChangeArrowheads="1"/>
            </p:cNvSpPr>
            <p:nvPr/>
          </p:nvSpPr>
          <p:spPr bwMode="auto">
            <a:xfrm>
              <a:off x="480" y="2121"/>
              <a:ext cx="35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/>
                <a:t>在均匀磁场中，导体</a:t>
              </a:r>
              <a:r>
                <a:rPr lang="en-US" altLang="zh-CN" sz="2800" i="1" dirty="0"/>
                <a:t>ab </a:t>
              </a:r>
              <a:r>
                <a:rPr lang="zh-CN" altLang="en-US" dirty="0"/>
                <a:t>以      运动。</a:t>
              </a:r>
            </a:p>
          </p:txBody>
        </p:sp>
        <p:graphicFrame>
          <p:nvGraphicFramePr>
            <p:cNvPr id="49202" name="Object 11"/>
            <p:cNvGraphicFramePr>
              <a:graphicFrameLocks noChangeAspect="1"/>
            </p:cNvGraphicFramePr>
            <p:nvPr/>
          </p:nvGraphicFramePr>
          <p:xfrm>
            <a:off x="2799" y="2156"/>
            <a:ext cx="225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73" name="Equation" r:id="rId9" imgW="126780" imgH="164814" progId="Equation.3">
                    <p:embed/>
                  </p:oleObj>
                </mc:Choice>
                <mc:Fallback>
                  <p:oleObj name="Equation" r:id="rId9" imgW="126780" imgH="164814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9" y="2156"/>
                          <a:ext cx="225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8328248" y="1484784"/>
            <a:ext cx="2590800" cy="1897062"/>
            <a:chOff x="3744" y="1963"/>
            <a:chExt cx="1632" cy="1195"/>
          </a:xfrm>
        </p:grpSpPr>
        <p:graphicFrame>
          <p:nvGraphicFramePr>
            <p:cNvPr id="49175" name="Object 13"/>
            <p:cNvGraphicFramePr>
              <a:graphicFrameLocks noChangeAspect="1"/>
            </p:cNvGraphicFramePr>
            <p:nvPr/>
          </p:nvGraphicFramePr>
          <p:xfrm>
            <a:off x="4685" y="2217"/>
            <a:ext cx="143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74" name="公式" r:id="rId11" imgW="126725" imgH="177415" progId="Equation.3">
                    <p:embed/>
                  </p:oleObj>
                </mc:Choice>
                <mc:Fallback>
                  <p:oleObj name="公式" r:id="rId11" imgW="126725" imgH="17741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5" y="2217"/>
                          <a:ext cx="143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6" name="Rectangle 14"/>
            <p:cNvSpPr>
              <a:spLocks noChangeArrowheads="1"/>
            </p:cNvSpPr>
            <p:nvPr/>
          </p:nvSpPr>
          <p:spPr bwMode="auto">
            <a:xfrm>
              <a:off x="4653" y="2142"/>
              <a:ext cx="228" cy="83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9177" name="Group 15"/>
            <p:cNvGrpSpPr>
              <a:grpSpLocks/>
            </p:cNvGrpSpPr>
            <p:nvPr/>
          </p:nvGrpSpPr>
          <p:grpSpPr bwMode="auto">
            <a:xfrm>
              <a:off x="4704" y="2496"/>
              <a:ext cx="91" cy="104"/>
              <a:chOff x="4704" y="2496"/>
              <a:chExt cx="91" cy="104"/>
            </a:xfrm>
          </p:grpSpPr>
          <p:sp>
            <p:nvSpPr>
              <p:cNvPr id="49199" name="Oval 16"/>
              <p:cNvSpPr>
                <a:spLocks noChangeArrowheads="1"/>
              </p:cNvSpPr>
              <p:nvPr/>
            </p:nvSpPr>
            <p:spPr bwMode="auto">
              <a:xfrm>
                <a:off x="4704" y="2496"/>
                <a:ext cx="91" cy="10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9200" name="Line 17"/>
              <p:cNvSpPr>
                <a:spLocks noChangeShapeType="1"/>
              </p:cNvSpPr>
              <p:nvPr/>
            </p:nvSpPr>
            <p:spPr bwMode="auto">
              <a:xfrm>
                <a:off x="4718" y="2544"/>
                <a:ext cx="65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9178" name="Object 18"/>
            <p:cNvGraphicFramePr>
              <a:graphicFrameLocks noChangeAspect="1"/>
            </p:cNvGraphicFramePr>
            <p:nvPr/>
          </p:nvGraphicFramePr>
          <p:xfrm>
            <a:off x="4656" y="2976"/>
            <a:ext cx="211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75" name="公式" r:id="rId13" imgW="104812" imgH="114210" progId="Equation.3">
                    <p:embed/>
                  </p:oleObj>
                </mc:Choice>
                <mc:Fallback>
                  <p:oleObj name="公式" r:id="rId13" imgW="104812" imgH="11421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976"/>
                          <a:ext cx="211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9179" name="Group 20"/>
            <p:cNvGrpSpPr>
              <a:grpSpLocks/>
            </p:cNvGrpSpPr>
            <p:nvPr/>
          </p:nvGrpSpPr>
          <p:grpSpPr bwMode="auto">
            <a:xfrm>
              <a:off x="4881" y="2304"/>
              <a:ext cx="495" cy="186"/>
              <a:chOff x="4881" y="2304"/>
              <a:chExt cx="495" cy="186"/>
            </a:xfrm>
          </p:grpSpPr>
          <p:sp>
            <p:nvSpPr>
              <p:cNvPr id="49197" name="Line 21"/>
              <p:cNvSpPr>
                <a:spLocks noChangeShapeType="1"/>
              </p:cNvSpPr>
              <p:nvPr/>
            </p:nvSpPr>
            <p:spPr bwMode="auto">
              <a:xfrm>
                <a:off x="4881" y="2395"/>
                <a:ext cx="2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9198" name="Object 22"/>
              <p:cNvGraphicFramePr>
                <a:graphicFrameLocks noChangeAspect="1"/>
              </p:cNvGraphicFramePr>
              <p:nvPr/>
            </p:nvGraphicFramePr>
            <p:xfrm>
              <a:off x="5192" y="2304"/>
              <a:ext cx="184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376" name="Equation" r:id="rId15" imgW="104812" imgH="142830" progId="Equation.3">
                      <p:embed/>
                    </p:oleObj>
                  </mc:Choice>
                  <mc:Fallback>
                    <p:oleObj name="Equation" r:id="rId15" imgW="104812" imgH="14283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2" y="2304"/>
                            <a:ext cx="184" cy="1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9180" name="Object 23"/>
            <p:cNvGraphicFramePr>
              <a:graphicFrameLocks noChangeAspect="1"/>
            </p:cNvGraphicFramePr>
            <p:nvPr/>
          </p:nvGraphicFramePr>
          <p:xfrm>
            <a:off x="4704" y="1963"/>
            <a:ext cx="179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77" name="Equation" r:id="rId17" imgW="104812" imgH="152280" progId="Equation.3">
                    <p:embed/>
                  </p:oleObj>
                </mc:Choice>
                <mc:Fallback>
                  <p:oleObj name="Equation" r:id="rId17" imgW="104812" imgH="15228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963"/>
                          <a:ext cx="179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9181" name="Group 24"/>
            <p:cNvGrpSpPr>
              <a:grpSpLocks/>
            </p:cNvGrpSpPr>
            <p:nvPr/>
          </p:nvGrpSpPr>
          <p:grpSpPr bwMode="auto">
            <a:xfrm>
              <a:off x="4080" y="2112"/>
              <a:ext cx="296" cy="912"/>
              <a:chOff x="4320" y="2064"/>
              <a:chExt cx="296" cy="912"/>
            </a:xfrm>
          </p:grpSpPr>
          <p:graphicFrame>
            <p:nvGraphicFramePr>
              <p:cNvPr id="49194" name="Object 25"/>
              <p:cNvGraphicFramePr>
                <a:graphicFrameLocks noChangeAspect="1"/>
              </p:cNvGraphicFramePr>
              <p:nvPr/>
            </p:nvGraphicFramePr>
            <p:xfrm>
              <a:off x="4320" y="2064"/>
              <a:ext cx="296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378" name="Equation" r:id="rId19" imgW="85632" imgH="104760" progId="Equation.3">
                      <p:embed/>
                    </p:oleObj>
                  </mc:Choice>
                  <mc:Fallback>
                    <p:oleObj name="Equation" r:id="rId19" imgW="85632" imgH="10476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2064"/>
                            <a:ext cx="296" cy="2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95" name="Object 26"/>
              <p:cNvGraphicFramePr>
                <a:graphicFrameLocks noChangeAspect="1"/>
              </p:cNvGraphicFramePr>
              <p:nvPr/>
            </p:nvGraphicFramePr>
            <p:xfrm>
              <a:off x="4320" y="2387"/>
              <a:ext cx="296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379" name="Equation" r:id="rId21" imgW="85632" imgH="104760" progId="Equation.3">
                      <p:embed/>
                    </p:oleObj>
                  </mc:Choice>
                  <mc:Fallback>
                    <p:oleObj name="Equation" r:id="rId21" imgW="85632" imgH="10476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2387"/>
                            <a:ext cx="296" cy="2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96" name="Object 27"/>
              <p:cNvGraphicFramePr>
                <a:graphicFrameLocks noChangeAspect="1"/>
              </p:cNvGraphicFramePr>
              <p:nvPr/>
            </p:nvGraphicFramePr>
            <p:xfrm>
              <a:off x="4320" y="2723"/>
              <a:ext cx="296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380" name="Equation" r:id="rId23" imgW="85632" imgH="104760" progId="Equation.3">
                      <p:embed/>
                    </p:oleObj>
                  </mc:Choice>
                  <mc:Fallback>
                    <p:oleObj name="Equation" r:id="rId23" imgW="85632" imgH="10476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2723"/>
                            <a:ext cx="296" cy="2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9182" name="Group 28"/>
            <p:cNvGrpSpPr>
              <a:grpSpLocks/>
            </p:cNvGrpSpPr>
            <p:nvPr/>
          </p:nvGrpSpPr>
          <p:grpSpPr bwMode="auto">
            <a:xfrm>
              <a:off x="4408" y="2112"/>
              <a:ext cx="296" cy="912"/>
              <a:chOff x="4320" y="2064"/>
              <a:chExt cx="296" cy="912"/>
            </a:xfrm>
          </p:grpSpPr>
          <p:graphicFrame>
            <p:nvGraphicFramePr>
              <p:cNvPr id="49191" name="Object 29"/>
              <p:cNvGraphicFramePr>
                <a:graphicFrameLocks noChangeAspect="1"/>
              </p:cNvGraphicFramePr>
              <p:nvPr/>
            </p:nvGraphicFramePr>
            <p:xfrm>
              <a:off x="4320" y="2064"/>
              <a:ext cx="296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381" name="Equation" r:id="rId25" imgW="85632" imgH="104760" progId="Equation.3">
                      <p:embed/>
                    </p:oleObj>
                  </mc:Choice>
                  <mc:Fallback>
                    <p:oleObj name="Equation" r:id="rId25" imgW="85632" imgH="104760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2064"/>
                            <a:ext cx="296" cy="2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92" name="Object 30"/>
              <p:cNvGraphicFramePr>
                <a:graphicFrameLocks noChangeAspect="1"/>
              </p:cNvGraphicFramePr>
              <p:nvPr/>
            </p:nvGraphicFramePr>
            <p:xfrm>
              <a:off x="4320" y="2387"/>
              <a:ext cx="296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382" name="Equation" r:id="rId27" imgW="85632" imgH="104760" progId="Equation.3">
                      <p:embed/>
                    </p:oleObj>
                  </mc:Choice>
                  <mc:Fallback>
                    <p:oleObj name="Equation" r:id="rId27" imgW="85632" imgH="104760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2387"/>
                            <a:ext cx="296" cy="2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93" name="Object 31"/>
              <p:cNvGraphicFramePr>
                <a:graphicFrameLocks noChangeAspect="1"/>
              </p:cNvGraphicFramePr>
              <p:nvPr/>
            </p:nvGraphicFramePr>
            <p:xfrm>
              <a:off x="4320" y="2723"/>
              <a:ext cx="296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383" name="Equation" r:id="rId29" imgW="85632" imgH="104760" progId="Equation.3">
                      <p:embed/>
                    </p:oleObj>
                  </mc:Choice>
                  <mc:Fallback>
                    <p:oleObj name="Equation" r:id="rId29" imgW="85632" imgH="104760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2723"/>
                            <a:ext cx="296" cy="2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9183" name="Group 32"/>
            <p:cNvGrpSpPr>
              <a:grpSpLocks/>
            </p:cNvGrpSpPr>
            <p:nvPr/>
          </p:nvGrpSpPr>
          <p:grpSpPr bwMode="auto">
            <a:xfrm>
              <a:off x="3744" y="2112"/>
              <a:ext cx="296" cy="912"/>
              <a:chOff x="4320" y="2064"/>
              <a:chExt cx="296" cy="912"/>
            </a:xfrm>
          </p:grpSpPr>
          <p:graphicFrame>
            <p:nvGraphicFramePr>
              <p:cNvPr id="49188" name="Object 33"/>
              <p:cNvGraphicFramePr>
                <a:graphicFrameLocks noChangeAspect="1"/>
              </p:cNvGraphicFramePr>
              <p:nvPr/>
            </p:nvGraphicFramePr>
            <p:xfrm>
              <a:off x="4320" y="2064"/>
              <a:ext cx="296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384" name="Equation" r:id="rId31" imgW="85632" imgH="104760" progId="Equation.3">
                      <p:embed/>
                    </p:oleObj>
                  </mc:Choice>
                  <mc:Fallback>
                    <p:oleObj name="Equation" r:id="rId31" imgW="85632" imgH="104760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2064"/>
                            <a:ext cx="296" cy="2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89" name="Object 34"/>
              <p:cNvGraphicFramePr>
                <a:graphicFrameLocks noChangeAspect="1"/>
              </p:cNvGraphicFramePr>
              <p:nvPr/>
            </p:nvGraphicFramePr>
            <p:xfrm>
              <a:off x="4320" y="2387"/>
              <a:ext cx="296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385" name="公式" r:id="rId33" imgW="85632" imgH="104760" progId="Equation.3">
                      <p:embed/>
                    </p:oleObj>
                  </mc:Choice>
                  <mc:Fallback>
                    <p:oleObj name="公式" r:id="rId33" imgW="85632" imgH="104760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2387"/>
                            <a:ext cx="296" cy="2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90" name="Object 35"/>
              <p:cNvGraphicFramePr>
                <a:graphicFrameLocks noChangeAspect="1"/>
              </p:cNvGraphicFramePr>
              <p:nvPr/>
            </p:nvGraphicFramePr>
            <p:xfrm>
              <a:off x="4320" y="2723"/>
              <a:ext cx="296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386" name="Equation" r:id="rId35" imgW="85632" imgH="104760" progId="Equation.3">
                      <p:embed/>
                    </p:oleObj>
                  </mc:Choice>
                  <mc:Fallback>
                    <p:oleObj name="Equation" r:id="rId35" imgW="85632" imgH="10476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2723"/>
                            <a:ext cx="296" cy="2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9184" name="Group 36"/>
            <p:cNvGrpSpPr>
              <a:grpSpLocks/>
            </p:cNvGrpSpPr>
            <p:nvPr/>
          </p:nvGrpSpPr>
          <p:grpSpPr bwMode="auto">
            <a:xfrm>
              <a:off x="4936" y="2112"/>
              <a:ext cx="296" cy="912"/>
              <a:chOff x="4320" y="2064"/>
              <a:chExt cx="296" cy="912"/>
            </a:xfrm>
          </p:grpSpPr>
          <p:graphicFrame>
            <p:nvGraphicFramePr>
              <p:cNvPr id="49185" name="Object 37"/>
              <p:cNvGraphicFramePr>
                <a:graphicFrameLocks noChangeAspect="1"/>
              </p:cNvGraphicFramePr>
              <p:nvPr/>
            </p:nvGraphicFramePr>
            <p:xfrm>
              <a:off x="4320" y="2064"/>
              <a:ext cx="296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387" name="Equation" r:id="rId37" imgW="85632" imgH="104760" progId="Equation.3">
                      <p:embed/>
                    </p:oleObj>
                  </mc:Choice>
                  <mc:Fallback>
                    <p:oleObj name="Equation" r:id="rId37" imgW="85632" imgH="104760" progId="Equation.3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2064"/>
                            <a:ext cx="296" cy="2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86" name="Object 38"/>
              <p:cNvGraphicFramePr>
                <a:graphicFrameLocks noChangeAspect="1"/>
              </p:cNvGraphicFramePr>
              <p:nvPr/>
            </p:nvGraphicFramePr>
            <p:xfrm>
              <a:off x="4320" y="2387"/>
              <a:ext cx="296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388" name="Equation" r:id="rId39" imgW="85632" imgH="104760" progId="Equation.3">
                      <p:embed/>
                    </p:oleObj>
                  </mc:Choice>
                  <mc:Fallback>
                    <p:oleObj name="Equation" r:id="rId39" imgW="85632" imgH="104760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2387"/>
                            <a:ext cx="296" cy="2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87" name="Object 39"/>
              <p:cNvGraphicFramePr>
                <a:graphicFrameLocks noChangeAspect="1"/>
              </p:cNvGraphicFramePr>
              <p:nvPr/>
            </p:nvGraphicFramePr>
            <p:xfrm>
              <a:off x="4320" y="2723"/>
              <a:ext cx="296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389" name="Equation" r:id="rId41" imgW="85632" imgH="104760" progId="Equation.3">
                      <p:embed/>
                    </p:oleObj>
                  </mc:Choice>
                  <mc:Fallback>
                    <p:oleObj name="Equation" r:id="rId41" imgW="85632" imgH="10476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2723"/>
                            <a:ext cx="296" cy="2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9931623" y="2437284"/>
            <a:ext cx="533400" cy="503237"/>
            <a:chOff x="5424" y="3216"/>
            <a:chExt cx="336" cy="317"/>
          </a:xfrm>
        </p:grpSpPr>
        <p:sp>
          <p:nvSpPr>
            <p:cNvPr id="49173" name="Line 41"/>
            <p:cNvSpPr>
              <a:spLocks noChangeShapeType="1"/>
            </p:cNvSpPr>
            <p:nvPr/>
          </p:nvSpPr>
          <p:spPr bwMode="auto">
            <a:xfrm>
              <a:off x="5424" y="32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174" name="Object 42"/>
            <p:cNvGraphicFramePr>
              <a:graphicFrameLocks noChangeAspect="1"/>
            </p:cNvGraphicFramePr>
            <p:nvPr/>
          </p:nvGraphicFramePr>
          <p:xfrm>
            <a:off x="5439" y="3216"/>
            <a:ext cx="32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90" name="Equation" r:id="rId43" imgW="161810" imgH="218970" progId="Equation.3">
                    <p:embed/>
                  </p:oleObj>
                </mc:Choice>
                <mc:Fallback>
                  <p:oleObj name="Equation" r:id="rId43" imgW="161810" imgH="21897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9" y="3216"/>
                          <a:ext cx="321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43"/>
          <p:cNvGrpSpPr>
            <a:grpSpLocks/>
          </p:cNvGrpSpPr>
          <p:nvPr/>
        </p:nvGrpSpPr>
        <p:grpSpPr bwMode="auto">
          <a:xfrm>
            <a:off x="9779223" y="1797521"/>
            <a:ext cx="385763" cy="1236663"/>
            <a:chOff x="4653" y="2158"/>
            <a:chExt cx="243" cy="779"/>
          </a:xfrm>
        </p:grpSpPr>
        <p:grpSp>
          <p:nvGrpSpPr>
            <p:cNvPr id="49167" name="Group 44"/>
            <p:cNvGrpSpPr>
              <a:grpSpLocks/>
            </p:cNvGrpSpPr>
            <p:nvPr/>
          </p:nvGrpSpPr>
          <p:grpSpPr bwMode="auto">
            <a:xfrm>
              <a:off x="4653" y="2158"/>
              <a:ext cx="225" cy="98"/>
              <a:chOff x="4653" y="2158"/>
              <a:chExt cx="225" cy="98"/>
            </a:xfrm>
          </p:grpSpPr>
          <p:graphicFrame>
            <p:nvGraphicFramePr>
              <p:cNvPr id="49171" name="Object 45"/>
              <p:cNvGraphicFramePr>
                <a:graphicFrameLocks noChangeAspect="1"/>
              </p:cNvGraphicFramePr>
              <p:nvPr/>
            </p:nvGraphicFramePr>
            <p:xfrm>
              <a:off x="4653" y="2158"/>
              <a:ext cx="127" cy="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391" name="公式" r:id="rId45" imgW="114266" imgH="114210" progId="Equation.3">
                      <p:embed/>
                    </p:oleObj>
                  </mc:Choice>
                  <mc:Fallback>
                    <p:oleObj name="公式" r:id="rId45" imgW="114266" imgH="114210" progId="Equation.3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3" y="2158"/>
                            <a:ext cx="127" cy="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72" name="Object 46"/>
              <p:cNvGraphicFramePr>
                <a:graphicFrameLocks noChangeAspect="1"/>
              </p:cNvGraphicFramePr>
              <p:nvPr/>
            </p:nvGraphicFramePr>
            <p:xfrm>
              <a:off x="4750" y="2158"/>
              <a:ext cx="128" cy="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392" name="公式" r:id="rId47" imgW="114266" imgH="114210" progId="Equation.3">
                      <p:embed/>
                    </p:oleObj>
                  </mc:Choice>
                  <mc:Fallback>
                    <p:oleObj name="公式" r:id="rId47" imgW="114266" imgH="114210" progId="Equation.3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0" y="2158"/>
                            <a:ext cx="128" cy="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9168" name="Group 47"/>
            <p:cNvGrpSpPr>
              <a:grpSpLocks/>
            </p:cNvGrpSpPr>
            <p:nvPr/>
          </p:nvGrpSpPr>
          <p:grpSpPr bwMode="auto">
            <a:xfrm>
              <a:off x="4674" y="2880"/>
              <a:ext cx="222" cy="57"/>
              <a:chOff x="4653" y="2898"/>
              <a:chExt cx="222" cy="57"/>
            </a:xfrm>
          </p:grpSpPr>
          <p:graphicFrame>
            <p:nvGraphicFramePr>
              <p:cNvPr id="49169" name="Object 48"/>
              <p:cNvGraphicFramePr>
                <a:graphicFrameLocks noChangeAspect="1"/>
              </p:cNvGraphicFramePr>
              <p:nvPr/>
            </p:nvGraphicFramePr>
            <p:xfrm>
              <a:off x="4653" y="2898"/>
              <a:ext cx="125" cy="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393" name="公式" r:id="rId49" imgW="104812" imgH="47520" progId="Equation.3">
                      <p:embed/>
                    </p:oleObj>
                  </mc:Choice>
                  <mc:Fallback>
                    <p:oleObj name="公式" r:id="rId49" imgW="104812" imgH="47520" progId="Equation.3">
                      <p:embed/>
                      <p:pic>
                        <p:nvPicPr>
                          <p:cNvPr id="0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3" y="2898"/>
                            <a:ext cx="125" cy="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70" name="Object 49"/>
              <p:cNvGraphicFramePr>
                <a:graphicFrameLocks noChangeAspect="1"/>
              </p:cNvGraphicFramePr>
              <p:nvPr/>
            </p:nvGraphicFramePr>
            <p:xfrm>
              <a:off x="4750" y="2898"/>
              <a:ext cx="125" cy="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394" name="公式" r:id="rId51" imgW="104812" imgH="47520" progId="Equation.3">
                      <p:embed/>
                    </p:oleObj>
                  </mc:Choice>
                  <mc:Fallback>
                    <p:oleObj name="公式" r:id="rId51" imgW="104812" imgH="47520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0" y="2898"/>
                            <a:ext cx="125" cy="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9165" name="Rectangle 50"/>
          <p:cNvSpPr>
            <a:spLocks noChangeArrowheads="1"/>
          </p:cNvSpPr>
          <p:nvPr/>
        </p:nvSpPr>
        <p:spPr bwMode="auto">
          <a:xfrm>
            <a:off x="29948" y="116632"/>
            <a:ext cx="4592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/>
              <a:t>二、 动生电动势对应的非静电力</a:t>
            </a:r>
          </a:p>
        </p:txBody>
      </p:sp>
      <p:pic>
        <p:nvPicPr>
          <p:cNvPr id="49166" name="图片 3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961" y="2289646"/>
            <a:ext cx="328612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autoUpdateAnimBg="0"/>
      <p:bldP spid="93188" grpId="0" autoUpdateAnimBg="0"/>
      <p:bldP spid="93189" grpId="0" autoUpdateAnimBg="0"/>
      <p:bldP spid="93190" grpId="0" autoUpdateAnimBg="0"/>
      <p:bldP spid="9319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3" descr="W_06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9840913" y="6362700"/>
            <a:ext cx="182562" cy="463550"/>
          </a:xfrm>
          <a:prstGeom prst="actionButtonBlank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0186" name="ShockwaveFlash1" r:id="rId2" imgW="7772400" imgH="5562720"/>
        </mc:Choice>
        <mc:Fallback>
          <p:control name="ShockwaveFlash1" r:id="rId2" imgW="7772400" imgH="5562720">
            <p:pic>
              <p:nvPicPr>
                <p:cNvPr id="50179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135188" y="908050"/>
                  <a:ext cx="7772400" cy="5562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91344" y="836712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∴动生电动势：</a:t>
            </a:r>
          </a:p>
        </p:txBody>
      </p:sp>
      <p:graphicFrame>
        <p:nvGraphicFramePr>
          <p:cNvPr id="952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334534"/>
              </p:ext>
            </p:extLst>
          </p:nvPr>
        </p:nvGraphicFramePr>
        <p:xfrm>
          <a:off x="3647728" y="620688"/>
          <a:ext cx="41402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8" name="公式" r:id="rId3" imgW="1800166" imgH="333450" progId="Equation.3">
                  <p:embed/>
                </p:oleObj>
              </mc:Choice>
              <mc:Fallback>
                <p:oleObj name="公式" r:id="rId3" imgW="1800166" imgH="33345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728" y="620688"/>
                        <a:ext cx="41402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911424" y="1412776"/>
            <a:ext cx="533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 dirty="0"/>
              <a:t>对任意一段导体</a:t>
            </a:r>
            <a:r>
              <a:rPr lang="en-US" altLang="zh-CN" sz="2800" i="1" dirty="0"/>
              <a:t>L</a:t>
            </a:r>
            <a:r>
              <a:rPr lang="zh-CN" altLang="en-US" dirty="0"/>
              <a:t>，动生电动势为：</a:t>
            </a:r>
            <a:endParaRPr lang="zh-CN" altLang="en-US" b="0" dirty="0"/>
          </a:p>
        </p:txBody>
      </p:sp>
      <p:graphicFrame>
        <p:nvGraphicFramePr>
          <p:cNvPr id="952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430491"/>
              </p:ext>
            </p:extLst>
          </p:nvPr>
        </p:nvGraphicFramePr>
        <p:xfrm>
          <a:off x="6312024" y="1412776"/>
          <a:ext cx="290353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9" name="Equation" r:id="rId5" imgW="1066755" imgH="276210" progId="Equation.3">
                  <p:embed/>
                </p:oleObj>
              </mc:Choice>
              <mc:Fallback>
                <p:oleObj name="Equation" r:id="rId5" imgW="1066755" imgH="27621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2024" y="1412776"/>
                        <a:ext cx="2903538" cy="673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119336" y="2060848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2</a:t>
            </a:r>
            <a:r>
              <a:rPr lang="zh-CN" altLang="en-US" dirty="0"/>
              <a:t>、方向：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479376" y="4437112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2</a:t>
            </a:r>
            <a:r>
              <a:rPr lang="zh-CN" altLang="en-US" dirty="0"/>
              <a:t>）由楞次定律确定。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479376" y="2636912"/>
            <a:ext cx="836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1</a:t>
            </a:r>
            <a:r>
              <a:rPr lang="zh-CN" altLang="en-US" dirty="0"/>
              <a:t>）若一段导线在稳恒磁场中运动，则用右手定则较为简单。</a:t>
            </a: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191344" y="3212976"/>
            <a:ext cx="1195332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右手定则：伸开右手，让拇指跟其余四指垂直，使四指与</a:t>
            </a:r>
            <a:r>
              <a:rPr lang="zh-CN" altLang="en-US" dirty="0" smtClean="0"/>
              <a:t>导线平行</a:t>
            </a:r>
            <a:r>
              <a:rPr lang="zh-CN" altLang="en-US" dirty="0"/>
              <a:t>，让磁力线垂直</a:t>
            </a:r>
            <a:r>
              <a:rPr lang="zh-CN" altLang="en-US" dirty="0" smtClean="0"/>
              <a:t>穿过</a:t>
            </a:r>
            <a:endParaRPr lang="en-US" altLang="zh-CN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</a:t>
            </a:r>
            <a:r>
              <a:rPr lang="zh-CN" altLang="en-US" dirty="0" smtClean="0"/>
              <a:t>掌心</a:t>
            </a:r>
            <a:r>
              <a:rPr lang="zh-CN" altLang="en-US" dirty="0"/>
              <a:t>，拇指指向导线</a:t>
            </a:r>
            <a:r>
              <a:rPr lang="zh-CN" altLang="en-US" dirty="0" smtClean="0"/>
              <a:t>运动的方向</a:t>
            </a:r>
            <a:r>
              <a:rPr lang="zh-CN" altLang="en-US" dirty="0"/>
              <a:t>，则四指的方向即为动生电动势的方向。</a:t>
            </a:r>
          </a:p>
        </p:txBody>
      </p:sp>
      <p:grpSp>
        <p:nvGrpSpPr>
          <p:cNvPr id="51235" name="Group 12"/>
          <p:cNvGrpSpPr>
            <a:grpSpLocks/>
          </p:cNvGrpSpPr>
          <p:nvPr/>
        </p:nvGrpSpPr>
        <p:grpSpPr bwMode="auto">
          <a:xfrm>
            <a:off x="2667000" y="5045075"/>
            <a:ext cx="6673851" cy="1447800"/>
            <a:chOff x="720" y="3024"/>
            <a:chExt cx="4204" cy="912"/>
          </a:xfrm>
        </p:grpSpPr>
        <p:grpSp>
          <p:nvGrpSpPr>
            <p:cNvPr id="51236" name="Group 13"/>
            <p:cNvGrpSpPr>
              <a:grpSpLocks/>
            </p:cNvGrpSpPr>
            <p:nvPr/>
          </p:nvGrpSpPr>
          <p:grpSpPr bwMode="auto">
            <a:xfrm>
              <a:off x="720" y="3024"/>
              <a:ext cx="988" cy="912"/>
              <a:chOff x="1920" y="2976"/>
              <a:chExt cx="988" cy="912"/>
            </a:xfrm>
          </p:grpSpPr>
          <p:graphicFrame>
            <p:nvGraphicFramePr>
              <p:cNvPr id="51288" name="Object 14"/>
              <p:cNvGraphicFramePr>
                <a:graphicFrameLocks noChangeAspect="1"/>
              </p:cNvGraphicFramePr>
              <p:nvPr/>
            </p:nvGraphicFramePr>
            <p:xfrm>
              <a:off x="2440" y="2981"/>
              <a:ext cx="206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870" name="公式" r:id="rId7" imgW="114102" imgH="126780" progId="Equation.3">
                      <p:embed/>
                    </p:oleObj>
                  </mc:Choice>
                  <mc:Fallback>
                    <p:oleObj name="公式" r:id="rId7" imgW="114102" imgH="12678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0" y="2981"/>
                            <a:ext cx="206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89" name="Object 15"/>
              <p:cNvGraphicFramePr>
                <a:graphicFrameLocks noChangeAspect="1"/>
              </p:cNvGraphicFramePr>
              <p:nvPr/>
            </p:nvGraphicFramePr>
            <p:xfrm>
              <a:off x="2213" y="2981"/>
              <a:ext cx="205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871" name="公式" r:id="rId9" imgW="114102" imgH="126780" progId="Equation.3">
                      <p:embed/>
                    </p:oleObj>
                  </mc:Choice>
                  <mc:Fallback>
                    <p:oleObj name="公式" r:id="rId9" imgW="114102" imgH="12678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13" y="2981"/>
                            <a:ext cx="205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90" name="Object 16"/>
              <p:cNvGraphicFramePr>
                <a:graphicFrameLocks noChangeAspect="1"/>
              </p:cNvGraphicFramePr>
              <p:nvPr/>
            </p:nvGraphicFramePr>
            <p:xfrm>
              <a:off x="1920" y="2981"/>
              <a:ext cx="205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872" name="公式" r:id="rId10" imgW="114102" imgH="126780" progId="Equation.3">
                      <p:embed/>
                    </p:oleObj>
                  </mc:Choice>
                  <mc:Fallback>
                    <p:oleObj name="公式" r:id="rId10" imgW="114102" imgH="12678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2981"/>
                            <a:ext cx="205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91" name="Object 17"/>
              <p:cNvGraphicFramePr>
                <a:graphicFrameLocks noChangeAspect="1"/>
              </p:cNvGraphicFramePr>
              <p:nvPr/>
            </p:nvGraphicFramePr>
            <p:xfrm>
              <a:off x="1920" y="3207"/>
              <a:ext cx="205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873" name="公式" r:id="rId11" imgW="114102" imgH="126780" progId="Equation.3">
                      <p:embed/>
                    </p:oleObj>
                  </mc:Choice>
                  <mc:Fallback>
                    <p:oleObj name="公式" r:id="rId11" imgW="114102" imgH="12678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3207"/>
                            <a:ext cx="205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92" name="Object 18"/>
              <p:cNvGraphicFramePr>
                <a:graphicFrameLocks noChangeAspect="1"/>
              </p:cNvGraphicFramePr>
              <p:nvPr/>
            </p:nvGraphicFramePr>
            <p:xfrm>
              <a:off x="2160" y="3231"/>
              <a:ext cx="205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874" name="公式" r:id="rId12" imgW="114102" imgH="126780" progId="Equation.3">
                      <p:embed/>
                    </p:oleObj>
                  </mc:Choice>
                  <mc:Fallback>
                    <p:oleObj name="公式" r:id="rId12" imgW="114102" imgH="12678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3231"/>
                            <a:ext cx="205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93" name="Object 19"/>
              <p:cNvGraphicFramePr>
                <a:graphicFrameLocks noChangeAspect="1"/>
              </p:cNvGraphicFramePr>
              <p:nvPr/>
            </p:nvGraphicFramePr>
            <p:xfrm>
              <a:off x="2435" y="3216"/>
              <a:ext cx="205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875" name="公式" r:id="rId13" imgW="114102" imgH="126780" progId="Equation.3">
                      <p:embed/>
                    </p:oleObj>
                  </mc:Choice>
                  <mc:Fallback>
                    <p:oleObj name="公式" r:id="rId13" imgW="114102" imgH="12678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35" y="3216"/>
                            <a:ext cx="205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94" name="Object 20"/>
              <p:cNvGraphicFramePr>
                <a:graphicFrameLocks noChangeAspect="1"/>
              </p:cNvGraphicFramePr>
              <p:nvPr/>
            </p:nvGraphicFramePr>
            <p:xfrm>
              <a:off x="2408" y="3472"/>
              <a:ext cx="205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876" name="公式" r:id="rId14" imgW="114102" imgH="126780" progId="Equation.3">
                      <p:embed/>
                    </p:oleObj>
                  </mc:Choice>
                  <mc:Fallback>
                    <p:oleObj name="公式" r:id="rId14" imgW="114102" imgH="12678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8" y="3472"/>
                            <a:ext cx="205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95" name="Object 21"/>
              <p:cNvGraphicFramePr>
                <a:graphicFrameLocks noChangeAspect="1"/>
              </p:cNvGraphicFramePr>
              <p:nvPr/>
            </p:nvGraphicFramePr>
            <p:xfrm>
              <a:off x="2440" y="3711"/>
              <a:ext cx="206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877" name="公式" r:id="rId15" imgW="114102" imgH="126780" progId="Equation.3">
                      <p:embed/>
                    </p:oleObj>
                  </mc:Choice>
                  <mc:Fallback>
                    <p:oleObj name="公式" r:id="rId15" imgW="114102" imgH="12678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0" y="3711"/>
                            <a:ext cx="206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96" name="Object 22"/>
              <p:cNvGraphicFramePr>
                <a:graphicFrameLocks noChangeAspect="1"/>
              </p:cNvGraphicFramePr>
              <p:nvPr/>
            </p:nvGraphicFramePr>
            <p:xfrm>
              <a:off x="1920" y="3696"/>
              <a:ext cx="205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878" name="公式" r:id="rId16" imgW="114102" imgH="126780" progId="Equation.3">
                      <p:embed/>
                    </p:oleObj>
                  </mc:Choice>
                  <mc:Fallback>
                    <p:oleObj name="公式" r:id="rId16" imgW="114102" imgH="12678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3696"/>
                            <a:ext cx="205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97" name="Object 23"/>
              <p:cNvGraphicFramePr>
                <a:graphicFrameLocks noChangeAspect="1"/>
              </p:cNvGraphicFramePr>
              <p:nvPr/>
            </p:nvGraphicFramePr>
            <p:xfrm>
              <a:off x="2160" y="3696"/>
              <a:ext cx="205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879" name="公式" r:id="rId17" imgW="114102" imgH="126780" progId="Equation.3">
                      <p:embed/>
                    </p:oleObj>
                  </mc:Choice>
                  <mc:Fallback>
                    <p:oleObj name="公式" r:id="rId17" imgW="114102" imgH="12678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3696"/>
                            <a:ext cx="205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98" name="Object 24"/>
              <p:cNvGraphicFramePr>
                <a:graphicFrameLocks noChangeAspect="1"/>
              </p:cNvGraphicFramePr>
              <p:nvPr/>
            </p:nvGraphicFramePr>
            <p:xfrm>
              <a:off x="2160" y="3459"/>
              <a:ext cx="205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880" name="公式" r:id="rId18" imgW="114102" imgH="126780" progId="Equation.3">
                      <p:embed/>
                    </p:oleObj>
                  </mc:Choice>
                  <mc:Fallback>
                    <p:oleObj name="公式" r:id="rId18" imgW="114102" imgH="12678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3459"/>
                            <a:ext cx="205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99" name="Object 25"/>
              <p:cNvGraphicFramePr>
                <a:graphicFrameLocks noChangeAspect="1"/>
              </p:cNvGraphicFramePr>
              <p:nvPr/>
            </p:nvGraphicFramePr>
            <p:xfrm>
              <a:off x="1920" y="3459"/>
              <a:ext cx="205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881" name="公式" r:id="rId19" imgW="114102" imgH="126780" progId="Equation.3">
                      <p:embed/>
                    </p:oleObj>
                  </mc:Choice>
                  <mc:Fallback>
                    <p:oleObj name="公式" r:id="rId19" imgW="114102" imgH="12678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3459"/>
                            <a:ext cx="205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00" name="Object 26"/>
              <p:cNvGraphicFramePr>
                <a:graphicFrameLocks noChangeAspect="1"/>
              </p:cNvGraphicFramePr>
              <p:nvPr/>
            </p:nvGraphicFramePr>
            <p:xfrm>
              <a:off x="2688" y="3456"/>
              <a:ext cx="205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882" name="公式" r:id="rId20" imgW="114102" imgH="126780" progId="Equation.3">
                      <p:embed/>
                    </p:oleObj>
                  </mc:Choice>
                  <mc:Fallback>
                    <p:oleObj name="公式" r:id="rId20" imgW="114102" imgH="12678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3456"/>
                            <a:ext cx="205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01" name="Object 27"/>
              <p:cNvGraphicFramePr>
                <a:graphicFrameLocks noChangeAspect="1"/>
              </p:cNvGraphicFramePr>
              <p:nvPr/>
            </p:nvGraphicFramePr>
            <p:xfrm>
              <a:off x="2688" y="2976"/>
              <a:ext cx="205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883" name="公式" r:id="rId21" imgW="114102" imgH="126780" progId="Equation.3">
                      <p:embed/>
                    </p:oleObj>
                  </mc:Choice>
                  <mc:Fallback>
                    <p:oleObj name="公式" r:id="rId21" imgW="114102" imgH="12678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2976"/>
                            <a:ext cx="205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02" name="Object 28"/>
              <p:cNvGraphicFramePr>
                <a:graphicFrameLocks noChangeAspect="1"/>
              </p:cNvGraphicFramePr>
              <p:nvPr/>
            </p:nvGraphicFramePr>
            <p:xfrm>
              <a:off x="2703" y="3696"/>
              <a:ext cx="205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884" name="公式" r:id="rId22" imgW="114102" imgH="126780" progId="Equation.3">
                      <p:embed/>
                    </p:oleObj>
                  </mc:Choice>
                  <mc:Fallback>
                    <p:oleObj name="公式" r:id="rId22" imgW="114102" imgH="126780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03" y="3696"/>
                            <a:ext cx="205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03" name="Object 29"/>
              <p:cNvGraphicFramePr>
                <a:graphicFrameLocks noChangeAspect="1"/>
              </p:cNvGraphicFramePr>
              <p:nvPr/>
            </p:nvGraphicFramePr>
            <p:xfrm>
              <a:off x="2688" y="3232"/>
              <a:ext cx="205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885" name="公式" r:id="rId23" imgW="114102" imgH="126780" progId="Equation.3">
                      <p:embed/>
                    </p:oleObj>
                  </mc:Choice>
                  <mc:Fallback>
                    <p:oleObj name="公式" r:id="rId23" imgW="114102" imgH="126780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3232"/>
                            <a:ext cx="205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237" name="Group 30"/>
            <p:cNvGrpSpPr>
              <a:grpSpLocks/>
            </p:cNvGrpSpPr>
            <p:nvPr/>
          </p:nvGrpSpPr>
          <p:grpSpPr bwMode="auto">
            <a:xfrm>
              <a:off x="1776" y="3024"/>
              <a:ext cx="988" cy="912"/>
              <a:chOff x="1920" y="2976"/>
              <a:chExt cx="988" cy="912"/>
            </a:xfrm>
          </p:grpSpPr>
          <p:graphicFrame>
            <p:nvGraphicFramePr>
              <p:cNvPr id="51272" name="Object 31"/>
              <p:cNvGraphicFramePr>
                <a:graphicFrameLocks noChangeAspect="1"/>
              </p:cNvGraphicFramePr>
              <p:nvPr/>
            </p:nvGraphicFramePr>
            <p:xfrm>
              <a:off x="2440" y="2981"/>
              <a:ext cx="206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886" name="公式" r:id="rId24" imgW="114102" imgH="126780" progId="Equation.3">
                      <p:embed/>
                    </p:oleObj>
                  </mc:Choice>
                  <mc:Fallback>
                    <p:oleObj name="公式" r:id="rId24" imgW="114102" imgH="126780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0" y="2981"/>
                            <a:ext cx="206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73" name="Object 32"/>
              <p:cNvGraphicFramePr>
                <a:graphicFrameLocks noChangeAspect="1"/>
              </p:cNvGraphicFramePr>
              <p:nvPr/>
            </p:nvGraphicFramePr>
            <p:xfrm>
              <a:off x="2213" y="2981"/>
              <a:ext cx="205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887" name="公式" r:id="rId25" imgW="114102" imgH="126780" progId="Equation.3">
                      <p:embed/>
                    </p:oleObj>
                  </mc:Choice>
                  <mc:Fallback>
                    <p:oleObj name="公式" r:id="rId25" imgW="114102" imgH="12678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13" y="2981"/>
                            <a:ext cx="205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74" name="Object 33"/>
              <p:cNvGraphicFramePr>
                <a:graphicFrameLocks noChangeAspect="1"/>
              </p:cNvGraphicFramePr>
              <p:nvPr/>
            </p:nvGraphicFramePr>
            <p:xfrm>
              <a:off x="1920" y="2981"/>
              <a:ext cx="205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888" name="公式" r:id="rId26" imgW="114102" imgH="126780" progId="Equation.3">
                      <p:embed/>
                    </p:oleObj>
                  </mc:Choice>
                  <mc:Fallback>
                    <p:oleObj name="公式" r:id="rId26" imgW="114102" imgH="126780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2981"/>
                            <a:ext cx="205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75" name="Object 34"/>
              <p:cNvGraphicFramePr>
                <a:graphicFrameLocks noChangeAspect="1"/>
              </p:cNvGraphicFramePr>
              <p:nvPr/>
            </p:nvGraphicFramePr>
            <p:xfrm>
              <a:off x="1920" y="3207"/>
              <a:ext cx="205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889" name="公式" r:id="rId27" imgW="114102" imgH="126780" progId="Equation.3">
                      <p:embed/>
                    </p:oleObj>
                  </mc:Choice>
                  <mc:Fallback>
                    <p:oleObj name="公式" r:id="rId27" imgW="114102" imgH="126780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3207"/>
                            <a:ext cx="205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76" name="Object 35"/>
              <p:cNvGraphicFramePr>
                <a:graphicFrameLocks noChangeAspect="1"/>
              </p:cNvGraphicFramePr>
              <p:nvPr/>
            </p:nvGraphicFramePr>
            <p:xfrm>
              <a:off x="2160" y="3231"/>
              <a:ext cx="205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890" name="公式" r:id="rId28" imgW="114102" imgH="126780" progId="Equation.3">
                      <p:embed/>
                    </p:oleObj>
                  </mc:Choice>
                  <mc:Fallback>
                    <p:oleObj name="公式" r:id="rId28" imgW="114102" imgH="12678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3231"/>
                            <a:ext cx="205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77" name="Object 36"/>
              <p:cNvGraphicFramePr>
                <a:graphicFrameLocks noChangeAspect="1"/>
              </p:cNvGraphicFramePr>
              <p:nvPr/>
            </p:nvGraphicFramePr>
            <p:xfrm>
              <a:off x="2435" y="3216"/>
              <a:ext cx="205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891" name="公式" r:id="rId29" imgW="114102" imgH="126780" progId="Equation.3">
                      <p:embed/>
                    </p:oleObj>
                  </mc:Choice>
                  <mc:Fallback>
                    <p:oleObj name="公式" r:id="rId29" imgW="114102" imgH="126780" progId="Equation.3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35" y="3216"/>
                            <a:ext cx="205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78" name="Object 37"/>
              <p:cNvGraphicFramePr>
                <a:graphicFrameLocks noChangeAspect="1"/>
              </p:cNvGraphicFramePr>
              <p:nvPr/>
            </p:nvGraphicFramePr>
            <p:xfrm>
              <a:off x="2408" y="3472"/>
              <a:ext cx="205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892" name="公式" r:id="rId30" imgW="114102" imgH="126780" progId="Equation.3">
                      <p:embed/>
                    </p:oleObj>
                  </mc:Choice>
                  <mc:Fallback>
                    <p:oleObj name="公式" r:id="rId30" imgW="114102" imgH="126780" progId="Equation.3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8" y="3472"/>
                            <a:ext cx="205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79" name="Object 38"/>
              <p:cNvGraphicFramePr>
                <a:graphicFrameLocks noChangeAspect="1"/>
              </p:cNvGraphicFramePr>
              <p:nvPr/>
            </p:nvGraphicFramePr>
            <p:xfrm>
              <a:off x="2440" y="3711"/>
              <a:ext cx="206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893" name="公式" r:id="rId31" imgW="114102" imgH="126780" progId="Equation.3">
                      <p:embed/>
                    </p:oleObj>
                  </mc:Choice>
                  <mc:Fallback>
                    <p:oleObj name="公式" r:id="rId31" imgW="114102" imgH="126780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0" y="3711"/>
                            <a:ext cx="206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80" name="Object 39"/>
              <p:cNvGraphicFramePr>
                <a:graphicFrameLocks noChangeAspect="1"/>
              </p:cNvGraphicFramePr>
              <p:nvPr/>
            </p:nvGraphicFramePr>
            <p:xfrm>
              <a:off x="1920" y="3696"/>
              <a:ext cx="205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894" name="公式" r:id="rId32" imgW="114102" imgH="126780" progId="Equation.3">
                      <p:embed/>
                    </p:oleObj>
                  </mc:Choice>
                  <mc:Fallback>
                    <p:oleObj name="公式" r:id="rId32" imgW="114102" imgH="12678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3696"/>
                            <a:ext cx="205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81" name="Object 40"/>
              <p:cNvGraphicFramePr>
                <a:graphicFrameLocks noChangeAspect="1"/>
              </p:cNvGraphicFramePr>
              <p:nvPr/>
            </p:nvGraphicFramePr>
            <p:xfrm>
              <a:off x="2160" y="3696"/>
              <a:ext cx="205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895" name="公式" r:id="rId33" imgW="114102" imgH="126780" progId="Equation.3">
                      <p:embed/>
                    </p:oleObj>
                  </mc:Choice>
                  <mc:Fallback>
                    <p:oleObj name="公式" r:id="rId33" imgW="114102" imgH="126780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3696"/>
                            <a:ext cx="205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82" name="Object 41"/>
              <p:cNvGraphicFramePr>
                <a:graphicFrameLocks noChangeAspect="1"/>
              </p:cNvGraphicFramePr>
              <p:nvPr/>
            </p:nvGraphicFramePr>
            <p:xfrm>
              <a:off x="2160" y="3459"/>
              <a:ext cx="205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896" name="公式" r:id="rId34" imgW="114102" imgH="126780" progId="Equation.3">
                      <p:embed/>
                    </p:oleObj>
                  </mc:Choice>
                  <mc:Fallback>
                    <p:oleObj name="公式" r:id="rId34" imgW="114102" imgH="126780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3459"/>
                            <a:ext cx="205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83" name="Object 42"/>
              <p:cNvGraphicFramePr>
                <a:graphicFrameLocks noChangeAspect="1"/>
              </p:cNvGraphicFramePr>
              <p:nvPr/>
            </p:nvGraphicFramePr>
            <p:xfrm>
              <a:off x="1920" y="3459"/>
              <a:ext cx="205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897" name="公式" r:id="rId35" imgW="114102" imgH="126780" progId="Equation.3">
                      <p:embed/>
                    </p:oleObj>
                  </mc:Choice>
                  <mc:Fallback>
                    <p:oleObj name="公式" r:id="rId35" imgW="114102" imgH="126780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3459"/>
                            <a:ext cx="205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84" name="Object 43"/>
              <p:cNvGraphicFramePr>
                <a:graphicFrameLocks noChangeAspect="1"/>
              </p:cNvGraphicFramePr>
              <p:nvPr/>
            </p:nvGraphicFramePr>
            <p:xfrm>
              <a:off x="2688" y="3456"/>
              <a:ext cx="205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898" name="公式" r:id="rId36" imgW="114102" imgH="126780" progId="Equation.3">
                      <p:embed/>
                    </p:oleObj>
                  </mc:Choice>
                  <mc:Fallback>
                    <p:oleObj name="公式" r:id="rId36" imgW="114102" imgH="12678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3456"/>
                            <a:ext cx="205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85" name="Object 44"/>
              <p:cNvGraphicFramePr>
                <a:graphicFrameLocks noChangeAspect="1"/>
              </p:cNvGraphicFramePr>
              <p:nvPr/>
            </p:nvGraphicFramePr>
            <p:xfrm>
              <a:off x="2688" y="2976"/>
              <a:ext cx="205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899" name="公式" r:id="rId37" imgW="114102" imgH="126780" progId="Equation.3">
                      <p:embed/>
                    </p:oleObj>
                  </mc:Choice>
                  <mc:Fallback>
                    <p:oleObj name="公式" r:id="rId37" imgW="114102" imgH="126780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2976"/>
                            <a:ext cx="205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86" name="Object 45"/>
              <p:cNvGraphicFramePr>
                <a:graphicFrameLocks noChangeAspect="1"/>
              </p:cNvGraphicFramePr>
              <p:nvPr/>
            </p:nvGraphicFramePr>
            <p:xfrm>
              <a:off x="2703" y="3696"/>
              <a:ext cx="205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900" name="公式" r:id="rId38" imgW="114102" imgH="126780" progId="Equation.3">
                      <p:embed/>
                    </p:oleObj>
                  </mc:Choice>
                  <mc:Fallback>
                    <p:oleObj name="公式" r:id="rId38" imgW="114102" imgH="126780" progId="Equation.3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03" y="3696"/>
                            <a:ext cx="205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87" name="Object 46"/>
              <p:cNvGraphicFramePr>
                <a:graphicFrameLocks noChangeAspect="1"/>
              </p:cNvGraphicFramePr>
              <p:nvPr/>
            </p:nvGraphicFramePr>
            <p:xfrm>
              <a:off x="2688" y="3232"/>
              <a:ext cx="205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901" name="公式" r:id="rId39" imgW="114102" imgH="126780" progId="Equation.3">
                      <p:embed/>
                    </p:oleObj>
                  </mc:Choice>
                  <mc:Fallback>
                    <p:oleObj name="公式" r:id="rId39" imgW="114102" imgH="126780" progId="Equation.3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3232"/>
                            <a:ext cx="205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238" name="Group 47"/>
            <p:cNvGrpSpPr>
              <a:grpSpLocks/>
            </p:cNvGrpSpPr>
            <p:nvPr/>
          </p:nvGrpSpPr>
          <p:grpSpPr bwMode="auto">
            <a:xfrm>
              <a:off x="2832" y="3024"/>
              <a:ext cx="988" cy="912"/>
              <a:chOff x="1920" y="2976"/>
              <a:chExt cx="988" cy="912"/>
            </a:xfrm>
          </p:grpSpPr>
          <p:graphicFrame>
            <p:nvGraphicFramePr>
              <p:cNvPr id="51256" name="Object 48"/>
              <p:cNvGraphicFramePr>
                <a:graphicFrameLocks noChangeAspect="1"/>
              </p:cNvGraphicFramePr>
              <p:nvPr/>
            </p:nvGraphicFramePr>
            <p:xfrm>
              <a:off x="2440" y="2981"/>
              <a:ext cx="206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902" name="公式" r:id="rId40" imgW="114102" imgH="126780" progId="Equation.3">
                      <p:embed/>
                    </p:oleObj>
                  </mc:Choice>
                  <mc:Fallback>
                    <p:oleObj name="公式" r:id="rId40" imgW="114102" imgH="126780" progId="Equation.3">
                      <p:embed/>
                      <p:pic>
                        <p:nvPicPr>
                          <p:cNvPr id="0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0" y="2981"/>
                            <a:ext cx="206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57" name="Object 49"/>
              <p:cNvGraphicFramePr>
                <a:graphicFrameLocks noChangeAspect="1"/>
              </p:cNvGraphicFramePr>
              <p:nvPr/>
            </p:nvGraphicFramePr>
            <p:xfrm>
              <a:off x="2213" y="2981"/>
              <a:ext cx="205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903" name="公式" r:id="rId41" imgW="114102" imgH="126780" progId="Equation.3">
                      <p:embed/>
                    </p:oleObj>
                  </mc:Choice>
                  <mc:Fallback>
                    <p:oleObj name="公式" r:id="rId41" imgW="114102" imgH="126780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13" y="2981"/>
                            <a:ext cx="205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58" name="Object 50"/>
              <p:cNvGraphicFramePr>
                <a:graphicFrameLocks noChangeAspect="1"/>
              </p:cNvGraphicFramePr>
              <p:nvPr/>
            </p:nvGraphicFramePr>
            <p:xfrm>
              <a:off x="1920" y="2981"/>
              <a:ext cx="205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904" name="公式" r:id="rId42" imgW="114102" imgH="126780" progId="Equation.3">
                      <p:embed/>
                    </p:oleObj>
                  </mc:Choice>
                  <mc:Fallback>
                    <p:oleObj name="公式" r:id="rId42" imgW="114102" imgH="126780" progId="Equation.3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2981"/>
                            <a:ext cx="205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59" name="Object 51"/>
              <p:cNvGraphicFramePr>
                <a:graphicFrameLocks noChangeAspect="1"/>
              </p:cNvGraphicFramePr>
              <p:nvPr/>
            </p:nvGraphicFramePr>
            <p:xfrm>
              <a:off x="1920" y="3207"/>
              <a:ext cx="205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905" name="公式" r:id="rId43" imgW="114102" imgH="126780" progId="Equation.3">
                      <p:embed/>
                    </p:oleObj>
                  </mc:Choice>
                  <mc:Fallback>
                    <p:oleObj name="公式" r:id="rId43" imgW="114102" imgH="126780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3207"/>
                            <a:ext cx="205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60" name="Object 52"/>
              <p:cNvGraphicFramePr>
                <a:graphicFrameLocks noChangeAspect="1"/>
              </p:cNvGraphicFramePr>
              <p:nvPr/>
            </p:nvGraphicFramePr>
            <p:xfrm>
              <a:off x="2160" y="3231"/>
              <a:ext cx="205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906" name="公式" r:id="rId44" imgW="114102" imgH="126780" progId="Equation.3">
                      <p:embed/>
                    </p:oleObj>
                  </mc:Choice>
                  <mc:Fallback>
                    <p:oleObj name="公式" r:id="rId44" imgW="114102" imgH="126780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3231"/>
                            <a:ext cx="205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61" name="Object 53"/>
              <p:cNvGraphicFramePr>
                <a:graphicFrameLocks noChangeAspect="1"/>
              </p:cNvGraphicFramePr>
              <p:nvPr/>
            </p:nvGraphicFramePr>
            <p:xfrm>
              <a:off x="2435" y="3216"/>
              <a:ext cx="205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907" name="公式" r:id="rId45" imgW="114102" imgH="126780" progId="Equation.3">
                      <p:embed/>
                    </p:oleObj>
                  </mc:Choice>
                  <mc:Fallback>
                    <p:oleObj name="公式" r:id="rId45" imgW="114102" imgH="126780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35" y="3216"/>
                            <a:ext cx="205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62" name="Object 54"/>
              <p:cNvGraphicFramePr>
                <a:graphicFrameLocks noChangeAspect="1"/>
              </p:cNvGraphicFramePr>
              <p:nvPr/>
            </p:nvGraphicFramePr>
            <p:xfrm>
              <a:off x="2408" y="3472"/>
              <a:ext cx="205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908" name="公式" r:id="rId46" imgW="114102" imgH="126780" progId="Equation.3">
                      <p:embed/>
                    </p:oleObj>
                  </mc:Choice>
                  <mc:Fallback>
                    <p:oleObj name="公式" r:id="rId46" imgW="114102" imgH="126780" progId="Equation.3">
                      <p:embed/>
                      <p:pic>
                        <p:nvPicPr>
                          <p:cNvPr id="0" name="Object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8" y="3472"/>
                            <a:ext cx="205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63" name="Object 55"/>
              <p:cNvGraphicFramePr>
                <a:graphicFrameLocks noChangeAspect="1"/>
              </p:cNvGraphicFramePr>
              <p:nvPr/>
            </p:nvGraphicFramePr>
            <p:xfrm>
              <a:off x="2440" y="3711"/>
              <a:ext cx="206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909" name="公式" r:id="rId47" imgW="114102" imgH="126780" progId="Equation.3">
                      <p:embed/>
                    </p:oleObj>
                  </mc:Choice>
                  <mc:Fallback>
                    <p:oleObj name="公式" r:id="rId47" imgW="114102" imgH="126780" progId="Equation.3">
                      <p:embed/>
                      <p:pic>
                        <p:nvPicPr>
                          <p:cNvPr id="0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0" y="3711"/>
                            <a:ext cx="206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64" name="Object 56"/>
              <p:cNvGraphicFramePr>
                <a:graphicFrameLocks noChangeAspect="1"/>
              </p:cNvGraphicFramePr>
              <p:nvPr/>
            </p:nvGraphicFramePr>
            <p:xfrm>
              <a:off x="1920" y="3696"/>
              <a:ext cx="205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910" name="公式" r:id="rId48" imgW="114102" imgH="126780" progId="Equation.3">
                      <p:embed/>
                    </p:oleObj>
                  </mc:Choice>
                  <mc:Fallback>
                    <p:oleObj name="公式" r:id="rId48" imgW="114102" imgH="126780" progId="Equation.3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3696"/>
                            <a:ext cx="205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65" name="Object 57"/>
              <p:cNvGraphicFramePr>
                <a:graphicFrameLocks noChangeAspect="1"/>
              </p:cNvGraphicFramePr>
              <p:nvPr/>
            </p:nvGraphicFramePr>
            <p:xfrm>
              <a:off x="2160" y="3696"/>
              <a:ext cx="205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911" name="公式" r:id="rId49" imgW="114102" imgH="126780" progId="Equation.3">
                      <p:embed/>
                    </p:oleObj>
                  </mc:Choice>
                  <mc:Fallback>
                    <p:oleObj name="公式" r:id="rId49" imgW="114102" imgH="126780" progId="Equation.3">
                      <p:embed/>
                      <p:pic>
                        <p:nvPicPr>
                          <p:cNvPr id="0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3696"/>
                            <a:ext cx="205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66" name="Object 58"/>
              <p:cNvGraphicFramePr>
                <a:graphicFrameLocks noChangeAspect="1"/>
              </p:cNvGraphicFramePr>
              <p:nvPr/>
            </p:nvGraphicFramePr>
            <p:xfrm>
              <a:off x="2160" y="3459"/>
              <a:ext cx="205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912" name="公式" r:id="rId50" imgW="114102" imgH="126780" progId="Equation.3">
                      <p:embed/>
                    </p:oleObj>
                  </mc:Choice>
                  <mc:Fallback>
                    <p:oleObj name="公式" r:id="rId50" imgW="114102" imgH="126780" progId="Equation.3">
                      <p:embed/>
                      <p:pic>
                        <p:nvPicPr>
                          <p:cNvPr id="0" name="Object 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3459"/>
                            <a:ext cx="205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67" name="Object 59"/>
              <p:cNvGraphicFramePr>
                <a:graphicFrameLocks noChangeAspect="1"/>
              </p:cNvGraphicFramePr>
              <p:nvPr/>
            </p:nvGraphicFramePr>
            <p:xfrm>
              <a:off x="1920" y="3459"/>
              <a:ext cx="205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913" name="公式" r:id="rId51" imgW="114102" imgH="126780" progId="Equation.3">
                      <p:embed/>
                    </p:oleObj>
                  </mc:Choice>
                  <mc:Fallback>
                    <p:oleObj name="公式" r:id="rId51" imgW="114102" imgH="126780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3459"/>
                            <a:ext cx="205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68" name="Object 60"/>
              <p:cNvGraphicFramePr>
                <a:graphicFrameLocks noChangeAspect="1"/>
              </p:cNvGraphicFramePr>
              <p:nvPr/>
            </p:nvGraphicFramePr>
            <p:xfrm>
              <a:off x="2688" y="3456"/>
              <a:ext cx="205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914" name="公式" r:id="rId52" imgW="114102" imgH="126780" progId="Equation.3">
                      <p:embed/>
                    </p:oleObj>
                  </mc:Choice>
                  <mc:Fallback>
                    <p:oleObj name="公式" r:id="rId52" imgW="114102" imgH="126780" progId="Equation.3">
                      <p:embed/>
                      <p:pic>
                        <p:nvPicPr>
                          <p:cNvPr id="0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3456"/>
                            <a:ext cx="205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69" name="Object 61"/>
              <p:cNvGraphicFramePr>
                <a:graphicFrameLocks noChangeAspect="1"/>
              </p:cNvGraphicFramePr>
              <p:nvPr/>
            </p:nvGraphicFramePr>
            <p:xfrm>
              <a:off x="2688" y="2976"/>
              <a:ext cx="205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915" name="公式" r:id="rId53" imgW="114102" imgH="126780" progId="Equation.3">
                      <p:embed/>
                    </p:oleObj>
                  </mc:Choice>
                  <mc:Fallback>
                    <p:oleObj name="公式" r:id="rId53" imgW="114102" imgH="126780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2976"/>
                            <a:ext cx="205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70" name="Object 62"/>
              <p:cNvGraphicFramePr>
                <a:graphicFrameLocks noChangeAspect="1"/>
              </p:cNvGraphicFramePr>
              <p:nvPr/>
            </p:nvGraphicFramePr>
            <p:xfrm>
              <a:off x="2703" y="3696"/>
              <a:ext cx="205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916" name="公式" r:id="rId54" imgW="114102" imgH="126780" progId="Equation.3">
                      <p:embed/>
                    </p:oleObj>
                  </mc:Choice>
                  <mc:Fallback>
                    <p:oleObj name="公式" r:id="rId54" imgW="114102" imgH="126780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03" y="3696"/>
                            <a:ext cx="205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71" name="Object 63"/>
              <p:cNvGraphicFramePr>
                <a:graphicFrameLocks noChangeAspect="1"/>
              </p:cNvGraphicFramePr>
              <p:nvPr/>
            </p:nvGraphicFramePr>
            <p:xfrm>
              <a:off x="2688" y="3232"/>
              <a:ext cx="205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917" name="公式" r:id="rId55" imgW="114102" imgH="126780" progId="Equation.3">
                      <p:embed/>
                    </p:oleObj>
                  </mc:Choice>
                  <mc:Fallback>
                    <p:oleObj name="公式" r:id="rId55" imgW="114102" imgH="126780" progId="Equation.3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3232"/>
                            <a:ext cx="205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239" name="Group 64"/>
            <p:cNvGrpSpPr>
              <a:grpSpLocks/>
            </p:cNvGrpSpPr>
            <p:nvPr/>
          </p:nvGrpSpPr>
          <p:grpSpPr bwMode="auto">
            <a:xfrm>
              <a:off x="3936" y="3024"/>
              <a:ext cx="988" cy="912"/>
              <a:chOff x="1920" y="2976"/>
              <a:chExt cx="988" cy="912"/>
            </a:xfrm>
          </p:grpSpPr>
          <p:graphicFrame>
            <p:nvGraphicFramePr>
              <p:cNvPr id="51240" name="Object 65"/>
              <p:cNvGraphicFramePr>
                <a:graphicFrameLocks noChangeAspect="1"/>
              </p:cNvGraphicFramePr>
              <p:nvPr/>
            </p:nvGraphicFramePr>
            <p:xfrm>
              <a:off x="2440" y="2981"/>
              <a:ext cx="206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918" name="公式" r:id="rId56" imgW="114102" imgH="126780" progId="Equation.3">
                      <p:embed/>
                    </p:oleObj>
                  </mc:Choice>
                  <mc:Fallback>
                    <p:oleObj name="公式" r:id="rId56" imgW="114102" imgH="126780" progId="Equation.3">
                      <p:embed/>
                      <p:pic>
                        <p:nvPicPr>
                          <p:cNvPr id="0" name="Object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0" y="2981"/>
                            <a:ext cx="206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41" name="Object 66"/>
              <p:cNvGraphicFramePr>
                <a:graphicFrameLocks noChangeAspect="1"/>
              </p:cNvGraphicFramePr>
              <p:nvPr/>
            </p:nvGraphicFramePr>
            <p:xfrm>
              <a:off x="2213" y="2981"/>
              <a:ext cx="205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919" name="公式" r:id="rId57" imgW="114102" imgH="126780" progId="Equation.3">
                      <p:embed/>
                    </p:oleObj>
                  </mc:Choice>
                  <mc:Fallback>
                    <p:oleObj name="公式" r:id="rId57" imgW="114102" imgH="126780" progId="Equation.3">
                      <p:embed/>
                      <p:pic>
                        <p:nvPicPr>
                          <p:cNvPr id="0" name="Object 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13" y="2981"/>
                            <a:ext cx="205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42" name="Object 67"/>
              <p:cNvGraphicFramePr>
                <a:graphicFrameLocks noChangeAspect="1"/>
              </p:cNvGraphicFramePr>
              <p:nvPr/>
            </p:nvGraphicFramePr>
            <p:xfrm>
              <a:off x="1920" y="2981"/>
              <a:ext cx="205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920" name="公式" r:id="rId58" imgW="114102" imgH="126780" progId="Equation.3">
                      <p:embed/>
                    </p:oleObj>
                  </mc:Choice>
                  <mc:Fallback>
                    <p:oleObj name="公式" r:id="rId58" imgW="114102" imgH="126780" progId="Equation.3">
                      <p:embed/>
                      <p:pic>
                        <p:nvPicPr>
                          <p:cNvPr id="0" name="Object 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2981"/>
                            <a:ext cx="205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43" name="Object 68"/>
              <p:cNvGraphicFramePr>
                <a:graphicFrameLocks noChangeAspect="1"/>
              </p:cNvGraphicFramePr>
              <p:nvPr/>
            </p:nvGraphicFramePr>
            <p:xfrm>
              <a:off x="1920" y="3207"/>
              <a:ext cx="205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921" name="公式" r:id="rId59" imgW="114102" imgH="126780" progId="Equation.3">
                      <p:embed/>
                    </p:oleObj>
                  </mc:Choice>
                  <mc:Fallback>
                    <p:oleObj name="公式" r:id="rId59" imgW="114102" imgH="126780" progId="Equation.3">
                      <p:embed/>
                      <p:pic>
                        <p:nvPicPr>
                          <p:cNvPr id="0" name="Object 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3207"/>
                            <a:ext cx="205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44" name="Object 69"/>
              <p:cNvGraphicFramePr>
                <a:graphicFrameLocks noChangeAspect="1"/>
              </p:cNvGraphicFramePr>
              <p:nvPr/>
            </p:nvGraphicFramePr>
            <p:xfrm>
              <a:off x="2160" y="3231"/>
              <a:ext cx="205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922" name="公式" r:id="rId60" imgW="114102" imgH="126780" progId="Equation.3">
                      <p:embed/>
                    </p:oleObj>
                  </mc:Choice>
                  <mc:Fallback>
                    <p:oleObj name="公式" r:id="rId60" imgW="114102" imgH="126780" progId="Equation.3">
                      <p:embed/>
                      <p:pic>
                        <p:nvPicPr>
                          <p:cNvPr id="0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3231"/>
                            <a:ext cx="205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45" name="Object 70"/>
              <p:cNvGraphicFramePr>
                <a:graphicFrameLocks noChangeAspect="1"/>
              </p:cNvGraphicFramePr>
              <p:nvPr/>
            </p:nvGraphicFramePr>
            <p:xfrm>
              <a:off x="2435" y="3216"/>
              <a:ext cx="205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923" name="公式" r:id="rId61" imgW="114102" imgH="126780" progId="Equation.3">
                      <p:embed/>
                    </p:oleObj>
                  </mc:Choice>
                  <mc:Fallback>
                    <p:oleObj name="公式" r:id="rId61" imgW="114102" imgH="126780" progId="Equation.3">
                      <p:embed/>
                      <p:pic>
                        <p:nvPicPr>
                          <p:cNvPr id="0" name="Object 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35" y="3216"/>
                            <a:ext cx="205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46" name="Object 71"/>
              <p:cNvGraphicFramePr>
                <a:graphicFrameLocks noChangeAspect="1"/>
              </p:cNvGraphicFramePr>
              <p:nvPr/>
            </p:nvGraphicFramePr>
            <p:xfrm>
              <a:off x="2408" y="3472"/>
              <a:ext cx="205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924" name="公式" r:id="rId62" imgW="114102" imgH="126780" progId="Equation.3">
                      <p:embed/>
                    </p:oleObj>
                  </mc:Choice>
                  <mc:Fallback>
                    <p:oleObj name="公式" r:id="rId62" imgW="114102" imgH="126780" progId="Equation.3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8" y="3472"/>
                            <a:ext cx="205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47" name="Object 72"/>
              <p:cNvGraphicFramePr>
                <a:graphicFrameLocks noChangeAspect="1"/>
              </p:cNvGraphicFramePr>
              <p:nvPr/>
            </p:nvGraphicFramePr>
            <p:xfrm>
              <a:off x="2440" y="3711"/>
              <a:ext cx="206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925" name="公式" r:id="rId63" imgW="114102" imgH="126780" progId="Equation.3">
                      <p:embed/>
                    </p:oleObj>
                  </mc:Choice>
                  <mc:Fallback>
                    <p:oleObj name="公式" r:id="rId63" imgW="114102" imgH="126780" progId="Equation.3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0" y="3711"/>
                            <a:ext cx="206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48" name="Object 73"/>
              <p:cNvGraphicFramePr>
                <a:graphicFrameLocks noChangeAspect="1"/>
              </p:cNvGraphicFramePr>
              <p:nvPr/>
            </p:nvGraphicFramePr>
            <p:xfrm>
              <a:off x="1920" y="3696"/>
              <a:ext cx="205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926" name="公式" r:id="rId64" imgW="114102" imgH="126780" progId="Equation.3">
                      <p:embed/>
                    </p:oleObj>
                  </mc:Choice>
                  <mc:Fallback>
                    <p:oleObj name="公式" r:id="rId64" imgW="114102" imgH="126780" progId="Equation.3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3696"/>
                            <a:ext cx="205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49" name="Object 74"/>
              <p:cNvGraphicFramePr>
                <a:graphicFrameLocks noChangeAspect="1"/>
              </p:cNvGraphicFramePr>
              <p:nvPr/>
            </p:nvGraphicFramePr>
            <p:xfrm>
              <a:off x="2160" y="3696"/>
              <a:ext cx="205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927" name="公式" r:id="rId65" imgW="114102" imgH="126780" progId="Equation.3">
                      <p:embed/>
                    </p:oleObj>
                  </mc:Choice>
                  <mc:Fallback>
                    <p:oleObj name="公式" r:id="rId65" imgW="114102" imgH="126780" progId="Equation.3">
                      <p:embed/>
                      <p:pic>
                        <p:nvPicPr>
                          <p:cNvPr id="0" name="Object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3696"/>
                            <a:ext cx="205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50" name="Object 75"/>
              <p:cNvGraphicFramePr>
                <a:graphicFrameLocks noChangeAspect="1"/>
              </p:cNvGraphicFramePr>
              <p:nvPr/>
            </p:nvGraphicFramePr>
            <p:xfrm>
              <a:off x="2160" y="3459"/>
              <a:ext cx="205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928" name="公式" r:id="rId66" imgW="114102" imgH="126780" progId="Equation.3">
                      <p:embed/>
                    </p:oleObj>
                  </mc:Choice>
                  <mc:Fallback>
                    <p:oleObj name="公式" r:id="rId66" imgW="114102" imgH="126780" progId="Equation.3">
                      <p:embed/>
                      <p:pic>
                        <p:nvPicPr>
                          <p:cNvPr id="0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3459"/>
                            <a:ext cx="205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51" name="Object 76"/>
              <p:cNvGraphicFramePr>
                <a:graphicFrameLocks noChangeAspect="1"/>
              </p:cNvGraphicFramePr>
              <p:nvPr/>
            </p:nvGraphicFramePr>
            <p:xfrm>
              <a:off x="1920" y="3459"/>
              <a:ext cx="205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929" name="公式" r:id="rId67" imgW="114102" imgH="126780" progId="Equation.3">
                      <p:embed/>
                    </p:oleObj>
                  </mc:Choice>
                  <mc:Fallback>
                    <p:oleObj name="公式" r:id="rId67" imgW="114102" imgH="126780" progId="Equation.3">
                      <p:embed/>
                      <p:pic>
                        <p:nvPicPr>
                          <p:cNvPr id="0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3459"/>
                            <a:ext cx="205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52" name="Object 77"/>
              <p:cNvGraphicFramePr>
                <a:graphicFrameLocks noChangeAspect="1"/>
              </p:cNvGraphicFramePr>
              <p:nvPr/>
            </p:nvGraphicFramePr>
            <p:xfrm>
              <a:off x="2688" y="3456"/>
              <a:ext cx="205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930" name="公式" r:id="rId68" imgW="114102" imgH="126780" progId="Equation.3">
                      <p:embed/>
                    </p:oleObj>
                  </mc:Choice>
                  <mc:Fallback>
                    <p:oleObj name="公式" r:id="rId68" imgW="114102" imgH="126780" progId="Equation.3">
                      <p:embed/>
                      <p:pic>
                        <p:nvPicPr>
                          <p:cNvPr id="0" name="Object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3456"/>
                            <a:ext cx="205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53" name="Object 78"/>
              <p:cNvGraphicFramePr>
                <a:graphicFrameLocks noChangeAspect="1"/>
              </p:cNvGraphicFramePr>
              <p:nvPr/>
            </p:nvGraphicFramePr>
            <p:xfrm>
              <a:off x="2688" y="2976"/>
              <a:ext cx="205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931" name="公式" r:id="rId69" imgW="114102" imgH="126780" progId="Equation.3">
                      <p:embed/>
                    </p:oleObj>
                  </mc:Choice>
                  <mc:Fallback>
                    <p:oleObj name="公式" r:id="rId69" imgW="114102" imgH="126780" progId="Equation.3">
                      <p:embed/>
                      <p:pic>
                        <p:nvPicPr>
                          <p:cNvPr id="0" name="Object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2976"/>
                            <a:ext cx="205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54" name="Object 79"/>
              <p:cNvGraphicFramePr>
                <a:graphicFrameLocks noChangeAspect="1"/>
              </p:cNvGraphicFramePr>
              <p:nvPr/>
            </p:nvGraphicFramePr>
            <p:xfrm>
              <a:off x="2703" y="3696"/>
              <a:ext cx="205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932" name="公式" r:id="rId70" imgW="114102" imgH="126780" progId="Equation.3">
                      <p:embed/>
                    </p:oleObj>
                  </mc:Choice>
                  <mc:Fallback>
                    <p:oleObj name="公式" r:id="rId70" imgW="114102" imgH="126780" progId="Equation.3">
                      <p:embed/>
                      <p:pic>
                        <p:nvPicPr>
                          <p:cNvPr id="0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03" y="3696"/>
                            <a:ext cx="205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55" name="Object 80"/>
              <p:cNvGraphicFramePr>
                <a:graphicFrameLocks noChangeAspect="1"/>
              </p:cNvGraphicFramePr>
              <p:nvPr/>
            </p:nvGraphicFramePr>
            <p:xfrm>
              <a:off x="2688" y="3232"/>
              <a:ext cx="205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933" name="公式" r:id="rId71" imgW="114102" imgH="126780" progId="Equation.3">
                      <p:embed/>
                    </p:oleObj>
                  </mc:Choice>
                  <mc:Fallback>
                    <p:oleObj name="公式" r:id="rId71" imgW="114102" imgH="126780" progId="Equation.3">
                      <p:embed/>
                      <p:pic>
                        <p:nvPicPr>
                          <p:cNvPr id="0" name="Object 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3232"/>
                            <a:ext cx="205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8" name="Group 81"/>
          <p:cNvGrpSpPr>
            <a:grpSpLocks/>
          </p:cNvGrpSpPr>
          <p:nvPr/>
        </p:nvGrpSpPr>
        <p:grpSpPr bwMode="auto">
          <a:xfrm>
            <a:off x="5715000" y="4740275"/>
            <a:ext cx="2051050" cy="2092325"/>
            <a:chOff x="2335" y="2832"/>
            <a:chExt cx="1292" cy="1318"/>
          </a:xfrm>
        </p:grpSpPr>
        <p:sp>
          <p:nvSpPr>
            <p:cNvPr id="51222" name="Rectangle 82"/>
            <p:cNvSpPr>
              <a:spLocks noChangeArrowheads="1"/>
            </p:cNvSpPr>
            <p:nvPr/>
          </p:nvSpPr>
          <p:spPr bwMode="auto">
            <a:xfrm>
              <a:off x="2496" y="3072"/>
              <a:ext cx="597" cy="831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23" name="Line 83"/>
            <p:cNvSpPr>
              <a:spLocks noChangeShapeType="1"/>
            </p:cNvSpPr>
            <p:nvPr/>
          </p:nvSpPr>
          <p:spPr bwMode="auto">
            <a:xfrm>
              <a:off x="3147" y="3496"/>
              <a:ext cx="292" cy="0"/>
            </a:xfrm>
            <a:prstGeom prst="line">
              <a:avLst/>
            </a:prstGeom>
            <a:noFill/>
            <a:ln w="57150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24" name="Object 84"/>
            <p:cNvGraphicFramePr>
              <a:graphicFrameLocks noChangeAspect="1"/>
            </p:cNvGraphicFramePr>
            <p:nvPr/>
          </p:nvGraphicFramePr>
          <p:xfrm>
            <a:off x="3003" y="3880"/>
            <a:ext cx="211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34" name="Equation" r:id="rId72" imgW="104812" imgH="114210" progId="Equation.3">
                    <p:embed/>
                  </p:oleObj>
                </mc:Choice>
                <mc:Fallback>
                  <p:oleObj name="Equation" r:id="rId72" imgW="104812" imgH="114210" progId="Equation.3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3" y="3880"/>
                          <a:ext cx="211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25" name="Object 85"/>
            <p:cNvGraphicFramePr>
              <a:graphicFrameLocks noChangeAspect="1"/>
            </p:cNvGraphicFramePr>
            <p:nvPr/>
          </p:nvGraphicFramePr>
          <p:xfrm>
            <a:off x="3390" y="3256"/>
            <a:ext cx="23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35" name="Equation" r:id="rId74" imgW="104812" imgH="142830" progId="Equation.3">
                    <p:embed/>
                  </p:oleObj>
                </mc:Choice>
                <mc:Fallback>
                  <p:oleObj name="Equation" r:id="rId74" imgW="104812" imgH="142830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0" y="3256"/>
                          <a:ext cx="23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26" name="Object 86"/>
            <p:cNvGraphicFramePr>
              <a:graphicFrameLocks noChangeAspect="1"/>
            </p:cNvGraphicFramePr>
            <p:nvPr/>
          </p:nvGraphicFramePr>
          <p:xfrm>
            <a:off x="3003" y="2832"/>
            <a:ext cx="211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36" name="Equation" r:id="rId76" imgW="104812" imgH="152280" progId="Equation.3">
                    <p:embed/>
                  </p:oleObj>
                </mc:Choice>
                <mc:Fallback>
                  <p:oleObj name="Equation" r:id="rId76" imgW="104812" imgH="152280" progId="Equation.3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3" y="2832"/>
                          <a:ext cx="211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7" name="Rectangle 87"/>
            <p:cNvSpPr>
              <a:spLocks noChangeArrowheads="1"/>
            </p:cNvSpPr>
            <p:nvPr/>
          </p:nvSpPr>
          <p:spPr bwMode="auto">
            <a:xfrm>
              <a:off x="3003" y="3064"/>
              <a:ext cx="144" cy="8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1228" name="Object 88"/>
            <p:cNvGraphicFramePr>
              <a:graphicFrameLocks noChangeAspect="1"/>
            </p:cNvGraphicFramePr>
            <p:nvPr/>
          </p:nvGraphicFramePr>
          <p:xfrm>
            <a:off x="3003" y="3064"/>
            <a:ext cx="240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37" name="公式" r:id="rId78" imgW="114266" imgH="114210" progId="Equation.3">
                    <p:embed/>
                  </p:oleObj>
                </mc:Choice>
                <mc:Fallback>
                  <p:oleObj name="公式" r:id="rId78" imgW="114266" imgH="114210" progId="Equation.3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3" y="3064"/>
                          <a:ext cx="240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29" name="Object 89"/>
            <p:cNvGraphicFramePr>
              <a:graphicFrameLocks noChangeAspect="1"/>
            </p:cNvGraphicFramePr>
            <p:nvPr/>
          </p:nvGraphicFramePr>
          <p:xfrm>
            <a:off x="3003" y="3784"/>
            <a:ext cx="221" cy="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38" name="公式" r:id="rId80" imgW="104812" imgH="47520" progId="Equation.3">
                    <p:embed/>
                  </p:oleObj>
                </mc:Choice>
                <mc:Fallback>
                  <p:oleObj name="公式" r:id="rId80" imgW="104812" imgH="47520" progId="Equation.3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3" y="3784"/>
                          <a:ext cx="221" cy="1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30" name="Line 90"/>
            <p:cNvSpPr>
              <a:spLocks noChangeShapeType="1"/>
            </p:cNvSpPr>
            <p:nvPr/>
          </p:nvSpPr>
          <p:spPr bwMode="auto">
            <a:xfrm flipV="1">
              <a:off x="3051" y="3256"/>
              <a:ext cx="0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231" name="Object 91"/>
            <p:cNvGraphicFramePr>
              <a:graphicFrameLocks noChangeAspect="1"/>
            </p:cNvGraphicFramePr>
            <p:nvPr/>
          </p:nvGraphicFramePr>
          <p:xfrm>
            <a:off x="2832" y="3400"/>
            <a:ext cx="171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39" name="Equation" r:id="rId82" imgW="104812" imgH="114210" progId="Equation.3">
                    <p:embed/>
                  </p:oleObj>
                </mc:Choice>
                <mc:Fallback>
                  <p:oleObj name="Equation" r:id="rId82" imgW="104812" imgH="114210" progId="Equation.3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400"/>
                          <a:ext cx="171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32" name="Object 92"/>
            <p:cNvGraphicFramePr>
              <a:graphicFrameLocks noChangeAspect="1"/>
            </p:cNvGraphicFramePr>
            <p:nvPr/>
          </p:nvGraphicFramePr>
          <p:xfrm>
            <a:off x="2400" y="2880"/>
            <a:ext cx="171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40" name="Equation" r:id="rId84" imgW="104812" imgH="114210" progId="Equation.3">
                    <p:embed/>
                  </p:oleObj>
                </mc:Choice>
                <mc:Fallback>
                  <p:oleObj name="Equation" r:id="rId84" imgW="104812" imgH="114210" progId="Equation.3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880"/>
                          <a:ext cx="171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33" name="Object 93"/>
            <p:cNvGraphicFramePr>
              <a:graphicFrameLocks noChangeAspect="1"/>
            </p:cNvGraphicFramePr>
            <p:nvPr/>
          </p:nvGraphicFramePr>
          <p:xfrm>
            <a:off x="2335" y="3910"/>
            <a:ext cx="20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41" name="Equation" r:id="rId86" imgW="123721" imgH="152280" progId="Equation.3">
                    <p:embed/>
                  </p:oleObj>
                </mc:Choice>
                <mc:Fallback>
                  <p:oleObj name="Equation" r:id="rId86" imgW="123721" imgH="152280" progId="Equation.3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5" y="3910"/>
                          <a:ext cx="20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3657600" y="4740275"/>
            <a:ext cx="1262063" cy="1952625"/>
            <a:chOff x="1029" y="2840"/>
            <a:chExt cx="795" cy="1230"/>
          </a:xfrm>
        </p:grpSpPr>
        <p:sp>
          <p:nvSpPr>
            <p:cNvPr id="51213" name="Line 95"/>
            <p:cNvSpPr>
              <a:spLocks noChangeShapeType="1"/>
            </p:cNvSpPr>
            <p:nvPr/>
          </p:nvSpPr>
          <p:spPr bwMode="auto">
            <a:xfrm>
              <a:off x="1344" y="3504"/>
              <a:ext cx="292" cy="0"/>
            </a:xfrm>
            <a:prstGeom prst="line">
              <a:avLst/>
            </a:prstGeom>
            <a:noFill/>
            <a:ln w="57150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14" name="Object 96"/>
            <p:cNvGraphicFramePr>
              <a:graphicFrameLocks noChangeAspect="1"/>
            </p:cNvGraphicFramePr>
            <p:nvPr/>
          </p:nvGraphicFramePr>
          <p:xfrm>
            <a:off x="1200" y="3888"/>
            <a:ext cx="211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42" name="Equation" r:id="rId88" imgW="104812" imgH="114210" progId="Equation.3">
                    <p:embed/>
                  </p:oleObj>
                </mc:Choice>
                <mc:Fallback>
                  <p:oleObj name="Equation" r:id="rId88" imgW="104812" imgH="114210" progId="Equation.3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888"/>
                          <a:ext cx="211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5" name="Object 97"/>
            <p:cNvGraphicFramePr>
              <a:graphicFrameLocks noChangeAspect="1"/>
            </p:cNvGraphicFramePr>
            <p:nvPr/>
          </p:nvGraphicFramePr>
          <p:xfrm>
            <a:off x="1587" y="3264"/>
            <a:ext cx="23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43" name="Equation" r:id="rId90" imgW="104812" imgH="142830" progId="Equation.3">
                    <p:embed/>
                  </p:oleObj>
                </mc:Choice>
                <mc:Fallback>
                  <p:oleObj name="Equation" r:id="rId90" imgW="104812" imgH="142830" progId="Equation.3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7" y="3264"/>
                          <a:ext cx="23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6" name="Object 98"/>
            <p:cNvGraphicFramePr>
              <a:graphicFrameLocks noChangeAspect="1"/>
            </p:cNvGraphicFramePr>
            <p:nvPr/>
          </p:nvGraphicFramePr>
          <p:xfrm>
            <a:off x="1200" y="2840"/>
            <a:ext cx="211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44" name="Equation" r:id="rId92" imgW="104812" imgH="152280" progId="Equation.3">
                    <p:embed/>
                  </p:oleObj>
                </mc:Choice>
                <mc:Fallback>
                  <p:oleObj name="Equation" r:id="rId92" imgW="104812" imgH="152280" progId="Equation.3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840"/>
                          <a:ext cx="211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7" name="Rectangle 99"/>
            <p:cNvSpPr>
              <a:spLocks noChangeArrowheads="1"/>
            </p:cNvSpPr>
            <p:nvPr/>
          </p:nvSpPr>
          <p:spPr bwMode="auto">
            <a:xfrm>
              <a:off x="1200" y="3072"/>
              <a:ext cx="144" cy="8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1218" name="Object 100"/>
            <p:cNvGraphicFramePr>
              <a:graphicFrameLocks noChangeAspect="1"/>
            </p:cNvGraphicFramePr>
            <p:nvPr/>
          </p:nvGraphicFramePr>
          <p:xfrm>
            <a:off x="1200" y="3072"/>
            <a:ext cx="240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45" name="公式" r:id="rId94" imgW="114266" imgH="114210" progId="Equation.3">
                    <p:embed/>
                  </p:oleObj>
                </mc:Choice>
                <mc:Fallback>
                  <p:oleObj name="公式" r:id="rId94" imgW="114266" imgH="114210" progId="Equation.3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072"/>
                          <a:ext cx="240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9" name="Object 101"/>
            <p:cNvGraphicFramePr>
              <a:graphicFrameLocks noChangeAspect="1"/>
            </p:cNvGraphicFramePr>
            <p:nvPr/>
          </p:nvGraphicFramePr>
          <p:xfrm>
            <a:off x="1200" y="3792"/>
            <a:ext cx="221" cy="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46" name="公式" r:id="rId96" imgW="104812" imgH="47520" progId="Equation.3">
                    <p:embed/>
                  </p:oleObj>
                </mc:Choice>
                <mc:Fallback>
                  <p:oleObj name="公式" r:id="rId96" imgW="104812" imgH="47520" progId="Equation.3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792"/>
                          <a:ext cx="221" cy="1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0" name="Line 102"/>
            <p:cNvSpPr>
              <a:spLocks noChangeShapeType="1"/>
            </p:cNvSpPr>
            <p:nvPr/>
          </p:nvSpPr>
          <p:spPr bwMode="auto">
            <a:xfrm flipV="1">
              <a:off x="1248" y="3264"/>
              <a:ext cx="0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221" name="Object 103"/>
            <p:cNvGraphicFramePr>
              <a:graphicFrameLocks noChangeAspect="1"/>
            </p:cNvGraphicFramePr>
            <p:nvPr/>
          </p:nvGraphicFramePr>
          <p:xfrm>
            <a:off x="1029" y="3408"/>
            <a:ext cx="171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47" name="Equation" r:id="rId98" imgW="104812" imgH="114210" progId="Equation.3">
                    <p:embed/>
                  </p:oleObj>
                </mc:Choice>
                <mc:Fallback>
                  <p:oleObj name="Equation" r:id="rId98" imgW="104812" imgH="114210" progId="Equation.3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9" y="3408"/>
                          <a:ext cx="171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autoUpdateAnimBg="0"/>
      <p:bldP spid="95236" grpId="0" autoUpdateAnimBg="0"/>
      <p:bldP spid="95238" grpId="0" autoUpdateAnimBg="0"/>
      <p:bldP spid="95239" grpId="0" autoUpdateAnimBg="0"/>
      <p:bldP spid="95240" grpId="0" autoUpdateAnimBg="0"/>
      <p:bldP spid="95241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2133600" y="1500188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①</a:t>
            </a:r>
            <a:r>
              <a:rPr lang="zh-CN" altLang="en-US"/>
              <a:t>  动生电动势只存在于运动的导体中。</a:t>
            </a:r>
            <a:endParaRPr lang="zh-CN" altLang="en-US" b="0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1792288" y="890588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讨论：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5560" y="4437112"/>
            <a:ext cx="7010400" cy="755650"/>
            <a:chOff x="384" y="1972"/>
            <a:chExt cx="4416" cy="476"/>
          </a:xfrm>
        </p:grpSpPr>
        <p:graphicFrame>
          <p:nvGraphicFramePr>
            <p:cNvPr id="52235" name="Object 5"/>
            <p:cNvGraphicFramePr>
              <a:graphicFrameLocks noChangeAspect="1"/>
            </p:cNvGraphicFramePr>
            <p:nvPr/>
          </p:nvGraphicFramePr>
          <p:xfrm>
            <a:off x="2324" y="1972"/>
            <a:ext cx="1852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8" name="Equation" r:id="rId3" imgW="1533545" imgH="371520" progId="Equation.3">
                    <p:embed/>
                  </p:oleObj>
                </mc:Choice>
                <mc:Fallback>
                  <p:oleObj name="Equation" r:id="rId3" imgW="1533545" imgH="37152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4" y="1972"/>
                          <a:ext cx="1852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6" name="Text Box 6"/>
            <p:cNvSpPr txBox="1">
              <a:spLocks noChangeArrowheads="1"/>
            </p:cNvSpPr>
            <p:nvPr/>
          </p:nvSpPr>
          <p:spPr bwMode="auto">
            <a:xfrm>
              <a:off x="384" y="2072"/>
              <a:ext cx="44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/>
                <a:t>④ 可证明对闭合回路                                          。</a:t>
              </a:r>
            </a:p>
          </p:txBody>
        </p:sp>
      </p:grp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2135560" y="2348880"/>
            <a:ext cx="7391400" cy="131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/>
              <a:t>②  </a:t>
            </a:r>
            <a:r>
              <a:rPr lang="zh-CN" altLang="en-US" dirty="0"/>
              <a:t>当导体的运动方向与磁场方向平行时，导体中不会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     产生动生电动势。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135560" y="3789040"/>
            <a:ext cx="6019800" cy="457200"/>
            <a:chOff x="432" y="2218"/>
            <a:chExt cx="3792" cy="288"/>
          </a:xfrm>
        </p:grpSpPr>
        <p:sp>
          <p:nvSpPr>
            <p:cNvPr id="52232" name="Text Box 9"/>
            <p:cNvSpPr txBox="1">
              <a:spLocks noChangeArrowheads="1"/>
            </p:cNvSpPr>
            <p:nvPr/>
          </p:nvSpPr>
          <p:spPr bwMode="auto">
            <a:xfrm>
              <a:off x="432" y="2218"/>
              <a:ext cx="37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/>
                <a:t>③  </a:t>
              </a:r>
              <a:r>
                <a:rPr lang="zh-CN" altLang="en-US" dirty="0"/>
                <a:t>当                      相互垂直时，               。</a:t>
              </a:r>
            </a:p>
          </p:txBody>
        </p:sp>
        <p:graphicFrame>
          <p:nvGraphicFramePr>
            <p:cNvPr id="52233" name="Object 10"/>
            <p:cNvGraphicFramePr>
              <a:graphicFrameLocks noChangeAspect="1"/>
            </p:cNvGraphicFramePr>
            <p:nvPr/>
          </p:nvGraphicFramePr>
          <p:xfrm>
            <a:off x="993" y="2218"/>
            <a:ext cx="798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9" name="Equation" r:id="rId5" imgW="622030" imgH="203112" progId="Equation.3">
                    <p:embed/>
                  </p:oleObj>
                </mc:Choice>
                <mc:Fallback>
                  <p:oleObj name="Equation" r:id="rId5" imgW="622030" imgH="203112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3" y="2218"/>
                          <a:ext cx="798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4" name="Object 11"/>
            <p:cNvGraphicFramePr>
              <a:graphicFrameLocks noChangeAspect="1"/>
            </p:cNvGraphicFramePr>
            <p:nvPr/>
          </p:nvGraphicFramePr>
          <p:xfrm>
            <a:off x="3024" y="2218"/>
            <a:ext cx="684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60" name="Equation" r:id="rId7" imgW="494870" imgH="203024" progId="Equation.3">
                    <p:embed/>
                  </p:oleObj>
                </mc:Choice>
                <mc:Fallback>
                  <p:oleObj name="Equation" r:id="rId7" imgW="494870" imgH="203024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218"/>
                          <a:ext cx="684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2135560" y="5445224"/>
            <a:ext cx="8088312" cy="113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000" dirty="0"/>
              <a:t>⑤ </a:t>
            </a:r>
            <a:r>
              <a:rPr lang="zh-CN" altLang="en-US" dirty="0"/>
              <a:t>动生电动势是由于洛伦兹力对运动电荷作功而产生的。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     但它与洛伦兹力对运动电荷不作功并不矛盾。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autoUpdateAnimBg="0"/>
      <p:bldP spid="96263" grpId="0" autoUpdateAnimBg="0"/>
      <p:bldP spid="9626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864149"/>
              </p:ext>
            </p:extLst>
          </p:nvPr>
        </p:nvGraphicFramePr>
        <p:xfrm>
          <a:off x="4007768" y="1628800"/>
          <a:ext cx="1697038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1" name="Equation" r:id="rId3" imgW="660113" imgH="241195" progId="Equation.3">
                  <p:embed/>
                </p:oleObj>
              </mc:Choice>
              <mc:Fallback>
                <p:oleObj name="Equation" r:id="rId3" imgW="660113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7768" y="1628800"/>
                        <a:ext cx="1697038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479376" y="2276872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</a:rPr>
              <a:t>受洛伦兹力</a:t>
            </a:r>
            <a:r>
              <a:rPr lang="zh-CN" altLang="en-US" b="0" dirty="0">
                <a:latin typeface="楷体_GB2312" pitchFamily="49" charset="-122"/>
              </a:rPr>
              <a:t> </a:t>
            </a:r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089703"/>
              </p:ext>
            </p:extLst>
          </p:nvPr>
        </p:nvGraphicFramePr>
        <p:xfrm>
          <a:off x="2639616" y="2852936"/>
          <a:ext cx="377983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2" name="Equation" r:id="rId5" imgW="1666990" imgH="218970" progId="Equation.3">
                  <p:embed/>
                </p:oleObj>
              </mc:Choice>
              <mc:Fallback>
                <p:oleObj name="Equation" r:id="rId5" imgW="1666990" imgH="21897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616" y="2852936"/>
                        <a:ext cx="3779838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6672064" y="2852936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</a:rPr>
              <a:t>不作功。</a:t>
            </a:r>
          </a:p>
        </p:txBody>
      </p:sp>
      <p:graphicFrame>
        <p:nvGraphicFramePr>
          <p:cNvPr id="972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423687"/>
              </p:ext>
            </p:extLst>
          </p:nvPr>
        </p:nvGraphicFramePr>
        <p:xfrm>
          <a:off x="2711624" y="3789040"/>
          <a:ext cx="2146176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3" name="Equation" r:id="rId7" imgW="904945" imgH="218970" progId="Equation.3">
                  <p:embed/>
                </p:oleObj>
              </mc:Choice>
              <mc:Fallback>
                <p:oleObj name="Equation" r:id="rId7" imgW="904945" imgH="21897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624" y="3789040"/>
                        <a:ext cx="2146176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431409"/>
              </p:ext>
            </p:extLst>
          </p:nvPr>
        </p:nvGraphicFramePr>
        <p:xfrm>
          <a:off x="2927648" y="4509120"/>
          <a:ext cx="199796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4" name="Equation" r:id="rId9" imgW="876311" imgH="200070" progId="Equation.3">
                  <p:embed/>
                </p:oleObj>
              </mc:Choice>
              <mc:Fallback>
                <p:oleObj name="Equation" r:id="rId9" imgW="876311" imgH="20007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48" y="4509120"/>
                        <a:ext cx="1997968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695400" y="3501008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 dirty="0">
                <a:latin typeface="楷体_GB2312" pitchFamily="49" charset="-122"/>
              </a:rPr>
              <a:t>一个分力：</a:t>
            </a:r>
            <a:r>
              <a:rPr lang="zh-CN" altLang="en-US" b="0" dirty="0">
                <a:latin typeface="楷体_GB2312" pitchFamily="49" charset="-122"/>
              </a:rPr>
              <a:t> </a:t>
            </a:r>
          </a:p>
        </p:txBody>
      </p:sp>
      <p:sp>
        <p:nvSpPr>
          <p:cNvPr id="97289" name="Text Box 9"/>
          <p:cNvSpPr txBox="1">
            <a:spLocks noChangeArrowheads="1"/>
          </p:cNvSpPr>
          <p:nvPr/>
        </p:nvSpPr>
        <p:spPr bwMode="auto">
          <a:xfrm>
            <a:off x="5303912" y="378904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</a:rPr>
              <a:t>相对电子作正功，形成电动势。</a:t>
            </a:r>
          </a:p>
        </p:txBody>
      </p:sp>
      <p:sp>
        <p:nvSpPr>
          <p:cNvPr id="97290" name="Text Box 10"/>
          <p:cNvSpPr txBox="1">
            <a:spLocks noChangeArrowheads="1"/>
          </p:cNvSpPr>
          <p:nvPr/>
        </p:nvSpPr>
        <p:spPr bwMode="auto">
          <a:xfrm>
            <a:off x="5375920" y="4509120"/>
            <a:ext cx="3727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</a:rPr>
              <a:t>阻碍导体运动，作负功。</a:t>
            </a:r>
            <a:endParaRPr lang="zh-CN" altLang="en-US" b="0" dirty="0">
              <a:latin typeface="楷体_GB2312" pitchFamily="49" charset="-122"/>
            </a:endParaRPr>
          </a:p>
        </p:txBody>
      </p:sp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839416" y="5229200"/>
            <a:ext cx="502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可证明两功率的代数和等于零，即</a:t>
            </a:r>
            <a:endParaRPr lang="zh-CN" altLang="en-US" b="0">
              <a:latin typeface="楷体_GB2312" pitchFamily="49" charset="-122"/>
            </a:endParaRPr>
          </a:p>
        </p:txBody>
      </p:sp>
      <p:graphicFrame>
        <p:nvGraphicFramePr>
          <p:cNvPr id="9729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467598"/>
              </p:ext>
            </p:extLst>
          </p:nvPr>
        </p:nvGraphicFramePr>
        <p:xfrm>
          <a:off x="5807968" y="5229200"/>
          <a:ext cx="24241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5" name="Equation" r:id="rId11" imgW="961943" imgH="218970" progId="Equation.3">
                  <p:embed/>
                </p:oleObj>
              </mc:Choice>
              <mc:Fallback>
                <p:oleObj name="Equation" r:id="rId11" imgW="961943" imgH="21897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968" y="5229200"/>
                        <a:ext cx="24241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3" name="Text Box 13"/>
          <p:cNvSpPr txBox="1">
            <a:spLocks noChangeArrowheads="1"/>
          </p:cNvSpPr>
          <p:nvPr/>
        </p:nvSpPr>
        <p:spPr bwMode="auto">
          <a:xfrm>
            <a:off x="23664" y="116632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</a:rPr>
              <a:t>[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解释 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</a:rPr>
              <a:t>]</a:t>
            </a:r>
          </a:p>
        </p:txBody>
      </p:sp>
      <p:sp>
        <p:nvSpPr>
          <p:cNvPr id="97294" name="Text Box 14"/>
          <p:cNvSpPr txBox="1">
            <a:spLocks noChangeArrowheads="1"/>
          </p:cNvSpPr>
          <p:nvPr/>
        </p:nvSpPr>
        <p:spPr bwMode="auto">
          <a:xfrm>
            <a:off x="695400" y="450912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 dirty="0">
                <a:latin typeface="楷体_GB2312" pitchFamily="49" charset="-122"/>
              </a:rPr>
              <a:t>另一个分力</a:t>
            </a:r>
            <a:r>
              <a:rPr lang="zh-CN" altLang="en-US" b="0" dirty="0">
                <a:latin typeface="楷体_GB2312" pitchFamily="49" charset="-122"/>
              </a:rPr>
              <a:t>：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07368" y="5733256"/>
            <a:ext cx="11593127" cy="901699"/>
            <a:chOff x="304" y="3476"/>
            <a:chExt cx="5214" cy="568"/>
          </a:xfrm>
        </p:grpSpPr>
        <p:sp>
          <p:nvSpPr>
            <p:cNvPr id="53294" name="Text Box 16"/>
            <p:cNvSpPr txBox="1">
              <a:spLocks noChangeArrowheads="1"/>
            </p:cNvSpPr>
            <p:nvPr/>
          </p:nvSpPr>
          <p:spPr bwMode="auto">
            <a:xfrm>
              <a:off x="304" y="3521"/>
              <a:ext cx="521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lang="zh-CN" altLang="en-US" dirty="0">
                  <a:latin typeface="楷体_GB2312" pitchFamily="49" charset="-122"/>
                </a:rPr>
                <a:t>∴外力克服洛伦兹力的一个分力  所作的功，通过另一</a:t>
              </a:r>
              <a:r>
                <a:rPr lang="zh-CN" altLang="en-US" dirty="0" smtClean="0">
                  <a:latin typeface="楷体_GB2312" pitchFamily="49" charset="-122"/>
                </a:rPr>
                <a:t>分力   </a:t>
              </a:r>
              <a:r>
                <a:rPr lang="zh-CN" altLang="en-US" dirty="0">
                  <a:latin typeface="楷体_GB2312" pitchFamily="49" charset="-122"/>
                </a:rPr>
                <a:t>传递给了电场，转化为电能</a:t>
              </a:r>
              <a:r>
                <a:rPr lang="zh-CN" altLang="en-US" b="0" dirty="0">
                  <a:latin typeface="楷体_GB2312" pitchFamily="49" charset="-122"/>
                </a:rPr>
                <a:t>。</a:t>
              </a:r>
            </a:p>
          </p:txBody>
        </p:sp>
        <p:graphicFrame>
          <p:nvGraphicFramePr>
            <p:cNvPr id="53295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3814709"/>
                </p:ext>
              </p:extLst>
            </p:nvPr>
          </p:nvGraphicFramePr>
          <p:xfrm>
            <a:off x="3996" y="3476"/>
            <a:ext cx="25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56" name="Equation" r:id="rId13" imgW="190417" imgH="241195" progId="Equation.3">
                    <p:embed/>
                  </p:oleObj>
                </mc:Choice>
                <mc:Fallback>
                  <p:oleObj name="Equation" r:id="rId13" imgW="190417" imgH="241195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6" y="3476"/>
                          <a:ext cx="25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96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0098480"/>
                </p:ext>
              </p:extLst>
            </p:nvPr>
          </p:nvGraphicFramePr>
          <p:xfrm>
            <a:off x="2247" y="3567"/>
            <a:ext cx="28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57" name="Equation" r:id="rId15" imgW="190500" imgH="228600" progId="Equation.3">
                    <p:embed/>
                  </p:oleObj>
                </mc:Choice>
                <mc:Fallback>
                  <p:oleObj name="Equation" r:id="rId15" imgW="190500" imgH="228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7" y="3567"/>
                          <a:ext cx="288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07368" y="908720"/>
            <a:ext cx="9073008" cy="1114424"/>
            <a:chOff x="432" y="432"/>
            <a:chExt cx="3408" cy="702"/>
          </a:xfrm>
        </p:grpSpPr>
        <p:sp>
          <p:nvSpPr>
            <p:cNvPr id="53291" name="Text Box 20"/>
            <p:cNvSpPr txBox="1">
              <a:spLocks noChangeArrowheads="1"/>
            </p:cNvSpPr>
            <p:nvPr/>
          </p:nvSpPr>
          <p:spPr bwMode="auto">
            <a:xfrm>
              <a:off x="432" y="432"/>
              <a:ext cx="3408" cy="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lang="zh-CN" altLang="en-US" dirty="0">
                  <a:latin typeface="楷体_GB2312" pitchFamily="49" charset="-122"/>
                </a:rPr>
                <a:t>电子随导体运动速度为  ，相对导体运动速度为  ，相对观察者的速度为：</a:t>
              </a:r>
            </a:p>
          </p:txBody>
        </p:sp>
        <p:graphicFrame>
          <p:nvGraphicFramePr>
            <p:cNvPr id="5329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8481349"/>
                </p:ext>
              </p:extLst>
            </p:nvPr>
          </p:nvGraphicFramePr>
          <p:xfrm>
            <a:off x="1595" y="477"/>
            <a:ext cx="171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58" name="Equation" r:id="rId17" imgW="126780" imgH="164814" progId="Equation.3">
                    <p:embed/>
                  </p:oleObj>
                </mc:Choice>
                <mc:Fallback>
                  <p:oleObj name="Equation" r:id="rId17" imgW="126780" imgH="164814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5" y="477"/>
                          <a:ext cx="171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9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4321733"/>
                </p:ext>
              </p:extLst>
            </p:nvPr>
          </p:nvGraphicFramePr>
          <p:xfrm>
            <a:off x="2893" y="477"/>
            <a:ext cx="149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59" name="Equation" r:id="rId19" imgW="126780" imgH="164814" progId="Equation.3">
                    <p:embed/>
                  </p:oleObj>
                </mc:Choice>
                <mc:Fallback>
                  <p:oleObj name="Equation" r:id="rId19" imgW="126780" imgH="164814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3" y="477"/>
                          <a:ext cx="149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9408368" y="1052736"/>
            <a:ext cx="2540000" cy="2271712"/>
            <a:chOff x="3936" y="192"/>
            <a:chExt cx="1600" cy="1431"/>
          </a:xfrm>
        </p:grpSpPr>
        <p:sp>
          <p:nvSpPr>
            <p:cNvPr id="53266" name="Rectangle 24"/>
            <p:cNvSpPr>
              <a:spLocks noChangeArrowheads="1"/>
            </p:cNvSpPr>
            <p:nvPr/>
          </p:nvSpPr>
          <p:spPr bwMode="auto">
            <a:xfrm>
              <a:off x="4554" y="192"/>
              <a:ext cx="184" cy="12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67" name="Line 25"/>
            <p:cNvSpPr>
              <a:spLocks noChangeShapeType="1"/>
            </p:cNvSpPr>
            <p:nvPr/>
          </p:nvSpPr>
          <p:spPr bwMode="auto">
            <a:xfrm>
              <a:off x="4727" y="843"/>
              <a:ext cx="551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8" name="Line 26"/>
            <p:cNvSpPr>
              <a:spLocks noChangeShapeType="1"/>
            </p:cNvSpPr>
            <p:nvPr/>
          </p:nvSpPr>
          <p:spPr bwMode="auto">
            <a:xfrm>
              <a:off x="4664" y="918"/>
              <a:ext cx="0" cy="34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9" name="Line 27"/>
            <p:cNvSpPr>
              <a:spLocks noChangeShapeType="1"/>
            </p:cNvSpPr>
            <p:nvPr/>
          </p:nvSpPr>
          <p:spPr bwMode="auto">
            <a:xfrm>
              <a:off x="4664" y="1261"/>
              <a:ext cx="62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0" name="Line 28"/>
            <p:cNvSpPr>
              <a:spLocks noChangeShapeType="1"/>
            </p:cNvSpPr>
            <p:nvPr/>
          </p:nvSpPr>
          <p:spPr bwMode="auto">
            <a:xfrm>
              <a:off x="5288" y="841"/>
              <a:ext cx="0" cy="3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1" name="Line 29"/>
            <p:cNvSpPr>
              <a:spLocks noChangeShapeType="1"/>
            </p:cNvSpPr>
            <p:nvPr/>
          </p:nvSpPr>
          <p:spPr bwMode="auto">
            <a:xfrm>
              <a:off x="4701" y="918"/>
              <a:ext cx="587" cy="34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2" name="Line 30"/>
            <p:cNvSpPr>
              <a:spLocks noChangeShapeType="1"/>
            </p:cNvSpPr>
            <p:nvPr/>
          </p:nvSpPr>
          <p:spPr bwMode="auto">
            <a:xfrm>
              <a:off x="4627" y="918"/>
              <a:ext cx="0" cy="4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3" name="Line 31"/>
            <p:cNvSpPr>
              <a:spLocks noChangeShapeType="1"/>
            </p:cNvSpPr>
            <p:nvPr/>
          </p:nvSpPr>
          <p:spPr bwMode="auto">
            <a:xfrm flipH="1">
              <a:off x="4176" y="824"/>
              <a:ext cx="3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4" name="Line 32"/>
            <p:cNvSpPr>
              <a:spLocks noChangeShapeType="1"/>
            </p:cNvSpPr>
            <p:nvPr/>
          </p:nvSpPr>
          <p:spPr bwMode="auto">
            <a:xfrm>
              <a:off x="4176" y="841"/>
              <a:ext cx="0" cy="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5" name="Line 33"/>
            <p:cNvSpPr>
              <a:spLocks noChangeShapeType="1"/>
            </p:cNvSpPr>
            <p:nvPr/>
          </p:nvSpPr>
          <p:spPr bwMode="auto">
            <a:xfrm>
              <a:off x="4205" y="1392"/>
              <a:ext cx="4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6" name="Line 34"/>
            <p:cNvSpPr>
              <a:spLocks noChangeShapeType="1"/>
            </p:cNvSpPr>
            <p:nvPr/>
          </p:nvSpPr>
          <p:spPr bwMode="auto">
            <a:xfrm flipH="1">
              <a:off x="4192" y="864"/>
              <a:ext cx="398" cy="5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3277" name="Object 35"/>
            <p:cNvGraphicFramePr>
              <a:graphicFrameLocks noChangeAspect="1"/>
            </p:cNvGraphicFramePr>
            <p:nvPr/>
          </p:nvGraphicFramePr>
          <p:xfrm>
            <a:off x="3984" y="1284"/>
            <a:ext cx="19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60" name="Equation" r:id="rId21" imgW="152334" imgH="228501" progId="Equation.3">
                    <p:embed/>
                  </p:oleObj>
                </mc:Choice>
                <mc:Fallback>
                  <p:oleObj name="Equation" r:id="rId21" imgW="152334" imgH="228501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284"/>
                          <a:ext cx="190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78" name="Object 36"/>
            <p:cNvGraphicFramePr>
              <a:graphicFrameLocks noChangeAspect="1"/>
            </p:cNvGraphicFramePr>
            <p:nvPr/>
          </p:nvGraphicFramePr>
          <p:xfrm>
            <a:off x="3936" y="695"/>
            <a:ext cx="291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61" name="Equation" r:id="rId23" imgW="190500" imgH="228600" progId="Equation.3">
                    <p:embed/>
                  </p:oleObj>
                </mc:Choice>
                <mc:Fallback>
                  <p:oleObj name="Equation" r:id="rId23" imgW="190500" imgH="2286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695"/>
                          <a:ext cx="291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79" name="Object 37"/>
            <p:cNvGraphicFramePr>
              <a:graphicFrameLocks noChangeAspect="1"/>
            </p:cNvGraphicFramePr>
            <p:nvPr/>
          </p:nvGraphicFramePr>
          <p:xfrm>
            <a:off x="4590" y="1344"/>
            <a:ext cx="21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62" name="Equation" r:id="rId24" imgW="190417" imgH="241195" progId="Equation.3">
                    <p:embed/>
                  </p:oleObj>
                </mc:Choice>
                <mc:Fallback>
                  <p:oleObj name="Equation" r:id="rId24" imgW="190417" imgH="241195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0" y="1344"/>
                          <a:ext cx="210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80" name="Object 38"/>
            <p:cNvGraphicFramePr>
              <a:graphicFrameLocks noChangeAspect="1"/>
            </p:cNvGraphicFramePr>
            <p:nvPr/>
          </p:nvGraphicFramePr>
          <p:xfrm>
            <a:off x="5328" y="720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63" name="Equation" r:id="rId25" imgW="104812" imgH="142830" progId="Equation.3">
                    <p:embed/>
                  </p:oleObj>
                </mc:Choice>
                <mc:Fallback>
                  <p:oleObj name="Equation" r:id="rId25" imgW="104812" imgH="14283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720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81" name="Object 39"/>
            <p:cNvGraphicFramePr>
              <a:graphicFrameLocks noChangeAspect="1"/>
            </p:cNvGraphicFramePr>
            <p:nvPr/>
          </p:nvGraphicFramePr>
          <p:xfrm>
            <a:off x="4752" y="1296"/>
            <a:ext cx="14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64" name="Equation" r:id="rId27" imgW="104812" imgH="142830" progId="Equation.3">
                    <p:embed/>
                  </p:oleObj>
                </mc:Choice>
                <mc:Fallback>
                  <p:oleObj name="Equation" r:id="rId27" imgW="104812" imgH="14283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296"/>
                          <a:ext cx="14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82" name="Object 40"/>
            <p:cNvGraphicFramePr>
              <a:graphicFrameLocks noChangeAspect="1"/>
            </p:cNvGraphicFramePr>
            <p:nvPr/>
          </p:nvGraphicFramePr>
          <p:xfrm>
            <a:off x="5307" y="1157"/>
            <a:ext cx="229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65" name="Equation" r:id="rId29" imgW="142900" imgH="200070" progId="Equation.3">
                    <p:embed/>
                  </p:oleObj>
                </mc:Choice>
                <mc:Fallback>
                  <p:oleObj name="Equation" r:id="rId29" imgW="142900" imgH="20007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7" y="1157"/>
                          <a:ext cx="229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83" name="Oval 41"/>
            <p:cNvSpPr>
              <a:spLocks noChangeArrowheads="1"/>
            </p:cNvSpPr>
            <p:nvPr/>
          </p:nvSpPr>
          <p:spPr bwMode="auto">
            <a:xfrm>
              <a:off x="4560" y="752"/>
              <a:ext cx="160" cy="160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3284" name="Object 42"/>
            <p:cNvGraphicFramePr>
              <a:graphicFrameLocks noChangeAspect="1"/>
            </p:cNvGraphicFramePr>
            <p:nvPr/>
          </p:nvGraphicFramePr>
          <p:xfrm>
            <a:off x="4560" y="792"/>
            <a:ext cx="150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66" name="Equation" r:id="rId31" imgW="104812" imgH="47520" progId="Equation.3">
                    <p:embed/>
                  </p:oleObj>
                </mc:Choice>
                <mc:Fallback>
                  <p:oleObj name="Equation" r:id="rId31" imgW="104812" imgH="4752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792"/>
                          <a:ext cx="150" cy="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85" name="Object 43"/>
            <p:cNvGraphicFramePr>
              <a:graphicFrameLocks noChangeAspect="1"/>
            </p:cNvGraphicFramePr>
            <p:nvPr/>
          </p:nvGraphicFramePr>
          <p:xfrm>
            <a:off x="4848" y="288"/>
            <a:ext cx="28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67" name="Equation" r:id="rId33" imgW="85632" imgH="104760" progId="Equation.3">
                    <p:embed/>
                  </p:oleObj>
                </mc:Choice>
                <mc:Fallback>
                  <p:oleObj name="Equation" r:id="rId33" imgW="85632" imgH="10476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88"/>
                          <a:ext cx="28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86" name="Object 44"/>
            <p:cNvGraphicFramePr>
              <a:graphicFrameLocks noChangeAspect="1"/>
            </p:cNvGraphicFramePr>
            <p:nvPr/>
          </p:nvGraphicFramePr>
          <p:xfrm>
            <a:off x="4848" y="645"/>
            <a:ext cx="28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68" name="Equation" r:id="rId35" imgW="85632" imgH="104760" progId="Equation.3">
                    <p:embed/>
                  </p:oleObj>
                </mc:Choice>
                <mc:Fallback>
                  <p:oleObj name="Equation" r:id="rId35" imgW="85632" imgH="10476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645"/>
                          <a:ext cx="28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87" name="Object 45"/>
            <p:cNvGraphicFramePr>
              <a:graphicFrameLocks noChangeAspect="1"/>
            </p:cNvGraphicFramePr>
            <p:nvPr/>
          </p:nvGraphicFramePr>
          <p:xfrm>
            <a:off x="4848" y="1016"/>
            <a:ext cx="28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69" name="Equation" r:id="rId37" imgW="85632" imgH="104760" progId="Equation.3">
                    <p:embed/>
                  </p:oleObj>
                </mc:Choice>
                <mc:Fallback>
                  <p:oleObj name="Equation" r:id="rId37" imgW="85632" imgH="10476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016"/>
                          <a:ext cx="28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88" name="Object 46"/>
            <p:cNvGraphicFramePr>
              <a:graphicFrameLocks noChangeAspect="1"/>
            </p:cNvGraphicFramePr>
            <p:nvPr/>
          </p:nvGraphicFramePr>
          <p:xfrm>
            <a:off x="4224" y="240"/>
            <a:ext cx="28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70" name="Equation" r:id="rId39" imgW="85632" imgH="104760" progId="Equation.3">
                    <p:embed/>
                  </p:oleObj>
                </mc:Choice>
                <mc:Fallback>
                  <p:oleObj name="Equation" r:id="rId39" imgW="85632" imgH="10476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40"/>
                          <a:ext cx="28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89" name="Object 47"/>
            <p:cNvGraphicFramePr>
              <a:graphicFrameLocks noChangeAspect="1"/>
            </p:cNvGraphicFramePr>
            <p:nvPr/>
          </p:nvGraphicFramePr>
          <p:xfrm>
            <a:off x="4224" y="576"/>
            <a:ext cx="28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71" name="Equation" r:id="rId41" imgW="85632" imgH="104760" progId="Equation.3">
                    <p:embed/>
                  </p:oleObj>
                </mc:Choice>
                <mc:Fallback>
                  <p:oleObj name="Equation" r:id="rId41" imgW="85632" imgH="10476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576"/>
                          <a:ext cx="28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90" name="Object 48"/>
            <p:cNvGraphicFramePr>
              <a:graphicFrameLocks noChangeAspect="1"/>
            </p:cNvGraphicFramePr>
            <p:nvPr/>
          </p:nvGraphicFramePr>
          <p:xfrm>
            <a:off x="4224" y="968"/>
            <a:ext cx="28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72" name="Equation" r:id="rId43" imgW="85632" imgH="104760" progId="Equation.3">
                    <p:embed/>
                  </p:oleObj>
                </mc:Choice>
                <mc:Fallback>
                  <p:oleObj name="Equation" r:id="rId43" imgW="85632" imgH="10476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968"/>
                          <a:ext cx="28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autoUpdateAnimBg="0"/>
      <p:bldP spid="97285" grpId="0" autoUpdateAnimBg="0"/>
      <p:bldP spid="97288" grpId="0" autoUpdateAnimBg="0"/>
      <p:bldP spid="97289" grpId="0" autoUpdateAnimBg="0"/>
      <p:bldP spid="97290" grpId="0" autoUpdateAnimBg="0"/>
      <p:bldP spid="97291" grpId="0" autoUpdateAnimBg="0"/>
      <p:bldP spid="9729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91344" y="44624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2</a:t>
            </a:r>
            <a:r>
              <a:rPr lang="zh-CN" altLang="en-US" dirty="0"/>
              <a:t>、动生电动势的计算：</a:t>
            </a:r>
          </a:p>
        </p:txBody>
      </p:sp>
      <p:graphicFrame>
        <p:nvGraphicFramePr>
          <p:cNvPr id="983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604047"/>
              </p:ext>
            </p:extLst>
          </p:nvPr>
        </p:nvGraphicFramePr>
        <p:xfrm>
          <a:off x="335360" y="836712"/>
          <a:ext cx="418680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2" name="Equation" r:id="rId3" imgW="1790711" imgH="276210" progId="Equation.3">
                  <p:embed/>
                </p:oleObj>
              </mc:Choice>
              <mc:Fallback>
                <p:oleObj name="Equation" r:id="rId3" imgW="1790711" imgH="27621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360" y="836712"/>
                        <a:ext cx="418680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335360" y="2276872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② 用法拉第定律计算：</a:t>
            </a: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191344" y="3573016"/>
            <a:ext cx="11881320" cy="113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 </a:t>
            </a:r>
            <a:r>
              <a:rPr lang="en-US" altLang="zh-CN" dirty="0"/>
              <a:t>a)  </a:t>
            </a:r>
            <a:r>
              <a:rPr lang="zh-CN" altLang="en-US" dirty="0"/>
              <a:t>闭合电路整体或局部在恒定的磁场中运动，根据运动</a:t>
            </a:r>
            <a:r>
              <a:rPr lang="zh-CN" altLang="en-US" dirty="0" smtClean="0"/>
              <a:t>情况求</a:t>
            </a:r>
            <a:r>
              <a:rPr lang="zh-CN" altLang="en-US" dirty="0"/>
              <a:t>出闭合回路的</a:t>
            </a:r>
            <a:r>
              <a:rPr lang="en-US" altLang="zh-CN" i="1" dirty="0"/>
              <a:t>Φ</a:t>
            </a:r>
            <a:r>
              <a:rPr lang="zh-CN" altLang="en-US" i="1" dirty="0"/>
              <a:t>＝</a:t>
            </a:r>
            <a:r>
              <a:rPr lang="en-US" altLang="zh-CN" i="1" dirty="0"/>
              <a:t>Φ</a:t>
            </a:r>
            <a:r>
              <a:rPr lang="zh-CN" altLang="en-US" i="1" dirty="0"/>
              <a:t>（</a:t>
            </a:r>
            <a:r>
              <a:rPr lang="en-US" altLang="zh-CN" i="1" dirty="0"/>
              <a:t>t )</a:t>
            </a:r>
            <a:r>
              <a:rPr lang="en-US" altLang="zh-CN" dirty="0"/>
              <a:t>, </a:t>
            </a:r>
            <a:r>
              <a:rPr lang="zh-CN" altLang="en-US" dirty="0"/>
              <a:t>再求出</a:t>
            </a:r>
            <a:r>
              <a:rPr lang="en-US" altLang="zh-CN" i="1" dirty="0"/>
              <a:t>ε</a:t>
            </a:r>
            <a:r>
              <a:rPr lang="zh-CN" altLang="en-US" dirty="0"/>
              <a:t>。</a:t>
            </a:r>
            <a:endParaRPr lang="zh-CN" altLang="en-US" b="0" dirty="0"/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335360" y="5013176"/>
            <a:ext cx="11665296" cy="113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/>
              <a:t>b) </a:t>
            </a:r>
            <a:r>
              <a:rPr lang="zh-CN" altLang="en-US" dirty="0"/>
              <a:t>一段不闭合的导线在恒定磁场中运动。不闭合的导线</a:t>
            </a:r>
            <a:r>
              <a:rPr lang="zh-CN" altLang="en-US" dirty="0" smtClean="0"/>
              <a:t>不存在</a:t>
            </a:r>
            <a:r>
              <a:rPr lang="zh-CN" altLang="en-US" dirty="0"/>
              <a:t>磁通量，但可假想一条曲线与此导线组成闭合曲线 </a:t>
            </a:r>
            <a:r>
              <a:rPr lang="zh-CN" altLang="en-US" dirty="0" smtClean="0"/>
              <a:t>，其</a:t>
            </a:r>
            <a:r>
              <a:rPr lang="zh-CN" altLang="en-US" dirty="0"/>
              <a:t>电动势可由法拉第定律求出。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67408" y="1484785"/>
            <a:ext cx="11424592" cy="496888"/>
            <a:chOff x="480" y="864"/>
            <a:chExt cx="4992" cy="313"/>
          </a:xfrm>
        </p:grpSpPr>
        <p:sp>
          <p:nvSpPr>
            <p:cNvPr id="54281" name="Text Box 8"/>
            <p:cNvSpPr txBox="1">
              <a:spLocks noChangeArrowheads="1"/>
            </p:cNvSpPr>
            <p:nvPr/>
          </p:nvSpPr>
          <p:spPr bwMode="auto">
            <a:xfrm>
              <a:off x="480" y="864"/>
              <a:ext cx="49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</a:rPr>
                <a:t>注意：</a:t>
              </a:r>
              <a:r>
                <a:rPr lang="zh-CN" altLang="en-US" dirty="0"/>
                <a:t>一般情况下积分路径上各点    和    都不相同，</a:t>
              </a:r>
              <a:r>
                <a:rPr lang="zh-CN" altLang="en-US" dirty="0" smtClean="0"/>
                <a:t>不一   </a:t>
              </a:r>
              <a:r>
                <a:rPr lang="zh-CN" altLang="en-US" dirty="0"/>
                <a:t>定能提出积分号外。</a:t>
              </a:r>
            </a:p>
          </p:txBody>
        </p:sp>
        <p:graphicFrame>
          <p:nvGraphicFramePr>
            <p:cNvPr id="5428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3695609"/>
                </p:ext>
              </p:extLst>
            </p:nvPr>
          </p:nvGraphicFramePr>
          <p:xfrm>
            <a:off x="2525" y="909"/>
            <a:ext cx="206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13" name="Equation" r:id="rId5" imgW="126780" imgH="164814" progId="Equation.3">
                    <p:embed/>
                  </p:oleObj>
                </mc:Choice>
                <mc:Fallback>
                  <p:oleObj name="Equation" r:id="rId5" imgW="126780" imgH="164814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5" y="909"/>
                          <a:ext cx="206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3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9157977"/>
                </p:ext>
              </p:extLst>
            </p:nvPr>
          </p:nvGraphicFramePr>
          <p:xfrm>
            <a:off x="2777" y="864"/>
            <a:ext cx="202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14" name="Equation" r:id="rId7" imgW="152334" imgH="190417" progId="Equation.3">
                    <p:embed/>
                  </p:oleObj>
                </mc:Choice>
                <mc:Fallback>
                  <p:oleObj name="Equation" r:id="rId7" imgW="152334" imgH="190417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7" y="864"/>
                          <a:ext cx="202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83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186453"/>
              </p:ext>
            </p:extLst>
          </p:nvPr>
        </p:nvGraphicFramePr>
        <p:xfrm>
          <a:off x="4151784" y="2492896"/>
          <a:ext cx="1634157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5" name="Equation" r:id="rId9" imgW="571601" imgH="371520" progId="Equation.3">
                  <p:embed/>
                </p:oleObj>
              </mc:Choice>
              <mc:Fallback>
                <p:oleObj name="Equation" r:id="rId9" imgW="571601" imgH="3715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784" y="2492896"/>
                        <a:ext cx="1634157" cy="8175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autoUpdateAnimBg="0"/>
      <p:bldP spid="98309" grpId="0" autoUpdateAnimBg="0"/>
      <p:bldP spid="98310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33892" y="116632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</a:rPr>
              <a:t>[</a:t>
            </a:r>
            <a:r>
              <a:rPr lang="zh-CN" altLang="en-US" dirty="0">
                <a:solidFill>
                  <a:srgbClr val="0000FF"/>
                </a:solidFill>
              </a:rPr>
              <a:t>例</a:t>
            </a:r>
            <a:r>
              <a:rPr lang="en-US" altLang="zh-CN" dirty="0">
                <a:solidFill>
                  <a:srgbClr val="0000FF"/>
                </a:solidFill>
              </a:rPr>
              <a:t>1]</a:t>
            </a:r>
            <a:r>
              <a:rPr lang="en-US" altLang="zh-CN" dirty="0"/>
              <a:t> </a:t>
            </a:r>
            <a:r>
              <a:rPr lang="zh-CN" altLang="en-US" dirty="0"/>
              <a:t>求旋转棒的电动势。</a:t>
            </a:r>
            <a:endParaRPr lang="zh-CN" altLang="en-US" b="0" dirty="0"/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479376" y="836712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解：</a:t>
            </a:r>
            <a:r>
              <a:rPr lang="en-US" altLang="zh-CN" dirty="0">
                <a:solidFill>
                  <a:srgbClr val="0000FF"/>
                </a:solidFill>
              </a:rPr>
              <a:t>[</a:t>
            </a:r>
            <a:r>
              <a:rPr lang="zh-CN" altLang="en-US" dirty="0">
                <a:solidFill>
                  <a:srgbClr val="0000FF"/>
                </a:solidFill>
              </a:rPr>
              <a:t>法</a:t>
            </a:r>
            <a:r>
              <a:rPr lang="en-US" altLang="zh-CN" dirty="0">
                <a:solidFill>
                  <a:srgbClr val="0000FF"/>
                </a:solidFill>
              </a:rPr>
              <a:t>1]</a:t>
            </a:r>
            <a:endParaRPr lang="en-US" altLang="zh-CN" b="0" dirty="0">
              <a:solidFill>
                <a:srgbClr val="0000FF"/>
              </a:solidFill>
            </a:endParaRPr>
          </a:p>
        </p:txBody>
      </p:sp>
      <p:graphicFrame>
        <p:nvGraphicFramePr>
          <p:cNvPr id="993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325209"/>
              </p:ext>
            </p:extLst>
          </p:nvPr>
        </p:nvGraphicFramePr>
        <p:xfrm>
          <a:off x="767408" y="1628800"/>
          <a:ext cx="3886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54" name="Equation" r:id="rId3" imgW="1752623" imgH="304830" progId="Equation.3">
                  <p:embed/>
                </p:oleObj>
              </mc:Choice>
              <mc:Fallback>
                <p:oleObj name="Equation" r:id="rId3" imgW="1752623" imgH="30483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1628800"/>
                        <a:ext cx="3886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944817"/>
              </p:ext>
            </p:extLst>
          </p:nvPr>
        </p:nvGraphicFramePr>
        <p:xfrm>
          <a:off x="4799856" y="1556792"/>
          <a:ext cx="27432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55" name="Equation" r:id="rId5" imgW="1219110" imgH="371520" progId="Equation.3">
                  <p:embed/>
                </p:oleObj>
              </mc:Choice>
              <mc:Fallback>
                <p:oleObj name="Equation" r:id="rId5" imgW="1219110" imgH="3715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856" y="1556792"/>
                        <a:ext cx="274320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204610"/>
              </p:ext>
            </p:extLst>
          </p:nvPr>
        </p:nvGraphicFramePr>
        <p:xfrm>
          <a:off x="2207568" y="908720"/>
          <a:ext cx="46482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56" name="Equation" r:id="rId7" imgW="2295590" imgH="190620" progId="Equation.3">
                  <p:embed/>
                </p:oleObj>
              </mc:Choice>
              <mc:Fallback>
                <p:oleObj name="Equation" r:id="rId7" imgW="2295590" imgH="1906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908720"/>
                        <a:ext cx="46482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839416" y="2564904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即：</a:t>
            </a:r>
          </a:p>
        </p:txBody>
      </p:sp>
      <p:graphicFrame>
        <p:nvGraphicFramePr>
          <p:cNvPr id="993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663818"/>
              </p:ext>
            </p:extLst>
          </p:nvPr>
        </p:nvGraphicFramePr>
        <p:xfrm>
          <a:off x="2207568" y="2420888"/>
          <a:ext cx="16764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57" name="Equation" r:id="rId9" imgW="812447" imgH="393529" progId="Equation.3">
                  <p:embed/>
                </p:oleObj>
              </mc:Choice>
              <mc:Fallback>
                <p:oleObj name="Equation" r:id="rId9" imgW="812447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2420888"/>
                        <a:ext cx="1676400" cy="7429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772108"/>
              </p:ext>
            </p:extLst>
          </p:nvPr>
        </p:nvGraphicFramePr>
        <p:xfrm>
          <a:off x="623392" y="3284984"/>
          <a:ext cx="73691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58" name="Equation" r:id="rId11" imgW="3619511" imgH="200070" progId="Equation.3">
                  <p:embed/>
                </p:oleObj>
              </mc:Choice>
              <mc:Fallback>
                <p:oleObj name="Equation" r:id="rId11" imgW="3619511" imgH="20007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3284984"/>
                        <a:ext cx="73691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8" name="Text Box 10"/>
          <p:cNvSpPr txBox="1">
            <a:spLocks noChangeArrowheads="1"/>
          </p:cNvSpPr>
          <p:nvPr/>
        </p:nvSpPr>
        <p:spPr bwMode="auto">
          <a:xfrm>
            <a:off x="407368" y="3933056"/>
            <a:ext cx="113772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</a:rPr>
              <a:t>[</a:t>
            </a:r>
            <a:r>
              <a:rPr lang="zh-CN" altLang="en-US" dirty="0">
                <a:solidFill>
                  <a:srgbClr val="0000FF"/>
                </a:solidFill>
              </a:rPr>
              <a:t>法</a:t>
            </a:r>
            <a:r>
              <a:rPr lang="en-US" altLang="zh-CN" dirty="0">
                <a:solidFill>
                  <a:srgbClr val="0000FF"/>
                </a:solidFill>
              </a:rPr>
              <a:t>2 ] </a:t>
            </a:r>
            <a:r>
              <a:rPr lang="zh-CN" altLang="en-US" dirty="0"/>
              <a:t>取</a:t>
            </a:r>
            <a:r>
              <a:rPr lang="en-US" altLang="zh-CN" i="1" dirty="0" err="1"/>
              <a:t>aM</a:t>
            </a:r>
            <a:r>
              <a:rPr lang="en-US" altLang="zh-CN" i="1" dirty="0"/>
              <a:t> </a:t>
            </a:r>
            <a:r>
              <a:rPr lang="zh-CN" altLang="en-US" dirty="0"/>
              <a:t>固定不变，</a:t>
            </a:r>
            <a:r>
              <a:rPr lang="en-US" altLang="zh-CN" i="1" dirty="0"/>
              <a:t>b </a:t>
            </a:r>
            <a:r>
              <a:rPr lang="zh-CN" altLang="en-US" dirty="0"/>
              <a:t>在</a:t>
            </a:r>
            <a:r>
              <a:rPr lang="en-US" altLang="zh-CN" i="1" dirty="0"/>
              <a:t>MM′</a:t>
            </a:r>
            <a:r>
              <a:rPr lang="zh-CN" altLang="en-US" dirty="0"/>
              <a:t>上滑动。</a:t>
            </a:r>
            <a:r>
              <a:rPr lang="en-US" altLang="zh-CN" dirty="0"/>
              <a:t>Φ</a:t>
            </a:r>
            <a:r>
              <a:rPr lang="zh-CN" altLang="en-US" dirty="0"/>
              <a:t>沿</a:t>
            </a:r>
            <a:r>
              <a:rPr lang="zh-CN" altLang="en-US" dirty="0" smtClean="0"/>
              <a:t>垂直纸面</a:t>
            </a:r>
            <a:r>
              <a:rPr lang="zh-CN" altLang="en-US" dirty="0"/>
              <a:t>向里方向增加。</a:t>
            </a:r>
          </a:p>
        </p:txBody>
      </p:sp>
      <p:graphicFrame>
        <p:nvGraphicFramePr>
          <p:cNvPr id="99339" name="Object 11"/>
          <p:cNvGraphicFramePr>
            <a:graphicFrameLocks noChangeAspect="1"/>
          </p:cNvGraphicFramePr>
          <p:nvPr/>
        </p:nvGraphicFramePr>
        <p:xfrm>
          <a:off x="3810000" y="4603750"/>
          <a:ext cx="25908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59" name="Equation" r:id="rId13" imgW="1104900" imgH="393700" progId="Equation.3">
                  <p:embed/>
                </p:oleObj>
              </mc:Choice>
              <mc:Fallback>
                <p:oleObj name="Equation" r:id="rId13" imgW="11049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603750"/>
                        <a:ext cx="25908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0" name="Object 12"/>
          <p:cNvGraphicFramePr>
            <a:graphicFrameLocks noChangeAspect="1"/>
          </p:cNvGraphicFramePr>
          <p:nvPr/>
        </p:nvGraphicFramePr>
        <p:xfrm>
          <a:off x="3260725" y="5426075"/>
          <a:ext cx="443547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60" name="Equation" r:id="rId15" imgW="1952521" imgH="409590" progId="Equation.3">
                  <p:embed/>
                </p:oleObj>
              </mc:Choice>
              <mc:Fallback>
                <p:oleObj name="Equation" r:id="rId15" imgW="1952521" imgH="40959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725" y="5426075"/>
                        <a:ext cx="4435475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1" name="Text Box 13"/>
          <p:cNvSpPr txBox="1">
            <a:spLocks noChangeArrowheads="1"/>
          </p:cNvSpPr>
          <p:nvPr/>
        </p:nvSpPr>
        <p:spPr bwMode="auto">
          <a:xfrm>
            <a:off x="2514600" y="635635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ε</a:t>
            </a:r>
            <a:r>
              <a:rPr lang="zh-CN" altLang="en-US"/>
              <a:t>沿逆时针方向，且由运动部分 </a:t>
            </a:r>
            <a:r>
              <a:rPr lang="en-US" altLang="zh-CN" i="1"/>
              <a:t>a b </a:t>
            </a:r>
            <a:r>
              <a:rPr lang="zh-CN" altLang="en-US"/>
              <a:t>产生的。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9552384" y="980728"/>
            <a:ext cx="2154238" cy="1828800"/>
            <a:chOff x="4128" y="144"/>
            <a:chExt cx="1357" cy="1152"/>
          </a:xfrm>
        </p:grpSpPr>
        <p:sp>
          <p:nvSpPr>
            <p:cNvPr id="55327" name="Oval 15"/>
            <p:cNvSpPr>
              <a:spLocks noChangeArrowheads="1"/>
            </p:cNvSpPr>
            <p:nvPr/>
          </p:nvSpPr>
          <p:spPr bwMode="auto">
            <a:xfrm>
              <a:off x="4128" y="144"/>
              <a:ext cx="1191" cy="1152"/>
            </a:xfrm>
            <a:prstGeom prst="ellipse">
              <a:avLst/>
            </a:prstGeom>
            <a:solidFill>
              <a:srgbClr val="FF00FF">
                <a:alpha val="50195"/>
              </a:srgbClr>
            </a:solidFill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28" name="Line 16"/>
            <p:cNvSpPr>
              <a:spLocks noChangeShapeType="1"/>
            </p:cNvSpPr>
            <p:nvPr/>
          </p:nvSpPr>
          <p:spPr bwMode="auto">
            <a:xfrm flipV="1">
              <a:off x="4723" y="14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9" name="Rectangle 17"/>
            <p:cNvSpPr>
              <a:spLocks noChangeArrowheads="1"/>
            </p:cNvSpPr>
            <p:nvPr/>
          </p:nvSpPr>
          <p:spPr bwMode="auto">
            <a:xfrm>
              <a:off x="4723" y="720"/>
              <a:ext cx="596" cy="44"/>
            </a:xfrm>
            <a:prstGeom prst="rect">
              <a:avLst/>
            </a:prstGeom>
            <a:solidFill>
              <a:srgbClr val="FF00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30" name="Rectangle 18"/>
            <p:cNvSpPr>
              <a:spLocks noChangeArrowheads="1"/>
            </p:cNvSpPr>
            <p:nvPr/>
          </p:nvSpPr>
          <p:spPr bwMode="auto">
            <a:xfrm>
              <a:off x="4992" y="720"/>
              <a:ext cx="92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5331" name="Object 19"/>
            <p:cNvGraphicFramePr>
              <a:graphicFrameLocks noChangeAspect="1"/>
            </p:cNvGraphicFramePr>
            <p:nvPr/>
          </p:nvGraphicFramePr>
          <p:xfrm>
            <a:off x="4944" y="533"/>
            <a:ext cx="208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61" name="Equation" r:id="rId17" imgW="190335" imgH="177646" progId="Equation.3">
                    <p:embed/>
                  </p:oleObj>
                </mc:Choice>
                <mc:Fallback>
                  <p:oleObj name="Equation" r:id="rId17" imgW="190335" imgH="177646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533"/>
                          <a:ext cx="208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32" name="Object 20"/>
            <p:cNvGraphicFramePr>
              <a:graphicFrameLocks noChangeAspect="1"/>
            </p:cNvGraphicFramePr>
            <p:nvPr/>
          </p:nvGraphicFramePr>
          <p:xfrm>
            <a:off x="5280" y="184"/>
            <a:ext cx="195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62" name="Equation" r:id="rId19" imgW="152334" imgH="139639" progId="Equation.3">
                    <p:embed/>
                  </p:oleObj>
                </mc:Choice>
                <mc:Fallback>
                  <p:oleObj name="Equation" r:id="rId19" imgW="152334" imgH="139639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84"/>
                          <a:ext cx="195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33" name="Object 21"/>
            <p:cNvGraphicFramePr>
              <a:graphicFrameLocks noChangeAspect="1"/>
            </p:cNvGraphicFramePr>
            <p:nvPr/>
          </p:nvGraphicFramePr>
          <p:xfrm>
            <a:off x="4512" y="624"/>
            <a:ext cx="180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63" name="Equation" r:id="rId21" imgW="126835" imgH="139518" progId="Equation.3">
                    <p:embed/>
                  </p:oleObj>
                </mc:Choice>
                <mc:Fallback>
                  <p:oleObj name="Equation" r:id="rId21" imgW="126835" imgH="139518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624"/>
                          <a:ext cx="180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34" name="Object 22"/>
            <p:cNvGraphicFramePr>
              <a:graphicFrameLocks noChangeAspect="1"/>
            </p:cNvGraphicFramePr>
            <p:nvPr/>
          </p:nvGraphicFramePr>
          <p:xfrm>
            <a:off x="5344" y="621"/>
            <a:ext cx="141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64" name="Equation" r:id="rId23" imgW="126725" imgH="177415" progId="Equation.3">
                    <p:embed/>
                  </p:oleObj>
                </mc:Choice>
                <mc:Fallback>
                  <p:oleObj name="Equation" r:id="rId23" imgW="126725" imgH="177415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4" y="621"/>
                          <a:ext cx="141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35" name="Object 23"/>
            <p:cNvGraphicFramePr>
              <a:graphicFrameLocks noChangeAspect="1"/>
            </p:cNvGraphicFramePr>
            <p:nvPr/>
          </p:nvGraphicFramePr>
          <p:xfrm>
            <a:off x="4937" y="768"/>
            <a:ext cx="151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65" name="Equation" r:id="rId25" imgW="139579" imgH="164957" progId="Equation.3">
                    <p:embed/>
                  </p:oleObj>
                </mc:Choice>
                <mc:Fallback>
                  <p:oleObj name="Equation" r:id="rId25" imgW="139579" imgH="164957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7" y="768"/>
                          <a:ext cx="151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36" name="Object 24"/>
            <p:cNvGraphicFramePr>
              <a:graphicFrameLocks noChangeAspect="1"/>
            </p:cNvGraphicFramePr>
            <p:nvPr/>
          </p:nvGraphicFramePr>
          <p:xfrm>
            <a:off x="4224" y="905"/>
            <a:ext cx="20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66" name="Equation" r:id="rId27" imgW="114102" imgH="126780" progId="Equation.3">
                    <p:embed/>
                  </p:oleObj>
                </mc:Choice>
                <mc:Fallback>
                  <p:oleObj name="Equation" r:id="rId27" imgW="114102" imgH="12678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905"/>
                          <a:ext cx="20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37" name="Object 25"/>
            <p:cNvGraphicFramePr>
              <a:graphicFrameLocks noChangeAspect="1"/>
            </p:cNvGraphicFramePr>
            <p:nvPr/>
          </p:nvGraphicFramePr>
          <p:xfrm>
            <a:off x="4608" y="336"/>
            <a:ext cx="20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67" name="Equation" r:id="rId29" imgW="114102" imgH="126780" progId="Equation.3">
                    <p:embed/>
                  </p:oleObj>
                </mc:Choice>
                <mc:Fallback>
                  <p:oleObj name="Equation" r:id="rId29" imgW="114102" imgH="1267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336"/>
                          <a:ext cx="20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38" name="Object 26"/>
            <p:cNvGraphicFramePr>
              <a:graphicFrameLocks noChangeAspect="1"/>
            </p:cNvGraphicFramePr>
            <p:nvPr/>
          </p:nvGraphicFramePr>
          <p:xfrm>
            <a:off x="4638" y="912"/>
            <a:ext cx="21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68" name="Equation" r:id="rId30" imgW="114102" imgH="126780" progId="Equation.3">
                    <p:embed/>
                  </p:oleObj>
                </mc:Choice>
                <mc:Fallback>
                  <p:oleObj name="Equation" r:id="rId30" imgW="114102" imgH="12678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8" y="912"/>
                          <a:ext cx="21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39" name="Object 27"/>
            <p:cNvGraphicFramePr>
              <a:graphicFrameLocks noChangeAspect="1"/>
            </p:cNvGraphicFramePr>
            <p:nvPr/>
          </p:nvGraphicFramePr>
          <p:xfrm>
            <a:off x="5022" y="336"/>
            <a:ext cx="21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69" name="Equation" r:id="rId31" imgW="114102" imgH="126780" progId="Equation.3">
                    <p:embed/>
                  </p:oleObj>
                </mc:Choice>
                <mc:Fallback>
                  <p:oleObj name="Equation" r:id="rId31" imgW="114102" imgH="12678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2" y="336"/>
                          <a:ext cx="21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40" name="Object 28"/>
            <p:cNvGraphicFramePr>
              <a:graphicFrameLocks noChangeAspect="1"/>
            </p:cNvGraphicFramePr>
            <p:nvPr/>
          </p:nvGraphicFramePr>
          <p:xfrm>
            <a:off x="4224" y="336"/>
            <a:ext cx="20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70" name="Equation" r:id="rId32" imgW="114102" imgH="126780" progId="Equation.3">
                    <p:embed/>
                  </p:oleObj>
                </mc:Choice>
                <mc:Fallback>
                  <p:oleObj name="Equation" r:id="rId32" imgW="114102" imgH="12678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36"/>
                          <a:ext cx="20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41" name="Object 29"/>
            <p:cNvGraphicFramePr>
              <a:graphicFrameLocks noChangeAspect="1"/>
            </p:cNvGraphicFramePr>
            <p:nvPr/>
          </p:nvGraphicFramePr>
          <p:xfrm>
            <a:off x="5022" y="912"/>
            <a:ext cx="210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71" name="Equation" r:id="rId33" imgW="114102" imgH="126780" progId="Equation.3">
                    <p:embed/>
                  </p:oleObj>
                </mc:Choice>
                <mc:Fallback>
                  <p:oleObj name="Equation" r:id="rId33" imgW="114102" imgH="12678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2" y="912"/>
                          <a:ext cx="210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42" name="Arc 30"/>
            <p:cNvSpPr>
              <a:spLocks/>
            </p:cNvSpPr>
            <p:nvPr/>
          </p:nvSpPr>
          <p:spPr bwMode="auto">
            <a:xfrm>
              <a:off x="5040" y="211"/>
              <a:ext cx="288" cy="270"/>
            </a:xfrm>
            <a:custGeom>
              <a:avLst/>
              <a:gdLst>
                <a:gd name="T0" fmla="*/ 0 w 21600"/>
                <a:gd name="T1" fmla="*/ 0 h 20248"/>
                <a:gd name="T2" fmla="*/ 0 w 21600"/>
                <a:gd name="T3" fmla="*/ 0 h 20248"/>
                <a:gd name="T4" fmla="*/ 0 w 21600"/>
                <a:gd name="T5" fmla="*/ 0 h 202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248"/>
                <a:gd name="T11" fmla="*/ 21600 w 21600"/>
                <a:gd name="T12" fmla="*/ 20248 h 20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248" fill="none" extrusionOk="0">
                  <a:moveTo>
                    <a:pt x="7521" y="-1"/>
                  </a:moveTo>
                  <a:cubicBezTo>
                    <a:pt x="15984" y="3143"/>
                    <a:pt x="21600" y="11219"/>
                    <a:pt x="21600" y="20248"/>
                  </a:cubicBezTo>
                </a:path>
                <a:path w="21600" h="20248" stroke="0" extrusionOk="0">
                  <a:moveTo>
                    <a:pt x="7521" y="-1"/>
                  </a:moveTo>
                  <a:cubicBezTo>
                    <a:pt x="15984" y="3143"/>
                    <a:pt x="21600" y="11219"/>
                    <a:pt x="21600" y="20248"/>
                  </a:cubicBezTo>
                  <a:lnTo>
                    <a:pt x="0" y="20248"/>
                  </a:lnTo>
                  <a:lnTo>
                    <a:pt x="7521" y="-1"/>
                  </a:lnTo>
                  <a:close/>
                </a:path>
              </a:pathLst>
            </a:cu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343" name="Object 31"/>
            <p:cNvGraphicFramePr>
              <a:graphicFrameLocks noChangeAspect="1"/>
            </p:cNvGraphicFramePr>
            <p:nvPr/>
          </p:nvGraphicFramePr>
          <p:xfrm>
            <a:off x="4224" y="576"/>
            <a:ext cx="200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72" name="Equation" r:id="rId34" imgW="152334" imgH="190417" progId="Equation.3">
                    <p:embed/>
                  </p:oleObj>
                </mc:Choice>
                <mc:Fallback>
                  <p:oleObj name="Equation" r:id="rId34" imgW="152334" imgH="190417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576"/>
                          <a:ext cx="200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9768408" y="4581128"/>
            <a:ext cx="1920875" cy="1889125"/>
            <a:chOff x="4176" y="2621"/>
            <a:chExt cx="1210" cy="1190"/>
          </a:xfrm>
        </p:grpSpPr>
        <p:sp>
          <p:nvSpPr>
            <p:cNvPr id="55312" name="Line 33"/>
            <p:cNvSpPr>
              <a:spLocks noChangeShapeType="1"/>
            </p:cNvSpPr>
            <p:nvPr/>
          </p:nvSpPr>
          <p:spPr bwMode="auto">
            <a:xfrm flipH="1">
              <a:off x="4368" y="2837"/>
              <a:ext cx="344" cy="650"/>
            </a:xfrm>
            <a:prstGeom prst="line">
              <a:avLst/>
            </a:prstGeom>
            <a:noFill/>
            <a:ln w="444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3" name="Line 34"/>
            <p:cNvSpPr>
              <a:spLocks noChangeShapeType="1"/>
            </p:cNvSpPr>
            <p:nvPr/>
          </p:nvSpPr>
          <p:spPr bwMode="auto">
            <a:xfrm flipV="1">
              <a:off x="4368" y="3161"/>
              <a:ext cx="728" cy="326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4" name="Line 35"/>
            <p:cNvSpPr>
              <a:spLocks noChangeShapeType="1"/>
            </p:cNvSpPr>
            <p:nvPr/>
          </p:nvSpPr>
          <p:spPr bwMode="auto">
            <a:xfrm>
              <a:off x="4940" y="2838"/>
              <a:ext cx="186" cy="1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5315" name="Object 36"/>
            <p:cNvGraphicFramePr>
              <a:graphicFrameLocks noChangeAspect="1"/>
            </p:cNvGraphicFramePr>
            <p:nvPr/>
          </p:nvGraphicFramePr>
          <p:xfrm>
            <a:off x="5023" y="2748"/>
            <a:ext cx="209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73" name="Equation" r:id="rId36" imgW="152334" imgH="139639" progId="Equation.3">
                    <p:embed/>
                  </p:oleObj>
                </mc:Choice>
                <mc:Fallback>
                  <p:oleObj name="Equation" r:id="rId36" imgW="152334" imgH="139639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3" y="2748"/>
                          <a:ext cx="209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6" name="Object 37"/>
            <p:cNvGraphicFramePr>
              <a:graphicFrameLocks noChangeAspect="1"/>
            </p:cNvGraphicFramePr>
            <p:nvPr/>
          </p:nvGraphicFramePr>
          <p:xfrm>
            <a:off x="5088" y="3648"/>
            <a:ext cx="298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74" name="Equation" r:id="rId37" imgW="241091" imgH="164957" progId="Equation.3">
                    <p:embed/>
                  </p:oleObj>
                </mc:Choice>
                <mc:Fallback>
                  <p:oleObj name="Equation" r:id="rId37" imgW="241091" imgH="164957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3648"/>
                          <a:ext cx="298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7" name="Object 38"/>
            <p:cNvGraphicFramePr>
              <a:graphicFrameLocks noChangeAspect="1"/>
            </p:cNvGraphicFramePr>
            <p:nvPr/>
          </p:nvGraphicFramePr>
          <p:xfrm>
            <a:off x="5088" y="2976"/>
            <a:ext cx="178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75" name="Equation" r:id="rId39" imgW="126725" imgH="177415" progId="Equation.3">
                    <p:embed/>
                  </p:oleObj>
                </mc:Choice>
                <mc:Fallback>
                  <p:oleObj name="Equation" r:id="rId39" imgW="126725" imgH="177415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2976"/>
                          <a:ext cx="178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8" name="Object 39"/>
            <p:cNvGraphicFramePr>
              <a:graphicFrameLocks noChangeAspect="1"/>
            </p:cNvGraphicFramePr>
            <p:nvPr/>
          </p:nvGraphicFramePr>
          <p:xfrm>
            <a:off x="4176" y="3420"/>
            <a:ext cx="183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76" name="Equation" r:id="rId41" imgW="126835" imgH="139518" progId="Equation.3">
                    <p:embed/>
                  </p:oleObj>
                </mc:Choice>
                <mc:Fallback>
                  <p:oleObj name="Equation" r:id="rId41" imgW="126835" imgH="139518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420"/>
                          <a:ext cx="183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9" name="Object 40"/>
            <p:cNvGraphicFramePr>
              <a:graphicFrameLocks noChangeAspect="1"/>
            </p:cNvGraphicFramePr>
            <p:nvPr/>
          </p:nvGraphicFramePr>
          <p:xfrm>
            <a:off x="4646" y="2621"/>
            <a:ext cx="250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77" name="Equation" r:id="rId42" imgW="203024" imgH="164957" progId="Equation.3">
                    <p:embed/>
                  </p:oleObj>
                </mc:Choice>
                <mc:Fallback>
                  <p:oleObj name="Equation" r:id="rId42" imgW="203024" imgH="164957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6" y="2621"/>
                          <a:ext cx="250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0" name="Object 41"/>
            <p:cNvGraphicFramePr>
              <a:graphicFrameLocks noChangeAspect="1"/>
            </p:cNvGraphicFramePr>
            <p:nvPr/>
          </p:nvGraphicFramePr>
          <p:xfrm>
            <a:off x="4368" y="3504"/>
            <a:ext cx="20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78" name="Equation" r:id="rId44" imgW="85632" imgH="104760" progId="Equation.3">
                    <p:embed/>
                  </p:oleObj>
                </mc:Choice>
                <mc:Fallback>
                  <p:oleObj name="Equation" r:id="rId44" imgW="85632" imgH="10476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3504"/>
                          <a:ext cx="20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1" name="Object 42"/>
            <p:cNvGraphicFramePr>
              <a:graphicFrameLocks noChangeAspect="1"/>
            </p:cNvGraphicFramePr>
            <p:nvPr/>
          </p:nvGraphicFramePr>
          <p:xfrm>
            <a:off x="4513" y="3168"/>
            <a:ext cx="143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79" name="Equation" r:id="rId46" imgW="126725" imgH="177415" progId="Equation.3">
                    <p:embed/>
                  </p:oleObj>
                </mc:Choice>
                <mc:Fallback>
                  <p:oleObj name="Equation" r:id="rId46" imgW="126725" imgH="177415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3168"/>
                          <a:ext cx="143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22" name="Arc 43"/>
            <p:cNvSpPr>
              <a:spLocks/>
            </p:cNvSpPr>
            <p:nvPr/>
          </p:nvSpPr>
          <p:spPr bwMode="auto">
            <a:xfrm flipV="1">
              <a:off x="4487" y="2784"/>
              <a:ext cx="648" cy="1021"/>
            </a:xfrm>
            <a:custGeom>
              <a:avLst/>
              <a:gdLst>
                <a:gd name="T0" fmla="*/ 0 w 21600"/>
                <a:gd name="T1" fmla="*/ 0 h 35343"/>
                <a:gd name="T2" fmla="*/ 0 w 21600"/>
                <a:gd name="T3" fmla="*/ 0 h 35343"/>
                <a:gd name="T4" fmla="*/ 0 w 21600"/>
                <a:gd name="T5" fmla="*/ 0 h 3534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5343"/>
                <a:gd name="T11" fmla="*/ 21600 w 21600"/>
                <a:gd name="T12" fmla="*/ 35343 h 353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5343" fill="none" extrusionOk="0">
                  <a:moveTo>
                    <a:pt x="16584" y="-1"/>
                  </a:moveTo>
                  <a:cubicBezTo>
                    <a:pt x="19824" y="3883"/>
                    <a:pt x="21600" y="8780"/>
                    <a:pt x="21600" y="13839"/>
                  </a:cubicBezTo>
                  <a:cubicBezTo>
                    <a:pt x="21600" y="24980"/>
                    <a:pt x="13126" y="34293"/>
                    <a:pt x="2034" y="35342"/>
                  </a:cubicBezTo>
                </a:path>
                <a:path w="21600" h="35343" stroke="0" extrusionOk="0">
                  <a:moveTo>
                    <a:pt x="16584" y="-1"/>
                  </a:moveTo>
                  <a:cubicBezTo>
                    <a:pt x="19824" y="3883"/>
                    <a:pt x="21600" y="8780"/>
                    <a:pt x="21600" y="13839"/>
                  </a:cubicBezTo>
                  <a:cubicBezTo>
                    <a:pt x="21600" y="24980"/>
                    <a:pt x="13126" y="34293"/>
                    <a:pt x="2034" y="35342"/>
                  </a:cubicBezTo>
                  <a:lnTo>
                    <a:pt x="0" y="13839"/>
                  </a:lnTo>
                  <a:lnTo>
                    <a:pt x="16584" y="-1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323" name="Object 44"/>
            <p:cNvGraphicFramePr>
              <a:graphicFrameLocks noChangeAspect="1"/>
            </p:cNvGraphicFramePr>
            <p:nvPr/>
          </p:nvGraphicFramePr>
          <p:xfrm>
            <a:off x="4320" y="2928"/>
            <a:ext cx="20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80" name="Equation" r:id="rId48" imgW="85632" imgH="104760" progId="Equation.3">
                    <p:embed/>
                  </p:oleObj>
                </mc:Choice>
                <mc:Fallback>
                  <p:oleObj name="Equation" r:id="rId48" imgW="85632" imgH="10476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928"/>
                          <a:ext cx="20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4" name="Object 45"/>
            <p:cNvGraphicFramePr>
              <a:graphicFrameLocks noChangeAspect="1"/>
            </p:cNvGraphicFramePr>
            <p:nvPr/>
          </p:nvGraphicFramePr>
          <p:xfrm>
            <a:off x="4831" y="2936"/>
            <a:ext cx="20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81" name="Equation" r:id="rId50" imgW="85632" imgH="104760" progId="Equation.3">
                    <p:embed/>
                  </p:oleObj>
                </mc:Choice>
                <mc:Fallback>
                  <p:oleObj name="Equation" r:id="rId50" imgW="85632" imgH="10476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1" y="2936"/>
                          <a:ext cx="20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5" name="Object 46"/>
            <p:cNvGraphicFramePr>
              <a:graphicFrameLocks noChangeAspect="1"/>
            </p:cNvGraphicFramePr>
            <p:nvPr/>
          </p:nvGraphicFramePr>
          <p:xfrm>
            <a:off x="4848" y="3512"/>
            <a:ext cx="20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82" name="Equation" r:id="rId52" imgW="85632" imgH="104760" progId="Equation.3">
                    <p:embed/>
                  </p:oleObj>
                </mc:Choice>
                <mc:Fallback>
                  <p:oleObj name="Equation" r:id="rId52" imgW="85632" imgH="10476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3512"/>
                          <a:ext cx="20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6" name="Object 47"/>
            <p:cNvGraphicFramePr>
              <a:graphicFrameLocks noChangeAspect="1"/>
            </p:cNvGraphicFramePr>
            <p:nvPr/>
          </p:nvGraphicFramePr>
          <p:xfrm>
            <a:off x="4704" y="3312"/>
            <a:ext cx="240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83" name="Equation" r:id="rId54" imgW="139579" imgH="164957" progId="Equation.3">
                    <p:embed/>
                  </p:oleObj>
                </mc:Choice>
                <mc:Fallback>
                  <p:oleObj name="Equation" r:id="rId54" imgW="139579" imgH="164957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3312"/>
                          <a:ext cx="240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autoUpdateAnimBg="0"/>
      <p:bldP spid="99335" grpId="0" autoUpdateAnimBg="0"/>
      <p:bldP spid="99338" grpId="0" autoUpdateAnimBg="0"/>
      <p:bldP spid="99341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47328" y="116632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en-US" altLang="zh-CN" dirty="0">
                <a:solidFill>
                  <a:srgbClr val="0000FF"/>
                </a:solidFill>
              </a:rPr>
              <a:t>[</a:t>
            </a:r>
            <a:r>
              <a:rPr lang="zh-CN" altLang="en-US" dirty="0">
                <a:solidFill>
                  <a:srgbClr val="0000FF"/>
                </a:solidFill>
              </a:rPr>
              <a:t>例</a:t>
            </a:r>
            <a:r>
              <a:rPr lang="en-US" altLang="zh-CN" dirty="0">
                <a:solidFill>
                  <a:srgbClr val="0000FF"/>
                </a:solidFill>
              </a:rPr>
              <a:t>2]</a:t>
            </a:r>
            <a:r>
              <a:rPr lang="en-US" altLang="zh-CN" dirty="0"/>
              <a:t> </a:t>
            </a:r>
            <a:r>
              <a:rPr lang="zh-CN" altLang="en-US" dirty="0"/>
              <a:t>通电直导线旁运动导线中的感应电动势。</a:t>
            </a:r>
            <a:endParaRPr lang="zh-CN" altLang="en-US" b="0" dirty="0"/>
          </a:p>
        </p:txBody>
      </p:sp>
      <p:graphicFrame>
        <p:nvGraphicFramePr>
          <p:cNvPr id="1003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312216"/>
              </p:ext>
            </p:extLst>
          </p:nvPr>
        </p:nvGraphicFramePr>
        <p:xfrm>
          <a:off x="4367808" y="980728"/>
          <a:ext cx="1366664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7" name="Equation" r:id="rId3" imgW="523788" imgH="371520" progId="Equation.3">
                  <p:embed/>
                </p:oleObj>
              </mc:Choice>
              <mc:Fallback>
                <p:oleObj name="Equation" r:id="rId3" imgW="523788" imgH="3715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808" y="980728"/>
                        <a:ext cx="1366664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255567"/>
              </p:ext>
            </p:extLst>
          </p:nvPr>
        </p:nvGraphicFramePr>
        <p:xfrm>
          <a:off x="2207568" y="2132856"/>
          <a:ext cx="251460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8" name="Equation" r:id="rId5" imgW="1076210" imgH="304830" progId="Equation.3">
                  <p:embed/>
                </p:oleObj>
              </mc:Choice>
              <mc:Fallback>
                <p:oleObj name="Equation" r:id="rId5" imgW="1076210" imgH="30483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2132856"/>
                        <a:ext cx="2514600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929169"/>
              </p:ext>
            </p:extLst>
          </p:nvPr>
        </p:nvGraphicFramePr>
        <p:xfrm>
          <a:off x="2567608" y="4149080"/>
          <a:ext cx="236696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9" name="Equation" r:id="rId7" imgW="1000032" imgH="371520" progId="Equation.DSMT4">
                  <p:embed/>
                </p:oleObj>
              </mc:Choice>
              <mc:Fallback>
                <p:oleObj name="Equation" r:id="rId7" imgW="1000032" imgH="3715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8" y="4149080"/>
                        <a:ext cx="236696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263352" y="908720"/>
            <a:ext cx="408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解∶ 在 </a:t>
            </a:r>
            <a:r>
              <a:rPr lang="en-US" altLang="zh-CN" i="1" dirty="0"/>
              <a:t>x </a:t>
            </a:r>
            <a:r>
              <a:rPr lang="zh-CN" altLang="en-US" dirty="0"/>
              <a:t>处取微元 </a:t>
            </a:r>
            <a:r>
              <a:rPr lang="en-US" altLang="zh-CN" dirty="0"/>
              <a:t>d </a:t>
            </a:r>
            <a:r>
              <a:rPr lang="en-US" altLang="zh-CN" i="1" dirty="0"/>
              <a:t>x </a:t>
            </a:r>
            <a:r>
              <a:rPr lang="zh-CN" altLang="en-US" dirty="0"/>
              <a:t>。</a:t>
            </a: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2927648" y="558924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ε </a:t>
            </a:r>
            <a:r>
              <a:rPr lang="zh-CN" altLang="en-US" dirty="0"/>
              <a:t>的方向：</a:t>
            </a:r>
            <a:r>
              <a:rPr lang="en-US" altLang="zh-CN" i="1" dirty="0"/>
              <a:t>b → a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086600" y="4525963"/>
            <a:ext cx="2855913" cy="1711325"/>
            <a:chOff x="3669" y="2400"/>
            <a:chExt cx="1799" cy="1078"/>
          </a:xfrm>
        </p:grpSpPr>
        <p:sp>
          <p:nvSpPr>
            <p:cNvPr id="56363" name="Rectangle 9"/>
            <p:cNvSpPr>
              <a:spLocks noChangeArrowheads="1"/>
            </p:cNvSpPr>
            <p:nvPr/>
          </p:nvSpPr>
          <p:spPr bwMode="auto">
            <a:xfrm>
              <a:off x="3888" y="2736"/>
              <a:ext cx="13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64" name="Line 10"/>
            <p:cNvSpPr>
              <a:spLocks noChangeShapeType="1"/>
            </p:cNvSpPr>
            <p:nvPr/>
          </p:nvSpPr>
          <p:spPr bwMode="auto">
            <a:xfrm>
              <a:off x="3888" y="3360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5" name="Line 11"/>
            <p:cNvSpPr>
              <a:spLocks noChangeShapeType="1"/>
            </p:cNvSpPr>
            <p:nvPr/>
          </p:nvSpPr>
          <p:spPr bwMode="auto">
            <a:xfrm>
              <a:off x="3888" y="2736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6" name="Line 12"/>
            <p:cNvSpPr>
              <a:spLocks noChangeShapeType="1"/>
            </p:cNvSpPr>
            <p:nvPr/>
          </p:nvSpPr>
          <p:spPr bwMode="auto">
            <a:xfrm>
              <a:off x="5232" y="2736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6367" name="Object 13"/>
            <p:cNvGraphicFramePr>
              <a:graphicFrameLocks noChangeAspect="1"/>
            </p:cNvGraphicFramePr>
            <p:nvPr/>
          </p:nvGraphicFramePr>
          <p:xfrm>
            <a:off x="3669" y="2640"/>
            <a:ext cx="171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40" name="Equation" r:id="rId9" imgW="126835" imgH="139518" progId="Equation.3">
                    <p:embed/>
                  </p:oleObj>
                </mc:Choice>
                <mc:Fallback>
                  <p:oleObj name="Equation" r:id="rId9" imgW="126835" imgH="139518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9" y="2640"/>
                          <a:ext cx="171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68" name="Object 14"/>
            <p:cNvGraphicFramePr>
              <a:graphicFrameLocks noChangeAspect="1"/>
            </p:cNvGraphicFramePr>
            <p:nvPr/>
          </p:nvGraphicFramePr>
          <p:xfrm>
            <a:off x="5253" y="2592"/>
            <a:ext cx="171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41" name="Equation" r:id="rId11" imgW="126725" imgH="177415" progId="Equation.3">
                    <p:embed/>
                  </p:oleObj>
                </mc:Choice>
                <mc:Fallback>
                  <p:oleObj name="Equation" r:id="rId11" imgW="126725" imgH="17741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3" y="2592"/>
                          <a:ext cx="171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69" name="Object 15"/>
            <p:cNvGraphicFramePr>
              <a:graphicFrameLocks noChangeAspect="1"/>
            </p:cNvGraphicFramePr>
            <p:nvPr/>
          </p:nvGraphicFramePr>
          <p:xfrm>
            <a:off x="5263" y="3239"/>
            <a:ext cx="205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42" name="Equation" r:id="rId13" imgW="152202" imgH="177569" progId="Equation.3">
                    <p:embed/>
                  </p:oleObj>
                </mc:Choice>
                <mc:Fallback>
                  <p:oleObj name="Equation" r:id="rId13" imgW="152202" imgH="177569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3" y="3239"/>
                          <a:ext cx="205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70" name="Object 16"/>
            <p:cNvGraphicFramePr>
              <a:graphicFrameLocks noChangeAspect="1"/>
            </p:cNvGraphicFramePr>
            <p:nvPr/>
          </p:nvGraphicFramePr>
          <p:xfrm>
            <a:off x="3696" y="3264"/>
            <a:ext cx="171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43" name="Equation" r:id="rId15" imgW="126835" imgH="139518" progId="Equation.3">
                    <p:embed/>
                  </p:oleObj>
                </mc:Choice>
                <mc:Fallback>
                  <p:oleObj name="Equation" r:id="rId15" imgW="126835" imgH="139518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264"/>
                          <a:ext cx="171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371" name="Group 17"/>
            <p:cNvGrpSpPr>
              <a:grpSpLocks/>
            </p:cNvGrpSpPr>
            <p:nvPr/>
          </p:nvGrpSpPr>
          <p:grpSpPr bwMode="auto">
            <a:xfrm>
              <a:off x="4368" y="2880"/>
              <a:ext cx="384" cy="336"/>
              <a:chOff x="2832" y="2880"/>
              <a:chExt cx="672" cy="624"/>
            </a:xfrm>
          </p:grpSpPr>
          <p:graphicFrame>
            <p:nvGraphicFramePr>
              <p:cNvPr id="56374" name="Object 18"/>
              <p:cNvGraphicFramePr>
                <a:graphicFrameLocks noChangeAspect="1"/>
              </p:cNvGraphicFramePr>
              <p:nvPr/>
            </p:nvGraphicFramePr>
            <p:xfrm>
              <a:off x="2880" y="2880"/>
              <a:ext cx="624" cy="6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544" name="Equation" r:id="rId17" imgW="85632" imgH="85860" progId="Equation.3">
                      <p:embed/>
                    </p:oleObj>
                  </mc:Choice>
                  <mc:Fallback>
                    <p:oleObj name="Equation" r:id="rId17" imgW="85632" imgH="8586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2880"/>
                            <a:ext cx="624" cy="6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75" name="Oval 19"/>
              <p:cNvSpPr>
                <a:spLocks noChangeArrowheads="1"/>
              </p:cNvSpPr>
              <p:nvPr/>
            </p:nvSpPr>
            <p:spPr bwMode="auto">
              <a:xfrm>
                <a:off x="2832" y="2880"/>
                <a:ext cx="672" cy="624"/>
              </a:xfrm>
              <a:prstGeom prst="ellips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56372" name="Line 20"/>
            <p:cNvSpPr>
              <a:spLocks noChangeShapeType="1"/>
            </p:cNvSpPr>
            <p:nvPr/>
          </p:nvSpPr>
          <p:spPr bwMode="auto">
            <a:xfrm flipH="1">
              <a:off x="4224" y="2640"/>
              <a:ext cx="720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6373" name="Object 21"/>
            <p:cNvGraphicFramePr>
              <a:graphicFrameLocks noChangeAspect="1"/>
            </p:cNvGraphicFramePr>
            <p:nvPr/>
          </p:nvGraphicFramePr>
          <p:xfrm>
            <a:off x="4464" y="2400"/>
            <a:ext cx="215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45" name="Equation" r:id="rId19" imgW="104812" imgH="114210" progId="Equation.3">
                    <p:embed/>
                  </p:oleObj>
                </mc:Choice>
                <mc:Fallback>
                  <p:oleObj name="Equation" r:id="rId19" imgW="104812" imgH="11421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400"/>
                          <a:ext cx="215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391400" y="1249363"/>
            <a:ext cx="2819400" cy="3276600"/>
            <a:chOff x="1056" y="576"/>
            <a:chExt cx="1776" cy="2064"/>
          </a:xfrm>
        </p:grpSpPr>
        <p:graphicFrame>
          <p:nvGraphicFramePr>
            <p:cNvPr id="56346" name="Object 23"/>
            <p:cNvGraphicFramePr>
              <a:graphicFrameLocks noChangeAspect="1"/>
            </p:cNvGraphicFramePr>
            <p:nvPr/>
          </p:nvGraphicFramePr>
          <p:xfrm>
            <a:off x="1200" y="864"/>
            <a:ext cx="250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46" name="Equation" r:id="rId21" imgW="104812" imgH="123930" progId="Equation.3">
                    <p:embed/>
                  </p:oleObj>
                </mc:Choice>
                <mc:Fallback>
                  <p:oleObj name="Equation" r:id="rId21" imgW="104812" imgH="12393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864"/>
                          <a:ext cx="250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6009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D6009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347" name="Group 24"/>
            <p:cNvGrpSpPr>
              <a:grpSpLocks/>
            </p:cNvGrpSpPr>
            <p:nvPr/>
          </p:nvGrpSpPr>
          <p:grpSpPr bwMode="auto">
            <a:xfrm>
              <a:off x="1056" y="576"/>
              <a:ext cx="1776" cy="2064"/>
              <a:chOff x="3744" y="432"/>
              <a:chExt cx="1776" cy="2064"/>
            </a:xfrm>
          </p:grpSpPr>
          <p:sp>
            <p:nvSpPr>
              <p:cNvPr id="56348" name="Line 25"/>
              <p:cNvSpPr>
                <a:spLocks noChangeShapeType="1"/>
              </p:cNvSpPr>
              <p:nvPr/>
            </p:nvSpPr>
            <p:spPr bwMode="auto">
              <a:xfrm>
                <a:off x="3744" y="742"/>
                <a:ext cx="0" cy="12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49" name="Line 26"/>
              <p:cNvSpPr>
                <a:spLocks noChangeShapeType="1"/>
              </p:cNvSpPr>
              <p:nvPr/>
            </p:nvSpPr>
            <p:spPr bwMode="auto">
              <a:xfrm>
                <a:off x="3744" y="1980"/>
                <a:ext cx="0" cy="51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50" name="Line 27"/>
              <p:cNvSpPr>
                <a:spLocks noChangeShapeType="1"/>
              </p:cNvSpPr>
              <p:nvPr/>
            </p:nvSpPr>
            <p:spPr bwMode="auto">
              <a:xfrm flipV="1">
                <a:off x="3744" y="432"/>
                <a:ext cx="0" cy="31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51" name="Rectangle 28"/>
              <p:cNvSpPr>
                <a:spLocks noChangeArrowheads="1"/>
              </p:cNvSpPr>
              <p:nvPr/>
            </p:nvSpPr>
            <p:spPr bwMode="auto">
              <a:xfrm>
                <a:off x="4023" y="1326"/>
                <a:ext cx="1349" cy="69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6352" name="Line 29"/>
              <p:cNvSpPr>
                <a:spLocks noChangeShapeType="1"/>
              </p:cNvSpPr>
              <p:nvPr/>
            </p:nvSpPr>
            <p:spPr bwMode="auto">
              <a:xfrm flipV="1">
                <a:off x="4722" y="879"/>
                <a:ext cx="0" cy="447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53" name="Line 30"/>
              <p:cNvSpPr>
                <a:spLocks noChangeShapeType="1"/>
              </p:cNvSpPr>
              <p:nvPr/>
            </p:nvSpPr>
            <p:spPr bwMode="auto">
              <a:xfrm>
                <a:off x="4023" y="1739"/>
                <a:ext cx="0" cy="2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54" name="Line 31"/>
              <p:cNvSpPr>
                <a:spLocks noChangeShapeType="1"/>
              </p:cNvSpPr>
              <p:nvPr/>
            </p:nvSpPr>
            <p:spPr bwMode="auto">
              <a:xfrm>
                <a:off x="5372" y="1705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55" name="Line 32"/>
              <p:cNvSpPr>
                <a:spLocks noChangeShapeType="1"/>
              </p:cNvSpPr>
              <p:nvPr/>
            </p:nvSpPr>
            <p:spPr bwMode="auto">
              <a:xfrm>
                <a:off x="5001" y="1808"/>
                <a:ext cx="3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56" name="Line 33"/>
              <p:cNvSpPr>
                <a:spLocks noChangeShapeType="1"/>
              </p:cNvSpPr>
              <p:nvPr/>
            </p:nvSpPr>
            <p:spPr bwMode="auto">
              <a:xfrm flipH="1">
                <a:off x="4023" y="1808"/>
                <a:ext cx="5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57" name="Line 34"/>
              <p:cNvSpPr>
                <a:spLocks noChangeShapeType="1"/>
              </p:cNvSpPr>
              <p:nvPr/>
            </p:nvSpPr>
            <p:spPr bwMode="auto">
              <a:xfrm>
                <a:off x="3744" y="1808"/>
                <a:ext cx="27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6358" name="Object 35"/>
              <p:cNvGraphicFramePr>
                <a:graphicFrameLocks noChangeAspect="1"/>
              </p:cNvGraphicFramePr>
              <p:nvPr/>
            </p:nvGraphicFramePr>
            <p:xfrm>
              <a:off x="4675" y="1680"/>
              <a:ext cx="200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547" name="公式" r:id="rId23" imgW="88669" imgH="177338" progId="Equation.3">
                      <p:embed/>
                    </p:oleObj>
                  </mc:Choice>
                  <mc:Fallback>
                    <p:oleObj name="公式" r:id="rId23" imgW="88669" imgH="177338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5" y="1680"/>
                            <a:ext cx="200" cy="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59" name="Object 36"/>
              <p:cNvGraphicFramePr>
                <a:graphicFrameLocks noChangeAspect="1"/>
              </p:cNvGraphicFramePr>
              <p:nvPr/>
            </p:nvGraphicFramePr>
            <p:xfrm>
              <a:off x="3884" y="1120"/>
              <a:ext cx="247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548" name="公式" r:id="rId25" imgW="126835" imgH="139518" progId="Equation.3">
                      <p:embed/>
                    </p:oleObj>
                  </mc:Choice>
                  <mc:Fallback>
                    <p:oleObj name="公式" r:id="rId25" imgW="126835" imgH="139518" progId="Equation.3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4" y="1120"/>
                            <a:ext cx="247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60" name="Object 37"/>
              <p:cNvGraphicFramePr>
                <a:graphicFrameLocks noChangeAspect="1"/>
              </p:cNvGraphicFramePr>
              <p:nvPr/>
            </p:nvGraphicFramePr>
            <p:xfrm>
              <a:off x="5283" y="1086"/>
              <a:ext cx="237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549" name="公式" r:id="rId27" imgW="126725" imgH="177415" progId="Equation.3">
                      <p:embed/>
                    </p:oleObj>
                  </mc:Choice>
                  <mc:Fallback>
                    <p:oleObj name="公式" r:id="rId27" imgW="126725" imgH="177415" progId="Equation.3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3" y="1086"/>
                            <a:ext cx="237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61" name="Object 38"/>
              <p:cNvGraphicFramePr>
                <a:graphicFrameLocks noChangeAspect="1"/>
              </p:cNvGraphicFramePr>
              <p:nvPr/>
            </p:nvGraphicFramePr>
            <p:xfrm>
              <a:off x="4800" y="720"/>
              <a:ext cx="288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550" name="Equation" r:id="rId29" imgW="126780" imgH="164814" progId="Equation.3">
                      <p:embed/>
                    </p:oleObj>
                  </mc:Choice>
                  <mc:Fallback>
                    <p:oleObj name="Equation" r:id="rId29" imgW="126780" imgH="164814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0" y="720"/>
                            <a:ext cx="288" cy="2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62" name="Object 39"/>
              <p:cNvGraphicFramePr>
                <a:graphicFrameLocks noChangeAspect="1"/>
              </p:cNvGraphicFramePr>
              <p:nvPr/>
            </p:nvGraphicFramePr>
            <p:xfrm>
              <a:off x="3792" y="1872"/>
              <a:ext cx="261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551" name="Equation" r:id="rId31" imgW="139579" imgH="177646" progId="Equation.3">
                      <p:embed/>
                    </p:oleObj>
                  </mc:Choice>
                  <mc:Fallback>
                    <p:oleObj name="Equation" r:id="rId31" imgW="139579" imgH="177646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1872"/>
                            <a:ext cx="261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8305800" y="1477963"/>
            <a:ext cx="1322388" cy="2209800"/>
            <a:chOff x="4416" y="576"/>
            <a:chExt cx="833" cy="1392"/>
          </a:xfrm>
        </p:grpSpPr>
        <p:graphicFrame>
          <p:nvGraphicFramePr>
            <p:cNvPr id="56341" name="Object 41"/>
            <p:cNvGraphicFramePr>
              <a:graphicFrameLocks noChangeAspect="1"/>
            </p:cNvGraphicFramePr>
            <p:nvPr/>
          </p:nvGraphicFramePr>
          <p:xfrm>
            <a:off x="4416" y="960"/>
            <a:ext cx="20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52" name="Equation" r:id="rId33" imgW="85632" imgH="104760" progId="Equation.3">
                    <p:embed/>
                  </p:oleObj>
                </mc:Choice>
                <mc:Fallback>
                  <p:oleObj name="Equation" r:id="rId33" imgW="85632" imgH="10476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960"/>
                          <a:ext cx="20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2" name="Object 42"/>
            <p:cNvGraphicFramePr>
              <a:graphicFrameLocks noChangeAspect="1"/>
            </p:cNvGraphicFramePr>
            <p:nvPr/>
          </p:nvGraphicFramePr>
          <p:xfrm>
            <a:off x="4656" y="576"/>
            <a:ext cx="346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53" name="Equation" r:id="rId35" imgW="123721" imgH="162000" progId="Equation.3">
                    <p:embed/>
                  </p:oleObj>
                </mc:Choice>
                <mc:Fallback>
                  <p:oleObj name="Equation" r:id="rId35" imgW="123721" imgH="1620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576"/>
                          <a:ext cx="346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3" name="Object 43"/>
            <p:cNvGraphicFramePr>
              <a:graphicFrameLocks noChangeAspect="1"/>
            </p:cNvGraphicFramePr>
            <p:nvPr/>
          </p:nvGraphicFramePr>
          <p:xfrm>
            <a:off x="5040" y="1736"/>
            <a:ext cx="20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54" name="Equation" r:id="rId37" imgW="85632" imgH="104760" progId="Equation.3">
                    <p:embed/>
                  </p:oleObj>
                </mc:Choice>
                <mc:Fallback>
                  <p:oleObj name="Equation" r:id="rId37" imgW="85632" imgH="10476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736"/>
                          <a:ext cx="20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4" name="Object 44"/>
            <p:cNvGraphicFramePr>
              <a:graphicFrameLocks noChangeAspect="1"/>
            </p:cNvGraphicFramePr>
            <p:nvPr/>
          </p:nvGraphicFramePr>
          <p:xfrm>
            <a:off x="5040" y="720"/>
            <a:ext cx="20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55" name="Equation" r:id="rId39" imgW="85632" imgH="104760" progId="Equation.3">
                    <p:embed/>
                  </p:oleObj>
                </mc:Choice>
                <mc:Fallback>
                  <p:oleObj name="Equation" r:id="rId39" imgW="85632" imgH="10476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720"/>
                          <a:ext cx="20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5" name="Object 45"/>
            <p:cNvGraphicFramePr>
              <a:graphicFrameLocks noChangeAspect="1"/>
            </p:cNvGraphicFramePr>
            <p:nvPr/>
          </p:nvGraphicFramePr>
          <p:xfrm>
            <a:off x="4416" y="1536"/>
            <a:ext cx="20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56" name="Equation" r:id="rId41" imgW="85632" imgH="104760" progId="Equation.3">
                    <p:embed/>
                  </p:oleObj>
                </mc:Choice>
                <mc:Fallback>
                  <p:oleObj name="Equation" r:id="rId41" imgW="85632" imgH="10476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536"/>
                          <a:ext cx="20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7391400" y="2665413"/>
            <a:ext cx="1676400" cy="565150"/>
            <a:chOff x="3744" y="1326"/>
            <a:chExt cx="1023" cy="342"/>
          </a:xfrm>
        </p:grpSpPr>
        <p:sp>
          <p:nvSpPr>
            <p:cNvPr id="56333" name="Rectangle 47"/>
            <p:cNvSpPr>
              <a:spLocks noChangeArrowheads="1"/>
            </p:cNvSpPr>
            <p:nvPr/>
          </p:nvSpPr>
          <p:spPr bwMode="auto">
            <a:xfrm>
              <a:off x="4349" y="1326"/>
              <a:ext cx="233" cy="69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34" name="Line 48"/>
            <p:cNvSpPr>
              <a:spLocks noChangeShapeType="1"/>
            </p:cNvSpPr>
            <p:nvPr/>
          </p:nvSpPr>
          <p:spPr bwMode="auto">
            <a:xfrm>
              <a:off x="4349" y="1498"/>
              <a:ext cx="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5" name="Line 49"/>
            <p:cNvSpPr>
              <a:spLocks noChangeShapeType="1"/>
            </p:cNvSpPr>
            <p:nvPr/>
          </p:nvSpPr>
          <p:spPr bwMode="auto">
            <a:xfrm>
              <a:off x="4582" y="1498"/>
              <a:ext cx="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6" name="Line 50"/>
            <p:cNvSpPr>
              <a:spLocks noChangeShapeType="1"/>
            </p:cNvSpPr>
            <p:nvPr/>
          </p:nvSpPr>
          <p:spPr bwMode="auto">
            <a:xfrm>
              <a:off x="4209" y="1533"/>
              <a:ext cx="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7" name="Line 51"/>
            <p:cNvSpPr>
              <a:spLocks noChangeShapeType="1"/>
            </p:cNvSpPr>
            <p:nvPr/>
          </p:nvSpPr>
          <p:spPr bwMode="auto">
            <a:xfrm flipH="1">
              <a:off x="3744" y="1533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8" name="Line 52"/>
            <p:cNvSpPr>
              <a:spLocks noChangeShapeType="1"/>
            </p:cNvSpPr>
            <p:nvPr/>
          </p:nvSpPr>
          <p:spPr bwMode="auto">
            <a:xfrm flipH="1">
              <a:off x="4582" y="1533"/>
              <a:ext cx="1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6339" name="Object 53"/>
            <p:cNvGraphicFramePr>
              <a:graphicFrameLocks noChangeAspect="1"/>
            </p:cNvGraphicFramePr>
            <p:nvPr/>
          </p:nvGraphicFramePr>
          <p:xfrm>
            <a:off x="4348" y="1440"/>
            <a:ext cx="246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57" name="Equation" r:id="rId43" imgW="228402" imgH="177646" progId="Equation.3">
                    <p:embed/>
                  </p:oleObj>
                </mc:Choice>
                <mc:Fallback>
                  <p:oleObj name="Equation" r:id="rId43" imgW="228402" imgH="177646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8" y="1440"/>
                          <a:ext cx="246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0" name="Object 54"/>
            <p:cNvGraphicFramePr>
              <a:graphicFrameLocks noChangeAspect="1"/>
            </p:cNvGraphicFramePr>
            <p:nvPr/>
          </p:nvGraphicFramePr>
          <p:xfrm>
            <a:off x="3977" y="1464"/>
            <a:ext cx="247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58" name="公式" r:id="rId45" imgW="126835" imgH="139518" progId="Equation.3">
                    <p:embed/>
                  </p:oleObj>
                </mc:Choice>
                <mc:Fallback>
                  <p:oleObj name="公式" r:id="rId45" imgW="126835" imgH="139518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7" y="1464"/>
                          <a:ext cx="247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0407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95610"/>
              </p:ext>
            </p:extLst>
          </p:nvPr>
        </p:nvGraphicFramePr>
        <p:xfrm>
          <a:off x="2567608" y="3068960"/>
          <a:ext cx="230822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9" name="Equation" r:id="rId47" imgW="1054100" imgH="393700" progId="Equation.DSMT4">
                  <p:embed/>
                </p:oleObj>
              </mc:Choice>
              <mc:Fallback>
                <p:oleObj name="Equation" r:id="rId47" imgW="1054100" imgH="39370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8" y="3068960"/>
                        <a:ext cx="2308225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8" grpId="0" autoUpdateAnimBg="0"/>
      <p:bldP spid="10035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2224088" y="5300663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4083050" y="5373688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637213" y="5445125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7751763" y="5445125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6"/>
            </p:custDataLst>
          </p:nvPr>
        </p:nvSpPr>
        <p:spPr>
          <a:xfrm>
            <a:off x="8915400" y="6215063"/>
            <a:ext cx="1543050" cy="411162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57351" name="图片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744538"/>
            <a:ext cx="1076166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352" name="组合 16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7356" name="TypeText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57357" name="TipText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7353" name="图片 1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962400" y="2425700"/>
            <a:ext cx="5118100" cy="939800"/>
            <a:chOff x="1680" y="1568"/>
            <a:chExt cx="3224" cy="592"/>
          </a:xfrm>
        </p:grpSpPr>
        <p:sp>
          <p:nvSpPr>
            <p:cNvPr id="24588" name="Text Box 3"/>
            <p:cNvSpPr txBox="1">
              <a:spLocks noChangeArrowheads="1"/>
            </p:cNvSpPr>
            <p:nvPr/>
          </p:nvSpPr>
          <p:spPr bwMode="auto">
            <a:xfrm>
              <a:off x="1680" y="1584"/>
              <a:ext cx="816" cy="576"/>
            </a:xfrm>
            <a:prstGeom prst="rect">
              <a:avLst/>
            </a:prstGeom>
            <a:solidFill>
              <a:srgbClr val="FF000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5400" dirty="0">
                  <a:solidFill>
                    <a:schemeClr val="bg1"/>
                  </a:solidFill>
                  <a:latin typeface="+mn-ea"/>
                  <a:ea typeface="楷体_GB2312"/>
                </a:rPr>
                <a:t>电</a:t>
              </a:r>
            </a:p>
          </p:txBody>
        </p:sp>
        <p:sp>
          <p:nvSpPr>
            <p:cNvPr id="24589" name="Text Box 4"/>
            <p:cNvSpPr txBox="1">
              <a:spLocks noChangeArrowheads="1"/>
            </p:cNvSpPr>
            <p:nvPr/>
          </p:nvSpPr>
          <p:spPr bwMode="auto">
            <a:xfrm>
              <a:off x="4088" y="1568"/>
              <a:ext cx="816" cy="576"/>
            </a:xfrm>
            <a:prstGeom prst="rect">
              <a:avLst/>
            </a:prstGeom>
            <a:solidFill>
              <a:srgbClr val="0000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5400" dirty="0">
                  <a:solidFill>
                    <a:schemeClr val="bg1"/>
                  </a:solidFill>
                  <a:latin typeface="+mn-ea"/>
                  <a:ea typeface="楷体_GB2312"/>
                </a:rPr>
                <a:t>磁</a:t>
              </a:r>
            </a:p>
          </p:txBody>
        </p:sp>
        <p:sp>
          <p:nvSpPr>
            <p:cNvPr id="24590" name="Line 8"/>
            <p:cNvSpPr>
              <a:spLocks noChangeShapeType="1"/>
            </p:cNvSpPr>
            <p:nvPr/>
          </p:nvSpPr>
          <p:spPr bwMode="auto">
            <a:xfrm>
              <a:off x="2880" y="1776"/>
              <a:ext cx="105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+mn-ea"/>
                <a:ea typeface="楷体_GB2312"/>
              </a:endParaRP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791200" y="3187700"/>
            <a:ext cx="1676400" cy="1250950"/>
            <a:chOff x="2064" y="2400"/>
            <a:chExt cx="1056" cy="788"/>
          </a:xfrm>
        </p:grpSpPr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 rot="10800000">
              <a:off x="2064" y="2400"/>
              <a:ext cx="105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2448" y="2496"/>
              <a:ext cx="382" cy="692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6600">
                  <a:solidFill>
                    <a:schemeClr val="bg1"/>
                  </a:solidFill>
                  <a:latin typeface="楷体_GB2312" pitchFamily="49" charset="-122"/>
                </a:rPr>
                <a:t>?</a:t>
              </a:r>
            </a:p>
          </p:txBody>
        </p:sp>
      </p:grpSp>
      <p:pic>
        <p:nvPicPr>
          <p:cNvPr id="101388" name="Picture 12" descr="AG00317_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721100"/>
            <a:ext cx="12461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135189" y="908050"/>
            <a:ext cx="7775575" cy="1828800"/>
            <a:chOff x="528" y="528"/>
            <a:chExt cx="4746" cy="1152"/>
          </a:xfrm>
        </p:grpSpPr>
        <p:sp>
          <p:nvSpPr>
            <p:cNvPr id="101391" name="Text Box 15"/>
            <p:cNvSpPr txBox="1">
              <a:spLocks noChangeArrowheads="1"/>
            </p:cNvSpPr>
            <p:nvPr/>
          </p:nvSpPr>
          <p:spPr bwMode="auto">
            <a:xfrm>
              <a:off x="1548" y="860"/>
              <a:ext cx="372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楷体_GB2312"/>
                </a:rPr>
                <a:t>奥斯特</a:t>
              </a:r>
              <a:r>
                <a:rPr lang="en-US" altLang="zh-CN" sz="3200" dirty="0">
                  <a:latin typeface="+mn-ea"/>
                  <a:ea typeface="楷体_GB2312"/>
                </a:rPr>
                <a:t>1820</a:t>
              </a:r>
              <a:r>
                <a:rPr lang="zh-CN" altLang="en-US" sz="3200" dirty="0">
                  <a:latin typeface="+mn-ea"/>
                  <a:ea typeface="楷体_GB2312"/>
                </a:rPr>
                <a:t>年发现</a:t>
              </a:r>
              <a:r>
                <a:rPr lang="zh-CN" altLang="en-US" sz="32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楷体_GB2312"/>
                </a:rPr>
                <a:t>电流的磁效应</a:t>
              </a:r>
              <a:r>
                <a:rPr lang="zh-CN" altLang="en-US" sz="3200" dirty="0">
                  <a:latin typeface="+mn-ea"/>
                  <a:ea typeface="楷体_GB2312"/>
                </a:rPr>
                <a:t>。</a:t>
              </a:r>
            </a:p>
          </p:txBody>
        </p:sp>
        <p:pic>
          <p:nvPicPr>
            <p:cNvPr id="20489" name="Picture 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528"/>
              <a:ext cx="931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1395" name="Text Box 19"/>
          <p:cNvSpPr txBox="1">
            <a:spLocks noChangeArrowheads="1"/>
          </p:cNvSpPr>
          <p:nvPr/>
        </p:nvSpPr>
        <p:spPr bwMode="auto">
          <a:xfrm>
            <a:off x="3810000" y="5549901"/>
            <a:ext cx="61722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楷体_GB2312"/>
              </a:rPr>
              <a:t>法拉第</a:t>
            </a:r>
            <a:r>
              <a:rPr lang="en-US" altLang="zh-CN" sz="3200" dirty="0">
                <a:latin typeface="+mn-ea"/>
                <a:ea typeface="楷体_GB2312"/>
              </a:rPr>
              <a:t>1831</a:t>
            </a:r>
            <a:r>
              <a:rPr lang="zh-CN" altLang="en-US" sz="3200" dirty="0">
                <a:latin typeface="+mn-ea"/>
                <a:ea typeface="楷体_GB2312"/>
              </a:rPr>
              <a:t>年发现</a:t>
            </a:r>
            <a:r>
              <a:rPr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楷体_GB2312"/>
              </a:rPr>
              <a:t>电磁感应现象</a:t>
            </a:r>
            <a:r>
              <a:rPr lang="zh-CN" altLang="en-US" sz="3200" dirty="0">
                <a:latin typeface="+mn-ea"/>
                <a:ea typeface="楷体_GB2312"/>
              </a:rPr>
              <a:t>。</a:t>
            </a:r>
          </a:p>
        </p:txBody>
      </p:sp>
      <p:pic>
        <p:nvPicPr>
          <p:cNvPr id="101401" name="Picture 25" descr="t12_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254501"/>
            <a:ext cx="1663700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5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717675" y="4945063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3719736" y="4941168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618163" y="4941888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7824192" y="4869160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6"/>
            </p:custDataLst>
          </p:nvPr>
        </p:nvSpPr>
        <p:spPr>
          <a:xfrm>
            <a:off x="8915400" y="6215063"/>
            <a:ext cx="1543050" cy="411162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58375" name="图片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857250"/>
            <a:ext cx="11782425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376" name="组合 16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8380" name="TypeText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58381" name="TipText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8377" name="图片 1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2616200" y="5318125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4079875" y="5300663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838825" y="5318125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7680325" y="5300663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6"/>
            </p:custDataLst>
          </p:nvPr>
        </p:nvSpPr>
        <p:spPr>
          <a:xfrm>
            <a:off x="8915400" y="6215063"/>
            <a:ext cx="1543050" cy="411162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59399" name="图片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836613"/>
            <a:ext cx="11698288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9400" name="组合 16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9404" name="TypeText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59405" name="TipText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9401" name="图片 1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2133600" y="17780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法拉第电磁感应定律：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2423592" y="4725144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动生电动势：</a:t>
            </a:r>
          </a:p>
        </p:txBody>
      </p:sp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5334000" y="1778000"/>
          <a:ext cx="22256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7" name="Equation" r:id="rId3" imgW="695322" imgH="371520" progId="Equation.3">
                  <p:embed/>
                </p:oleObj>
              </mc:Choice>
              <mc:Fallback>
                <p:oleObj name="Equation" r:id="rId3" imgW="695322" imgH="3715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778000"/>
                        <a:ext cx="2225675" cy="876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2681"/>
              </p:ext>
            </p:extLst>
          </p:nvPr>
        </p:nvGraphicFramePr>
        <p:xfrm>
          <a:off x="4871864" y="4797152"/>
          <a:ext cx="28686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8" name="Equation" r:id="rId5" imgW="1057300" imgH="276210" progId="Equation.3">
                  <p:embed/>
                </p:oleObj>
              </mc:Choice>
              <mc:Fallback>
                <p:oleObj name="Equation" r:id="rId5" imgW="1057300" imgH="27621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1864" y="4797152"/>
                        <a:ext cx="2868613" cy="673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4038600" y="2955925"/>
            <a:ext cx="7818040" cy="113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感应电流自身产生的磁通总是反抗</a:t>
            </a:r>
            <a:r>
              <a:rPr lang="zh-CN" altLang="en-US" dirty="0" smtClean="0">
                <a:solidFill>
                  <a:srgbClr val="0000FF"/>
                </a:solidFill>
              </a:rPr>
              <a:t>引起感应电流</a:t>
            </a:r>
            <a:r>
              <a:rPr lang="zh-CN" altLang="en-US" dirty="0">
                <a:solidFill>
                  <a:srgbClr val="0000FF"/>
                </a:solidFill>
              </a:rPr>
              <a:t>的原磁通的变化</a:t>
            </a:r>
            <a:r>
              <a:rPr lang="zh-CN" altLang="en-US" b="0" dirty="0">
                <a:solidFill>
                  <a:srgbClr val="0000FF"/>
                </a:solidFill>
              </a:rPr>
              <a:t>。</a:t>
            </a:r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2207568" y="3140968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 dirty="0"/>
              <a:t>楞次定律：</a:t>
            </a:r>
            <a:endParaRPr lang="zh-CN" altLang="en-US" b="0" dirty="0"/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5181600" y="822325"/>
            <a:ext cx="160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200" u="sng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小    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 autoUpdateAnimBg="0"/>
      <p:bldP spid="101379" grpId="0" autoUpdateAnimBg="0"/>
      <p:bldP spid="101382" grpId="0" autoUpdateAnimBg="0"/>
      <p:bldP spid="101383" grpId="0" autoUpdateAnimBg="0"/>
      <p:bldP spid="10138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0" y="1412776"/>
            <a:ext cx="12072664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/>
              <a:t>2</a:t>
            </a:r>
            <a:r>
              <a:rPr lang="zh-CN" altLang="en-US" dirty="0"/>
              <a:t>、导线在均匀磁场中作下列运动，问在哪几种运动中</a:t>
            </a:r>
            <a:r>
              <a:rPr lang="zh-CN" altLang="en-US" dirty="0" smtClean="0"/>
              <a:t>导线产生</a:t>
            </a:r>
            <a:r>
              <a:rPr lang="zh-CN" altLang="en-US" dirty="0"/>
              <a:t>感应电动势？其方向怎样？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     ①导线垂直于</a:t>
            </a:r>
            <a:r>
              <a:rPr lang="en-US" altLang="zh-CN" dirty="0"/>
              <a:t>B</a:t>
            </a:r>
            <a:r>
              <a:rPr lang="zh-CN" altLang="en-US" dirty="0"/>
              <a:t>作平动；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     ②导线绕固定端垂直于</a:t>
            </a:r>
            <a:r>
              <a:rPr lang="en-US" altLang="zh-CN" dirty="0"/>
              <a:t>B</a:t>
            </a:r>
            <a:r>
              <a:rPr lang="zh-CN" altLang="en-US" dirty="0"/>
              <a:t>转动；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     ③导线绕中心点作垂直于</a:t>
            </a:r>
            <a:r>
              <a:rPr lang="en-US" altLang="zh-CN" dirty="0"/>
              <a:t>B</a:t>
            </a:r>
            <a:r>
              <a:rPr lang="zh-CN" altLang="en-US" dirty="0"/>
              <a:t>转动；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     ④导线绕中心点作平行于</a:t>
            </a:r>
            <a:r>
              <a:rPr lang="en-US" altLang="zh-CN" dirty="0"/>
              <a:t>B</a:t>
            </a:r>
            <a:r>
              <a:rPr lang="zh-CN" altLang="en-US" dirty="0"/>
              <a:t>的转动。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711624" y="4941168"/>
            <a:ext cx="7519987" cy="1778000"/>
            <a:chOff x="480" y="1872"/>
            <a:chExt cx="4928" cy="1264"/>
          </a:xfrm>
        </p:grpSpPr>
        <p:graphicFrame>
          <p:nvGraphicFramePr>
            <p:cNvPr id="61465" name="Object 4"/>
            <p:cNvGraphicFramePr>
              <a:graphicFrameLocks noChangeAspect="1"/>
            </p:cNvGraphicFramePr>
            <p:nvPr/>
          </p:nvGraphicFramePr>
          <p:xfrm>
            <a:off x="480" y="1872"/>
            <a:ext cx="176" cy="1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5" name="公式" r:id="rId3" imgW="85632" imgH="790560" progId="Equation.3">
                    <p:embed/>
                  </p:oleObj>
                </mc:Choice>
                <mc:Fallback>
                  <p:oleObj name="公式" r:id="rId3" imgW="85632" imgH="7905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872"/>
                          <a:ext cx="176" cy="1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66" name="Object 5"/>
            <p:cNvGraphicFramePr>
              <a:graphicFrameLocks noChangeAspect="1"/>
            </p:cNvGraphicFramePr>
            <p:nvPr/>
          </p:nvGraphicFramePr>
          <p:xfrm>
            <a:off x="1008" y="1872"/>
            <a:ext cx="176" cy="1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6" name="公式" r:id="rId5" imgW="85632" imgH="790560" progId="Equation.3">
                    <p:embed/>
                  </p:oleObj>
                </mc:Choice>
                <mc:Fallback>
                  <p:oleObj name="公式" r:id="rId5" imgW="85632" imgH="7905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872"/>
                          <a:ext cx="176" cy="1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67" name="Object 6"/>
            <p:cNvGraphicFramePr>
              <a:graphicFrameLocks noChangeAspect="1"/>
            </p:cNvGraphicFramePr>
            <p:nvPr/>
          </p:nvGraphicFramePr>
          <p:xfrm>
            <a:off x="1488" y="1872"/>
            <a:ext cx="176" cy="1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7" name="公式" r:id="rId7" imgW="85632" imgH="790560" progId="Equation.3">
                    <p:embed/>
                  </p:oleObj>
                </mc:Choice>
                <mc:Fallback>
                  <p:oleObj name="公式" r:id="rId7" imgW="85632" imgH="7905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872"/>
                          <a:ext cx="176" cy="1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68" name="Object 7"/>
            <p:cNvGraphicFramePr>
              <a:graphicFrameLocks noChangeAspect="1"/>
            </p:cNvGraphicFramePr>
            <p:nvPr/>
          </p:nvGraphicFramePr>
          <p:xfrm>
            <a:off x="2016" y="1872"/>
            <a:ext cx="176" cy="1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8" name="公式" r:id="rId9" imgW="85632" imgH="790560" progId="Equation.3">
                    <p:embed/>
                  </p:oleObj>
                </mc:Choice>
                <mc:Fallback>
                  <p:oleObj name="公式" r:id="rId9" imgW="85632" imgH="79056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872"/>
                          <a:ext cx="176" cy="1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69" name="Object 8"/>
            <p:cNvGraphicFramePr>
              <a:graphicFrameLocks noChangeAspect="1"/>
            </p:cNvGraphicFramePr>
            <p:nvPr/>
          </p:nvGraphicFramePr>
          <p:xfrm>
            <a:off x="2592" y="1872"/>
            <a:ext cx="176" cy="1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9" name="公式" r:id="rId11" imgW="85632" imgH="790560" progId="Equation.3">
                    <p:embed/>
                  </p:oleObj>
                </mc:Choice>
                <mc:Fallback>
                  <p:oleObj name="公式" r:id="rId11" imgW="85632" imgH="7905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872"/>
                          <a:ext cx="176" cy="1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70" name="Object 9"/>
            <p:cNvGraphicFramePr>
              <a:graphicFrameLocks noChangeAspect="1"/>
            </p:cNvGraphicFramePr>
            <p:nvPr/>
          </p:nvGraphicFramePr>
          <p:xfrm>
            <a:off x="3120" y="1872"/>
            <a:ext cx="176" cy="1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0" name="公式" r:id="rId13" imgW="85632" imgH="790560" progId="Equation.3">
                    <p:embed/>
                  </p:oleObj>
                </mc:Choice>
                <mc:Fallback>
                  <p:oleObj name="公式" r:id="rId13" imgW="85632" imgH="7905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872"/>
                          <a:ext cx="176" cy="1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71" name="Object 10"/>
            <p:cNvGraphicFramePr>
              <a:graphicFrameLocks noChangeAspect="1"/>
            </p:cNvGraphicFramePr>
            <p:nvPr/>
          </p:nvGraphicFramePr>
          <p:xfrm>
            <a:off x="3648" y="1872"/>
            <a:ext cx="176" cy="1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1" name="公式" r:id="rId15" imgW="85632" imgH="790560" progId="Equation.3">
                    <p:embed/>
                  </p:oleObj>
                </mc:Choice>
                <mc:Fallback>
                  <p:oleObj name="公式" r:id="rId15" imgW="85632" imgH="79056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872"/>
                          <a:ext cx="176" cy="1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72" name="Object 11"/>
            <p:cNvGraphicFramePr>
              <a:graphicFrameLocks noChangeAspect="1"/>
            </p:cNvGraphicFramePr>
            <p:nvPr/>
          </p:nvGraphicFramePr>
          <p:xfrm>
            <a:off x="4224" y="1872"/>
            <a:ext cx="176" cy="1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2" name="公式" r:id="rId17" imgW="85632" imgH="790560" progId="Equation.3">
                    <p:embed/>
                  </p:oleObj>
                </mc:Choice>
                <mc:Fallback>
                  <p:oleObj name="公式" r:id="rId17" imgW="85632" imgH="79056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872"/>
                          <a:ext cx="176" cy="1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73" name="Object 12"/>
            <p:cNvGraphicFramePr>
              <a:graphicFrameLocks noChangeAspect="1"/>
            </p:cNvGraphicFramePr>
            <p:nvPr/>
          </p:nvGraphicFramePr>
          <p:xfrm>
            <a:off x="5232" y="1872"/>
            <a:ext cx="176" cy="1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3" name="公式" r:id="rId19" imgW="85632" imgH="790560" progId="Equation.3">
                    <p:embed/>
                  </p:oleObj>
                </mc:Choice>
                <mc:Fallback>
                  <p:oleObj name="公式" r:id="rId19" imgW="85632" imgH="79056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872"/>
                          <a:ext cx="176" cy="1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74" name="Object 13"/>
            <p:cNvGraphicFramePr>
              <a:graphicFrameLocks noChangeAspect="1"/>
            </p:cNvGraphicFramePr>
            <p:nvPr/>
          </p:nvGraphicFramePr>
          <p:xfrm>
            <a:off x="4704" y="1872"/>
            <a:ext cx="176" cy="1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4" name="公式" r:id="rId21" imgW="85632" imgH="790560" progId="Equation.3">
                    <p:embed/>
                  </p:oleObj>
                </mc:Choice>
                <mc:Fallback>
                  <p:oleObj name="公式" r:id="rId21" imgW="85632" imgH="7905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872"/>
                          <a:ext cx="176" cy="1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978324" y="5149131"/>
            <a:ext cx="731837" cy="1417637"/>
            <a:chOff x="711" y="2709"/>
            <a:chExt cx="461" cy="893"/>
          </a:xfrm>
        </p:grpSpPr>
        <p:sp>
          <p:nvSpPr>
            <p:cNvPr id="61463" name="Rectangle 15"/>
            <p:cNvSpPr>
              <a:spLocks noChangeArrowheads="1"/>
            </p:cNvSpPr>
            <p:nvPr/>
          </p:nvSpPr>
          <p:spPr bwMode="auto">
            <a:xfrm>
              <a:off x="711" y="2709"/>
              <a:ext cx="138" cy="8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64" name="Line 16"/>
            <p:cNvSpPr>
              <a:spLocks noChangeShapeType="1"/>
            </p:cNvSpPr>
            <p:nvPr/>
          </p:nvSpPr>
          <p:spPr bwMode="auto">
            <a:xfrm>
              <a:off x="849" y="3134"/>
              <a:ext cx="323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417" name="Line 17"/>
          <p:cNvSpPr>
            <a:spLocks noChangeShapeType="1"/>
          </p:cNvSpPr>
          <p:nvPr/>
        </p:nvSpPr>
        <p:spPr bwMode="auto">
          <a:xfrm>
            <a:off x="3068811" y="5347568"/>
            <a:ext cx="0" cy="80962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797599" y="5042768"/>
            <a:ext cx="938212" cy="1417638"/>
            <a:chOff x="1830" y="2755"/>
            <a:chExt cx="591" cy="893"/>
          </a:xfrm>
        </p:grpSpPr>
        <p:sp>
          <p:nvSpPr>
            <p:cNvPr id="61461" name="Rectangle 19"/>
            <p:cNvSpPr>
              <a:spLocks noChangeArrowheads="1"/>
            </p:cNvSpPr>
            <p:nvPr/>
          </p:nvSpPr>
          <p:spPr bwMode="auto">
            <a:xfrm rot="2057552">
              <a:off x="1830" y="2755"/>
              <a:ext cx="138" cy="8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62" name="Line 20"/>
            <p:cNvSpPr>
              <a:spLocks noChangeShapeType="1"/>
            </p:cNvSpPr>
            <p:nvPr/>
          </p:nvSpPr>
          <p:spPr bwMode="auto">
            <a:xfrm>
              <a:off x="2112" y="2800"/>
              <a:ext cx="309" cy="17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421" name="Line 21"/>
          <p:cNvSpPr>
            <a:spLocks noChangeShapeType="1"/>
          </p:cNvSpPr>
          <p:nvPr/>
        </p:nvSpPr>
        <p:spPr bwMode="auto">
          <a:xfrm rot="21527105" flipH="1">
            <a:off x="4735686" y="5431706"/>
            <a:ext cx="439738" cy="60642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6273974" y="5195168"/>
            <a:ext cx="1747837" cy="1417638"/>
            <a:chOff x="2787" y="2688"/>
            <a:chExt cx="1101" cy="893"/>
          </a:xfrm>
        </p:grpSpPr>
        <p:sp>
          <p:nvSpPr>
            <p:cNvPr id="61458" name="Rectangle 23"/>
            <p:cNvSpPr>
              <a:spLocks noChangeArrowheads="1"/>
            </p:cNvSpPr>
            <p:nvPr/>
          </p:nvSpPr>
          <p:spPr bwMode="auto">
            <a:xfrm rot="2057552">
              <a:off x="3269" y="2688"/>
              <a:ext cx="139" cy="8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9" name="Line 24"/>
            <p:cNvSpPr>
              <a:spLocks noChangeShapeType="1"/>
            </p:cNvSpPr>
            <p:nvPr/>
          </p:nvSpPr>
          <p:spPr bwMode="auto">
            <a:xfrm>
              <a:off x="3611" y="2758"/>
              <a:ext cx="277" cy="17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0" name="Line 25"/>
            <p:cNvSpPr>
              <a:spLocks noChangeShapeType="1"/>
            </p:cNvSpPr>
            <p:nvPr/>
          </p:nvSpPr>
          <p:spPr bwMode="auto">
            <a:xfrm flipH="1" flipV="1">
              <a:off x="2787" y="3347"/>
              <a:ext cx="277" cy="17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426" name="Line 26"/>
          <p:cNvSpPr>
            <a:spLocks noChangeShapeType="1"/>
          </p:cNvSpPr>
          <p:nvPr/>
        </p:nvSpPr>
        <p:spPr bwMode="auto">
          <a:xfrm rot="21299487" flipH="1">
            <a:off x="7123286" y="5358681"/>
            <a:ext cx="457200" cy="53340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7" name="Line 27"/>
          <p:cNvSpPr>
            <a:spLocks noChangeShapeType="1"/>
          </p:cNvSpPr>
          <p:nvPr/>
        </p:nvSpPr>
        <p:spPr bwMode="auto">
          <a:xfrm rot="156754" flipV="1">
            <a:off x="6721649" y="6039718"/>
            <a:ext cx="317500" cy="477838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8" name="Text Box 28"/>
          <p:cNvSpPr txBox="1">
            <a:spLocks noChangeArrowheads="1"/>
          </p:cNvSpPr>
          <p:nvPr/>
        </p:nvSpPr>
        <p:spPr bwMode="auto">
          <a:xfrm>
            <a:off x="7824192" y="3212976"/>
            <a:ext cx="3528392" cy="466725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50000">
                <a:schemeClr val="bg1"/>
              </a:gs>
              <a:gs pos="100000">
                <a:srgbClr val="FF9900"/>
              </a:gs>
            </a:gsLst>
            <a:lin ang="5400000" scaled="1"/>
          </a:gradFill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作业</a:t>
            </a:r>
            <a:r>
              <a:rPr lang="zh-CN" altLang="en-US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：</a:t>
            </a:r>
            <a:endParaRPr lang="en-US" altLang="zh-CN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2429" name="Rectangle 29"/>
          <p:cNvSpPr>
            <a:spLocks noChangeArrowheads="1"/>
          </p:cNvSpPr>
          <p:nvPr/>
        </p:nvSpPr>
        <p:spPr bwMode="auto">
          <a:xfrm>
            <a:off x="0" y="764704"/>
            <a:ext cx="564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1</a:t>
            </a:r>
            <a:r>
              <a:rPr lang="zh-CN" altLang="en-US" dirty="0"/>
              <a:t>、 感应电动势与回路是否闭合有关吗？</a:t>
            </a:r>
          </a:p>
        </p:txBody>
      </p:sp>
      <p:sp>
        <p:nvSpPr>
          <p:cNvPr id="102430" name="Rectangle 30"/>
          <p:cNvSpPr>
            <a:spLocks noChangeArrowheads="1"/>
          </p:cNvSpPr>
          <p:nvPr/>
        </p:nvSpPr>
        <p:spPr bwMode="auto">
          <a:xfrm>
            <a:off x="4953000" y="176213"/>
            <a:ext cx="1978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u="sng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思考与讨论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8326611" y="5149131"/>
            <a:ext cx="1684338" cy="1417637"/>
            <a:chOff x="4080" y="2752"/>
            <a:chExt cx="1061" cy="893"/>
          </a:xfrm>
        </p:grpSpPr>
        <p:sp>
          <p:nvSpPr>
            <p:cNvPr id="61455" name="Rectangle 32"/>
            <p:cNvSpPr>
              <a:spLocks noChangeArrowheads="1"/>
            </p:cNvSpPr>
            <p:nvPr/>
          </p:nvSpPr>
          <p:spPr bwMode="auto">
            <a:xfrm>
              <a:off x="4416" y="2752"/>
              <a:ext cx="138" cy="8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6" name="Line 33"/>
            <p:cNvSpPr>
              <a:spLocks noChangeShapeType="1"/>
            </p:cNvSpPr>
            <p:nvPr/>
          </p:nvSpPr>
          <p:spPr bwMode="auto">
            <a:xfrm>
              <a:off x="4080" y="3216"/>
              <a:ext cx="10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7" name="Arc 34"/>
            <p:cNvSpPr>
              <a:spLocks/>
            </p:cNvSpPr>
            <p:nvPr/>
          </p:nvSpPr>
          <p:spPr bwMode="auto">
            <a:xfrm flipH="1" flipV="1">
              <a:off x="4724" y="3067"/>
              <a:ext cx="364" cy="437"/>
            </a:xfrm>
            <a:custGeom>
              <a:avLst/>
              <a:gdLst>
                <a:gd name="T0" fmla="*/ 0 w 41193"/>
                <a:gd name="T1" fmla="*/ 0 h 21600"/>
                <a:gd name="T2" fmla="*/ 0 w 41193"/>
                <a:gd name="T3" fmla="*/ 0 h 21600"/>
                <a:gd name="T4" fmla="*/ 0 w 41193"/>
                <a:gd name="T5" fmla="*/ 0 h 21600"/>
                <a:gd name="T6" fmla="*/ 0 60000 65536"/>
                <a:gd name="T7" fmla="*/ 0 60000 65536"/>
                <a:gd name="T8" fmla="*/ 0 60000 65536"/>
                <a:gd name="T9" fmla="*/ 0 w 41193"/>
                <a:gd name="T10" fmla="*/ 0 h 21600"/>
                <a:gd name="T11" fmla="*/ 41193 w 411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193" h="21600" fill="none" extrusionOk="0">
                  <a:moveTo>
                    <a:pt x="41192" y="3251"/>
                  </a:moveTo>
                  <a:cubicBezTo>
                    <a:pt x="39585" y="13803"/>
                    <a:pt x="30512" y="21599"/>
                    <a:pt x="19839" y="21600"/>
                  </a:cubicBezTo>
                  <a:cubicBezTo>
                    <a:pt x="11211" y="21600"/>
                    <a:pt x="3411" y="16466"/>
                    <a:pt x="-1" y="8542"/>
                  </a:cubicBezTo>
                </a:path>
                <a:path w="41193" h="21600" stroke="0" extrusionOk="0">
                  <a:moveTo>
                    <a:pt x="41192" y="3251"/>
                  </a:moveTo>
                  <a:cubicBezTo>
                    <a:pt x="39585" y="13803"/>
                    <a:pt x="30512" y="21599"/>
                    <a:pt x="19839" y="21600"/>
                  </a:cubicBezTo>
                  <a:cubicBezTo>
                    <a:pt x="11211" y="21600"/>
                    <a:pt x="3411" y="16466"/>
                    <a:pt x="-1" y="8542"/>
                  </a:cubicBezTo>
                  <a:lnTo>
                    <a:pt x="19839" y="0"/>
                  </a:lnTo>
                  <a:lnTo>
                    <a:pt x="41192" y="325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autoUpdateAnimBg="0"/>
      <p:bldP spid="102417" grpId="0" animBg="1"/>
      <p:bldP spid="102421" grpId="0" animBg="1"/>
      <p:bldP spid="102426" grpId="0" animBg="1"/>
      <p:bldP spid="102427" grpId="0" animBg="1"/>
      <p:bldP spid="102428" grpId="0" animBg="1" autoUpdateAnimBg="0"/>
      <p:bldP spid="10242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12819" y="116632"/>
            <a:ext cx="4132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/>
              <a:t>一、电磁感应现象的发现：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983432" y="2492896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② 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zh-CN" altLang="en-US" dirty="0"/>
              <a:t>闭合导体回路附近有变化的电流 ；导体回路中有电流。 </a:t>
            </a:r>
          </a:p>
        </p:txBody>
      </p:sp>
      <p:grpSp>
        <p:nvGrpSpPr>
          <p:cNvPr id="75781" name="Group 5"/>
          <p:cNvGrpSpPr>
            <a:grpSpLocks/>
          </p:cNvGrpSpPr>
          <p:nvPr/>
        </p:nvGrpSpPr>
        <p:grpSpPr bwMode="auto">
          <a:xfrm>
            <a:off x="8839200" y="814388"/>
            <a:ext cx="1371600" cy="1447800"/>
            <a:chOff x="4608" y="624"/>
            <a:chExt cx="864" cy="912"/>
          </a:xfrm>
        </p:grpSpPr>
        <p:sp>
          <p:nvSpPr>
            <p:cNvPr id="22591" name="Oval 6"/>
            <p:cNvSpPr>
              <a:spLocks noChangeArrowheads="1"/>
            </p:cNvSpPr>
            <p:nvPr/>
          </p:nvSpPr>
          <p:spPr bwMode="auto">
            <a:xfrm>
              <a:off x="4608" y="1296"/>
              <a:ext cx="864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92" name="Line 7"/>
            <p:cNvSpPr>
              <a:spLocks noChangeShapeType="1"/>
            </p:cNvSpPr>
            <p:nvPr/>
          </p:nvSpPr>
          <p:spPr bwMode="auto">
            <a:xfrm>
              <a:off x="5009" y="1536"/>
              <a:ext cx="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3" name="Rectangle 8"/>
            <p:cNvSpPr>
              <a:spLocks noChangeArrowheads="1"/>
            </p:cNvSpPr>
            <p:nvPr/>
          </p:nvSpPr>
          <p:spPr bwMode="auto">
            <a:xfrm>
              <a:off x="4954" y="624"/>
              <a:ext cx="129" cy="312"/>
            </a:xfrm>
            <a:prstGeom prst="rect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94" name="Rectangle 9"/>
            <p:cNvSpPr>
              <a:spLocks noChangeArrowheads="1"/>
            </p:cNvSpPr>
            <p:nvPr/>
          </p:nvSpPr>
          <p:spPr bwMode="auto">
            <a:xfrm>
              <a:off x="4954" y="936"/>
              <a:ext cx="129" cy="31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95" name="Line 10"/>
            <p:cNvSpPr>
              <a:spLocks noChangeShapeType="1"/>
            </p:cNvSpPr>
            <p:nvPr/>
          </p:nvSpPr>
          <p:spPr bwMode="auto">
            <a:xfrm>
              <a:off x="5213" y="720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787" name="Group 11"/>
          <p:cNvGrpSpPr>
            <a:grpSpLocks/>
          </p:cNvGrpSpPr>
          <p:nvPr/>
        </p:nvGrpSpPr>
        <p:grpSpPr bwMode="auto">
          <a:xfrm>
            <a:off x="7239000" y="814388"/>
            <a:ext cx="1524000" cy="1447800"/>
            <a:chOff x="3168" y="2160"/>
            <a:chExt cx="960" cy="912"/>
          </a:xfrm>
        </p:grpSpPr>
        <p:sp>
          <p:nvSpPr>
            <p:cNvPr id="22585" name="Line 12"/>
            <p:cNvSpPr>
              <a:spLocks noChangeShapeType="1"/>
            </p:cNvSpPr>
            <p:nvPr/>
          </p:nvSpPr>
          <p:spPr bwMode="auto">
            <a:xfrm rot="10800000">
              <a:off x="3840" y="2256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86" name="Group 13"/>
            <p:cNvGrpSpPr>
              <a:grpSpLocks/>
            </p:cNvGrpSpPr>
            <p:nvPr/>
          </p:nvGrpSpPr>
          <p:grpSpPr bwMode="auto">
            <a:xfrm>
              <a:off x="3552" y="2160"/>
              <a:ext cx="144" cy="624"/>
              <a:chOff x="1008" y="2256"/>
              <a:chExt cx="144" cy="960"/>
            </a:xfrm>
          </p:grpSpPr>
          <p:sp>
            <p:nvSpPr>
              <p:cNvPr id="22589" name="Rectangle 14"/>
              <p:cNvSpPr>
                <a:spLocks noChangeArrowheads="1"/>
              </p:cNvSpPr>
              <p:nvPr/>
            </p:nvSpPr>
            <p:spPr bwMode="auto">
              <a:xfrm>
                <a:off x="1008" y="2256"/>
                <a:ext cx="144" cy="480"/>
              </a:xfrm>
              <a:prstGeom prst="rect">
                <a:avLst/>
              </a:prstGeom>
              <a:solidFill>
                <a:srgbClr val="0000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90" name="Rectangle 15"/>
              <p:cNvSpPr>
                <a:spLocks noChangeArrowheads="1"/>
              </p:cNvSpPr>
              <p:nvPr/>
            </p:nvSpPr>
            <p:spPr bwMode="auto">
              <a:xfrm>
                <a:off x="1008" y="2736"/>
                <a:ext cx="144" cy="48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2587" name="Oval 16"/>
            <p:cNvSpPr>
              <a:spLocks noChangeArrowheads="1"/>
            </p:cNvSpPr>
            <p:nvPr/>
          </p:nvSpPr>
          <p:spPr bwMode="auto">
            <a:xfrm>
              <a:off x="3168" y="2832"/>
              <a:ext cx="96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88" name="Line 17"/>
            <p:cNvSpPr>
              <a:spLocks noChangeShapeType="1"/>
            </p:cNvSpPr>
            <p:nvPr/>
          </p:nvSpPr>
          <p:spPr bwMode="auto">
            <a:xfrm rot="10800000">
              <a:off x="3504" y="3072"/>
              <a:ext cx="1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794" name="Group 18"/>
          <p:cNvGrpSpPr>
            <a:grpSpLocks/>
          </p:cNvGrpSpPr>
          <p:nvPr/>
        </p:nvGrpSpPr>
        <p:grpSpPr bwMode="auto">
          <a:xfrm>
            <a:off x="6400800" y="3100388"/>
            <a:ext cx="1905000" cy="652462"/>
            <a:chOff x="3072" y="1872"/>
            <a:chExt cx="1200" cy="411"/>
          </a:xfrm>
        </p:grpSpPr>
        <p:sp>
          <p:nvSpPr>
            <p:cNvPr id="22580" name="Arc 19"/>
            <p:cNvSpPr>
              <a:spLocks/>
            </p:cNvSpPr>
            <p:nvPr/>
          </p:nvSpPr>
          <p:spPr bwMode="auto">
            <a:xfrm flipH="1">
              <a:off x="3072" y="1872"/>
              <a:ext cx="1152" cy="292"/>
            </a:xfrm>
            <a:custGeom>
              <a:avLst/>
              <a:gdLst>
                <a:gd name="T0" fmla="*/ 13 w 43200"/>
                <a:gd name="T1" fmla="*/ 2 h 42977"/>
                <a:gd name="T2" fmla="*/ 19 w 43200"/>
                <a:gd name="T3" fmla="*/ 2 h 42977"/>
                <a:gd name="T4" fmla="*/ 15 w 43200"/>
                <a:gd name="T5" fmla="*/ 1 h 4297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2977" fill="none" extrusionOk="0">
                  <a:moveTo>
                    <a:pt x="18504" y="42977"/>
                  </a:moveTo>
                  <a:cubicBezTo>
                    <a:pt x="7881" y="41439"/>
                    <a:pt x="0" y="3233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1384"/>
                    <a:pt x="36622" y="39947"/>
                    <a:pt x="27168" y="42470"/>
                  </a:cubicBezTo>
                </a:path>
                <a:path w="43200" h="42977" stroke="0" extrusionOk="0">
                  <a:moveTo>
                    <a:pt x="18504" y="42977"/>
                  </a:moveTo>
                  <a:cubicBezTo>
                    <a:pt x="7881" y="41439"/>
                    <a:pt x="0" y="3233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1384"/>
                    <a:pt x="36622" y="39947"/>
                    <a:pt x="27168" y="42470"/>
                  </a:cubicBezTo>
                  <a:lnTo>
                    <a:pt x="21600" y="21600"/>
                  </a:lnTo>
                  <a:lnTo>
                    <a:pt x="18504" y="42977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1" name="Oval 20"/>
            <p:cNvSpPr>
              <a:spLocks noChangeArrowheads="1"/>
            </p:cNvSpPr>
            <p:nvPr/>
          </p:nvSpPr>
          <p:spPr bwMode="auto">
            <a:xfrm>
              <a:off x="3504" y="2077"/>
              <a:ext cx="216" cy="17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82" name="Line 21"/>
            <p:cNvSpPr>
              <a:spLocks noChangeShapeType="1"/>
            </p:cNvSpPr>
            <p:nvPr/>
          </p:nvSpPr>
          <p:spPr bwMode="auto">
            <a:xfrm flipV="1">
              <a:off x="3576" y="2106"/>
              <a:ext cx="108" cy="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3" name="Line 22"/>
            <p:cNvSpPr>
              <a:spLocks noChangeShapeType="1"/>
            </p:cNvSpPr>
            <p:nvPr/>
          </p:nvSpPr>
          <p:spPr bwMode="auto">
            <a:xfrm flipV="1">
              <a:off x="3864" y="2135"/>
              <a:ext cx="108" cy="2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84" name="Object 23"/>
            <p:cNvGraphicFramePr>
              <a:graphicFrameLocks noChangeAspect="1"/>
            </p:cNvGraphicFramePr>
            <p:nvPr/>
          </p:nvGraphicFramePr>
          <p:xfrm>
            <a:off x="4110" y="2112"/>
            <a:ext cx="162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84" name="Equation" r:id="rId3" imgW="126780" imgH="164814" progId="Equation.3">
                    <p:embed/>
                  </p:oleObj>
                </mc:Choice>
                <mc:Fallback>
                  <p:oleObj name="Equation" r:id="rId3" imgW="126780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0" y="2112"/>
                          <a:ext cx="162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800" name="Rectangle 24"/>
          <p:cNvSpPr>
            <a:spLocks noChangeArrowheads="1"/>
          </p:cNvSpPr>
          <p:nvPr/>
        </p:nvSpPr>
        <p:spPr bwMode="auto">
          <a:xfrm>
            <a:off x="911424" y="1412776"/>
            <a:ext cx="5343525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dirty="0"/>
              <a:t>① 闭合导体回路附近有磁铁与它发生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dirty="0"/>
              <a:t>     相对运动，回路中要产生电流。</a:t>
            </a:r>
          </a:p>
        </p:txBody>
      </p:sp>
      <p:sp>
        <p:nvSpPr>
          <p:cNvPr id="75801" name="Text Box 25"/>
          <p:cNvSpPr txBox="1">
            <a:spLocks noChangeArrowheads="1"/>
          </p:cNvSpPr>
          <p:nvPr/>
        </p:nvSpPr>
        <p:spPr bwMode="auto">
          <a:xfrm>
            <a:off x="335360" y="836712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实验</a:t>
            </a:r>
            <a:r>
              <a:rPr lang="zh-CN" altLang="en-US" dirty="0"/>
              <a:t>：</a:t>
            </a:r>
          </a:p>
        </p:txBody>
      </p:sp>
      <p:grpSp>
        <p:nvGrpSpPr>
          <p:cNvPr id="75802" name="Group 26"/>
          <p:cNvGrpSpPr>
            <a:grpSpLocks/>
          </p:cNvGrpSpPr>
          <p:nvPr/>
        </p:nvGrpSpPr>
        <p:grpSpPr bwMode="auto">
          <a:xfrm>
            <a:off x="983432" y="3789040"/>
            <a:ext cx="6119813" cy="868362"/>
            <a:chOff x="431" y="2886"/>
            <a:chExt cx="3855" cy="547"/>
          </a:xfrm>
        </p:grpSpPr>
        <p:sp>
          <p:nvSpPr>
            <p:cNvPr id="22578" name="Text Box 27"/>
            <p:cNvSpPr txBox="1">
              <a:spLocks noChangeArrowheads="1"/>
            </p:cNvSpPr>
            <p:nvPr/>
          </p:nvSpPr>
          <p:spPr bwMode="auto">
            <a:xfrm>
              <a:off x="431" y="2886"/>
              <a:ext cx="3855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/>
                <a:t>③     不变，线圈的形状或面积发生变化，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dirty="0"/>
                <a:t>     也可产生电流。</a:t>
              </a:r>
            </a:p>
          </p:txBody>
        </p:sp>
        <p:graphicFrame>
          <p:nvGraphicFramePr>
            <p:cNvPr id="22579" name="Object 28"/>
            <p:cNvGraphicFramePr>
              <a:graphicFrameLocks noChangeAspect="1"/>
            </p:cNvGraphicFramePr>
            <p:nvPr/>
          </p:nvGraphicFramePr>
          <p:xfrm>
            <a:off x="719" y="2886"/>
            <a:ext cx="20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85" name="Microsoft 公式 3.0" r:id="rId5" imgW="152334" imgH="190417" progId="Equation.3">
                    <p:embed/>
                  </p:oleObj>
                </mc:Choice>
                <mc:Fallback>
                  <p:oleObj name="Microsoft 公式 3.0" r:id="rId5" imgW="152334" imgH="190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9" y="2886"/>
                          <a:ext cx="20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5805" name="Group 29"/>
          <p:cNvGrpSpPr>
            <a:grpSpLocks/>
          </p:cNvGrpSpPr>
          <p:nvPr/>
        </p:nvGrpSpPr>
        <p:grpSpPr bwMode="auto">
          <a:xfrm>
            <a:off x="7905750" y="4119564"/>
            <a:ext cx="1771650" cy="1343025"/>
            <a:chOff x="4068" y="2802"/>
            <a:chExt cx="1116" cy="846"/>
          </a:xfrm>
        </p:grpSpPr>
        <p:sp>
          <p:nvSpPr>
            <p:cNvPr id="22557" name="Oval 30"/>
            <p:cNvSpPr>
              <a:spLocks noChangeArrowheads="1"/>
            </p:cNvSpPr>
            <p:nvPr/>
          </p:nvSpPr>
          <p:spPr bwMode="auto">
            <a:xfrm>
              <a:off x="4203" y="3168"/>
              <a:ext cx="165" cy="173"/>
            </a:xfrm>
            <a:prstGeom prst="ellipse">
              <a:avLst/>
            </a:prstGeom>
            <a:noFill/>
            <a:ln w="25400">
              <a:solidFill>
                <a:srgbClr val="99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8" name="Line 31"/>
            <p:cNvSpPr>
              <a:spLocks noChangeShapeType="1"/>
            </p:cNvSpPr>
            <p:nvPr/>
          </p:nvSpPr>
          <p:spPr bwMode="auto">
            <a:xfrm flipV="1">
              <a:off x="4272" y="3168"/>
              <a:ext cx="82" cy="10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9" name="Text Box 32"/>
            <p:cNvSpPr txBox="1">
              <a:spLocks noChangeArrowheads="1"/>
            </p:cNvSpPr>
            <p:nvPr/>
          </p:nvSpPr>
          <p:spPr bwMode="auto">
            <a:xfrm>
              <a:off x="4367" y="3119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rgbClr val="FF0000"/>
                  </a:solidFill>
                </a:rPr>
                <a:t>×</a:t>
              </a:r>
            </a:p>
          </p:txBody>
        </p:sp>
        <p:sp>
          <p:nvSpPr>
            <p:cNvPr id="22560" name="Text Box 33"/>
            <p:cNvSpPr txBox="1">
              <a:spLocks noChangeArrowheads="1"/>
            </p:cNvSpPr>
            <p:nvPr/>
          </p:nvSpPr>
          <p:spPr bwMode="auto">
            <a:xfrm>
              <a:off x="4652" y="3119"/>
              <a:ext cx="2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rgbClr val="FF0000"/>
                  </a:solidFill>
                </a:rPr>
                <a:t>×</a:t>
              </a:r>
            </a:p>
          </p:txBody>
        </p:sp>
        <p:sp>
          <p:nvSpPr>
            <p:cNvPr id="22561" name="Text Box 34"/>
            <p:cNvSpPr txBox="1">
              <a:spLocks noChangeArrowheads="1"/>
            </p:cNvSpPr>
            <p:nvPr/>
          </p:nvSpPr>
          <p:spPr bwMode="auto">
            <a:xfrm>
              <a:off x="4980" y="3119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rgbClr val="FF0000"/>
                  </a:solidFill>
                </a:rPr>
                <a:t>×</a:t>
              </a:r>
            </a:p>
          </p:txBody>
        </p:sp>
        <p:sp>
          <p:nvSpPr>
            <p:cNvPr id="22562" name="Text Box 35"/>
            <p:cNvSpPr txBox="1">
              <a:spLocks noChangeArrowheads="1"/>
            </p:cNvSpPr>
            <p:nvPr/>
          </p:nvSpPr>
          <p:spPr bwMode="auto">
            <a:xfrm>
              <a:off x="4068" y="3120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rgbClr val="FF0000"/>
                  </a:solidFill>
                </a:rPr>
                <a:t>×</a:t>
              </a:r>
            </a:p>
          </p:txBody>
        </p:sp>
        <p:sp>
          <p:nvSpPr>
            <p:cNvPr id="22563" name="Text Box 36"/>
            <p:cNvSpPr txBox="1">
              <a:spLocks noChangeArrowheads="1"/>
            </p:cNvSpPr>
            <p:nvPr/>
          </p:nvSpPr>
          <p:spPr bwMode="auto">
            <a:xfrm>
              <a:off x="4367" y="2888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rgbClr val="FF0000"/>
                  </a:solidFill>
                </a:rPr>
                <a:t>×</a:t>
              </a:r>
            </a:p>
          </p:txBody>
        </p:sp>
        <p:sp>
          <p:nvSpPr>
            <p:cNvPr id="22564" name="Text Box 37"/>
            <p:cNvSpPr txBox="1">
              <a:spLocks noChangeArrowheads="1"/>
            </p:cNvSpPr>
            <p:nvPr/>
          </p:nvSpPr>
          <p:spPr bwMode="auto">
            <a:xfrm>
              <a:off x="4652" y="2888"/>
              <a:ext cx="2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rgbClr val="FF0000"/>
                  </a:solidFill>
                </a:rPr>
                <a:t>×</a:t>
              </a:r>
            </a:p>
          </p:txBody>
        </p:sp>
        <p:sp>
          <p:nvSpPr>
            <p:cNvPr id="22565" name="Text Box 38"/>
            <p:cNvSpPr txBox="1">
              <a:spLocks noChangeArrowheads="1"/>
            </p:cNvSpPr>
            <p:nvPr/>
          </p:nvSpPr>
          <p:spPr bwMode="auto">
            <a:xfrm>
              <a:off x="4980" y="2888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rgbClr val="FF0000"/>
                  </a:solidFill>
                </a:rPr>
                <a:t>×</a:t>
              </a:r>
            </a:p>
          </p:txBody>
        </p:sp>
        <p:sp>
          <p:nvSpPr>
            <p:cNvPr id="22566" name="Text Box 39"/>
            <p:cNvSpPr txBox="1">
              <a:spLocks noChangeArrowheads="1"/>
            </p:cNvSpPr>
            <p:nvPr/>
          </p:nvSpPr>
          <p:spPr bwMode="auto">
            <a:xfrm>
              <a:off x="4080" y="2888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rgbClr val="FF0000"/>
                  </a:solidFill>
                </a:rPr>
                <a:t>×</a:t>
              </a:r>
            </a:p>
          </p:txBody>
        </p:sp>
        <p:sp>
          <p:nvSpPr>
            <p:cNvPr id="22567" name="Text Box 40"/>
            <p:cNvSpPr txBox="1">
              <a:spLocks noChangeArrowheads="1"/>
            </p:cNvSpPr>
            <p:nvPr/>
          </p:nvSpPr>
          <p:spPr bwMode="auto">
            <a:xfrm>
              <a:off x="4367" y="3359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rgbClr val="FF0000"/>
                  </a:solidFill>
                </a:rPr>
                <a:t>×</a:t>
              </a:r>
            </a:p>
          </p:txBody>
        </p:sp>
        <p:sp>
          <p:nvSpPr>
            <p:cNvPr id="22568" name="Text Box 41"/>
            <p:cNvSpPr txBox="1">
              <a:spLocks noChangeArrowheads="1"/>
            </p:cNvSpPr>
            <p:nvPr/>
          </p:nvSpPr>
          <p:spPr bwMode="auto">
            <a:xfrm>
              <a:off x="4652" y="3359"/>
              <a:ext cx="2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rgbClr val="FF0000"/>
                  </a:solidFill>
                </a:rPr>
                <a:t>×</a:t>
              </a:r>
            </a:p>
          </p:txBody>
        </p:sp>
        <p:sp>
          <p:nvSpPr>
            <p:cNvPr id="22569" name="Text Box 42"/>
            <p:cNvSpPr txBox="1">
              <a:spLocks noChangeArrowheads="1"/>
            </p:cNvSpPr>
            <p:nvPr/>
          </p:nvSpPr>
          <p:spPr bwMode="auto">
            <a:xfrm>
              <a:off x="4980" y="3359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rgbClr val="FF0000"/>
                  </a:solidFill>
                </a:rPr>
                <a:t>×</a:t>
              </a:r>
            </a:p>
          </p:txBody>
        </p:sp>
        <p:sp>
          <p:nvSpPr>
            <p:cNvPr id="22570" name="Text Box 43"/>
            <p:cNvSpPr txBox="1">
              <a:spLocks noChangeArrowheads="1"/>
            </p:cNvSpPr>
            <p:nvPr/>
          </p:nvSpPr>
          <p:spPr bwMode="auto">
            <a:xfrm>
              <a:off x="4080" y="3360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rgbClr val="FF0000"/>
                  </a:solidFill>
                </a:rPr>
                <a:t>×</a:t>
              </a:r>
            </a:p>
          </p:txBody>
        </p:sp>
        <p:sp>
          <p:nvSpPr>
            <p:cNvPr id="22571" name="Line 44"/>
            <p:cNvSpPr>
              <a:spLocks noChangeShapeType="1"/>
            </p:cNvSpPr>
            <p:nvPr/>
          </p:nvSpPr>
          <p:spPr bwMode="auto">
            <a:xfrm>
              <a:off x="4284" y="3051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2" name="Line 45"/>
            <p:cNvSpPr>
              <a:spLocks noChangeShapeType="1"/>
            </p:cNvSpPr>
            <p:nvPr/>
          </p:nvSpPr>
          <p:spPr bwMode="auto">
            <a:xfrm>
              <a:off x="4284" y="3051"/>
              <a:ext cx="0" cy="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3" name="Line 46"/>
            <p:cNvSpPr>
              <a:spLocks noChangeShapeType="1"/>
            </p:cNvSpPr>
            <p:nvPr/>
          </p:nvSpPr>
          <p:spPr bwMode="auto">
            <a:xfrm>
              <a:off x="4284" y="3394"/>
              <a:ext cx="8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4" name="Line 47"/>
            <p:cNvSpPr>
              <a:spLocks noChangeShapeType="1"/>
            </p:cNvSpPr>
            <p:nvPr/>
          </p:nvSpPr>
          <p:spPr bwMode="auto">
            <a:xfrm>
              <a:off x="4693" y="2948"/>
              <a:ext cx="0" cy="583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5" name="Line 48"/>
            <p:cNvSpPr>
              <a:spLocks noChangeShapeType="1"/>
            </p:cNvSpPr>
            <p:nvPr/>
          </p:nvSpPr>
          <p:spPr bwMode="auto">
            <a:xfrm>
              <a:off x="4693" y="3222"/>
              <a:ext cx="287" cy="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76" name="Object 49"/>
            <p:cNvGraphicFramePr>
              <a:graphicFrameLocks noChangeAspect="1"/>
            </p:cNvGraphicFramePr>
            <p:nvPr/>
          </p:nvGraphicFramePr>
          <p:xfrm>
            <a:off x="5008" y="3102"/>
            <a:ext cx="13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86" name="Equation" r:id="rId7" imgW="126780" imgH="164814" progId="Equation.3">
                    <p:embed/>
                  </p:oleObj>
                </mc:Choice>
                <mc:Fallback>
                  <p:oleObj name="Equation" r:id="rId7" imgW="126780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8" y="3102"/>
                          <a:ext cx="13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7" name="Object 50"/>
            <p:cNvGraphicFramePr>
              <a:graphicFrameLocks noChangeAspect="1"/>
            </p:cNvGraphicFramePr>
            <p:nvPr/>
          </p:nvGraphicFramePr>
          <p:xfrm>
            <a:off x="4887" y="2802"/>
            <a:ext cx="17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87" name="Equation" r:id="rId9" imgW="133351" imgH="171408" progId="Equation.3">
                    <p:embed/>
                  </p:oleObj>
                </mc:Choice>
                <mc:Fallback>
                  <p:oleObj name="Equation" r:id="rId9" imgW="133351" imgH="1714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7" y="2802"/>
                          <a:ext cx="17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5827" name="Group 51"/>
          <p:cNvGrpSpPr>
            <a:grpSpLocks/>
          </p:cNvGrpSpPr>
          <p:nvPr/>
        </p:nvGrpSpPr>
        <p:grpSpPr bwMode="auto">
          <a:xfrm>
            <a:off x="983432" y="4869160"/>
            <a:ext cx="8153400" cy="904875"/>
            <a:chOff x="144" y="3696"/>
            <a:chExt cx="5136" cy="570"/>
          </a:xfrm>
        </p:grpSpPr>
        <p:sp>
          <p:nvSpPr>
            <p:cNvPr id="22555" name="Text Box 52"/>
            <p:cNvSpPr txBox="1">
              <a:spLocks noChangeArrowheads="1"/>
            </p:cNvSpPr>
            <p:nvPr/>
          </p:nvSpPr>
          <p:spPr bwMode="auto">
            <a:xfrm>
              <a:off x="144" y="3696"/>
              <a:ext cx="5136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zh-CN" altLang="en-US" dirty="0"/>
                <a:t>④ 当          都不变，线圈在磁场中转动，</a:t>
              </a:r>
            </a:p>
            <a:p>
              <a:pPr algn="just"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dirty="0"/>
                <a:t>     也可有电流产生。</a:t>
              </a:r>
              <a:endParaRPr lang="zh-CN" altLang="en-US" b="0" dirty="0"/>
            </a:p>
          </p:txBody>
        </p:sp>
        <p:graphicFrame>
          <p:nvGraphicFramePr>
            <p:cNvPr id="22556" name="Object 53"/>
            <p:cNvGraphicFramePr>
              <a:graphicFrameLocks noChangeAspect="1"/>
            </p:cNvGraphicFramePr>
            <p:nvPr/>
          </p:nvGraphicFramePr>
          <p:xfrm>
            <a:off x="644" y="3723"/>
            <a:ext cx="412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88" name="Equation" r:id="rId11" imgW="393529" imgH="203112" progId="Equation.3">
                    <p:embed/>
                  </p:oleObj>
                </mc:Choice>
                <mc:Fallback>
                  <p:oleObj name="Equation" r:id="rId11" imgW="393529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" y="3723"/>
                          <a:ext cx="412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5830" name="Group 54"/>
          <p:cNvGrpSpPr>
            <a:grpSpLocks/>
          </p:cNvGrpSpPr>
          <p:nvPr/>
        </p:nvGrpSpPr>
        <p:grpSpPr bwMode="auto">
          <a:xfrm>
            <a:off x="3429002" y="3024188"/>
            <a:ext cx="1828801" cy="652462"/>
            <a:chOff x="3024" y="1872"/>
            <a:chExt cx="1152" cy="411"/>
          </a:xfrm>
        </p:grpSpPr>
        <p:sp>
          <p:nvSpPr>
            <p:cNvPr id="22548" name="Line 55"/>
            <p:cNvSpPr>
              <a:spLocks noChangeShapeType="1"/>
            </p:cNvSpPr>
            <p:nvPr/>
          </p:nvSpPr>
          <p:spPr bwMode="auto">
            <a:xfrm>
              <a:off x="3534" y="1951"/>
              <a:ext cx="0" cy="9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9" name="Line 56"/>
            <p:cNvSpPr>
              <a:spLocks noChangeShapeType="1"/>
            </p:cNvSpPr>
            <p:nvPr/>
          </p:nvSpPr>
          <p:spPr bwMode="auto">
            <a:xfrm flipV="1">
              <a:off x="3726" y="1920"/>
              <a:ext cx="288" cy="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0" name="Line 57"/>
            <p:cNvSpPr>
              <a:spLocks noChangeShapeType="1"/>
            </p:cNvSpPr>
            <p:nvPr/>
          </p:nvSpPr>
          <p:spPr bwMode="auto">
            <a:xfrm>
              <a:off x="3599" y="1891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1" name="Arc 58"/>
            <p:cNvSpPr>
              <a:spLocks/>
            </p:cNvSpPr>
            <p:nvPr/>
          </p:nvSpPr>
          <p:spPr bwMode="auto">
            <a:xfrm flipH="1">
              <a:off x="3024" y="1981"/>
              <a:ext cx="1053" cy="302"/>
            </a:xfrm>
            <a:custGeom>
              <a:avLst/>
              <a:gdLst>
                <a:gd name="T0" fmla="*/ 9 w 43200"/>
                <a:gd name="T1" fmla="*/ 0 h 43200"/>
                <a:gd name="T2" fmla="*/ 4 w 43200"/>
                <a:gd name="T3" fmla="*/ 0 h 43200"/>
                <a:gd name="T4" fmla="*/ 13 w 43200"/>
                <a:gd name="T5" fmla="*/ 1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14785" y="1102"/>
                  </a:moveTo>
                  <a:cubicBezTo>
                    <a:pt x="16983" y="372"/>
                    <a:pt x="19284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15763"/>
                    <a:pt x="2361" y="10175"/>
                    <a:pt x="6548" y="6108"/>
                  </a:cubicBezTo>
                </a:path>
                <a:path w="43200" h="43200" stroke="0" extrusionOk="0">
                  <a:moveTo>
                    <a:pt x="14785" y="1102"/>
                  </a:moveTo>
                  <a:cubicBezTo>
                    <a:pt x="16983" y="372"/>
                    <a:pt x="19284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15763"/>
                    <a:pt x="2361" y="10175"/>
                    <a:pt x="6548" y="6108"/>
                  </a:cubicBezTo>
                  <a:lnTo>
                    <a:pt x="21600" y="21600"/>
                  </a:lnTo>
                  <a:lnTo>
                    <a:pt x="14785" y="1102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52" name="Object 59"/>
            <p:cNvGraphicFramePr>
              <a:graphicFrameLocks noChangeAspect="1"/>
            </p:cNvGraphicFramePr>
            <p:nvPr/>
          </p:nvGraphicFramePr>
          <p:xfrm>
            <a:off x="3689" y="1939"/>
            <a:ext cx="127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89" name="Equation" r:id="rId13" imgW="114102" imgH="114102" progId="Equation.3">
                    <p:embed/>
                  </p:oleObj>
                </mc:Choice>
                <mc:Fallback>
                  <p:oleObj name="Equation" r:id="rId13" imgW="114102" imgH="1141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9" y="1939"/>
                          <a:ext cx="127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3" name="Object 60"/>
            <p:cNvGraphicFramePr>
              <a:graphicFrameLocks noChangeAspect="1"/>
            </p:cNvGraphicFramePr>
            <p:nvPr/>
          </p:nvGraphicFramePr>
          <p:xfrm>
            <a:off x="3894" y="1981"/>
            <a:ext cx="120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90" name="Equation" r:id="rId15" imgW="114102" imgH="114102" progId="Equation.3">
                    <p:embed/>
                  </p:oleObj>
                </mc:Choice>
                <mc:Fallback>
                  <p:oleObj name="Equation" r:id="rId15" imgW="114102" imgH="1141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4" y="1981"/>
                          <a:ext cx="120" cy="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4" name="Object 61"/>
            <p:cNvGraphicFramePr>
              <a:graphicFrameLocks noChangeAspect="1"/>
            </p:cNvGraphicFramePr>
            <p:nvPr/>
          </p:nvGraphicFramePr>
          <p:xfrm>
            <a:off x="4014" y="1872"/>
            <a:ext cx="162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91" name="Equation" r:id="rId16" imgW="164885" imgH="164885" progId="Equation.3">
                    <p:embed/>
                  </p:oleObj>
                </mc:Choice>
                <mc:Fallback>
                  <p:oleObj name="Equation" r:id="rId16" imgW="164885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1872"/>
                          <a:ext cx="162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838" name="AutoShape 62" descr="W_062">
            <a:hlinkClick r:id="rId1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867400" y="811065"/>
            <a:ext cx="181822" cy="463846"/>
          </a:xfrm>
          <a:prstGeom prst="actionButtonBlank">
            <a:avLst/>
          </a:prstGeom>
          <a:blipFill dpi="0" rotWithShape="0">
            <a:blip r:embed="rId19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839" name="AutoShape 63" descr="W_062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3478065"/>
            <a:ext cx="181822" cy="463846"/>
          </a:xfrm>
          <a:prstGeom prst="actionButtonBlank">
            <a:avLst/>
          </a:prstGeom>
          <a:blipFill dpi="0" rotWithShape="0">
            <a:blip r:embed="rId19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840" name="Text Box 64"/>
          <p:cNvSpPr txBox="1">
            <a:spLocks noChangeArrowheads="1"/>
          </p:cNvSpPr>
          <p:nvPr/>
        </p:nvSpPr>
        <p:spPr bwMode="auto">
          <a:xfrm>
            <a:off x="2209800" y="5767388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dirty="0"/>
              <a:t>共同点：</a:t>
            </a:r>
            <a:r>
              <a:rPr lang="zh-CN" altLang="en-US" dirty="0">
                <a:solidFill>
                  <a:srgbClr val="0000FF"/>
                </a:solidFill>
              </a:rPr>
              <a:t>穿过闭合导体回路的磁通量发生了变化。</a:t>
            </a:r>
          </a:p>
        </p:txBody>
      </p:sp>
      <p:graphicFrame>
        <p:nvGraphicFramePr>
          <p:cNvPr id="75841" name="Object 65"/>
          <p:cNvGraphicFramePr>
            <a:graphicFrameLocks noChangeAspect="1"/>
          </p:cNvGraphicFramePr>
          <p:nvPr/>
        </p:nvGraphicFramePr>
        <p:xfrm>
          <a:off x="4660900" y="6300789"/>
          <a:ext cx="22733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2" name="Equation" r:id="rId21" imgW="863225" imgH="203112" progId="Equation.3">
                  <p:embed/>
                </p:oleObj>
              </mc:Choice>
              <mc:Fallback>
                <p:oleObj name="Equation" r:id="rId21" imgW="86322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6300789"/>
                        <a:ext cx="22733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42" name="AutoShape 66" descr="W_062">
            <a:hlinkClick r:id="rId2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232400" y="5210027"/>
            <a:ext cx="181822" cy="463846"/>
          </a:xfrm>
          <a:prstGeom prst="actionButtonBlank">
            <a:avLst/>
          </a:prstGeom>
          <a:blipFill dpi="0" rotWithShape="0">
            <a:blip r:embed="rId19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843" name="AutoShape 67" descr="W_062">
            <a:hlinkClick r:id="rId2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159375" y="4201965"/>
            <a:ext cx="181822" cy="463846"/>
          </a:xfrm>
          <a:prstGeom prst="actionButtonBlank">
            <a:avLst/>
          </a:prstGeom>
          <a:blipFill dpi="0" rotWithShape="0">
            <a:blip r:embed="rId19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844" name="AutoShape 68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912351" y="6078539"/>
            <a:ext cx="360363" cy="503237"/>
          </a:xfrm>
          <a:custGeom>
            <a:avLst/>
            <a:gdLst>
              <a:gd name="T0" fmla="*/ 2574627 w 21600"/>
              <a:gd name="T1" fmla="*/ 0 h 21600"/>
              <a:gd name="T2" fmla="*/ 850323 w 21600"/>
              <a:gd name="T3" fmla="*/ 11724444 h 21600"/>
              <a:gd name="T4" fmla="*/ 2706843 w 21600"/>
              <a:gd name="T5" fmla="*/ 4510658 h 21600"/>
              <a:gd name="T6" fmla="*/ 4359341 w 21600"/>
              <a:gd name="T7" fmla="*/ 7753880 h 21600"/>
              <a:gd name="T8" fmla="*/ 6012106 w 21600"/>
              <a:gd name="T9" fmla="*/ 4510658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611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5662" y="14285"/>
                </a:moveTo>
                <a:lnTo>
                  <a:pt x="21600" y="8310"/>
                </a:lnTo>
                <a:lnTo>
                  <a:pt x="18630" y="8310"/>
                </a:lnTo>
                <a:cubicBezTo>
                  <a:pt x="18630" y="3721"/>
                  <a:pt x="14430" y="0"/>
                  <a:pt x="9250" y="0"/>
                </a:cubicBezTo>
                <a:cubicBezTo>
                  <a:pt x="4141" y="0"/>
                  <a:pt x="0" y="3799"/>
                  <a:pt x="0" y="8485"/>
                </a:cubicBezTo>
                <a:lnTo>
                  <a:pt x="0" y="21600"/>
                </a:lnTo>
                <a:lnTo>
                  <a:pt x="6110" y="21600"/>
                </a:lnTo>
                <a:lnTo>
                  <a:pt x="6110" y="8310"/>
                </a:lnTo>
                <a:cubicBezTo>
                  <a:pt x="6110" y="6947"/>
                  <a:pt x="7362" y="5842"/>
                  <a:pt x="8907" y="5842"/>
                </a:cubicBezTo>
                <a:lnTo>
                  <a:pt x="9725" y="5842"/>
                </a:lnTo>
                <a:cubicBezTo>
                  <a:pt x="11269" y="5842"/>
                  <a:pt x="12520" y="6947"/>
                  <a:pt x="12520" y="8310"/>
                </a:cubicBezTo>
                <a:lnTo>
                  <a:pt x="9725" y="8310"/>
                </a:lnTo>
                <a:lnTo>
                  <a:pt x="15662" y="1428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25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5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  <p:bldP spid="75780" grpId="0" autoUpdateAnimBg="0"/>
      <p:bldP spid="75800" grpId="0" autoUpdateAnimBg="0"/>
      <p:bldP spid="75801" grpId="0" autoUpdateAnimBg="0"/>
      <p:bldP spid="75838" grpId="0" animBg="1"/>
      <p:bldP spid="75839" grpId="0" animBg="1"/>
      <p:bldP spid="75840" grpId="0" autoUpdateAnimBg="0"/>
      <p:bldP spid="75842" grpId="0" animBg="1"/>
      <p:bldP spid="75843" grpId="0" animBg="1"/>
      <p:bldP spid="758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119336" y="908720"/>
            <a:ext cx="4130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7" rIns="91413" bIns="45707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00"/>
                </a:solidFill>
              </a:rPr>
              <a:t>一、</a:t>
            </a:r>
            <a:r>
              <a:rPr lang="zh-CN" altLang="en-US" sz="2800" dirty="0">
                <a:solidFill>
                  <a:srgbClr val="FF00FF"/>
                </a:solidFill>
              </a:rPr>
              <a:t>磁生电</a:t>
            </a:r>
            <a:r>
              <a:rPr lang="zh-CN" altLang="en-US" sz="2800" dirty="0">
                <a:solidFill>
                  <a:srgbClr val="000000"/>
                </a:solidFill>
              </a:rPr>
              <a:t>的实验现象：</a:t>
            </a:r>
          </a:p>
        </p:txBody>
      </p:sp>
      <p:sp>
        <p:nvSpPr>
          <p:cNvPr id="110595" name="Text Box 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271464" y="1772816"/>
            <a:ext cx="217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7" rIns="91413" bIns="45707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模拟实验一：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3863752" y="1988840"/>
            <a:ext cx="2102098" cy="120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3" tIns="45707" rIns="91413" bIns="45707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101"/>
                </a:solidFill>
              </a:rPr>
              <a:t>导体回路中产生电流的原因</a:t>
            </a:r>
          </a:p>
        </p:txBody>
      </p:sp>
      <p:sp>
        <p:nvSpPr>
          <p:cNvPr id="110597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271464" y="4221088"/>
            <a:ext cx="194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7" rIns="91413" bIns="45707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</a:rPr>
              <a:t>模拟实验二：</a:t>
            </a:r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3935760" y="4365104"/>
            <a:ext cx="2084636" cy="120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3" tIns="45707" rIns="91413" bIns="45707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101"/>
                </a:solidFill>
              </a:rPr>
              <a:t>导体回路中产生电流的原因</a:t>
            </a: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1271464" y="6021288"/>
            <a:ext cx="583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7" rIns="91413" bIns="45707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由实验一和实验二，能得到何结论？</a:t>
            </a:r>
            <a:endParaRPr lang="zh-CN" altLang="en-US" b="0" u="sng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240016" y="4581128"/>
            <a:ext cx="4537075" cy="1201029"/>
            <a:chOff x="2017" y="2432"/>
            <a:chExt cx="2859" cy="758"/>
          </a:xfrm>
        </p:grpSpPr>
        <p:sp>
          <p:nvSpPr>
            <p:cNvPr id="21520" name="Text Box 9"/>
            <p:cNvSpPr txBox="1">
              <a:spLocks noChangeArrowheads="1"/>
            </p:cNvSpPr>
            <p:nvPr/>
          </p:nvSpPr>
          <p:spPr bwMode="auto">
            <a:xfrm>
              <a:off x="2426" y="2432"/>
              <a:ext cx="2450" cy="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3" tIns="45707" rIns="91413" bIns="45707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kumimoji="0" lang="zh-CN" altLang="en-US" dirty="0">
                  <a:solidFill>
                    <a:srgbClr val="1C1C1C"/>
                  </a:solidFill>
                </a:rPr>
                <a:t>本质上是导体闭合回路所在处的</a:t>
              </a:r>
              <a:r>
                <a:rPr kumimoji="0" lang="zh-CN" altLang="en-US" dirty="0">
                  <a:solidFill>
                    <a:srgbClr val="FF0101"/>
                  </a:solidFill>
                </a:rPr>
                <a:t>磁场发生了变化。</a:t>
              </a:r>
              <a:endParaRPr kumimoji="0" lang="en-US" altLang="zh-CN" dirty="0">
                <a:solidFill>
                  <a:srgbClr val="FF0101"/>
                </a:solidFill>
              </a:endParaRPr>
            </a:p>
          </p:txBody>
        </p:sp>
        <p:sp>
          <p:nvSpPr>
            <p:cNvPr id="110602" name="AutoShape 10"/>
            <p:cNvSpPr>
              <a:spLocks noChangeArrowheads="1"/>
            </p:cNvSpPr>
            <p:nvPr/>
          </p:nvSpPr>
          <p:spPr bwMode="auto">
            <a:xfrm>
              <a:off x="2017" y="2659"/>
              <a:ext cx="408" cy="39"/>
            </a:xfrm>
            <a:prstGeom prst="rightArrow">
              <a:avLst>
                <a:gd name="adj1" fmla="val 50000"/>
                <a:gd name="adj2" fmla="val 226667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just" eaLnBrk="1" hangingPunct="1">
                <a:lnSpc>
                  <a:spcPct val="150000"/>
                </a:lnSpc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307262" y="1827285"/>
            <a:ext cx="4827587" cy="645611"/>
            <a:chOff x="2061" y="1047"/>
            <a:chExt cx="3042" cy="408"/>
          </a:xfrm>
        </p:grpSpPr>
        <p:sp>
          <p:nvSpPr>
            <p:cNvPr id="21518" name="Text Box 12"/>
            <p:cNvSpPr txBox="1">
              <a:spLocks noChangeArrowheads="1"/>
            </p:cNvSpPr>
            <p:nvPr/>
          </p:nvSpPr>
          <p:spPr bwMode="auto">
            <a:xfrm>
              <a:off x="2563" y="1047"/>
              <a:ext cx="2540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3" tIns="45707" rIns="91413" bIns="45707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kumimoji="0" lang="zh-CN" altLang="en-US">
                  <a:solidFill>
                    <a:srgbClr val="1C1C1C"/>
                  </a:solidFill>
                </a:rPr>
                <a:t>磁铁</a:t>
              </a:r>
              <a:r>
                <a:rPr kumimoji="0" lang="zh-CN" altLang="en-US">
                  <a:solidFill>
                    <a:srgbClr val="FF0101"/>
                  </a:solidFill>
                </a:rPr>
                <a:t>相对于</a:t>
              </a:r>
              <a:r>
                <a:rPr kumimoji="0" lang="zh-CN" altLang="en-US">
                  <a:solidFill>
                    <a:srgbClr val="1C1C1C"/>
                  </a:solidFill>
                </a:rPr>
                <a:t>线圈发生了</a:t>
              </a:r>
              <a:r>
                <a:rPr kumimoji="0" lang="zh-CN" altLang="en-US">
                  <a:solidFill>
                    <a:srgbClr val="FF0101"/>
                  </a:solidFill>
                </a:rPr>
                <a:t>运动。</a:t>
              </a:r>
              <a:endParaRPr kumimoji="0" lang="en-US" altLang="zh-CN">
                <a:solidFill>
                  <a:srgbClr val="FF0101"/>
                </a:solidFill>
              </a:endParaRPr>
            </a:p>
          </p:txBody>
        </p:sp>
        <p:sp>
          <p:nvSpPr>
            <p:cNvPr id="110605" name="AutoShape 13"/>
            <p:cNvSpPr>
              <a:spLocks noChangeArrowheads="1"/>
            </p:cNvSpPr>
            <p:nvPr/>
          </p:nvSpPr>
          <p:spPr bwMode="auto">
            <a:xfrm rot="19800000">
              <a:off x="2061" y="1334"/>
              <a:ext cx="499" cy="23"/>
            </a:xfrm>
            <a:prstGeom prst="rightArrow">
              <a:avLst>
                <a:gd name="adj1" fmla="val 50000"/>
                <a:gd name="adj2" fmla="val 542391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just" eaLnBrk="1" hangingPunct="1">
                <a:lnSpc>
                  <a:spcPct val="150000"/>
                </a:lnSpc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312024" y="2636912"/>
            <a:ext cx="4822825" cy="1200151"/>
            <a:chOff x="2064" y="1506"/>
            <a:chExt cx="3039" cy="756"/>
          </a:xfrm>
        </p:grpSpPr>
        <p:sp>
          <p:nvSpPr>
            <p:cNvPr id="21516" name="Text Box 15"/>
            <p:cNvSpPr txBox="1">
              <a:spLocks noChangeArrowheads="1"/>
            </p:cNvSpPr>
            <p:nvPr/>
          </p:nvSpPr>
          <p:spPr bwMode="auto">
            <a:xfrm>
              <a:off x="2563" y="1506"/>
              <a:ext cx="2540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3" tIns="45707" rIns="91413" bIns="45707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kumimoji="0" lang="zh-CN" altLang="en-US">
                  <a:solidFill>
                    <a:srgbClr val="1C1C1C"/>
                  </a:solidFill>
                </a:rPr>
                <a:t>本质上是导体闭合回路所在处的</a:t>
              </a:r>
              <a:r>
                <a:rPr kumimoji="0" lang="zh-CN" altLang="en-US">
                  <a:solidFill>
                    <a:srgbClr val="FF0101"/>
                  </a:solidFill>
                </a:rPr>
                <a:t>磁场发生了变化。</a:t>
              </a:r>
              <a:endParaRPr kumimoji="0" lang="en-US" altLang="zh-CN">
                <a:solidFill>
                  <a:srgbClr val="FF0101"/>
                </a:solidFill>
              </a:endParaRPr>
            </a:p>
          </p:txBody>
        </p:sp>
        <p:sp>
          <p:nvSpPr>
            <p:cNvPr id="110608" name="AutoShape 16"/>
            <p:cNvSpPr>
              <a:spLocks noChangeArrowheads="1"/>
            </p:cNvSpPr>
            <p:nvPr/>
          </p:nvSpPr>
          <p:spPr bwMode="auto">
            <a:xfrm rot="1800000">
              <a:off x="2064" y="1616"/>
              <a:ext cx="498" cy="50"/>
            </a:xfrm>
            <a:prstGeom prst="rightArrow">
              <a:avLst>
                <a:gd name="adj1" fmla="val 50000"/>
                <a:gd name="adj2" fmla="val 249000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just" eaLnBrk="1" hangingPunct="1">
                <a:lnSpc>
                  <a:spcPct val="150000"/>
                </a:lnSpc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791744" y="44624"/>
            <a:ext cx="4130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7" rIns="91413" bIns="45707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rgbClr val="000000"/>
                </a:solidFill>
              </a:rPr>
              <a:t>17.1     </a:t>
            </a:r>
            <a:r>
              <a:rPr lang="zh-CN" altLang="en-US" sz="2800" dirty="0">
                <a:solidFill>
                  <a:srgbClr val="000000"/>
                </a:solidFill>
              </a:rPr>
              <a:t>电磁感应定律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utoUpdateAnimBg="0"/>
      <p:bldP spid="110595" grpId="0" autoUpdateAnimBg="0"/>
      <p:bldP spid="110596" grpId="0"/>
      <p:bldP spid="110597" grpId="0" autoUpdateAnimBg="0"/>
      <p:bldP spid="110598" grpId="0"/>
      <p:bldP spid="1105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134625"/>
              </p:ext>
            </p:extLst>
          </p:nvPr>
        </p:nvGraphicFramePr>
        <p:xfrm>
          <a:off x="3359696" y="5949280"/>
          <a:ext cx="28416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8" name="公式" r:id="rId3" imgW="1079032" imgH="203112" progId="Equation.3">
                  <p:embed/>
                </p:oleObj>
              </mc:Choice>
              <mc:Fallback>
                <p:oleObj name="公式" r:id="rId3" imgW="1079032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696" y="5949280"/>
                        <a:ext cx="28416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51584" y="1556792"/>
            <a:ext cx="3313112" cy="457200"/>
            <a:chOff x="1020" y="436"/>
            <a:chExt cx="2087" cy="287"/>
          </a:xfrm>
        </p:grpSpPr>
        <p:sp>
          <p:nvSpPr>
            <p:cNvPr id="22560" name="Text Box 4"/>
            <p:cNvSpPr txBox="1">
              <a:spLocks noChangeArrowheads="1"/>
            </p:cNvSpPr>
            <p:nvPr/>
          </p:nvSpPr>
          <p:spPr bwMode="auto">
            <a:xfrm>
              <a:off x="1020" y="436"/>
              <a:ext cx="208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3" tIns="45707" rIns="91413" bIns="45707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000000"/>
                  </a:solidFill>
                </a:rPr>
                <a:t>     不随时间发生变化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22561" name="Object 5"/>
            <p:cNvGraphicFramePr>
              <a:graphicFrameLocks noChangeAspect="1"/>
            </p:cNvGraphicFramePr>
            <p:nvPr/>
          </p:nvGraphicFramePr>
          <p:xfrm>
            <a:off x="1117" y="436"/>
            <a:ext cx="21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29" name="Microsoft 公式 3.0" r:id="rId5" imgW="152334" imgH="190417" progId="Equation.3">
                    <p:embed/>
                  </p:oleObj>
                </mc:Choice>
                <mc:Fallback>
                  <p:oleObj name="Microsoft 公式 3.0" r:id="rId5" imgW="152334" imgH="190417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7" y="436"/>
                          <a:ext cx="21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783632" y="3789040"/>
            <a:ext cx="4441825" cy="457200"/>
            <a:chOff x="2450" y="2086"/>
            <a:chExt cx="2721" cy="272"/>
          </a:xfrm>
        </p:grpSpPr>
        <p:sp>
          <p:nvSpPr>
            <p:cNvPr id="22558" name="Text Box 7"/>
            <p:cNvSpPr txBox="1">
              <a:spLocks noChangeArrowheads="1"/>
            </p:cNvSpPr>
            <p:nvPr/>
          </p:nvSpPr>
          <p:spPr bwMode="auto">
            <a:xfrm>
              <a:off x="2450" y="2086"/>
              <a:ext cx="2721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3" tIns="45707" rIns="91413" bIns="45707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000000"/>
                  </a:solidFill>
                </a:rPr>
                <a:t>              都不随时间发生变化</a:t>
              </a:r>
            </a:p>
          </p:txBody>
        </p:sp>
        <p:graphicFrame>
          <p:nvGraphicFramePr>
            <p:cNvPr id="22559" name="Object 8"/>
            <p:cNvGraphicFramePr>
              <a:graphicFrameLocks noChangeAspect="1"/>
            </p:cNvGraphicFramePr>
            <p:nvPr/>
          </p:nvGraphicFramePr>
          <p:xfrm>
            <a:off x="2540" y="2086"/>
            <a:ext cx="635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0" name="Equation" r:id="rId7" imgW="393529" imgH="203112" progId="Equation.3">
                    <p:embed/>
                  </p:oleObj>
                </mc:Choice>
                <mc:Fallback>
                  <p:oleObj name="Equation" r:id="rId7" imgW="393529" imgH="20311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0" y="2086"/>
                          <a:ext cx="635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1625" name="Text Box 9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335360" y="1556792"/>
            <a:ext cx="2090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7" rIns="91413" bIns="45707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</a:rPr>
              <a:t>模拟实验三：</a:t>
            </a:r>
          </a:p>
        </p:txBody>
      </p:sp>
      <p:sp>
        <p:nvSpPr>
          <p:cNvPr id="111626" name="Text Box 10">
            <a:hlinkClick r:id="rId10" action="ppaction://hlinksldjump"/>
          </p:cNvPr>
          <p:cNvSpPr txBox="1">
            <a:spLocks noChangeArrowheads="1"/>
          </p:cNvSpPr>
          <p:nvPr/>
        </p:nvSpPr>
        <p:spPr bwMode="auto">
          <a:xfrm>
            <a:off x="479376" y="3789040"/>
            <a:ext cx="1970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7" rIns="91413" bIns="45707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</a:rPr>
              <a:t>模拟实验四：</a:t>
            </a:r>
          </a:p>
        </p:txBody>
      </p:sp>
      <p:graphicFrame>
        <p:nvGraphicFramePr>
          <p:cNvPr id="1116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969465"/>
              </p:ext>
            </p:extLst>
          </p:nvPr>
        </p:nvGraphicFramePr>
        <p:xfrm>
          <a:off x="4542384" y="5971505"/>
          <a:ext cx="4032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" name="公式" r:id="rId11" imgW="152268" imgH="164957" progId="Equation.3">
                  <p:embed/>
                </p:oleObj>
              </mc:Choice>
              <mc:Fallback>
                <p:oleObj name="公式" r:id="rId11" imgW="152268" imgH="16495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2384" y="5971505"/>
                        <a:ext cx="40322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548455"/>
              </p:ext>
            </p:extLst>
          </p:nvPr>
        </p:nvGraphicFramePr>
        <p:xfrm>
          <a:off x="4945609" y="5946105"/>
          <a:ext cx="50006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" name="公式" r:id="rId13" imgW="190417" imgH="203112" progId="Equation.3">
                  <p:embed/>
                </p:oleObj>
              </mc:Choice>
              <mc:Fallback>
                <p:oleObj name="公式" r:id="rId13" imgW="190417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609" y="5946105"/>
                        <a:ext cx="500062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671520"/>
              </p:ext>
            </p:extLst>
          </p:nvPr>
        </p:nvGraphicFramePr>
        <p:xfrm>
          <a:off x="5463134" y="5946105"/>
          <a:ext cx="5016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3" name="公式" r:id="rId15" imgW="190417" imgH="203112" progId="Equation.3">
                  <p:embed/>
                </p:oleObj>
              </mc:Choice>
              <mc:Fallback>
                <p:oleObj name="公式" r:id="rId15" imgW="190417" imgH="2031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3134" y="5946105"/>
                        <a:ext cx="5016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30" name="Rectangle 14"/>
          <p:cNvSpPr>
            <a:spLocks noChangeArrowheads="1"/>
          </p:cNvSpPr>
          <p:nvPr/>
        </p:nvSpPr>
        <p:spPr bwMode="auto">
          <a:xfrm>
            <a:off x="1703512" y="2276872"/>
            <a:ext cx="2088232" cy="120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3" tIns="45707" rIns="91413" bIns="45707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101"/>
                </a:solidFill>
              </a:rPr>
              <a:t>导体回路中产生电流的原因</a:t>
            </a: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4367808" y="2564904"/>
            <a:ext cx="4995863" cy="830262"/>
            <a:chOff x="1944" y="1797"/>
            <a:chExt cx="3147" cy="523"/>
          </a:xfrm>
        </p:grpSpPr>
        <p:grpSp>
          <p:nvGrpSpPr>
            <p:cNvPr id="22554" name="Group 34"/>
            <p:cNvGrpSpPr>
              <a:grpSpLocks/>
            </p:cNvGrpSpPr>
            <p:nvPr/>
          </p:nvGrpSpPr>
          <p:grpSpPr bwMode="auto">
            <a:xfrm>
              <a:off x="2426" y="1797"/>
              <a:ext cx="2665" cy="523"/>
              <a:chOff x="2426" y="1797"/>
              <a:chExt cx="2665" cy="523"/>
            </a:xfrm>
          </p:grpSpPr>
          <p:sp>
            <p:nvSpPr>
              <p:cNvPr id="111633" name="Text Box 17"/>
              <p:cNvSpPr txBox="1">
                <a:spLocks noChangeArrowheads="1"/>
              </p:cNvSpPr>
              <p:nvPr/>
            </p:nvSpPr>
            <p:spPr bwMode="auto">
              <a:xfrm>
                <a:off x="2426" y="1797"/>
                <a:ext cx="2665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lIns="91413" tIns="45707" rIns="91413" bIns="45707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回路包围的面积      随时间发生了</a:t>
                </a:r>
                <a:r>
                  <a:rPr lang="zh-CN" altLang="en-US" dirty="0">
                    <a:solidFill>
                      <a:srgbClr val="FF0101"/>
                    </a:solidFill>
                  </a:rPr>
                  <a:t>变化。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22557" name="Object 18"/>
              <p:cNvGraphicFramePr>
                <a:graphicFrameLocks noChangeAspect="1"/>
              </p:cNvGraphicFramePr>
              <p:nvPr/>
            </p:nvGraphicFramePr>
            <p:xfrm>
              <a:off x="3878" y="1797"/>
              <a:ext cx="189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34" name="Equation" r:id="rId17" imgW="139579" imgH="177646" progId="Equation.DSMT4">
                      <p:embed/>
                    </p:oleObj>
                  </mc:Choice>
                  <mc:Fallback>
                    <p:oleObj name="Equation" r:id="rId17" imgW="139579" imgH="177646" progId="Equation.DSMT4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1797"/>
                            <a:ext cx="189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1635" name="AutoShape 19"/>
            <p:cNvSpPr>
              <a:spLocks noChangeArrowheads="1"/>
            </p:cNvSpPr>
            <p:nvPr/>
          </p:nvSpPr>
          <p:spPr bwMode="auto">
            <a:xfrm>
              <a:off x="1944" y="1911"/>
              <a:ext cx="454" cy="91"/>
            </a:xfrm>
            <a:prstGeom prst="rightArrow">
              <a:avLst>
                <a:gd name="adj1" fmla="val 50000"/>
                <a:gd name="adj2" fmla="val 124725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11636" name="Rectangle 20"/>
          <p:cNvSpPr>
            <a:spLocks noChangeArrowheads="1"/>
          </p:cNvSpPr>
          <p:nvPr/>
        </p:nvSpPr>
        <p:spPr bwMode="auto">
          <a:xfrm>
            <a:off x="1703512" y="4437112"/>
            <a:ext cx="2197497" cy="120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3" tIns="45707" rIns="91413" bIns="45707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101"/>
                </a:solidFill>
              </a:rPr>
              <a:t>导体回路中产生电流的原因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4223792" y="4797152"/>
            <a:ext cx="7272808" cy="830263"/>
            <a:chOff x="1863" y="2958"/>
            <a:chExt cx="3636" cy="523"/>
          </a:xfrm>
        </p:grpSpPr>
        <p:grpSp>
          <p:nvGrpSpPr>
            <p:cNvPr id="22548" name="Group 36"/>
            <p:cNvGrpSpPr>
              <a:grpSpLocks/>
            </p:cNvGrpSpPr>
            <p:nvPr/>
          </p:nvGrpSpPr>
          <p:grpSpPr bwMode="auto">
            <a:xfrm>
              <a:off x="2308" y="2958"/>
              <a:ext cx="3191" cy="523"/>
              <a:chOff x="2308" y="2958"/>
              <a:chExt cx="3191" cy="523"/>
            </a:xfrm>
          </p:grpSpPr>
          <p:sp>
            <p:nvSpPr>
              <p:cNvPr id="111639" name="Text Box 23"/>
              <p:cNvSpPr txBox="1">
                <a:spLocks noChangeArrowheads="1"/>
              </p:cNvSpPr>
              <p:nvPr/>
            </p:nvSpPr>
            <p:spPr bwMode="auto">
              <a:xfrm>
                <a:off x="2308" y="2958"/>
                <a:ext cx="3191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lIns="91413" tIns="45707" rIns="91413" bIns="45707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是     与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     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之间的夹角     随时间发生了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变化。</a:t>
                </a:r>
                <a:endParaRPr lang="en-US" altLang="zh-CN" dirty="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22551" name="Object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50343842"/>
                  </p:ext>
                </p:extLst>
              </p:nvPr>
            </p:nvGraphicFramePr>
            <p:xfrm>
              <a:off x="2871" y="2958"/>
              <a:ext cx="189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35" name="Equation" r:id="rId19" imgW="139639" imgH="203112" progId="Equation.DSMT4">
                      <p:embed/>
                    </p:oleObj>
                  </mc:Choice>
                  <mc:Fallback>
                    <p:oleObj name="Equation" r:id="rId19" imgW="139639" imgH="203112" progId="Equation.DSMT4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1" y="2958"/>
                            <a:ext cx="189" cy="2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52" name="Object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91593703"/>
                  </p:ext>
                </p:extLst>
              </p:nvPr>
            </p:nvGraphicFramePr>
            <p:xfrm>
              <a:off x="2547" y="2958"/>
              <a:ext cx="206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36" name="Equation" r:id="rId21" imgW="152334" imgH="190417" progId="Equation.DSMT4">
                      <p:embed/>
                    </p:oleObj>
                  </mc:Choice>
                  <mc:Fallback>
                    <p:oleObj name="Equation" r:id="rId21" imgW="152334" imgH="190417" progId="Equation.DSMT4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7" y="2958"/>
                            <a:ext cx="206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53" name="Object 2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45368465"/>
                  </p:ext>
                </p:extLst>
              </p:nvPr>
            </p:nvGraphicFramePr>
            <p:xfrm>
              <a:off x="3843" y="3003"/>
              <a:ext cx="171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37" name="Equation" r:id="rId23" imgW="126725" imgH="177415" progId="Equation.DSMT4">
                      <p:embed/>
                    </p:oleObj>
                  </mc:Choice>
                  <mc:Fallback>
                    <p:oleObj name="Equation" r:id="rId23" imgW="126725" imgH="177415" progId="Equation.DSMT4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3" y="3003"/>
                            <a:ext cx="171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1643" name="AutoShape 27"/>
            <p:cNvSpPr>
              <a:spLocks noChangeArrowheads="1"/>
            </p:cNvSpPr>
            <p:nvPr/>
          </p:nvSpPr>
          <p:spPr bwMode="auto">
            <a:xfrm>
              <a:off x="1863" y="3053"/>
              <a:ext cx="453" cy="91"/>
            </a:xfrm>
            <a:prstGeom prst="rightArrow">
              <a:avLst>
                <a:gd name="adj1" fmla="val 50000"/>
                <a:gd name="adj2" fmla="val 124451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11644" name="Text Box 28"/>
          <p:cNvSpPr txBox="1">
            <a:spLocks noChangeArrowheads="1"/>
          </p:cNvSpPr>
          <p:nvPr/>
        </p:nvSpPr>
        <p:spPr bwMode="auto">
          <a:xfrm>
            <a:off x="191344" y="908720"/>
            <a:ext cx="1072919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3" tIns="45707" rIns="91413" bIns="45707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当导体闭合回路所在处的</a:t>
            </a:r>
            <a:r>
              <a:rPr kumimoji="0" lang="zh-CN" altLang="en-US" dirty="0">
                <a:solidFill>
                  <a:srgbClr val="FF0101"/>
                </a:solidFill>
              </a:rPr>
              <a:t>磁场       </a:t>
            </a:r>
            <a:r>
              <a:rPr lang="zh-CN" altLang="en-US" dirty="0">
                <a:solidFill>
                  <a:srgbClr val="000000"/>
                </a:solidFill>
              </a:rPr>
              <a:t>发生</a:t>
            </a:r>
            <a:r>
              <a:rPr kumimoji="0" lang="zh-CN" altLang="en-US" dirty="0">
                <a:solidFill>
                  <a:srgbClr val="FF0101"/>
                </a:solidFill>
              </a:rPr>
              <a:t>变化</a:t>
            </a:r>
            <a:r>
              <a:rPr lang="zh-CN" altLang="en-US" dirty="0">
                <a:solidFill>
                  <a:srgbClr val="000000"/>
                </a:solidFill>
              </a:rPr>
              <a:t>时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，回路中就有</a:t>
            </a:r>
            <a:r>
              <a:rPr kumimoji="0" lang="zh-CN" altLang="en-US" dirty="0">
                <a:solidFill>
                  <a:srgbClr val="FF0101"/>
                </a:solidFill>
              </a:rPr>
              <a:t>电流</a:t>
            </a:r>
            <a:r>
              <a:rPr lang="zh-CN" altLang="en-US" dirty="0">
                <a:solidFill>
                  <a:srgbClr val="000000"/>
                </a:solidFill>
              </a:rPr>
              <a:t>产生。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111645" name="Object 29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399285671"/>
              </p:ext>
            </p:extLst>
          </p:nvPr>
        </p:nvGraphicFramePr>
        <p:xfrm>
          <a:off x="4295800" y="836712"/>
          <a:ext cx="4270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8" name="公式" r:id="rId25" imgW="152334" imgH="190417" progId="Equation.3">
                  <p:embed/>
                </p:oleObj>
              </mc:Choice>
              <mc:Fallback>
                <p:oleObj name="公式" r:id="rId25" imgW="152334" imgH="190417" progId="Equation.3">
                  <p:embed/>
                  <p:pic>
                    <p:nvPicPr>
                      <p:cNvPr id="0" name="Object 2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800" y="836712"/>
                        <a:ext cx="4270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46" name="AutoShape 30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6528048" y="5877272"/>
            <a:ext cx="628650" cy="609600"/>
          </a:xfrm>
          <a:prstGeom prst="notchedRightArrow">
            <a:avLst>
              <a:gd name="adj1" fmla="val 50000"/>
              <a:gd name="adj2" fmla="val 25781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1647" name="Text Box 31"/>
          <p:cNvSpPr txBox="1">
            <a:spLocks noChangeArrowheads="1"/>
          </p:cNvSpPr>
          <p:nvPr/>
        </p:nvSpPr>
        <p:spPr bwMode="auto">
          <a:xfrm>
            <a:off x="2609850" y="846138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lIns="91413" tIns="45707" rIns="91413" bIns="45707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1648" name="Text Box 32"/>
          <p:cNvSpPr txBox="1">
            <a:spLocks noChangeArrowheads="1"/>
          </p:cNvSpPr>
          <p:nvPr/>
        </p:nvSpPr>
        <p:spPr bwMode="auto">
          <a:xfrm>
            <a:off x="2609850" y="769938"/>
            <a:ext cx="2516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lIns="91413" tIns="45707" rIns="91413" bIns="45707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1649" name="Text Box 33"/>
          <p:cNvSpPr txBox="1">
            <a:spLocks noChangeArrowheads="1"/>
          </p:cNvSpPr>
          <p:nvPr/>
        </p:nvSpPr>
        <p:spPr bwMode="auto">
          <a:xfrm>
            <a:off x="119336" y="116632"/>
            <a:ext cx="4240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7" rIns="91413" bIns="45707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实验一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和</a:t>
            </a:r>
            <a:r>
              <a:rPr lang="zh-CN" altLang="en-US" dirty="0">
                <a:solidFill>
                  <a:srgbClr val="0000FF"/>
                </a:solidFill>
              </a:rPr>
              <a:t>实验二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的结论：</a:t>
            </a:r>
            <a:endParaRPr lang="zh-CN" altLang="en-US" b="0" u="sng" dirty="0">
              <a:solidFill>
                <a:srgbClr val="0000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5" grpId="0" autoUpdateAnimBg="0"/>
      <p:bldP spid="111626" grpId="0" autoUpdateAnimBg="0"/>
      <p:bldP spid="111630" grpId="0"/>
      <p:bldP spid="111636" grpId="0"/>
      <p:bldP spid="111644" grpId="0"/>
      <p:bldP spid="1116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3" descr="W_062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519738" y="6300788"/>
            <a:ext cx="182562" cy="463550"/>
          </a:xfrm>
          <a:prstGeom prst="actionButtonBlank">
            <a:avLst/>
          </a:prstGeom>
          <a:blipFill dpi="0" rotWithShape="0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555" name="AutoShape 4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906000" y="6388100"/>
            <a:ext cx="649288" cy="287338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611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5662" y="14285"/>
                </a:moveTo>
                <a:lnTo>
                  <a:pt x="21600" y="8310"/>
                </a:lnTo>
                <a:lnTo>
                  <a:pt x="18630" y="8310"/>
                </a:lnTo>
                <a:cubicBezTo>
                  <a:pt x="18630" y="3721"/>
                  <a:pt x="14430" y="0"/>
                  <a:pt x="9250" y="0"/>
                </a:cubicBezTo>
                <a:cubicBezTo>
                  <a:pt x="4141" y="0"/>
                  <a:pt x="0" y="3799"/>
                  <a:pt x="0" y="8485"/>
                </a:cubicBezTo>
                <a:lnTo>
                  <a:pt x="0" y="21600"/>
                </a:lnTo>
                <a:lnTo>
                  <a:pt x="6110" y="21600"/>
                </a:lnTo>
                <a:lnTo>
                  <a:pt x="6110" y="8310"/>
                </a:lnTo>
                <a:cubicBezTo>
                  <a:pt x="6110" y="6947"/>
                  <a:pt x="7362" y="5842"/>
                  <a:pt x="8907" y="5842"/>
                </a:cubicBezTo>
                <a:lnTo>
                  <a:pt x="9725" y="5842"/>
                </a:lnTo>
                <a:cubicBezTo>
                  <a:pt x="11269" y="5842"/>
                  <a:pt x="12520" y="6947"/>
                  <a:pt x="12520" y="8310"/>
                </a:cubicBezTo>
                <a:lnTo>
                  <a:pt x="9725" y="8310"/>
                </a:lnTo>
                <a:lnTo>
                  <a:pt x="15662" y="1428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3563" name="ShockwaveFlash1" r:id="rId2" imgW="7770960" imgH="5562720"/>
        </mc:Choice>
        <mc:Fallback>
          <p:control name="ShockwaveFlash1" r:id="rId2" imgW="7770960" imgH="5562720">
            <p:pic>
              <p:nvPicPr>
                <p:cNvPr id="23556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135188" y="808038"/>
                  <a:ext cx="7770812" cy="5562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3" descr="W_062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0577513" y="5967413"/>
            <a:ext cx="180975" cy="465137"/>
          </a:xfrm>
          <a:prstGeom prst="actionButtonBlank">
            <a:avLst/>
          </a:prstGeom>
          <a:blipFill dpi="0" rotWithShape="0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4586" name="ShockwaveFlash1" r:id="rId2" imgW="9144000" imgH="5562720"/>
        </mc:Choice>
        <mc:Fallback>
          <p:control name="ShockwaveFlash1" r:id="rId2" imgW="9144000" imgH="5562720">
            <p:pic>
              <p:nvPicPr>
                <p:cNvPr id="24579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055688" y="869950"/>
                  <a:ext cx="9144000" cy="5562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3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3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3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3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8ECC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2790</TotalTime>
  <Words>2186</Words>
  <Application>Microsoft Office PowerPoint</Application>
  <PresentationFormat>宽屏</PresentationFormat>
  <Paragraphs>252</Paragraphs>
  <Slides>43</Slides>
  <Notes>4</Notes>
  <HiddenSlides>5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43</vt:i4>
      </vt:variant>
    </vt:vector>
  </HeadingPairs>
  <TitlesOfParts>
    <vt:vector size="61" baseType="lpstr">
      <vt:lpstr>Math5</vt:lpstr>
      <vt:lpstr>Microsoft Yahei</vt:lpstr>
      <vt:lpstr>黑体</vt:lpstr>
      <vt:lpstr>华文隶书</vt:lpstr>
      <vt:lpstr>楷体_GB2312</vt:lpstr>
      <vt:lpstr>隶书</vt:lpstr>
      <vt:lpstr>宋体</vt:lpstr>
      <vt:lpstr>幼圆</vt:lpstr>
      <vt:lpstr>Arial</vt:lpstr>
      <vt:lpstr>Calibri</vt:lpstr>
      <vt:lpstr>Kunstler Script</vt:lpstr>
      <vt:lpstr>Symbol</vt:lpstr>
      <vt:lpstr>Times New Roman</vt:lpstr>
      <vt:lpstr>Wingdings</vt:lpstr>
      <vt:lpstr>Office 主题</vt:lpstr>
      <vt:lpstr>公式</vt:lpstr>
      <vt:lpstr>Microsoft 公式 3.0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大学物理</dc:title>
  <dc:creator>宋新祥</dc:creator>
  <cp:lastModifiedBy>hp</cp:lastModifiedBy>
  <cp:revision>162</cp:revision>
  <dcterms:created xsi:type="dcterms:W3CDTF">1601-01-01T00:00:00Z</dcterms:created>
  <dcterms:modified xsi:type="dcterms:W3CDTF">2019-11-23T00:32:23Z</dcterms:modified>
</cp:coreProperties>
</file>