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ppt/notesSlides/notesSlide2.xml" ContentType="application/vnd.openxmlformats-officedocument.presentationml.notesSlide+xml"/>
  <Override PartName="/ppt/activeX/activeX2.xml" ContentType="application/vnd.ms-office.activeX+xml"/>
  <Override PartName="/ppt/activeX/activeX2.bin" ContentType="application/vnd.ms-office.activeX"/>
  <Override PartName="/ppt/activeX/activeX3.xml" ContentType="application/vnd.ms-office.activeX+xml"/>
  <Override PartName="/ppt/activeX/activeX3.bin" ContentType="application/vnd.ms-office.activeX"/>
  <Override PartName="/ppt/activeX/activeX4.xml" ContentType="application/vnd.ms-office.activeX+xml"/>
  <Override PartName="/ppt/activeX/activeX4.bin" ContentType="application/vnd.ms-office.activeX"/>
  <Override PartName="/ppt/activeX/activeX5.xml" ContentType="application/vnd.ms-office.activeX+xml"/>
  <Override PartName="/ppt/activeX/activeX5.bin" ContentType="application/vnd.ms-office.activeX"/>
  <Override PartName="/ppt/activeX/activeX6.xml" ContentType="application/vnd.ms-office.activeX+xml"/>
  <Override PartName="/ppt/activeX/activeX6.bin" ContentType="application/vnd.ms-office.activeX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activeX/activeX7.xml" ContentType="application/vnd.ms-office.activeX+xml"/>
  <Override PartName="/ppt/activeX/activeX7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28"/>
  </p:notesMasterIdLst>
  <p:handoutMasterIdLst>
    <p:handoutMasterId r:id="rId29"/>
  </p:handoutMasterIdLst>
  <p:sldIdLst>
    <p:sldId id="299" r:id="rId2"/>
    <p:sldId id="302" r:id="rId3"/>
    <p:sldId id="323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24" r:id="rId12"/>
    <p:sldId id="326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25" r:id="rId22"/>
    <p:sldId id="318" r:id="rId23"/>
    <p:sldId id="319" r:id="rId24"/>
    <p:sldId id="320" r:id="rId25"/>
    <p:sldId id="321" r:id="rId26"/>
    <p:sldId id="322" r:id="rId27"/>
  </p:sldIdLst>
  <p:sldSz cx="12192000" cy="6858000"/>
  <p:notesSz cx="6815138" cy="98234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1"/>
    <a:srgbClr val="0000FF"/>
    <a:srgbClr val="009900"/>
    <a:srgbClr val="FF6600"/>
    <a:srgbClr val="9900FF"/>
    <a:srgbClr val="FF00FF"/>
    <a:srgbClr val="00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9461" autoAdjust="0"/>
  </p:normalViewPr>
  <p:slideViewPr>
    <p:cSldViewPr>
      <p:cViewPr varScale="1">
        <p:scale>
          <a:sx n="86" d="100"/>
          <a:sy n="86" d="100"/>
        </p:scale>
        <p:origin x="533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image" Target="../media/image88.emf"/><Relationship Id="rId18" Type="http://schemas.openxmlformats.org/officeDocument/2006/relationships/image" Target="../media/image93.emf"/><Relationship Id="rId3" Type="http://schemas.openxmlformats.org/officeDocument/2006/relationships/image" Target="../media/image81.emf"/><Relationship Id="rId21" Type="http://schemas.openxmlformats.org/officeDocument/2006/relationships/image" Target="../media/image96.emf"/><Relationship Id="rId7" Type="http://schemas.openxmlformats.org/officeDocument/2006/relationships/image" Target="../media/image85.wmf"/><Relationship Id="rId12" Type="http://schemas.openxmlformats.org/officeDocument/2006/relationships/image" Target="../media/image68.wmf"/><Relationship Id="rId17" Type="http://schemas.openxmlformats.org/officeDocument/2006/relationships/image" Target="../media/image92.emf"/><Relationship Id="rId2" Type="http://schemas.openxmlformats.org/officeDocument/2006/relationships/image" Target="../media/image80.wmf"/><Relationship Id="rId16" Type="http://schemas.openxmlformats.org/officeDocument/2006/relationships/image" Target="../media/image91.emf"/><Relationship Id="rId20" Type="http://schemas.openxmlformats.org/officeDocument/2006/relationships/image" Target="../media/image95.e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11" Type="http://schemas.openxmlformats.org/officeDocument/2006/relationships/image" Target="../media/image66.wmf"/><Relationship Id="rId5" Type="http://schemas.openxmlformats.org/officeDocument/2006/relationships/image" Target="../media/image83.wmf"/><Relationship Id="rId15" Type="http://schemas.openxmlformats.org/officeDocument/2006/relationships/image" Target="../media/image90.emf"/><Relationship Id="rId10" Type="http://schemas.openxmlformats.org/officeDocument/2006/relationships/image" Target="../media/image67.wmf"/><Relationship Id="rId19" Type="http://schemas.openxmlformats.org/officeDocument/2006/relationships/image" Target="../media/image94.emf"/><Relationship Id="rId4" Type="http://schemas.openxmlformats.org/officeDocument/2006/relationships/image" Target="../media/image82.emf"/><Relationship Id="rId9" Type="http://schemas.openxmlformats.org/officeDocument/2006/relationships/image" Target="../media/image87.emf"/><Relationship Id="rId14" Type="http://schemas.openxmlformats.org/officeDocument/2006/relationships/image" Target="../media/image89.emf"/></Relationships>
</file>

<file path=ppt/drawings/_rels/vmlDrawing11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09.emf"/><Relationship Id="rId18" Type="http://schemas.openxmlformats.org/officeDocument/2006/relationships/image" Target="../media/image114.emf"/><Relationship Id="rId26" Type="http://schemas.openxmlformats.org/officeDocument/2006/relationships/image" Target="../media/image122.emf"/><Relationship Id="rId21" Type="http://schemas.openxmlformats.org/officeDocument/2006/relationships/image" Target="../media/image117.emf"/><Relationship Id="rId34" Type="http://schemas.openxmlformats.org/officeDocument/2006/relationships/image" Target="../media/image130.wmf"/><Relationship Id="rId7" Type="http://schemas.openxmlformats.org/officeDocument/2006/relationships/image" Target="../media/image103.emf"/><Relationship Id="rId12" Type="http://schemas.openxmlformats.org/officeDocument/2006/relationships/image" Target="../media/image108.emf"/><Relationship Id="rId17" Type="http://schemas.openxmlformats.org/officeDocument/2006/relationships/image" Target="../media/image113.emf"/><Relationship Id="rId25" Type="http://schemas.openxmlformats.org/officeDocument/2006/relationships/image" Target="../media/image121.emf"/><Relationship Id="rId33" Type="http://schemas.openxmlformats.org/officeDocument/2006/relationships/image" Target="../media/image129.wmf"/><Relationship Id="rId38" Type="http://schemas.openxmlformats.org/officeDocument/2006/relationships/image" Target="../media/image134.wmf"/><Relationship Id="rId2" Type="http://schemas.openxmlformats.org/officeDocument/2006/relationships/image" Target="../media/image98.wmf"/><Relationship Id="rId16" Type="http://schemas.openxmlformats.org/officeDocument/2006/relationships/image" Target="../media/image112.emf"/><Relationship Id="rId20" Type="http://schemas.openxmlformats.org/officeDocument/2006/relationships/image" Target="../media/image116.emf"/><Relationship Id="rId29" Type="http://schemas.openxmlformats.org/officeDocument/2006/relationships/image" Target="../media/image125.e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11" Type="http://schemas.openxmlformats.org/officeDocument/2006/relationships/image" Target="../media/image107.emf"/><Relationship Id="rId24" Type="http://schemas.openxmlformats.org/officeDocument/2006/relationships/image" Target="../media/image120.emf"/><Relationship Id="rId32" Type="http://schemas.openxmlformats.org/officeDocument/2006/relationships/image" Target="../media/image128.wmf"/><Relationship Id="rId37" Type="http://schemas.openxmlformats.org/officeDocument/2006/relationships/image" Target="../media/image133.wmf"/><Relationship Id="rId5" Type="http://schemas.openxmlformats.org/officeDocument/2006/relationships/image" Target="../media/image101.wmf"/><Relationship Id="rId15" Type="http://schemas.openxmlformats.org/officeDocument/2006/relationships/image" Target="../media/image111.emf"/><Relationship Id="rId23" Type="http://schemas.openxmlformats.org/officeDocument/2006/relationships/image" Target="../media/image119.emf"/><Relationship Id="rId28" Type="http://schemas.openxmlformats.org/officeDocument/2006/relationships/image" Target="../media/image124.emf"/><Relationship Id="rId36" Type="http://schemas.openxmlformats.org/officeDocument/2006/relationships/image" Target="../media/image132.emf"/><Relationship Id="rId10" Type="http://schemas.openxmlformats.org/officeDocument/2006/relationships/image" Target="../media/image106.emf"/><Relationship Id="rId19" Type="http://schemas.openxmlformats.org/officeDocument/2006/relationships/image" Target="../media/image115.emf"/><Relationship Id="rId31" Type="http://schemas.openxmlformats.org/officeDocument/2006/relationships/image" Target="../media/image127.emf"/><Relationship Id="rId4" Type="http://schemas.openxmlformats.org/officeDocument/2006/relationships/image" Target="../media/image100.emf"/><Relationship Id="rId9" Type="http://schemas.openxmlformats.org/officeDocument/2006/relationships/image" Target="../media/image105.emf"/><Relationship Id="rId14" Type="http://schemas.openxmlformats.org/officeDocument/2006/relationships/image" Target="../media/image110.emf"/><Relationship Id="rId22" Type="http://schemas.openxmlformats.org/officeDocument/2006/relationships/image" Target="../media/image118.emf"/><Relationship Id="rId27" Type="http://schemas.openxmlformats.org/officeDocument/2006/relationships/image" Target="../media/image123.emf"/><Relationship Id="rId30" Type="http://schemas.openxmlformats.org/officeDocument/2006/relationships/image" Target="../media/image126.emf"/><Relationship Id="rId35" Type="http://schemas.openxmlformats.org/officeDocument/2006/relationships/image" Target="../media/image131.wmf"/><Relationship Id="rId8" Type="http://schemas.openxmlformats.org/officeDocument/2006/relationships/image" Target="../media/image104.emf"/><Relationship Id="rId3" Type="http://schemas.openxmlformats.org/officeDocument/2006/relationships/image" Target="../media/image99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image" Target="../media/image147.emf"/><Relationship Id="rId18" Type="http://schemas.openxmlformats.org/officeDocument/2006/relationships/image" Target="../media/image151.wmf"/><Relationship Id="rId3" Type="http://schemas.openxmlformats.org/officeDocument/2006/relationships/image" Target="../media/image137.emf"/><Relationship Id="rId21" Type="http://schemas.openxmlformats.org/officeDocument/2006/relationships/image" Target="../media/image154.wmf"/><Relationship Id="rId7" Type="http://schemas.openxmlformats.org/officeDocument/2006/relationships/image" Target="../media/image141.wmf"/><Relationship Id="rId12" Type="http://schemas.openxmlformats.org/officeDocument/2006/relationships/image" Target="../media/image146.emf"/><Relationship Id="rId17" Type="http://schemas.openxmlformats.org/officeDocument/2006/relationships/image" Target="../media/image150.wmf"/><Relationship Id="rId2" Type="http://schemas.openxmlformats.org/officeDocument/2006/relationships/image" Target="../media/image136.emf"/><Relationship Id="rId16" Type="http://schemas.openxmlformats.org/officeDocument/2006/relationships/image" Target="../media/image149.wmf"/><Relationship Id="rId20" Type="http://schemas.openxmlformats.org/officeDocument/2006/relationships/image" Target="../media/image153.wmf"/><Relationship Id="rId1" Type="http://schemas.openxmlformats.org/officeDocument/2006/relationships/image" Target="../media/image135.emf"/><Relationship Id="rId6" Type="http://schemas.openxmlformats.org/officeDocument/2006/relationships/image" Target="../media/image140.emf"/><Relationship Id="rId11" Type="http://schemas.openxmlformats.org/officeDocument/2006/relationships/image" Target="../media/image145.wmf"/><Relationship Id="rId5" Type="http://schemas.openxmlformats.org/officeDocument/2006/relationships/image" Target="../media/image139.emf"/><Relationship Id="rId15" Type="http://schemas.openxmlformats.org/officeDocument/2006/relationships/image" Target="../media/image101.wmf"/><Relationship Id="rId23" Type="http://schemas.openxmlformats.org/officeDocument/2006/relationships/image" Target="../media/image156.wmf"/><Relationship Id="rId10" Type="http://schemas.openxmlformats.org/officeDocument/2006/relationships/image" Target="../media/image144.wmf"/><Relationship Id="rId19" Type="http://schemas.openxmlformats.org/officeDocument/2006/relationships/image" Target="../media/image152.wmf"/><Relationship Id="rId4" Type="http://schemas.openxmlformats.org/officeDocument/2006/relationships/image" Target="../media/image138.emf"/><Relationship Id="rId9" Type="http://schemas.openxmlformats.org/officeDocument/2006/relationships/image" Target="../media/image143.wmf"/><Relationship Id="rId14" Type="http://schemas.openxmlformats.org/officeDocument/2006/relationships/image" Target="../media/image148.emf"/><Relationship Id="rId22" Type="http://schemas.openxmlformats.org/officeDocument/2006/relationships/image" Target="../media/image15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4" Type="http://schemas.openxmlformats.org/officeDocument/2006/relationships/image" Target="../media/image16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png"/><Relationship Id="rId1" Type="http://schemas.openxmlformats.org/officeDocument/2006/relationships/image" Target="../media/image168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image" Target="../media/image173.wmf"/><Relationship Id="rId7" Type="http://schemas.openxmlformats.org/officeDocument/2006/relationships/image" Target="../media/image177.wmf"/><Relationship Id="rId2" Type="http://schemas.openxmlformats.org/officeDocument/2006/relationships/image" Target="../media/image172.wmf"/><Relationship Id="rId1" Type="http://schemas.openxmlformats.org/officeDocument/2006/relationships/image" Target="../media/image171.emf"/><Relationship Id="rId6" Type="http://schemas.openxmlformats.org/officeDocument/2006/relationships/image" Target="../media/image176.wmf"/><Relationship Id="rId11" Type="http://schemas.openxmlformats.org/officeDocument/2006/relationships/image" Target="../media/image181.wmf"/><Relationship Id="rId5" Type="http://schemas.openxmlformats.org/officeDocument/2006/relationships/image" Target="../media/image175.wmf"/><Relationship Id="rId10" Type="http://schemas.openxmlformats.org/officeDocument/2006/relationships/image" Target="../media/image180.emf"/><Relationship Id="rId4" Type="http://schemas.openxmlformats.org/officeDocument/2006/relationships/image" Target="../media/image174.emf"/><Relationship Id="rId9" Type="http://schemas.openxmlformats.org/officeDocument/2006/relationships/image" Target="../media/image179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3" Type="http://schemas.openxmlformats.org/officeDocument/2006/relationships/image" Target="../media/image184.wmf"/><Relationship Id="rId7" Type="http://schemas.openxmlformats.org/officeDocument/2006/relationships/image" Target="../media/image188.wmf"/><Relationship Id="rId2" Type="http://schemas.openxmlformats.org/officeDocument/2006/relationships/image" Target="../media/image183.wmf"/><Relationship Id="rId1" Type="http://schemas.openxmlformats.org/officeDocument/2006/relationships/image" Target="../media/image182.emf"/><Relationship Id="rId6" Type="http://schemas.openxmlformats.org/officeDocument/2006/relationships/image" Target="../media/image187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Relationship Id="rId9" Type="http://schemas.openxmlformats.org/officeDocument/2006/relationships/image" Target="../media/image19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Relationship Id="rId5" Type="http://schemas.openxmlformats.org/officeDocument/2006/relationships/image" Target="../media/image195.png"/><Relationship Id="rId4" Type="http://schemas.openxmlformats.org/officeDocument/2006/relationships/image" Target="../media/image19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e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13" Type="http://schemas.openxmlformats.org/officeDocument/2006/relationships/image" Target="../media/image208.wmf"/><Relationship Id="rId3" Type="http://schemas.openxmlformats.org/officeDocument/2006/relationships/image" Target="../media/image198.wmf"/><Relationship Id="rId7" Type="http://schemas.openxmlformats.org/officeDocument/2006/relationships/image" Target="../media/image202.wmf"/><Relationship Id="rId12" Type="http://schemas.openxmlformats.org/officeDocument/2006/relationships/image" Target="../media/image207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6" Type="http://schemas.openxmlformats.org/officeDocument/2006/relationships/image" Target="../media/image201.wmf"/><Relationship Id="rId11" Type="http://schemas.openxmlformats.org/officeDocument/2006/relationships/image" Target="../media/image206.wmf"/><Relationship Id="rId5" Type="http://schemas.openxmlformats.org/officeDocument/2006/relationships/image" Target="../media/image200.wmf"/><Relationship Id="rId10" Type="http://schemas.openxmlformats.org/officeDocument/2006/relationships/image" Target="../media/image205.wmf"/><Relationship Id="rId4" Type="http://schemas.openxmlformats.org/officeDocument/2006/relationships/image" Target="../media/image199.wmf"/><Relationship Id="rId9" Type="http://schemas.openxmlformats.org/officeDocument/2006/relationships/image" Target="../media/image204.wmf"/><Relationship Id="rId14" Type="http://schemas.openxmlformats.org/officeDocument/2006/relationships/image" Target="../media/image209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emf"/><Relationship Id="rId2" Type="http://schemas.openxmlformats.org/officeDocument/2006/relationships/image" Target="../media/image211.emf"/><Relationship Id="rId1" Type="http://schemas.openxmlformats.org/officeDocument/2006/relationships/image" Target="../media/image210.emf"/><Relationship Id="rId6" Type="http://schemas.openxmlformats.org/officeDocument/2006/relationships/image" Target="../media/image215.wmf"/><Relationship Id="rId5" Type="http://schemas.openxmlformats.org/officeDocument/2006/relationships/image" Target="../media/image214.wmf"/><Relationship Id="rId4" Type="http://schemas.openxmlformats.org/officeDocument/2006/relationships/image" Target="../media/image2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27.e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12" Type="http://schemas.openxmlformats.org/officeDocument/2006/relationships/image" Target="../media/image26.w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11" Type="http://schemas.openxmlformats.org/officeDocument/2006/relationships/image" Target="../media/image25.emf"/><Relationship Id="rId5" Type="http://schemas.openxmlformats.org/officeDocument/2006/relationships/image" Target="../media/image19.emf"/><Relationship Id="rId15" Type="http://schemas.openxmlformats.org/officeDocument/2006/relationships/image" Target="../media/image29.wmf"/><Relationship Id="rId10" Type="http://schemas.openxmlformats.org/officeDocument/2006/relationships/image" Target="../media/image24.emf"/><Relationship Id="rId4" Type="http://schemas.openxmlformats.org/officeDocument/2006/relationships/image" Target="../media/image18.wmf"/><Relationship Id="rId9" Type="http://schemas.openxmlformats.org/officeDocument/2006/relationships/image" Target="../media/image23.wmf"/><Relationship Id="rId14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emf"/><Relationship Id="rId4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image" Target="../media/image32.wmf"/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12" Type="http://schemas.openxmlformats.org/officeDocument/2006/relationships/image" Target="../media/image54.emf"/><Relationship Id="rId2" Type="http://schemas.openxmlformats.org/officeDocument/2006/relationships/image" Target="../media/image44.emf"/><Relationship Id="rId1" Type="http://schemas.openxmlformats.org/officeDocument/2006/relationships/image" Target="../media/image43.wmf"/><Relationship Id="rId6" Type="http://schemas.openxmlformats.org/officeDocument/2006/relationships/image" Target="../media/image48.emf"/><Relationship Id="rId11" Type="http://schemas.openxmlformats.org/officeDocument/2006/relationships/image" Target="../media/image53.wmf"/><Relationship Id="rId5" Type="http://schemas.openxmlformats.org/officeDocument/2006/relationships/image" Target="../media/image47.emf"/><Relationship Id="rId15" Type="http://schemas.openxmlformats.org/officeDocument/2006/relationships/image" Target="../media/image56.wmf"/><Relationship Id="rId10" Type="http://schemas.openxmlformats.org/officeDocument/2006/relationships/image" Target="../media/image52.emf"/><Relationship Id="rId4" Type="http://schemas.openxmlformats.org/officeDocument/2006/relationships/image" Target="../media/image46.emf"/><Relationship Id="rId9" Type="http://schemas.openxmlformats.org/officeDocument/2006/relationships/image" Target="../media/image51.emf"/><Relationship Id="rId14" Type="http://schemas.openxmlformats.org/officeDocument/2006/relationships/image" Target="../media/image5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image" Target="../media/image71.emf"/><Relationship Id="rId18" Type="http://schemas.openxmlformats.org/officeDocument/2006/relationships/image" Target="../media/image76.emf"/><Relationship Id="rId3" Type="http://schemas.openxmlformats.org/officeDocument/2006/relationships/image" Target="../media/image61.wmf"/><Relationship Id="rId7" Type="http://schemas.openxmlformats.org/officeDocument/2006/relationships/image" Target="../media/image65.emf"/><Relationship Id="rId12" Type="http://schemas.openxmlformats.org/officeDocument/2006/relationships/image" Target="../media/image70.emf"/><Relationship Id="rId17" Type="http://schemas.openxmlformats.org/officeDocument/2006/relationships/image" Target="../media/image75.emf"/><Relationship Id="rId2" Type="http://schemas.openxmlformats.org/officeDocument/2006/relationships/image" Target="../media/image60.emf"/><Relationship Id="rId16" Type="http://schemas.openxmlformats.org/officeDocument/2006/relationships/image" Target="../media/image74.emf"/><Relationship Id="rId20" Type="http://schemas.openxmlformats.org/officeDocument/2006/relationships/image" Target="../media/image78.wmf"/><Relationship Id="rId1" Type="http://schemas.openxmlformats.org/officeDocument/2006/relationships/image" Target="../media/image59.wmf"/><Relationship Id="rId6" Type="http://schemas.openxmlformats.org/officeDocument/2006/relationships/image" Target="../media/image64.emf"/><Relationship Id="rId11" Type="http://schemas.openxmlformats.org/officeDocument/2006/relationships/image" Target="../media/image69.emf"/><Relationship Id="rId5" Type="http://schemas.openxmlformats.org/officeDocument/2006/relationships/image" Target="../media/image63.wmf"/><Relationship Id="rId15" Type="http://schemas.openxmlformats.org/officeDocument/2006/relationships/image" Target="../media/image73.emf"/><Relationship Id="rId10" Type="http://schemas.openxmlformats.org/officeDocument/2006/relationships/image" Target="../media/image68.wmf"/><Relationship Id="rId19" Type="http://schemas.openxmlformats.org/officeDocument/2006/relationships/image" Target="../media/image77.emf"/><Relationship Id="rId4" Type="http://schemas.openxmlformats.org/officeDocument/2006/relationships/image" Target="../media/image62.emf"/><Relationship Id="rId9" Type="http://schemas.openxmlformats.org/officeDocument/2006/relationships/image" Target="../media/image67.wmf"/><Relationship Id="rId14" Type="http://schemas.openxmlformats.org/officeDocument/2006/relationships/image" Target="../media/image7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1325"/>
            <a:ext cx="29527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331325"/>
            <a:ext cx="29527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8533FEF-9F05-4A10-8933-0F5E6F2209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1722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27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1028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33350" y="736600"/>
            <a:ext cx="6550025" cy="36845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9038" cy="442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27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27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332913"/>
            <a:ext cx="29527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5A4322F-09AB-4964-A43C-A9E6D8F710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18354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9203E8-8BF7-4628-AC31-646774789AEE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恒定电流在真空中产生的磁场。</a:t>
            </a:r>
            <a:r>
              <a:rPr lang="zh-CN" altLang="en-US" sz="2400" b="1" smtClean="0">
                <a:solidFill>
                  <a:srgbClr val="0000FF"/>
                </a:solidFill>
                <a:ea typeface="楷体_GB2312" pitchFamily="49" charset="-122"/>
              </a:rPr>
              <a:t>稳恒磁场: 恒定电流激发的磁场。也称为静磁场。    即在空间的分布不随时间变化的磁场。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zh-CN" altLang="en-US" sz="24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4459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0488" y="700088"/>
            <a:ext cx="6635750" cy="3733800"/>
          </a:xfrm>
          <a:ln/>
        </p:spPr>
      </p:sp>
      <p:sp>
        <p:nvSpPr>
          <p:cNvPr id="21507" name="Rectangle 3"/>
          <p:cNvSpPr>
            <a:spLocks noChangeArrowheads="1"/>
          </p:cNvSpPr>
          <p:nvPr>
            <p:ph type="body" idx="1"/>
          </p:nvPr>
        </p:nvSpPr>
        <p:spPr>
          <a:xfrm>
            <a:off x="908050" y="4667250"/>
            <a:ext cx="4999038" cy="4433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000" b="1" smtClean="0">
                <a:ea typeface="楷体_GB2312" pitchFamily="49" charset="-122"/>
              </a:rPr>
              <a:t>导体或导体回路不动，由于磁场随时间变化，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b="1" smtClean="0">
                <a:ea typeface="楷体_GB2312" pitchFamily="49" charset="-122"/>
              </a:rPr>
              <a:t> 导体或导体回路内产生的感应电动势。</a:t>
            </a:r>
          </a:p>
        </p:txBody>
      </p:sp>
    </p:spTree>
    <p:extLst>
      <p:ext uri="{BB962C8B-B14F-4D97-AF65-F5344CB8AC3E}">
        <p14:creationId xmlns:p14="http://schemas.microsoft.com/office/powerpoint/2010/main" val="4122169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862388" y="9332913"/>
            <a:ext cx="295275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29474CD-3845-468F-A3BB-39172F3B667F}" type="slidenum">
              <a:rPr lang="en-US" altLang="zh-CN"/>
              <a:pPr algn="r" eaLnBrk="1" hangingPunct="1"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938" y="736600"/>
            <a:ext cx="6548437" cy="36845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b="1" smtClean="0"/>
              <a:t>金属探测器：利用电磁感应的原理，利用有交流电通过的线圈，产生迅速变化的磁场。这个磁场能在金属物体内部能感生涡电流。涡电流又会产生磁场，倒过来影响原来的磁场，引发探测器发出鸣声。 </a:t>
            </a:r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33758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9E659BCA-AF31-4D89-83C5-2440A813D97C}" type="datetimeFigureOut">
              <a:rPr lang="zh-CN" altLang="en-US"/>
              <a:pPr>
                <a:defRPr/>
              </a:pPr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5B8F133-B025-4740-B5E4-A925A5C398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90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2D440503-3EE7-4340-94F2-6B306517E77C}" type="datetimeFigureOut">
              <a:rPr lang="zh-CN" altLang="en-US"/>
              <a:pPr>
                <a:defRPr/>
              </a:pPr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A016A76-EC6F-4260-B2B0-0312BDF43C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51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8221D926-534C-4D61-B894-47B62BE3477E}" type="datetimeFigureOut">
              <a:rPr lang="zh-CN" altLang="en-US"/>
              <a:pPr>
                <a:defRPr/>
              </a:pPr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0BC818-28C1-4ED1-99AA-836193DA4C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26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 algn="l" eaLnBrk="1" hangingPunct="1">
              <a:spcBef>
                <a:spcPct val="0"/>
              </a:spcBef>
              <a:defRPr kumimoji="1" b="1">
                <a:solidFill>
                  <a:prstClr val="black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 algn="l" eaLnBrk="1" hangingPunct="1">
              <a:spcBef>
                <a:spcPct val="0"/>
              </a:spcBef>
              <a:defRPr kumimoji="1" b="1">
                <a:solidFill>
                  <a:prstClr val="black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DBB65D8-6B12-46B9-8F30-CDC0E06B5D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5873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26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26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DE82E6A4-9FB9-4768-9602-8FEF48BCCD57}" type="datetimeFigureOut">
              <a:rPr lang="zh-CN" altLang="en-US"/>
              <a:pPr>
                <a:defRPr/>
              </a:pPr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B99008-2085-4722-B8EC-4084823AA4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67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3427700E-DB65-4793-9108-E5FDCED66E74}" type="datetimeFigureOut">
              <a:rPr lang="zh-CN" altLang="en-US"/>
              <a:pPr>
                <a:defRPr/>
              </a:pPr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91D493F-DD1D-4ED5-AE80-5E695B47EF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31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B70C6C8E-5089-4603-B3F3-168699C21732}" type="datetimeFigureOut">
              <a:rPr lang="zh-CN" altLang="en-US"/>
              <a:pPr>
                <a:defRPr/>
              </a:pPr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5127E39-BC69-46AB-9FC0-65A76D2DEA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41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E0EBF801-9035-4BCA-94FF-9D0DC553931E}" type="datetimeFigureOut">
              <a:rPr lang="zh-CN" altLang="en-US"/>
              <a:pPr>
                <a:defRPr/>
              </a:pPr>
              <a:t>2019/11/26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347CF97-5870-427B-8955-CF5E60AC87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1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CCDB4CBF-18F5-492C-B57E-859362661548}" type="datetimeFigureOut">
              <a:rPr lang="zh-CN" altLang="en-US"/>
              <a:pPr>
                <a:defRPr/>
              </a:pPr>
              <a:t>2019/11/26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1A6860-D836-426C-A9C4-B3A0EC08BD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92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AFFD14C4-6625-4F59-ABD2-77061C429AAE}" type="datetimeFigureOut">
              <a:rPr lang="zh-CN" altLang="en-US"/>
              <a:pPr>
                <a:defRPr/>
              </a:pPr>
              <a:t>2019/11/26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6184CEA-FF49-4C83-BDD2-4EC55DCE0B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25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64ABAE4A-2EA3-495F-A576-541BECB8627C}" type="datetimeFigureOut">
              <a:rPr lang="zh-CN" altLang="en-US"/>
              <a:pPr>
                <a:defRPr/>
              </a:pPr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DC3D45D-E126-4BD9-9FA2-DC2E53EF0B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70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B48AD939-AEA3-4265-B219-4C69A3E1CB99}" type="datetimeFigureOut">
              <a:rPr lang="zh-CN" altLang="en-US"/>
              <a:pPr>
                <a:defRPr/>
              </a:pPr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97DDEF6-193B-4AA1-903A-F7C9B1D550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54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4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1588"/>
            <a:ext cx="370681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 userDrawn="1"/>
        </p:nvSpPr>
        <p:spPr bwMode="auto">
          <a:xfrm>
            <a:off x="0" y="620683"/>
            <a:ext cx="12192000" cy="45719"/>
          </a:xfrm>
          <a:prstGeom prst="rect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>
            <a:glow rad="101600">
              <a:srgbClr val="AAE2CA">
                <a:satMod val="175000"/>
                <a:alpha val="40000"/>
              </a:srgbClr>
            </a:glow>
            <a:softEdge rad="0"/>
          </a:effectLst>
        </p:spPr>
        <p:txBody>
          <a:bodyPr anchor="ctr"/>
          <a:lstStyle/>
          <a:p>
            <a:pPr algn="ctr" eaLnBrk="1" hangingPunct="1">
              <a:defRPr/>
            </a:pPr>
            <a:endParaRPr lang="zh-CN" altLang="en-US" kern="0">
              <a:solidFill>
                <a:srgbClr val="FFFFFF"/>
              </a:solidFill>
              <a:latin typeface="Times New Roman"/>
              <a:ea typeface="宋体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40" r:id="rId13"/>
    <p:sldLayoutId id="2147483741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50.emf"/><Relationship Id="rId26" Type="http://schemas.openxmlformats.org/officeDocument/2006/relationships/image" Target="../media/image54.emf"/><Relationship Id="rId3" Type="http://schemas.openxmlformats.org/officeDocument/2006/relationships/oleObject" Target="../embeddings/oleObject31.bin"/><Relationship Id="rId21" Type="http://schemas.openxmlformats.org/officeDocument/2006/relationships/oleObject" Target="../embeddings/oleObject40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7.emf"/><Relationship Id="rId17" Type="http://schemas.openxmlformats.org/officeDocument/2006/relationships/oleObject" Target="../embeddings/oleObject38.bin"/><Relationship Id="rId25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.emf"/><Relationship Id="rId20" Type="http://schemas.openxmlformats.org/officeDocument/2006/relationships/image" Target="../media/image51.emf"/><Relationship Id="rId29" Type="http://schemas.openxmlformats.org/officeDocument/2006/relationships/oleObject" Target="../embeddings/oleObject44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35.bin"/><Relationship Id="rId24" Type="http://schemas.openxmlformats.org/officeDocument/2006/relationships/image" Target="../media/image53.wmf"/><Relationship Id="rId32" Type="http://schemas.openxmlformats.org/officeDocument/2006/relationships/image" Target="../media/image56.wmf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23" Type="http://schemas.openxmlformats.org/officeDocument/2006/relationships/oleObject" Target="../embeddings/oleObject41.bin"/><Relationship Id="rId28" Type="http://schemas.openxmlformats.org/officeDocument/2006/relationships/image" Target="../media/image32.wmf"/><Relationship Id="rId10" Type="http://schemas.openxmlformats.org/officeDocument/2006/relationships/image" Target="../media/image46.emf"/><Relationship Id="rId19" Type="http://schemas.openxmlformats.org/officeDocument/2006/relationships/oleObject" Target="../embeddings/oleObject39.bin"/><Relationship Id="rId31" Type="http://schemas.openxmlformats.org/officeDocument/2006/relationships/oleObject" Target="../embeddings/oleObject45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8.emf"/><Relationship Id="rId22" Type="http://schemas.openxmlformats.org/officeDocument/2006/relationships/image" Target="../media/image52.emf"/><Relationship Id="rId27" Type="http://schemas.openxmlformats.org/officeDocument/2006/relationships/oleObject" Target="../embeddings/oleObject43.bin"/><Relationship Id="rId30" Type="http://schemas.openxmlformats.org/officeDocument/2006/relationships/image" Target="../media/image5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58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1.bin"/><Relationship Id="rId18" Type="http://schemas.openxmlformats.org/officeDocument/2006/relationships/image" Target="../media/image66.wmf"/><Relationship Id="rId26" Type="http://schemas.openxmlformats.org/officeDocument/2006/relationships/image" Target="../media/image70.emf"/><Relationship Id="rId39" Type="http://schemas.openxmlformats.org/officeDocument/2006/relationships/oleObject" Target="../embeddings/oleObject64.bin"/><Relationship Id="rId21" Type="http://schemas.openxmlformats.org/officeDocument/2006/relationships/oleObject" Target="../embeddings/oleObject55.bin"/><Relationship Id="rId34" Type="http://schemas.openxmlformats.org/officeDocument/2006/relationships/image" Target="../media/image74.emf"/><Relationship Id="rId42" Type="http://schemas.openxmlformats.org/officeDocument/2006/relationships/image" Target="../media/image78.wmf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.emf"/><Relationship Id="rId20" Type="http://schemas.openxmlformats.org/officeDocument/2006/relationships/image" Target="../media/image67.wmf"/><Relationship Id="rId29" Type="http://schemas.openxmlformats.org/officeDocument/2006/relationships/oleObject" Target="../embeddings/oleObject59.bin"/><Relationship Id="rId41" Type="http://schemas.openxmlformats.org/officeDocument/2006/relationships/oleObject" Target="../embeddings/oleObject65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60.e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69.emf"/><Relationship Id="rId32" Type="http://schemas.openxmlformats.org/officeDocument/2006/relationships/image" Target="../media/image73.emf"/><Relationship Id="rId37" Type="http://schemas.openxmlformats.org/officeDocument/2006/relationships/oleObject" Target="../embeddings/oleObject63.bin"/><Relationship Id="rId40" Type="http://schemas.openxmlformats.org/officeDocument/2006/relationships/image" Target="../media/image77.e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28" Type="http://schemas.openxmlformats.org/officeDocument/2006/relationships/image" Target="../media/image71.emf"/><Relationship Id="rId36" Type="http://schemas.openxmlformats.org/officeDocument/2006/relationships/image" Target="../media/image75.emf"/><Relationship Id="rId10" Type="http://schemas.openxmlformats.org/officeDocument/2006/relationships/image" Target="../media/image62.emf"/><Relationship Id="rId19" Type="http://schemas.openxmlformats.org/officeDocument/2006/relationships/oleObject" Target="../embeddings/oleObject54.bin"/><Relationship Id="rId31" Type="http://schemas.openxmlformats.org/officeDocument/2006/relationships/oleObject" Target="../embeddings/oleObject60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64.emf"/><Relationship Id="rId22" Type="http://schemas.openxmlformats.org/officeDocument/2006/relationships/image" Target="../media/image68.wmf"/><Relationship Id="rId27" Type="http://schemas.openxmlformats.org/officeDocument/2006/relationships/oleObject" Target="../embeddings/oleObject58.bin"/><Relationship Id="rId30" Type="http://schemas.openxmlformats.org/officeDocument/2006/relationships/image" Target="../media/image72.emf"/><Relationship Id="rId35" Type="http://schemas.openxmlformats.org/officeDocument/2006/relationships/oleObject" Target="../embeddings/oleObject62.bin"/><Relationship Id="rId8" Type="http://schemas.openxmlformats.org/officeDocument/2006/relationships/image" Target="../media/image61.wmf"/><Relationship Id="rId3" Type="http://schemas.openxmlformats.org/officeDocument/2006/relationships/oleObject" Target="../embeddings/oleObject46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53.bin"/><Relationship Id="rId25" Type="http://schemas.openxmlformats.org/officeDocument/2006/relationships/oleObject" Target="../embeddings/oleObject57.bin"/><Relationship Id="rId33" Type="http://schemas.openxmlformats.org/officeDocument/2006/relationships/oleObject" Target="../embeddings/oleObject61.bin"/><Relationship Id="rId38" Type="http://schemas.openxmlformats.org/officeDocument/2006/relationships/image" Target="../media/image76.e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1.bin"/><Relationship Id="rId18" Type="http://schemas.openxmlformats.org/officeDocument/2006/relationships/image" Target="../media/image86.wmf"/><Relationship Id="rId26" Type="http://schemas.openxmlformats.org/officeDocument/2006/relationships/image" Target="../media/image68.wmf"/><Relationship Id="rId39" Type="http://schemas.openxmlformats.org/officeDocument/2006/relationships/oleObject" Target="../embeddings/oleObject84.bin"/><Relationship Id="rId21" Type="http://schemas.openxmlformats.org/officeDocument/2006/relationships/oleObject" Target="../embeddings/oleObject75.bin"/><Relationship Id="rId34" Type="http://schemas.openxmlformats.org/officeDocument/2006/relationships/image" Target="../media/image91.emf"/><Relationship Id="rId42" Type="http://schemas.openxmlformats.org/officeDocument/2006/relationships/image" Target="../media/image95.emf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5.wmf"/><Relationship Id="rId20" Type="http://schemas.openxmlformats.org/officeDocument/2006/relationships/image" Target="../media/image87.emf"/><Relationship Id="rId29" Type="http://schemas.openxmlformats.org/officeDocument/2006/relationships/oleObject" Target="../embeddings/oleObject79.bin"/><Relationship Id="rId41" Type="http://schemas.openxmlformats.org/officeDocument/2006/relationships/oleObject" Target="../embeddings/oleObject85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70.bin"/><Relationship Id="rId24" Type="http://schemas.openxmlformats.org/officeDocument/2006/relationships/image" Target="../media/image66.wmf"/><Relationship Id="rId32" Type="http://schemas.openxmlformats.org/officeDocument/2006/relationships/image" Target="../media/image90.emf"/><Relationship Id="rId37" Type="http://schemas.openxmlformats.org/officeDocument/2006/relationships/oleObject" Target="../embeddings/oleObject83.bin"/><Relationship Id="rId40" Type="http://schemas.openxmlformats.org/officeDocument/2006/relationships/image" Target="../media/image94.emf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76.bin"/><Relationship Id="rId28" Type="http://schemas.openxmlformats.org/officeDocument/2006/relationships/image" Target="../media/image88.emf"/><Relationship Id="rId36" Type="http://schemas.openxmlformats.org/officeDocument/2006/relationships/image" Target="../media/image92.emf"/><Relationship Id="rId10" Type="http://schemas.openxmlformats.org/officeDocument/2006/relationships/image" Target="../media/image82.emf"/><Relationship Id="rId19" Type="http://schemas.openxmlformats.org/officeDocument/2006/relationships/oleObject" Target="../embeddings/oleObject74.bin"/><Relationship Id="rId31" Type="http://schemas.openxmlformats.org/officeDocument/2006/relationships/oleObject" Target="../embeddings/oleObject80.bin"/><Relationship Id="rId44" Type="http://schemas.openxmlformats.org/officeDocument/2006/relationships/image" Target="../media/image96.e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84.wmf"/><Relationship Id="rId22" Type="http://schemas.openxmlformats.org/officeDocument/2006/relationships/image" Target="../media/image67.wmf"/><Relationship Id="rId27" Type="http://schemas.openxmlformats.org/officeDocument/2006/relationships/oleObject" Target="../embeddings/oleObject78.bin"/><Relationship Id="rId30" Type="http://schemas.openxmlformats.org/officeDocument/2006/relationships/image" Target="../media/image89.emf"/><Relationship Id="rId35" Type="http://schemas.openxmlformats.org/officeDocument/2006/relationships/oleObject" Target="../embeddings/oleObject82.bin"/><Relationship Id="rId43" Type="http://schemas.openxmlformats.org/officeDocument/2006/relationships/oleObject" Target="../embeddings/oleObject86.bin"/><Relationship Id="rId8" Type="http://schemas.openxmlformats.org/officeDocument/2006/relationships/image" Target="../media/image81.emf"/><Relationship Id="rId3" Type="http://schemas.openxmlformats.org/officeDocument/2006/relationships/oleObject" Target="../embeddings/oleObject66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73.bin"/><Relationship Id="rId25" Type="http://schemas.openxmlformats.org/officeDocument/2006/relationships/oleObject" Target="../embeddings/oleObject77.bin"/><Relationship Id="rId33" Type="http://schemas.openxmlformats.org/officeDocument/2006/relationships/oleObject" Target="../embeddings/oleObject81.bin"/><Relationship Id="rId38" Type="http://schemas.openxmlformats.org/officeDocument/2006/relationships/image" Target="../media/image93.emf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8.emf"/><Relationship Id="rId21" Type="http://schemas.openxmlformats.org/officeDocument/2006/relationships/oleObject" Target="../embeddings/oleObject96.bin"/><Relationship Id="rId42" Type="http://schemas.openxmlformats.org/officeDocument/2006/relationships/image" Target="../media/image116.emf"/><Relationship Id="rId47" Type="http://schemas.openxmlformats.org/officeDocument/2006/relationships/oleObject" Target="../embeddings/oleObject109.bin"/><Relationship Id="rId63" Type="http://schemas.openxmlformats.org/officeDocument/2006/relationships/oleObject" Target="../embeddings/oleObject117.bin"/><Relationship Id="rId68" Type="http://schemas.openxmlformats.org/officeDocument/2006/relationships/image" Target="../media/image129.wmf"/><Relationship Id="rId16" Type="http://schemas.openxmlformats.org/officeDocument/2006/relationships/image" Target="../media/image103.emf"/><Relationship Id="rId11" Type="http://schemas.openxmlformats.org/officeDocument/2006/relationships/oleObject" Target="../embeddings/oleObject91.bin"/><Relationship Id="rId24" Type="http://schemas.openxmlformats.org/officeDocument/2006/relationships/image" Target="../media/image107.emf"/><Relationship Id="rId32" Type="http://schemas.openxmlformats.org/officeDocument/2006/relationships/image" Target="../media/image111.emf"/><Relationship Id="rId37" Type="http://schemas.openxmlformats.org/officeDocument/2006/relationships/oleObject" Target="../embeddings/oleObject104.bin"/><Relationship Id="rId40" Type="http://schemas.openxmlformats.org/officeDocument/2006/relationships/image" Target="../media/image115.emf"/><Relationship Id="rId45" Type="http://schemas.openxmlformats.org/officeDocument/2006/relationships/oleObject" Target="../embeddings/oleObject108.bin"/><Relationship Id="rId53" Type="http://schemas.openxmlformats.org/officeDocument/2006/relationships/oleObject" Target="../embeddings/oleObject112.bin"/><Relationship Id="rId58" Type="http://schemas.openxmlformats.org/officeDocument/2006/relationships/image" Target="../media/image124.emf"/><Relationship Id="rId66" Type="http://schemas.openxmlformats.org/officeDocument/2006/relationships/image" Target="../media/image128.wmf"/><Relationship Id="rId74" Type="http://schemas.openxmlformats.org/officeDocument/2006/relationships/image" Target="../media/image131.wmf"/><Relationship Id="rId79" Type="http://schemas.openxmlformats.org/officeDocument/2006/relationships/oleObject" Target="../embeddings/oleObject126.bin"/><Relationship Id="rId5" Type="http://schemas.openxmlformats.org/officeDocument/2006/relationships/oleObject" Target="../embeddings/oleObject88.bin"/><Relationship Id="rId61" Type="http://schemas.openxmlformats.org/officeDocument/2006/relationships/oleObject" Target="../embeddings/oleObject116.bin"/><Relationship Id="rId19" Type="http://schemas.openxmlformats.org/officeDocument/2006/relationships/oleObject" Target="../embeddings/oleObject95.bin"/><Relationship Id="rId14" Type="http://schemas.openxmlformats.org/officeDocument/2006/relationships/image" Target="../media/image102.wmf"/><Relationship Id="rId22" Type="http://schemas.openxmlformats.org/officeDocument/2006/relationships/image" Target="../media/image106.emf"/><Relationship Id="rId27" Type="http://schemas.openxmlformats.org/officeDocument/2006/relationships/oleObject" Target="../embeddings/oleObject99.bin"/><Relationship Id="rId30" Type="http://schemas.openxmlformats.org/officeDocument/2006/relationships/image" Target="../media/image110.emf"/><Relationship Id="rId35" Type="http://schemas.openxmlformats.org/officeDocument/2006/relationships/oleObject" Target="../embeddings/oleObject103.bin"/><Relationship Id="rId43" Type="http://schemas.openxmlformats.org/officeDocument/2006/relationships/oleObject" Target="../embeddings/oleObject107.bin"/><Relationship Id="rId48" Type="http://schemas.openxmlformats.org/officeDocument/2006/relationships/image" Target="../media/image119.emf"/><Relationship Id="rId56" Type="http://schemas.openxmlformats.org/officeDocument/2006/relationships/image" Target="../media/image123.emf"/><Relationship Id="rId64" Type="http://schemas.openxmlformats.org/officeDocument/2006/relationships/image" Target="../media/image127.emf"/><Relationship Id="rId69" Type="http://schemas.openxmlformats.org/officeDocument/2006/relationships/oleObject" Target="../embeddings/oleObject120.bin"/><Relationship Id="rId77" Type="http://schemas.openxmlformats.org/officeDocument/2006/relationships/oleObject" Target="../embeddings/oleObject125.bin"/><Relationship Id="rId8" Type="http://schemas.openxmlformats.org/officeDocument/2006/relationships/image" Target="../media/image99.emf"/><Relationship Id="rId51" Type="http://schemas.openxmlformats.org/officeDocument/2006/relationships/oleObject" Target="../embeddings/oleObject111.bin"/><Relationship Id="rId72" Type="http://schemas.openxmlformats.org/officeDocument/2006/relationships/image" Target="../media/image130.wmf"/><Relationship Id="rId80" Type="http://schemas.openxmlformats.org/officeDocument/2006/relationships/image" Target="../media/image134.wmf"/><Relationship Id="rId3" Type="http://schemas.openxmlformats.org/officeDocument/2006/relationships/oleObject" Target="../embeddings/oleObject87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94.bin"/><Relationship Id="rId25" Type="http://schemas.openxmlformats.org/officeDocument/2006/relationships/oleObject" Target="../embeddings/oleObject98.bin"/><Relationship Id="rId33" Type="http://schemas.openxmlformats.org/officeDocument/2006/relationships/oleObject" Target="../embeddings/oleObject102.bin"/><Relationship Id="rId38" Type="http://schemas.openxmlformats.org/officeDocument/2006/relationships/image" Target="../media/image114.emf"/><Relationship Id="rId46" Type="http://schemas.openxmlformats.org/officeDocument/2006/relationships/image" Target="../media/image118.emf"/><Relationship Id="rId59" Type="http://schemas.openxmlformats.org/officeDocument/2006/relationships/oleObject" Target="../embeddings/oleObject115.bin"/><Relationship Id="rId67" Type="http://schemas.openxmlformats.org/officeDocument/2006/relationships/oleObject" Target="../embeddings/oleObject119.bin"/><Relationship Id="rId20" Type="http://schemas.openxmlformats.org/officeDocument/2006/relationships/image" Target="../media/image105.emf"/><Relationship Id="rId41" Type="http://schemas.openxmlformats.org/officeDocument/2006/relationships/oleObject" Target="../embeddings/oleObject106.bin"/><Relationship Id="rId54" Type="http://schemas.openxmlformats.org/officeDocument/2006/relationships/image" Target="../media/image122.emf"/><Relationship Id="rId62" Type="http://schemas.openxmlformats.org/officeDocument/2006/relationships/image" Target="../media/image126.emf"/><Relationship Id="rId70" Type="http://schemas.openxmlformats.org/officeDocument/2006/relationships/oleObject" Target="../embeddings/oleObject121.bin"/><Relationship Id="rId75" Type="http://schemas.openxmlformats.org/officeDocument/2006/relationships/oleObject" Target="../embeddings/oleObject124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8.wmf"/><Relationship Id="rId15" Type="http://schemas.openxmlformats.org/officeDocument/2006/relationships/oleObject" Target="../embeddings/oleObject93.bin"/><Relationship Id="rId23" Type="http://schemas.openxmlformats.org/officeDocument/2006/relationships/oleObject" Target="../embeddings/oleObject97.bin"/><Relationship Id="rId28" Type="http://schemas.openxmlformats.org/officeDocument/2006/relationships/image" Target="../media/image109.emf"/><Relationship Id="rId36" Type="http://schemas.openxmlformats.org/officeDocument/2006/relationships/image" Target="../media/image113.emf"/><Relationship Id="rId49" Type="http://schemas.openxmlformats.org/officeDocument/2006/relationships/oleObject" Target="../embeddings/oleObject110.bin"/><Relationship Id="rId57" Type="http://schemas.openxmlformats.org/officeDocument/2006/relationships/oleObject" Target="../embeddings/oleObject114.bin"/><Relationship Id="rId10" Type="http://schemas.openxmlformats.org/officeDocument/2006/relationships/image" Target="../media/image100.emf"/><Relationship Id="rId31" Type="http://schemas.openxmlformats.org/officeDocument/2006/relationships/oleObject" Target="../embeddings/oleObject101.bin"/><Relationship Id="rId44" Type="http://schemas.openxmlformats.org/officeDocument/2006/relationships/image" Target="../media/image117.emf"/><Relationship Id="rId52" Type="http://schemas.openxmlformats.org/officeDocument/2006/relationships/image" Target="../media/image121.emf"/><Relationship Id="rId60" Type="http://schemas.openxmlformats.org/officeDocument/2006/relationships/image" Target="../media/image125.emf"/><Relationship Id="rId65" Type="http://schemas.openxmlformats.org/officeDocument/2006/relationships/oleObject" Target="../embeddings/oleObject118.bin"/><Relationship Id="rId73" Type="http://schemas.openxmlformats.org/officeDocument/2006/relationships/oleObject" Target="../embeddings/oleObject123.bin"/><Relationship Id="rId78" Type="http://schemas.openxmlformats.org/officeDocument/2006/relationships/image" Target="../media/image133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90.bin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104.emf"/><Relationship Id="rId39" Type="http://schemas.openxmlformats.org/officeDocument/2006/relationships/oleObject" Target="../embeddings/oleObject105.bin"/><Relationship Id="rId34" Type="http://schemas.openxmlformats.org/officeDocument/2006/relationships/image" Target="../media/image112.emf"/><Relationship Id="rId50" Type="http://schemas.openxmlformats.org/officeDocument/2006/relationships/image" Target="../media/image120.emf"/><Relationship Id="rId55" Type="http://schemas.openxmlformats.org/officeDocument/2006/relationships/oleObject" Target="../embeddings/oleObject113.bin"/><Relationship Id="rId76" Type="http://schemas.openxmlformats.org/officeDocument/2006/relationships/image" Target="../media/image132.emf"/><Relationship Id="rId7" Type="http://schemas.openxmlformats.org/officeDocument/2006/relationships/oleObject" Target="../embeddings/oleObject89.bin"/><Relationship Id="rId71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29" Type="http://schemas.openxmlformats.org/officeDocument/2006/relationships/oleObject" Target="../embeddings/oleObject100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142.wmf"/><Relationship Id="rId26" Type="http://schemas.openxmlformats.org/officeDocument/2006/relationships/image" Target="../media/image146.emf"/><Relationship Id="rId39" Type="http://schemas.openxmlformats.org/officeDocument/2006/relationships/oleObject" Target="../embeddings/oleObject145.bin"/><Relationship Id="rId21" Type="http://schemas.openxmlformats.org/officeDocument/2006/relationships/oleObject" Target="../embeddings/oleObject136.bin"/><Relationship Id="rId34" Type="http://schemas.openxmlformats.org/officeDocument/2006/relationships/image" Target="../media/image149.wmf"/><Relationship Id="rId42" Type="http://schemas.openxmlformats.org/officeDocument/2006/relationships/oleObject" Target="../embeddings/oleObject147.bin"/><Relationship Id="rId47" Type="http://schemas.openxmlformats.org/officeDocument/2006/relationships/oleObject" Target="../embeddings/oleObject150.bin"/><Relationship Id="rId50" Type="http://schemas.openxmlformats.org/officeDocument/2006/relationships/image" Target="../media/image156.wmf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1.wmf"/><Relationship Id="rId29" Type="http://schemas.openxmlformats.org/officeDocument/2006/relationships/oleObject" Target="../embeddings/oleObject140.bin"/><Relationship Id="rId11" Type="http://schemas.openxmlformats.org/officeDocument/2006/relationships/oleObject" Target="../embeddings/oleObject131.bin"/><Relationship Id="rId24" Type="http://schemas.openxmlformats.org/officeDocument/2006/relationships/image" Target="../media/image145.wmf"/><Relationship Id="rId32" Type="http://schemas.openxmlformats.org/officeDocument/2006/relationships/image" Target="../media/image101.wmf"/><Relationship Id="rId37" Type="http://schemas.openxmlformats.org/officeDocument/2006/relationships/oleObject" Target="../embeddings/oleObject144.bin"/><Relationship Id="rId40" Type="http://schemas.openxmlformats.org/officeDocument/2006/relationships/oleObject" Target="../embeddings/oleObject146.bin"/><Relationship Id="rId45" Type="http://schemas.openxmlformats.org/officeDocument/2006/relationships/oleObject" Target="../embeddings/oleObject149.bin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23" Type="http://schemas.openxmlformats.org/officeDocument/2006/relationships/oleObject" Target="../embeddings/oleObject137.bin"/><Relationship Id="rId28" Type="http://schemas.openxmlformats.org/officeDocument/2006/relationships/image" Target="../media/image147.emf"/><Relationship Id="rId36" Type="http://schemas.openxmlformats.org/officeDocument/2006/relationships/image" Target="../media/image150.wmf"/><Relationship Id="rId49" Type="http://schemas.openxmlformats.org/officeDocument/2006/relationships/oleObject" Target="../embeddings/oleObject151.bin"/><Relationship Id="rId10" Type="http://schemas.openxmlformats.org/officeDocument/2006/relationships/image" Target="../media/image138.emf"/><Relationship Id="rId19" Type="http://schemas.openxmlformats.org/officeDocument/2006/relationships/oleObject" Target="../embeddings/oleObject135.bin"/><Relationship Id="rId31" Type="http://schemas.openxmlformats.org/officeDocument/2006/relationships/oleObject" Target="../embeddings/oleObject141.bin"/><Relationship Id="rId44" Type="http://schemas.openxmlformats.org/officeDocument/2006/relationships/oleObject" Target="../embeddings/oleObject148.bin"/><Relationship Id="rId4" Type="http://schemas.openxmlformats.org/officeDocument/2006/relationships/image" Target="../media/image135.e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40.emf"/><Relationship Id="rId22" Type="http://schemas.openxmlformats.org/officeDocument/2006/relationships/image" Target="../media/image144.wmf"/><Relationship Id="rId27" Type="http://schemas.openxmlformats.org/officeDocument/2006/relationships/oleObject" Target="../embeddings/oleObject139.bin"/><Relationship Id="rId30" Type="http://schemas.openxmlformats.org/officeDocument/2006/relationships/image" Target="../media/image148.emf"/><Relationship Id="rId35" Type="http://schemas.openxmlformats.org/officeDocument/2006/relationships/oleObject" Target="../embeddings/oleObject143.bin"/><Relationship Id="rId43" Type="http://schemas.openxmlformats.org/officeDocument/2006/relationships/image" Target="../media/image153.wmf"/><Relationship Id="rId48" Type="http://schemas.openxmlformats.org/officeDocument/2006/relationships/image" Target="../media/image155.wmf"/><Relationship Id="rId8" Type="http://schemas.openxmlformats.org/officeDocument/2006/relationships/image" Target="../media/image137.emf"/><Relationship Id="rId3" Type="http://schemas.openxmlformats.org/officeDocument/2006/relationships/oleObject" Target="../embeddings/oleObject127.bin"/><Relationship Id="rId12" Type="http://schemas.openxmlformats.org/officeDocument/2006/relationships/image" Target="../media/image139.emf"/><Relationship Id="rId17" Type="http://schemas.openxmlformats.org/officeDocument/2006/relationships/oleObject" Target="../embeddings/oleObject134.bin"/><Relationship Id="rId25" Type="http://schemas.openxmlformats.org/officeDocument/2006/relationships/oleObject" Target="../embeddings/oleObject138.bin"/><Relationship Id="rId33" Type="http://schemas.openxmlformats.org/officeDocument/2006/relationships/oleObject" Target="../embeddings/oleObject142.bin"/><Relationship Id="rId38" Type="http://schemas.openxmlformats.org/officeDocument/2006/relationships/image" Target="../media/image151.wmf"/><Relationship Id="rId46" Type="http://schemas.openxmlformats.org/officeDocument/2006/relationships/image" Target="../media/image154.wmf"/><Relationship Id="rId20" Type="http://schemas.openxmlformats.org/officeDocument/2006/relationships/image" Target="../media/image143.wmf"/><Relationship Id="rId41" Type="http://schemas.openxmlformats.org/officeDocument/2006/relationships/image" Target="../media/image152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4.bin"/><Relationship Id="rId3" Type="http://schemas.openxmlformats.org/officeDocument/2006/relationships/image" Target="../media/image160.png"/><Relationship Id="rId7" Type="http://schemas.openxmlformats.org/officeDocument/2006/relationships/image" Target="../media/image1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53.bin"/><Relationship Id="rId5" Type="http://schemas.openxmlformats.org/officeDocument/2006/relationships/image" Target="../media/image157.wmf"/><Relationship Id="rId4" Type="http://schemas.openxmlformats.org/officeDocument/2006/relationships/oleObject" Target="../embeddings/oleObject152.bin"/><Relationship Id="rId9" Type="http://schemas.openxmlformats.org/officeDocument/2006/relationships/image" Target="../media/image15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16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159.bin"/><Relationship Id="rId10" Type="http://schemas.openxmlformats.org/officeDocument/2006/relationships/image" Target="../media/image167.w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6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68.wmf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69.png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7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13" Type="http://schemas.openxmlformats.org/officeDocument/2006/relationships/oleObject" Target="../embeddings/oleObject168.bin"/><Relationship Id="rId18" Type="http://schemas.openxmlformats.org/officeDocument/2006/relationships/image" Target="../media/image178.wmf"/><Relationship Id="rId3" Type="http://schemas.openxmlformats.org/officeDocument/2006/relationships/oleObject" Target="../embeddings/oleObject163.bin"/><Relationship Id="rId21" Type="http://schemas.openxmlformats.org/officeDocument/2006/relationships/oleObject" Target="../embeddings/oleObject172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75.wmf"/><Relationship Id="rId17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7.wmf"/><Relationship Id="rId20" Type="http://schemas.openxmlformats.org/officeDocument/2006/relationships/image" Target="../media/image179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72.wmf"/><Relationship Id="rId11" Type="http://schemas.openxmlformats.org/officeDocument/2006/relationships/oleObject" Target="../embeddings/oleObject167.bin"/><Relationship Id="rId24" Type="http://schemas.openxmlformats.org/officeDocument/2006/relationships/image" Target="../media/image181.wmf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23" Type="http://schemas.openxmlformats.org/officeDocument/2006/relationships/oleObject" Target="../embeddings/oleObject173.bin"/><Relationship Id="rId10" Type="http://schemas.openxmlformats.org/officeDocument/2006/relationships/image" Target="../media/image174.emf"/><Relationship Id="rId19" Type="http://schemas.openxmlformats.org/officeDocument/2006/relationships/oleObject" Target="../embeddings/oleObject171.bin"/><Relationship Id="rId4" Type="http://schemas.openxmlformats.org/officeDocument/2006/relationships/image" Target="../media/image171.e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76.wmf"/><Relationship Id="rId22" Type="http://schemas.openxmlformats.org/officeDocument/2006/relationships/image" Target="../media/image180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13" Type="http://schemas.openxmlformats.org/officeDocument/2006/relationships/oleObject" Target="../embeddings/oleObject179.bin"/><Relationship Id="rId18" Type="http://schemas.openxmlformats.org/officeDocument/2006/relationships/image" Target="../media/image189.wmf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186.wmf"/><Relationship Id="rId17" Type="http://schemas.openxmlformats.org/officeDocument/2006/relationships/oleObject" Target="../embeddings/oleObject18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8.wmf"/><Relationship Id="rId20" Type="http://schemas.openxmlformats.org/officeDocument/2006/relationships/image" Target="../media/image190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83.wmf"/><Relationship Id="rId11" Type="http://schemas.openxmlformats.org/officeDocument/2006/relationships/oleObject" Target="../embeddings/oleObject178.bin"/><Relationship Id="rId5" Type="http://schemas.openxmlformats.org/officeDocument/2006/relationships/oleObject" Target="../embeddings/oleObject175.bin"/><Relationship Id="rId15" Type="http://schemas.openxmlformats.org/officeDocument/2006/relationships/oleObject" Target="../embeddings/oleObject180.bin"/><Relationship Id="rId10" Type="http://schemas.openxmlformats.org/officeDocument/2006/relationships/image" Target="../media/image185.wmf"/><Relationship Id="rId19" Type="http://schemas.openxmlformats.org/officeDocument/2006/relationships/oleObject" Target="../embeddings/oleObject182.bin"/><Relationship Id="rId4" Type="http://schemas.openxmlformats.org/officeDocument/2006/relationships/image" Target="../media/image182.emf"/><Relationship Id="rId9" Type="http://schemas.openxmlformats.org/officeDocument/2006/relationships/oleObject" Target="../embeddings/oleObject177.bin"/><Relationship Id="rId14" Type="http://schemas.openxmlformats.org/officeDocument/2006/relationships/image" Target="../media/image18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3" Type="http://schemas.openxmlformats.org/officeDocument/2006/relationships/oleObject" Target="../embeddings/oleObject183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9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92.wmf"/><Relationship Id="rId11" Type="http://schemas.openxmlformats.org/officeDocument/2006/relationships/oleObject" Target="../embeddings/oleObject187.bin"/><Relationship Id="rId5" Type="http://schemas.openxmlformats.org/officeDocument/2006/relationships/oleObject" Target="../embeddings/oleObject184.bin"/><Relationship Id="rId10" Type="http://schemas.openxmlformats.org/officeDocument/2006/relationships/image" Target="../media/image194.wmf"/><Relationship Id="rId4" Type="http://schemas.openxmlformats.org/officeDocument/2006/relationships/image" Target="../media/image191.wmf"/><Relationship Id="rId9" Type="http://schemas.openxmlformats.org/officeDocument/2006/relationships/oleObject" Target="../embeddings/oleObject18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13" Type="http://schemas.openxmlformats.org/officeDocument/2006/relationships/oleObject" Target="../embeddings/oleObject193.bin"/><Relationship Id="rId18" Type="http://schemas.openxmlformats.org/officeDocument/2006/relationships/image" Target="../media/image203.wmf"/><Relationship Id="rId26" Type="http://schemas.openxmlformats.org/officeDocument/2006/relationships/image" Target="../media/image207.wmf"/><Relationship Id="rId3" Type="http://schemas.openxmlformats.org/officeDocument/2006/relationships/oleObject" Target="../embeddings/oleObject188.bin"/><Relationship Id="rId21" Type="http://schemas.openxmlformats.org/officeDocument/2006/relationships/oleObject" Target="../embeddings/oleObject197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200.wmf"/><Relationship Id="rId17" Type="http://schemas.openxmlformats.org/officeDocument/2006/relationships/oleObject" Target="../embeddings/oleObject195.bin"/><Relationship Id="rId25" Type="http://schemas.openxmlformats.org/officeDocument/2006/relationships/oleObject" Target="../embeddings/oleObject1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2.wmf"/><Relationship Id="rId20" Type="http://schemas.openxmlformats.org/officeDocument/2006/relationships/image" Target="../media/image204.wmf"/><Relationship Id="rId29" Type="http://schemas.openxmlformats.org/officeDocument/2006/relationships/oleObject" Target="../embeddings/oleObject201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97.wmf"/><Relationship Id="rId11" Type="http://schemas.openxmlformats.org/officeDocument/2006/relationships/oleObject" Target="../embeddings/oleObject192.bin"/><Relationship Id="rId24" Type="http://schemas.openxmlformats.org/officeDocument/2006/relationships/image" Target="../media/image206.wmf"/><Relationship Id="rId5" Type="http://schemas.openxmlformats.org/officeDocument/2006/relationships/oleObject" Target="../embeddings/oleObject189.bin"/><Relationship Id="rId15" Type="http://schemas.openxmlformats.org/officeDocument/2006/relationships/oleObject" Target="../embeddings/oleObject194.bin"/><Relationship Id="rId23" Type="http://schemas.openxmlformats.org/officeDocument/2006/relationships/oleObject" Target="../embeddings/oleObject198.bin"/><Relationship Id="rId28" Type="http://schemas.openxmlformats.org/officeDocument/2006/relationships/image" Target="../media/image208.wmf"/><Relationship Id="rId10" Type="http://schemas.openxmlformats.org/officeDocument/2006/relationships/image" Target="../media/image199.wmf"/><Relationship Id="rId19" Type="http://schemas.openxmlformats.org/officeDocument/2006/relationships/oleObject" Target="../embeddings/oleObject196.bin"/><Relationship Id="rId4" Type="http://schemas.openxmlformats.org/officeDocument/2006/relationships/image" Target="../media/image196.w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201.wmf"/><Relationship Id="rId22" Type="http://schemas.openxmlformats.org/officeDocument/2006/relationships/image" Target="../media/image205.wmf"/><Relationship Id="rId27" Type="http://schemas.openxmlformats.org/officeDocument/2006/relationships/oleObject" Target="../embeddings/oleObject200.bin"/><Relationship Id="rId30" Type="http://schemas.openxmlformats.org/officeDocument/2006/relationships/image" Target="../media/image209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emf"/><Relationship Id="rId13" Type="http://schemas.openxmlformats.org/officeDocument/2006/relationships/oleObject" Target="../embeddings/oleObject207.bin"/><Relationship Id="rId3" Type="http://schemas.openxmlformats.org/officeDocument/2006/relationships/oleObject" Target="../embeddings/oleObject202.bin"/><Relationship Id="rId7" Type="http://schemas.openxmlformats.org/officeDocument/2006/relationships/oleObject" Target="../embeddings/oleObject204.bin"/><Relationship Id="rId12" Type="http://schemas.openxmlformats.org/officeDocument/2006/relationships/image" Target="../media/image2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11.emf"/><Relationship Id="rId11" Type="http://schemas.openxmlformats.org/officeDocument/2006/relationships/oleObject" Target="../embeddings/oleObject206.bin"/><Relationship Id="rId5" Type="http://schemas.openxmlformats.org/officeDocument/2006/relationships/oleObject" Target="../embeddings/oleObject203.bin"/><Relationship Id="rId10" Type="http://schemas.openxmlformats.org/officeDocument/2006/relationships/image" Target="../media/image213.wmf"/><Relationship Id="rId4" Type="http://schemas.openxmlformats.org/officeDocument/2006/relationships/image" Target="../media/image210.emf"/><Relationship Id="rId9" Type="http://schemas.openxmlformats.org/officeDocument/2006/relationships/oleObject" Target="../embeddings/oleObject205.bin"/><Relationship Id="rId14" Type="http://schemas.openxmlformats.org/officeDocument/2006/relationships/image" Target="../media/image21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4.bin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11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wmf"/><Relationship Id="rId4" Type="http://schemas.openxmlformats.org/officeDocument/2006/relationships/notesSlide" Target="../notesSlides/notesSlide2.xml"/><Relationship Id="rId9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9.emf"/><Relationship Id="rId18" Type="http://schemas.openxmlformats.org/officeDocument/2006/relationships/oleObject" Target="../embeddings/oleObject19.bin"/><Relationship Id="rId26" Type="http://schemas.openxmlformats.org/officeDocument/2006/relationships/oleObject" Target="../embeddings/oleObject23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23.wmf"/><Relationship Id="rId7" Type="http://schemas.openxmlformats.org/officeDocument/2006/relationships/image" Target="../media/image16.e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21.wmf"/><Relationship Id="rId25" Type="http://schemas.openxmlformats.org/officeDocument/2006/relationships/image" Target="../media/image25.emf"/><Relationship Id="rId2" Type="http://schemas.openxmlformats.org/officeDocument/2006/relationships/control" Target="../activeX/activeX2.xml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0.bin"/><Relationship Id="rId29" Type="http://schemas.openxmlformats.org/officeDocument/2006/relationships/image" Target="../media/image27.e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8.wmf"/><Relationship Id="rId24" Type="http://schemas.openxmlformats.org/officeDocument/2006/relationships/oleObject" Target="../embeddings/oleObject22.bin"/><Relationship Id="rId32" Type="http://schemas.openxmlformats.org/officeDocument/2006/relationships/image" Target="../media/image29.wmf"/><Relationship Id="rId5" Type="http://schemas.openxmlformats.org/officeDocument/2006/relationships/image" Target="../media/image15.emf"/><Relationship Id="rId15" Type="http://schemas.openxmlformats.org/officeDocument/2006/relationships/image" Target="../media/image20.emf"/><Relationship Id="rId23" Type="http://schemas.openxmlformats.org/officeDocument/2006/relationships/image" Target="../media/image24.emf"/><Relationship Id="rId28" Type="http://schemas.openxmlformats.org/officeDocument/2006/relationships/oleObject" Target="../embeddings/oleObject24.bin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22.emf"/><Relationship Id="rId31" Type="http://schemas.openxmlformats.org/officeDocument/2006/relationships/image" Target="../media/image28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17.bin"/><Relationship Id="rId22" Type="http://schemas.openxmlformats.org/officeDocument/2006/relationships/oleObject" Target="../embeddings/oleObject21.bin"/><Relationship Id="rId27" Type="http://schemas.openxmlformats.org/officeDocument/2006/relationships/image" Target="../media/image26.wmf"/><Relationship Id="rId30" Type="http://schemas.openxmlformats.org/officeDocument/2006/relationships/oleObject" Target="../embeddings/oleObject2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0.wmf"/><Relationship Id="rId9" Type="http://schemas.openxmlformats.org/officeDocument/2006/relationships/image" Target="../media/image3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control" Target="../activeX/activeX4.xml"/><Relationship Id="rId7" Type="http://schemas.openxmlformats.org/officeDocument/2006/relationships/image" Target="../media/image33.emf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0.bin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6.wmf"/><Relationship Id="rId4" Type="http://schemas.openxmlformats.org/officeDocument/2006/relationships/control" Target="../activeX/activeX5.xml"/><Relationship Id="rId9" Type="http://schemas.openxmlformats.org/officeDocument/2006/relationships/image" Target="../media/image3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xplaze.com/671/672/" TargetMode="External"/><Relationship Id="rId13" Type="http://schemas.openxmlformats.org/officeDocument/2006/relationships/image" Target="../media/image37.w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9.jpeg"/><Relationship Id="rId12" Type="http://schemas.openxmlformats.org/officeDocument/2006/relationships/image" Target="../media/image42.jpeg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jpeg"/><Relationship Id="rId11" Type="http://schemas.openxmlformats.org/officeDocument/2006/relationships/hyperlink" Target="http://imgsrc.baidu.com/baike/pic/item/e6508eef5c88ebfcce1b3ec6.jpg" TargetMode="External"/><Relationship Id="rId5" Type="http://schemas.openxmlformats.org/officeDocument/2006/relationships/hyperlink" Target="http://pro.tede.cn/2007/12/28/119882749651446.html" TargetMode="External"/><Relationship Id="rId10" Type="http://schemas.openxmlformats.org/officeDocument/2006/relationships/image" Target="../media/image41.jpe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4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2452688" y="1714500"/>
            <a:ext cx="7467600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4000">
                <a:latin typeface="华文隶书" panose="02010800040101010101" pitchFamily="2" charset="-122"/>
              </a:rPr>
              <a:t>第十五章 </a:t>
            </a:r>
            <a:endParaRPr lang="en-US" altLang="zh-CN" sz="4000">
              <a:latin typeface="华文隶书" panose="02010800040101010101" pitchFamily="2" charset="-122"/>
            </a:endParaRPr>
          </a:p>
          <a:p>
            <a:pPr algn="ctr" eaLnBrk="1" hangingPunct="1"/>
            <a:endParaRPr lang="en-US" altLang="zh-CN" sz="4000">
              <a:latin typeface="华文隶书" panose="02010800040101010101" pitchFamily="2" charset="-122"/>
            </a:endParaRPr>
          </a:p>
          <a:p>
            <a:pPr algn="ctr" eaLnBrk="1" hangingPunct="1"/>
            <a:r>
              <a:rPr lang="zh-CN" altLang="en-US" sz="4000">
                <a:latin typeface="华文隶书" panose="02010800040101010101" pitchFamily="2" charset="-122"/>
              </a:rPr>
              <a:t>电磁感应   电磁场理论</a:t>
            </a:r>
            <a:endParaRPr lang="en-US" altLang="zh-CN" sz="4000" i="1">
              <a:latin typeface="华文隶书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2"/>
          <p:cNvGrpSpPr>
            <a:grpSpLocks/>
          </p:cNvGrpSpPr>
          <p:nvPr/>
        </p:nvGrpSpPr>
        <p:grpSpPr bwMode="auto">
          <a:xfrm>
            <a:off x="0" y="692150"/>
            <a:ext cx="12192000" cy="1200150"/>
            <a:chOff x="96" y="96"/>
            <a:chExt cx="5664" cy="756"/>
          </a:xfrm>
        </p:grpSpPr>
        <p:sp>
          <p:nvSpPr>
            <p:cNvPr id="28697" name="Text Box 3"/>
            <p:cNvSpPr txBox="1">
              <a:spLocks noChangeArrowheads="1"/>
            </p:cNvSpPr>
            <p:nvPr/>
          </p:nvSpPr>
          <p:spPr bwMode="auto">
            <a:xfrm>
              <a:off x="96" y="96"/>
              <a:ext cx="5664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dist" eaLnBrk="1" hangingPunct="1"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[</a:t>
              </a: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1]</a:t>
              </a:r>
              <a:r>
                <a:rPr lang="zh-CN" altLang="en-US"/>
                <a:t>有一半径为</a:t>
              </a:r>
              <a:r>
                <a:rPr lang="en-US" altLang="zh-CN" i="1"/>
                <a:t>R </a:t>
              </a:r>
              <a:r>
                <a:rPr lang="zh-CN" altLang="en-US"/>
                <a:t>的圆形线圈，线圈内有垂直于线圈平面的均匀磁场，磁感应强度随时间变化的关系为                         ，在 </a:t>
              </a:r>
              <a:r>
                <a:rPr lang="en-US" altLang="zh-CN" i="1"/>
                <a:t>t = 0 </a:t>
              </a:r>
              <a:r>
                <a:rPr lang="zh-CN" altLang="en-US"/>
                <a:t>时</a:t>
              </a:r>
              <a:r>
                <a:rPr lang="zh-CN" altLang="en-US" i="1"/>
                <a:t>，</a:t>
              </a:r>
              <a:r>
                <a:rPr lang="zh-CN" altLang="en-US"/>
                <a:t> 磁场方向垂直纸面向里。求线圈中的感生电动。</a:t>
              </a:r>
            </a:p>
          </p:txBody>
        </p:sp>
        <p:graphicFrame>
          <p:nvGraphicFramePr>
            <p:cNvPr id="28698" name="Object 4"/>
            <p:cNvGraphicFramePr>
              <a:graphicFrameLocks noChangeAspect="1"/>
            </p:cNvGraphicFramePr>
            <p:nvPr/>
          </p:nvGraphicFramePr>
          <p:xfrm>
            <a:off x="1021" y="595"/>
            <a:ext cx="937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9" name="Equation" r:id="rId3" imgW="838200" imgH="228600" progId="Equation.3">
                    <p:embed/>
                  </p:oleObj>
                </mc:Choice>
                <mc:Fallback>
                  <p:oleObj name="Equation" r:id="rId3" imgW="838200" imgH="228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1" y="595"/>
                          <a:ext cx="937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037" name="Group 5"/>
          <p:cNvGrpSpPr>
            <a:grpSpLocks/>
          </p:cNvGrpSpPr>
          <p:nvPr/>
        </p:nvGrpSpPr>
        <p:grpSpPr bwMode="auto">
          <a:xfrm>
            <a:off x="9696450" y="2420938"/>
            <a:ext cx="1752600" cy="1676400"/>
            <a:chOff x="2880" y="1104"/>
            <a:chExt cx="1104" cy="1056"/>
          </a:xfrm>
        </p:grpSpPr>
        <p:sp>
          <p:nvSpPr>
            <p:cNvPr id="28684" name="Oval 6"/>
            <p:cNvSpPr>
              <a:spLocks noChangeArrowheads="1"/>
            </p:cNvSpPr>
            <p:nvPr/>
          </p:nvSpPr>
          <p:spPr bwMode="auto">
            <a:xfrm>
              <a:off x="2880" y="1104"/>
              <a:ext cx="1104" cy="1056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graphicFrame>
          <p:nvGraphicFramePr>
            <p:cNvPr id="28685" name="Object 7"/>
            <p:cNvGraphicFramePr>
              <a:graphicFrameLocks noChangeAspect="1"/>
            </p:cNvGraphicFramePr>
            <p:nvPr/>
          </p:nvGraphicFramePr>
          <p:xfrm>
            <a:off x="3024" y="1248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0" name="Equation" r:id="rId5" imgW="98977" imgH="99144" progId="Equation.3">
                    <p:embed/>
                  </p:oleObj>
                </mc:Choice>
                <mc:Fallback>
                  <p:oleObj name="Equation" r:id="rId5" imgW="98977" imgH="99144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248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6" name="Object 8"/>
            <p:cNvGraphicFramePr>
              <a:graphicFrameLocks noChangeAspect="1"/>
            </p:cNvGraphicFramePr>
            <p:nvPr/>
          </p:nvGraphicFramePr>
          <p:xfrm>
            <a:off x="3312" y="1248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1" name="Equation" r:id="rId7" imgW="98977" imgH="99144" progId="Equation.3">
                    <p:embed/>
                  </p:oleObj>
                </mc:Choice>
                <mc:Fallback>
                  <p:oleObj name="Equation" r:id="rId7" imgW="98977" imgH="99144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248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7" name="Object 9"/>
            <p:cNvGraphicFramePr>
              <a:graphicFrameLocks noChangeAspect="1"/>
            </p:cNvGraphicFramePr>
            <p:nvPr/>
          </p:nvGraphicFramePr>
          <p:xfrm>
            <a:off x="3024" y="1536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2" name="Equation" r:id="rId9" imgW="98977" imgH="99144" progId="Equation.3">
                    <p:embed/>
                  </p:oleObj>
                </mc:Choice>
                <mc:Fallback>
                  <p:oleObj name="Equation" r:id="rId9" imgW="98977" imgH="99144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536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8" name="Object 10"/>
            <p:cNvGraphicFramePr>
              <a:graphicFrameLocks noChangeAspect="1"/>
            </p:cNvGraphicFramePr>
            <p:nvPr/>
          </p:nvGraphicFramePr>
          <p:xfrm>
            <a:off x="3600" y="1248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3" name="Equation" r:id="rId11" imgW="98977" imgH="99144" progId="Equation.3">
                    <p:embed/>
                  </p:oleObj>
                </mc:Choice>
                <mc:Fallback>
                  <p:oleObj name="Equation" r:id="rId11" imgW="98977" imgH="99144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248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9" name="Object 11"/>
            <p:cNvGraphicFramePr>
              <a:graphicFrameLocks noChangeAspect="1"/>
            </p:cNvGraphicFramePr>
            <p:nvPr/>
          </p:nvGraphicFramePr>
          <p:xfrm>
            <a:off x="3024" y="1824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4" name="Equation" r:id="rId13" imgW="98977" imgH="99144" progId="Equation.3">
                    <p:embed/>
                  </p:oleObj>
                </mc:Choice>
                <mc:Fallback>
                  <p:oleObj name="Equation" r:id="rId13" imgW="98977" imgH="99144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824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0" name="Object 12"/>
            <p:cNvGraphicFramePr>
              <a:graphicFrameLocks noChangeAspect="1"/>
            </p:cNvGraphicFramePr>
            <p:nvPr/>
          </p:nvGraphicFramePr>
          <p:xfrm>
            <a:off x="3600" y="1536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5" name="Equation" r:id="rId15" imgW="98977" imgH="99144" progId="Equation.3">
                    <p:embed/>
                  </p:oleObj>
                </mc:Choice>
                <mc:Fallback>
                  <p:oleObj name="Equation" r:id="rId15" imgW="98977" imgH="99144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536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1" name="Object 13"/>
            <p:cNvGraphicFramePr>
              <a:graphicFrameLocks noChangeAspect="1"/>
            </p:cNvGraphicFramePr>
            <p:nvPr/>
          </p:nvGraphicFramePr>
          <p:xfrm>
            <a:off x="3600" y="1824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6" name="Equation" r:id="rId17" imgW="98977" imgH="99144" progId="Equation.3">
                    <p:embed/>
                  </p:oleObj>
                </mc:Choice>
                <mc:Fallback>
                  <p:oleObj name="Equation" r:id="rId17" imgW="98977" imgH="99144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824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2" name="Object 14"/>
            <p:cNvGraphicFramePr>
              <a:graphicFrameLocks noChangeAspect="1"/>
            </p:cNvGraphicFramePr>
            <p:nvPr/>
          </p:nvGraphicFramePr>
          <p:xfrm>
            <a:off x="3312" y="1824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7" name="Equation" r:id="rId19" imgW="98977" imgH="99144" progId="Equation.3">
                    <p:embed/>
                  </p:oleObj>
                </mc:Choice>
                <mc:Fallback>
                  <p:oleObj name="Equation" r:id="rId19" imgW="98977" imgH="99144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824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3" name="Object 15"/>
            <p:cNvGraphicFramePr>
              <a:graphicFrameLocks noChangeAspect="1"/>
            </p:cNvGraphicFramePr>
            <p:nvPr/>
          </p:nvGraphicFramePr>
          <p:xfrm>
            <a:off x="3312" y="1536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8" name="Equation" r:id="rId21" imgW="98977" imgH="99144" progId="Equation.3">
                    <p:embed/>
                  </p:oleObj>
                </mc:Choice>
                <mc:Fallback>
                  <p:oleObj name="Equation" r:id="rId21" imgW="98977" imgH="99144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536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4" name="Line 16"/>
            <p:cNvSpPr>
              <a:spLocks noChangeShapeType="1"/>
            </p:cNvSpPr>
            <p:nvPr/>
          </p:nvSpPr>
          <p:spPr bwMode="auto">
            <a:xfrm>
              <a:off x="3408" y="163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695" name="Object 17"/>
            <p:cNvGraphicFramePr>
              <a:graphicFrameLocks noChangeAspect="1"/>
            </p:cNvGraphicFramePr>
            <p:nvPr/>
          </p:nvGraphicFramePr>
          <p:xfrm>
            <a:off x="3552" y="1392"/>
            <a:ext cx="226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9" name="Equation" r:id="rId23" imgW="152268" imgH="164957" progId="Equation.3">
                    <p:embed/>
                  </p:oleObj>
                </mc:Choice>
                <mc:Fallback>
                  <p:oleObj name="Equation" r:id="rId23" imgW="152268" imgH="164957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392"/>
                          <a:ext cx="226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6" name="Object 18"/>
            <p:cNvGraphicFramePr>
              <a:graphicFrameLocks noChangeAspect="1"/>
            </p:cNvGraphicFramePr>
            <p:nvPr/>
          </p:nvGraphicFramePr>
          <p:xfrm>
            <a:off x="3168" y="1392"/>
            <a:ext cx="19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0" name="Equation" r:id="rId25" imgW="129448" imgH="167616" progId="Equation.3">
                    <p:embed/>
                  </p:oleObj>
                </mc:Choice>
                <mc:Fallback>
                  <p:oleObj name="Equation" r:id="rId25" imgW="129448" imgH="167616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392"/>
                          <a:ext cx="19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263525" y="1989138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解：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1055688" y="1989138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由法拉第电磁感应定律：</a:t>
            </a: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479425" y="3141663"/>
            <a:ext cx="3208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感生电动势的大小：</a:t>
            </a:r>
          </a:p>
        </p:txBody>
      </p:sp>
      <p:graphicFrame>
        <p:nvGraphicFramePr>
          <p:cNvPr id="44054" name="Object 22"/>
          <p:cNvGraphicFramePr>
            <a:graphicFrameLocks noChangeAspect="1"/>
          </p:cNvGraphicFramePr>
          <p:nvPr/>
        </p:nvGraphicFramePr>
        <p:xfrm>
          <a:off x="4872038" y="2205038"/>
          <a:ext cx="33210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name="Equation" r:id="rId27" imgW="1434477" imgH="406224" progId="Equation.3">
                  <p:embed/>
                </p:oleObj>
              </mc:Choice>
              <mc:Fallback>
                <p:oleObj name="Equation" r:id="rId27" imgW="1434477" imgH="40622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2205038"/>
                        <a:ext cx="3321050" cy="8032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5" name="Object 23"/>
          <p:cNvGraphicFramePr>
            <a:graphicFrameLocks noChangeAspect="1"/>
          </p:cNvGraphicFramePr>
          <p:nvPr/>
        </p:nvGraphicFramePr>
        <p:xfrm>
          <a:off x="2424113" y="3573463"/>
          <a:ext cx="644366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2" name="Equation" r:id="rId29" imgW="2476500" imgH="508000" progId="Equation.3">
                  <p:embed/>
                </p:oleObj>
              </mc:Choice>
              <mc:Fallback>
                <p:oleObj name="Equation" r:id="rId29" imgW="2476500" imgH="5080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3573463"/>
                        <a:ext cx="644366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6" name="Rectangle 24"/>
          <p:cNvSpPr>
            <a:spLocks noChangeArrowheads="1"/>
          </p:cNvSpPr>
          <p:nvPr/>
        </p:nvSpPr>
        <p:spPr bwMode="auto">
          <a:xfrm>
            <a:off x="695325" y="5300663"/>
            <a:ext cx="334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感生电动势的方向：</a:t>
            </a:r>
          </a:p>
        </p:txBody>
      </p:sp>
      <p:sp>
        <p:nvSpPr>
          <p:cNvPr id="44057" name="Text Box 25"/>
          <p:cNvSpPr txBox="1">
            <a:spLocks noChangeArrowheads="1"/>
          </p:cNvSpPr>
          <p:nvPr/>
        </p:nvSpPr>
        <p:spPr bwMode="auto">
          <a:xfrm>
            <a:off x="3792538" y="5373688"/>
            <a:ext cx="4114800" cy="127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随时间发生变化：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/>
              <a:t>  在</a:t>
            </a:r>
            <a:r>
              <a:rPr lang="en-US" altLang="zh-CN"/>
              <a:t>0 ~ T/ 2 </a:t>
            </a:r>
            <a:r>
              <a:rPr lang="zh-CN" altLang="en-US"/>
              <a:t>内，为顺时针。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/>
              <a:t>  在</a:t>
            </a:r>
            <a:r>
              <a:rPr lang="en-US" altLang="zh-CN"/>
              <a:t>T / 2 ~T </a:t>
            </a:r>
            <a:r>
              <a:rPr lang="zh-CN" altLang="en-US"/>
              <a:t>内。为逆时针。</a:t>
            </a:r>
          </a:p>
        </p:txBody>
      </p:sp>
      <p:graphicFrame>
        <p:nvGraphicFramePr>
          <p:cNvPr id="44058" name="Object 26"/>
          <p:cNvGraphicFramePr>
            <a:graphicFrameLocks noChangeAspect="1"/>
          </p:cNvGraphicFramePr>
          <p:nvPr/>
        </p:nvGraphicFramePr>
        <p:xfrm>
          <a:off x="2782888" y="4652963"/>
          <a:ext cx="25146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name="Equation" r:id="rId31" imgW="990170" imgH="241195" progId="Equation.3">
                  <p:embed/>
                </p:oleObj>
              </mc:Choice>
              <mc:Fallback>
                <p:oleObj name="Equation" r:id="rId31" imgW="990170" imgH="24119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4652963"/>
                        <a:ext cx="25146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1" grpId="0" autoUpdateAnimBg="0"/>
      <p:bldP spid="44052" grpId="0" autoUpdateAnimBg="0"/>
      <p:bldP spid="44053" grpId="0" autoUpdateAnimBg="0"/>
      <p:bldP spid="44056" grpId="0" autoUpdateAnimBg="0"/>
      <p:bldP spid="4405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37"/>
          <p:cNvSpPr>
            <a:spLocks noChangeArrowheads="1"/>
          </p:cNvSpPr>
          <p:nvPr/>
        </p:nvSpPr>
        <p:spPr bwMode="auto">
          <a:xfrm>
            <a:off x="2566988" y="2349500"/>
            <a:ext cx="7162800" cy="212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66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以上是感生电动势和感应电场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2351088" y="5072063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4151313" y="5072063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838825" y="5086350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7319963" y="5086350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6"/>
            </p:custDataLst>
          </p:nvPr>
        </p:nvSpPr>
        <p:spPr>
          <a:xfrm>
            <a:off x="8915400" y="6215063"/>
            <a:ext cx="1543050" cy="411162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30727" name="图片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727075"/>
            <a:ext cx="11696700" cy="291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28" name="组合 16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732" name="TypeText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30733" name="TipText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0729" name="图片 1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92088" y="1916113"/>
            <a:ext cx="1188085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/>
              <a:t>解∶ 由磁场分布的对称性可知，感应电场的电力线为圆心在轴线上的一系列同心圆。圆上各点的场强大小相等，方向与回路相切。</a:t>
            </a: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550863" y="3933825"/>
          <a:ext cx="37814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2" name="Equation" r:id="rId3" imgW="1905000" imgH="292100" progId="Equation.3">
                  <p:embed/>
                </p:oleObj>
              </mc:Choice>
              <mc:Fallback>
                <p:oleObj name="Equation" r:id="rId3" imgW="1905000" imgH="292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3933825"/>
                        <a:ext cx="378142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119063" y="620713"/>
            <a:ext cx="11880850" cy="1384300"/>
            <a:chOff x="-885" y="56"/>
            <a:chExt cx="7484" cy="872"/>
          </a:xfrm>
        </p:grpSpPr>
        <p:sp>
          <p:nvSpPr>
            <p:cNvPr id="31780" name="Text Box 5"/>
            <p:cNvSpPr txBox="1">
              <a:spLocks noChangeArrowheads="1"/>
            </p:cNvSpPr>
            <p:nvPr/>
          </p:nvSpPr>
          <p:spPr bwMode="auto">
            <a:xfrm>
              <a:off x="-885" y="56"/>
              <a:ext cx="7484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[</a:t>
              </a: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2]</a:t>
              </a:r>
              <a:r>
                <a:rPr lang="en-US" altLang="zh-CN"/>
                <a:t> </a:t>
              </a:r>
              <a:r>
                <a:rPr lang="zh-CN" altLang="en-US"/>
                <a:t>一半径为</a:t>
              </a:r>
              <a:r>
                <a:rPr lang="en-US" altLang="zh-CN" i="1"/>
                <a:t>R </a:t>
              </a:r>
              <a:r>
                <a:rPr lang="zh-CN" altLang="en-US"/>
                <a:t>的长直螺线管中通有变化的电流 </a:t>
              </a:r>
              <a:r>
                <a:rPr lang="en-US" altLang="zh-CN" i="1"/>
                <a:t>I</a:t>
              </a:r>
              <a:r>
                <a:rPr lang="zh-CN" altLang="en-US"/>
                <a:t>，若管内磁场 线性增加，即                  </a:t>
              </a:r>
              <a:endParaRPr lang="en-US" altLang="zh-CN"/>
            </a:p>
            <a:p>
              <a:pPr algn="just" eaLnBrk="1" hangingPunct="1"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/>
                <a:t>             </a:t>
              </a:r>
              <a:r>
                <a:rPr lang="zh-CN" altLang="en-US"/>
                <a:t>为常量，且为已知，求 螺线管内外感应电场的场强分布。  </a:t>
              </a:r>
            </a:p>
          </p:txBody>
        </p:sp>
        <p:graphicFrame>
          <p:nvGraphicFramePr>
            <p:cNvPr id="31781" name="Object 6"/>
            <p:cNvGraphicFramePr>
              <a:graphicFrameLocks noChangeAspect="1"/>
            </p:cNvGraphicFramePr>
            <p:nvPr/>
          </p:nvGraphicFramePr>
          <p:xfrm>
            <a:off x="-794" y="600"/>
            <a:ext cx="57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3" name="Equation" r:id="rId5" imgW="419030" imgH="190512" progId="Equation.3">
                    <p:embed/>
                  </p:oleObj>
                </mc:Choice>
                <mc:Fallback>
                  <p:oleObj name="Equation" r:id="rId5" imgW="419030" imgH="190512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94" y="600"/>
                          <a:ext cx="57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695325" y="4724400"/>
          <a:ext cx="161448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4" name="Equation" r:id="rId7" imgW="723586" imgH="418918" progId="Equation.3">
                  <p:embed/>
                </p:oleObj>
              </mc:Choice>
              <mc:Fallback>
                <p:oleObj name="Equation" r:id="rId7" imgW="723586" imgH="41891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4724400"/>
                        <a:ext cx="161448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3863975" y="3068638"/>
            <a:ext cx="56388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取半径为</a:t>
            </a:r>
            <a:r>
              <a:rPr lang="en-US" altLang="zh-CN" i="1"/>
              <a:t>r  </a:t>
            </a:r>
            <a:r>
              <a:rPr lang="zh-CN" altLang="en-US"/>
              <a:t>的同心圆</a:t>
            </a:r>
            <a:r>
              <a:rPr lang="en-US" altLang="zh-CN" i="1"/>
              <a:t>L </a:t>
            </a:r>
            <a:r>
              <a:rPr lang="zh-CN" altLang="en-US"/>
              <a:t>作为积分路径，选逆时针方向作为积分方向</a:t>
            </a:r>
            <a:r>
              <a:rPr lang="en-US" altLang="zh-CN"/>
              <a:t>.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263525" y="3068638"/>
            <a:ext cx="3621088" cy="53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/>
              <a:t>1</a:t>
            </a:r>
            <a:r>
              <a:rPr lang="zh-CN" altLang="en-US"/>
              <a:t>）在螺线管内（ </a:t>
            </a:r>
            <a:r>
              <a:rPr lang="en-US" altLang="zh-CN" i="1"/>
              <a:t>r &lt; R</a:t>
            </a:r>
            <a:r>
              <a:rPr lang="en-US" altLang="zh-CN"/>
              <a:t> </a:t>
            </a:r>
            <a:r>
              <a:rPr lang="zh-CN" altLang="en-US"/>
              <a:t>）</a:t>
            </a:r>
          </a:p>
        </p:txBody>
      </p:sp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6816725" y="4076700"/>
          <a:ext cx="29337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5" name="Equation" r:id="rId9" imgW="1813565" imgH="396144" progId="Equation.3">
                  <p:embed/>
                </p:oleObj>
              </mc:Choice>
              <mc:Fallback>
                <p:oleObj name="Equation" r:id="rId9" imgW="1813565" imgH="39614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5" y="4076700"/>
                        <a:ext cx="29337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11"/>
          <p:cNvGraphicFramePr>
            <a:graphicFrameLocks noChangeAspect="1"/>
          </p:cNvGraphicFramePr>
          <p:nvPr/>
        </p:nvGraphicFramePr>
        <p:xfrm>
          <a:off x="7464425" y="4941888"/>
          <a:ext cx="17875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" name="Equation" r:id="rId11" imgW="1040948" imgH="393529" progId="Equation.3">
                  <p:embed/>
                </p:oleObj>
              </mc:Choice>
              <mc:Fallback>
                <p:oleObj name="Equation" r:id="rId11" imgW="1040948" imgH="3935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4941888"/>
                        <a:ext cx="17875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4656138" y="5949950"/>
            <a:ext cx="7416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感应电场环绕方向与选定正方向相同。沿逆时针方向。</a:t>
            </a:r>
            <a:endParaRPr lang="zh-CN" altLang="en-US" b="0"/>
          </a:p>
        </p:txBody>
      </p:sp>
      <p:grpSp>
        <p:nvGrpSpPr>
          <p:cNvPr id="45069" name="Group 13"/>
          <p:cNvGrpSpPr>
            <a:grpSpLocks/>
          </p:cNvGrpSpPr>
          <p:nvPr/>
        </p:nvGrpSpPr>
        <p:grpSpPr bwMode="auto">
          <a:xfrm>
            <a:off x="1558925" y="5805488"/>
            <a:ext cx="2566988" cy="763587"/>
            <a:chOff x="960" y="3771"/>
            <a:chExt cx="1617" cy="481"/>
          </a:xfrm>
        </p:grpSpPr>
        <p:graphicFrame>
          <p:nvGraphicFramePr>
            <p:cNvPr id="31778" name="Object 14"/>
            <p:cNvGraphicFramePr>
              <a:graphicFrameLocks noChangeAspect="1"/>
            </p:cNvGraphicFramePr>
            <p:nvPr/>
          </p:nvGraphicFramePr>
          <p:xfrm>
            <a:off x="1406" y="3771"/>
            <a:ext cx="1171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7" name="Equation" r:id="rId13" imgW="723956" imgH="365688" progId="Equation.3">
                    <p:embed/>
                  </p:oleObj>
                </mc:Choice>
                <mc:Fallback>
                  <p:oleObj name="Equation" r:id="rId13" imgW="723956" imgH="365688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6" y="3771"/>
                          <a:ext cx="1171" cy="481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25400">
                          <a:solidFill>
                            <a:srgbClr val="00FF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9" name="Rectangle 15"/>
            <p:cNvSpPr>
              <a:spLocks noChangeArrowheads="1"/>
            </p:cNvSpPr>
            <p:nvPr/>
          </p:nvSpPr>
          <p:spPr bwMode="auto">
            <a:xfrm>
              <a:off x="960" y="3840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ea typeface="宋体" panose="02010600030101010101" pitchFamily="2" charset="-122"/>
                </a:rPr>
                <a:t>∴</a:t>
              </a:r>
            </a:p>
          </p:txBody>
        </p:sp>
      </p:grpSp>
      <p:grpSp>
        <p:nvGrpSpPr>
          <p:cNvPr id="45072" name="Group 16"/>
          <p:cNvGrpSpPr>
            <a:grpSpLocks/>
          </p:cNvGrpSpPr>
          <p:nvPr/>
        </p:nvGrpSpPr>
        <p:grpSpPr bwMode="auto">
          <a:xfrm>
            <a:off x="10560050" y="2636838"/>
            <a:ext cx="990600" cy="485775"/>
            <a:chOff x="4412" y="1385"/>
            <a:chExt cx="624" cy="306"/>
          </a:xfrm>
        </p:grpSpPr>
        <p:sp>
          <p:nvSpPr>
            <p:cNvPr id="31776" name="Line 17"/>
            <p:cNvSpPr>
              <a:spLocks noChangeShapeType="1"/>
            </p:cNvSpPr>
            <p:nvPr/>
          </p:nvSpPr>
          <p:spPr bwMode="auto">
            <a:xfrm flipH="1">
              <a:off x="4725" y="1555"/>
              <a:ext cx="311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77" name="Object 18"/>
            <p:cNvGraphicFramePr>
              <a:graphicFrameLocks noChangeAspect="1"/>
            </p:cNvGraphicFramePr>
            <p:nvPr/>
          </p:nvGraphicFramePr>
          <p:xfrm>
            <a:off x="4412" y="1385"/>
            <a:ext cx="27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8" name="Equation" r:id="rId15" imgW="205733" imgH="228528" progId="Equation.3">
                    <p:embed/>
                  </p:oleObj>
                </mc:Choice>
                <mc:Fallback>
                  <p:oleObj name="Equation" r:id="rId15" imgW="205733" imgH="228528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2" y="1385"/>
                          <a:ext cx="274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075" name="Group 19"/>
          <p:cNvGrpSpPr>
            <a:grpSpLocks/>
          </p:cNvGrpSpPr>
          <p:nvPr/>
        </p:nvGrpSpPr>
        <p:grpSpPr bwMode="auto">
          <a:xfrm>
            <a:off x="10056813" y="3357563"/>
            <a:ext cx="1828800" cy="1828800"/>
            <a:chOff x="4404" y="1344"/>
            <a:chExt cx="1152" cy="1152"/>
          </a:xfrm>
        </p:grpSpPr>
        <p:sp>
          <p:nvSpPr>
            <p:cNvPr id="31759" name="Oval 20"/>
            <p:cNvSpPr>
              <a:spLocks noChangeArrowheads="1"/>
            </p:cNvSpPr>
            <p:nvPr/>
          </p:nvSpPr>
          <p:spPr bwMode="auto">
            <a:xfrm>
              <a:off x="4414" y="1344"/>
              <a:ext cx="1142" cy="1152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31760" name="Oval 21"/>
            <p:cNvSpPr>
              <a:spLocks noChangeArrowheads="1"/>
            </p:cNvSpPr>
            <p:nvPr/>
          </p:nvSpPr>
          <p:spPr bwMode="auto">
            <a:xfrm>
              <a:off x="4652" y="1555"/>
              <a:ext cx="697" cy="677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31761" name="Line 22"/>
            <p:cNvSpPr>
              <a:spLocks noChangeShapeType="1"/>
            </p:cNvSpPr>
            <p:nvPr/>
          </p:nvSpPr>
          <p:spPr bwMode="auto">
            <a:xfrm flipV="1">
              <a:off x="4985" y="1504"/>
              <a:ext cx="415" cy="4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2" name="Line 23"/>
            <p:cNvSpPr>
              <a:spLocks noChangeShapeType="1"/>
            </p:cNvSpPr>
            <p:nvPr/>
          </p:nvSpPr>
          <p:spPr bwMode="auto">
            <a:xfrm flipH="1" flipV="1">
              <a:off x="4777" y="1608"/>
              <a:ext cx="200" cy="30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763" name="Object 24"/>
            <p:cNvGraphicFramePr>
              <a:graphicFrameLocks noChangeAspect="1"/>
            </p:cNvGraphicFramePr>
            <p:nvPr/>
          </p:nvGraphicFramePr>
          <p:xfrm>
            <a:off x="5141" y="1764"/>
            <a:ext cx="188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9" name="公式" r:id="rId17" imgW="152268" imgH="164957" progId="Equation.3">
                    <p:embed/>
                  </p:oleObj>
                </mc:Choice>
                <mc:Fallback>
                  <p:oleObj name="公式" r:id="rId17" imgW="152268" imgH="164957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1" y="1764"/>
                          <a:ext cx="188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4" name="Object 25"/>
            <p:cNvGraphicFramePr>
              <a:graphicFrameLocks noChangeAspect="1"/>
            </p:cNvGraphicFramePr>
            <p:nvPr/>
          </p:nvGraphicFramePr>
          <p:xfrm>
            <a:off x="4725" y="1728"/>
            <a:ext cx="175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0" name="Equation" r:id="rId19" imgW="114102" imgH="126780" progId="Equation.3">
                    <p:embed/>
                  </p:oleObj>
                </mc:Choice>
                <mc:Fallback>
                  <p:oleObj name="Equation" r:id="rId19" imgW="114102" imgH="1267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5" y="1728"/>
                          <a:ext cx="175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5" name="Object 26"/>
            <p:cNvGraphicFramePr>
              <a:graphicFrameLocks noChangeAspect="1"/>
            </p:cNvGraphicFramePr>
            <p:nvPr/>
          </p:nvGraphicFramePr>
          <p:xfrm>
            <a:off x="4925" y="1920"/>
            <a:ext cx="143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1" name="公式" r:id="rId21" imgW="152202" imgH="177569" progId="Equation.3">
                    <p:embed/>
                  </p:oleObj>
                </mc:Choice>
                <mc:Fallback>
                  <p:oleObj name="公式" r:id="rId21" imgW="152202" imgH="177569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5" y="1920"/>
                          <a:ext cx="143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6" name="Object 27"/>
            <p:cNvGraphicFramePr>
              <a:graphicFrameLocks noChangeAspect="1"/>
            </p:cNvGraphicFramePr>
            <p:nvPr/>
          </p:nvGraphicFramePr>
          <p:xfrm>
            <a:off x="4517" y="1660"/>
            <a:ext cx="18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2" name="Equation" r:id="rId23" imgW="91413" imgH="99144" progId="Equation.3">
                    <p:embed/>
                  </p:oleObj>
                </mc:Choice>
                <mc:Fallback>
                  <p:oleObj name="Equation" r:id="rId23" imgW="91413" imgH="99144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7" y="1660"/>
                          <a:ext cx="180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7" name="Object 28"/>
            <p:cNvGraphicFramePr>
              <a:graphicFrameLocks noChangeAspect="1"/>
            </p:cNvGraphicFramePr>
            <p:nvPr/>
          </p:nvGraphicFramePr>
          <p:xfrm>
            <a:off x="4934" y="1399"/>
            <a:ext cx="178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3" name="Equation" r:id="rId25" imgW="91413" imgH="99144" progId="Equation.3">
                    <p:embed/>
                  </p:oleObj>
                </mc:Choice>
                <mc:Fallback>
                  <p:oleObj name="Equation" r:id="rId25" imgW="91413" imgH="99144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4" y="1399"/>
                          <a:ext cx="178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8" name="Object 29"/>
            <p:cNvGraphicFramePr>
              <a:graphicFrameLocks noChangeAspect="1"/>
            </p:cNvGraphicFramePr>
            <p:nvPr/>
          </p:nvGraphicFramePr>
          <p:xfrm>
            <a:off x="4545" y="2064"/>
            <a:ext cx="18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4" name="Equation" r:id="rId27" imgW="91413" imgH="99144" progId="Equation.3">
                    <p:embed/>
                  </p:oleObj>
                </mc:Choice>
                <mc:Fallback>
                  <p:oleObj name="Equation" r:id="rId27" imgW="91413" imgH="99144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5" y="2064"/>
                          <a:ext cx="180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9" name="Object 30"/>
            <p:cNvGraphicFramePr>
              <a:graphicFrameLocks noChangeAspect="1"/>
            </p:cNvGraphicFramePr>
            <p:nvPr/>
          </p:nvGraphicFramePr>
          <p:xfrm>
            <a:off x="4934" y="1668"/>
            <a:ext cx="17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5" name="Equation" r:id="rId29" imgW="91413" imgH="99144" progId="Equation.3">
                    <p:embed/>
                  </p:oleObj>
                </mc:Choice>
                <mc:Fallback>
                  <p:oleObj name="Equation" r:id="rId29" imgW="91413" imgH="99144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4" y="1668"/>
                          <a:ext cx="17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0" name="Object 31"/>
            <p:cNvGraphicFramePr>
              <a:graphicFrameLocks noChangeAspect="1"/>
            </p:cNvGraphicFramePr>
            <p:nvPr/>
          </p:nvGraphicFramePr>
          <p:xfrm>
            <a:off x="4934" y="2064"/>
            <a:ext cx="178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6" name="Equation" r:id="rId31" imgW="91413" imgH="99144" progId="Equation.3">
                    <p:embed/>
                  </p:oleObj>
                </mc:Choice>
                <mc:Fallback>
                  <p:oleObj name="Equation" r:id="rId31" imgW="91413" imgH="99144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4" y="2064"/>
                          <a:ext cx="178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1" name="Object 32"/>
            <p:cNvGraphicFramePr>
              <a:graphicFrameLocks noChangeAspect="1"/>
            </p:cNvGraphicFramePr>
            <p:nvPr/>
          </p:nvGraphicFramePr>
          <p:xfrm>
            <a:off x="4934" y="2297"/>
            <a:ext cx="178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7" name="Equation" r:id="rId33" imgW="91413" imgH="99144" progId="Equation.3">
                    <p:embed/>
                  </p:oleObj>
                </mc:Choice>
                <mc:Fallback>
                  <p:oleObj name="Equation" r:id="rId33" imgW="91413" imgH="99144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4" y="2297"/>
                          <a:ext cx="178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2" name="Object 33"/>
            <p:cNvGraphicFramePr>
              <a:graphicFrameLocks noChangeAspect="1"/>
            </p:cNvGraphicFramePr>
            <p:nvPr/>
          </p:nvGraphicFramePr>
          <p:xfrm>
            <a:off x="5296" y="2064"/>
            <a:ext cx="18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8" name="Equation" r:id="rId35" imgW="91413" imgH="99144" progId="Equation.3">
                    <p:embed/>
                  </p:oleObj>
                </mc:Choice>
                <mc:Fallback>
                  <p:oleObj name="Equation" r:id="rId35" imgW="91413" imgH="99144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6" y="2064"/>
                          <a:ext cx="180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3" name="Object 34"/>
            <p:cNvGraphicFramePr>
              <a:graphicFrameLocks noChangeAspect="1"/>
            </p:cNvGraphicFramePr>
            <p:nvPr/>
          </p:nvGraphicFramePr>
          <p:xfrm>
            <a:off x="5273" y="1672"/>
            <a:ext cx="18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9" name="Equation" r:id="rId37" imgW="91413" imgH="99144" progId="Equation.3">
                    <p:embed/>
                  </p:oleObj>
                </mc:Choice>
                <mc:Fallback>
                  <p:oleObj name="Equation" r:id="rId37" imgW="91413" imgH="99144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3" y="1672"/>
                          <a:ext cx="18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4" name="Object 35"/>
            <p:cNvGraphicFramePr>
              <a:graphicFrameLocks noChangeAspect="1"/>
            </p:cNvGraphicFramePr>
            <p:nvPr/>
          </p:nvGraphicFramePr>
          <p:xfrm>
            <a:off x="4404" y="1824"/>
            <a:ext cx="220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0" name="Equation" r:id="rId39" imgW="129448" imgH="167616" progId="Equation.3">
                    <p:embed/>
                  </p:oleObj>
                </mc:Choice>
                <mc:Fallback>
                  <p:oleObj name="Equation" r:id="rId39" imgW="129448" imgH="167616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4" y="1824"/>
                          <a:ext cx="220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5" name="Line 36"/>
            <p:cNvSpPr>
              <a:spLocks noChangeShapeType="1"/>
            </p:cNvSpPr>
            <p:nvPr/>
          </p:nvSpPr>
          <p:spPr bwMode="auto">
            <a:xfrm>
              <a:off x="4932" y="1344"/>
              <a:ext cx="9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5093" name="Object 37"/>
          <p:cNvGraphicFramePr>
            <a:graphicFrameLocks noChangeAspect="1"/>
          </p:cNvGraphicFramePr>
          <p:nvPr/>
        </p:nvGraphicFramePr>
        <p:xfrm>
          <a:off x="2424113" y="4797425"/>
          <a:ext cx="38354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1" name="Equation" r:id="rId41" imgW="1815312" imgH="393529" progId="Equation.3">
                  <p:embed/>
                </p:oleObj>
              </mc:Choice>
              <mc:Fallback>
                <p:oleObj name="Equation" r:id="rId41" imgW="1815312" imgH="393529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4797425"/>
                        <a:ext cx="383540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utoUpdateAnimBg="0"/>
      <p:bldP spid="45064" grpId="0" autoUpdateAnimBg="0"/>
      <p:bldP spid="45065" grpId="0" autoUpdateAnimBg="0"/>
      <p:bldP spid="4506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3216275" y="1341438"/>
          <a:ext cx="2640013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1" name="Equation" r:id="rId3" imgW="1104900" imgH="279400" progId="Equation.3">
                  <p:embed/>
                </p:oleObj>
              </mc:Choice>
              <mc:Fallback>
                <p:oleObj name="Equation" r:id="rId3" imgW="1104900" imgH="279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1341438"/>
                        <a:ext cx="2640013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6456363" y="1125538"/>
          <a:ext cx="33115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2" name="Equation" r:id="rId5" imgW="1384300" imgH="419100" progId="Equation.3">
                  <p:embed/>
                </p:oleObj>
              </mc:Choice>
              <mc:Fallback>
                <p:oleObj name="Equation" r:id="rId5" imgW="13843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363" y="1125538"/>
                        <a:ext cx="331152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7104063" y="2276475"/>
          <a:ext cx="15843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3" name="Equation" r:id="rId7" imgW="807806" imgH="396144" progId="Equation.3">
                  <p:embed/>
                </p:oleObj>
              </mc:Choice>
              <mc:Fallback>
                <p:oleObj name="Equation" r:id="rId7" imgW="807806" imgH="39614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063" y="2276475"/>
                        <a:ext cx="1584325" cy="6477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63525" y="1341438"/>
            <a:ext cx="373380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/>
              <a:t> 取积分路径同上。</a:t>
            </a:r>
            <a:endParaRPr lang="zh-CN" altLang="en-US" b="0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263525" y="692150"/>
            <a:ext cx="3621088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/>
              <a:t>2</a:t>
            </a:r>
            <a:r>
              <a:rPr lang="zh-CN" altLang="en-US"/>
              <a:t>）在螺线管外（ </a:t>
            </a:r>
            <a:r>
              <a:rPr lang="en-US" altLang="zh-CN" i="1"/>
              <a:t>r &gt; R</a:t>
            </a:r>
            <a:r>
              <a:rPr lang="en-US" altLang="zh-CN"/>
              <a:t> </a:t>
            </a:r>
            <a:r>
              <a:rPr lang="zh-CN" altLang="en-US"/>
              <a:t>）</a:t>
            </a:r>
          </a:p>
        </p:txBody>
      </p:sp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2640013" y="2205038"/>
          <a:ext cx="367188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4" name="Equation" r:id="rId9" imgW="1813565" imgH="396144" progId="Equation.3">
                  <p:embed/>
                </p:oleObj>
              </mc:Choice>
              <mc:Fallback>
                <p:oleObj name="Equation" r:id="rId9" imgW="1813565" imgH="39614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205038"/>
                        <a:ext cx="3671887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3048000" y="4383088"/>
            <a:ext cx="3463925" cy="2219325"/>
            <a:chOff x="1632" y="2826"/>
            <a:chExt cx="2182" cy="1398"/>
          </a:xfrm>
        </p:grpSpPr>
        <p:sp>
          <p:nvSpPr>
            <p:cNvPr id="32801" name="Line 9"/>
            <p:cNvSpPr>
              <a:spLocks noChangeShapeType="1"/>
            </p:cNvSpPr>
            <p:nvPr/>
          </p:nvSpPr>
          <p:spPr bwMode="auto">
            <a:xfrm flipV="1">
              <a:off x="2112" y="2860"/>
              <a:ext cx="0" cy="115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2" name="Line 10"/>
            <p:cNvSpPr>
              <a:spLocks noChangeShapeType="1"/>
            </p:cNvSpPr>
            <p:nvPr/>
          </p:nvSpPr>
          <p:spPr bwMode="auto">
            <a:xfrm>
              <a:off x="2112" y="4012"/>
              <a:ext cx="148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3" name="Line 11"/>
            <p:cNvSpPr>
              <a:spLocks noChangeShapeType="1"/>
            </p:cNvSpPr>
            <p:nvPr/>
          </p:nvSpPr>
          <p:spPr bwMode="auto">
            <a:xfrm flipV="1">
              <a:off x="2112" y="3436"/>
              <a:ext cx="576" cy="57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4" name="Arc 12"/>
            <p:cNvSpPr>
              <a:spLocks/>
            </p:cNvSpPr>
            <p:nvPr/>
          </p:nvSpPr>
          <p:spPr bwMode="auto">
            <a:xfrm flipH="1">
              <a:off x="2688" y="3244"/>
              <a:ext cx="734" cy="624"/>
            </a:xfrm>
            <a:custGeom>
              <a:avLst/>
              <a:gdLst>
                <a:gd name="T0" fmla="*/ 1 w 20636"/>
                <a:gd name="T1" fmla="*/ 0 h 20974"/>
                <a:gd name="T2" fmla="*/ 0 w 20636"/>
                <a:gd name="T3" fmla="*/ 1 h 20974"/>
                <a:gd name="T4" fmla="*/ 0 w 20636"/>
                <a:gd name="T5" fmla="*/ 0 h 209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636" h="20974" fill="none" extrusionOk="0">
                  <a:moveTo>
                    <a:pt x="20636" y="6379"/>
                  </a:moveTo>
                  <a:cubicBezTo>
                    <a:pt x="18397" y="13622"/>
                    <a:pt x="12524" y="19162"/>
                    <a:pt x="5162" y="20974"/>
                  </a:cubicBezTo>
                </a:path>
                <a:path w="20636" h="20974" stroke="0" extrusionOk="0">
                  <a:moveTo>
                    <a:pt x="20636" y="6379"/>
                  </a:moveTo>
                  <a:cubicBezTo>
                    <a:pt x="18397" y="13622"/>
                    <a:pt x="12524" y="19162"/>
                    <a:pt x="5162" y="20974"/>
                  </a:cubicBezTo>
                  <a:lnTo>
                    <a:pt x="0" y="0"/>
                  </a:lnTo>
                  <a:lnTo>
                    <a:pt x="20636" y="6379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5" name="Line 13"/>
            <p:cNvSpPr>
              <a:spLocks noChangeShapeType="1"/>
            </p:cNvSpPr>
            <p:nvPr/>
          </p:nvSpPr>
          <p:spPr bwMode="auto">
            <a:xfrm>
              <a:off x="2688" y="3436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806" name="Object 14"/>
            <p:cNvGraphicFramePr>
              <a:graphicFrameLocks noChangeAspect="1"/>
            </p:cNvGraphicFramePr>
            <p:nvPr/>
          </p:nvGraphicFramePr>
          <p:xfrm>
            <a:off x="3648" y="3916"/>
            <a:ext cx="16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5" name="Equation" r:id="rId11" imgW="114102" imgH="126780" progId="Equation.3">
                    <p:embed/>
                  </p:oleObj>
                </mc:Choice>
                <mc:Fallback>
                  <p:oleObj name="Equation" r:id="rId11" imgW="114102" imgH="1267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916"/>
                          <a:ext cx="16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07" name="Object 15"/>
            <p:cNvGraphicFramePr>
              <a:graphicFrameLocks noChangeAspect="1"/>
            </p:cNvGraphicFramePr>
            <p:nvPr/>
          </p:nvGraphicFramePr>
          <p:xfrm>
            <a:off x="2613" y="3985"/>
            <a:ext cx="221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6" name="Equation" r:id="rId13" imgW="152268" imgH="164957" progId="Equation.3">
                    <p:embed/>
                  </p:oleObj>
                </mc:Choice>
                <mc:Fallback>
                  <p:oleObj name="Equation" r:id="rId13" imgW="152268" imgH="164957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3" y="3985"/>
                          <a:ext cx="221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08" name="Object 16"/>
            <p:cNvGraphicFramePr>
              <a:graphicFrameLocks noChangeAspect="1"/>
            </p:cNvGraphicFramePr>
            <p:nvPr/>
          </p:nvGraphicFramePr>
          <p:xfrm>
            <a:off x="1758" y="2826"/>
            <a:ext cx="306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7" name="Equation" r:id="rId15" imgW="228600" imgH="241300" progId="Equation.3">
                    <p:embed/>
                  </p:oleObj>
                </mc:Choice>
                <mc:Fallback>
                  <p:oleObj name="Equation" r:id="rId15" imgW="228600" imgH="2413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8" y="2826"/>
                          <a:ext cx="306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9" name="Line 17"/>
            <p:cNvSpPr>
              <a:spLocks noChangeShapeType="1"/>
            </p:cNvSpPr>
            <p:nvPr/>
          </p:nvSpPr>
          <p:spPr bwMode="auto">
            <a:xfrm>
              <a:off x="2112" y="3436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810" name="Object 18"/>
            <p:cNvGraphicFramePr>
              <a:graphicFrameLocks noChangeAspect="1"/>
            </p:cNvGraphicFramePr>
            <p:nvPr/>
          </p:nvGraphicFramePr>
          <p:xfrm>
            <a:off x="1632" y="3216"/>
            <a:ext cx="420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8" name="Equation" r:id="rId17" imgW="418918" imgH="393529" progId="Equation.3">
                    <p:embed/>
                  </p:oleObj>
                </mc:Choice>
                <mc:Fallback>
                  <p:oleObj name="Equation" r:id="rId17" imgW="418918" imgH="393529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216"/>
                          <a:ext cx="420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099" name="Group 19"/>
          <p:cNvGrpSpPr>
            <a:grpSpLocks/>
          </p:cNvGrpSpPr>
          <p:nvPr/>
        </p:nvGrpSpPr>
        <p:grpSpPr bwMode="auto">
          <a:xfrm>
            <a:off x="7712075" y="4264025"/>
            <a:ext cx="669925" cy="533400"/>
            <a:chOff x="4416" y="1920"/>
            <a:chExt cx="422" cy="336"/>
          </a:xfrm>
        </p:grpSpPr>
        <p:sp>
          <p:nvSpPr>
            <p:cNvPr id="32799" name="Line 20"/>
            <p:cNvSpPr>
              <a:spLocks noChangeShapeType="1"/>
            </p:cNvSpPr>
            <p:nvPr/>
          </p:nvSpPr>
          <p:spPr bwMode="auto">
            <a:xfrm flipH="1">
              <a:off x="4416" y="2256"/>
              <a:ext cx="38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800" name="Object 21"/>
            <p:cNvGraphicFramePr>
              <a:graphicFrameLocks noChangeAspect="1"/>
            </p:cNvGraphicFramePr>
            <p:nvPr/>
          </p:nvGraphicFramePr>
          <p:xfrm>
            <a:off x="4512" y="1920"/>
            <a:ext cx="32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9" name="Equation" r:id="rId19" imgW="213297" imgH="213408" progId="Equation.3">
                    <p:embed/>
                  </p:oleObj>
                </mc:Choice>
                <mc:Fallback>
                  <p:oleObj name="Equation" r:id="rId19" imgW="213297" imgH="213408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920"/>
                          <a:ext cx="326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102" name="Group 22"/>
          <p:cNvGrpSpPr>
            <a:grpSpLocks/>
          </p:cNvGrpSpPr>
          <p:nvPr/>
        </p:nvGrpSpPr>
        <p:grpSpPr bwMode="auto">
          <a:xfrm>
            <a:off x="7467600" y="4797425"/>
            <a:ext cx="1828800" cy="1871663"/>
            <a:chOff x="4080" y="2925"/>
            <a:chExt cx="1296" cy="1278"/>
          </a:xfrm>
        </p:grpSpPr>
        <p:sp>
          <p:nvSpPr>
            <p:cNvPr id="32780" name="Oval 23"/>
            <p:cNvSpPr>
              <a:spLocks noChangeArrowheads="1"/>
            </p:cNvSpPr>
            <p:nvPr/>
          </p:nvSpPr>
          <p:spPr bwMode="auto">
            <a:xfrm>
              <a:off x="4080" y="2925"/>
              <a:ext cx="1296" cy="1278"/>
            </a:xfrm>
            <a:prstGeom prst="ellipse">
              <a:avLst/>
            </a:prstGeom>
            <a:solidFill>
              <a:srgbClr val="CCCCFF"/>
            </a:solidFill>
            <a:ln w="222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32781" name="Line 24"/>
            <p:cNvSpPr>
              <a:spLocks noChangeShapeType="1"/>
            </p:cNvSpPr>
            <p:nvPr/>
          </p:nvSpPr>
          <p:spPr bwMode="auto">
            <a:xfrm>
              <a:off x="4728" y="3559"/>
              <a:ext cx="540" cy="38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782" name="Object 25"/>
            <p:cNvGraphicFramePr>
              <a:graphicFrameLocks noChangeAspect="1"/>
            </p:cNvGraphicFramePr>
            <p:nvPr/>
          </p:nvGraphicFramePr>
          <p:xfrm>
            <a:off x="4848" y="3744"/>
            <a:ext cx="196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0" name="Equation" r:id="rId21" imgW="114102" imgH="126780" progId="Equation.3">
                    <p:embed/>
                  </p:oleObj>
                </mc:Choice>
                <mc:Fallback>
                  <p:oleObj name="Equation" r:id="rId21" imgW="114102" imgH="1267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744"/>
                          <a:ext cx="196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3" name="Line 26"/>
            <p:cNvSpPr>
              <a:spLocks noChangeShapeType="1"/>
            </p:cNvSpPr>
            <p:nvPr/>
          </p:nvSpPr>
          <p:spPr bwMode="auto">
            <a:xfrm>
              <a:off x="5376" y="3505"/>
              <a:ext cx="0" cy="16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784" name="Group 27"/>
            <p:cNvGrpSpPr>
              <a:grpSpLocks/>
            </p:cNvGrpSpPr>
            <p:nvPr/>
          </p:nvGrpSpPr>
          <p:grpSpPr bwMode="auto">
            <a:xfrm>
              <a:off x="4320" y="3120"/>
              <a:ext cx="856" cy="864"/>
              <a:chOff x="4472" y="1440"/>
              <a:chExt cx="856" cy="864"/>
            </a:xfrm>
          </p:grpSpPr>
          <p:sp>
            <p:nvSpPr>
              <p:cNvPr id="32785" name="Oval 28"/>
              <p:cNvSpPr>
                <a:spLocks noChangeArrowheads="1"/>
              </p:cNvSpPr>
              <p:nvPr/>
            </p:nvSpPr>
            <p:spPr bwMode="auto">
              <a:xfrm>
                <a:off x="4472" y="1440"/>
                <a:ext cx="856" cy="864"/>
              </a:xfrm>
              <a:prstGeom prst="ellips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32786" name="Line 29"/>
              <p:cNvSpPr>
                <a:spLocks noChangeShapeType="1"/>
              </p:cNvSpPr>
              <p:nvPr/>
            </p:nvSpPr>
            <p:spPr bwMode="auto">
              <a:xfrm flipV="1">
                <a:off x="4896" y="1584"/>
                <a:ext cx="311" cy="3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2787" name="Object 30"/>
              <p:cNvGraphicFramePr>
                <a:graphicFrameLocks noChangeAspect="1"/>
              </p:cNvGraphicFramePr>
              <p:nvPr/>
            </p:nvGraphicFramePr>
            <p:xfrm>
              <a:off x="5017" y="1755"/>
              <a:ext cx="141" cy="1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21" name="公式" r:id="rId23" imgW="152268" imgH="164957" progId="Equation.3">
                      <p:embed/>
                    </p:oleObj>
                  </mc:Choice>
                  <mc:Fallback>
                    <p:oleObj name="公式" r:id="rId23" imgW="152268" imgH="164957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17" y="1755"/>
                            <a:ext cx="141" cy="1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88" name="Object 31"/>
              <p:cNvGraphicFramePr>
                <a:graphicFrameLocks noChangeAspect="1"/>
              </p:cNvGraphicFramePr>
              <p:nvPr/>
            </p:nvGraphicFramePr>
            <p:xfrm>
              <a:off x="4789" y="1872"/>
              <a:ext cx="107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22" name="公式" r:id="rId25" imgW="152202" imgH="177569" progId="Equation.3">
                      <p:embed/>
                    </p:oleObj>
                  </mc:Choice>
                  <mc:Fallback>
                    <p:oleObj name="公式" r:id="rId25" imgW="152202" imgH="177569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9" y="1872"/>
                            <a:ext cx="107" cy="1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89" name="Object 32"/>
              <p:cNvGraphicFramePr>
                <a:graphicFrameLocks noChangeAspect="1"/>
              </p:cNvGraphicFramePr>
              <p:nvPr/>
            </p:nvGraphicFramePr>
            <p:xfrm>
              <a:off x="4549" y="1677"/>
              <a:ext cx="135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23" name="Equation" r:id="rId27" imgW="91413" imgH="99144" progId="Equation.3">
                      <p:embed/>
                    </p:oleObj>
                  </mc:Choice>
                  <mc:Fallback>
                    <p:oleObj name="Equation" r:id="rId27" imgW="91413" imgH="99144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49" y="1677"/>
                            <a:ext cx="135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90" name="Object 33"/>
              <p:cNvGraphicFramePr>
                <a:graphicFrameLocks noChangeAspect="1"/>
              </p:cNvGraphicFramePr>
              <p:nvPr/>
            </p:nvGraphicFramePr>
            <p:xfrm>
              <a:off x="4848" y="1481"/>
              <a:ext cx="133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24" name="Equation" r:id="rId29" imgW="91413" imgH="99144" progId="Equation.3">
                      <p:embed/>
                    </p:oleObj>
                  </mc:Choice>
                  <mc:Fallback>
                    <p:oleObj name="Equation" r:id="rId29" imgW="91413" imgH="99144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1481"/>
                            <a:ext cx="133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91" name="Object 34"/>
              <p:cNvGraphicFramePr>
                <a:graphicFrameLocks noChangeAspect="1"/>
              </p:cNvGraphicFramePr>
              <p:nvPr/>
            </p:nvGraphicFramePr>
            <p:xfrm>
              <a:off x="4570" y="1968"/>
              <a:ext cx="135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25" name="Equation" r:id="rId31" imgW="91413" imgH="99144" progId="Equation.3">
                      <p:embed/>
                    </p:oleObj>
                  </mc:Choice>
                  <mc:Fallback>
                    <p:oleObj name="Equation" r:id="rId31" imgW="91413" imgH="99144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0" y="1968"/>
                            <a:ext cx="135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92" name="Object 35"/>
              <p:cNvGraphicFramePr>
                <a:graphicFrameLocks noChangeAspect="1"/>
              </p:cNvGraphicFramePr>
              <p:nvPr/>
            </p:nvGraphicFramePr>
            <p:xfrm>
              <a:off x="4848" y="1683"/>
              <a:ext cx="133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26" name="Equation" r:id="rId33" imgW="91413" imgH="99144" progId="Equation.3">
                      <p:embed/>
                    </p:oleObj>
                  </mc:Choice>
                  <mc:Fallback>
                    <p:oleObj name="Equation" r:id="rId33" imgW="91413" imgH="99144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1683"/>
                            <a:ext cx="133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93" name="Object 36"/>
              <p:cNvGraphicFramePr>
                <a:graphicFrameLocks noChangeAspect="1"/>
              </p:cNvGraphicFramePr>
              <p:nvPr/>
            </p:nvGraphicFramePr>
            <p:xfrm>
              <a:off x="4848" y="1968"/>
              <a:ext cx="133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27" name="Equation" r:id="rId35" imgW="91413" imgH="99144" progId="Equation.3">
                      <p:embed/>
                    </p:oleObj>
                  </mc:Choice>
                  <mc:Fallback>
                    <p:oleObj name="Equation" r:id="rId35" imgW="91413" imgH="99144" progId="Equation.3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1968"/>
                            <a:ext cx="133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94" name="Object 37"/>
              <p:cNvGraphicFramePr>
                <a:graphicFrameLocks noChangeAspect="1"/>
              </p:cNvGraphicFramePr>
              <p:nvPr/>
            </p:nvGraphicFramePr>
            <p:xfrm>
              <a:off x="4848" y="2155"/>
              <a:ext cx="133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28" name="Equation" r:id="rId37" imgW="91413" imgH="99144" progId="Equation.3">
                      <p:embed/>
                    </p:oleObj>
                  </mc:Choice>
                  <mc:Fallback>
                    <p:oleObj name="Equation" r:id="rId37" imgW="91413" imgH="99144" progId="Equation.3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2155"/>
                            <a:ext cx="133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95" name="Object 38"/>
              <p:cNvGraphicFramePr>
                <a:graphicFrameLocks noChangeAspect="1"/>
              </p:cNvGraphicFramePr>
              <p:nvPr/>
            </p:nvGraphicFramePr>
            <p:xfrm>
              <a:off x="5133" y="1920"/>
              <a:ext cx="135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29" name="Equation" r:id="rId39" imgW="91413" imgH="99144" progId="Equation.3">
                      <p:embed/>
                    </p:oleObj>
                  </mc:Choice>
                  <mc:Fallback>
                    <p:oleObj name="Equation" r:id="rId39" imgW="91413" imgH="99144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3" y="1920"/>
                            <a:ext cx="135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96" name="Object 39"/>
              <p:cNvGraphicFramePr>
                <a:graphicFrameLocks noChangeAspect="1"/>
              </p:cNvGraphicFramePr>
              <p:nvPr/>
            </p:nvGraphicFramePr>
            <p:xfrm>
              <a:off x="5116" y="1686"/>
              <a:ext cx="135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30" name="Equation" r:id="rId41" imgW="91413" imgH="99144" progId="Equation.3">
                      <p:embed/>
                    </p:oleObj>
                  </mc:Choice>
                  <mc:Fallback>
                    <p:oleObj name="Equation" r:id="rId41" imgW="91413" imgH="99144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16" y="1686"/>
                            <a:ext cx="135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97" name="Object 40"/>
              <p:cNvGraphicFramePr>
                <a:graphicFrameLocks noChangeAspect="1"/>
              </p:cNvGraphicFramePr>
              <p:nvPr/>
            </p:nvGraphicFramePr>
            <p:xfrm>
              <a:off x="4608" y="1776"/>
              <a:ext cx="165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31" name="Equation" r:id="rId43" imgW="129448" imgH="167616" progId="Equation.3">
                      <p:embed/>
                    </p:oleObj>
                  </mc:Choice>
                  <mc:Fallback>
                    <p:oleObj name="Equation" r:id="rId43" imgW="129448" imgH="167616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1776"/>
                            <a:ext cx="165" cy="2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798" name="Line 41"/>
              <p:cNvSpPr>
                <a:spLocks noChangeShapeType="1"/>
              </p:cNvSpPr>
              <p:nvPr/>
            </p:nvSpPr>
            <p:spPr bwMode="auto">
              <a:xfrm>
                <a:off x="4860" y="1440"/>
                <a:ext cx="7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1919288" y="3429000"/>
            <a:ext cx="7537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感应电场环绕方向与选定正方向相同。沿逆时针方向。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utoUpdateAnimBg="0"/>
      <p:bldP spid="46086" grpId="0" autoUpdateAnimBg="0"/>
      <p:bldP spid="46122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2"/>
          <p:cNvGrpSpPr>
            <a:grpSpLocks/>
          </p:cNvGrpSpPr>
          <p:nvPr/>
        </p:nvGrpSpPr>
        <p:grpSpPr bwMode="auto">
          <a:xfrm>
            <a:off x="0" y="692150"/>
            <a:ext cx="11857038" cy="1754188"/>
            <a:chOff x="0" y="32"/>
            <a:chExt cx="5568" cy="1174"/>
          </a:xfrm>
        </p:grpSpPr>
        <p:sp>
          <p:nvSpPr>
            <p:cNvPr id="33858" name="Text Box 3"/>
            <p:cNvSpPr txBox="1">
              <a:spLocks noChangeArrowheads="1"/>
            </p:cNvSpPr>
            <p:nvPr/>
          </p:nvSpPr>
          <p:spPr bwMode="auto">
            <a:xfrm>
              <a:off x="0" y="32"/>
              <a:ext cx="5568" cy="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en-US" altLang="zh-CN">
                  <a:solidFill>
                    <a:srgbClr val="0000FF"/>
                  </a:solidFill>
                </a:rPr>
                <a:t>[</a:t>
              </a: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3]</a:t>
              </a:r>
              <a:r>
                <a:rPr lang="zh-CN" altLang="en-US"/>
                <a:t>在截面半径为</a:t>
              </a:r>
              <a:r>
                <a:rPr lang="en-US" altLang="zh-CN"/>
                <a:t>R</a:t>
              </a:r>
              <a:r>
                <a:rPr lang="zh-CN" altLang="en-US"/>
                <a:t>的圆柱形空间充满磁感应强度为    的均匀磁场， 它的方向沿圆柱形轴线，其大小随时间按的规律均匀增加，有一长为</a:t>
              </a:r>
              <a:r>
                <a:rPr lang="en-US" altLang="zh-CN" i="1"/>
                <a:t>2R </a:t>
              </a:r>
              <a:r>
                <a:rPr lang="zh-CN" altLang="en-US"/>
                <a:t>的金属棒</a:t>
              </a:r>
              <a:r>
                <a:rPr lang="en-US" altLang="zh-CN" i="1"/>
                <a:t>abc </a:t>
              </a:r>
              <a:r>
                <a:rPr lang="zh-CN" altLang="en-US"/>
                <a:t>位于图示位置，</a:t>
              </a:r>
              <a:endParaRPr lang="en-US" altLang="zh-CN"/>
            </a:p>
            <a:p>
              <a:pPr algn="just" eaLnBrk="1" hangingPunct="1">
                <a:lnSpc>
                  <a:spcPct val="150000"/>
                </a:lnSpc>
              </a:pPr>
              <a:r>
                <a:rPr lang="zh-CN" altLang="en-US"/>
                <a:t>                           求 金属棒中的感应电动势。               </a:t>
              </a:r>
            </a:p>
          </p:txBody>
        </p:sp>
        <p:graphicFrame>
          <p:nvGraphicFramePr>
            <p:cNvPr id="33859" name="Object 5"/>
            <p:cNvGraphicFramePr>
              <a:graphicFrameLocks noChangeAspect="1"/>
            </p:cNvGraphicFramePr>
            <p:nvPr/>
          </p:nvGraphicFramePr>
          <p:xfrm>
            <a:off x="3370" y="128"/>
            <a:ext cx="19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1" name="Equation" r:id="rId3" imgW="152334" imgH="190417" progId="Equation.3">
                    <p:embed/>
                  </p:oleObj>
                </mc:Choice>
                <mc:Fallback>
                  <p:oleObj name="Equation" r:id="rId3" imgW="152334" imgH="190417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0" y="128"/>
                          <a:ext cx="19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60" name="Object 7"/>
            <p:cNvGraphicFramePr>
              <a:graphicFrameLocks noChangeAspect="1"/>
            </p:cNvGraphicFramePr>
            <p:nvPr/>
          </p:nvGraphicFramePr>
          <p:xfrm>
            <a:off x="56" y="851"/>
            <a:ext cx="913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2" name="Equation" r:id="rId5" imgW="710891" imgH="177723" progId="Equation.3">
                    <p:embed/>
                  </p:oleObj>
                </mc:Choice>
                <mc:Fallback>
                  <p:oleObj name="Equation" r:id="rId5" imgW="710891" imgH="17772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" y="851"/>
                          <a:ext cx="913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0" y="2420938"/>
            <a:ext cx="8383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解：</a:t>
            </a:r>
            <a:r>
              <a:rPr lang="en-US" altLang="zh-CN">
                <a:solidFill>
                  <a:srgbClr val="0000FF"/>
                </a:solidFill>
              </a:rPr>
              <a:t>[</a:t>
            </a:r>
            <a:r>
              <a:rPr lang="zh-CN" altLang="en-US">
                <a:solidFill>
                  <a:srgbClr val="0000FF"/>
                </a:solidFill>
              </a:rPr>
              <a:t>法</a:t>
            </a:r>
            <a:r>
              <a:rPr lang="en-US" altLang="zh-CN">
                <a:solidFill>
                  <a:srgbClr val="0000FF"/>
                </a:solidFill>
              </a:rPr>
              <a:t>1]</a:t>
            </a:r>
            <a:r>
              <a:rPr lang="zh-CN" altLang="en-US"/>
              <a:t>法拉第电磁感应定律计算 </a:t>
            </a:r>
            <a:r>
              <a:rPr lang="en-US" altLang="zh-CN" i="1">
                <a:ea typeface="宋体" panose="02010600030101010101" pitchFamily="2" charset="-122"/>
                <a:cs typeface="Times New Roman" panose="02020603050405020304" pitchFamily="18" charset="0"/>
              </a:rPr>
              <a:t>ε 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r>
              <a:rPr lang="zh-CN" altLang="en-US"/>
              <a:t>（辅助回路法）</a:t>
            </a:r>
          </a:p>
        </p:txBody>
      </p:sp>
      <p:grpSp>
        <p:nvGrpSpPr>
          <p:cNvPr id="47113" name="Group 9"/>
          <p:cNvGrpSpPr>
            <a:grpSpLocks/>
          </p:cNvGrpSpPr>
          <p:nvPr/>
        </p:nvGrpSpPr>
        <p:grpSpPr bwMode="auto">
          <a:xfrm>
            <a:off x="9551988" y="1989138"/>
            <a:ext cx="2514600" cy="1905000"/>
            <a:chOff x="3840" y="1152"/>
            <a:chExt cx="1861" cy="1440"/>
          </a:xfrm>
        </p:grpSpPr>
        <p:sp>
          <p:nvSpPr>
            <p:cNvPr id="33806" name="Line 10"/>
            <p:cNvSpPr>
              <a:spLocks noChangeShapeType="1"/>
            </p:cNvSpPr>
            <p:nvPr/>
          </p:nvSpPr>
          <p:spPr bwMode="auto">
            <a:xfrm>
              <a:off x="4902" y="2378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7" name="Line 11"/>
            <p:cNvSpPr>
              <a:spLocks noChangeShapeType="1"/>
            </p:cNvSpPr>
            <p:nvPr/>
          </p:nvSpPr>
          <p:spPr bwMode="auto">
            <a:xfrm>
              <a:off x="4575" y="1887"/>
              <a:ext cx="368" cy="5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8" name="Oval 12"/>
            <p:cNvSpPr>
              <a:spLocks noChangeArrowheads="1"/>
            </p:cNvSpPr>
            <p:nvPr/>
          </p:nvSpPr>
          <p:spPr bwMode="auto">
            <a:xfrm>
              <a:off x="3881" y="1193"/>
              <a:ext cx="1359" cy="1295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graphicFrame>
          <p:nvGraphicFramePr>
            <p:cNvPr id="33809" name="Object 13"/>
            <p:cNvGraphicFramePr>
              <a:graphicFrameLocks noChangeAspect="1"/>
            </p:cNvGraphicFramePr>
            <p:nvPr/>
          </p:nvGraphicFramePr>
          <p:xfrm>
            <a:off x="4022" y="2417"/>
            <a:ext cx="145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3" name="Equation" r:id="rId7" imgW="98977" imgH="114264" progId="Equation.3">
                    <p:embed/>
                  </p:oleObj>
                </mc:Choice>
                <mc:Fallback>
                  <p:oleObj name="Equation" r:id="rId7" imgW="98977" imgH="114264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2" y="2417"/>
                          <a:ext cx="145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0" name="Object 14"/>
            <p:cNvGraphicFramePr>
              <a:graphicFrameLocks noChangeAspect="1"/>
            </p:cNvGraphicFramePr>
            <p:nvPr/>
          </p:nvGraphicFramePr>
          <p:xfrm>
            <a:off x="4902" y="2378"/>
            <a:ext cx="147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4" name="Equation" r:id="rId9" imgW="98977" imgH="152496" progId="Equation.3">
                    <p:embed/>
                  </p:oleObj>
                </mc:Choice>
                <mc:Fallback>
                  <p:oleObj name="Equation" r:id="rId9" imgW="98977" imgH="152496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2" y="2378"/>
                          <a:ext cx="147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1" name="Object 15"/>
            <p:cNvGraphicFramePr>
              <a:graphicFrameLocks noChangeAspect="1"/>
            </p:cNvGraphicFramePr>
            <p:nvPr/>
          </p:nvGraphicFramePr>
          <p:xfrm>
            <a:off x="4495" y="1703"/>
            <a:ext cx="16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5" name="Equation" r:id="rId11" imgW="126835" imgH="139518" progId="Equation.3">
                    <p:embed/>
                  </p:oleObj>
                </mc:Choice>
                <mc:Fallback>
                  <p:oleObj name="Equation" r:id="rId11" imgW="126835" imgH="139518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" y="1703"/>
                          <a:ext cx="16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2" name="Line 16"/>
            <p:cNvSpPr>
              <a:spLocks noChangeShapeType="1"/>
            </p:cNvSpPr>
            <p:nvPr/>
          </p:nvSpPr>
          <p:spPr bwMode="auto">
            <a:xfrm>
              <a:off x="4208" y="2378"/>
              <a:ext cx="1348" cy="0"/>
            </a:xfrm>
            <a:prstGeom prst="line">
              <a:avLst/>
            </a:prstGeom>
            <a:noFill/>
            <a:ln w="762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813" name="Object 17"/>
            <p:cNvGraphicFramePr>
              <a:graphicFrameLocks noChangeAspect="1"/>
            </p:cNvGraphicFramePr>
            <p:nvPr/>
          </p:nvGraphicFramePr>
          <p:xfrm>
            <a:off x="4555" y="1867"/>
            <a:ext cx="61" cy="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6" name="Equation" r:id="rId13" imgW="114102" imgH="114102" progId="Equation.3">
                    <p:embed/>
                  </p:oleObj>
                </mc:Choice>
                <mc:Fallback>
                  <p:oleObj name="Equation" r:id="rId13" imgW="114102" imgH="114102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5" y="1867"/>
                          <a:ext cx="61" cy="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4" name="Object 18"/>
            <p:cNvGraphicFramePr>
              <a:graphicFrameLocks noChangeAspect="1"/>
            </p:cNvGraphicFramePr>
            <p:nvPr/>
          </p:nvGraphicFramePr>
          <p:xfrm>
            <a:off x="3840" y="1846"/>
            <a:ext cx="17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7" name="Equation" r:id="rId15" imgW="91413" imgH="99144" progId="Equation.3">
                    <p:embed/>
                  </p:oleObj>
                </mc:Choice>
                <mc:Fallback>
                  <p:oleObj name="Equation" r:id="rId15" imgW="91413" imgH="99144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846"/>
                          <a:ext cx="178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815" name="Group 19"/>
            <p:cNvGrpSpPr>
              <a:grpSpLocks/>
            </p:cNvGrpSpPr>
            <p:nvPr/>
          </p:nvGrpSpPr>
          <p:grpSpPr bwMode="auto">
            <a:xfrm>
              <a:off x="4085" y="1356"/>
              <a:ext cx="1021" cy="198"/>
              <a:chOff x="2064" y="2400"/>
              <a:chExt cx="1200" cy="232"/>
            </a:xfrm>
          </p:grpSpPr>
          <p:graphicFrame>
            <p:nvGraphicFramePr>
              <p:cNvPr id="33854" name="Object 20"/>
              <p:cNvGraphicFramePr>
                <a:graphicFrameLocks noChangeAspect="1"/>
              </p:cNvGraphicFramePr>
              <p:nvPr/>
            </p:nvGraphicFramePr>
            <p:xfrm>
              <a:off x="3055" y="2400"/>
              <a:ext cx="209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68" name="Equation" r:id="rId17" imgW="91413" imgH="99144" progId="Equation.3">
                      <p:embed/>
                    </p:oleObj>
                  </mc:Choice>
                  <mc:Fallback>
                    <p:oleObj name="Equation" r:id="rId17" imgW="91413" imgH="99144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55" y="2400"/>
                            <a:ext cx="209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55" name="Object 21"/>
              <p:cNvGraphicFramePr>
                <a:graphicFrameLocks noChangeAspect="1"/>
              </p:cNvGraphicFramePr>
              <p:nvPr/>
            </p:nvGraphicFramePr>
            <p:xfrm>
              <a:off x="2719" y="2400"/>
              <a:ext cx="209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69" name="Equation" r:id="rId19" imgW="91413" imgH="99144" progId="Equation.3">
                      <p:embed/>
                    </p:oleObj>
                  </mc:Choice>
                  <mc:Fallback>
                    <p:oleObj name="Equation" r:id="rId19" imgW="91413" imgH="99144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19" y="2400"/>
                            <a:ext cx="209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56" name="Object 22"/>
              <p:cNvGraphicFramePr>
                <a:graphicFrameLocks noChangeAspect="1"/>
              </p:cNvGraphicFramePr>
              <p:nvPr/>
            </p:nvGraphicFramePr>
            <p:xfrm>
              <a:off x="2383" y="2400"/>
              <a:ext cx="209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70" name="Equation" r:id="rId21" imgW="91413" imgH="99144" progId="Equation.3">
                      <p:embed/>
                    </p:oleObj>
                  </mc:Choice>
                  <mc:Fallback>
                    <p:oleObj name="Equation" r:id="rId21" imgW="91413" imgH="99144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83" y="2400"/>
                            <a:ext cx="209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57" name="Object 23"/>
              <p:cNvGraphicFramePr>
                <a:graphicFrameLocks noChangeAspect="1"/>
              </p:cNvGraphicFramePr>
              <p:nvPr/>
            </p:nvGraphicFramePr>
            <p:xfrm>
              <a:off x="2064" y="2400"/>
              <a:ext cx="209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71" name="Equation" r:id="rId23" imgW="91413" imgH="99144" progId="Equation.3">
                      <p:embed/>
                    </p:oleObj>
                  </mc:Choice>
                  <mc:Fallback>
                    <p:oleObj name="Equation" r:id="rId23" imgW="91413" imgH="99144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4" y="2400"/>
                            <a:ext cx="209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3816" name="Group 24"/>
            <p:cNvGrpSpPr>
              <a:grpSpLocks/>
            </p:cNvGrpSpPr>
            <p:nvPr/>
          </p:nvGrpSpPr>
          <p:grpSpPr bwMode="auto">
            <a:xfrm>
              <a:off x="4085" y="1601"/>
              <a:ext cx="1021" cy="198"/>
              <a:chOff x="2064" y="2400"/>
              <a:chExt cx="1200" cy="232"/>
            </a:xfrm>
          </p:grpSpPr>
          <p:graphicFrame>
            <p:nvGraphicFramePr>
              <p:cNvPr id="33850" name="Object 25"/>
              <p:cNvGraphicFramePr>
                <a:graphicFrameLocks noChangeAspect="1"/>
              </p:cNvGraphicFramePr>
              <p:nvPr/>
            </p:nvGraphicFramePr>
            <p:xfrm>
              <a:off x="3055" y="2400"/>
              <a:ext cx="209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72" name="Equation" r:id="rId25" imgW="91413" imgH="99144" progId="Equation.3">
                      <p:embed/>
                    </p:oleObj>
                  </mc:Choice>
                  <mc:Fallback>
                    <p:oleObj name="Equation" r:id="rId25" imgW="91413" imgH="99144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55" y="2400"/>
                            <a:ext cx="209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51" name="Object 26"/>
              <p:cNvGraphicFramePr>
                <a:graphicFrameLocks noChangeAspect="1"/>
              </p:cNvGraphicFramePr>
              <p:nvPr/>
            </p:nvGraphicFramePr>
            <p:xfrm>
              <a:off x="2719" y="2400"/>
              <a:ext cx="209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73" name="Equation" r:id="rId27" imgW="91413" imgH="99144" progId="Equation.3">
                      <p:embed/>
                    </p:oleObj>
                  </mc:Choice>
                  <mc:Fallback>
                    <p:oleObj name="Equation" r:id="rId27" imgW="91413" imgH="99144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19" y="2400"/>
                            <a:ext cx="209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52" name="Object 27"/>
              <p:cNvGraphicFramePr>
                <a:graphicFrameLocks noChangeAspect="1"/>
              </p:cNvGraphicFramePr>
              <p:nvPr/>
            </p:nvGraphicFramePr>
            <p:xfrm>
              <a:off x="2383" y="2400"/>
              <a:ext cx="209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74" name="Equation" r:id="rId29" imgW="91413" imgH="99144" progId="Equation.3">
                      <p:embed/>
                    </p:oleObj>
                  </mc:Choice>
                  <mc:Fallback>
                    <p:oleObj name="Equation" r:id="rId29" imgW="91413" imgH="99144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83" y="2400"/>
                            <a:ext cx="209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53" name="Object 28"/>
              <p:cNvGraphicFramePr>
                <a:graphicFrameLocks noChangeAspect="1"/>
              </p:cNvGraphicFramePr>
              <p:nvPr/>
            </p:nvGraphicFramePr>
            <p:xfrm>
              <a:off x="2064" y="2400"/>
              <a:ext cx="209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75" name="Equation" r:id="rId31" imgW="91413" imgH="99144" progId="Equation.3">
                      <p:embed/>
                    </p:oleObj>
                  </mc:Choice>
                  <mc:Fallback>
                    <p:oleObj name="Equation" r:id="rId31" imgW="91413" imgH="99144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4" y="2400"/>
                            <a:ext cx="209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3817" name="Group 29"/>
            <p:cNvGrpSpPr>
              <a:grpSpLocks/>
            </p:cNvGrpSpPr>
            <p:nvPr/>
          </p:nvGrpSpPr>
          <p:grpSpPr bwMode="auto">
            <a:xfrm>
              <a:off x="4085" y="1846"/>
              <a:ext cx="1021" cy="198"/>
              <a:chOff x="2064" y="2400"/>
              <a:chExt cx="1200" cy="232"/>
            </a:xfrm>
          </p:grpSpPr>
          <p:graphicFrame>
            <p:nvGraphicFramePr>
              <p:cNvPr id="33846" name="Object 30"/>
              <p:cNvGraphicFramePr>
                <a:graphicFrameLocks noChangeAspect="1"/>
              </p:cNvGraphicFramePr>
              <p:nvPr/>
            </p:nvGraphicFramePr>
            <p:xfrm>
              <a:off x="3055" y="2400"/>
              <a:ext cx="209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76" name="Equation" r:id="rId33" imgW="91413" imgH="99144" progId="Equation.3">
                      <p:embed/>
                    </p:oleObj>
                  </mc:Choice>
                  <mc:Fallback>
                    <p:oleObj name="Equation" r:id="rId33" imgW="91413" imgH="99144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55" y="2400"/>
                            <a:ext cx="209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7" name="Object 31"/>
              <p:cNvGraphicFramePr>
                <a:graphicFrameLocks noChangeAspect="1"/>
              </p:cNvGraphicFramePr>
              <p:nvPr/>
            </p:nvGraphicFramePr>
            <p:xfrm>
              <a:off x="2719" y="2400"/>
              <a:ext cx="209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77" name="Equation" r:id="rId35" imgW="91413" imgH="99144" progId="Equation.3">
                      <p:embed/>
                    </p:oleObj>
                  </mc:Choice>
                  <mc:Fallback>
                    <p:oleObj name="Equation" r:id="rId35" imgW="91413" imgH="99144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19" y="2400"/>
                            <a:ext cx="209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8" name="Object 32"/>
              <p:cNvGraphicFramePr>
                <a:graphicFrameLocks noChangeAspect="1"/>
              </p:cNvGraphicFramePr>
              <p:nvPr/>
            </p:nvGraphicFramePr>
            <p:xfrm>
              <a:off x="2383" y="2400"/>
              <a:ext cx="209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78" name="Equation" r:id="rId37" imgW="91413" imgH="99144" progId="Equation.3">
                      <p:embed/>
                    </p:oleObj>
                  </mc:Choice>
                  <mc:Fallback>
                    <p:oleObj name="Equation" r:id="rId37" imgW="91413" imgH="99144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83" y="2400"/>
                            <a:ext cx="209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9" name="Object 33"/>
              <p:cNvGraphicFramePr>
                <a:graphicFrameLocks noChangeAspect="1"/>
              </p:cNvGraphicFramePr>
              <p:nvPr/>
            </p:nvGraphicFramePr>
            <p:xfrm>
              <a:off x="2064" y="2400"/>
              <a:ext cx="209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79" name="Equation" r:id="rId39" imgW="91413" imgH="99144" progId="Equation.3">
                      <p:embed/>
                    </p:oleObj>
                  </mc:Choice>
                  <mc:Fallback>
                    <p:oleObj name="Equation" r:id="rId39" imgW="91413" imgH="99144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4" y="2400"/>
                            <a:ext cx="209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3818" name="Group 34"/>
            <p:cNvGrpSpPr>
              <a:grpSpLocks/>
            </p:cNvGrpSpPr>
            <p:nvPr/>
          </p:nvGrpSpPr>
          <p:grpSpPr bwMode="auto">
            <a:xfrm>
              <a:off x="4085" y="2092"/>
              <a:ext cx="1021" cy="197"/>
              <a:chOff x="2064" y="2400"/>
              <a:chExt cx="1200" cy="232"/>
            </a:xfrm>
          </p:grpSpPr>
          <p:graphicFrame>
            <p:nvGraphicFramePr>
              <p:cNvPr id="33842" name="Object 35"/>
              <p:cNvGraphicFramePr>
                <a:graphicFrameLocks noChangeAspect="1"/>
              </p:cNvGraphicFramePr>
              <p:nvPr/>
            </p:nvGraphicFramePr>
            <p:xfrm>
              <a:off x="3055" y="2400"/>
              <a:ext cx="209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80" name="Equation" r:id="rId41" imgW="91413" imgH="99144" progId="Equation.3">
                      <p:embed/>
                    </p:oleObj>
                  </mc:Choice>
                  <mc:Fallback>
                    <p:oleObj name="Equation" r:id="rId41" imgW="91413" imgH="99144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55" y="2400"/>
                            <a:ext cx="209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3" name="Object 36"/>
              <p:cNvGraphicFramePr>
                <a:graphicFrameLocks noChangeAspect="1"/>
              </p:cNvGraphicFramePr>
              <p:nvPr/>
            </p:nvGraphicFramePr>
            <p:xfrm>
              <a:off x="2719" y="2400"/>
              <a:ext cx="209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81" name="Equation" r:id="rId43" imgW="91413" imgH="99144" progId="Equation.3">
                      <p:embed/>
                    </p:oleObj>
                  </mc:Choice>
                  <mc:Fallback>
                    <p:oleObj name="Equation" r:id="rId43" imgW="91413" imgH="99144" progId="Equation.3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19" y="2400"/>
                            <a:ext cx="209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4" name="Object 37"/>
              <p:cNvGraphicFramePr>
                <a:graphicFrameLocks noChangeAspect="1"/>
              </p:cNvGraphicFramePr>
              <p:nvPr/>
            </p:nvGraphicFramePr>
            <p:xfrm>
              <a:off x="2383" y="2400"/>
              <a:ext cx="209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82" name="Equation" r:id="rId45" imgW="91413" imgH="99144" progId="Equation.3">
                      <p:embed/>
                    </p:oleObj>
                  </mc:Choice>
                  <mc:Fallback>
                    <p:oleObj name="Equation" r:id="rId45" imgW="91413" imgH="99144" progId="Equation.3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83" y="2400"/>
                            <a:ext cx="209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5" name="Object 38"/>
              <p:cNvGraphicFramePr>
                <a:graphicFrameLocks noChangeAspect="1"/>
              </p:cNvGraphicFramePr>
              <p:nvPr/>
            </p:nvGraphicFramePr>
            <p:xfrm>
              <a:off x="2064" y="2400"/>
              <a:ext cx="209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83" name="Equation" r:id="rId47" imgW="91413" imgH="99144" progId="Equation.3">
                      <p:embed/>
                    </p:oleObj>
                  </mc:Choice>
                  <mc:Fallback>
                    <p:oleObj name="Equation" r:id="rId47" imgW="91413" imgH="99144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4" y="2400"/>
                            <a:ext cx="209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3819" name="Object 39"/>
            <p:cNvGraphicFramePr>
              <a:graphicFrameLocks noChangeAspect="1"/>
            </p:cNvGraphicFramePr>
            <p:nvPr/>
          </p:nvGraphicFramePr>
          <p:xfrm>
            <a:off x="5133" y="1601"/>
            <a:ext cx="17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84" name="Equation" r:id="rId49" imgW="91413" imgH="99144" progId="Equation.3">
                    <p:embed/>
                  </p:oleObj>
                </mc:Choice>
                <mc:Fallback>
                  <p:oleObj name="Equation" r:id="rId49" imgW="91413" imgH="99144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3" y="1601"/>
                          <a:ext cx="178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20" name="Object 40"/>
            <p:cNvGraphicFramePr>
              <a:graphicFrameLocks noChangeAspect="1"/>
            </p:cNvGraphicFramePr>
            <p:nvPr/>
          </p:nvGraphicFramePr>
          <p:xfrm>
            <a:off x="3840" y="1601"/>
            <a:ext cx="17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85" name="Equation" r:id="rId51" imgW="91413" imgH="99144" progId="Equation.3">
                    <p:embed/>
                  </p:oleObj>
                </mc:Choice>
                <mc:Fallback>
                  <p:oleObj name="Equation" r:id="rId51" imgW="91413" imgH="99144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601"/>
                          <a:ext cx="178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21" name="Object 41"/>
            <p:cNvGraphicFramePr>
              <a:graphicFrameLocks noChangeAspect="1"/>
            </p:cNvGraphicFramePr>
            <p:nvPr/>
          </p:nvGraphicFramePr>
          <p:xfrm>
            <a:off x="4643" y="2303"/>
            <a:ext cx="177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86" name="Equation" r:id="rId53" imgW="91413" imgH="99144" progId="Equation.3">
                    <p:embed/>
                  </p:oleObj>
                </mc:Choice>
                <mc:Fallback>
                  <p:oleObj name="Equation" r:id="rId53" imgW="91413" imgH="99144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3" y="2303"/>
                          <a:ext cx="177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22" name="Object 42"/>
            <p:cNvGraphicFramePr>
              <a:graphicFrameLocks noChangeAspect="1"/>
            </p:cNvGraphicFramePr>
            <p:nvPr/>
          </p:nvGraphicFramePr>
          <p:xfrm>
            <a:off x="4657" y="1152"/>
            <a:ext cx="178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87" name="Equation" r:id="rId55" imgW="91413" imgH="99144" progId="Equation.3">
                    <p:embed/>
                  </p:oleObj>
                </mc:Choice>
                <mc:Fallback>
                  <p:oleObj name="Equation" r:id="rId55" imgW="91413" imgH="99144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7" y="1152"/>
                          <a:ext cx="178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23" name="Object 43"/>
            <p:cNvGraphicFramePr>
              <a:graphicFrameLocks noChangeAspect="1"/>
            </p:cNvGraphicFramePr>
            <p:nvPr/>
          </p:nvGraphicFramePr>
          <p:xfrm>
            <a:off x="4371" y="1152"/>
            <a:ext cx="178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88" name="Equation" r:id="rId57" imgW="91413" imgH="99144" progId="Equation.3">
                    <p:embed/>
                  </p:oleObj>
                </mc:Choice>
                <mc:Fallback>
                  <p:oleObj name="Equation" r:id="rId57" imgW="91413" imgH="99144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1" y="1152"/>
                          <a:ext cx="178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24" name="Object 44"/>
            <p:cNvGraphicFramePr>
              <a:graphicFrameLocks noChangeAspect="1"/>
            </p:cNvGraphicFramePr>
            <p:nvPr/>
          </p:nvGraphicFramePr>
          <p:xfrm>
            <a:off x="4371" y="2296"/>
            <a:ext cx="178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89" name="Equation" r:id="rId59" imgW="91413" imgH="99144" progId="Equation.3">
                    <p:embed/>
                  </p:oleObj>
                </mc:Choice>
                <mc:Fallback>
                  <p:oleObj name="Equation" r:id="rId59" imgW="91413" imgH="99144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1" y="2296"/>
                          <a:ext cx="178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25" name="Object 45"/>
            <p:cNvGraphicFramePr>
              <a:graphicFrameLocks noChangeAspect="1"/>
            </p:cNvGraphicFramePr>
            <p:nvPr/>
          </p:nvGraphicFramePr>
          <p:xfrm>
            <a:off x="5147" y="1846"/>
            <a:ext cx="17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0" name="Equation" r:id="rId61" imgW="91413" imgH="99144" progId="Equation.3">
                    <p:embed/>
                  </p:oleObj>
                </mc:Choice>
                <mc:Fallback>
                  <p:oleObj name="Equation" r:id="rId61" imgW="91413" imgH="99144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7" y="1846"/>
                          <a:ext cx="178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6" name="Line 46"/>
            <p:cNvSpPr>
              <a:spLocks noChangeShapeType="1"/>
            </p:cNvSpPr>
            <p:nvPr/>
          </p:nvSpPr>
          <p:spPr bwMode="auto">
            <a:xfrm flipH="1">
              <a:off x="4167" y="1887"/>
              <a:ext cx="408" cy="4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7" name="Line 47"/>
            <p:cNvSpPr>
              <a:spLocks noChangeShapeType="1"/>
            </p:cNvSpPr>
            <p:nvPr/>
          </p:nvSpPr>
          <p:spPr bwMode="auto">
            <a:xfrm>
              <a:off x="4575" y="1887"/>
              <a:ext cx="981" cy="4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828" name="Object 48"/>
            <p:cNvGraphicFramePr>
              <a:graphicFrameLocks noChangeAspect="1"/>
            </p:cNvGraphicFramePr>
            <p:nvPr/>
          </p:nvGraphicFramePr>
          <p:xfrm>
            <a:off x="5568" y="2424"/>
            <a:ext cx="133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1" name="Equation" r:id="rId63" imgW="91413" imgH="114264" progId="Equation.3">
                    <p:embed/>
                  </p:oleObj>
                </mc:Choice>
                <mc:Fallback>
                  <p:oleObj name="Equation" r:id="rId63" imgW="91413" imgH="114264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8" y="2424"/>
                          <a:ext cx="133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29" name="Object 49"/>
            <p:cNvGraphicFramePr>
              <a:graphicFrameLocks noChangeAspect="1"/>
            </p:cNvGraphicFramePr>
            <p:nvPr/>
          </p:nvGraphicFramePr>
          <p:xfrm>
            <a:off x="5025" y="1887"/>
            <a:ext cx="14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2" name="Equation" r:id="rId65" imgW="139579" imgH="177646" progId="Equation.3">
                    <p:embed/>
                  </p:oleObj>
                </mc:Choice>
                <mc:Fallback>
                  <p:oleObj name="Equation" r:id="rId65" imgW="139579" imgH="177646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5" y="1887"/>
                          <a:ext cx="144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30" name="Object 50"/>
            <p:cNvGraphicFramePr>
              <a:graphicFrameLocks noChangeAspect="1"/>
            </p:cNvGraphicFramePr>
            <p:nvPr/>
          </p:nvGraphicFramePr>
          <p:xfrm>
            <a:off x="4190" y="1950"/>
            <a:ext cx="16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3" name="Equation" r:id="rId67" imgW="152268" imgH="164957" progId="Equation.3">
                    <p:embed/>
                  </p:oleObj>
                </mc:Choice>
                <mc:Fallback>
                  <p:oleObj name="Equation" r:id="rId67" imgW="152268" imgH="164957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0" y="1950"/>
                          <a:ext cx="162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31" name="Line 51"/>
            <p:cNvSpPr>
              <a:spLocks noChangeShapeType="1"/>
            </p:cNvSpPr>
            <p:nvPr/>
          </p:nvSpPr>
          <p:spPr bwMode="auto">
            <a:xfrm>
              <a:off x="4208" y="2378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" name="Line 52"/>
            <p:cNvSpPr>
              <a:spLocks noChangeShapeType="1"/>
            </p:cNvSpPr>
            <p:nvPr/>
          </p:nvSpPr>
          <p:spPr bwMode="auto">
            <a:xfrm>
              <a:off x="5556" y="2378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" name="Line 53"/>
            <p:cNvSpPr>
              <a:spLocks noChangeShapeType="1"/>
            </p:cNvSpPr>
            <p:nvPr/>
          </p:nvSpPr>
          <p:spPr bwMode="auto">
            <a:xfrm>
              <a:off x="4657" y="2500"/>
              <a:ext cx="2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" name="Line 54"/>
            <p:cNvSpPr>
              <a:spLocks noChangeShapeType="1"/>
            </p:cNvSpPr>
            <p:nvPr/>
          </p:nvSpPr>
          <p:spPr bwMode="auto">
            <a:xfrm rot="10800000">
              <a:off x="4902" y="2500"/>
              <a:ext cx="2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" name="Line 55"/>
            <p:cNvSpPr>
              <a:spLocks noChangeShapeType="1"/>
            </p:cNvSpPr>
            <p:nvPr/>
          </p:nvSpPr>
          <p:spPr bwMode="auto">
            <a:xfrm rot="10800000">
              <a:off x="4208" y="2500"/>
              <a:ext cx="2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6" name="Line 56"/>
            <p:cNvSpPr>
              <a:spLocks noChangeShapeType="1"/>
            </p:cNvSpPr>
            <p:nvPr/>
          </p:nvSpPr>
          <p:spPr bwMode="auto">
            <a:xfrm>
              <a:off x="5270" y="2500"/>
              <a:ext cx="2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837" name="Object 57"/>
            <p:cNvGraphicFramePr>
              <a:graphicFrameLocks noChangeAspect="1"/>
            </p:cNvGraphicFramePr>
            <p:nvPr/>
          </p:nvGraphicFramePr>
          <p:xfrm>
            <a:off x="5148" y="2400"/>
            <a:ext cx="163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4" name="Equation" r:id="rId69" imgW="152268" imgH="164957" progId="Equation.3">
                    <p:embed/>
                  </p:oleObj>
                </mc:Choice>
                <mc:Fallback>
                  <p:oleObj name="Equation" r:id="rId69" imgW="152268" imgH="164957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" y="2400"/>
                          <a:ext cx="163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38" name="Object 58"/>
            <p:cNvGraphicFramePr>
              <a:graphicFrameLocks noChangeAspect="1"/>
            </p:cNvGraphicFramePr>
            <p:nvPr/>
          </p:nvGraphicFramePr>
          <p:xfrm>
            <a:off x="4494" y="2400"/>
            <a:ext cx="16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5" name="Equation" r:id="rId70" imgW="152268" imgH="164957" progId="Equation.3">
                    <p:embed/>
                  </p:oleObj>
                </mc:Choice>
                <mc:Fallback>
                  <p:oleObj name="Equation" r:id="rId70" imgW="152268" imgH="164957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4" y="2400"/>
                          <a:ext cx="162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39" name="Object 59"/>
            <p:cNvGraphicFramePr>
              <a:graphicFrameLocks noChangeAspect="1"/>
            </p:cNvGraphicFramePr>
            <p:nvPr/>
          </p:nvGraphicFramePr>
          <p:xfrm>
            <a:off x="4739" y="2010"/>
            <a:ext cx="2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6" name="Equation" r:id="rId71" imgW="241195" imgH="203112" progId="Equation.3">
                    <p:embed/>
                  </p:oleObj>
                </mc:Choice>
                <mc:Fallback>
                  <p:oleObj name="Equation" r:id="rId71" imgW="241195" imgH="203112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9" y="2010"/>
                          <a:ext cx="2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40" name="Object 60"/>
            <p:cNvGraphicFramePr>
              <a:graphicFrameLocks noChangeAspect="1"/>
            </p:cNvGraphicFramePr>
            <p:nvPr/>
          </p:nvGraphicFramePr>
          <p:xfrm>
            <a:off x="4447" y="1969"/>
            <a:ext cx="24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7" name="Equation" r:id="rId73" imgW="253780" imgH="203024" progId="Equation.3">
                    <p:embed/>
                  </p:oleObj>
                </mc:Choice>
                <mc:Fallback>
                  <p:oleObj name="Equation" r:id="rId73" imgW="253780" imgH="203024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7" y="1969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41" name="Object 61"/>
            <p:cNvGraphicFramePr>
              <a:graphicFrameLocks noChangeAspect="1"/>
            </p:cNvGraphicFramePr>
            <p:nvPr/>
          </p:nvGraphicFramePr>
          <p:xfrm>
            <a:off x="4249" y="1479"/>
            <a:ext cx="171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8" name="Equation" r:id="rId75" imgW="129448" imgH="167616" progId="Equation.3">
                    <p:embed/>
                  </p:oleObj>
                </mc:Choice>
                <mc:Fallback>
                  <p:oleObj name="Equation" r:id="rId75" imgW="129448" imgH="167616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9" y="1479"/>
                          <a:ext cx="171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66" name="Text Box 62"/>
          <p:cNvSpPr txBox="1">
            <a:spLocks noChangeArrowheads="1"/>
          </p:cNvSpPr>
          <p:nvPr/>
        </p:nvSpPr>
        <p:spPr bwMode="auto">
          <a:xfrm>
            <a:off x="192088" y="2997200"/>
            <a:ext cx="563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作辅助线</a:t>
            </a:r>
            <a:r>
              <a:rPr lang="en-US" altLang="zh-CN" i="1"/>
              <a:t>Oa</a:t>
            </a:r>
            <a:r>
              <a:rPr lang="en-US" altLang="zh-CN"/>
              <a:t>,</a:t>
            </a:r>
            <a:r>
              <a:rPr lang="en-US" altLang="zh-CN" i="1"/>
              <a:t>Oc </a:t>
            </a:r>
            <a:r>
              <a:rPr lang="zh-CN" altLang="en-US"/>
              <a:t>构成闭合回路</a:t>
            </a:r>
            <a:r>
              <a:rPr lang="en-US" altLang="zh-CN" i="1"/>
              <a:t>OabcO</a:t>
            </a:r>
            <a:r>
              <a:rPr lang="zh-CN" altLang="en-US"/>
              <a:t>。</a:t>
            </a:r>
          </a:p>
        </p:txBody>
      </p:sp>
      <p:sp>
        <p:nvSpPr>
          <p:cNvPr id="47167" name="Text Box 63"/>
          <p:cNvSpPr txBox="1">
            <a:spLocks noChangeArrowheads="1"/>
          </p:cNvSpPr>
          <p:nvPr/>
        </p:nvSpPr>
        <p:spPr bwMode="auto">
          <a:xfrm>
            <a:off x="192088" y="4652963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穿过⊿</a:t>
            </a:r>
            <a:r>
              <a:rPr lang="en-US" altLang="zh-CN"/>
              <a:t>Oac </a:t>
            </a:r>
            <a:r>
              <a:rPr lang="zh-CN" altLang="en-US"/>
              <a:t>的磁通量实际上只是穿过</a:t>
            </a:r>
            <a:r>
              <a:rPr lang="en-US" altLang="zh-CN"/>
              <a:t>OabdO</a:t>
            </a:r>
            <a:r>
              <a:rPr lang="zh-CN" altLang="en-US"/>
              <a:t>面积的磁通量。</a:t>
            </a:r>
          </a:p>
        </p:txBody>
      </p:sp>
      <p:graphicFrame>
        <p:nvGraphicFramePr>
          <p:cNvPr id="47168" name="Object 64"/>
          <p:cNvGraphicFramePr>
            <a:graphicFrameLocks noChangeAspect="1"/>
          </p:cNvGraphicFramePr>
          <p:nvPr/>
        </p:nvGraphicFramePr>
        <p:xfrm>
          <a:off x="2640013" y="5013325"/>
          <a:ext cx="56388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9" name="Equation" r:id="rId77" imgW="2933700" imgH="431800" progId="Equation.3">
                  <p:embed/>
                </p:oleObj>
              </mc:Choice>
              <mc:Fallback>
                <p:oleObj name="Equation" r:id="rId77" imgW="2933700" imgH="4318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5013325"/>
                        <a:ext cx="56388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69" name="Object 65"/>
          <p:cNvGraphicFramePr>
            <a:graphicFrameLocks noChangeAspect="1"/>
          </p:cNvGraphicFramePr>
          <p:nvPr/>
        </p:nvGraphicFramePr>
        <p:xfrm>
          <a:off x="982663" y="5876925"/>
          <a:ext cx="585946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0" name="Equation" r:id="rId79" imgW="2819400" imgH="444500" progId="Equation.3">
                  <p:embed/>
                </p:oleObj>
              </mc:Choice>
              <mc:Fallback>
                <p:oleObj name="Equation" r:id="rId79" imgW="2819400" imgH="44450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5876925"/>
                        <a:ext cx="585946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70" name="Group 66"/>
          <p:cNvGrpSpPr>
            <a:grpSpLocks/>
          </p:cNvGrpSpPr>
          <p:nvPr/>
        </p:nvGrpSpPr>
        <p:grpSpPr bwMode="auto">
          <a:xfrm>
            <a:off x="7175500" y="6021388"/>
            <a:ext cx="5867400" cy="457200"/>
            <a:chOff x="720" y="3888"/>
            <a:chExt cx="3696" cy="288"/>
          </a:xfrm>
        </p:grpSpPr>
        <p:sp>
          <p:nvSpPr>
            <p:cNvPr id="33803" name="Text Box 67"/>
            <p:cNvSpPr txBox="1">
              <a:spLocks noChangeArrowheads="1"/>
            </p:cNvSpPr>
            <p:nvPr/>
          </p:nvSpPr>
          <p:spPr bwMode="auto">
            <a:xfrm>
              <a:off x="720" y="3888"/>
              <a:ext cx="36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方向由楞次定律判定：</a:t>
              </a:r>
              <a:r>
                <a:rPr lang="en-US" altLang="zh-CN" i="1">
                  <a:ea typeface="宋体" panose="02010600030101010101" pitchFamily="2" charset="-122"/>
                </a:rPr>
                <a:t>a       b       c</a:t>
              </a:r>
              <a:r>
                <a:rPr lang="en-US" altLang="zh-CN">
                  <a:ea typeface="宋体" panose="02010600030101010101" pitchFamily="2" charset="-122"/>
                </a:rPr>
                <a:t> </a:t>
              </a:r>
              <a:r>
                <a:rPr lang="zh-CN" altLang="en-US">
                  <a:ea typeface="宋体" panose="02010600030101010101" pitchFamily="2" charset="-122"/>
                </a:rPr>
                <a:t>。</a:t>
              </a:r>
            </a:p>
          </p:txBody>
        </p:sp>
        <p:sp>
          <p:nvSpPr>
            <p:cNvPr id="33804" name="Line 68"/>
            <p:cNvSpPr>
              <a:spLocks noChangeShapeType="1"/>
            </p:cNvSpPr>
            <p:nvPr/>
          </p:nvSpPr>
          <p:spPr bwMode="auto">
            <a:xfrm>
              <a:off x="2880" y="40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5" name="Line 69"/>
            <p:cNvSpPr>
              <a:spLocks noChangeShapeType="1"/>
            </p:cNvSpPr>
            <p:nvPr/>
          </p:nvSpPr>
          <p:spPr bwMode="auto">
            <a:xfrm>
              <a:off x="3312" y="40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02" name="Text Box 71"/>
          <p:cNvSpPr txBox="1">
            <a:spLocks noChangeArrowheads="1"/>
          </p:cNvSpPr>
          <p:nvPr/>
        </p:nvSpPr>
        <p:spPr bwMode="auto">
          <a:xfrm>
            <a:off x="192088" y="3429000"/>
            <a:ext cx="9217025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/>
              <a:t>因为感应电场 的方向沿圆切线方向，与半径垂直，所以</a:t>
            </a:r>
            <a:r>
              <a:rPr lang="en-US" altLang="zh-CN"/>
              <a:t>Oa</a:t>
            </a:r>
            <a:r>
              <a:rPr lang="zh-CN" altLang="en-US"/>
              <a:t>、</a:t>
            </a:r>
            <a:r>
              <a:rPr lang="en-US" altLang="zh-CN"/>
              <a:t>Oc </a:t>
            </a:r>
            <a:r>
              <a:rPr lang="zh-CN" altLang="en-US"/>
              <a:t>段上的感生电动势为零。则闭合回路的感生电动势就等于金属棒</a:t>
            </a:r>
            <a:r>
              <a:rPr lang="en-US" altLang="zh-CN"/>
              <a:t>ac</a:t>
            </a:r>
            <a:r>
              <a:rPr lang="zh-CN" altLang="en-US"/>
              <a:t>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2" grpId="0" autoUpdateAnimBg="0"/>
      <p:bldP spid="47166" grpId="0" autoUpdateAnimBg="0"/>
      <p:bldP spid="4716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1919288" y="2205038"/>
          <a:ext cx="6705600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9" name="Equation" r:id="rId3" imgW="3642256" imgH="815400" progId="Equation.3">
                  <p:embed/>
                </p:oleObj>
              </mc:Choice>
              <mc:Fallback>
                <p:oleObj name="Equation" r:id="rId3" imgW="3642256" imgH="815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2205038"/>
                        <a:ext cx="6705600" cy="1481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0" y="692150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en-US" altLang="zh-CN">
                <a:solidFill>
                  <a:srgbClr val="0000FF"/>
                </a:solidFill>
              </a:rPr>
              <a:t>[</a:t>
            </a:r>
            <a:r>
              <a:rPr lang="zh-CN" altLang="en-US">
                <a:solidFill>
                  <a:srgbClr val="0000FF"/>
                </a:solidFill>
              </a:rPr>
              <a:t>法</a:t>
            </a:r>
            <a:r>
              <a:rPr lang="en-US" altLang="zh-CN">
                <a:solidFill>
                  <a:srgbClr val="0000FF"/>
                </a:solidFill>
              </a:rPr>
              <a:t>2]</a:t>
            </a:r>
            <a:r>
              <a:rPr lang="zh-CN" altLang="en-US"/>
              <a:t>用电动势定义求解。由</a:t>
            </a:r>
            <a:r>
              <a:rPr lang="en-US" altLang="zh-CN"/>
              <a:t>[</a:t>
            </a:r>
            <a:r>
              <a:rPr lang="zh-CN" altLang="en-US"/>
              <a:t>例</a:t>
            </a:r>
            <a:r>
              <a:rPr lang="en-US" altLang="zh-CN"/>
              <a:t>1]</a:t>
            </a:r>
            <a:r>
              <a:rPr lang="zh-CN" altLang="en-US"/>
              <a:t>知：</a:t>
            </a: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1774825" y="1268413"/>
          <a:ext cx="17018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0" name="Equation" r:id="rId5" imgW="800026" imgH="365688" progId="Equation.3">
                  <p:embed/>
                </p:oleObj>
              </mc:Choice>
              <mc:Fallback>
                <p:oleObj name="Equation" r:id="rId5" imgW="800026" imgH="36568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1268413"/>
                        <a:ext cx="17018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4440238" y="1268413"/>
          <a:ext cx="143986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1" name="Equation" r:id="rId7" imgW="899219" imgH="396144" progId="Equation.3">
                  <p:embed/>
                </p:oleObj>
              </mc:Choice>
              <mc:Fallback>
                <p:oleObj name="Equation" r:id="rId7" imgW="899219" imgH="39614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1268413"/>
                        <a:ext cx="1439862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6743700" y="1196975"/>
          <a:ext cx="41767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2" name="Equation" r:id="rId9" imgW="2034641" imgH="304776" progId="Equation.3">
                  <p:embed/>
                </p:oleObj>
              </mc:Choice>
              <mc:Fallback>
                <p:oleObj name="Equation" r:id="rId9" imgW="2034641" imgH="30477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1196975"/>
                        <a:ext cx="417671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407988" y="4149725"/>
          <a:ext cx="41306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3" name="Equation" r:id="rId11" imgW="2095583" imgH="396144" progId="Equation.3">
                  <p:embed/>
                </p:oleObj>
              </mc:Choice>
              <mc:Fallback>
                <p:oleObj name="Equation" r:id="rId11" imgW="2095583" imgH="39614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4149725"/>
                        <a:ext cx="413067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36" name="Group 8"/>
          <p:cNvGrpSpPr>
            <a:grpSpLocks/>
          </p:cNvGrpSpPr>
          <p:nvPr/>
        </p:nvGrpSpPr>
        <p:grpSpPr bwMode="auto">
          <a:xfrm>
            <a:off x="2135188" y="5445125"/>
            <a:ext cx="5545137" cy="1008063"/>
            <a:chOff x="528" y="3216"/>
            <a:chExt cx="2991" cy="492"/>
          </a:xfrm>
        </p:grpSpPr>
        <p:graphicFrame>
          <p:nvGraphicFramePr>
            <p:cNvPr id="34867" name="Object 9"/>
            <p:cNvGraphicFramePr>
              <a:graphicFrameLocks noChangeAspect="1"/>
            </p:cNvGraphicFramePr>
            <p:nvPr/>
          </p:nvGraphicFramePr>
          <p:xfrm>
            <a:off x="816" y="3216"/>
            <a:ext cx="2703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4" name="Equation" r:id="rId13" imgW="2270846" imgH="403920" progId="Equation.3">
                    <p:embed/>
                  </p:oleObj>
                </mc:Choice>
                <mc:Fallback>
                  <p:oleObj name="Equation" r:id="rId13" imgW="2270846" imgH="40392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216"/>
                          <a:ext cx="2703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68" name="Rectangle 10"/>
            <p:cNvSpPr>
              <a:spLocks noChangeArrowheads="1"/>
            </p:cNvSpPr>
            <p:nvPr/>
          </p:nvSpPr>
          <p:spPr bwMode="auto">
            <a:xfrm>
              <a:off x="528" y="3360"/>
              <a:ext cx="30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ea typeface="宋体" panose="02010600030101010101" pitchFamily="2" charset="-122"/>
                </a:rPr>
                <a:t>∴</a:t>
              </a:r>
            </a:p>
          </p:txBody>
        </p:sp>
      </p:grpSp>
      <p:graphicFrame>
        <p:nvGraphicFramePr>
          <p:cNvPr id="48139" name="Object 11"/>
          <p:cNvGraphicFramePr>
            <a:graphicFrameLocks noChangeAspect="1"/>
          </p:cNvGraphicFramePr>
          <p:nvPr/>
        </p:nvGraphicFramePr>
        <p:xfrm>
          <a:off x="4079875" y="4149725"/>
          <a:ext cx="37449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5" name="Equation" r:id="rId15" imgW="1955800" imgH="457200" progId="Equation.3">
                  <p:embed/>
                </p:oleObj>
              </mc:Choice>
              <mc:Fallback>
                <p:oleObj name="Equation" r:id="rId15" imgW="19558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4149725"/>
                        <a:ext cx="37449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40" name="Group 12"/>
          <p:cNvGrpSpPr>
            <a:grpSpLocks/>
          </p:cNvGrpSpPr>
          <p:nvPr/>
        </p:nvGrpSpPr>
        <p:grpSpPr bwMode="auto">
          <a:xfrm>
            <a:off x="8763000" y="4689475"/>
            <a:ext cx="871538" cy="973138"/>
            <a:chOff x="2030" y="2537"/>
            <a:chExt cx="672" cy="727"/>
          </a:xfrm>
        </p:grpSpPr>
        <p:sp>
          <p:nvSpPr>
            <p:cNvPr id="34864" name="Line 13"/>
            <p:cNvSpPr>
              <a:spLocks noChangeShapeType="1"/>
            </p:cNvSpPr>
            <p:nvPr/>
          </p:nvSpPr>
          <p:spPr bwMode="auto">
            <a:xfrm>
              <a:off x="2030" y="2537"/>
              <a:ext cx="633" cy="4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65" name="Object 14"/>
            <p:cNvGraphicFramePr>
              <a:graphicFrameLocks noChangeAspect="1"/>
            </p:cNvGraphicFramePr>
            <p:nvPr/>
          </p:nvGraphicFramePr>
          <p:xfrm>
            <a:off x="2129" y="2834"/>
            <a:ext cx="573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6" name="Equation" r:id="rId17" imgW="317225" imgH="253780" progId="Equation.3">
                    <p:embed/>
                  </p:oleObj>
                </mc:Choice>
                <mc:Fallback>
                  <p:oleObj name="Equation" r:id="rId17" imgW="317225" imgH="2537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9" y="2834"/>
                          <a:ext cx="573" cy="4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6" name="Object 15"/>
            <p:cNvGraphicFramePr>
              <a:graphicFrameLocks noChangeAspect="1"/>
            </p:cNvGraphicFramePr>
            <p:nvPr/>
          </p:nvGraphicFramePr>
          <p:xfrm>
            <a:off x="2347" y="2563"/>
            <a:ext cx="20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7" name="Equation" r:id="rId19" imgW="126725" imgH="177415" progId="Equation.3">
                    <p:embed/>
                  </p:oleObj>
                </mc:Choice>
                <mc:Fallback>
                  <p:oleObj name="Equation" r:id="rId19" imgW="126725" imgH="177415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7" y="2563"/>
                          <a:ext cx="20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144" name="Group 16"/>
          <p:cNvGrpSpPr>
            <a:grpSpLocks/>
          </p:cNvGrpSpPr>
          <p:nvPr/>
        </p:nvGrpSpPr>
        <p:grpSpPr bwMode="auto">
          <a:xfrm>
            <a:off x="9510713" y="3533775"/>
            <a:ext cx="1435100" cy="1116013"/>
            <a:chOff x="2663" y="1703"/>
            <a:chExt cx="1107" cy="834"/>
          </a:xfrm>
        </p:grpSpPr>
        <p:sp>
          <p:nvSpPr>
            <p:cNvPr id="34860" name="Line 17"/>
            <p:cNvSpPr>
              <a:spLocks noChangeShapeType="1"/>
            </p:cNvSpPr>
            <p:nvPr/>
          </p:nvSpPr>
          <p:spPr bwMode="auto">
            <a:xfrm>
              <a:off x="2663" y="1703"/>
              <a:ext cx="1107" cy="8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61" name="Object 18"/>
            <p:cNvGraphicFramePr>
              <a:graphicFrameLocks noChangeAspect="1"/>
            </p:cNvGraphicFramePr>
            <p:nvPr/>
          </p:nvGraphicFramePr>
          <p:xfrm>
            <a:off x="3309" y="1779"/>
            <a:ext cx="382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8" name="Equation" r:id="rId21" imgW="152268" imgH="164957" progId="Equation.3">
                    <p:embed/>
                  </p:oleObj>
                </mc:Choice>
                <mc:Fallback>
                  <p:oleObj name="Equation" r:id="rId21" imgW="152268" imgH="164957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9" y="1779"/>
                          <a:ext cx="382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2" name="Object 19"/>
            <p:cNvGraphicFramePr>
              <a:graphicFrameLocks noChangeAspect="1"/>
            </p:cNvGraphicFramePr>
            <p:nvPr/>
          </p:nvGraphicFramePr>
          <p:xfrm>
            <a:off x="2821" y="1943"/>
            <a:ext cx="29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9" name="Equation" r:id="rId23" imgW="164814" imgH="177492" progId="Equation.3">
                    <p:embed/>
                  </p:oleObj>
                </mc:Choice>
                <mc:Fallback>
                  <p:oleObj name="Equation" r:id="rId23" imgW="164814" imgH="177492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1" y="1943"/>
                          <a:ext cx="295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63" name="Arc 20"/>
            <p:cNvSpPr>
              <a:spLocks/>
            </p:cNvSpPr>
            <p:nvPr/>
          </p:nvSpPr>
          <p:spPr bwMode="auto">
            <a:xfrm rot="10800000" flipH="1">
              <a:off x="2663" y="1807"/>
              <a:ext cx="227" cy="148"/>
            </a:xfrm>
            <a:custGeom>
              <a:avLst/>
              <a:gdLst>
                <a:gd name="T0" fmla="*/ 0 w 20759"/>
                <a:gd name="T1" fmla="*/ 0 h 21600"/>
                <a:gd name="T2" fmla="*/ 0 w 20759"/>
                <a:gd name="T3" fmla="*/ 0 h 21600"/>
                <a:gd name="T4" fmla="*/ 0 w 2075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759" h="21600" fill="none" extrusionOk="0">
                  <a:moveTo>
                    <a:pt x="-1" y="0"/>
                  </a:moveTo>
                  <a:cubicBezTo>
                    <a:pt x="9630" y="0"/>
                    <a:pt x="18097" y="6375"/>
                    <a:pt x="20758" y="15631"/>
                  </a:cubicBezTo>
                </a:path>
                <a:path w="20759" h="21600" stroke="0" extrusionOk="0">
                  <a:moveTo>
                    <a:pt x="-1" y="0"/>
                  </a:moveTo>
                  <a:cubicBezTo>
                    <a:pt x="9630" y="0"/>
                    <a:pt x="18097" y="6375"/>
                    <a:pt x="20758" y="1563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149" name="Group 21"/>
          <p:cNvGrpSpPr>
            <a:grpSpLocks/>
          </p:cNvGrpSpPr>
          <p:nvPr/>
        </p:nvGrpSpPr>
        <p:grpSpPr bwMode="auto">
          <a:xfrm>
            <a:off x="8328025" y="3213100"/>
            <a:ext cx="3581400" cy="1909763"/>
            <a:chOff x="1680" y="1440"/>
            <a:chExt cx="2763" cy="1428"/>
          </a:xfrm>
        </p:grpSpPr>
        <p:sp>
          <p:nvSpPr>
            <p:cNvPr id="34854" name="Line 22"/>
            <p:cNvSpPr>
              <a:spLocks noChangeShapeType="1"/>
            </p:cNvSpPr>
            <p:nvPr/>
          </p:nvSpPr>
          <p:spPr bwMode="auto">
            <a:xfrm>
              <a:off x="2030" y="2537"/>
              <a:ext cx="2221" cy="0"/>
            </a:xfrm>
            <a:prstGeom prst="line">
              <a:avLst/>
            </a:prstGeom>
            <a:noFill/>
            <a:ln w="762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55" name="Object 23"/>
            <p:cNvGraphicFramePr>
              <a:graphicFrameLocks noChangeAspect="1"/>
            </p:cNvGraphicFramePr>
            <p:nvPr/>
          </p:nvGraphicFramePr>
          <p:xfrm>
            <a:off x="1872" y="2537"/>
            <a:ext cx="239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0" name="Equation" r:id="rId25" imgW="98977" imgH="114264" progId="Equation.3">
                    <p:embed/>
                  </p:oleObj>
                </mc:Choice>
                <mc:Fallback>
                  <p:oleObj name="Equation" r:id="rId25" imgW="98977" imgH="114264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537"/>
                          <a:ext cx="239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6" name="Object 24"/>
            <p:cNvGraphicFramePr>
              <a:graphicFrameLocks noChangeAspect="1"/>
            </p:cNvGraphicFramePr>
            <p:nvPr/>
          </p:nvGraphicFramePr>
          <p:xfrm>
            <a:off x="3217" y="2537"/>
            <a:ext cx="242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1" name="Equation" r:id="rId27" imgW="98977" imgH="152496" progId="Equation.3">
                    <p:embed/>
                  </p:oleObj>
                </mc:Choice>
                <mc:Fallback>
                  <p:oleObj name="Equation" r:id="rId27" imgW="98977" imgH="152496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7" y="2537"/>
                          <a:ext cx="242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7" name="Object 25"/>
            <p:cNvGraphicFramePr>
              <a:graphicFrameLocks noChangeAspect="1"/>
            </p:cNvGraphicFramePr>
            <p:nvPr/>
          </p:nvGraphicFramePr>
          <p:xfrm>
            <a:off x="4224" y="2544"/>
            <a:ext cx="21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2" name="Equation" r:id="rId29" imgW="91413" imgH="114264" progId="Equation.3">
                    <p:embed/>
                  </p:oleObj>
                </mc:Choice>
                <mc:Fallback>
                  <p:oleObj name="Equation" r:id="rId29" imgW="91413" imgH="114264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544"/>
                          <a:ext cx="219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8" name="Object 26"/>
            <p:cNvGraphicFramePr>
              <a:graphicFrameLocks noChangeAspect="1"/>
            </p:cNvGraphicFramePr>
            <p:nvPr/>
          </p:nvGraphicFramePr>
          <p:xfrm>
            <a:off x="2517" y="1440"/>
            <a:ext cx="267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3" name="Equation" r:id="rId31" imgW="126835" imgH="139518" progId="Equation.3">
                    <p:embed/>
                  </p:oleObj>
                </mc:Choice>
                <mc:Fallback>
                  <p:oleObj name="Equation" r:id="rId31" imgW="126835" imgH="139518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1440"/>
                          <a:ext cx="267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59" name="Arc 27"/>
            <p:cNvSpPr>
              <a:spLocks/>
            </p:cNvSpPr>
            <p:nvPr/>
          </p:nvSpPr>
          <p:spPr bwMode="auto">
            <a:xfrm>
              <a:off x="1680" y="1728"/>
              <a:ext cx="1872" cy="925"/>
            </a:xfrm>
            <a:custGeom>
              <a:avLst/>
              <a:gdLst>
                <a:gd name="T0" fmla="*/ 4 w 39278"/>
                <a:gd name="T1" fmla="*/ 0 h 21918"/>
                <a:gd name="T2" fmla="*/ 0 w 39278"/>
                <a:gd name="T3" fmla="*/ 1 h 21918"/>
                <a:gd name="T4" fmla="*/ 2 w 39278"/>
                <a:gd name="T5" fmla="*/ 0 h 219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9278" h="21918" fill="none" extrusionOk="0">
                  <a:moveTo>
                    <a:pt x="39275" y="0"/>
                  </a:moveTo>
                  <a:cubicBezTo>
                    <a:pt x="39277" y="105"/>
                    <a:pt x="39278" y="211"/>
                    <a:pt x="39278" y="318"/>
                  </a:cubicBezTo>
                  <a:cubicBezTo>
                    <a:pt x="39278" y="12247"/>
                    <a:pt x="29607" y="21918"/>
                    <a:pt x="17678" y="21918"/>
                  </a:cubicBezTo>
                  <a:cubicBezTo>
                    <a:pt x="10640" y="21918"/>
                    <a:pt x="4043" y="18489"/>
                    <a:pt x="-1" y="12729"/>
                  </a:cubicBezTo>
                </a:path>
                <a:path w="39278" h="21918" stroke="0" extrusionOk="0">
                  <a:moveTo>
                    <a:pt x="39275" y="0"/>
                  </a:moveTo>
                  <a:cubicBezTo>
                    <a:pt x="39277" y="105"/>
                    <a:pt x="39278" y="211"/>
                    <a:pt x="39278" y="318"/>
                  </a:cubicBezTo>
                  <a:cubicBezTo>
                    <a:pt x="39278" y="12247"/>
                    <a:pt x="29607" y="21918"/>
                    <a:pt x="17678" y="21918"/>
                  </a:cubicBezTo>
                  <a:cubicBezTo>
                    <a:pt x="10640" y="21918"/>
                    <a:pt x="4043" y="18489"/>
                    <a:pt x="-1" y="12729"/>
                  </a:cubicBezTo>
                  <a:lnTo>
                    <a:pt x="17678" y="318"/>
                  </a:lnTo>
                  <a:lnTo>
                    <a:pt x="39275" y="0"/>
                  </a:ln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156" name="Group 28"/>
          <p:cNvGrpSpPr>
            <a:grpSpLocks/>
          </p:cNvGrpSpPr>
          <p:nvPr/>
        </p:nvGrpSpPr>
        <p:grpSpPr bwMode="auto">
          <a:xfrm>
            <a:off x="8763000" y="3533775"/>
            <a:ext cx="1058863" cy="1103313"/>
            <a:chOff x="2016" y="1720"/>
            <a:chExt cx="962" cy="825"/>
          </a:xfrm>
        </p:grpSpPr>
        <p:grpSp>
          <p:nvGrpSpPr>
            <p:cNvPr id="34844" name="Group 29"/>
            <p:cNvGrpSpPr>
              <a:grpSpLocks/>
            </p:cNvGrpSpPr>
            <p:nvPr/>
          </p:nvGrpSpPr>
          <p:grpSpPr bwMode="auto">
            <a:xfrm>
              <a:off x="2663" y="1720"/>
              <a:ext cx="315" cy="817"/>
              <a:chOff x="2663" y="1720"/>
              <a:chExt cx="315" cy="817"/>
            </a:xfrm>
          </p:grpSpPr>
          <p:sp>
            <p:nvSpPr>
              <p:cNvPr id="34852" name="Line 30"/>
              <p:cNvSpPr>
                <a:spLocks noChangeShapeType="1"/>
              </p:cNvSpPr>
              <p:nvPr/>
            </p:nvSpPr>
            <p:spPr bwMode="auto">
              <a:xfrm>
                <a:off x="2663" y="1720"/>
                <a:ext cx="0" cy="81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4853" name="Object 31"/>
              <p:cNvGraphicFramePr>
                <a:graphicFrameLocks noChangeAspect="1"/>
              </p:cNvGraphicFramePr>
              <p:nvPr/>
            </p:nvGraphicFramePr>
            <p:xfrm>
              <a:off x="2742" y="2166"/>
              <a:ext cx="236" cy="3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84" name="Equation" r:id="rId33" imgW="126725" imgH="177415" progId="Equation.3">
                      <p:embed/>
                    </p:oleObj>
                  </mc:Choice>
                  <mc:Fallback>
                    <p:oleObj name="Equation" r:id="rId33" imgW="126725" imgH="177415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42" y="2166"/>
                            <a:ext cx="236" cy="3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845" name="Group 32"/>
            <p:cNvGrpSpPr>
              <a:grpSpLocks/>
            </p:cNvGrpSpPr>
            <p:nvPr/>
          </p:nvGrpSpPr>
          <p:grpSpPr bwMode="auto">
            <a:xfrm>
              <a:off x="2016" y="1728"/>
              <a:ext cx="633" cy="817"/>
              <a:chOff x="2030" y="1720"/>
              <a:chExt cx="633" cy="817"/>
            </a:xfrm>
          </p:grpSpPr>
          <p:graphicFrame>
            <p:nvGraphicFramePr>
              <p:cNvPr id="34846" name="Object 33"/>
              <p:cNvGraphicFramePr>
                <a:graphicFrameLocks noChangeAspect="1"/>
              </p:cNvGraphicFramePr>
              <p:nvPr/>
            </p:nvGraphicFramePr>
            <p:xfrm>
              <a:off x="2030" y="1869"/>
              <a:ext cx="274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85" name="Equation" r:id="rId35" imgW="114102" imgH="126780" progId="Equation.3">
                      <p:embed/>
                    </p:oleObj>
                  </mc:Choice>
                  <mc:Fallback>
                    <p:oleObj name="Equation" r:id="rId35" imgW="114102" imgH="126780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30" y="1869"/>
                            <a:ext cx="274" cy="2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4847" name="Group 34"/>
              <p:cNvGrpSpPr>
                <a:grpSpLocks/>
              </p:cNvGrpSpPr>
              <p:nvPr/>
            </p:nvGrpSpPr>
            <p:grpSpPr bwMode="auto">
              <a:xfrm>
                <a:off x="2030" y="1720"/>
                <a:ext cx="633" cy="817"/>
                <a:chOff x="2030" y="1720"/>
                <a:chExt cx="633" cy="817"/>
              </a:xfrm>
            </p:grpSpPr>
            <p:sp>
              <p:nvSpPr>
                <p:cNvPr id="34848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2030" y="1720"/>
                  <a:ext cx="633" cy="81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49" name="Line 36"/>
                <p:cNvSpPr>
                  <a:spLocks noChangeShapeType="1"/>
                </p:cNvSpPr>
                <p:nvPr/>
              </p:nvSpPr>
              <p:spPr bwMode="auto">
                <a:xfrm>
                  <a:off x="2030" y="2537"/>
                  <a:ext cx="3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4850" name="Object 37"/>
                <p:cNvGraphicFramePr>
                  <a:graphicFrameLocks noChangeAspect="1"/>
                </p:cNvGraphicFramePr>
                <p:nvPr/>
              </p:nvGraphicFramePr>
              <p:xfrm>
                <a:off x="2176" y="2166"/>
                <a:ext cx="421" cy="37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886" name="Equation" r:id="rId37" imgW="215713" imgH="203024" progId="Equation.3">
                        <p:embed/>
                      </p:oleObj>
                    </mc:Choice>
                    <mc:Fallback>
                      <p:oleObj name="Equation" r:id="rId37" imgW="215713" imgH="203024" progId="Equation.3">
                        <p:embed/>
                        <p:pic>
                          <p:nvPicPr>
                            <p:cNvPr id="0" name="Object 3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76" y="2166"/>
                              <a:ext cx="421" cy="37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4851" name="Object 38"/>
                <p:cNvGraphicFramePr>
                  <a:graphicFrameLocks noChangeAspect="1"/>
                </p:cNvGraphicFramePr>
                <p:nvPr/>
              </p:nvGraphicFramePr>
              <p:xfrm>
                <a:off x="2447" y="1883"/>
                <a:ext cx="216" cy="28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887" name="Equation" r:id="rId39" imgW="126725" imgH="177415" progId="Equation.3">
                        <p:embed/>
                      </p:oleObj>
                    </mc:Choice>
                    <mc:Fallback>
                      <p:oleObj name="Equation" r:id="rId39" imgW="126725" imgH="177415" progId="Equation.3">
                        <p:embed/>
                        <p:pic>
                          <p:nvPicPr>
                            <p:cNvPr id="0" name="Object 3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47" y="1883"/>
                              <a:ext cx="216" cy="28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48167" name="Group 39"/>
          <p:cNvGrpSpPr>
            <a:grpSpLocks/>
          </p:cNvGrpSpPr>
          <p:nvPr/>
        </p:nvGrpSpPr>
        <p:grpSpPr bwMode="auto">
          <a:xfrm>
            <a:off x="10691813" y="3405188"/>
            <a:ext cx="1012825" cy="1725612"/>
            <a:chOff x="3563" y="1618"/>
            <a:chExt cx="781" cy="1290"/>
          </a:xfrm>
        </p:grpSpPr>
        <p:sp>
          <p:nvSpPr>
            <p:cNvPr id="34839" name="Line 40"/>
            <p:cNvSpPr>
              <a:spLocks noChangeShapeType="1"/>
            </p:cNvSpPr>
            <p:nvPr/>
          </p:nvSpPr>
          <p:spPr bwMode="auto">
            <a:xfrm>
              <a:off x="3770" y="2537"/>
              <a:ext cx="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40" name="Object 41"/>
            <p:cNvGraphicFramePr>
              <a:graphicFrameLocks noChangeAspect="1"/>
            </p:cNvGraphicFramePr>
            <p:nvPr/>
          </p:nvGraphicFramePr>
          <p:xfrm>
            <a:off x="3563" y="2537"/>
            <a:ext cx="494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8" name="Equation" r:id="rId40" imgW="253780" imgH="203024" progId="Equation.3">
                    <p:embed/>
                  </p:oleObj>
                </mc:Choice>
                <mc:Fallback>
                  <p:oleObj name="Equation" r:id="rId40" imgW="253780" imgH="203024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" y="2537"/>
                          <a:ext cx="494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1" name="Line 42"/>
            <p:cNvSpPr>
              <a:spLocks noChangeShapeType="1"/>
            </p:cNvSpPr>
            <p:nvPr/>
          </p:nvSpPr>
          <p:spPr bwMode="auto">
            <a:xfrm flipV="1">
              <a:off x="3770" y="2017"/>
              <a:ext cx="396" cy="5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42" name="Object 43"/>
            <p:cNvGraphicFramePr>
              <a:graphicFrameLocks noChangeAspect="1"/>
            </p:cNvGraphicFramePr>
            <p:nvPr/>
          </p:nvGraphicFramePr>
          <p:xfrm>
            <a:off x="3790" y="1618"/>
            <a:ext cx="554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9" name="Equation" r:id="rId42" imgW="330057" imgH="253890" progId="Equation.3">
                    <p:embed/>
                  </p:oleObj>
                </mc:Choice>
                <mc:Fallback>
                  <p:oleObj name="Equation" r:id="rId42" imgW="330057" imgH="25389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0" y="1618"/>
                          <a:ext cx="554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3" name="Object 44"/>
            <p:cNvGraphicFramePr>
              <a:graphicFrameLocks noChangeAspect="1"/>
            </p:cNvGraphicFramePr>
            <p:nvPr/>
          </p:nvGraphicFramePr>
          <p:xfrm>
            <a:off x="3928" y="2212"/>
            <a:ext cx="323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90" name="Equation" r:id="rId44" imgW="164814" imgH="177492" progId="Equation.3">
                    <p:embed/>
                  </p:oleObj>
                </mc:Choice>
                <mc:Fallback>
                  <p:oleObj name="Equation" r:id="rId44" imgW="164814" imgH="177492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8" y="2212"/>
                          <a:ext cx="323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184" name="Group 56"/>
          <p:cNvGrpSpPr>
            <a:grpSpLocks/>
          </p:cNvGrpSpPr>
          <p:nvPr/>
        </p:nvGrpSpPr>
        <p:grpSpPr bwMode="auto">
          <a:xfrm>
            <a:off x="10272713" y="5516563"/>
            <a:ext cx="1381125" cy="1127125"/>
            <a:chOff x="4740" y="3203"/>
            <a:chExt cx="870" cy="710"/>
          </a:xfrm>
        </p:grpSpPr>
        <p:graphicFrame>
          <p:nvGraphicFramePr>
            <p:cNvPr id="34832" name="Object 47"/>
            <p:cNvGraphicFramePr>
              <a:graphicFrameLocks noChangeAspect="1"/>
            </p:cNvGraphicFramePr>
            <p:nvPr/>
          </p:nvGraphicFramePr>
          <p:xfrm>
            <a:off x="4785" y="3430"/>
            <a:ext cx="268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91" name="Equation" r:id="rId45" imgW="164814" imgH="177492" progId="Equation.3">
                    <p:embed/>
                  </p:oleObj>
                </mc:Choice>
                <mc:Fallback>
                  <p:oleObj name="Equation" r:id="rId45" imgW="164814" imgH="177492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3430"/>
                          <a:ext cx="268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3" name="Object 48"/>
            <p:cNvGraphicFramePr>
              <a:graphicFrameLocks noChangeAspect="1"/>
            </p:cNvGraphicFramePr>
            <p:nvPr/>
          </p:nvGraphicFramePr>
          <p:xfrm>
            <a:off x="5103" y="3203"/>
            <a:ext cx="392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92" name="Equation" r:id="rId47" imgW="241091" imgH="177646" progId="Equation.DSMT4">
                    <p:embed/>
                  </p:oleObj>
                </mc:Choice>
                <mc:Fallback>
                  <p:oleObj name="Equation" r:id="rId47" imgW="241091" imgH="177646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3203"/>
                          <a:ext cx="392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4" name="Object 49"/>
            <p:cNvGraphicFramePr>
              <a:graphicFrameLocks noChangeAspect="1"/>
            </p:cNvGraphicFramePr>
            <p:nvPr/>
          </p:nvGraphicFramePr>
          <p:xfrm>
            <a:off x="4923" y="3669"/>
            <a:ext cx="371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93" name="Equation" r:id="rId49" imgW="228402" imgH="177646" progId="Equation.3">
                    <p:embed/>
                  </p:oleObj>
                </mc:Choice>
                <mc:Fallback>
                  <p:oleObj name="Equation" r:id="rId49" imgW="228402" imgH="177646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3" y="3669"/>
                          <a:ext cx="371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835" name="Group 54"/>
            <p:cNvGrpSpPr>
              <a:grpSpLocks/>
            </p:cNvGrpSpPr>
            <p:nvPr/>
          </p:nvGrpSpPr>
          <p:grpSpPr bwMode="auto">
            <a:xfrm>
              <a:off x="4740" y="3294"/>
              <a:ext cx="870" cy="362"/>
              <a:chOff x="4187" y="3349"/>
              <a:chExt cx="870" cy="362"/>
            </a:xfrm>
          </p:grpSpPr>
          <p:sp>
            <p:nvSpPr>
              <p:cNvPr id="34836" name="Line 51"/>
              <p:cNvSpPr>
                <a:spLocks noChangeShapeType="1"/>
              </p:cNvSpPr>
              <p:nvPr/>
            </p:nvSpPr>
            <p:spPr bwMode="auto">
              <a:xfrm>
                <a:off x="4195" y="3702"/>
                <a:ext cx="86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7" name="Line 52"/>
              <p:cNvSpPr>
                <a:spLocks noChangeShapeType="1"/>
              </p:cNvSpPr>
              <p:nvPr/>
            </p:nvSpPr>
            <p:spPr bwMode="auto">
              <a:xfrm flipV="1">
                <a:off x="4187" y="3349"/>
                <a:ext cx="118" cy="36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8" name="Line 53"/>
              <p:cNvSpPr>
                <a:spLocks noChangeShapeType="1"/>
              </p:cNvSpPr>
              <p:nvPr/>
            </p:nvSpPr>
            <p:spPr bwMode="auto">
              <a:xfrm>
                <a:off x="4286" y="3358"/>
                <a:ext cx="771" cy="33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2700" y="115888"/>
            <a:ext cx="496252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 sz="2800"/>
              <a:t>四、 变化磁场的无源性的证明</a:t>
            </a:r>
          </a:p>
        </p:txBody>
      </p:sp>
      <p:pic>
        <p:nvPicPr>
          <p:cNvPr id="49155" name="Picture 3" descr="15-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25" y="912813"/>
            <a:ext cx="2365375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6003925" y="3103563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1487488" y="981075"/>
          <a:ext cx="295275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公式" r:id="rId4" imgW="901309" imgH="215806" progId="Equation.3">
                  <p:embed/>
                </p:oleObj>
              </mc:Choice>
              <mc:Fallback>
                <p:oleObj name="公式" r:id="rId4" imgW="901309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981075"/>
                        <a:ext cx="295275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6003925" y="3022600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49159" name="Group 7"/>
          <p:cNvGrpSpPr>
            <a:grpSpLocks/>
          </p:cNvGrpSpPr>
          <p:nvPr/>
        </p:nvGrpSpPr>
        <p:grpSpPr bwMode="auto">
          <a:xfrm>
            <a:off x="1774825" y="2182813"/>
            <a:ext cx="4359275" cy="1084262"/>
            <a:chOff x="158" y="1375"/>
            <a:chExt cx="2746" cy="683"/>
          </a:xfrm>
        </p:grpSpPr>
        <p:graphicFrame>
          <p:nvGraphicFramePr>
            <p:cNvPr id="35851" name="Object 8"/>
            <p:cNvGraphicFramePr>
              <a:graphicFrameLocks noChangeAspect="1"/>
            </p:cNvGraphicFramePr>
            <p:nvPr/>
          </p:nvGraphicFramePr>
          <p:xfrm>
            <a:off x="588" y="1375"/>
            <a:ext cx="2316" cy="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4" name="公式" r:id="rId6" imgW="1409700" imgH="419100" progId="Equation.3">
                    <p:embed/>
                  </p:oleObj>
                </mc:Choice>
                <mc:Fallback>
                  <p:oleObj name="公式" r:id="rId6" imgW="1409700" imgH="4191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" y="1375"/>
                          <a:ext cx="2316" cy="6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2" name="Text Box 9"/>
            <p:cNvSpPr txBox="1">
              <a:spLocks noChangeArrowheads="1"/>
            </p:cNvSpPr>
            <p:nvPr/>
          </p:nvSpPr>
          <p:spPr bwMode="auto">
            <a:xfrm>
              <a:off x="158" y="1540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由</a:t>
              </a:r>
            </a:p>
          </p:txBody>
        </p:sp>
      </p:grpSp>
      <p:grpSp>
        <p:nvGrpSpPr>
          <p:cNvPr id="49162" name="Group 10"/>
          <p:cNvGrpSpPr>
            <a:grpSpLocks/>
          </p:cNvGrpSpPr>
          <p:nvPr/>
        </p:nvGrpSpPr>
        <p:grpSpPr bwMode="auto">
          <a:xfrm>
            <a:off x="1841500" y="3884613"/>
            <a:ext cx="6702425" cy="2784475"/>
            <a:chOff x="-183" y="2251"/>
            <a:chExt cx="4222" cy="1754"/>
          </a:xfrm>
        </p:grpSpPr>
        <p:sp>
          <p:nvSpPr>
            <p:cNvPr id="35849" name="Text Box 11"/>
            <p:cNvSpPr txBox="1">
              <a:spLocks noChangeArrowheads="1"/>
            </p:cNvSpPr>
            <p:nvPr/>
          </p:nvSpPr>
          <p:spPr bwMode="auto">
            <a:xfrm>
              <a:off x="204" y="2251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得</a:t>
              </a:r>
            </a:p>
          </p:txBody>
        </p:sp>
        <p:graphicFrame>
          <p:nvGraphicFramePr>
            <p:cNvPr id="35850" name="Object 12"/>
            <p:cNvGraphicFramePr>
              <a:graphicFrameLocks noChangeAspect="1"/>
            </p:cNvGraphicFramePr>
            <p:nvPr/>
          </p:nvGraphicFramePr>
          <p:xfrm>
            <a:off x="-183" y="2658"/>
            <a:ext cx="4222" cy="1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5" name="公式" r:id="rId8" imgW="2628900" imgH="838200" progId="Equation.3">
                    <p:embed/>
                  </p:oleObj>
                </mc:Choice>
                <mc:Fallback>
                  <p:oleObj name="公式" r:id="rId8" imgW="2628900" imgH="838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83" y="2658"/>
                          <a:ext cx="4222" cy="1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003925" y="3532188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4275138" y="911225"/>
          <a:ext cx="45085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公式" r:id="rId3" imgW="1905000" imgH="419100" progId="Equation.3">
                  <p:embed/>
                </p:oleObj>
              </mc:Choice>
              <mc:Fallback>
                <p:oleObj name="公式" r:id="rId3" imgW="19050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5138" y="911225"/>
                        <a:ext cx="45085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992313" y="1130300"/>
            <a:ext cx="171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由上式得到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6003925" y="3532188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50182" name="Group 6"/>
          <p:cNvGrpSpPr>
            <a:grpSpLocks/>
          </p:cNvGrpSpPr>
          <p:nvPr/>
        </p:nvGrpSpPr>
        <p:grpSpPr bwMode="auto">
          <a:xfrm>
            <a:off x="2208213" y="1987550"/>
            <a:ext cx="3425825" cy="1057275"/>
            <a:chOff x="431" y="931"/>
            <a:chExt cx="2158" cy="666"/>
          </a:xfrm>
        </p:grpSpPr>
        <p:sp>
          <p:nvSpPr>
            <p:cNvPr id="36874" name="Rectangle 7"/>
            <p:cNvSpPr>
              <a:spLocks noChangeArrowheads="1"/>
            </p:cNvSpPr>
            <p:nvPr/>
          </p:nvSpPr>
          <p:spPr bwMode="auto">
            <a:xfrm>
              <a:off x="431" y="1070"/>
              <a:ext cx="3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即</a:t>
              </a:r>
            </a:p>
          </p:txBody>
        </p:sp>
        <p:graphicFrame>
          <p:nvGraphicFramePr>
            <p:cNvPr id="36875" name="Object 8"/>
            <p:cNvGraphicFramePr>
              <a:graphicFrameLocks noChangeAspect="1"/>
            </p:cNvGraphicFramePr>
            <p:nvPr/>
          </p:nvGraphicFramePr>
          <p:xfrm>
            <a:off x="995" y="931"/>
            <a:ext cx="1594" cy="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7" name="公式" r:id="rId5" imgW="990600" imgH="419100" progId="Equation.3">
                    <p:embed/>
                  </p:oleObj>
                </mc:Choice>
                <mc:Fallback>
                  <p:oleObj name="公式" r:id="rId5" imgW="990600" imgH="4191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5" y="931"/>
                          <a:ext cx="1594" cy="6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1847850" y="3146425"/>
            <a:ext cx="661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把对时间的微分和空间的积分交换运算顺序得到</a:t>
            </a:r>
          </a:p>
        </p:txBody>
      </p:sp>
      <p:sp>
        <p:nvSpPr>
          <p:cNvPr id="36872" name="Rectangle 10"/>
          <p:cNvSpPr>
            <a:spLocks noChangeArrowheads="1"/>
          </p:cNvSpPr>
          <p:nvPr/>
        </p:nvSpPr>
        <p:spPr bwMode="auto">
          <a:xfrm>
            <a:off x="6003925" y="3532188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50187" name="Object 11"/>
          <p:cNvGraphicFramePr>
            <a:graphicFrameLocks noChangeAspect="1"/>
          </p:cNvGraphicFramePr>
          <p:nvPr/>
        </p:nvGraphicFramePr>
        <p:xfrm>
          <a:off x="3960813" y="3671888"/>
          <a:ext cx="2400300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公式" r:id="rId7" imgW="888614" imgH="393529" progId="Equation.3">
                  <p:embed/>
                </p:oleObj>
              </mc:Choice>
              <mc:Fallback>
                <p:oleObj name="公式" r:id="rId7" imgW="888614" imgH="3935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813" y="3671888"/>
                        <a:ext cx="2400300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  <p:bldP spid="5018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5"/>
          <p:cNvSpPr txBox="1">
            <a:spLocks noChangeArrowheads="1"/>
          </p:cNvSpPr>
          <p:nvPr/>
        </p:nvSpPr>
        <p:spPr bwMode="auto">
          <a:xfrm>
            <a:off x="479425" y="115888"/>
            <a:ext cx="2736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五、电场的环流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839788" y="1052513"/>
            <a:ext cx="838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在普遍情况下的电场是静电场（库仑场）和涡旋场的叠加。</a:t>
            </a:r>
          </a:p>
        </p:txBody>
      </p:sp>
      <p:graphicFrame>
        <p:nvGraphicFramePr>
          <p:cNvPr id="114695" name="Object 2"/>
          <p:cNvGraphicFramePr>
            <a:graphicFrameLocks noChangeAspect="1"/>
          </p:cNvGraphicFramePr>
          <p:nvPr/>
        </p:nvGraphicFramePr>
        <p:xfrm>
          <a:off x="4583113" y="1773238"/>
          <a:ext cx="194786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公式" r:id="rId3" imgW="787400" imgH="241300" progId="Equation.3">
                  <p:embed/>
                </p:oleObj>
              </mc:Choice>
              <mc:Fallback>
                <p:oleObj name="公式" r:id="rId3" imgW="7874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1773238"/>
                        <a:ext cx="194786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1200150" y="2420938"/>
            <a:ext cx="158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静电场中</a:t>
            </a:r>
          </a:p>
        </p:txBody>
      </p:sp>
      <p:graphicFrame>
        <p:nvGraphicFramePr>
          <p:cNvPr id="114698" name="Object 3"/>
          <p:cNvGraphicFramePr>
            <a:graphicFrameLocks noChangeAspect="1"/>
          </p:cNvGraphicFramePr>
          <p:nvPr/>
        </p:nvGraphicFramePr>
        <p:xfrm>
          <a:off x="4583113" y="2708275"/>
          <a:ext cx="18002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公式" r:id="rId5" imgW="850531" imgH="304668" progId="Equation.3">
                  <p:embed/>
                </p:oleObj>
              </mc:Choice>
              <mc:Fallback>
                <p:oleObj name="公式" r:id="rId5" imgW="850531" imgH="30466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2708275"/>
                        <a:ext cx="180022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1416050" y="3789363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涡旋场中</a:t>
            </a:r>
          </a:p>
        </p:txBody>
      </p:sp>
      <p:graphicFrame>
        <p:nvGraphicFramePr>
          <p:cNvPr id="114701" name="Object 4"/>
          <p:cNvGraphicFramePr>
            <a:graphicFrameLocks noChangeAspect="1"/>
          </p:cNvGraphicFramePr>
          <p:nvPr/>
        </p:nvGraphicFramePr>
        <p:xfrm>
          <a:off x="3648075" y="3644900"/>
          <a:ext cx="2782888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公式" r:id="rId7" imgW="1460500" imgH="419100" progId="Equation.3">
                  <p:embed/>
                </p:oleObj>
              </mc:Choice>
              <mc:Fallback>
                <p:oleObj name="公式" r:id="rId7" imgW="14605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3644900"/>
                        <a:ext cx="2782888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3" name="Text Box 15"/>
          <p:cNvSpPr txBox="1">
            <a:spLocks noChangeArrowheads="1"/>
          </p:cNvSpPr>
          <p:nvPr/>
        </p:nvSpPr>
        <p:spPr bwMode="auto">
          <a:xfrm>
            <a:off x="1416050" y="4652963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普遍情况下的电场中</a:t>
            </a:r>
          </a:p>
        </p:txBody>
      </p:sp>
      <p:graphicFrame>
        <p:nvGraphicFramePr>
          <p:cNvPr id="114704" name="Object 5"/>
          <p:cNvGraphicFramePr>
            <a:graphicFrameLocks noChangeAspect="1"/>
          </p:cNvGraphicFramePr>
          <p:nvPr/>
        </p:nvGraphicFramePr>
        <p:xfrm>
          <a:off x="2927350" y="5300663"/>
          <a:ext cx="51752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name="公式" r:id="rId9" imgW="2527300" imgH="419100" progId="Equation.3">
                  <p:embed/>
                </p:oleObj>
              </mc:Choice>
              <mc:Fallback>
                <p:oleObj name="公式" r:id="rId9" imgW="25273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5300663"/>
                        <a:ext cx="51752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6" name="Rectangle 18"/>
          <p:cNvSpPr>
            <a:spLocks noChangeArrowheads="1"/>
          </p:cNvSpPr>
          <p:nvPr/>
        </p:nvSpPr>
        <p:spPr bwMode="auto">
          <a:xfrm>
            <a:off x="6959600" y="6308725"/>
            <a:ext cx="3824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FF"/>
                </a:solidFill>
              </a:rPr>
              <a:t>— </a:t>
            </a:r>
            <a:r>
              <a:rPr lang="zh-CN" altLang="en-US" sz="2000">
                <a:solidFill>
                  <a:srgbClr val="0000FF"/>
                </a:solidFill>
              </a:rPr>
              <a:t>普遍情况下的电场的环流定理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4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7" grpId="0"/>
      <p:bldP spid="1147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133600" y="1938338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法拉第电磁感应定律：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362200" y="4487863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动生电动势：</a:t>
            </a: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771840"/>
              </p:ext>
            </p:extLst>
          </p:nvPr>
        </p:nvGraphicFramePr>
        <p:xfrm>
          <a:off x="5470525" y="1785938"/>
          <a:ext cx="1561579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3" imgW="693485" imgH="365688" progId="Equation.3">
                  <p:embed/>
                </p:oleObj>
              </mc:Choice>
              <mc:Fallback>
                <p:oleObj name="Equation" r:id="rId3" imgW="693485" imgH="36568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525" y="1785938"/>
                        <a:ext cx="1561579" cy="876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4800600" y="4411663"/>
          <a:ext cx="28686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5" imgW="1051574" imgH="274320" progId="Equation.3">
                  <p:embed/>
                </p:oleObj>
              </mc:Choice>
              <mc:Fallback>
                <p:oleObj name="Equation" r:id="rId5" imgW="1051574" imgH="274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411663"/>
                        <a:ext cx="2868613" cy="673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4038600" y="3116263"/>
            <a:ext cx="5943600" cy="97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</a:rPr>
              <a:t>感应电流自身产生的磁通总是反抗引起  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</a:rPr>
              <a:t>感应电流的原磁通的变化</a:t>
            </a:r>
            <a:r>
              <a:rPr lang="zh-CN" altLang="en-US" b="0">
                <a:solidFill>
                  <a:srgbClr val="0000FF"/>
                </a:solidFill>
              </a:rPr>
              <a:t>。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2438400" y="3157538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/>
              <a:t>楞次定律：</a:t>
            </a:r>
            <a:endParaRPr lang="zh-CN" altLang="en-US" b="0"/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5334000" y="871538"/>
            <a:ext cx="1600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200" u="sng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复   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  <p:bldP spid="34819" grpId="0" autoUpdateAnimBg="0"/>
      <p:bldP spid="34822" grpId="0" autoUpdateAnimBg="0"/>
      <p:bldP spid="34823" grpId="0" autoUpdateAnimBg="0"/>
      <p:bldP spid="3482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63525" y="188913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/>
              <a:t>六、电子感应加速器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623888" y="2205038"/>
            <a:ext cx="510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构造：</a:t>
            </a:r>
            <a:r>
              <a:rPr lang="en-US" altLang="zh-CN"/>
              <a:t>N</a:t>
            </a:r>
            <a:r>
              <a:rPr lang="zh-CN" altLang="en-US"/>
              <a:t>、</a:t>
            </a:r>
            <a:r>
              <a:rPr lang="en-US" altLang="zh-CN"/>
              <a:t>S </a:t>
            </a:r>
            <a:r>
              <a:rPr lang="zh-CN" altLang="en-US"/>
              <a:t>极和一个环形真空室。</a:t>
            </a:r>
            <a:endParaRPr lang="zh-CN" altLang="en-US" b="0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79425" y="1484313"/>
            <a:ext cx="71294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原理：利用变化磁场产生的感应电场加速电子。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334963" y="836613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利用感应电场来加速电子的一种设备。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766763" y="3500438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① 感应电场沿切向的加速作用</a:t>
            </a:r>
            <a:r>
              <a:rPr lang="en-US" altLang="zh-CN"/>
              <a:t>;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479425" y="2924175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工作过程：电子受力作用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766763" y="4221163"/>
            <a:ext cx="67691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② 磁场沿径向的洛仑兹力作用是维持电子作圆周运动所需的向心力。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1055688" y="5589588"/>
            <a:ext cx="51054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应用</a:t>
            </a:r>
            <a:r>
              <a:rPr lang="en-US" altLang="zh-CN"/>
              <a:t>: 1 ) </a:t>
            </a:r>
            <a:r>
              <a:rPr lang="zh-CN" altLang="en-US"/>
              <a:t>核物理   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/>
              <a:t>          </a:t>
            </a:r>
            <a:r>
              <a:rPr lang="en-US" altLang="zh-CN"/>
              <a:t>2 ) </a:t>
            </a:r>
            <a:r>
              <a:rPr lang="zh-CN" altLang="en-US"/>
              <a:t>获得</a:t>
            </a:r>
            <a:r>
              <a:rPr lang="en-US" altLang="zh-CN" i="1"/>
              <a:t>X </a:t>
            </a:r>
            <a:r>
              <a:rPr lang="zh-CN" altLang="en-US"/>
              <a:t>射线 </a:t>
            </a:r>
            <a:r>
              <a:rPr lang="en-US" altLang="zh-CN"/>
              <a:t>,</a:t>
            </a:r>
            <a:r>
              <a:rPr lang="en-US" altLang="zh-CN" i="1"/>
              <a:t>γ</a:t>
            </a:r>
            <a:r>
              <a:rPr lang="zh-CN" altLang="en-US"/>
              <a:t>射线等。</a:t>
            </a:r>
          </a:p>
        </p:txBody>
      </p:sp>
      <p:pic>
        <p:nvPicPr>
          <p:cNvPr id="522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688" y="2492375"/>
            <a:ext cx="2520950" cy="183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7751763" y="4446588"/>
          <a:ext cx="3168650" cy="238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位图图像" r:id="rId5" imgW="2534004" imgH="2104762" progId="Paint.Picture">
                  <p:embed/>
                </p:oleObj>
              </mc:Choice>
              <mc:Fallback>
                <p:oleObj name="位图图像" r:id="rId5" imgW="2534004" imgH="2104762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63" y="4446588"/>
                        <a:ext cx="3168650" cy="238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38925" name="ShockwaveFlash1" r:id="rId2" imgW="2449440" imgH="1752480"/>
        </mc:Choice>
        <mc:Fallback>
          <p:control name="ShockwaveFlash1" r:id="rId2" imgW="2449440" imgH="1752480">
            <p:pic>
              <p:nvPicPr>
                <p:cNvPr id="38923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8040688" y="692150"/>
                  <a:ext cx="2449512" cy="1752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autoUpdateAnimBg="0"/>
      <p:bldP spid="52228" grpId="0" autoUpdateAnimBg="0"/>
      <p:bldP spid="52229" grpId="0" autoUpdateAnimBg="0"/>
      <p:bldP spid="52230" grpId="0" autoUpdateAnimBg="0"/>
      <p:bldP spid="52231" grpId="0" build="p" autoUpdateAnimBg="0"/>
      <p:bldP spid="52232" grpId="0" build="p" autoUpdateAnimBg="0"/>
      <p:bldP spid="5223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矩形 37"/>
          <p:cNvSpPr>
            <a:spLocks noChangeArrowheads="1"/>
          </p:cNvSpPr>
          <p:nvPr/>
        </p:nvSpPr>
        <p:spPr bwMode="auto">
          <a:xfrm>
            <a:off x="2424113" y="1557338"/>
            <a:ext cx="7162800" cy="263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66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专题</a:t>
            </a:r>
            <a:endParaRPr lang="en-US" altLang="zh-CN" sz="6600">
              <a:solidFill>
                <a:srgbClr val="99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66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互感和自感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3"/>
          <p:cNvSpPr txBox="1">
            <a:spLocks noChangeArrowheads="1"/>
          </p:cNvSpPr>
          <p:nvPr/>
        </p:nvSpPr>
        <p:spPr bwMode="auto">
          <a:xfrm>
            <a:off x="119063" y="115888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/>
              <a:t>一、互感：</a:t>
            </a:r>
            <a:endParaRPr lang="zh-CN" altLang="en-US" b="0"/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19063" y="642938"/>
            <a:ext cx="1166495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/>
              <a:t>、互感现象：载流回路的电流随时间发生变化时，在别的导体回路中产生感应电动</a:t>
            </a:r>
            <a:endParaRPr lang="en-US" altLang="zh-CN"/>
          </a:p>
          <a:p>
            <a:pPr algn="just" eaLnBrk="1" hangingPunct="1">
              <a:lnSpc>
                <a:spcPct val="150000"/>
              </a:lnSpc>
            </a:pPr>
            <a:r>
              <a:rPr lang="en-US" altLang="zh-CN"/>
              <a:t>                          </a:t>
            </a:r>
            <a:r>
              <a:rPr lang="zh-CN" altLang="en-US"/>
              <a:t>势的的现象称为互感现象。</a:t>
            </a:r>
            <a:endParaRPr lang="zh-CN" altLang="en-US" b="0"/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5951538" y="2997200"/>
          <a:ext cx="153987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3" name="Equation" r:id="rId3" imgW="693485" imgH="190512" progId="Equation.3">
                  <p:embed/>
                </p:oleObj>
              </mc:Choice>
              <mc:Fallback>
                <p:oleObj name="Equation" r:id="rId3" imgW="693485" imgH="1905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2997200"/>
                        <a:ext cx="1539875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600075" y="23495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 i="1"/>
              <a:t>ε </a:t>
            </a:r>
            <a:r>
              <a:rPr lang="zh-CN" altLang="en-US"/>
              <a:t>与 </a:t>
            </a:r>
            <a:r>
              <a:rPr lang="en-US" altLang="zh-CN"/>
              <a:t>d </a:t>
            </a:r>
            <a:r>
              <a:rPr lang="en-US" altLang="zh-CN" i="1"/>
              <a:t>I / </a:t>
            </a:r>
            <a:r>
              <a:rPr lang="en-US" altLang="zh-CN"/>
              <a:t>d </a:t>
            </a:r>
            <a:r>
              <a:rPr lang="en-US" altLang="zh-CN" i="1"/>
              <a:t>t  </a:t>
            </a:r>
            <a:r>
              <a:rPr lang="zh-CN" altLang="en-US"/>
              <a:t>的关系：</a:t>
            </a:r>
          </a:p>
        </p:txBody>
      </p:sp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695325" y="2997200"/>
          <a:ext cx="49911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4" name="Equation" r:id="rId5" imgW="2400300" imgH="228600" progId="Equation.3">
                  <p:embed/>
                </p:oleObj>
              </mc:Choice>
              <mc:Fallback>
                <p:oleObj name="Equation" r:id="rId5" imgW="24003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2997200"/>
                        <a:ext cx="49911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695325" y="3716338"/>
          <a:ext cx="49577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5" name="Equation" r:id="rId7" imgW="2438400" imgH="228600" progId="Equation.3">
                  <p:embed/>
                </p:oleObj>
              </mc:Choice>
              <mc:Fallback>
                <p:oleObj name="Equation" r:id="rId7" imgW="24384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3716338"/>
                        <a:ext cx="495776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623888" y="4292600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由毕 </a:t>
            </a:r>
            <a:r>
              <a:rPr lang="en-US" altLang="zh-CN"/>
              <a:t>- </a:t>
            </a:r>
            <a:r>
              <a:rPr lang="zh-CN" altLang="en-US"/>
              <a:t>萨定律知 </a:t>
            </a:r>
            <a:r>
              <a:rPr lang="zh-CN" altLang="en-US" sz="2800" b="0">
                <a:sym typeface="Symbol" panose="05050102010706020507" pitchFamily="18" charset="2"/>
              </a:rPr>
              <a:t></a:t>
            </a:r>
            <a:r>
              <a:rPr lang="en-US" altLang="zh-CN" b="0" baseline="-25000">
                <a:sym typeface="Symbol" panose="05050102010706020507" pitchFamily="18" charset="2"/>
              </a:rPr>
              <a:t>12 </a:t>
            </a:r>
            <a:r>
              <a:rPr lang="en-US" altLang="zh-CN" b="0">
                <a:sym typeface="Symbol" panose="05050102010706020507" pitchFamily="18" charset="2"/>
              </a:rPr>
              <a:t>∝  </a:t>
            </a:r>
            <a:r>
              <a:rPr lang="en-US" altLang="zh-CN" b="0"/>
              <a:t>I</a:t>
            </a:r>
            <a:r>
              <a:rPr lang="en-US" altLang="zh-CN" b="0" baseline="-25000"/>
              <a:t>1</a:t>
            </a:r>
            <a:r>
              <a:rPr lang="en-US" altLang="zh-CN"/>
              <a:t>     </a:t>
            </a:r>
            <a:r>
              <a:rPr lang="en-US" altLang="zh-CN" sz="2800" b="0">
                <a:sym typeface="Symbol" panose="05050102010706020507" pitchFamily="18" charset="2"/>
              </a:rPr>
              <a:t></a:t>
            </a:r>
            <a:r>
              <a:rPr lang="en-US" altLang="zh-CN" b="0" baseline="-25000">
                <a:sym typeface="Symbol" panose="05050102010706020507" pitchFamily="18" charset="2"/>
              </a:rPr>
              <a:t>21 </a:t>
            </a:r>
            <a:r>
              <a:rPr lang="en-US" altLang="zh-CN" b="0">
                <a:sym typeface="Symbol" panose="05050102010706020507" pitchFamily="18" charset="2"/>
              </a:rPr>
              <a:t>∝  </a:t>
            </a:r>
            <a:r>
              <a:rPr lang="en-US" altLang="zh-CN" b="0"/>
              <a:t>I</a:t>
            </a:r>
            <a:r>
              <a:rPr lang="en-US" altLang="zh-CN" b="0" baseline="-25000"/>
              <a:t>2,</a:t>
            </a:r>
          </a:p>
        </p:txBody>
      </p:sp>
      <p:graphicFrame>
        <p:nvGraphicFramePr>
          <p:cNvPr id="53258" name="Object 10"/>
          <p:cNvGraphicFramePr>
            <a:graphicFrameLocks noChangeAspect="1"/>
          </p:cNvGraphicFramePr>
          <p:nvPr/>
        </p:nvGraphicFramePr>
        <p:xfrm>
          <a:off x="5951538" y="3716338"/>
          <a:ext cx="14398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6" name="Equation" r:id="rId9" imgW="723956" imgH="190512" progId="Equation.3">
                  <p:embed/>
                </p:oleObj>
              </mc:Choice>
              <mc:Fallback>
                <p:oleObj name="Equation" r:id="rId9" imgW="723956" imgH="1905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3716338"/>
                        <a:ext cx="14398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119063" y="1773238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  <a:r>
              <a:rPr lang="zh-CN" altLang="en-US"/>
              <a:t>、互感电动势</a:t>
            </a:r>
            <a:r>
              <a:rPr lang="en-US" altLang="zh-CN"/>
              <a:t>:</a:t>
            </a:r>
          </a:p>
        </p:txBody>
      </p:sp>
      <p:grpSp>
        <p:nvGrpSpPr>
          <p:cNvPr id="53260" name="Group 12"/>
          <p:cNvGrpSpPr>
            <a:grpSpLocks/>
          </p:cNvGrpSpPr>
          <p:nvPr/>
        </p:nvGrpSpPr>
        <p:grpSpPr bwMode="auto">
          <a:xfrm>
            <a:off x="8112125" y="1916113"/>
            <a:ext cx="3505200" cy="1371600"/>
            <a:chOff x="1920" y="1296"/>
            <a:chExt cx="2784" cy="1200"/>
          </a:xfrm>
        </p:grpSpPr>
        <p:sp>
          <p:nvSpPr>
            <p:cNvPr id="40977" name="Freeform 13"/>
            <p:cNvSpPr>
              <a:spLocks/>
            </p:cNvSpPr>
            <p:nvPr/>
          </p:nvSpPr>
          <p:spPr bwMode="auto">
            <a:xfrm>
              <a:off x="2784" y="1536"/>
              <a:ext cx="1536" cy="240"/>
            </a:xfrm>
            <a:custGeom>
              <a:avLst/>
              <a:gdLst>
                <a:gd name="T0" fmla="*/ 0 w 1339"/>
                <a:gd name="T1" fmla="*/ 85 h 397"/>
                <a:gd name="T2" fmla="*/ 302 w 1339"/>
                <a:gd name="T3" fmla="*/ 88 h 397"/>
                <a:gd name="T4" fmla="*/ 587 w 1339"/>
                <a:gd name="T5" fmla="*/ 83 h 397"/>
                <a:gd name="T6" fmla="*/ 905 w 1339"/>
                <a:gd name="T7" fmla="*/ 76 h 397"/>
                <a:gd name="T8" fmla="*/ 1090 w 1339"/>
                <a:gd name="T9" fmla="*/ 68 h 397"/>
                <a:gd name="T10" fmla="*/ 1408 w 1339"/>
                <a:gd name="T11" fmla="*/ 56 h 397"/>
                <a:gd name="T12" fmla="*/ 1628 w 1339"/>
                <a:gd name="T13" fmla="*/ 38 h 397"/>
                <a:gd name="T14" fmla="*/ 2021 w 1339"/>
                <a:gd name="T15" fmla="*/ 0 h 39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39" h="397">
                  <a:moveTo>
                    <a:pt x="0" y="385"/>
                  </a:moveTo>
                  <a:lnTo>
                    <a:pt x="200" y="397"/>
                  </a:lnTo>
                  <a:lnTo>
                    <a:pt x="389" y="374"/>
                  </a:lnTo>
                  <a:lnTo>
                    <a:pt x="600" y="341"/>
                  </a:lnTo>
                  <a:lnTo>
                    <a:pt x="722" y="308"/>
                  </a:lnTo>
                  <a:lnTo>
                    <a:pt x="933" y="252"/>
                  </a:lnTo>
                  <a:lnTo>
                    <a:pt x="1078" y="174"/>
                  </a:lnTo>
                  <a:lnTo>
                    <a:pt x="1339" y="0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8" name="Freeform 14"/>
            <p:cNvSpPr>
              <a:spLocks/>
            </p:cNvSpPr>
            <p:nvPr/>
          </p:nvSpPr>
          <p:spPr bwMode="auto">
            <a:xfrm flipV="1">
              <a:off x="2770" y="1936"/>
              <a:ext cx="1550" cy="272"/>
            </a:xfrm>
            <a:custGeom>
              <a:avLst/>
              <a:gdLst>
                <a:gd name="T0" fmla="*/ 0 w 1339"/>
                <a:gd name="T1" fmla="*/ 124 h 397"/>
                <a:gd name="T2" fmla="*/ 311 w 1339"/>
                <a:gd name="T3" fmla="*/ 127 h 397"/>
                <a:gd name="T4" fmla="*/ 603 w 1339"/>
                <a:gd name="T5" fmla="*/ 120 h 397"/>
                <a:gd name="T6" fmla="*/ 932 w 1339"/>
                <a:gd name="T7" fmla="*/ 110 h 397"/>
                <a:gd name="T8" fmla="*/ 1121 w 1339"/>
                <a:gd name="T9" fmla="*/ 99 h 397"/>
                <a:gd name="T10" fmla="*/ 1447 w 1339"/>
                <a:gd name="T11" fmla="*/ 82 h 397"/>
                <a:gd name="T12" fmla="*/ 1673 w 1339"/>
                <a:gd name="T13" fmla="*/ 56 h 397"/>
                <a:gd name="T14" fmla="*/ 2077 w 1339"/>
                <a:gd name="T15" fmla="*/ 0 h 39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39" h="397">
                  <a:moveTo>
                    <a:pt x="0" y="385"/>
                  </a:moveTo>
                  <a:lnTo>
                    <a:pt x="200" y="397"/>
                  </a:lnTo>
                  <a:lnTo>
                    <a:pt x="389" y="374"/>
                  </a:lnTo>
                  <a:lnTo>
                    <a:pt x="600" y="341"/>
                  </a:lnTo>
                  <a:lnTo>
                    <a:pt x="722" y="308"/>
                  </a:lnTo>
                  <a:lnTo>
                    <a:pt x="933" y="252"/>
                  </a:lnTo>
                  <a:lnTo>
                    <a:pt x="1078" y="174"/>
                  </a:lnTo>
                  <a:lnTo>
                    <a:pt x="1339" y="0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Freeform 15"/>
            <p:cNvSpPr>
              <a:spLocks/>
            </p:cNvSpPr>
            <p:nvPr/>
          </p:nvSpPr>
          <p:spPr bwMode="auto">
            <a:xfrm flipH="1">
              <a:off x="2304" y="1392"/>
              <a:ext cx="1477" cy="376"/>
            </a:xfrm>
            <a:custGeom>
              <a:avLst/>
              <a:gdLst>
                <a:gd name="T0" fmla="*/ 0 w 1339"/>
                <a:gd name="T1" fmla="*/ 328 h 397"/>
                <a:gd name="T2" fmla="*/ 269 w 1339"/>
                <a:gd name="T3" fmla="*/ 337 h 397"/>
                <a:gd name="T4" fmla="*/ 522 w 1339"/>
                <a:gd name="T5" fmla="*/ 317 h 397"/>
                <a:gd name="T6" fmla="*/ 805 w 1339"/>
                <a:gd name="T7" fmla="*/ 290 h 397"/>
                <a:gd name="T8" fmla="*/ 968 w 1339"/>
                <a:gd name="T9" fmla="*/ 262 h 397"/>
                <a:gd name="T10" fmla="*/ 1252 w 1339"/>
                <a:gd name="T11" fmla="*/ 214 h 397"/>
                <a:gd name="T12" fmla="*/ 1447 w 1339"/>
                <a:gd name="T13" fmla="*/ 148 h 397"/>
                <a:gd name="T14" fmla="*/ 1797 w 1339"/>
                <a:gd name="T15" fmla="*/ 0 h 39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39" h="397">
                  <a:moveTo>
                    <a:pt x="0" y="385"/>
                  </a:moveTo>
                  <a:lnTo>
                    <a:pt x="200" y="397"/>
                  </a:lnTo>
                  <a:lnTo>
                    <a:pt x="389" y="374"/>
                  </a:lnTo>
                  <a:lnTo>
                    <a:pt x="600" y="341"/>
                  </a:lnTo>
                  <a:lnTo>
                    <a:pt x="722" y="308"/>
                  </a:lnTo>
                  <a:lnTo>
                    <a:pt x="933" y="252"/>
                  </a:lnTo>
                  <a:lnTo>
                    <a:pt x="1078" y="174"/>
                  </a:lnTo>
                  <a:lnTo>
                    <a:pt x="1339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Freeform 16"/>
            <p:cNvSpPr>
              <a:spLocks/>
            </p:cNvSpPr>
            <p:nvPr/>
          </p:nvSpPr>
          <p:spPr bwMode="auto">
            <a:xfrm flipH="1" flipV="1">
              <a:off x="2352" y="1845"/>
              <a:ext cx="1477" cy="364"/>
            </a:xfrm>
            <a:custGeom>
              <a:avLst/>
              <a:gdLst>
                <a:gd name="T0" fmla="*/ 0 w 1339"/>
                <a:gd name="T1" fmla="*/ 297 h 397"/>
                <a:gd name="T2" fmla="*/ 269 w 1339"/>
                <a:gd name="T3" fmla="*/ 306 h 397"/>
                <a:gd name="T4" fmla="*/ 522 w 1339"/>
                <a:gd name="T5" fmla="*/ 288 h 397"/>
                <a:gd name="T6" fmla="*/ 805 w 1339"/>
                <a:gd name="T7" fmla="*/ 263 h 397"/>
                <a:gd name="T8" fmla="*/ 968 w 1339"/>
                <a:gd name="T9" fmla="*/ 237 h 397"/>
                <a:gd name="T10" fmla="*/ 1252 w 1339"/>
                <a:gd name="T11" fmla="*/ 194 h 397"/>
                <a:gd name="T12" fmla="*/ 1447 w 1339"/>
                <a:gd name="T13" fmla="*/ 135 h 397"/>
                <a:gd name="T14" fmla="*/ 1797 w 1339"/>
                <a:gd name="T15" fmla="*/ 0 h 39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39" h="397">
                  <a:moveTo>
                    <a:pt x="0" y="385"/>
                  </a:moveTo>
                  <a:lnTo>
                    <a:pt x="200" y="397"/>
                  </a:lnTo>
                  <a:lnTo>
                    <a:pt x="389" y="374"/>
                  </a:lnTo>
                  <a:lnTo>
                    <a:pt x="600" y="341"/>
                  </a:lnTo>
                  <a:lnTo>
                    <a:pt x="722" y="308"/>
                  </a:lnTo>
                  <a:lnTo>
                    <a:pt x="933" y="252"/>
                  </a:lnTo>
                  <a:lnTo>
                    <a:pt x="1078" y="174"/>
                  </a:lnTo>
                  <a:lnTo>
                    <a:pt x="1339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0981" name="Group 17"/>
            <p:cNvGrpSpPr>
              <a:grpSpLocks/>
            </p:cNvGrpSpPr>
            <p:nvPr/>
          </p:nvGrpSpPr>
          <p:grpSpPr bwMode="auto">
            <a:xfrm>
              <a:off x="2448" y="1536"/>
              <a:ext cx="720" cy="958"/>
              <a:chOff x="2448" y="1536"/>
              <a:chExt cx="720" cy="958"/>
            </a:xfrm>
          </p:grpSpPr>
          <p:grpSp>
            <p:nvGrpSpPr>
              <p:cNvPr id="40995" name="Group 18"/>
              <p:cNvGrpSpPr>
                <a:grpSpLocks/>
              </p:cNvGrpSpPr>
              <p:nvPr/>
            </p:nvGrpSpPr>
            <p:grpSpPr bwMode="auto">
              <a:xfrm>
                <a:off x="2448" y="1536"/>
                <a:ext cx="720" cy="958"/>
                <a:chOff x="962" y="1202"/>
                <a:chExt cx="1185" cy="1294"/>
              </a:xfrm>
            </p:grpSpPr>
            <p:sp>
              <p:nvSpPr>
                <p:cNvPr id="40998" name="Arc 19"/>
                <p:cNvSpPr>
                  <a:spLocks/>
                </p:cNvSpPr>
                <p:nvPr/>
              </p:nvSpPr>
              <p:spPr bwMode="auto">
                <a:xfrm>
                  <a:off x="962" y="1203"/>
                  <a:ext cx="561" cy="864"/>
                </a:xfrm>
                <a:custGeom>
                  <a:avLst/>
                  <a:gdLst>
                    <a:gd name="T0" fmla="*/ 0 w 43200"/>
                    <a:gd name="T1" fmla="*/ 0 h 43190"/>
                    <a:gd name="T2" fmla="*/ 0 w 43200"/>
                    <a:gd name="T3" fmla="*/ 0 h 43190"/>
                    <a:gd name="T4" fmla="*/ 0 w 43200"/>
                    <a:gd name="T5" fmla="*/ 0 h 4319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3200" h="43190" fill="none" extrusionOk="0">
                      <a:moveTo>
                        <a:pt x="12618" y="41244"/>
                      </a:moveTo>
                      <a:cubicBezTo>
                        <a:pt x="4931" y="37729"/>
                        <a:pt x="0" y="3005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33271"/>
                        <a:pt x="33927" y="42832"/>
                        <a:pt x="22260" y="43189"/>
                      </a:cubicBezTo>
                    </a:path>
                    <a:path w="43200" h="43190" stroke="0" extrusionOk="0">
                      <a:moveTo>
                        <a:pt x="12618" y="41244"/>
                      </a:moveTo>
                      <a:cubicBezTo>
                        <a:pt x="4931" y="37729"/>
                        <a:pt x="0" y="3005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33271"/>
                        <a:pt x="33927" y="42832"/>
                        <a:pt x="22260" y="43189"/>
                      </a:cubicBezTo>
                      <a:lnTo>
                        <a:pt x="21600" y="21600"/>
                      </a:lnTo>
                      <a:lnTo>
                        <a:pt x="12618" y="41244"/>
                      </a:lnTo>
                      <a:close/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99" name="Line 20"/>
                <p:cNvSpPr>
                  <a:spLocks noChangeShapeType="1"/>
                </p:cNvSpPr>
                <p:nvPr/>
              </p:nvSpPr>
              <p:spPr bwMode="auto">
                <a:xfrm>
                  <a:off x="1104" y="2016"/>
                  <a:ext cx="0" cy="48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00" name="Arc 21"/>
                <p:cNvSpPr>
                  <a:spLocks/>
                </p:cNvSpPr>
                <p:nvPr/>
              </p:nvSpPr>
              <p:spPr bwMode="auto">
                <a:xfrm>
                  <a:off x="1729" y="1202"/>
                  <a:ext cx="418" cy="864"/>
                </a:xfrm>
                <a:custGeom>
                  <a:avLst/>
                  <a:gdLst>
                    <a:gd name="T0" fmla="*/ 0 w 32190"/>
                    <a:gd name="T1" fmla="*/ 0 h 43200"/>
                    <a:gd name="T2" fmla="*/ 0 w 32190"/>
                    <a:gd name="T3" fmla="*/ 0 h 43200"/>
                    <a:gd name="T4" fmla="*/ 0 w 32190"/>
                    <a:gd name="T5" fmla="*/ 0 h 432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2190" h="43200" fill="none" extrusionOk="0">
                      <a:moveTo>
                        <a:pt x="0" y="2774"/>
                      </a:moveTo>
                      <a:cubicBezTo>
                        <a:pt x="3233" y="955"/>
                        <a:pt x="6880" y="0"/>
                        <a:pt x="10590" y="0"/>
                      </a:cubicBezTo>
                      <a:cubicBezTo>
                        <a:pt x="22519" y="0"/>
                        <a:pt x="32190" y="9670"/>
                        <a:pt x="32190" y="21600"/>
                      </a:cubicBezTo>
                      <a:cubicBezTo>
                        <a:pt x="32190" y="33529"/>
                        <a:pt x="22519" y="43200"/>
                        <a:pt x="10590" y="43200"/>
                      </a:cubicBezTo>
                      <a:cubicBezTo>
                        <a:pt x="10183" y="43200"/>
                        <a:pt x="9777" y="43188"/>
                        <a:pt x="9372" y="43165"/>
                      </a:cubicBezTo>
                    </a:path>
                    <a:path w="32190" h="43200" stroke="0" extrusionOk="0">
                      <a:moveTo>
                        <a:pt x="0" y="2774"/>
                      </a:moveTo>
                      <a:cubicBezTo>
                        <a:pt x="3233" y="955"/>
                        <a:pt x="6880" y="0"/>
                        <a:pt x="10590" y="0"/>
                      </a:cubicBezTo>
                      <a:cubicBezTo>
                        <a:pt x="22519" y="0"/>
                        <a:pt x="32190" y="9670"/>
                        <a:pt x="32190" y="21600"/>
                      </a:cubicBezTo>
                      <a:cubicBezTo>
                        <a:pt x="32190" y="33529"/>
                        <a:pt x="22519" y="43200"/>
                        <a:pt x="10590" y="43200"/>
                      </a:cubicBezTo>
                      <a:cubicBezTo>
                        <a:pt x="10183" y="43200"/>
                        <a:pt x="9777" y="43188"/>
                        <a:pt x="9372" y="43165"/>
                      </a:cubicBezTo>
                      <a:lnTo>
                        <a:pt x="10590" y="21600"/>
                      </a:lnTo>
                      <a:lnTo>
                        <a:pt x="0" y="2774"/>
                      </a:lnTo>
                      <a:close/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01" name="Arc 22"/>
                <p:cNvSpPr>
                  <a:spLocks/>
                </p:cNvSpPr>
                <p:nvPr/>
              </p:nvSpPr>
              <p:spPr bwMode="auto">
                <a:xfrm>
                  <a:off x="1418" y="1202"/>
                  <a:ext cx="440" cy="864"/>
                </a:xfrm>
                <a:custGeom>
                  <a:avLst/>
                  <a:gdLst>
                    <a:gd name="T0" fmla="*/ 0 w 33845"/>
                    <a:gd name="T1" fmla="*/ 0 h 43200"/>
                    <a:gd name="T2" fmla="*/ 0 w 33845"/>
                    <a:gd name="T3" fmla="*/ 0 h 43200"/>
                    <a:gd name="T4" fmla="*/ 0 w 33845"/>
                    <a:gd name="T5" fmla="*/ 0 h 432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3845" h="43200" fill="none" extrusionOk="0">
                      <a:moveTo>
                        <a:pt x="0" y="3806"/>
                      </a:moveTo>
                      <a:cubicBezTo>
                        <a:pt x="3602" y="1327"/>
                        <a:pt x="7872" y="0"/>
                        <a:pt x="12245" y="0"/>
                      </a:cubicBezTo>
                      <a:cubicBezTo>
                        <a:pt x="24174" y="0"/>
                        <a:pt x="33845" y="9670"/>
                        <a:pt x="33845" y="21600"/>
                      </a:cubicBezTo>
                      <a:cubicBezTo>
                        <a:pt x="33845" y="33529"/>
                        <a:pt x="24174" y="43200"/>
                        <a:pt x="12245" y="43200"/>
                      </a:cubicBezTo>
                      <a:cubicBezTo>
                        <a:pt x="11279" y="43200"/>
                        <a:pt x="10314" y="43135"/>
                        <a:pt x="9357" y="43006"/>
                      </a:cubicBezTo>
                    </a:path>
                    <a:path w="33845" h="43200" stroke="0" extrusionOk="0">
                      <a:moveTo>
                        <a:pt x="0" y="3806"/>
                      </a:moveTo>
                      <a:cubicBezTo>
                        <a:pt x="3602" y="1327"/>
                        <a:pt x="7872" y="0"/>
                        <a:pt x="12245" y="0"/>
                      </a:cubicBezTo>
                      <a:cubicBezTo>
                        <a:pt x="24174" y="0"/>
                        <a:pt x="33845" y="9670"/>
                        <a:pt x="33845" y="21600"/>
                      </a:cubicBezTo>
                      <a:cubicBezTo>
                        <a:pt x="33845" y="33529"/>
                        <a:pt x="24174" y="43200"/>
                        <a:pt x="12245" y="43200"/>
                      </a:cubicBezTo>
                      <a:cubicBezTo>
                        <a:pt x="11279" y="43200"/>
                        <a:pt x="10314" y="43135"/>
                        <a:pt x="9357" y="43006"/>
                      </a:cubicBezTo>
                      <a:lnTo>
                        <a:pt x="12245" y="21600"/>
                      </a:lnTo>
                      <a:lnTo>
                        <a:pt x="0" y="3806"/>
                      </a:lnTo>
                      <a:close/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02" name="Line 23"/>
                <p:cNvSpPr>
                  <a:spLocks noChangeShapeType="1"/>
                </p:cNvSpPr>
                <p:nvPr/>
              </p:nvSpPr>
              <p:spPr bwMode="auto">
                <a:xfrm>
                  <a:off x="1920" y="2064"/>
                  <a:ext cx="0" cy="43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0996" name="Line 24"/>
              <p:cNvSpPr>
                <a:spLocks noChangeShapeType="1"/>
              </p:cNvSpPr>
              <p:nvPr/>
            </p:nvSpPr>
            <p:spPr bwMode="auto">
              <a:xfrm>
                <a:off x="3024" y="2256"/>
                <a:ext cx="0" cy="132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7" name="Line 25"/>
              <p:cNvSpPr>
                <a:spLocks noChangeShapeType="1"/>
              </p:cNvSpPr>
              <p:nvPr/>
            </p:nvSpPr>
            <p:spPr bwMode="auto">
              <a:xfrm flipV="1">
                <a:off x="2544" y="2208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982" name="Line 26"/>
            <p:cNvSpPr>
              <a:spLocks noChangeShapeType="1"/>
            </p:cNvSpPr>
            <p:nvPr/>
          </p:nvSpPr>
          <p:spPr bwMode="auto">
            <a:xfrm>
              <a:off x="1920" y="1872"/>
              <a:ext cx="2784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lg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0983" name="Group 27"/>
            <p:cNvGrpSpPr>
              <a:grpSpLocks/>
            </p:cNvGrpSpPr>
            <p:nvPr/>
          </p:nvGrpSpPr>
          <p:grpSpPr bwMode="auto">
            <a:xfrm>
              <a:off x="3456" y="1538"/>
              <a:ext cx="720" cy="958"/>
              <a:chOff x="962" y="1202"/>
              <a:chExt cx="1185" cy="1294"/>
            </a:xfrm>
          </p:grpSpPr>
          <p:sp>
            <p:nvSpPr>
              <p:cNvPr id="40990" name="Arc 28"/>
              <p:cNvSpPr>
                <a:spLocks/>
              </p:cNvSpPr>
              <p:nvPr/>
            </p:nvSpPr>
            <p:spPr bwMode="auto">
              <a:xfrm>
                <a:off x="962" y="1203"/>
                <a:ext cx="561" cy="864"/>
              </a:xfrm>
              <a:custGeom>
                <a:avLst/>
                <a:gdLst>
                  <a:gd name="T0" fmla="*/ 0 w 43200"/>
                  <a:gd name="T1" fmla="*/ 0 h 43190"/>
                  <a:gd name="T2" fmla="*/ 0 w 43200"/>
                  <a:gd name="T3" fmla="*/ 0 h 43190"/>
                  <a:gd name="T4" fmla="*/ 0 w 43200"/>
                  <a:gd name="T5" fmla="*/ 0 h 4319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190" fill="none" extrusionOk="0">
                    <a:moveTo>
                      <a:pt x="12618" y="41244"/>
                    </a:moveTo>
                    <a:cubicBezTo>
                      <a:pt x="4931" y="37729"/>
                      <a:pt x="0" y="3005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271"/>
                      <a:pt x="33927" y="42832"/>
                      <a:pt x="22260" y="43189"/>
                    </a:cubicBezTo>
                  </a:path>
                  <a:path w="43200" h="43190" stroke="0" extrusionOk="0">
                    <a:moveTo>
                      <a:pt x="12618" y="41244"/>
                    </a:moveTo>
                    <a:cubicBezTo>
                      <a:pt x="4931" y="37729"/>
                      <a:pt x="0" y="3005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271"/>
                      <a:pt x="33927" y="42832"/>
                      <a:pt x="22260" y="43189"/>
                    </a:cubicBezTo>
                    <a:lnTo>
                      <a:pt x="21600" y="21600"/>
                    </a:lnTo>
                    <a:lnTo>
                      <a:pt x="12618" y="41244"/>
                    </a:ln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1" name="Line 29"/>
              <p:cNvSpPr>
                <a:spLocks noChangeShapeType="1"/>
              </p:cNvSpPr>
              <p:nvPr/>
            </p:nvSpPr>
            <p:spPr bwMode="auto">
              <a:xfrm>
                <a:off x="1104" y="2016"/>
                <a:ext cx="0" cy="48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2" name="Arc 30"/>
              <p:cNvSpPr>
                <a:spLocks/>
              </p:cNvSpPr>
              <p:nvPr/>
            </p:nvSpPr>
            <p:spPr bwMode="auto">
              <a:xfrm>
                <a:off x="1729" y="1202"/>
                <a:ext cx="418" cy="864"/>
              </a:xfrm>
              <a:custGeom>
                <a:avLst/>
                <a:gdLst>
                  <a:gd name="T0" fmla="*/ 0 w 32190"/>
                  <a:gd name="T1" fmla="*/ 0 h 43200"/>
                  <a:gd name="T2" fmla="*/ 0 w 32190"/>
                  <a:gd name="T3" fmla="*/ 0 h 43200"/>
                  <a:gd name="T4" fmla="*/ 0 w 3219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2190" h="43200" fill="none" extrusionOk="0">
                    <a:moveTo>
                      <a:pt x="0" y="2774"/>
                    </a:moveTo>
                    <a:cubicBezTo>
                      <a:pt x="3233" y="955"/>
                      <a:pt x="6880" y="0"/>
                      <a:pt x="10590" y="0"/>
                    </a:cubicBezTo>
                    <a:cubicBezTo>
                      <a:pt x="22519" y="0"/>
                      <a:pt x="32190" y="9670"/>
                      <a:pt x="32190" y="21600"/>
                    </a:cubicBezTo>
                    <a:cubicBezTo>
                      <a:pt x="32190" y="33529"/>
                      <a:pt x="22519" y="43200"/>
                      <a:pt x="10590" y="43200"/>
                    </a:cubicBezTo>
                    <a:cubicBezTo>
                      <a:pt x="10183" y="43200"/>
                      <a:pt x="9777" y="43188"/>
                      <a:pt x="9372" y="43165"/>
                    </a:cubicBezTo>
                  </a:path>
                  <a:path w="32190" h="43200" stroke="0" extrusionOk="0">
                    <a:moveTo>
                      <a:pt x="0" y="2774"/>
                    </a:moveTo>
                    <a:cubicBezTo>
                      <a:pt x="3233" y="955"/>
                      <a:pt x="6880" y="0"/>
                      <a:pt x="10590" y="0"/>
                    </a:cubicBezTo>
                    <a:cubicBezTo>
                      <a:pt x="22519" y="0"/>
                      <a:pt x="32190" y="9670"/>
                      <a:pt x="32190" y="21600"/>
                    </a:cubicBezTo>
                    <a:cubicBezTo>
                      <a:pt x="32190" y="33529"/>
                      <a:pt x="22519" y="43200"/>
                      <a:pt x="10590" y="43200"/>
                    </a:cubicBezTo>
                    <a:cubicBezTo>
                      <a:pt x="10183" y="43200"/>
                      <a:pt x="9777" y="43188"/>
                      <a:pt x="9372" y="43165"/>
                    </a:cubicBezTo>
                    <a:lnTo>
                      <a:pt x="10590" y="21600"/>
                    </a:lnTo>
                    <a:lnTo>
                      <a:pt x="0" y="2774"/>
                    </a:ln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3" name="Arc 31"/>
              <p:cNvSpPr>
                <a:spLocks/>
              </p:cNvSpPr>
              <p:nvPr/>
            </p:nvSpPr>
            <p:spPr bwMode="auto">
              <a:xfrm>
                <a:off x="1418" y="1202"/>
                <a:ext cx="440" cy="864"/>
              </a:xfrm>
              <a:custGeom>
                <a:avLst/>
                <a:gdLst>
                  <a:gd name="T0" fmla="*/ 0 w 33845"/>
                  <a:gd name="T1" fmla="*/ 0 h 43200"/>
                  <a:gd name="T2" fmla="*/ 0 w 33845"/>
                  <a:gd name="T3" fmla="*/ 0 h 43200"/>
                  <a:gd name="T4" fmla="*/ 0 w 3384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3845" h="43200" fill="none" extrusionOk="0">
                    <a:moveTo>
                      <a:pt x="0" y="3806"/>
                    </a:moveTo>
                    <a:cubicBezTo>
                      <a:pt x="3602" y="1327"/>
                      <a:pt x="7872" y="0"/>
                      <a:pt x="12245" y="0"/>
                    </a:cubicBezTo>
                    <a:cubicBezTo>
                      <a:pt x="24174" y="0"/>
                      <a:pt x="33845" y="9670"/>
                      <a:pt x="33845" y="21600"/>
                    </a:cubicBezTo>
                    <a:cubicBezTo>
                      <a:pt x="33845" y="33529"/>
                      <a:pt x="24174" y="43200"/>
                      <a:pt x="12245" y="43200"/>
                    </a:cubicBezTo>
                    <a:cubicBezTo>
                      <a:pt x="11279" y="43200"/>
                      <a:pt x="10314" y="43135"/>
                      <a:pt x="9357" y="43006"/>
                    </a:cubicBezTo>
                  </a:path>
                  <a:path w="33845" h="43200" stroke="0" extrusionOk="0">
                    <a:moveTo>
                      <a:pt x="0" y="3806"/>
                    </a:moveTo>
                    <a:cubicBezTo>
                      <a:pt x="3602" y="1327"/>
                      <a:pt x="7872" y="0"/>
                      <a:pt x="12245" y="0"/>
                    </a:cubicBezTo>
                    <a:cubicBezTo>
                      <a:pt x="24174" y="0"/>
                      <a:pt x="33845" y="9670"/>
                      <a:pt x="33845" y="21600"/>
                    </a:cubicBezTo>
                    <a:cubicBezTo>
                      <a:pt x="33845" y="33529"/>
                      <a:pt x="24174" y="43200"/>
                      <a:pt x="12245" y="43200"/>
                    </a:cubicBezTo>
                    <a:cubicBezTo>
                      <a:pt x="11279" y="43200"/>
                      <a:pt x="10314" y="43135"/>
                      <a:pt x="9357" y="43006"/>
                    </a:cubicBezTo>
                    <a:lnTo>
                      <a:pt x="12245" y="21600"/>
                    </a:lnTo>
                    <a:lnTo>
                      <a:pt x="0" y="3806"/>
                    </a:ln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4" name="Line 32"/>
              <p:cNvSpPr>
                <a:spLocks noChangeShapeType="1"/>
              </p:cNvSpPr>
              <p:nvPr/>
            </p:nvSpPr>
            <p:spPr bwMode="auto">
              <a:xfrm>
                <a:off x="1920" y="2064"/>
                <a:ext cx="0" cy="43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984" name="Line 33"/>
            <p:cNvSpPr>
              <a:spLocks noChangeShapeType="1"/>
            </p:cNvSpPr>
            <p:nvPr/>
          </p:nvSpPr>
          <p:spPr bwMode="auto">
            <a:xfrm>
              <a:off x="3552" y="2220"/>
              <a:ext cx="0" cy="13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5" name="Line 34"/>
            <p:cNvSpPr>
              <a:spLocks noChangeShapeType="1"/>
            </p:cNvSpPr>
            <p:nvPr/>
          </p:nvSpPr>
          <p:spPr bwMode="auto">
            <a:xfrm flipV="1">
              <a:off x="4032" y="2208"/>
              <a:ext cx="0" cy="192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0986" name="Object 35"/>
            <p:cNvGraphicFramePr>
              <a:graphicFrameLocks noChangeAspect="1"/>
            </p:cNvGraphicFramePr>
            <p:nvPr/>
          </p:nvGraphicFramePr>
          <p:xfrm>
            <a:off x="2736" y="1296"/>
            <a:ext cx="19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7" name="Equation" r:id="rId11" imgW="164885" imgH="215619" progId="Equation.3">
                    <p:embed/>
                  </p:oleObj>
                </mc:Choice>
                <mc:Fallback>
                  <p:oleObj name="Equation" r:id="rId11" imgW="164885" imgH="215619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296"/>
                          <a:ext cx="199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7" name="Object 36"/>
            <p:cNvGraphicFramePr>
              <a:graphicFrameLocks noChangeAspect="1"/>
            </p:cNvGraphicFramePr>
            <p:nvPr/>
          </p:nvGraphicFramePr>
          <p:xfrm>
            <a:off x="3688" y="1296"/>
            <a:ext cx="215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8" name="Equation" r:id="rId13" imgW="177569" imgH="215619" progId="Equation.3">
                    <p:embed/>
                  </p:oleObj>
                </mc:Choice>
                <mc:Fallback>
                  <p:oleObj name="Equation" r:id="rId13" imgW="177569" imgH="215619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8" y="1296"/>
                          <a:ext cx="215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8" name="Object 37"/>
            <p:cNvGraphicFramePr>
              <a:graphicFrameLocks noChangeAspect="1"/>
            </p:cNvGraphicFramePr>
            <p:nvPr/>
          </p:nvGraphicFramePr>
          <p:xfrm>
            <a:off x="3696" y="2208"/>
            <a:ext cx="19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9" name="Equation" r:id="rId15" imgW="164885" imgH="215619" progId="Equation.3">
                    <p:embed/>
                  </p:oleObj>
                </mc:Choice>
                <mc:Fallback>
                  <p:oleObj name="Equation" r:id="rId15" imgW="164885" imgH="215619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208"/>
                          <a:ext cx="199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9" name="Object 38"/>
            <p:cNvGraphicFramePr>
              <a:graphicFrameLocks noChangeAspect="1"/>
            </p:cNvGraphicFramePr>
            <p:nvPr/>
          </p:nvGraphicFramePr>
          <p:xfrm>
            <a:off x="2751" y="2208"/>
            <a:ext cx="168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0" name="Equation" r:id="rId17" imgW="139579" imgH="215713" progId="Equation.3">
                    <p:embed/>
                  </p:oleObj>
                </mc:Choice>
                <mc:Fallback>
                  <p:oleObj name="Equation" r:id="rId17" imgW="139579" imgH="215713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1" y="2208"/>
                          <a:ext cx="168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87" name="Object 39"/>
          <p:cNvGraphicFramePr>
            <a:graphicFrameLocks noChangeAspect="1"/>
          </p:cNvGraphicFramePr>
          <p:nvPr/>
        </p:nvGraphicFramePr>
        <p:xfrm>
          <a:off x="6888163" y="4905375"/>
          <a:ext cx="316865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1" name="Equation" r:id="rId19" imgW="1470604" imgH="365688" progId="Equation.3">
                  <p:embed/>
                </p:oleObj>
              </mc:Choice>
              <mc:Fallback>
                <p:oleObj name="Equation" r:id="rId19" imgW="1470604" imgH="365688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4905375"/>
                        <a:ext cx="316865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88" name="Text Box 40"/>
          <p:cNvSpPr txBox="1">
            <a:spLocks noChangeArrowheads="1"/>
          </p:cNvSpPr>
          <p:nvPr/>
        </p:nvSpPr>
        <p:spPr bwMode="auto">
          <a:xfrm>
            <a:off x="695325" y="5084763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当</a:t>
            </a:r>
            <a:r>
              <a:rPr lang="en-US" altLang="zh-CN" i="1"/>
              <a:t>I</a:t>
            </a:r>
            <a:r>
              <a:rPr lang="en-US" altLang="zh-CN" i="1" baseline="-25000"/>
              <a:t>1 </a:t>
            </a:r>
            <a:r>
              <a:rPr lang="zh-CN" altLang="en-US"/>
              <a:t>发生变化时，在 </a:t>
            </a:r>
            <a:r>
              <a:rPr lang="en-US" altLang="zh-CN" i="1"/>
              <a:t>L</a:t>
            </a:r>
            <a:r>
              <a:rPr lang="en-US" altLang="zh-CN" i="1" baseline="-25000"/>
              <a:t>2 </a:t>
            </a:r>
            <a:r>
              <a:rPr lang="zh-CN" altLang="en-US"/>
              <a:t>中产生互感电动势：</a:t>
            </a:r>
          </a:p>
        </p:txBody>
      </p:sp>
      <p:graphicFrame>
        <p:nvGraphicFramePr>
          <p:cNvPr id="53289" name="Object 41"/>
          <p:cNvGraphicFramePr>
            <a:graphicFrameLocks noChangeAspect="1"/>
          </p:cNvGraphicFramePr>
          <p:nvPr/>
        </p:nvGraphicFramePr>
        <p:xfrm>
          <a:off x="3398838" y="5988050"/>
          <a:ext cx="3344862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2" name="Equation" r:id="rId21" imgW="1455476" imgH="365688" progId="Equation.3">
                  <p:embed/>
                </p:oleObj>
              </mc:Choice>
              <mc:Fallback>
                <p:oleObj name="Equation" r:id="rId21" imgW="1455476" imgH="365688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5988050"/>
                        <a:ext cx="3344862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0" name="Object 42"/>
          <p:cNvGraphicFramePr>
            <a:graphicFrameLocks noChangeAspect="1"/>
          </p:cNvGraphicFramePr>
          <p:nvPr/>
        </p:nvGraphicFramePr>
        <p:xfrm>
          <a:off x="6959600" y="5932488"/>
          <a:ext cx="2011363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3" name="Equation" r:id="rId23" imgW="748975" imgH="393529" progId="Equation.3">
                  <p:embed/>
                </p:oleObj>
              </mc:Choice>
              <mc:Fallback>
                <p:oleObj name="Equation" r:id="rId23" imgW="748975" imgH="393529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5932488"/>
                        <a:ext cx="2011363" cy="9255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91" name="Text Box 43"/>
          <p:cNvSpPr txBox="1">
            <a:spLocks noChangeArrowheads="1"/>
          </p:cNvSpPr>
          <p:nvPr/>
        </p:nvSpPr>
        <p:spPr bwMode="auto">
          <a:xfrm>
            <a:off x="2135188" y="6132513"/>
            <a:ext cx="1370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同理：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utoUpdateAnimBg="0"/>
      <p:bldP spid="53254" grpId="0" autoUpdateAnimBg="0"/>
      <p:bldP spid="53257" grpId="0" autoUpdateAnimBg="0"/>
      <p:bldP spid="53259" grpId="0" autoUpdateAnimBg="0"/>
      <p:bldP spid="53288" grpId="0" autoUpdateAnimBg="0"/>
      <p:bldP spid="5329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19063" y="115888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  <a:r>
              <a:rPr lang="zh-CN" altLang="en-US"/>
              <a:t>）互感系数</a:t>
            </a:r>
            <a:r>
              <a:rPr lang="en-US" altLang="zh-CN"/>
              <a:t>: (</a:t>
            </a:r>
            <a:r>
              <a:rPr lang="zh-CN" altLang="en-US"/>
              <a:t>互感</a:t>
            </a:r>
            <a:r>
              <a:rPr lang="en-US" altLang="zh-CN"/>
              <a:t>)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263525" y="765175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描述回路之间互感强弱的物理量。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905000" y="1692275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①</a:t>
            </a:r>
            <a:r>
              <a:rPr lang="zh-CN" altLang="en-US"/>
              <a:t>定义</a:t>
            </a:r>
            <a:r>
              <a:rPr lang="en-US" altLang="zh-CN"/>
              <a:t>: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487488" y="3860800"/>
            <a:ext cx="55626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zh-CN" altLang="en-US"/>
              <a:t>可以证明：在无铁磁质的情况下</a:t>
            </a:r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6311900" y="3789363"/>
          <a:ext cx="21939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name="Equation" r:id="rId3" imgW="975288" imgH="190512" progId="Equation.3">
                  <p:embed/>
                </p:oleObj>
              </mc:Choice>
              <mc:Fallback>
                <p:oleObj name="Equation" r:id="rId3" imgW="975288" imgH="1905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3789363"/>
                        <a:ext cx="2193925" cy="4445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407988" y="2516188"/>
            <a:ext cx="1178401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i="1"/>
              <a:t>M</a:t>
            </a:r>
            <a:r>
              <a:rPr lang="en-US" altLang="zh-CN" i="1" baseline="-25000"/>
              <a:t>12</a:t>
            </a:r>
            <a:r>
              <a:rPr lang="zh-CN" altLang="en-US" i="1"/>
              <a:t>，</a:t>
            </a:r>
            <a:r>
              <a:rPr lang="en-US" altLang="zh-CN" i="1"/>
              <a:t>M</a:t>
            </a:r>
            <a:r>
              <a:rPr lang="en-US" altLang="zh-CN" i="1" baseline="-25000"/>
              <a:t>21 </a:t>
            </a:r>
            <a:r>
              <a:rPr lang="zh-CN" altLang="en-US"/>
              <a:t>是</a:t>
            </a:r>
            <a:r>
              <a:rPr lang="zh-CN" altLang="en-US">
                <a:solidFill>
                  <a:srgbClr val="0000FF"/>
                </a:solidFill>
              </a:rPr>
              <a:t>线圈系统</a:t>
            </a:r>
            <a:r>
              <a:rPr lang="zh-CN" altLang="en-US"/>
              <a:t>的固有属性，只与线圈本身的性质几何形状大小，圈数，介质，二线圈相对位置等）有关，而与磁场，电流等外界因素无关。</a:t>
            </a:r>
            <a:r>
              <a:rPr lang="en-US" altLang="zh-CN"/>
              <a:t>(</a:t>
            </a:r>
            <a:r>
              <a:rPr lang="zh-CN" altLang="en-US"/>
              <a:t>恒正）</a:t>
            </a:r>
          </a:p>
        </p:txBody>
      </p:sp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3200400" y="1539875"/>
          <a:ext cx="129698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" name="Equation" r:id="rId5" imgW="685800" imgH="431800" progId="Equation.3">
                  <p:embed/>
                </p:oleObj>
              </mc:Choice>
              <mc:Fallback>
                <p:oleObj name="Equation" r:id="rId5" imgW="6858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539875"/>
                        <a:ext cx="1296988" cy="812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9"/>
          <p:cNvGraphicFramePr>
            <a:graphicFrameLocks noChangeAspect="1"/>
          </p:cNvGraphicFramePr>
          <p:nvPr/>
        </p:nvGraphicFramePr>
        <p:xfrm>
          <a:off x="4724400" y="1539875"/>
          <a:ext cx="1295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6" name="Equation" r:id="rId7" imgW="685800" imgH="431800" progId="Equation.3">
                  <p:embed/>
                </p:oleObj>
              </mc:Choice>
              <mc:Fallback>
                <p:oleObj name="Equation" r:id="rId7" imgW="6858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539875"/>
                        <a:ext cx="1295400" cy="812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1981200" y="46180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②</a:t>
            </a:r>
            <a:r>
              <a:rPr lang="zh-CN" altLang="en-US"/>
              <a:t>单位：亨利</a:t>
            </a:r>
            <a:r>
              <a:rPr lang="en-US" altLang="zh-CN"/>
              <a:t>( H )</a:t>
            </a:r>
          </a:p>
        </p:txBody>
      </p:sp>
      <p:graphicFrame>
        <p:nvGraphicFramePr>
          <p:cNvPr id="54283" name="Object 11"/>
          <p:cNvGraphicFramePr>
            <a:graphicFrameLocks noChangeAspect="1"/>
          </p:cNvGraphicFramePr>
          <p:nvPr/>
        </p:nvGraphicFramePr>
        <p:xfrm>
          <a:off x="7016750" y="4237038"/>
          <a:ext cx="3059113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" name="Equation" r:id="rId9" imgW="1333500" imgH="508000" progId="Equation.3">
                  <p:embed/>
                </p:oleObj>
              </mc:Choice>
              <mc:Fallback>
                <p:oleObj name="Equation" r:id="rId9" imgW="1333500" imgH="508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0" y="4237038"/>
                        <a:ext cx="3059113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Object 12"/>
          <p:cNvGraphicFramePr>
            <a:graphicFrameLocks noChangeAspect="1"/>
          </p:cNvGraphicFramePr>
          <p:nvPr/>
        </p:nvGraphicFramePr>
        <p:xfrm>
          <a:off x="4619625" y="4389438"/>
          <a:ext cx="25431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8" name="Equation" r:id="rId11" imgW="1282700" imgH="419100" progId="Equation.3">
                  <p:embed/>
                </p:oleObj>
              </mc:Choice>
              <mc:Fallback>
                <p:oleObj name="Equation" r:id="rId11" imgW="12827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25" y="4389438"/>
                        <a:ext cx="254317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5" name="Object 13"/>
          <p:cNvGraphicFramePr>
            <a:graphicFrameLocks noChangeAspect="1"/>
          </p:cNvGraphicFramePr>
          <p:nvPr/>
        </p:nvGraphicFramePr>
        <p:xfrm>
          <a:off x="8170863" y="1539875"/>
          <a:ext cx="172878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9" name="Equation" r:id="rId13" imgW="914400" imgH="431800" progId="Equation.3">
                  <p:embed/>
                </p:oleObj>
              </mc:Choice>
              <mc:Fallback>
                <p:oleObj name="Equation" r:id="rId13" imgW="9144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0863" y="1539875"/>
                        <a:ext cx="1728787" cy="812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6" name="Object 14"/>
          <p:cNvGraphicFramePr>
            <a:graphicFrameLocks noChangeAspect="1"/>
          </p:cNvGraphicFramePr>
          <p:nvPr/>
        </p:nvGraphicFramePr>
        <p:xfrm>
          <a:off x="6388100" y="1539875"/>
          <a:ext cx="16573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0" name="Equation" r:id="rId15" imgW="876300" imgH="431800" progId="Equation.3">
                  <p:embed/>
                </p:oleObj>
              </mc:Choice>
              <mc:Fallback>
                <p:oleObj name="Equation" r:id="rId15" imgW="876300" imgH="431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8100" y="1539875"/>
                        <a:ext cx="1657350" cy="812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1985963" y="54483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/>
              <a:t>③</a:t>
            </a:r>
            <a:r>
              <a:rPr lang="zh-CN" altLang="en-US"/>
              <a:t>计算：</a:t>
            </a:r>
            <a:endParaRPr lang="zh-CN" altLang="en-US" sz="2000"/>
          </a:p>
        </p:txBody>
      </p:sp>
      <p:graphicFrame>
        <p:nvGraphicFramePr>
          <p:cNvPr id="54288" name="Object 16"/>
          <p:cNvGraphicFramePr>
            <a:graphicFrameLocks noChangeAspect="1"/>
          </p:cNvGraphicFramePr>
          <p:nvPr/>
        </p:nvGraphicFramePr>
        <p:xfrm>
          <a:off x="4876800" y="5949950"/>
          <a:ext cx="336073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1" name="Equation" r:id="rId17" imgW="1701800" imgH="393700" progId="Equation.3">
                  <p:embed/>
                </p:oleObj>
              </mc:Choice>
              <mc:Fallback>
                <p:oleObj name="Equation" r:id="rId17" imgW="1701800" imgH="3937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949950"/>
                        <a:ext cx="3360738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3205163" y="540385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形状规则的回路：</a:t>
            </a:r>
          </a:p>
        </p:txBody>
      </p:sp>
      <p:graphicFrame>
        <p:nvGraphicFramePr>
          <p:cNvPr id="54290" name="Object 18"/>
          <p:cNvGraphicFramePr>
            <a:graphicFrameLocks noChangeAspect="1"/>
          </p:cNvGraphicFramePr>
          <p:nvPr/>
        </p:nvGraphicFramePr>
        <p:xfrm>
          <a:off x="6099175" y="5232400"/>
          <a:ext cx="37306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2" name="Equation" r:id="rId19" imgW="1346200" imgH="431800" progId="Equation.3">
                  <p:embed/>
                </p:oleObj>
              </mc:Choice>
              <mc:Fallback>
                <p:oleObj name="Equation" r:id="rId19" imgW="1346200" imgH="431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9175" y="5232400"/>
                        <a:ext cx="373062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3767138" y="60833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类似：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utoUpdateAnimBg="0"/>
      <p:bldP spid="54276" grpId="0" autoUpdateAnimBg="0"/>
      <p:bldP spid="54277" grpId="0" autoUpdateAnimBg="0"/>
      <p:bldP spid="54279" grpId="0" autoUpdateAnimBg="0"/>
      <p:bldP spid="54282" grpId="0" autoUpdateAnimBg="0"/>
      <p:bldP spid="54287" grpId="0" autoUpdateAnimBg="0"/>
      <p:bldP spid="54289" grpId="0" autoUpdateAnimBg="0"/>
      <p:bldP spid="5429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3216275" y="2492375"/>
          <a:ext cx="3452813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Equation" r:id="rId3" imgW="1307532" imgH="393529" progId="Equation.3">
                  <p:embed/>
                </p:oleObj>
              </mc:Choice>
              <mc:Fallback>
                <p:oleObj name="Equation" r:id="rId3" imgW="1307532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2492375"/>
                        <a:ext cx="3452813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982663" y="34290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/>
              <a:t>线圈②的全磁通为：</a:t>
            </a:r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4151313" y="3284538"/>
          <a:ext cx="435610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Equation" r:id="rId5" imgW="2019300" imgH="393700" progId="Equation.3">
                  <p:embed/>
                </p:oleObj>
              </mc:Choice>
              <mc:Fallback>
                <p:oleObj name="Equation" r:id="rId5" imgW="20193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3284538"/>
                        <a:ext cx="4356100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982663" y="4437063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两线圈的互感系数： </a:t>
            </a:r>
          </a:p>
        </p:txBody>
      </p:sp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4151313" y="4292600"/>
          <a:ext cx="5611812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name="Equation" r:id="rId7" imgW="2235200" imgH="431800" progId="Equation.3">
                  <p:embed/>
                </p:oleObj>
              </mc:Choice>
              <mc:Fallback>
                <p:oleObj name="Equation" r:id="rId7" imgW="22352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4292600"/>
                        <a:ext cx="5611812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407988" y="619125"/>
            <a:ext cx="1166495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[</a:t>
            </a:r>
            <a:r>
              <a:rPr lang="zh-CN" altLang="en-US">
                <a:solidFill>
                  <a:srgbClr val="0000FF"/>
                </a:solidFill>
              </a:rPr>
              <a:t>例</a:t>
            </a:r>
            <a:r>
              <a:rPr lang="en-US" altLang="zh-CN">
                <a:solidFill>
                  <a:srgbClr val="0000FF"/>
                </a:solidFill>
              </a:rPr>
              <a:t>1]</a:t>
            </a:r>
            <a:r>
              <a:rPr lang="zh-CN" altLang="en-US"/>
              <a:t>长为</a:t>
            </a:r>
            <a:r>
              <a:rPr lang="en-US" altLang="zh-CN" i="1"/>
              <a:t>l = </a:t>
            </a:r>
            <a:r>
              <a:rPr lang="en-US" altLang="zh-CN"/>
              <a:t>1</a:t>
            </a:r>
            <a:r>
              <a:rPr lang="en-US" altLang="zh-CN" i="1"/>
              <a:t> </a:t>
            </a:r>
            <a:r>
              <a:rPr lang="en-US" altLang="zh-CN"/>
              <a:t>m</a:t>
            </a:r>
            <a:r>
              <a:rPr lang="zh-CN" altLang="en-US"/>
              <a:t>，面积为</a:t>
            </a:r>
            <a:r>
              <a:rPr lang="en-US" altLang="zh-CN" i="1"/>
              <a:t>S =</a:t>
            </a:r>
            <a:r>
              <a:rPr lang="en-US" altLang="zh-CN"/>
              <a:t> 10</a:t>
            </a:r>
            <a:r>
              <a:rPr lang="en-US" altLang="zh-CN" i="1"/>
              <a:t> </a:t>
            </a:r>
            <a:r>
              <a:rPr lang="en-US" altLang="zh-CN"/>
              <a:t>cm</a:t>
            </a:r>
            <a:r>
              <a:rPr lang="en-US" altLang="zh-CN" baseline="30000"/>
              <a:t>2 </a:t>
            </a:r>
            <a:r>
              <a:rPr lang="zh-CN" altLang="en-US"/>
              <a:t>均匀密绕螺线管</a:t>
            </a:r>
            <a:r>
              <a:rPr lang="en-US" altLang="zh-CN" i="1"/>
              <a:t>N</a:t>
            </a:r>
            <a:r>
              <a:rPr lang="en-US" altLang="zh-CN" i="1" baseline="-25000"/>
              <a:t>1</a:t>
            </a:r>
            <a:r>
              <a:rPr lang="en-US" altLang="zh-CN" i="1"/>
              <a:t>=</a:t>
            </a:r>
            <a:r>
              <a:rPr lang="en-US" altLang="zh-CN"/>
              <a:t>1000</a:t>
            </a:r>
            <a:r>
              <a:rPr lang="en-US" altLang="zh-CN" i="1"/>
              <a:t> </a:t>
            </a:r>
            <a:r>
              <a:rPr lang="zh-CN" altLang="en-US"/>
              <a:t>匝， </a:t>
            </a:r>
            <a:r>
              <a:rPr lang="en-US" altLang="zh-CN" i="1"/>
              <a:t>N</a:t>
            </a:r>
            <a:r>
              <a:rPr lang="en-US" altLang="zh-CN" i="1" baseline="-25000"/>
              <a:t>2</a:t>
            </a:r>
            <a:r>
              <a:rPr lang="en-US" altLang="zh-CN" i="1"/>
              <a:t>=</a:t>
            </a:r>
            <a:r>
              <a:rPr lang="en-US" altLang="zh-CN"/>
              <a:t>20</a:t>
            </a:r>
            <a:r>
              <a:rPr lang="en-US" altLang="zh-CN" i="1"/>
              <a:t> </a:t>
            </a:r>
            <a:r>
              <a:rPr lang="zh-CN" altLang="en-US"/>
              <a:t>匝。 </a:t>
            </a:r>
            <a:r>
              <a:rPr lang="en-US" altLang="zh-CN"/>
              <a:t>1 ) </a:t>
            </a:r>
            <a:r>
              <a:rPr lang="zh-CN" altLang="en-US"/>
              <a:t>计算</a:t>
            </a:r>
            <a:r>
              <a:rPr lang="en-US" altLang="zh-CN" i="1"/>
              <a:t>M</a:t>
            </a:r>
            <a:r>
              <a:rPr lang="zh-CN" altLang="en-US" i="1"/>
              <a:t>。</a:t>
            </a:r>
            <a:r>
              <a:rPr lang="en-US" altLang="zh-CN"/>
              <a:t>2 ) </a:t>
            </a:r>
            <a:r>
              <a:rPr lang="zh-CN" altLang="en-US"/>
              <a:t>若</a:t>
            </a:r>
            <a:r>
              <a:rPr lang="zh-CN" altLang="en-US" i="1">
                <a:sym typeface="Symbol" panose="05050102010706020507" pitchFamily="18" charset="2"/>
              </a:rPr>
              <a:t></a:t>
            </a:r>
            <a:r>
              <a:rPr lang="en-US" altLang="zh-CN" i="1" baseline="-25000">
                <a:sym typeface="Symbol" panose="05050102010706020507" pitchFamily="18" charset="2"/>
              </a:rPr>
              <a:t>1   </a:t>
            </a:r>
            <a:r>
              <a:rPr lang="zh-CN" altLang="en-US"/>
              <a:t>的变化率为 </a:t>
            </a:r>
            <a:r>
              <a:rPr lang="en-US" altLang="zh-CN"/>
              <a:t>10A /s </a:t>
            </a:r>
            <a:r>
              <a:rPr lang="zh-CN" altLang="en-US"/>
              <a:t>，求线圈②中的互感电动势</a:t>
            </a:r>
            <a:r>
              <a:rPr lang="zh-CN" altLang="en-US" b="0"/>
              <a:t>。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550863" y="2060575"/>
            <a:ext cx="9001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解∶</a:t>
            </a:r>
            <a:r>
              <a:rPr lang="en-US" altLang="zh-CN"/>
              <a:t>1 ) </a:t>
            </a:r>
            <a:r>
              <a:rPr lang="zh-CN" altLang="en-US"/>
              <a:t>设线圈①中的电流为</a:t>
            </a:r>
            <a:r>
              <a:rPr lang="zh-CN" altLang="en-US" i="1">
                <a:sym typeface="Symbol" panose="05050102010706020507" pitchFamily="18" charset="2"/>
              </a:rPr>
              <a:t>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/>
              <a:t> </a:t>
            </a:r>
            <a:r>
              <a:rPr lang="zh-CN" altLang="en-US"/>
              <a:t>，它在线圈②中产生的磁场</a:t>
            </a:r>
          </a:p>
        </p:txBody>
      </p:sp>
      <p:graphicFrame>
        <p:nvGraphicFramePr>
          <p:cNvPr id="55305" name="Object 9"/>
          <p:cNvGraphicFramePr>
            <a:graphicFrameLocks noChangeAspect="1"/>
          </p:cNvGraphicFramePr>
          <p:nvPr/>
        </p:nvGraphicFramePr>
        <p:xfrm>
          <a:off x="2566988" y="5732463"/>
          <a:ext cx="67818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Equation" r:id="rId9" imgW="2806700" imgH="393700" progId="Equation.3">
                  <p:embed/>
                </p:oleObj>
              </mc:Choice>
              <mc:Fallback>
                <p:oleObj name="Equation" r:id="rId9" imgW="28067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5732463"/>
                        <a:ext cx="67818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1487488" y="587692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2 )</a:t>
            </a:r>
          </a:p>
        </p:txBody>
      </p:sp>
      <p:graphicFrame>
        <p:nvGraphicFramePr>
          <p:cNvPr id="55307" name="Object 11"/>
          <p:cNvGraphicFramePr>
            <a:graphicFrameLocks noChangeAspect="1"/>
          </p:cNvGraphicFramePr>
          <p:nvPr/>
        </p:nvGraphicFramePr>
        <p:xfrm>
          <a:off x="9551988" y="1484313"/>
          <a:ext cx="2224087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BMP 图象" r:id="rId11" imgW="2423370" imgH="2011854" progId="Paint.Picture">
                  <p:embed/>
                </p:oleObj>
              </mc:Choice>
              <mc:Fallback>
                <p:oleObj name="BMP 图象" r:id="rId11" imgW="2423370" imgH="2011854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1988" y="1484313"/>
                        <a:ext cx="2224087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utoUpdateAnimBg="0"/>
      <p:bldP spid="55301" grpId="0" autoUpdateAnimBg="0"/>
      <p:bldP spid="55303" grpId="0" autoUpdateAnimBg="0"/>
      <p:bldP spid="55304" grpId="0" autoUpdateAnimBg="0"/>
      <p:bldP spid="5530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Group 2"/>
          <p:cNvGrpSpPr>
            <a:grpSpLocks/>
          </p:cNvGrpSpPr>
          <p:nvPr/>
        </p:nvGrpSpPr>
        <p:grpSpPr bwMode="auto">
          <a:xfrm>
            <a:off x="192088" y="731838"/>
            <a:ext cx="12168187" cy="1200150"/>
            <a:chOff x="48" y="48"/>
            <a:chExt cx="5712" cy="756"/>
          </a:xfrm>
        </p:grpSpPr>
        <p:sp>
          <p:nvSpPr>
            <p:cNvPr id="44066" name="Text Box 3"/>
            <p:cNvSpPr txBox="1">
              <a:spLocks noChangeArrowheads="1"/>
            </p:cNvSpPr>
            <p:nvPr/>
          </p:nvSpPr>
          <p:spPr bwMode="auto">
            <a:xfrm>
              <a:off x="48" y="48"/>
              <a:ext cx="5712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[</a:t>
              </a: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2]</a:t>
              </a:r>
              <a:r>
                <a:rPr lang="en-US" altLang="zh-CN" i="1"/>
                <a:t> </a:t>
              </a:r>
              <a:r>
                <a:rPr lang="zh-CN" altLang="en-US"/>
                <a:t>已知：长为</a:t>
              </a:r>
              <a:r>
                <a:rPr lang="en-US" altLang="zh-CN" i="1"/>
                <a:t>l </a:t>
              </a:r>
              <a:r>
                <a:rPr lang="zh-CN" altLang="en-US" i="1"/>
                <a:t>，</a:t>
              </a:r>
              <a:r>
                <a:rPr lang="zh-CN" altLang="en-US"/>
                <a:t>宽为</a:t>
              </a:r>
              <a:r>
                <a:rPr lang="en-US" altLang="zh-CN" i="1"/>
                <a:t>a </a:t>
              </a:r>
              <a:r>
                <a:rPr lang="zh-CN" altLang="en-US"/>
                <a:t>的线圈，放在距长直导线为</a:t>
              </a:r>
              <a:r>
                <a:rPr lang="en-US" altLang="zh-CN" i="1"/>
                <a:t>d </a:t>
              </a:r>
              <a:r>
                <a:rPr lang="zh-CN" altLang="en-US"/>
                <a:t>的位置  求</a:t>
              </a:r>
              <a:r>
                <a:rPr lang="zh-CN" altLang="en-US">
                  <a:sym typeface="Wingdings" panose="05000000000000000000" pitchFamily="2" charset="2"/>
                </a:rPr>
                <a:t>：</a:t>
              </a:r>
              <a:r>
                <a:rPr lang="en-US" altLang="zh-CN">
                  <a:sym typeface="Wingdings" panose="05000000000000000000" pitchFamily="2" charset="2"/>
                </a:rPr>
                <a:t>1</a:t>
              </a:r>
              <a:r>
                <a:rPr lang="zh-CN" altLang="en-US">
                  <a:sym typeface="Wingdings" panose="05000000000000000000" pitchFamily="2" charset="2"/>
                </a:rPr>
                <a:t>）互感系数 </a:t>
              </a:r>
              <a:r>
                <a:rPr lang="en-US" altLang="zh-CN">
                  <a:sym typeface="Wingdings" panose="05000000000000000000" pitchFamily="2" charset="2"/>
                </a:rPr>
                <a:t>M </a:t>
              </a:r>
              <a:r>
                <a:rPr lang="zh-CN" altLang="en-US">
                  <a:sym typeface="Wingdings" panose="05000000000000000000" pitchFamily="2" charset="2"/>
                </a:rPr>
                <a:t>。</a:t>
              </a:r>
              <a:r>
                <a:rPr lang="en-US" altLang="zh-CN">
                  <a:sym typeface="Wingdings" panose="05000000000000000000" pitchFamily="2" charset="2"/>
                </a:rPr>
                <a:t>2)</a:t>
              </a:r>
              <a:r>
                <a:rPr lang="zh-CN" altLang="en-US">
                  <a:sym typeface="Wingdings" panose="05000000000000000000" pitchFamily="2" charset="2"/>
                </a:rPr>
                <a:t>若线圈的电流为                            ，</a:t>
              </a:r>
              <a:r>
                <a:rPr lang="zh-CN" altLang="en-US"/>
                <a:t>求直导线中的感应电动势。</a:t>
              </a:r>
            </a:p>
          </p:txBody>
        </p:sp>
        <p:graphicFrame>
          <p:nvGraphicFramePr>
            <p:cNvPr id="44067" name="Object 4"/>
            <p:cNvGraphicFramePr>
              <a:graphicFrameLocks noChangeAspect="1"/>
            </p:cNvGraphicFramePr>
            <p:nvPr/>
          </p:nvGraphicFramePr>
          <p:xfrm>
            <a:off x="1130" y="477"/>
            <a:ext cx="960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8" name="Equation" r:id="rId3" imgW="787400" imgH="228600" progId="Equation.3">
                    <p:embed/>
                  </p:oleObj>
                </mc:Choice>
                <mc:Fallback>
                  <p:oleObj name="Equation" r:id="rId3" imgW="787400" imgH="228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0" y="477"/>
                          <a:ext cx="960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-96838" y="2205038"/>
            <a:ext cx="64008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解：</a:t>
            </a:r>
            <a:r>
              <a:rPr lang="en-US" altLang="zh-CN">
                <a:sym typeface="Wingdings" panose="05000000000000000000" pitchFamily="2" charset="2"/>
              </a:rPr>
              <a:t>1</a:t>
            </a:r>
            <a:r>
              <a:rPr lang="zh-CN" altLang="en-US">
                <a:sym typeface="Wingdings" panose="05000000000000000000" pitchFamily="2" charset="2"/>
              </a:rPr>
              <a:t>）设</a:t>
            </a:r>
            <a:r>
              <a:rPr lang="zh-CN" altLang="en-US"/>
              <a:t>直导线中通有电流 </a:t>
            </a:r>
            <a:r>
              <a:rPr lang="en-US" altLang="zh-CN" i="1"/>
              <a:t>I</a:t>
            </a:r>
            <a:r>
              <a:rPr lang="en-US" altLang="zh-CN" i="1" baseline="-25000"/>
              <a:t>1</a:t>
            </a:r>
            <a:r>
              <a:rPr lang="en-US" altLang="zh-CN" i="1"/>
              <a:t> </a:t>
            </a:r>
            <a:r>
              <a:rPr lang="zh-CN" altLang="en-US"/>
              <a:t>。建立坐标系</a:t>
            </a:r>
          </a:p>
        </p:txBody>
      </p:sp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4151313" y="2781300"/>
          <a:ext cx="12255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9" name="Equation" r:id="rId5" imgW="583947" imgH="393529" progId="Equation.3">
                  <p:embed/>
                </p:oleObj>
              </mc:Choice>
              <mc:Fallback>
                <p:oleObj name="Equation" r:id="rId5" imgW="583947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2781300"/>
                        <a:ext cx="122555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4656138" y="3500438"/>
          <a:ext cx="188595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0" name="Equation" r:id="rId7" imgW="926698" imgH="393529" progId="Equation.3">
                  <p:embed/>
                </p:oleObj>
              </mc:Choice>
              <mc:Fallback>
                <p:oleObj name="Equation" r:id="rId7" imgW="926698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3500438"/>
                        <a:ext cx="1885950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839788" y="4508500"/>
          <a:ext cx="44799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1" name="Equation" r:id="rId9" imgW="2057400" imgH="393700" progId="Equation.3">
                  <p:embed/>
                </p:oleObj>
              </mc:Choice>
              <mc:Fallback>
                <p:oleObj name="Equation" r:id="rId9" imgW="20574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4508500"/>
                        <a:ext cx="447992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6024563" y="4508500"/>
          <a:ext cx="3367087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2" name="Equation" r:id="rId11" imgW="1371600" imgH="431800" progId="Equation.3">
                  <p:embed/>
                </p:oleObj>
              </mc:Choice>
              <mc:Fallback>
                <p:oleObj name="Equation" r:id="rId11" imgW="13716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3" y="4508500"/>
                        <a:ext cx="3367087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1271588" y="5589588"/>
          <a:ext cx="63246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3" name="Equation" r:id="rId13" imgW="2311400" imgH="393700" progId="Equation.3">
                  <p:embed/>
                </p:oleObj>
              </mc:Choice>
              <mc:Fallback>
                <p:oleObj name="Equation" r:id="rId13" imgW="2311400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5589588"/>
                        <a:ext cx="63246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1055688" y="2924175"/>
            <a:ext cx="326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I</a:t>
            </a:r>
            <a:r>
              <a:rPr lang="en-US" altLang="zh-CN" i="1" baseline="-25000"/>
              <a:t>1 </a:t>
            </a:r>
            <a:r>
              <a:rPr lang="zh-CN" altLang="en-US"/>
              <a:t>在 </a:t>
            </a:r>
            <a:r>
              <a:rPr lang="en-US" altLang="zh-CN" i="1"/>
              <a:t>x </a:t>
            </a:r>
            <a:r>
              <a:rPr lang="zh-CN" altLang="en-US"/>
              <a:t>处产生的</a:t>
            </a:r>
            <a:r>
              <a:rPr lang="en-US" altLang="zh-CN" i="1"/>
              <a:t>B</a:t>
            </a:r>
            <a:r>
              <a:rPr lang="zh-CN" altLang="en-US"/>
              <a:t>为：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1055688" y="3644900"/>
            <a:ext cx="362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通过面元 </a:t>
            </a:r>
            <a:r>
              <a:rPr lang="en-US" altLang="zh-CN" i="1"/>
              <a:t>l </a:t>
            </a:r>
            <a:r>
              <a:rPr lang="en-US" altLang="zh-CN"/>
              <a:t>d</a:t>
            </a:r>
            <a:r>
              <a:rPr lang="en-US" altLang="zh-CN" i="1"/>
              <a:t>x </a:t>
            </a:r>
            <a:r>
              <a:rPr lang="zh-CN" altLang="en-US"/>
              <a:t>的磁通为：</a:t>
            </a:r>
          </a:p>
        </p:txBody>
      </p:sp>
      <p:grpSp>
        <p:nvGrpSpPr>
          <p:cNvPr id="56333" name="Group 13"/>
          <p:cNvGrpSpPr>
            <a:grpSpLocks/>
          </p:cNvGrpSpPr>
          <p:nvPr/>
        </p:nvGrpSpPr>
        <p:grpSpPr bwMode="auto">
          <a:xfrm>
            <a:off x="9904413" y="3500438"/>
            <a:ext cx="1993900" cy="477837"/>
            <a:chOff x="4280" y="1797"/>
            <a:chExt cx="1256" cy="301"/>
          </a:xfrm>
        </p:grpSpPr>
        <p:sp>
          <p:nvSpPr>
            <p:cNvPr id="44063" name="Line 14"/>
            <p:cNvSpPr>
              <a:spLocks noChangeShapeType="1"/>
            </p:cNvSpPr>
            <p:nvPr/>
          </p:nvSpPr>
          <p:spPr bwMode="auto">
            <a:xfrm flipV="1">
              <a:off x="4280" y="1797"/>
              <a:ext cx="1250" cy="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64" name="Object 15"/>
            <p:cNvGraphicFramePr>
              <a:graphicFrameLocks noChangeAspect="1"/>
            </p:cNvGraphicFramePr>
            <p:nvPr/>
          </p:nvGraphicFramePr>
          <p:xfrm>
            <a:off x="5328" y="1872"/>
            <a:ext cx="20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74" name="Equation" r:id="rId15" imgW="126835" imgH="139518" progId="Equation.3">
                    <p:embed/>
                  </p:oleObj>
                </mc:Choice>
                <mc:Fallback>
                  <p:oleObj name="Equation" r:id="rId15" imgW="126835" imgH="139518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1872"/>
                          <a:ext cx="208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65" name="Object 16"/>
            <p:cNvGraphicFramePr>
              <a:graphicFrameLocks noChangeAspect="1"/>
            </p:cNvGraphicFramePr>
            <p:nvPr/>
          </p:nvGraphicFramePr>
          <p:xfrm>
            <a:off x="4299" y="1836"/>
            <a:ext cx="165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75" name="Equation" r:id="rId17" imgW="126835" imgH="139518" progId="Equation.3">
                    <p:embed/>
                  </p:oleObj>
                </mc:Choice>
                <mc:Fallback>
                  <p:oleObj name="Equation" r:id="rId17" imgW="126835" imgH="139518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9" y="1836"/>
                          <a:ext cx="165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337" name="Group 17"/>
          <p:cNvGrpSpPr>
            <a:grpSpLocks/>
          </p:cNvGrpSpPr>
          <p:nvPr/>
        </p:nvGrpSpPr>
        <p:grpSpPr bwMode="auto">
          <a:xfrm>
            <a:off x="9840913" y="1844675"/>
            <a:ext cx="1928812" cy="2286000"/>
            <a:chOff x="4272" y="768"/>
            <a:chExt cx="1215" cy="1440"/>
          </a:xfrm>
        </p:grpSpPr>
        <p:graphicFrame>
          <p:nvGraphicFramePr>
            <p:cNvPr id="44056" name="Object 18"/>
            <p:cNvGraphicFramePr>
              <a:graphicFrameLocks noChangeAspect="1"/>
            </p:cNvGraphicFramePr>
            <p:nvPr/>
          </p:nvGraphicFramePr>
          <p:xfrm>
            <a:off x="4401" y="1536"/>
            <a:ext cx="207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76" name="Equation" r:id="rId19" imgW="139579" imgH="177646" progId="Equation.3">
                    <p:embed/>
                  </p:oleObj>
                </mc:Choice>
                <mc:Fallback>
                  <p:oleObj name="Equation" r:id="rId19" imgW="139579" imgH="177646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1" y="1536"/>
                          <a:ext cx="207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7" name="Rectangle 19"/>
            <p:cNvSpPr>
              <a:spLocks noChangeArrowheads="1"/>
            </p:cNvSpPr>
            <p:nvPr/>
          </p:nvSpPr>
          <p:spPr bwMode="auto">
            <a:xfrm>
              <a:off x="4684" y="1255"/>
              <a:ext cx="612" cy="548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44058" name="Line 20"/>
            <p:cNvSpPr>
              <a:spLocks noChangeShapeType="1"/>
            </p:cNvSpPr>
            <p:nvPr/>
          </p:nvSpPr>
          <p:spPr bwMode="auto">
            <a:xfrm>
              <a:off x="4272" y="1682"/>
              <a:ext cx="15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9" name="Line 21"/>
            <p:cNvSpPr>
              <a:spLocks noChangeShapeType="1"/>
            </p:cNvSpPr>
            <p:nvPr/>
          </p:nvSpPr>
          <p:spPr bwMode="auto">
            <a:xfrm>
              <a:off x="4558" y="1680"/>
              <a:ext cx="11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60" name="Object 22"/>
            <p:cNvGraphicFramePr>
              <a:graphicFrameLocks noChangeAspect="1"/>
            </p:cNvGraphicFramePr>
            <p:nvPr/>
          </p:nvGraphicFramePr>
          <p:xfrm>
            <a:off x="4944" y="1536"/>
            <a:ext cx="21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77" name="Equation" r:id="rId21" imgW="126835" imgH="139518" progId="Equation.3">
                    <p:embed/>
                  </p:oleObj>
                </mc:Choice>
                <mc:Fallback>
                  <p:oleObj name="Equation" r:id="rId21" imgW="126835" imgH="139518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536"/>
                          <a:ext cx="21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61" name="Object 23"/>
            <p:cNvGraphicFramePr>
              <a:graphicFrameLocks noChangeAspect="1"/>
            </p:cNvGraphicFramePr>
            <p:nvPr/>
          </p:nvGraphicFramePr>
          <p:xfrm>
            <a:off x="5335" y="1296"/>
            <a:ext cx="152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78" name="Equation" r:id="rId23" imgW="88669" imgH="177338" progId="Equation.3">
                    <p:embed/>
                  </p:oleObj>
                </mc:Choice>
                <mc:Fallback>
                  <p:oleObj name="Equation" r:id="rId23" imgW="88669" imgH="177338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5" y="1296"/>
                          <a:ext cx="152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62" name="Line 24"/>
            <p:cNvSpPr>
              <a:spLocks noChangeShapeType="1"/>
            </p:cNvSpPr>
            <p:nvPr/>
          </p:nvSpPr>
          <p:spPr bwMode="auto">
            <a:xfrm flipV="1">
              <a:off x="4280" y="768"/>
              <a:ext cx="0" cy="144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345" name="Group 25"/>
          <p:cNvGrpSpPr>
            <a:grpSpLocks/>
          </p:cNvGrpSpPr>
          <p:nvPr/>
        </p:nvGrpSpPr>
        <p:grpSpPr bwMode="auto">
          <a:xfrm>
            <a:off x="9917113" y="2606675"/>
            <a:ext cx="1141412" cy="1300163"/>
            <a:chOff x="4282" y="1248"/>
            <a:chExt cx="719" cy="819"/>
          </a:xfrm>
        </p:grpSpPr>
        <p:sp>
          <p:nvSpPr>
            <p:cNvPr id="44051" name="Rectangle 26"/>
            <p:cNvSpPr>
              <a:spLocks noChangeArrowheads="1"/>
            </p:cNvSpPr>
            <p:nvPr/>
          </p:nvSpPr>
          <p:spPr bwMode="auto">
            <a:xfrm>
              <a:off x="4810" y="1248"/>
              <a:ext cx="48" cy="552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graphicFrame>
          <p:nvGraphicFramePr>
            <p:cNvPr id="44052" name="Object 27"/>
            <p:cNvGraphicFramePr>
              <a:graphicFrameLocks noChangeAspect="1"/>
            </p:cNvGraphicFramePr>
            <p:nvPr/>
          </p:nvGraphicFramePr>
          <p:xfrm>
            <a:off x="4704" y="1836"/>
            <a:ext cx="29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79" name="Equation" r:id="rId25" imgW="228402" imgH="177646" progId="Equation.3">
                    <p:embed/>
                  </p:oleObj>
                </mc:Choice>
                <mc:Fallback>
                  <p:oleObj name="Equation" r:id="rId25" imgW="228402" imgH="177646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836"/>
                          <a:ext cx="29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3" name="Line 28"/>
            <p:cNvSpPr>
              <a:spLocks noChangeShapeType="1"/>
            </p:cNvSpPr>
            <p:nvPr/>
          </p:nvSpPr>
          <p:spPr bwMode="auto">
            <a:xfrm>
              <a:off x="4666" y="1440"/>
              <a:ext cx="15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4" name="Line 29"/>
            <p:cNvSpPr>
              <a:spLocks noChangeShapeType="1"/>
            </p:cNvSpPr>
            <p:nvPr/>
          </p:nvSpPr>
          <p:spPr bwMode="auto">
            <a:xfrm>
              <a:off x="4282" y="1440"/>
              <a:ext cx="15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55" name="Object 30"/>
            <p:cNvGraphicFramePr>
              <a:graphicFrameLocks noChangeAspect="1"/>
            </p:cNvGraphicFramePr>
            <p:nvPr/>
          </p:nvGraphicFramePr>
          <p:xfrm>
            <a:off x="4464" y="1335"/>
            <a:ext cx="189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0" name="Equation" r:id="rId27" imgW="126835" imgH="139518" progId="Equation.3">
                    <p:embed/>
                  </p:oleObj>
                </mc:Choice>
                <mc:Fallback>
                  <p:oleObj name="Equation" r:id="rId27" imgW="126835" imgH="139518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335"/>
                          <a:ext cx="189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351" name="Group 31"/>
          <p:cNvGrpSpPr>
            <a:grpSpLocks/>
          </p:cNvGrpSpPr>
          <p:nvPr/>
        </p:nvGrpSpPr>
        <p:grpSpPr bwMode="auto">
          <a:xfrm>
            <a:off x="10907713" y="2073275"/>
            <a:ext cx="447675" cy="544513"/>
            <a:chOff x="4960" y="912"/>
            <a:chExt cx="282" cy="343"/>
          </a:xfrm>
        </p:grpSpPr>
        <p:graphicFrame>
          <p:nvGraphicFramePr>
            <p:cNvPr id="44049" name="Object 32"/>
            <p:cNvGraphicFramePr>
              <a:graphicFrameLocks noChangeAspect="1"/>
            </p:cNvGraphicFramePr>
            <p:nvPr/>
          </p:nvGraphicFramePr>
          <p:xfrm>
            <a:off x="4960" y="912"/>
            <a:ext cx="22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1" name="Equation" r:id="rId29" imgW="98977" imgH="137160" progId="Equation.3">
                    <p:embed/>
                  </p:oleObj>
                </mc:Choice>
                <mc:Fallback>
                  <p:oleObj name="Equation" r:id="rId29" imgW="98977" imgH="13716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0" y="912"/>
                          <a:ext cx="22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0" name="Line 33"/>
            <p:cNvSpPr>
              <a:spLocks noChangeShapeType="1"/>
            </p:cNvSpPr>
            <p:nvPr/>
          </p:nvSpPr>
          <p:spPr bwMode="auto">
            <a:xfrm>
              <a:off x="4997" y="1255"/>
              <a:ext cx="245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354" name="Text Box 34"/>
          <p:cNvSpPr txBox="1">
            <a:spLocks noChangeArrowheads="1"/>
          </p:cNvSpPr>
          <p:nvPr/>
        </p:nvSpPr>
        <p:spPr bwMode="auto">
          <a:xfrm>
            <a:off x="5951538" y="2205038"/>
            <a:ext cx="3989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在距</a:t>
            </a:r>
            <a:r>
              <a:rPr lang="en-US" altLang="zh-CN"/>
              <a:t>O</a:t>
            </a:r>
            <a:r>
              <a:rPr lang="zh-CN" altLang="en-US"/>
              <a:t>点为 </a:t>
            </a:r>
            <a:r>
              <a:rPr lang="en-US" altLang="zh-CN" i="1"/>
              <a:t>x </a:t>
            </a:r>
            <a:r>
              <a:rPr lang="zh-CN" altLang="en-US"/>
              <a:t>处取微元 </a:t>
            </a:r>
            <a:r>
              <a:rPr lang="en-US" altLang="zh-CN"/>
              <a:t>d </a:t>
            </a:r>
            <a:r>
              <a:rPr lang="en-US" altLang="zh-CN" i="1"/>
              <a:t>x</a:t>
            </a:r>
          </a:p>
        </p:txBody>
      </p:sp>
      <p:sp>
        <p:nvSpPr>
          <p:cNvPr id="56355" name="Line 35"/>
          <p:cNvSpPr>
            <a:spLocks noChangeShapeType="1"/>
          </p:cNvSpPr>
          <p:nvPr/>
        </p:nvSpPr>
        <p:spPr bwMode="auto">
          <a:xfrm flipV="1">
            <a:off x="9840913" y="2225675"/>
            <a:ext cx="0" cy="11430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autoUpdateAnimBg="0"/>
      <p:bldP spid="56331" grpId="0" autoUpdateAnimBg="0"/>
      <p:bldP spid="56332" grpId="0" autoUpdateAnimBg="0"/>
      <p:bldP spid="56354" grpId="0" build="p" autoUpdateAnimBg="0"/>
      <p:bldP spid="5635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121150" y="6067425"/>
            <a:ext cx="4419600" cy="466725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50000">
                <a:schemeClr val="bg1"/>
              </a:gs>
              <a:gs pos="100000">
                <a:srgbClr val="FF9900"/>
              </a:gs>
            </a:gsLst>
            <a:lin ang="5400000" scaled="1"/>
          </a:grad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作业</a:t>
            </a:r>
            <a:r>
              <a:rPr lang="en-US" altLang="zh-CN" dirty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  <a:endParaRPr lang="en-US" altLang="zh-CN" dirty="0">
              <a:solidFill>
                <a:srgbClr val="0000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5029200" y="609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600" u="sng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小   结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286000" y="1849438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  <a:r>
              <a:rPr lang="zh-CN" altLang="en-US"/>
              <a:t>、感生电动势</a:t>
            </a:r>
            <a:r>
              <a:rPr lang="en-US" altLang="zh-CN"/>
              <a:t>: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286000" y="2763838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  <a:r>
              <a:rPr lang="zh-CN" altLang="en-US"/>
              <a:t>、圆柱空间内均匀变化的均匀磁场产生的感应电场：</a:t>
            </a:r>
          </a:p>
        </p:txBody>
      </p:sp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3403600" y="3448050"/>
          <a:ext cx="23876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Equation" r:id="rId3" imgW="800026" imgH="365688" progId="Equation.3">
                  <p:embed/>
                </p:oleObj>
              </mc:Choice>
              <mc:Fallback>
                <p:oleObj name="Equation" r:id="rId3" imgW="800026" imgH="36568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3448050"/>
                        <a:ext cx="2387600" cy="7889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6330950" y="3435350"/>
          <a:ext cx="266065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0" name="Equation" r:id="rId5" imgW="899219" imgH="396144" progId="Equation.3">
                  <p:embed/>
                </p:oleObj>
              </mc:Choice>
              <mc:Fallback>
                <p:oleObj name="Equation" r:id="rId5" imgW="899219" imgH="39614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950" y="3435350"/>
                        <a:ext cx="2660650" cy="8175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7535863" y="1700213"/>
          <a:ext cx="2268537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" name="Equation" r:id="rId7" imgW="838277" imgH="274320" progId="Equation.3">
                  <p:embed/>
                </p:oleObj>
              </mc:Choice>
              <mc:Fallback>
                <p:oleObj name="Equation" r:id="rId7" imgW="838277" imgH="274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863" y="1700213"/>
                        <a:ext cx="2268537" cy="6651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4687888" y="1631950"/>
          <a:ext cx="2398712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2" name="Equation" r:id="rId9" imgW="964781" imgH="406224" progId="Equation.3">
                  <p:embed/>
                </p:oleObj>
              </mc:Choice>
              <mc:Fallback>
                <p:oleObj name="Equation" r:id="rId9" imgW="964781" imgH="40622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888" y="1631950"/>
                        <a:ext cx="2398712" cy="8651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2286000" y="4821238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</a:t>
            </a:r>
            <a:r>
              <a:rPr lang="zh-CN" altLang="en-US"/>
              <a:t>、互感电动势：</a:t>
            </a:r>
          </a:p>
        </p:txBody>
      </p:sp>
      <p:graphicFrame>
        <p:nvGraphicFramePr>
          <p:cNvPr id="57355" name="Object 11"/>
          <p:cNvGraphicFramePr>
            <a:graphicFrameLocks noChangeAspect="1"/>
          </p:cNvGraphicFramePr>
          <p:nvPr/>
        </p:nvGraphicFramePr>
        <p:xfrm>
          <a:off x="4800600" y="4821238"/>
          <a:ext cx="19812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3" name="Equation" r:id="rId11" imgW="748975" imgH="393529" progId="Equation.3">
                  <p:embed/>
                </p:oleObj>
              </mc:Choice>
              <mc:Fallback>
                <p:oleObj name="Equation" r:id="rId11" imgW="748975" imgH="3935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21238"/>
                        <a:ext cx="1981200" cy="9112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6" name="Object 12"/>
          <p:cNvGraphicFramePr>
            <a:graphicFrameLocks noChangeAspect="1"/>
          </p:cNvGraphicFramePr>
          <p:nvPr/>
        </p:nvGraphicFramePr>
        <p:xfrm>
          <a:off x="7010400" y="4832350"/>
          <a:ext cx="203358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4" name="Equation" r:id="rId13" imgW="977900" imgH="431800" progId="Equation.3">
                  <p:embed/>
                </p:oleObj>
              </mc:Choice>
              <mc:Fallback>
                <p:oleObj name="Equation" r:id="rId13" imgW="9779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832350"/>
                        <a:ext cx="2033588" cy="8953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nimBg="1" autoUpdateAnimBg="0"/>
      <p:bldP spid="57347" grpId="0" autoUpdateAnimBg="0"/>
      <p:bldP spid="57348" grpId="0" autoUpdateAnimBg="0"/>
      <p:bldP spid="57349" grpId="0" autoUpdateAnimBg="0"/>
      <p:bldP spid="5735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37"/>
          <p:cNvSpPr>
            <a:spLocks noChangeArrowheads="1"/>
          </p:cNvSpPr>
          <p:nvPr/>
        </p:nvSpPr>
        <p:spPr bwMode="auto">
          <a:xfrm>
            <a:off x="2424113" y="1557338"/>
            <a:ext cx="7162800" cy="36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66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专题</a:t>
            </a:r>
            <a:endParaRPr lang="en-US" altLang="zh-CN" sz="6600">
              <a:solidFill>
                <a:srgbClr val="99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66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感生电动势和感应电场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7625" y="115888"/>
            <a:ext cx="3960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二、感生电动势和感应电场</a:t>
            </a:r>
            <a:r>
              <a:rPr lang="en-US" altLang="zh-CN"/>
              <a:t>: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0" y="765175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  <a:r>
              <a:rPr lang="zh-CN" altLang="en-US"/>
              <a:t>、感生电动势：</a:t>
            </a: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4224338" y="1125538"/>
          <a:ext cx="309562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5" imgW="1493511" imgH="365688" progId="Equation.3">
                  <p:embed/>
                </p:oleObj>
              </mc:Choice>
              <mc:Fallback>
                <p:oleObj name="Equation" r:id="rId5" imgW="1493511" imgH="36568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1125538"/>
                        <a:ext cx="3095625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407988" y="1341438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由法拉第电磁感应定律：</a:t>
            </a:r>
          </a:p>
        </p:txBody>
      </p:sp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407988" y="1989138"/>
          <a:ext cx="4252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7" imgW="1955800" imgH="228600" progId="Equation.3">
                  <p:embed/>
                </p:oleObj>
              </mc:Choice>
              <mc:Fallback>
                <p:oleObj name="Equation" r:id="rId7" imgW="19558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1989138"/>
                        <a:ext cx="425291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1558925" y="2636838"/>
          <a:ext cx="229235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Equation" r:id="rId9" imgW="990170" imgH="406224" progId="Equation.3">
                  <p:embed/>
                </p:oleObj>
              </mc:Choice>
              <mc:Fallback>
                <p:oleObj name="Equation" r:id="rId9" imgW="990170" imgH="4062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2636838"/>
                        <a:ext cx="2292350" cy="8016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0" y="3716338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  <a:r>
              <a:rPr lang="zh-CN" altLang="en-US"/>
              <a:t>、 感应电场（涡旋电场）──麦克斯韦假设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7896225" y="3357563"/>
            <a:ext cx="3313113" cy="1200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 问题：产生感应电动势的非静电力是什么？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4224338" y="27813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—  </a:t>
            </a:r>
            <a:r>
              <a:rPr lang="zh-CN" altLang="en-US">
                <a:solidFill>
                  <a:srgbClr val="0000FF"/>
                </a:solidFill>
              </a:rPr>
              <a:t>感生电动势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476250" y="4437063"/>
            <a:ext cx="117379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/>
              <a:t>1</a:t>
            </a:r>
            <a:r>
              <a:rPr lang="zh-CN" altLang="en-US"/>
              <a:t>）假设：</a:t>
            </a:r>
            <a:r>
              <a:rPr lang="zh-CN" altLang="en-US">
                <a:solidFill>
                  <a:srgbClr val="0000FF"/>
                </a:solidFill>
              </a:rPr>
              <a:t>不论有无导体或导体回路，变化的磁场都将在其周围空间激发一种具有闭合电场线的电场。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839788" y="5661025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① 变化的磁场激发的电场，称为</a:t>
            </a:r>
            <a:r>
              <a:rPr lang="zh-CN" altLang="en-US">
                <a:solidFill>
                  <a:srgbClr val="0000FF"/>
                </a:solidFill>
              </a:rPr>
              <a:t>感应电场</a:t>
            </a:r>
            <a:r>
              <a:rPr lang="en-US" altLang="zh-CN">
                <a:solidFill>
                  <a:srgbClr val="0000FF"/>
                </a:solidFill>
              </a:rPr>
              <a:t>( </a:t>
            </a:r>
            <a:r>
              <a:rPr lang="zh-CN" altLang="en-US">
                <a:solidFill>
                  <a:srgbClr val="0000FF"/>
                </a:solidFill>
              </a:rPr>
              <a:t>涡旋电场 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zh-CN" altLang="en-US">
                <a:solidFill>
                  <a:srgbClr val="0000FF"/>
                </a:solidFill>
              </a:rPr>
              <a:t>。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839788" y="6237288"/>
            <a:ext cx="118094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② 感应电场对导体中电荷有力的作用； </a:t>
            </a:r>
            <a:r>
              <a:rPr lang="zh-CN" altLang="en-US">
                <a:solidFill>
                  <a:srgbClr val="0000FF"/>
                </a:solidFill>
              </a:rPr>
              <a:t>感应电场力 既产生感应电动势的非静电力。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498" name="ShockwaveFlash1" r:id="rId2" imgW="2706840" imgH="2303640"/>
        </mc:Choice>
        <mc:Fallback>
          <p:control name="ShockwaveFlash1" r:id="rId2" imgW="2706840" imgH="2303640">
            <p:pic>
              <p:nvPicPr>
                <p:cNvPr id="20494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8328025" y="765175"/>
                  <a:ext cx="2706688" cy="23034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  <p:bldP spid="35845" grpId="0" autoUpdateAnimBg="0"/>
      <p:bldP spid="35848" grpId="0" autoUpdateAnimBg="0"/>
      <p:bldP spid="35849" grpId="0" animBg="1" autoUpdateAnimBg="0"/>
      <p:bldP spid="35850" grpId="0" autoUpdateAnimBg="0"/>
      <p:bldP spid="35851" grpId="0" autoUpdateAnimBg="0"/>
      <p:bldP spid="35852" grpId="0" autoUpdateAnimBg="0"/>
      <p:bldP spid="3585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19063" y="115888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  <a:r>
              <a:rPr lang="zh-CN" altLang="en-US"/>
              <a:t>）感应电场与静电场的异同：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92088" y="908050"/>
            <a:ext cx="1585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相同点：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994025" y="2720975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起源：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917825" y="3330575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电场线：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2994025" y="3940175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做功：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4572000" y="3763963"/>
            <a:ext cx="17526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与路径无关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/>
              <a:t>可引入电势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7315200" y="3787775"/>
            <a:ext cx="20574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与路径有关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/>
              <a:t>不能引入电势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334963" y="1989138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不同点：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4559300" y="2720975"/>
            <a:ext cx="191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静止的电荷</a:t>
            </a: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7385050" y="2720975"/>
            <a:ext cx="236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变化的磁场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4670425" y="2187575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静电场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7108825" y="2187575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感应电场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4746625" y="3254375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正→负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7413625" y="3254375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闭合曲线</a:t>
            </a:r>
          </a:p>
        </p:txBody>
      </p:sp>
      <p:grpSp>
        <p:nvGrpSpPr>
          <p:cNvPr id="37904" name="Group 16"/>
          <p:cNvGrpSpPr>
            <a:grpSpLocks/>
          </p:cNvGrpSpPr>
          <p:nvPr/>
        </p:nvGrpSpPr>
        <p:grpSpPr bwMode="auto">
          <a:xfrm>
            <a:off x="1703388" y="836613"/>
            <a:ext cx="7434262" cy="871537"/>
            <a:chOff x="1077" y="448"/>
            <a:chExt cx="4683" cy="549"/>
          </a:xfrm>
        </p:grpSpPr>
        <p:sp>
          <p:nvSpPr>
            <p:cNvPr id="22553" name="Text Box 17"/>
            <p:cNvSpPr txBox="1">
              <a:spLocks noChangeArrowheads="1"/>
            </p:cNvSpPr>
            <p:nvPr/>
          </p:nvSpPr>
          <p:spPr bwMode="auto">
            <a:xfrm>
              <a:off x="1077" y="448"/>
              <a:ext cx="4683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914400" indent="-4572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371600" indent="-4572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828800" indent="-4572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286000" indent="-4572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000"/>
                <a:t>①</a:t>
              </a:r>
              <a:r>
                <a:rPr lang="zh-CN" altLang="en-US"/>
                <a:t>   对电荷都有力的作用。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FontTx/>
                <a:buAutoNum type="circleNumDbPlain" startAt="2"/>
              </a:pPr>
              <a:r>
                <a:rPr lang="zh-CN" altLang="en-US"/>
                <a:t>用场强              描述。引入电场线描述    的分布。</a:t>
              </a:r>
            </a:p>
          </p:txBody>
        </p:sp>
        <p:graphicFrame>
          <p:nvGraphicFramePr>
            <p:cNvPr id="22554" name="Object 18"/>
            <p:cNvGraphicFramePr>
              <a:graphicFrameLocks noChangeAspect="1"/>
            </p:cNvGraphicFramePr>
            <p:nvPr/>
          </p:nvGraphicFramePr>
          <p:xfrm>
            <a:off x="2006" y="720"/>
            <a:ext cx="701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6" name="Equation" r:id="rId3" imgW="558800" imgH="228600" progId="Equation.3">
                    <p:embed/>
                  </p:oleObj>
                </mc:Choice>
                <mc:Fallback>
                  <p:oleObj name="Equation" r:id="rId3" imgW="558800" imgH="228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6" y="720"/>
                          <a:ext cx="701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5" name="Object 19"/>
            <p:cNvGraphicFramePr>
              <a:graphicFrameLocks noChangeAspect="1"/>
            </p:cNvGraphicFramePr>
            <p:nvPr/>
          </p:nvGraphicFramePr>
          <p:xfrm>
            <a:off x="4604" y="714"/>
            <a:ext cx="20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7" name="Equation" r:id="rId5" imgW="152334" imgH="190417" progId="Equation.3">
                    <p:embed/>
                  </p:oleObj>
                </mc:Choice>
                <mc:Fallback>
                  <p:oleObj name="Equation" r:id="rId5" imgW="152334" imgH="190417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714"/>
                          <a:ext cx="20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4518025" y="4702175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有源无旋场</a:t>
            </a:r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7391400" y="47021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无源有旋场 </a:t>
            </a:r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2994025" y="4702175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性质：</a:t>
            </a:r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2590800" y="5387975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基本规律</a:t>
            </a:r>
            <a:r>
              <a:rPr lang="en-US" altLang="zh-CN"/>
              <a:t>:</a:t>
            </a:r>
          </a:p>
        </p:txBody>
      </p:sp>
      <p:graphicFrame>
        <p:nvGraphicFramePr>
          <p:cNvPr id="37912" name="Object 24"/>
          <p:cNvGraphicFramePr>
            <a:graphicFrameLocks noChangeAspect="1"/>
          </p:cNvGraphicFramePr>
          <p:nvPr/>
        </p:nvGraphicFramePr>
        <p:xfrm>
          <a:off x="4495800" y="6016625"/>
          <a:ext cx="19050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Equation" r:id="rId7" imgW="1028254" imgH="431613" progId="Equation.3">
                  <p:embed/>
                </p:oleObj>
              </mc:Choice>
              <mc:Fallback>
                <p:oleObj name="Equation" r:id="rId7" imgW="1028254" imgH="431613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16625"/>
                        <a:ext cx="19050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3" name="Object 25"/>
          <p:cNvGraphicFramePr>
            <a:graphicFrameLocks noChangeAspect="1"/>
          </p:cNvGraphicFramePr>
          <p:nvPr/>
        </p:nvGraphicFramePr>
        <p:xfrm>
          <a:off x="7391400" y="6149975"/>
          <a:ext cx="16716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Equation" r:id="rId9" imgW="939392" imgH="304668" progId="Equation.3">
                  <p:embed/>
                </p:oleObj>
              </mc:Choice>
              <mc:Fallback>
                <p:oleObj name="Equation" r:id="rId9" imgW="939392" imgH="304668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6149975"/>
                        <a:ext cx="167163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4" name="Object 26"/>
          <p:cNvGraphicFramePr>
            <a:graphicFrameLocks noChangeAspect="1"/>
          </p:cNvGraphicFramePr>
          <p:nvPr/>
        </p:nvGraphicFramePr>
        <p:xfrm>
          <a:off x="4495800" y="5302250"/>
          <a:ext cx="17526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name="Equation" r:id="rId11" imgW="863225" imgH="304668" progId="Equation.3">
                  <p:embed/>
                </p:oleObj>
              </mc:Choice>
              <mc:Fallback>
                <p:oleObj name="Equation" r:id="rId11" imgW="863225" imgH="304668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02250"/>
                        <a:ext cx="17526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5" name="Object 27"/>
          <p:cNvGraphicFramePr>
            <a:graphicFrameLocks noChangeAspect="1"/>
          </p:cNvGraphicFramePr>
          <p:nvPr/>
        </p:nvGraphicFramePr>
        <p:xfrm>
          <a:off x="7402513" y="5311775"/>
          <a:ext cx="166528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Equation" r:id="rId13" imgW="863225" imgH="304668" progId="Equation.3">
                  <p:embed/>
                </p:oleObj>
              </mc:Choice>
              <mc:Fallback>
                <p:oleObj name="Equation" r:id="rId13" imgW="863225" imgH="304668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2513" y="5311775"/>
                        <a:ext cx="166528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/>
      <p:bldP spid="37892" grpId="0" autoUpdateAnimBg="0"/>
      <p:bldP spid="37893" grpId="0" autoUpdateAnimBg="0"/>
      <p:bldP spid="37894" grpId="0" autoUpdateAnimBg="0"/>
      <p:bldP spid="37895" grpId="0" autoUpdateAnimBg="0"/>
      <p:bldP spid="37896" grpId="0" autoUpdateAnimBg="0"/>
      <p:bldP spid="37897" grpId="0" autoUpdateAnimBg="0"/>
      <p:bldP spid="37898" grpId="0" autoUpdateAnimBg="0"/>
      <p:bldP spid="37899" grpId="0" autoUpdateAnimBg="0"/>
      <p:bldP spid="37900" grpId="0" autoUpdateAnimBg="0"/>
      <p:bldP spid="37901" grpId="0" autoUpdateAnimBg="0"/>
      <p:bldP spid="37902" grpId="0" autoUpdateAnimBg="0"/>
      <p:bldP spid="37903" grpId="0" autoUpdateAnimBg="0"/>
      <p:bldP spid="37908" grpId="0" autoUpdateAnimBg="0"/>
      <p:bldP spid="37909" grpId="0" autoUpdateAnimBg="0"/>
      <p:bldP spid="37910" grpId="0" autoUpdateAnimBg="0"/>
      <p:bldP spid="3791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3792538" y="908050"/>
          <a:ext cx="17764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6" name="Equation" r:id="rId4" imgW="800026" imgH="266760" progId="Equation.3">
                  <p:embed/>
                </p:oleObj>
              </mc:Choice>
              <mc:Fallback>
                <p:oleObj name="Equation" r:id="rId4" imgW="800026" imgH="2667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908050"/>
                        <a:ext cx="1776412" cy="5683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19063" y="115888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</a:t>
            </a:r>
            <a:r>
              <a:rPr lang="zh-CN" altLang="en-US"/>
              <a:t>）感应电场与变化磁场的关系：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92088" y="836613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根据电动势的定义：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6456363" y="90805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又因为：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1200150" y="2060575"/>
            <a:ext cx="157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所以：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4224338" y="1989138"/>
          <a:ext cx="302418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name="Equation" r:id="rId6" imgW="1447696" imgH="381024" progId="Equation.3">
                  <p:embed/>
                </p:oleObj>
              </mc:Choice>
              <mc:Fallback>
                <p:oleObj name="Equation" r:id="rId6" imgW="1447696" imgH="3810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1989138"/>
                        <a:ext cx="3024187" cy="7080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8328025" y="981075"/>
          <a:ext cx="242411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name="Equation" r:id="rId8" imgW="990170" imgH="406224" progId="Equation.3">
                  <p:embed/>
                </p:oleObj>
              </mc:Choice>
              <mc:Fallback>
                <p:oleObj name="Equation" r:id="rId8" imgW="990170" imgH="4062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025" y="981075"/>
                        <a:ext cx="2424113" cy="7096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334963" y="32131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FF"/>
                </a:solidFill>
              </a:rPr>
              <a:t>说明：</a:t>
            </a:r>
            <a:endParaRPr lang="zh-CN" altLang="en-US" b="0">
              <a:solidFill>
                <a:srgbClr val="FF00FF"/>
              </a:solidFill>
            </a:endParaRP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1055688" y="4292600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② </a:t>
            </a:r>
            <a:r>
              <a:rPr lang="en-US" altLang="zh-CN"/>
              <a:t>L</a:t>
            </a:r>
            <a:r>
              <a:rPr lang="zh-CN" altLang="en-US"/>
              <a:t>为闭合导体回路。</a:t>
            </a:r>
            <a:r>
              <a:rPr lang="en-US" altLang="zh-CN"/>
              <a:t>S </a:t>
            </a:r>
            <a:r>
              <a:rPr lang="zh-CN" altLang="en-US"/>
              <a:t>是以</a:t>
            </a:r>
            <a:r>
              <a:rPr lang="en-US" altLang="zh-CN"/>
              <a:t>L</a:t>
            </a:r>
            <a:r>
              <a:rPr lang="zh-CN" altLang="en-US"/>
              <a:t>为边界的曲面。</a:t>
            </a:r>
          </a:p>
        </p:txBody>
      </p:sp>
      <p:grpSp>
        <p:nvGrpSpPr>
          <p:cNvPr id="38923" name="Group 11"/>
          <p:cNvGrpSpPr>
            <a:grpSpLocks/>
          </p:cNvGrpSpPr>
          <p:nvPr/>
        </p:nvGrpSpPr>
        <p:grpSpPr bwMode="auto">
          <a:xfrm>
            <a:off x="1055688" y="4868863"/>
            <a:ext cx="4464050" cy="811212"/>
            <a:chOff x="912" y="2640"/>
            <a:chExt cx="2812" cy="511"/>
          </a:xfrm>
        </p:grpSpPr>
        <p:graphicFrame>
          <p:nvGraphicFramePr>
            <p:cNvPr id="23594" name="Object 12"/>
            <p:cNvGraphicFramePr>
              <a:graphicFrameLocks noChangeAspect="1"/>
            </p:cNvGraphicFramePr>
            <p:nvPr/>
          </p:nvGraphicFramePr>
          <p:xfrm>
            <a:off x="1211" y="2640"/>
            <a:ext cx="2513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9" name="Equation" r:id="rId10" imgW="1764534" imgH="406224" progId="Equation.3">
                    <p:embed/>
                  </p:oleObj>
                </mc:Choice>
                <mc:Fallback>
                  <p:oleObj name="Equation" r:id="rId10" imgW="1764534" imgH="406224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1" y="2640"/>
                          <a:ext cx="2513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5" name="Rectangle 13"/>
            <p:cNvSpPr>
              <a:spLocks noChangeArrowheads="1"/>
            </p:cNvSpPr>
            <p:nvPr/>
          </p:nvSpPr>
          <p:spPr bwMode="auto">
            <a:xfrm>
              <a:off x="912" y="2736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③</a:t>
              </a:r>
            </a:p>
          </p:txBody>
        </p:sp>
      </p:grp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1055688" y="3644900"/>
            <a:ext cx="92884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① 它是电磁学的基本规律之一，揭示了电与磁之间的本质联系。</a:t>
            </a:r>
          </a:p>
        </p:txBody>
      </p:sp>
      <p:grpSp>
        <p:nvGrpSpPr>
          <p:cNvPr id="38927" name="Group 15"/>
          <p:cNvGrpSpPr>
            <a:grpSpLocks/>
          </p:cNvGrpSpPr>
          <p:nvPr/>
        </p:nvGrpSpPr>
        <p:grpSpPr bwMode="auto">
          <a:xfrm>
            <a:off x="5519738" y="5157788"/>
            <a:ext cx="2819400" cy="1566862"/>
            <a:chOff x="1392" y="3173"/>
            <a:chExt cx="1776" cy="987"/>
          </a:xfrm>
        </p:grpSpPr>
        <p:sp>
          <p:nvSpPr>
            <p:cNvPr id="23581" name="Oval 16"/>
            <p:cNvSpPr>
              <a:spLocks noChangeArrowheads="1"/>
            </p:cNvSpPr>
            <p:nvPr/>
          </p:nvSpPr>
          <p:spPr bwMode="auto">
            <a:xfrm>
              <a:off x="1392" y="3611"/>
              <a:ext cx="939" cy="259"/>
            </a:xfrm>
            <a:prstGeom prst="ellips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23582" name="Line 17"/>
            <p:cNvSpPr>
              <a:spLocks noChangeShapeType="1"/>
            </p:cNvSpPr>
            <p:nvPr/>
          </p:nvSpPr>
          <p:spPr bwMode="auto">
            <a:xfrm flipV="1">
              <a:off x="1861" y="3279"/>
              <a:ext cx="0" cy="443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3" name="Line 18"/>
            <p:cNvSpPr>
              <a:spLocks noChangeShapeType="1"/>
            </p:cNvSpPr>
            <p:nvPr/>
          </p:nvSpPr>
          <p:spPr bwMode="auto">
            <a:xfrm flipH="1">
              <a:off x="1733" y="3870"/>
              <a:ext cx="214" cy="0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84" name="Object 19"/>
            <p:cNvGraphicFramePr>
              <a:graphicFrameLocks noChangeAspect="1"/>
            </p:cNvGraphicFramePr>
            <p:nvPr/>
          </p:nvGraphicFramePr>
          <p:xfrm>
            <a:off x="1917" y="3840"/>
            <a:ext cx="387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0" name="Equation" r:id="rId12" imgW="205733" imgH="228528" progId="Equation.3">
                    <p:embed/>
                  </p:oleObj>
                </mc:Choice>
                <mc:Fallback>
                  <p:oleObj name="Equation" r:id="rId12" imgW="205733" imgH="228528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7" y="3840"/>
                          <a:ext cx="387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5" name="Object 20"/>
            <p:cNvGraphicFramePr>
              <a:graphicFrameLocks noChangeAspect="1"/>
            </p:cNvGraphicFramePr>
            <p:nvPr/>
          </p:nvGraphicFramePr>
          <p:xfrm>
            <a:off x="1394" y="3173"/>
            <a:ext cx="401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1" name="Equation" r:id="rId14" imgW="243768" imgH="381024" progId="Equation.3">
                    <p:embed/>
                  </p:oleObj>
                </mc:Choice>
                <mc:Fallback>
                  <p:oleObj name="Equation" r:id="rId14" imgW="243768" imgH="381024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4" y="3173"/>
                          <a:ext cx="401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6" name="Line 21"/>
            <p:cNvSpPr>
              <a:spLocks noChangeShapeType="1"/>
            </p:cNvSpPr>
            <p:nvPr/>
          </p:nvSpPr>
          <p:spPr bwMode="auto">
            <a:xfrm flipV="1">
              <a:off x="2117" y="3504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7" name="Line 22"/>
            <p:cNvSpPr>
              <a:spLocks noChangeShapeType="1"/>
            </p:cNvSpPr>
            <p:nvPr/>
          </p:nvSpPr>
          <p:spPr bwMode="auto">
            <a:xfrm flipV="1">
              <a:off x="1989" y="3504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8" name="Line 23"/>
            <p:cNvSpPr>
              <a:spLocks noChangeShapeType="1"/>
            </p:cNvSpPr>
            <p:nvPr/>
          </p:nvSpPr>
          <p:spPr bwMode="auto">
            <a:xfrm flipV="1">
              <a:off x="1563" y="3504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9" name="Line 24"/>
            <p:cNvSpPr>
              <a:spLocks noChangeShapeType="1"/>
            </p:cNvSpPr>
            <p:nvPr/>
          </p:nvSpPr>
          <p:spPr bwMode="auto">
            <a:xfrm flipV="1">
              <a:off x="1691" y="3504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590" name="Object 25"/>
            <p:cNvGraphicFramePr>
              <a:graphicFrameLocks noChangeAspect="1"/>
            </p:cNvGraphicFramePr>
            <p:nvPr/>
          </p:nvGraphicFramePr>
          <p:xfrm>
            <a:off x="2160" y="3312"/>
            <a:ext cx="21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2" name="Equation" r:id="rId16" imgW="152334" imgH="190417" progId="Equation.3">
                    <p:embed/>
                  </p:oleObj>
                </mc:Choice>
                <mc:Fallback>
                  <p:oleObj name="Equation" r:id="rId16" imgW="152334" imgH="190417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312"/>
                          <a:ext cx="215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1" name="Object 26"/>
            <p:cNvGraphicFramePr>
              <a:graphicFrameLocks noChangeAspect="1"/>
            </p:cNvGraphicFramePr>
            <p:nvPr/>
          </p:nvGraphicFramePr>
          <p:xfrm>
            <a:off x="1664" y="3906"/>
            <a:ext cx="155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3" name="Equation" r:id="rId18" imgW="98977" imgH="114264" progId="Equation.3">
                    <p:embed/>
                  </p:oleObj>
                </mc:Choice>
                <mc:Fallback>
                  <p:oleObj name="Equation" r:id="rId18" imgW="98977" imgH="114264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4" y="3906"/>
                          <a:ext cx="155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2" name="Object 27"/>
            <p:cNvGraphicFramePr>
              <a:graphicFrameLocks noChangeAspect="1"/>
            </p:cNvGraphicFramePr>
            <p:nvPr/>
          </p:nvGraphicFramePr>
          <p:xfrm>
            <a:off x="2453" y="3504"/>
            <a:ext cx="715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4" name="Equation" r:id="rId20" imgW="482391" imgH="203112" progId="Equation.3">
                    <p:embed/>
                  </p:oleObj>
                </mc:Choice>
                <mc:Fallback>
                  <p:oleObj name="Equation" r:id="rId20" imgW="482391" imgH="203112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3" y="3504"/>
                          <a:ext cx="715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3" name="Line 28"/>
            <p:cNvSpPr>
              <a:spLocks noChangeShapeType="1"/>
            </p:cNvSpPr>
            <p:nvPr/>
          </p:nvSpPr>
          <p:spPr bwMode="auto">
            <a:xfrm flipV="1">
              <a:off x="2203" y="3796"/>
              <a:ext cx="85" cy="37"/>
            </a:xfrm>
            <a:prstGeom prst="line">
              <a:avLst/>
            </a:prstGeom>
            <a:noFill/>
            <a:ln w="3175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41" name="Group 29"/>
          <p:cNvGrpSpPr>
            <a:grpSpLocks/>
          </p:cNvGrpSpPr>
          <p:nvPr/>
        </p:nvGrpSpPr>
        <p:grpSpPr bwMode="auto">
          <a:xfrm>
            <a:off x="8845550" y="5149850"/>
            <a:ext cx="2617788" cy="1516063"/>
            <a:chOff x="3487" y="3168"/>
            <a:chExt cx="1649" cy="955"/>
          </a:xfrm>
        </p:grpSpPr>
        <p:sp>
          <p:nvSpPr>
            <p:cNvPr id="23568" name="Oval 30"/>
            <p:cNvSpPr>
              <a:spLocks noChangeArrowheads="1"/>
            </p:cNvSpPr>
            <p:nvPr/>
          </p:nvSpPr>
          <p:spPr bwMode="auto">
            <a:xfrm>
              <a:off x="3504" y="3464"/>
              <a:ext cx="839" cy="266"/>
            </a:xfrm>
            <a:prstGeom prst="ellips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23569" name="Line 31"/>
            <p:cNvSpPr>
              <a:spLocks noChangeShapeType="1"/>
            </p:cNvSpPr>
            <p:nvPr/>
          </p:nvSpPr>
          <p:spPr bwMode="auto">
            <a:xfrm rot="10800000" flipV="1">
              <a:off x="3936" y="3528"/>
              <a:ext cx="0" cy="456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0" name="Line 32"/>
            <p:cNvSpPr>
              <a:spLocks noChangeShapeType="1"/>
            </p:cNvSpPr>
            <p:nvPr/>
          </p:nvSpPr>
          <p:spPr bwMode="auto">
            <a:xfrm rot="10800000" flipH="1">
              <a:off x="3809" y="3730"/>
              <a:ext cx="191" cy="0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71" name="Object 33"/>
            <p:cNvGraphicFramePr>
              <a:graphicFrameLocks noChangeAspect="1"/>
            </p:cNvGraphicFramePr>
            <p:nvPr/>
          </p:nvGraphicFramePr>
          <p:xfrm>
            <a:off x="4009" y="3685"/>
            <a:ext cx="251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5" name="Equation" r:id="rId22" imgW="205733" imgH="228528" progId="Equation.3">
                    <p:embed/>
                  </p:oleObj>
                </mc:Choice>
                <mc:Fallback>
                  <p:oleObj name="Equation" r:id="rId22" imgW="205733" imgH="228528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9" y="3685"/>
                          <a:ext cx="251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2" name="Object 34"/>
            <p:cNvGraphicFramePr>
              <a:graphicFrameLocks noChangeAspect="1"/>
            </p:cNvGraphicFramePr>
            <p:nvPr/>
          </p:nvGraphicFramePr>
          <p:xfrm>
            <a:off x="3487" y="3791"/>
            <a:ext cx="371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6" name="Equation" r:id="rId24" imgW="243768" imgH="381024" progId="Equation.3">
                    <p:embed/>
                  </p:oleObj>
                </mc:Choice>
                <mc:Fallback>
                  <p:oleObj name="Equation" r:id="rId24" imgW="243768" imgH="381024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7" y="3791"/>
                          <a:ext cx="371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3" name="Line 35"/>
            <p:cNvSpPr>
              <a:spLocks noChangeShapeType="1"/>
            </p:cNvSpPr>
            <p:nvPr/>
          </p:nvSpPr>
          <p:spPr bwMode="auto">
            <a:xfrm flipV="1">
              <a:off x="4153" y="3350"/>
              <a:ext cx="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4" name="Line 36"/>
            <p:cNvSpPr>
              <a:spLocks noChangeShapeType="1"/>
            </p:cNvSpPr>
            <p:nvPr/>
          </p:nvSpPr>
          <p:spPr bwMode="auto">
            <a:xfrm flipV="1">
              <a:off x="4000" y="3350"/>
              <a:ext cx="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5" name="Line 37"/>
            <p:cNvSpPr>
              <a:spLocks noChangeShapeType="1"/>
            </p:cNvSpPr>
            <p:nvPr/>
          </p:nvSpPr>
          <p:spPr bwMode="auto">
            <a:xfrm flipV="1">
              <a:off x="3695" y="3350"/>
              <a:ext cx="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6" name="Line 38"/>
            <p:cNvSpPr>
              <a:spLocks noChangeShapeType="1"/>
            </p:cNvSpPr>
            <p:nvPr/>
          </p:nvSpPr>
          <p:spPr bwMode="auto">
            <a:xfrm flipV="1">
              <a:off x="3847" y="3350"/>
              <a:ext cx="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577" name="Object 39"/>
            <p:cNvGraphicFramePr>
              <a:graphicFrameLocks noChangeAspect="1"/>
            </p:cNvGraphicFramePr>
            <p:nvPr/>
          </p:nvGraphicFramePr>
          <p:xfrm>
            <a:off x="4272" y="3168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7" name="Equation" r:id="rId26" imgW="152334" imgH="190417" progId="Equation.3">
                    <p:embed/>
                  </p:oleObj>
                </mc:Choice>
                <mc:Fallback>
                  <p:oleObj name="Equation" r:id="rId26" imgW="152334" imgH="190417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3168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8" name="Object 40"/>
            <p:cNvGraphicFramePr>
              <a:graphicFrameLocks noChangeAspect="1"/>
            </p:cNvGraphicFramePr>
            <p:nvPr/>
          </p:nvGraphicFramePr>
          <p:xfrm>
            <a:off x="3747" y="3730"/>
            <a:ext cx="139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8" name="Equation" r:id="rId28" imgW="98977" imgH="114264" progId="Equation.3">
                    <p:embed/>
                  </p:oleObj>
                </mc:Choice>
                <mc:Fallback>
                  <p:oleObj name="Equation" r:id="rId28" imgW="98977" imgH="114264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7" y="3730"/>
                          <a:ext cx="139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9" name="Object 41"/>
            <p:cNvGraphicFramePr>
              <a:graphicFrameLocks noChangeAspect="1"/>
            </p:cNvGraphicFramePr>
            <p:nvPr/>
          </p:nvGraphicFramePr>
          <p:xfrm>
            <a:off x="4577" y="3504"/>
            <a:ext cx="5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9" name="Equation" r:id="rId30" imgW="457002" imgH="203112" progId="Equation.3">
                    <p:embed/>
                  </p:oleObj>
                </mc:Choice>
                <mc:Fallback>
                  <p:oleObj name="Equation" r:id="rId30" imgW="457002" imgH="203112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7" y="3504"/>
                          <a:ext cx="5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0" name="Line 42"/>
            <p:cNvSpPr>
              <a:spLocks noChangeShapeType="1"/>
            </p:cNvSpPr>
            <p:nvPr/>
          </p:nvSpPr>
          <p:spPr bwMode="auto">
            <a:xfrm flipV="1">
              <a:off x="4305" y="3606"/>
              <a:ext cx="77" cy="38"/>
            </a:xfrm>
            <a:prstGeom prst="line">
              <a:avLst/>
            </a:prstGeom>
            <a:noFill/>
            <a:ln w="3175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23610" name="ShockwaveFlash1" r:id="rId2" imgW="2016000" imgH="1604880"/>
        </mc:Choice>
        <mc:Fallback>
          <p:control name="ShockwaveFlash1" r:id="rId2" imgW="2016000" imgH="1604880">
            <p:pic>
              <p:nvPicPr>
                <p:cNvPr id="23567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32"/>
                <a:srcRect/>
                <a:stretch>
                  <a:fillRect/>
                </a:stretch>
              </p:blipFill>
              <p:spPr bwMode="auto">
                <a:xfrm>
                  <a:off x="10175875" y="2205038"/>
                  <a:ext cx="2016125" cy="16049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utoUpdateAnimBg="0"/>
      <p:bldP spid="38917" grpId="0" autoUpdateAnimBg="0"/>
      <p:bldP spid="38918" grpId="0" autoUpdateAnimBg="0"/>
      <p:bldP spid="38921" grpId="0" autoUpdateAnimBg="0"/>
      <p:bldP spid="38922" grpId="0" autoUpdateAnimBg="0"/>
      <p:bldP spid="3892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34963" y="908050"/>
            <a:ext cx="4691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① 用法拉第电磁感应定律计算：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623888" y="1773238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</a:t>
            </a:r>
            <a:r>
              <a:rPr lang="zh-CN" altLang="en-US" i="1"/>
              <a:t> </a:t>
            </a:r>
            <a:r>
              <a:rPr lang="en-US" altLang="zh-CN" i="1"/>
              <a:t>a</a:t>
            </a:r>
            <a:r>
              <a:rPr lang="zh-CN" altLang="en-US"/>
              <a:t>）闭合回路 的感生电动势：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5016500" y="1773238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先求出通过闭合回路 的</a:t>
            </a:r>
            <a:r>
              <a:rPr lang="en-US" altLang="zh-CN"/>
              <a:t>Φ</a:t>
            </a:r>
            <a:r>
              <a:rPr lang="zh-CN" altLang="en-US"/>
              <a:t>，再求</a:t>
            </a:r>
            <a:r>
              <a:rPr lang="en-US" altLang="zh-CN"/>
              <a:t>dΦ/dt </a:t>
            </a:r>
            <a:r>
              <a:rPr lang="zh-CN" altLang="en-US"/>
              <a:t>即得</a:t>
            </a:r>
            <a:r>
              <a:rPr lang="en-US" altLang="zh-CN"/>
              <a:t>ε</a:t>
            </a:r>
            <a:r>
              <a:rPr lang="zh-CN" altLang="en-US"/>
              <a:t>。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119063" y="3789363"/>
            <a:ext cx="118808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注意：</a:t>
            </a:r>
            <a:r>
              <a:rPr lang="zh-CN" altLang="en-US"/>
              <a:t>辅助曲线的感生电动势不一定等于零。应选择一条辅助曲线，其上感生电动势为</a:t>
            </a:r>
            <a:endParaRPr lang="en-US" altLang="zh-CN"/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            </a:t>
            </a:r>
            <a:r>
              <a:rPr lang="zh-CN" altLang="en-US"/>
              <a:t>零或者为较易算出的数值。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92088" y="115888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4</a:t>
            </a:r>
            <a:r>
              <a:rPr lang="zh-CN" altLang="en-US"/>
              <a:t>） 感生电动势的计算：</a:t>
            </a:r>
          </a:p>
        </p:txBody>
      </p:sp>
      <p:grpSp>
        <p:nvGrpSpPr>
          <p:cNvPr id="39943" name="Group 7"/>
          <p:cNvGrpSpPr>
            <a:grpSpLocks/>
          </p:cNvGrpSpPr>
          <p:nvPr/>
        </p:nvGrpSpPr>
        <p:grpSpPr bwMode="auto">
          <a:xfrm>
            <a:off x="479425" y="5013325"/>
            <a:ext cx="4038600" cy="555625"/>
            <a:chOff x="336" y="2928"/>
            <a:chExt cx="2544" cy="350"/>
          </a:xfrm>
        </p:grpSpPr>
        <p:graphicFrame>
          <p:nvGraphicFramePr>
            <p:cNvPr id="24591" name="Object 8"/>
            <p:cNvGraphicFramePr>
              <a:graphicFrameLocks noChangeAspect="1"/>
            </p:cNvGraphicFramePr>
            <p:nvPr/>
          </p:nvGraphicFramePr>
          <p:xfrm>
            <a:off x="925" y="2928"/>
            <a:ext cx="963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3" name="Equation" r:id="rId3" imgW="837836" imgH="304668" progId="Equation.3">
                    <p:embed/>
                  </p:oleObj>
                </mc:Choice>
                <mc:Fallback>
                  <p:oleObj name="Equation" r:id="rId3" imgW="837836" imgH="304668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5" y="2928"/>
                          <a:ext cx="963" cy="350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25400">
                          <a:solidFill>
                            <a:srgbClr val="00FF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2" name="Rectangle 9"/>
            <p:cNvSpPr>
              <a:spLocks noChangeArrowheads="1"/>
            </p:cNvSpPr>
            <p:nvPr/>
          </p:nvSpPr>
          <p:spPr bwMode="auto">
            <a:xfrm>
              <a:off x="336" y="2937"/>
              <a:ext cx="2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② 由                       计算。  </a:t>
              </a:r>
            </a:p>
          </p:txBody>
        </p:sp>
      </p:grpSp>
      <p:grpSp>
        <p:nvGrpSpPr>
          <p:cNvPr id="39946" name="Group 10"/>
          <p:cNvGrpSpPr>
            <a:grpSpLocks/>
          </p:cNvGrpSpPr>
          <p:nvPr/>
        </p:nvGrpSpPr>
        <p:grpSpPr bwMode="auto">
          <a:xfrm>
            <a:off x="1055688" y="6016625"/>
            <a:ext cx="9696450" cy="830263"/>
            <a:chOff x="624" y="3360"/>
            <a:chExt cx="4800" cy="523"/>
          </a:xfrm>
        </p:grpSpPr>
        <p:sp>
          <p:nvSpPr>
            <p:cNvPr id="24588" name="Text Box 11"/>
            <p:cNvSpPr txBox="1">
              <a:spLocks noChangeArrowheads="1"/>
            </p:cNvSpPr>
            <p:nvPr/>
          </p:nvSpPr>
          <p:spPr bwMode="auto">
            <a:xfrm>
              <a:off x="624" y="3360"/>
              <a:ext cx="480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在某些具有对称性的情况下，求出       ，再根据的       线积分计算</a:t>
              </a:r>
              <a:r>
                <a:rPr lang="en-US" altLang="zh-CN" i="1"/>
                <a:t>ε </a:t>
              </a:r>
              <a:r>
                <a:rPr lang="zh-CN" altLang="en-US"/>
                <a:t>。</a:t>
              </a:r>
            </a:p>
          </p:txBody>
        </p:sp>
        <p:graphicFrame>
          <p:nvGraphicFramePr>
            <p:cNvPr id="24589" name="Object 12"/>
            <p:cNvGraphicFramePr>
              <a:graphicFrameLocks noChangeAspect="1"/>
            </p:cNvGraphicFramePr>
            <p:nvPr/>
          </p:nvGraphicFramePr>
          <p:xfrm>
            <a:off x="2941" y="3363"/>
            <a:ext cx="318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4" name="Equation" r:id="rId5" imgW="228501" imgH="253890" progId="Equation.3">
                    <p:embed/>
                  </p:oleObj>
                </mc:Choice>
                <mc:Fallback>
                  <p:oleObj name="Equation" r:id="rId5" imgW="228501" imgH="25389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1" y="3363"/>
                          <a:ext cx="318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0" name="Object 13"/>
            <p:cNvGraphicFramePr>
              <a:graphicFrameLocks noChangeAspect="1"/>
            </p:cNvGraphicFramePr>
            <p:nvPr/>
          </p:nvGraphicFramePr>
          <p:xfrm>
            <a:off x="3975" y="3363"/>
            <a:ext cx="319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5" name="Equation" r:id="rId7" imgW="228501" imgH="253890" progId="Equation.3">
                    <p:embed/>
                  </p:oleObj>
                </mc:Choice>
                <mc:Fallback>
                  <p:oleObj name="Equation" r:id="rId7" imgW="228501" imgH="25389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5" y="3363"/>
                          <a:ext cx="319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839788" y="2492375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b</a:t>
            </a:r>
            <a:r>
              <a:rPr lang="zh-CN" altLang="en-US"/>
              <a:t>）求一段导线的感应电动势：</a:t>
            </a:r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1271588" y="3068638"/>
            <a:ext cx="106568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作辅助曲线与导线组成闭合回路；求出通过闭合回路 的</a:t>
            </a:r>
            <a:r>
              <a:rPr lang="en-US" altLang="zh-CN"/>
              <a:t>Φ</a:t>
            </a:r>
            <a:r>
              <a:rPr lang="zh-CN" altLang="en-US"/>
              <a:t>，再求</a:t>
            </a:r>
            <a:r>
              <a:rPr lang="en-US" altLang="zh-CN"/>
              <a:t>dΦ/dt </a:t>
            </a:r>
            <a:r>
              <a:rPr lang="zh-CN" altLang="en-US"/>
              <a:t>即得</a:t>
            </a:r>
            <a:r>
              <a:rPr lang="en-US" altLang="zh-CN"/>
              <a:t>ε</a:t>
            </a:r>
            <a:r>
              <a:rPr lang="zh-CN" altLang="en-US"/>
              <a:t>。</a:t>
            </a:r>
          </a:p>
        </p:txBody>
      </p:sp>
      <p:graphicFrame>
        <p:nvGraphicFramePr>
          <p:cNvPr id="39952" name="Object 16"/>
          <p:cNvGraphicFramePr>
            <a:graphicFrameLocks noChangeAspect="1"/>
          </p:cNvGraphicFramePr>
          <p:nvPr/>
        </p:nvGraphicFramePr>
        <p:xfrm>
          <a:off x="5735638" y="908050"/>
          <a:ext cx="294798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Equation" r:id="rId8" imgW="1434477" imgH="406224" progId="Equation.3">
                  <p:embed/>
                </p:oleObj>
              </mc:Choice>
              <mc:Fallback>
                <p:oleObj name="Equation" r:id="rId8" imgW="1434477" imgH="40622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908050"/>
                        <a:ext cx="2947987" cy="711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  <p:bldP spid="39939" grpId="0" autoUpdateAnimBg="0"/>
      <p:bldP spid="39940" grpId="0" autoUpdateAnimBg="0"/>
      <p:bldP spid="39941" grpId="0" autoUpdateAnimBg="0"/>
      <p:bldP spid="39950" grpId="0" autoUpdateAnimBg="0"/>
      <p:bldP spid="3995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192088" y="115888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三、涡电流 </a:t>
            </a:r>
            <a:endParaRPr lang="en-US" altLang="zh-CN" b="0">
              <a:solidFill>
                <a:srgbClr val="0000FF"/>
              </a:solidFill>
            </a:endParaRP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263525" y="1196975"/>
            <a:ext cx="82089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① </a:t>
            </a:r>
            <a:r>
              <a:rPr lang="zh-CN" altLang="en-US"/>
              <a:t>产生： 当大块导体相对于磁场运动或处于变化的磁场中</a:t>
            </a:r>
            <a:endParaRPr lang="en-US" altLang="zh-CN"/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                 </a:t>
            </a:r>
            <a:r>
              <a:rPr lang="zh-CN" altLang="en-US"/>
              <a:t>时</a:t>
            </a:r>
            <a:r>
              <a:rPr lang="en-US" altLang="zh-CN"/>
              <a:t>,</a:t>
            </a:r>
            <a:r>
              <a:rPr lang="zh-CN" altLang="en-US"/>
              <a:t>金属内部产生的自行闭合的涡旋状的感应电流。</a:t>
            </a:r>
          </a:p>
        </p:txBody>
      </p:sp>
      <p:sp>
        <p:nvSpPr>
          <p:cNvPr id="108550" name="AutoShape 6"/>
          <p:cNvSpPr>
            <a:spLocks noChangeArrowheads="1"/>
          </p:cNvSpPr>
          <p:nvPr/>
        </p:nvSpPr>
        <p:spPr bwMode="auto">
          <a:xfrm>
            <a:off x="9191625" y="1773238"/>
            <a:ext cx="2644775" cy="1835150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CCFF33"/>
              </a:gs>
              <a:gs pos="100000">
                <a:srgbClr val="CCFF33">
                  <a:gamma/>
                  <a:shade val="46275"/>
                  <a:invGamma/>
                </a:srgbClr>
              </a:gs>
            </a:gsLst>
            <a:lin ang="0" scaled="1"/>
          </a:gradFill>
          <a:ln w="1905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lang="zh-CN" altLang="en-US" sz="320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导体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9480550" y="981075"/>
            <a:ext cx="2198688" cy="1541463"/>
            <a:chOff x="1429" y="1026"/>
            <a:chExt cx="1385" cy="971"/>
          </a:xfrm>
        </p:grpSpPr>
        <p:grpSp>
          <p:nvGrpSpPr>
            <p:cNvPr id="25621" name="Group 8"/>
            <p:cNvGrpSpPr>
              <a:grpSpLocks/>
            </p:cNvGrpSpPr>
            <p:nvPr/>
          </p:nvGrpSpPr>
          <p:grpSpPr bwMode="auto">
            <a:xfrm>
              <a:off x="1429" y="1209"/>
              <a:ext cx="1385" cy="788"/>
              <a:chOff x="2976" y="1248"/>
              <a:chExt cx="1968" cy="1296"/>
            </a:xfrm>
          </p:grpSpPr>
          <p:sp>
            <p:nvSpPr>
              <p:cNvPr id="25623" name="Line 9"/>
              <p:cNvSpPr>
                <a:spLocks noChangeShapeType="1"/>
              </p:cNvSpPr>
              <p:nvPr/>
            </p:nvSpPr>
            <p:spPr bwMode="auto">
              <a:xfrm flipV="1">
                <a:off x="3936" y="124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4" name="Line 10"/>
              <p:cNvSpPr>
                <a:spLocks noChangeShapeType="1"/>
              </p:cNvSpPr>
              <p:nvPr/>
            </p:nvSpPr>
            <p:spPr bwMode="auto">
              <a:xfrm flipV="1">
                <a:off x="3456" y="1296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5" name="Line 11"/>
              <p:cNvSpPr>
                <a:spLocks noChangeShapeType="1"/>
              </p:cNvSpPr>
              <p:nvPr/>
            </p:nvSpPr>
            <p:spPr bwMode="auto">
              <a:xfrm flipV="1">
                <a:off x="3120" y="1440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6" name="Line 12"/>
              <p:cNvSpPr>
                <a:spLocks noChangeShapeType="1"/>
              </p:cNvSpPr>
              <p:nvPr/>
            </p:nvSpPr>
            <p:spPr bwMode="auto">
              <a:xfrm flipV="1">
                <a:off x="4368" y="1296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7" name="Line 13"/>
              <p:cNvSpPr>
                <a:spLocks noChangeShapeType="1"/>
              </p:cNvSpPr>
              <p:nvPr/>
            </p:nvSpPr>
            <p:spPr bwMode="auto">
              <a:xfrm flipV="1">
                <a:off x="4800" y="1392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8" name="Line 14"/>
              <p:cNvSpPr>
                <a:spLocks noChangeShapeType="1"/>
              </p:cNvSpPr>
              <p:nvPr/>
            </p:nvSpPr>
            <p:spPr bwMode="auto">
              <a:xfrm flipV="1">
                <a:off x="4944" y="1536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9" name="Line 15"/>
              <p:cNvSpPr>
                <a:spLocks noChangeShapeType="1"/>
              </p:cNvSpPr>
              <p:nvPr/>
            </p:nvSpPr>
            <p:spPr bwMode="auto">
              <a:xfrm flipV="1">
                <a:off x="4464" y="1824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0" name="Line 16"/>
              <p:cNvSpPr>
                <a:spLocks noChangeShapeType="1"/>
              </p:cNvSpPr>
              <p:nvPr/>
            </p:nvSpPr>
            <p:spPr bwMode="auto">
              <a:xfrm flipV="1">
                <a:off x="4128" y="1872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1" name="Line 17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2" name="Line 18"/>
              <p:cNvSpPr>
                <a:spLocks noChangeShapeType="1"/>
              </p:cNvSpPr>
              <p:nvPr/>
            </p:nvSpPr>
            <p:spPr bwMode="auto">
              <a:xfrm flipV="1">
                <a:off x="3312" y="1824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3" name="Line 19"/>
              <p:cNvSpPr>
                <a:spLocks noChangeShapeType="1"/>
              </p:cNvSpPr>
              <p:nvPr/>
            </p:nvSpPr>
            <p:spPr bwMode="auto">
              <a:xfrm flipV="1">
                <a:off x="2976" y="1632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4" name="Line 20"/>
              <p:cNvSpPr>
                <a:spLocks noChangeShapeType="1"/>
              </p:cNvSpPr>
              <p:nvPr/>
            </p:nvSpPr>
            <p:spPr bwMode="auto">
              <a:xfrm flipV="1">
                <a:off x="3552" y="1632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5" name="Line 21"/>
              <p:cNvSpPr>
                <a:spLocks noChangeShapeType="1"/>
              </p:cNvSpPr>
              <p:nvPr/>
            </p:nvSpPr>
            <p:spPr bwMode="auto">
              <a:xfrm flipV="1">
                <a:off x="3840" y="1632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6" name="Line 22"/>
              <p:cNvSpPr>
                <a:spLocks noChangeShapeType="1"/>
              </p:cNvSpPr>
              <p:nvPr/>
            </p:nvSpPr>
            <p:spPr bwMode="auto">
              <a:xfrm flipV="1">
                <a:off x="4224" y="1632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7" name="Line 23"/>
              <p:cNvSpPr>
                <a:spLocks noChangeShapeType="1"/>
              </p:cNvSpPr>
              <p:nvPr/>
            </p:nvSpPr>
            <p:spPr bwMode="auto">
              <a:xfrm flipV="1">
                <a:off x="4704" y="1680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5622" name="Object 5"/>
            <p:cNvGraphicFramePr>
              <a:graphicFrameLocks noChangeAspect="1"/>
            </p:cNvGraphicFramePr>
            <p:nvPr/>
          </p:nvGraphicFramePr>
          <p:xfrm>
            <a:off x="2109" y="1026"/>
            <a:ext cx="317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8" name="公式" r:id="rId6" imgW="251548" imgH="396144" progId="Equation.3">
                    <p:embed/>
                  </p:oleObj>
                </mc:Choice>
                <mc:Fallback>
                  <p:oleObj name="公式" r:id="rId6" imgW="251548" imgH="396144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1026"/>
                          <a:ext cx="317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9286875" y="1847850"/>
            <a:ext cx="2522538" cy="746125"/>
            <a:chOff x="672" y="3216"/>
            <a:chExt cx="2112" cy="720"/>
          </a:xfrm>
        </p:grpSpPr>
        <p:sp>
          <p:nvSpPr>
            <p:cNvPr id="25613" name="Oval 26"/>
            <p:cNvSpPr>
              <a:spLocks noChangeArrowheads="1"/>
            </p:cNvSpPr>
            <p:nvPr/>
          </p:nvSpPr>
          <p:spPr bwMode="auto">
            <a:xfrm>
              <a:off x="672" y="3216"/>
              <a:ext cx="2112" cy="720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14" name="Oval 27"/>
            <p:cNvSpPr>
              <a:spLocks noChangeArrowheads="1"/>
            </p:cNvSpPr>
            <p:nvPr/>
          </p:nvSpPr>
          <p:spPr bwMode="auto">
            <a:xfrm>
              <a:off x="816" y="3312"/>
              <a:ext cx="1776" cy="528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15" name="Oval 28"/>
            <p:cNvSpPr>
              <a:spLocks noChangeArrowheads="1"/>
            </p:cNvSpPr>
            <p:nvPr/>
          </p:nvSpPr>
          <p:spPr bwMode="auto">
            <a:xfrm>
              <a:off x="960" y="3408"/>
              <a:ext cx="1488" cy="336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16" name="Oval 29"/>
            <p:cNvSpPr>
              <a:spLocks noChangeArrowheads="1"/>
            </p:cNvSpPr>
            <p:nvPr/>
          </p:nvSpPr>
          <p:spPr bwMode="auto">
            <a:xfrm>
              <a:off x="1104" y="3504"/>
              <a:ext cx="1200" cy="14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17" name="Line 30"/>
            <p:cNvSpPr>
              <a:spLocks noChangeShapeType="1"/>
            </p:cNvSpPr>
            <p:nvPr/>
          </p:nvSpPr>
          <p:spPr bwMode="auto">
            <a:xfrm flipH="1">
              <a:off x="1680" y="3936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8" name="Line 31"/>
            <p:cNvSpPr>
              <a:spLocks noChangeShapeType="1"/>
            </p:cNvSpPr>
            <p:nvPr/>
          </p:nvSpPr>
          <p:spPr bwMode="auto">
            <a:xfrm flipH="1">
              <a:off x="1536" y="3840"/>
              <a:ext cx="288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9" name="Line 32"/>
            <p:cNvSpPr>
              <a:spLocks noChangeShapeType="1"/>
            </p:cNvSpPr>
            <p:nvPr/>
          </p:nvSpPr>
          <p:spPr bwMode="auto">
            <a:xfrm flipH="1">
              <a:off x="1440" y="3744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0" name="Line 33"/>
            <p:cNvSpPr>
              <a:spLocks noChangeShapeType="1"/>
            </p:cNvSpPr>
            <p:nvPr/>
          </p:nvSpPr>
          <p:spPr bwMode="auto">
            <a:xfrm flipH="1">
              <a:off x="1392" y="3648"/>
              <a:ext cx="24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8580" name="Text Box 36"/>
          <p:cNvSpPr txBox="1">
            <a:spLocks noChangeArrowheads="1"/>
          </p:cNvSpPr>
          <p:nvPr/>
        </p:nvSpPr>
        <p:spPr bwMode="auto">
          <a:xfrm>
            <a:off x="263525" y="24923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en-US" altLang="zh-CN"/>
              <a:t>②</a:t>
            </a:r>
            <a:r>
              <a:rPr lang="zh-CN" altLang="en-US"/>
              <a:t>应用∶</a:t>
            </a:r>
          </a:p>
        </p:txBody>
      </p:sp>
      <p:sp>
        <p:nvSpPr>
          <p:cNvPr id="108582" name="Text Box 38"/>
          <p:cNvSpPr txBox="1">
            <a:spLocks noChangeArrowheads="1"/>
          </p:cNvSpPr>
          <p:nvPr/>
        </p:nvSpPr>
        <p:spPr bwMode="auto">
          <a:xfrm>
            <a:off x="1919288" y="2924175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涡电流的</a:t>
            </a:r>
            <a:r>
              <a:rPr lang="zh-CN" altLang="en-US">
                <a:solidFill>
                  <a:srgbClr val="0000FF"/>
                </a:solidFill>
              </a:rPr>
              <a:t>热效应</a:t>
            </a:r>
            <a:r>
              <a:rPr lang="zh-CN" altLang="en-US"/>
              <a:t>：</a:t>
            </a:r>
          </a:p>
        </p:txBody>
      </p:sp>
      <p:sp>
        <p:nvSpPr>
          <p:cNvPr id="108584" name="Rectangle 40"/>
          <p:cNvSpPr>
            <a:spLocks noChangeArrowheads="1"/>
          </p:cNvSpPr>
          <p:nvPr/>
        </p:nvSpPr>
        <p:spPr bwMode="auto">
          <a:xfrm>
            <a:off x="1847850" y="3644900"/>
            <a:ext cx="540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高频冶炼、焊接、加热、真空技术。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5639" name="ShockwaveFlash1" r:id="rId2" imgW="2951280" imgH="2305080"/>
        </mc:Choice>
        <mc:Fallback>
          <p:control name="ShockwaveFlash1" r:id="rId2" imgW="2951280" imgH="2305080">
            <p:pic>
              <p:nvPicPr>
                <p:cNvPr id="2561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4872038" y="4364038"/>
                  <a:ext cx="2951162" cy="2305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5640" name="ShockwaveFlash2" r:id="rId3" imgW="2879640" imgH="2232000"/>
        </mc:Choice>
        <mc:Fallback>
          <p:control name="ShockwaveFlash2" r:id="rId3" imgW="2879640" imgH="2232000">
            <p:pic>
              <p:nvPicPr>
                <p:cNvPr id="25611" name="ShockwaveFlash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1919288" y="4435475"/>
                  <a:ext cx="2879725" cy="22320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5641" name="ShockwaveFlash3" r:id="rId4" imgW="2879640" imgH="2376360"/>
        </mc:Choice>
        <mc:Fallback>
          <p:control name="ShockwaveFlash3" r:id="rId4" imgW="2879640" imgH="2376360">
            <p:pic>
              <p:nvPicPr>
                <p:cNvPr id="25612" name="ShockwaveFlash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7680325" y="4149725"/>
                  <a:ext cx="2879725" cy="23764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 autoUpdateAnimBg="0"/>
      <p:bldP spid="108550" grpId="0" animBg="1" autoUpdateAnimBg="0"/>
      <p:bldP spid="108580" grpId="0" autoUpdateAnimBg="0"/>
      <p:bldP spid="108582" grpId="0" autoUpdateAnimBg="0"/>
      <p:bldP spid="10858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334963" y="436562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en-US" altLang="zh-CN"/>
              <a:t>③</a:t>
            </a:r>
            <a:r>
              <a:rPr lang="zh-CN" altLang="en-US"/>
              <a:t>危害∶</a:t>
            </a: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1992313" y="4652963"/>
            <a:ext cx="5891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/>
              <a:t>变压器和电机中的涡电流产生焦耳热使能量损耗。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2063750" y="5229225"/>
            <a:ext cx="4810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/>
              <a:t>变压器和电机中的铁心过热使设备损坏。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192088" y="765175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/>
              <a:t>涡电流的</a:t>
            </a:r>
            <a:r>
              <a:rPr lang="zh-CN" altLang="en-US">
                <a:solidFill>
                  <a:srgbClr val="0000FF"/>
                </a:solidFill>
              </a:rPr>
              <a:t>机械效应</a:t>
            </a:r>
            <a:r>
              <a:rPr lang="zh-CN" altLang="en-US"/>
              <a:t>：</a:t>
            </a: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1992313" y="1341438"/>
            <a:ext cx="3024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latin typeface="楷体_GB2312" pitchFamily="49" charset="-122"/>
              </a:rPr>
              <a:t>电磁仪表、电气火车等。</a:t>
            </a:r>
            <a:endParaRPr lang="zh-CN" altLang="en-US" sz="2000"/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263525" y="1412875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/>
              <a:t>电磁阻尼：</a:t>
            </a:r>
          </a:p>
        </p:txBody>
      </p:sp>
      <p:sp>
        <p:nvSpPr>
          <p:cNvPr id="112650" name="Text Box 10"/>
          <p:cNvSpPr txBox="1">
            <a:spLocks noChangeArrowheads="1"/>
          </p:cNvSpPr>
          <p:nvPr/>
        </p:nvSpPr>
        <p:spPr bwMode="auto">
          <a:xfrm>
            <a:off x="334963" y="2133600"/>
            <a:ext cx="187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/>
              <a:t>电磁驱动：</a:t>
            </a:r>
          </a:p>
        </p:txBody>
      </p:sp>
      <p:sp>
        <p:nvSpPr>
          <p:cNvPr id="112654" name="Rectangle 14"/>
          <p:cNvSpPr>
            <a:spLocks noChangeArrowheads="1"/>
          </p:cNvSpPr>
          <p:nvPr/>
        </p:nvSpPr>
        <p:spPr bwMode="auto">
          <a:xfrm>
            <a:off x="2063750" y="2133600"/>
            <a:ext cx="252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/>
              <a:t>汽车、筛分仪等。</a:t>
            </a:r>
          </a:p>
        </p:txBody>
      </p:sp>
      <p:sp>
        <p:nvSpPr>
          <p:cNvPr id="112658" name="Rectangle 18"/>
          <p:cNvSpPr>
            <a:spLocks noChangeArrowheads="1"/>
          </p:cNvSpPr>
          <p:nvPr/>
        </p:nvSpPr>
        <p:spPr bwMode="auto">
          <a:xfrm>
            <a:off x="3359150" y="765175"/>
            <a:ext cx="4465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</a:rPr>
              <a:t>涡电流在磁场中所受到安培力</a:t>
            </a:r>
          </a:p>
        </p:txBody>
      </p:sp>
      <p:sp>
        <p:nvSpPr>
          <p:cNvPr id="26635" name="Rectangle 19"/>
          <p:cNvSpPr>
            <a:spLocks noChangeArrowheads="1"/>
          </p:cNvSpPr>
          <p:nvPr/>
        </p:nvSpPr>
        <p:spPr bwMode="auto">
          <a:xfrm>
            <a:off x="2911475" y="43116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12660" name="Rectangle 20"/>
          <p:cNvSpPr>
            <a:spLocks noChangeArrowheads="1"/>
          </p:cNvSpPr>
          <p:nvPr/>
        </p:nvSpPr>
        <p:spPr bwMode="auto">
          <a:xfrm>
            <a:off x="-168275" y="6308725"/>
            <a:ext cx="10656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/>
              <a:t>       </a:t>
            </a:r>
            <a:r>
              <a:rPr lang="zh-CN" altLang="en-US" sz="2000"/>
              <a:t>铁芯做成片状，涂敷绝缘材料，铁芯片尽量做薄，使用电阻率很大的铁氧体芯。   </a:t>
            </a:r>
          </a:p>
        </p:txBody>
      </p:sp>
      <p:sp>
        <p:nvSpPr>
          <p:cNvPr id="112661" name="Rectangle 21"/>
          <p:cNvSpPr>
            <a:spLocks noChangeArrowheads="1"/>
          </p:cNvSpPr>
          <p:nvPr/>
        </p:nvSpPr>
        <p:spPr bwMode="auto">
          <a:xfrm>
            <a:off x="263525" y="5589588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④</a:t>
            </a:r>
            <a:r>
              <a:rPr lang="zh-CN" altLang="en-US"/>
              <a:t>措施：</a:t>
            </a:r>
          </a:p>
        </p:txBody>
      </p:sp>
      <p:pic>
        <p:nvPicPr>
          <p:cNvPr id="112662" name="Picture 22" descr="卷铁芯全密封油浸式配电变压器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9" t="3755" r="3006" b="3673"/>
          <a:stretch>
            <a:fillRect/>
          </a:stretch>
        </p:blipFill>
        <p:spPr bwMode="auto">
          <a:xfrm>
            <a:off x="9912350" y="5084763"/>
            <a:ext cx="1871663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279650" y="2708275"/>
            <a:ext cx="5761038" cy="1627188"/>
            <a:chOff x="521" y="1207"/>
            <a:chExt cx="3629" cy="1025"/>
          </a:xfrm>
        </p:grpSpPr>
        <p:pic>
          <p:nvPicPr>
            <p:cNvPr id="26642" name="Picture 12" descr="41751f543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1298"/>
              <a:ext cx="907" cy="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3" name="Picture 15" descr="mag-magnetic-vehicle-concept1.jpg">
              <a:hlinkClick r:id="rId8" tooltip="mag-magnetic-vehicle-concept1.jpg"/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1" y="1298"/>
              <a:ext cx="1134" cy="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4" name="Picture 23" descr="page_5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" y="1207"/>
              <a:ext cx="1089" cy="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2665" name="Picture 25" descr="e6508eef5c88ebfcce1b3ec6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950" y="2781300"/>
            <a:ext cx="15113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26645" name="ShockwaveFlash1" r:id="rId2" imgW="2448000" imgH="1728720"/>
        </mc:Choice>
        <mc:Fallback>
          <p:control name="ShockwaveFlash1" r:id="rId2" imgW="2448000" imgH="1728720">
            <p:pic>
              <p:nvPicPr>
                <p:cNvPr id="26641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7680325" y="836613"/>
                  <a:ext cx="2447925" cy="17287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1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autoUpdateAnimBg="0"/>
      <p:bldP spid="112645" grpId="0" autoUpdateAnimBg="0"/>
      <p:bldP spid="112646" grpId="0" autoUpdateAnimBg="0"/>
      <p:bldP spid="112647" grpId="0" autoUpdateAnimBg="0"/>
      <p:bldP spid="112648" grpId="0" autoUpdateAnimBg="0"/>
      <p:bldP spid="112649" grpId="0" autoUpdateAnimBg="0"/>
      <p:bldP spid="112650" grpId="0" autoUpdateAnimBg="0"/>
      <p:bldP spid="112654" grpId="0"/>
      <p:bldP spid="112658" grpId="0"/>
      <p:bldP spid="112660" grpId="0"/>
      <p:bldP spid="11266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3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8ECC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3032</TotalTime>
  <Words>1598</Words>
  <Application>Microsoft Office PowerPoint</Application>
  <PresentationFormat>宽屏</PresentationFormat>
  <Paragraphs>174</Paragraphs>
  <Slides>26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Times New Roman</vt:lpstr>
      <vt:lpstr>楷体_GB2312</vt:lpstr>
      <vt:lpstr>Arial</vt:lpstr>
      <vt:lpstr>Calibri</vt:lpstr>
      <vt:lpstr>宋体</vt:lpstr>
      <vt:lpstr>华文隶书</vt:lpstr>
      <vt:lpstr>隶书</vt:lpstr>
      <vt:lpstr>Microsoft Yahei</vt:lpstr>
      <vt:lpstr>Symbol</vt:lpstr>
      <vt:lpstr>Wingdings</vt:lpstr>
      <vt:lpstr>幼圆</vt:lpstr>
      <vt:lpstr>Office 主题</vt:lpstr>
      <vt:lpstr>Microsoft 公式 3.0</vt:lpstr>
      <vt:lpstr>Microsoft Equation 3.0</vt:lpstr>
      <vt:lpstr>MathType 6.0 Equation</vt:lpstr>
      <vt:lpstr>位图图像</vt:lpstr>
      <vt:lpstr>BMP 图象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</dc:title>
  <dc:creator>hp</dc:creator>
  <cp:lastModifiedBy>hp</cp:lastModifiedBy>
  <cp:revision>175</cp:revision>
  <dcterms:created xsi:type="dcterms:W3CDTF">1601-01-01T00:00:00Z</dcterms:created>
  <dcterms:modified xsi:type="dcterms:W3CDTF">2019-11-26T00:23:25Z</dcterms:modified>
</cp:coreProperties>
</file>