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activeX/activeX1.xml" ContentType="application/vnd.ms-office.activeX+xml"/>
  <Override PartName="/ppt/activeX/activeX1.bin" ContentType="application/vnd.ms-office.activeX"/>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9"/>
  </p:notesMasterIdLst>
  <p:handoutMasterIdLst>
    <p:handoutMasterId r:id="rId40"/>
  </p:handoutMasterIdLst>
  <p:sldIdLst>
    <p:sldId id="299" r:id="rId2"/>
    <p:sldId id="302" r:id="rId3"/>
    <p:sldId id="330" r:id="rId4"/>
    <p:sldId id="303" r:id="rId5"/>
    <p:sldId id="304" r:id="rId6"/>
    <p:sldId id="336" r:id="rId7"/>
    <p:sldId id="305" r:id="rId8"/>
    <p:sldId id="306" r:id="rId9"/>
    <p:sldId id="335" r:id="rId10"/>
    <p:sldId id="331" r:id="rId11"/>
    <p:sldId id="307" r:id="rId12"/>
    <p:sldId id="308" r:id="rId13"/>
    <p:sldId id="309" r:id="rId14"/>
    <p:sldId id="328" r:id="rId15"/>
    <p:sldId id="329" r:id="rId16"/>
    <p:sldId id="332" r:id="rId17"/>
    <p:sldId id="310" r:id="rId18"/>
    <p:sldId id="311" r:id="rId19"/>
    <p:sldId id="333" r:id="rId20"/>
    <p:sldId id="312" r:id="rId21"/>
    <p:sldId id="313" r:id="rId22"/>
    <p:sldId id="334" r:id="rId23"/>
    <p:sldId id="315" r:id="rId24"/>
    <p:sldId id="314" r:id="rId25"/>
    <p:sldId id="316" r:id="rId26"/>
    <p:sldId id="317" r:id="rId27"/>
    <p:sldId id="318" r:id="rId28"/>
    <p:sldId id="337" r:id="rId29"/>
    <p:sldId id="319" r:id="rId30"/>
    <p:sldId id="320" r:id="rId31"/>
    <p:sldId id="321" r:id="rId32"/>
    <p:sldId id="322" r:id="rId33"/>
    <p:sldId id="323" r:id="rId34"/>
    <p:sldId id="324" r:id="rId35"/>
    <p:sldId id="325" r:id="rId36"/>
    <p:sldId id="326" r:id="rId37"/>
    <p:sldId id="327" r:id="rId38"/>
  </p:sldIdLst>
  <p:sldSz cx="12192000" cy="6858000"/>
  <p:notesSz cx="6815138" cy="982345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101"/>
    <a:srgbClr val="009900"/>
    <a:srgbClr val="FF6600"/>
    <a:srgbClr val="9900FF"/>
    <a:srgbClr val="FF00FF"/>
    <a:srgbClr val="00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9461" autoAdjust="0"/>
  </p:normalViewPr>
  <p:slideViewPr>
    <p:cSldViewPr>
      <p:cViewPr varScale="1">
        <p:scale>
          <a:sx n="84" d="100"/>
          <a:sy n="84" d="100"/>
        </p:scale>
        <p:origin x="106" y="1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48.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9"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75.wmf"/><Relationship Id="rId7" Type="http://schemas.openxmlformats.org/officeDocument/2006/relationships/image" Target="../media/image84.wmf"/><Relationship Id="rId2" Type="http://schemas.openxmlformats.org/officeDocument/2006/relationships/image" Target="../media/image74.wmf"/><Relationship Id="rId1" Type="http://schemas.openxmlformats.org/officeDocument/2006/relationships/image" Target="../media/image81.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24.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4.wmf"/><Relationship Id="rId1" Type="http://schemas.openxmlformats.org/officeDocument/2006/relationships/image" Target="../media/image96.wmf"/><Relationship Id="rId6" Type="http://schemas.openxmlformats.org/officeDocument/2006/relationships/image" Target="../media/image100.wmf"/><Relationship Id="rId5" Type="http://schemas.openxmlformats.org/officeDocument/2006/relationships/image" Target="../media/image99.wmf"/><Relationship Id="rId10" Type="http://schemas.openxmlformats.org/officeDocument/2006/relationships/image" Target="../media/image104.wmf"/><Relationship Id="rId4" Type="http://schemas.openxmlformats.org/officeDocument/2006/relationships/image" Target="../media/image98.wmf"/><Relationship Id="rId9"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6" Type="http://schemas.openxmlformats.org/officeDocument/2006/relationships/image" Target="../media/image120.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5" Type="http://schemas.openxmlformats.org/officeDocument/2006/relationships/image" Target="../media/image11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wmf"/><Relationship Id="rId1" Type="http://schemas.openxmlformats.org/officeDocument/2006/relationships/image" Target="../media/image12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1.emf"/><Relationship Id="rId13" Type="http://schemas.openxmlformats.org/officeDocument/2006/relationships/image" Target="../media/image133.emf"/><Relationship Id="rId18" Type="http://schemas.openxmlformats.org/officeDocument/2006/relationships/image" Target="../media/image138.emf"/><Relationship Id="rId3" Type="http://schemas.openxmlformats.org/officeDocument/2006/relationships/image" Target="../media/image126.wmf"/><Relationship Id="rId7" Type="http://schemas.openxmlformats.org/officeDocument/2006/relationships/image" Target="../media/image130.wmf"/><Relationship Id="rId12" Type="http://schemas.openxmlformats.org/officeDocument/2006/relationships/image" Target="../media/image71.wmf"/><Relationship Id="rId17" Type="http://schemas.openxmlformats.org/officeDocument/2006/relationships/image" Target="../media/image137.emf"/><Relationship Id="rId2" Type="http://schemas.openxmlformats.org/officeDocument/2006/relationships/image" Target="../media/image125.wmf"/><Relationship Id="rId16" Type="http://schemas.openxmlformats.org/officeDocument/2006/relationships/image" Target="../media/image136.emf"/><Relationship Id="rId1" Type="http://schemas.openxmlformats.org/officeDocument/2006/relationships/image" Target="../media/image124.wmf"/><Relationship Id="rId6" Type="http://schemas.openxmlformats.org/officeDocument/2006/relationships/image" Target="../media/image129.wmf"/><Relationship Id="rId11" Type="http://schemas.openxmlformats.org/officeDocument/2006/relationships/image" Target="../media/image112.wmf"/><Relationship Id="rId5" Type="http://schemas.openxmlformats.org/officeDocument/2006/relationships/image" Target="../media/image128.wmf"/><Relationship Id="rId15" Type="http://schemas.openxmlformats.org/officeDocument/2006/relationships/image" Target="../media/image135.emf"/><Relationship Id="rId10" Type="http://schemas.openxmlformats.org/officeDocument/2006/relationships/image" Target="../media/image111.wmf"/><Relationship Id="rId19" Type="http://schemas.openxmlformats.org/officeDocument/2006/relationships/image" Target="../media/image139.emf"/><Relationship Id="rId4" Type="http://schemas.openxmlformats.org/officeDocument/2006/relationships/image" Target="../media/image127.wmf"/><Relationship Id="rId9" Type="http://schemas.openxmlformats.org/officeDocument/2006/relationships/image" Target="../media/image132.wmf"/><Relationship Id="rId14" Type="http://schemas.openxmlformats.org/officeDocument/2006/relationships/image" Target="../media/image13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image" Target="../media/image143.wmf"/><Relationship Id="rId7" Type="http://schemas.openxmlformats.org/officeDocument/2006/relationships/image" Target="../media/image147.e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46.emf"/><Relationship Id="rId5" Type="http://schemas.openxmlformats.org/officeDocument/2006/relationships/image" Target="../media/image145.wmf"/><Relationship Id="rId4" Type="http://schemas.openxmlformats.org/officeDocument/2006/relationships/image" Target="../media/image14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7.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153.emf"/><Relationship Id="rId5" Type="http://schemas.openxmlformats.org/officeDocument/2006/relationships/image" Target="../media/image152.wmf"/><Relationship Id="rId4" Type="http://schemas.openxmlformats.org/officeDocument/2006/relationships/image" Target="../media/image15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5.emf"/><Relationship Id="rId7" Type="http://schemas.openxmlformats.org/officeDocument/2006/relationships/image" Target="../media/image159.wmf"/><Relationship Id="rId2" Type="http://schemas.openxmlformats.org/officeDocument/2006/relationships/image" Target="../media/image154.emf"/><Relationship Id="rId1" Type="http://schemas.openxmlformats.org/officeDocument/2006/relationships/image" Target="../media/image6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image" Target="../media/image172.wmf"/><Relationship Id="rId3" Type="http://schemas.openxmlformats.org/officeDocument/2006/relationships/image" Target="../media/image162.emf"/><Relationship Id="rId7" Type="http://schemas.openxmlformats.org/officeDocument/2006/relationships/image" Target="../media/image166.emf"/><Relationship Id="rId12" Type="http://schemas.openxmlformats.org/officeDocument/2006/relationships/image" Target="../media/image171.wmf"/><Relationship Id="rId2" Type="http://schemas.openxmlformats.org/officeDocument/2006/relationships/image" Target="../media/image161.emf"/><Relationship Id="rId1" Type="http://schemas.openxmlformats.org/officeDocument/2006/relationships/image" Target="../media/image160.emf"/><Relationship Id="rId6" Type="http://schemas.openxmlformats.org/officeDocument/2006/relationships/image" Target="../media/image165.emf"/><Relationship Id="rId11" Type="http://schemas.openxmlformats.org/officeDocument/2006/relationships/image" Target="../media/image170.wmf"/><Relationship Id="rId5" Type="http://schemas.openxmlformats.org/officeDocument/2006/relationships/image" Target="../media/image164.emf"/><Relationship Id="rId15" Type="http://schemas.openxmlformats.org/officeDocument/2006/relationships/image" Target="../media/image174.emf"/><Relationship Id="rId10" Type="http://schemas.openxmlformats.org/officeDocument/2006/relationships/image" Target="../media/image169.wmf"/><Relationship Id="rId4" Type="http://schemas.openxmlformats.org/officeDocument/2006/relationships/image" Target="../media/image163.emf"/><Relationship Id="rId9" Type="http://schemas.openxmlformats.org/officeDocument/2006/relationships/image" Target="../media/image168.emf"/><Relationship Id="rId14" Type="http://schemas.openxmlformats.org/officeDocument/2006/relationships/image" Target="../media/image17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82.emf"/><Relationship Id="rId13" Type="http://schemas.openxmlformats.org/officeDocument/2006/relationships/image" Target="../media/image187.wmf"/><Relationship Id="rId18" Type="http://schemas.openxmlformats.org/officeDocument/2006/relationships/image" Target="../media/image192.wmf"/><Relationship Id="rId3" Type="http://schemas.openxmlformats.org/officeDocument/2006/relationships/image" Target="../media/image177.wmf"/><Relationship Id="rId7" Type="http://schemas.openxmlformats.org/officeDocument/2006/relationships/image" Target="../media/image181.emf"/><Relationship Id="rId12" Type="http://schemas.openxmlformats.org/officeDocument/2006/relationships/image" Target="../media/image186.wmf"/><Relationship Id="rId17" Type="http://schemas.openxmlformats.org/officeDocument/2006/relationships/image" Target="../media/image191.wmf"/><Relationship Id="rId2" Type="http://schemas.openxmlformats.org/officeDocument/2006/relationships/image" Target="../media/image176.wmf"/><Relationship Id="rId16" Type="http://schemas.openxmlformats.org/officeDocument/2006/relationships/image" Target="../media/image190.wmf"/><Relationship Id="rId1" Type="http://schemas.openxmlformats.org/officeDocument/2006/relationships/image" Target="../media/image175.wmf"/><Relationship Id="rId6" Type="http://schemas.openxmlformats.org/officeDocument/2006/relationships/image" Target="../media/image180.wmf"/><Relationship Id="rId11" Type="http://schemas.openxmlformats.org/officeDocument/2006/relationships/image" Target="../media/image185.wmf"/><Relationship Id="rId5" Type="http://schemas.openxmlformats.org/officeDocument/2006/relationships/image" Target="../media/image179.wmf"/><Relationship Id="rId15" Type="http://schemas.openxmlformats.org/officeDocument/2006/relationships/image" Target="../media/image189.wmf"/><Relationship Id="rId10" Type="http://schemas.openxmlformats.org/officeDocument/2006/relationships/image" Target="../media/image184.wmf"/><Relationship Id="rId19" Type="http://schemas.openxmlformats.org/officeDocument/2006/relationships/image" Target="../media/image193.wmf"/><Relationship Id="rId4" Type="http://schemas.openxmlformats.org/officeDocument/2006/relationships/image" Target="../media/image178.wmf"/><Relationship Id="rId9" Type="http://schemas.openxmlformats.org/officeDocument/2006/relationships/image" Target="../media/image183.wmf"/><Relationship Id="rId14" Type="http://schemas.openxmlformats.org/officeDocument/2006/relationships/image" Target="../media/image18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75.wmf"/><Relationship Id="rId7" Type="http://schemas.openxmlformats.org/officeDocument/2006/relationships/image" Target="../media/image183.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6.emf"/><Relationship Id="rId5" Type="http://schemas.openxmlformats.org/officeDocument/2006/relationships/image" Target="../media/image177.wmf"/><Relationship Id="rId10" Type="http://schemas.openxmlformats.org/officeDocument/2006/relationships/image" Target="../media/image199.wmf"/><Relationship Id="rId4" Type="http://schemas.openxmlformats.org/officeDocument/2006/relationships/image" Target="../media/image176.wmf"/><Relationship Id="rId9" Type="http://schemas.openxmlformats.org/officeDocument/2006/relationships/image" Target="../media/image19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10" Type="http://schemas.openxmlformats.org/officeDocument/2006/relationships/image" Target="../media/image209.wmf"/><Relationship Id="rId4" Type="http://schemas.openxmlformats.org/officeDocument/2006/relationships/image" Target="../media/image203.wmf"/><Relationship Id="rId9" Type="http://schemas.openxmlformats.org/officeDocument/2006/relationships/image" Target="../media/image20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pitchFamily="2" charset="-122"/>
              </a:defRPr>
            </a:lvl1pPr>
          </a:lstStyle>
          <a:p>
            <a:pPr>
              <a:defRPr/>
            </a:pPr>
            <a:endParaRPr lang="zh-CN" altLang="en-US"/>
          </a:p>
        </p:txBody>
      </p:sp>
      <p:sp>
        <p:nvSpPr>
          <p:cNvPr id="82947" name="Rectangle 3"/>
          <p:cNvSpPr>
            <a:spLocks noGrp="1" noChangeArrowheads="1"/>
          </p:cNvSpPr>
          <p:nvPr>
            <p:ph type="dt" sz="quarter" idx="1"/>
          </p:nvPr>
        </p:nvSpPr>
        <p:spPr bwMode="auto">
          <a:xfrm>
            <a:off x="386080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pitchFamily="2" charset="-122"/>
              </a:defRPr>
            </a:lvl1pPr>
          </a:lstStyle>
          <a:p>
            <a:pPr>
              <a:defRPr/>
            </a:pPr>
            <a:endParaRPr lang="en-US" altLang="zh-CN"/>
          </a:p>
        </p:txBody>
      </p:sp>
      <p:sp>
        <p:nvSpPr>
          <p:cNvPr id="82948" name="Rectangle 4"/>
          <p:cNvSpPr>
            <a:spLocks noGrp="1" noChangeArrowheads="1"/>
          </p:cNvSpPr>
          <p:nvPr>
            <p:ph type="ftr" sz="quarter" idx="2"/>
          </p:nvPr>
        </p:nvSpPr>
        <p:spPr bwMode="auto">
          <a:xfrm>
            <a:off x="0" y="9331325"/>
            <a:ext cx="29527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pitchFamily="2" charset="-122"/>
              </a:defRPr>
            </a:lvl1pPr>
          </a:lstStyle>
          <a:p>
            <a:pPr>
              <a:defRPr/>
            </a:pPr>
            <a:endParaRPr lang="en-US" altLang="zh-CN"/>
          </a:p>
        </p:txBody>
      </p:sp>
      <p:sp>
        <p:nvSpPr>
          <p:cNvPr id="82949" name="Rectangle 5"/>
          <p:cNvSpPr>
            <a:spLocks noGrp="1" noChangeArrowheads="1"/>
          </p:cNvSpPr>
          <p:nvPr>
            <p:ph type="sldNum" sz="quarter" idx="3"/>
          </p:nvPr>
        </p:nvSpPr>
        <p:spPr bwMode="auto">
          <a:xfrm>
            <a:off x="3860800" y="9331325"/>
            <a:ext cx="2952750"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E83369D1-A73D-4411-94B4-F27B32CDAB88}" type="slidenum">
              <a:rPr lang="zh-CN" altLang="en-US"/>
              <a:pPr>
                <a:defRPr/>
              </a:pPr>
              <a:t>‹#›</a:t>
            </a:fld>
            <a:endParaRPr lang="en-US" altLang="zh-CN"/>
          </a:p>
        </p:txBody>
      </p:sp>
    </p:spTree>
    <p:extLst>
      <p:ext uri="{BB962C8B-B14F-4D97-AF65-F5344CB8AC3E}">
        <p14:creationId xmlns:p14="http://schemas.microsoft.com/office/powerpoint/2010/main" val="154949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p:cNvSpPr>
            <a:spLocks noGrp="1" noChangeArrowheads="1"/>
          </p:cNvSpPr>
          <p:nvPr>
            <p:ph type="hdr" sz="quarter"/>
          </p:nvPr>
        </p:nvSpPr>
        <p:spPr bwMode="auto">
          <a:xfrm>
            <a:off x="0"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zh-CN" altLang="en-US"/>
          </a:p>
        </p:txBody>
      </p:sp>
      <p:sp>
        <p:nvSpPr>
          <p:cNvPr id="32771" name="Rectangle 1027"/>
          <p:cNvSpPr>
            <a:spLocks noGrp="1" noChangeArrowheads="1"/>
          </p:cNvSpPr>
          <p:nvPr>
            <p:ph type="dt" idx="1"/>
          </p:nvPr>
        </p:nvSpPr>
        <p:spPr bwMode="auto">
          <a:xfrm>
            <a:off x="3862388" y="0"/>
            <a:ext cx="29527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14340" name="Rectangle 1028"/>
          <p:cNvSpPr>
            <a:spLocks noChangeArrowheads="1" noTextEdit="1"/>
          </p:cNvSpPr>
          <p:nvPr>
            <p:ph type="sldImg" idx="2"/>
          </p:nvPr>
        </p:nvSpPr>
        <p:spPr bwMode="auto">
          <a:xfrm>
            <a:off x="133350" y="736600"/>
            <a:ext cx="6550025" cy="3684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1029"/>
          <p:cNvSpPr>
            <a:spLocks noGrp="1" noChangeArrowheads="1"/>
          </p:cNvSpPr>
          <p:nvPr>
            <p:ph type="body" sz="quarter" idx="3"/>
          </p:nvPr>
        </p:nvSpPr>
        <p:spPr bwMode="auto">
          <a:xfrm>
            <a:off x="908050" y="4665663"/>
            <a:ext cx="4999038" cy="4421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1030"/>
          <p:cNvSpPr>
            <a:spLocks noGrp="1" noChangeArrowheads="1"/>
          </p:cNvSpPr>
          <p:nvPr>
            <p:ph type="ftr" sz="quarter" idx="4"/>
          </p:nvPr>
        </p:nvSpPr>
        <p:spPr bwMode="auto">
          <a:xfrm>
            <a:off x="0" y="9332913"/>
            <a:ext cx="29527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32775" name="Rectangle 1031"/>
          <p:cNvSpPr>
            <a:spLocks noGrp="1" noChangeArrowheads="1"/>
          </p:cNvSpPr>
          <p:nvPr>
            <p:ph type="sldNum" sz="quarter" idx="5"/>
          </p:nvPr>
        </p:nvSpPr>
        <p:spPr bwMode="auto">
          <a:xfrm>
            <a:off x="3862388" y="9332913"/>
            <a:ext cx="29527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6DA85B21-103F-4751-ABBC-C9C43F14BF59}" type="slidenum">
              <a:rPr lang="zh-CN" altLang="en-US"/>
              <a:pPr>
                <a:defRPr/>
              </a:pPr>
              <a:t>‹#›</a:t>
            </a:fld>
            <a:endParaRPr lang="en-US" altLang="zh-CN"/>
          </a:p>
        </p:txBody>
      </p:sp>
    </p:spTree>
    <p:extLst>
      <p:ext uri="{BB962C8B-B14F-4D97-AF65-F5344CB8AC3E}">
        <p14:creationId xmlns:p14="http://schemas.microsoft.com/office/powerpoint/2010/main" val="78831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2391C7-D53C-4CEB-B930-A914C20EB1C4}" type="slidenum">
              <a:rPr lang="zh-CN" altLang="en-US" smtClean="0"/>
              <a:pPr>
                <a:spcBef>
                  <a:spcPct val="0"/>
                </a:spcBef>
              </a:pPr>
              <a:t>1</a:t>
            </a:fld>
            <a:endParaRPr lang="en-US" altLang="zh-CN" smtClean="0"/>
          </a:p>
        </p:txBody>
      </p:sp>
      <p:sp>
        <p:nvSpPr>
          <p:cNvPr id="17411" name="Rectangle 2"/>
          <p:cNvSpPr>
            <a:spLocks noChangeArrowheads="1" noTextEdit="1"/>
          </p:cNvSpPr>
          <p:nvPr>
            <p:ph type="sldImg"/>
          </p:nvPr>
        </p:nvSpPr>
        <p:spPr>
          <a:solidFill>
            <a:srgbClr val="FFFFFF"/>
          </a:solidFill>
          <a:ln/>
        </p:spPr>
      </p:sp>
      <p:sp>
        <p:nvSpPr>
          <p:cNvPr id="17412" name="Rectangle 3"/>
          <p:cNvSpPr>
            <a:spLocks noChangeArrowheads="1"/>
          </p:cNvSpPr>
          <p:nvPr>
            <p:ph type="body" idx="1"/>
          </p:nvPr>
        </p:nvSpPr>
        <p:spPr>
          <a:solidFill>
            <a:srgbClr val="FFFFFF"/>
          </a:solidFill>
          <a:ln>
            <a:solidFill>
              <a:srgbClr val="000000"/>
            </a:solidFill>
          </a:ln>
        </p:spPr>
        <p:txBody>
          <a:bodyPr/>
          <a:lstStyle/>
          <a:p>
            <a:pPr eaLnBrk="1" hangingPunct="1"/>
            <a:r>
              <a:rPr lang="zh-CN" altLang="en-US" sz="2400" b="1" smtClean="0">
                <a:solidFill>
                  <a:srgbClr val="000000"/>
                </a:solidFill>
                <a:ea typeface="楷体_GB2312" pitchFamily="49" charset="-122"/>
              </a:rPr>
              <a:t>恒定电流在真空中产生的磁场。</a:t>
            </a:r>
            <a:r>
              <a:rPr lang="zh-CN" altLang="en-US" sz="2400" b="1" smtClean="0">
                <a:solidFill>
                  <a:srgbClr val="0000FF"/>
                </a:solidFill>
                <a:ea typeface="楷体_GB2312" pitchFamily="49" charset="-122"/>
              </a:rPr>
              <a:t>稳恒磁场: 恒定电流激发的磁场。也称为静磁场。    即在空间的分布不随时间变化的磁场。</a:t>
            </a:r>
          </a:p>
          <a:p>
            <a:pPr eaLnBrk="1" hangingPunct="1">
              <a:lnSpc>
                <a:spcPct val="50000"/>
              </a:lnSpc>
              <a:spcBef>
                <a:spcPct val="50000"/>
              </a:spcBef>
            </a:pPr>
            <a:endParaRPr lang="zh-CN" altLang="en-US" sz="2400" b="1" smtClean="0">
              <a:solidFill>
                <a:srgbClr val="000000"/>
              </a:solidFill>
              <a:ea typeface="楷体_GB2312" pitchFamily="49" charset="-122"/>
            </a:endParaRPr>
          </a:p>
        </p:txBody>
      </p:sp>
    </p:spTree>
    <p:extLst>
      <p:ext uri="{BB962C8B-B14F-4D97-AF65-F5344CB8AC3E}">
        <p14:creationId xmlns:p14="http://schemas.microsoft.com/office/powerpoint/2010/main" val="1419743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50471AC-EF01-42FF-B9D7-DD13E873550A}" type="datetimeFigureOut">
              <a:rPr lang="zh-CN" altLang="en-US"/>
              <a:pPr>
                <a:defRPr/>
              </a:pPr>
              <a:t>2019/11/28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98F4F49-444A-4952-9ADF-4C4D1E64FAED}" type="slidenum">
              <a:rPr lang="zh-CN" altLang="en-US"/>
              <a:pPr>
                <a:defRPr/>
              </a:pPr>
              <a:t>‹#›</a:t>
            </a:fld>
            <a:endParaRPr lang="zh-CN" altLang="en-US"/>
          </a:p>
        </p:txBody>
      </p:sp>
    </p:spTree>
    <p:extLst>
      <p:ext uri="{BB962C8B-B14F-4D97-AF65-F5344CB8AC3E}">
        <p14:creationId xmlns:p14="http://schemas.microsoft.com/office/powerpoint/2010/main" val="274593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AA10EA3-98F6-436B-9D78-F65BC97FE106}" type="datetimeFigureOut">
              <a:rPr lang="zh-CN" altLang="en-US"/>
              <a:pPr>
                <a:defRPr/>
              </a:pPr>
              <a:t>2019/11/28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CB2EF859-7E41-4FF2-AD27-543FE7DC3B58}" type="slidenum">
              <a:rPr lang="zh-CN" altLang="en-US"/>
              <a:pPr>
                <a:defRPr/>
              </a:pPr>
              <a:t>‹#›</a:t>
            </a:fld>
            <a:endParaRPr lang="zh-CN" altLang="en-US"/>
          </a:p>
        </p:txBody>
      </p:sp>
    </p:spTree>
    <p:extLst>
      <p:ext uri="{BB962C8B-B14F-4D97-AF65-F5344CB8AC3E}">
        <p14:creationId xmlns:p14="http://schemas.microsoft.com/office/powerpoint/2010/main" val="406963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3A66EA8-1365-402F-A8C5-463F26DC091C}" type="datetimeFigureOut">
              <a:rPr lang="zh-CN" altLang="en-US"/>
              <a:pPr>
                <a:defRPr/>
              </a:pPr>
              <a:t>2019/11/28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BF01E2A-82CD-4EBA-A71F-8AD46EBADF4A}" type="slidenum">
              <a:rPr lang="zh-CN" altLang="en-US"/>
              <a:pPr>
                <a:defRPr/>
              </a:pPr>
              <a:t>‹#›</a:t>
            </a:fld>
            <a:endParaRPr lang="zh-CN" altLang="en-US"/>
          </a:p>
        </p:txBody>
      </p:sp>
    </p:spTree>
    <p:extLst>
      <p:ext uri="{BB962C8B-B14F-4D97-AF65-F5344CB8AC3E}">
        <p14:creationId xmlns:p14="http://schemas.microsoft.com/office/powerpoint/2010/main" val="178743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BAF3AF36-3BB7-48A6-A88D-FB80CB19F128}" type="slidenum">
              <a:rPr lang="en-US" altLang="zh-CN"/>
              <a:pPr>
                <a:defRPr/>
              </a:pPr>
              <a:t>‹#›</a:t>
            </a:fld>
            <a:endParaRPr lang="en-US" altLang="zh-CN"/>
          </a:p>
        </p:txBody>
      </p:sp>
    </p:spTree>
    <p:extLst>
      <p:ext uri="{BB962C8B-B14F-4D97-AF65-F5344CB8AC3E}">
        <p14:creationId xmlns:p14="http://schemas.microsoft.com/office/powerpoint/2010/main" val="2222198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9993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279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C721ED5-1E9C-4BBD-98F0-E38C2D16C734}" type="datetimeFigureOut">
              <a:rPr lang="zh-CN" altLang="en-US"/>
              <a:pPr>
                <a:defRPr/>
              </a:pPr>
              <a:t>2019/11/28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E9EFBC8-0F20-43B9-9CC3-C9A15C5BBD84}" type="slidenum">
              <a:rPr lang="zh-CN" altLang="en-US"/>
              <a:pPr>
                <a:defRPr/>
              </a:pPr>
              <a:t>‹#›</a:t>
            </a:fld>
            <a:endParaRPr lang="zh-CN" altLang="en-US"/>
          </a:p>
        </p:txBody>
      </p:sp>
    </p:spTree>
    <p:extLst>
      <p:ext uri="{BB962C8B-B14F-4D97-AF65-F5344CB8AC3E}">
        <p14:creationId xmlns:p14="http://schemas.microsoft.com/office/powerpoint/2010/main" val="405185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D32377A-1EB1-4E83-971E-7C2C13A18238}" type="datetimeFigureOut">
              <a:rPr lang="zh-CN" altLang="en-US"/>
              <a:pPr>
                <a:defRPr/>
              </a:pPr>
              <a:t>2019/11/28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F94E94AB-7160-4E6F-B2B6-3AB238300541}" type="slidenum">
              <a:rPr lang="zh-CN" altLang="en-US"/>
              <a:pPr>
                <a:defRPr/>
              </a:pPr>
              <a:t>‹#›</a:t>
            </a:fld>
            <a:endParaRPr lang="zh-CN" altLang="en-US"/>
          </a:p>
        </p:txBody>
      </p:sp>
    </p:spTree>
    <p:extLst>
      <p:ext uri="{BB962C8B-B14F-4D97-AF65-F5344CB8AC3E}">
        <p14:creationId xmlns:p14="http://schemas.microsoft.com/office/powerpoint/2010/main" val="79636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C79AAE0-AF3A-4448-B7F8-5D597F39C0D1}" type="datetimeFigureOut">
              <a:rPr lang="zh-CN" altLang="en-US"/>
              <a:pPr>
                <a:defRPr/>
              </a:pPr>
              <a:t>2019/11/28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9FE5637D-A195-4EB8-A439-D92D0AB2DE6D}" type="slidenum">
              <a:rPr lang="zh-CN" altLang="en-US"/>
              <a:pPr>
                <a:defRPr/>
              </a:pPr>
              <a:t>‹#›</a:t>
            </a:fld>
            <a:endParaRPr lang="zh-CN" altLang="en-US"/>
          </a:p>
        </p:txBody>
      </p:sp>
    </p:spTree>
    <p:extLst>
      <p:ext uri="{BB962C8B-B14F-4D97-AF65-F5344CB8AC3E}">
        <p14:creationId xmlns:p14="http://schemas.microsoft.com/office/powerpoint/2010/main" val="422349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177D477E-801E-4CC1-B5B6-5534330796F0}" type="datetimeFigureOut">
              <a:rPr lang="zh-CN" altLang="en-US"/>
              <a:pPr>
                <a:defRPr/>
              </a:pPr>
              <a:t>2019/11/28</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A34E8F13-531D-4F74-98E2-4B58F6BDFC0A}" type="slidenum">
              <a:rPr lang="zh-CN" altLang="en-US"/>
              <a:pPr>
                <a:defRPr/>
              </a:pPr>
              <a:t>‹#›</a:t>
            </a:fld>
            <a:endParaRPr lang="zh-CN" altLang="en-US"/>
          </a:p>
        </p:txBody>
      </p:sp>
    </p:spTree>
    <p:extLst>
      <p:ext uri="{BB962C8B-B14F-4D97-AF65-F5344CB8AC3E}">
        <p14:creationId xmlns:p14="http://schemas.microsoft.com/office/powerpoint/2010/main" val="308277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F92F959-078B-4C8F-9A39-BF7709EA3BC0}" type="datetimeFigureOut">
              <a:rPr lang="zh-CN" altLang="en-US"/>
              <a:pPr>
                <a:defRPr/>
              </a:pPr>
              <a:t>2019/11/28</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AFB573B7-1833-4967-BB8F-78C2C5C00D78}" type="slidenum">
              <a:rPr lang="zh-CN" altLang="en-US"/>
              <a:pPr>
                <a:defRPr/>
              </a:pPr>
              <a:t>‹#›</a:t>
            </a:fld>
            <a:endParaRPr lang="zh-CN" altLang="en-US"/>
          </a:p>
        </p:txBody>
      </p:sp>
    </p:spTree>
    <p:extLst>
      <p:ext uri="{BB962C8B-B14F-4D97-AF65-F5344CB8AC3E}">
        <p14:creationId xmlns:p14="http://schemas.microsoft.com/office/powerpoint/2010/main" val="263993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79DAECB-37C2-4DE9-A247-561F6ECBF6FA}" type="datetimeFigureOut">
              <a:rPr lang="zh-CN" altLang="en-US"/>
              <a:pPr>
                <a:defRPr/>
              </a:pPr>
              <a:t>2019/11/28</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FACC2FB-4C3F-4541-816D-5AFF504E3385}" type="slidenum">
              <a:rPr lang="zh-CN" altLang="en-US"/>
              <a:pPr>
                <a:defRPr/>
              </a:pPr>
              <a:t>‹#›</a:t>
            </a:fld>
            <a:endParaRPr lang="zh-CN" altLang="en-US"/>
          </a:p>
        </p:txBody>
      </p:sp>
    </p:spTree>
    <p:extLst>
      <p:ext uri="{BB962C8B-B14F-4D97-AF65-F5344CB8AC3E}">
        <p14:creationId xmlns:p14="http://schemas.microsoft.com/office/powerpoint/2010/main" val="67759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3E795A3F-3E4D-499D-B033-2E2C0ADDF4EC}" type="datetimeFigureOut">
              <a:rPr lang="zh-CN" altLang="en-US"/>
              <a:pPr>
                <a:defRPr/>
              </a:pPr>
              <a:t>2019/11/28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CAEFDEAB-A287-45B7-9811-60D1093AAAEF}" type="slidenum">
              <a:rPr lang="zh-CN" altLang="en-US"/>
              <a:pPr>
                <a:defRPr/>
              </a:pPr>
              <a:t>‹#›</a:t>
            </a:fld>
            <a:endParaRPr lang="zh-CN" altLang="en-US"/>
          </a:p>
        </p:txBody>
      </p:sp>
    </p:spTree>
    <p:extLst>
      <p:ext uri="{BB962C8B-B14F-4D97-AF65-F5344CB8AC3E}">
        <p14:creationId xmlns:p14="http://schemas.microsoft.com/office/powerpoint/2010/main" val="307245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A48F0EB-D33C-42C8-9511-E19C33542375}" type="datetimeFigureOut">
              <a:rPr lang="zh-CN" altLang="en-US"/>
              <a:pPr>
                <a:defRPr/>
              </a:pPr>
              <a:t>2019/11/28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6FBADBE-07A8-4D62-8653-BCC947AB943A}" type="slidenum">
              <a:rPr lang="zh-CN" altLang="en-US"/>
              <a:pPr>
                <a:defRPr/>
              </a:pPr>
              <a:t>‹#›</a:t>
            </a:fld>
            <a:endParaRPr lang="zh-CN" altLang="en-US"/>
          </a:p>
        </p:txBody>
      </p:sp>
    </p:spTree>
    <p:extLst>
      <p:ext uri="{BB962C8B-B14F-4D97-AF65-F5344CB8AC3E}">
        <p14:creationId xmlns:p14="http://schemas.microsoft.com/office/powerpoint/2010/main" val="27432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41" r:id="rId13"/>
    <p:sldLayoutId id="2147483742"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11" Type="http://schemas.openxmlformats.org/officeDocument/2006/relationships/image" Target="../media/image39.png"/><Relationship Id="rId5" Type="http://schemas.openxmlformats.org/officeDocument/2006/relationships/oleObject" Target="../embeddings/oleObject2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7.bin"/><Relationship Id="rId18" Type="http://schemas.openxmlformats.org/officeDocument/2006/relationships/image" Target="../media/image47.wmf"/><Relationship Id="rId3" Type="http://schemas.openxmlformats.org/officeDocument/2006/relationships/oleObject" Target="../embeddings/oleObject32.bin"/><Relationship Id="rId21" Type="http://schemas.openxmlformats.org/officeDocument/2006/relationships/oleObject" Target="../embeddings/oleObject41.bin"/><Relationship Id="rId7" Type="http://schemas.openxmlformats.org/officeDocument/2006/relationships/oleObject" Target="../embeddings/oleObject34.bin"/><Relationship Id="rId12" Type="http://schemas.openxmlformats.org/officeDocument/2006/relationships/image" Target="../media/image44.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oleObject" Target="../embeddings/oleObject36.bin"/><Relationship Id="rId24" Type="http://schemas.openxmlformats.org/officeDocument/2006/relationships/image" Target="../media/image50.wmf"/><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oleObject" Target="../embeddings/oleObject42.bin"/><Relationship Id="rId10" Type="http://schemas.openxmlformats.org/officeDocument/2006/relationships/image" Target="../media/image43.wmf"/><Relationship Id="rId19" Type="http://schemas.openxmlformats.org/officeDocument/2006/relationships/oleObject" Target="../embeddings/oleObject40.bin"/><Relationship Id="rId4" Type="http://schemas.openxmlformats.org/officeDocument/2006/relationships/image" Target="../media/image40.wmf"/><Relationship Id="rId9" Type="http://schemas.openxmlformats.org/officeDocument/2006/relationships/oleObject" Target="../embeddings/oleObject35.bin"/><Relationship Id="rId14" Type="http://schemas.openxmlformats.org/officeDocument/2006/relationships/image" Target="../media/image45.wmf"/><Relationship Id="rId22" Type="http://schemas.openxmlformats.org/officeDocument/2006/relationships/image" Target="../media/image49.wmf"/></Relationships>
</file>

<file path=ppt/slides/_rels/slide1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44.bin"/><Relationship Id="rId4" Type="http://schemas.openxmlformats.org/officeDocument/2006/relationships/image" Target="../media/image51.wmf"/><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53.wmf"/></Relationships>
</file>

<file path=ppt/slides/_rels/slide15.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0.bin"/><Relationship Id="rId14" Type="http://schemas.openxmlformats.org/officeDocument/2006/relationships/image" Target="../media/image4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0.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3.bin"/><Relationship Id="rId18" Type="http://schemas.openxmlformats.org/officeDocument/2006/relationships/oleObject" Target="../embeddings/oleObject66.bin"/><Relationship Id="rId3" Type="http://schemas.openxmlformats.org/officeDocument/2006/relationships/oleObject" Target="../embeddings/oleObject58.bin"/><Relationship Id="rId21" Type="http://schemas.openxmlformats.org/officeDocument/2006/relationships/image" Target="../media/image72.wmf"/><Relationship Id="rId7" Type="http://schemas.openxmlformats.org/officeDocument/2006/relationships/oleObject" Target="../embeddings/oleObject60.bin"/><Relationship Id="rId12" Type="http://schemas.openxmlformats.org/officeDocument/2006/relationships/image" Target="../media/image68.wmf"/><Relationship Id="rId17" Type="http://schemas.openxmlformats.org/officeDocument/2006/relationships/image" Target="../media/image70.wmf"/><Relationship Id="rId2" Type="http://schemas.openxmlformats.org/officeDocument/2006/relationships/slideLayout" Target="../slideLayouts/slideLayout7.xml"/><Relationship Id="rId16" Type="http://schemas.openxmlformats.org/officeDocument/2006/relationships/oleObject" Target="../embeddings/oleObject65.bin"/><Relationship Id="rId20" Type="http://schemas.openxmlformats.org/officeDocument/2006/relationships/oleObject" Target="../embeddings/oleObject67.bin"/><Relationship Id="rId1" Type="http://schemas.openxmlformats.org/officeDocument/2006/relationships/vmlDrawing" Target="../drawings/vmlDrawing12.vml"/><Relationship Id="rId6" Type="http://schemas.openxmlformats.org/officeDocument/2006/relationships/image" Target="../media/image65.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67.wmf"/><Relationship Id="rId19" Type="http://schemas.openxmlformats.org/officeDocument/2006/relationships/image" Target="../media/image71.wmf"/><Relationship Id="rId4" Type="http://schemas.openxmlformats.org/officeDocument/2006/relationships/image" Target="../media/image64.wmf"/><Relationship Id="rId9" Type="http://schemas.openxmlformats.org/officeDocument/2006/relationships/oleObject" Target="../embeddings/oleObject61.bin"/><Relationship Id="rId14" Type="http://schemas.openxmlformats.org/officeDocument/2006/relationships/image" Target="../media/image6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20.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77.wmf"/><Relationship Id="rId18" Type="http://schemas.openxmlformats.org/officeDocument/2006/relationships/oleObject" Target="../embeddings/oleObject76.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oleObject" Target="../embeddings/oleObject73.bin"/><Relationship Id="rId17" Type="http://schemas.openxmlformats.org/officeDocument/2006/relationships/image" Target="../media/image79.wmf"/><Relationship Id="rId2" Type="http://schemas.openxmlformats.org/officeDocument/2006/relationships/slideLayout" Target="../slideLayouts/slideLayout7.xml"/><Relationship Id="rId16" Type="http://schemas.openxmlformats.org/officeDocument/2006/relationships/oleObject" Target="../embeddings/oleObject75.bin"/><Relationship Id="rId1" Type="http://schemas.openxmlformats.org/officeDocument/2006/relationships/vmlDrawing" Target="../drawings/vmlDrawing13.vml"/><Relationship Id="rId6" Type="http://schemas.openxmlformats.org/officeDocument/2006/relationships/image" Target="../media/image74.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image" Target="../media/image78.wmf"/><Relationship Id="rId10" Type="http://schemas.openxmlformats.org/officeDocument/2006/relationships/image" Target="../media/image76.wmf"/><Relationship Id="rId19" Type="http://schemas.openxmlformats.org/officeDocument/2006/relationships/image" Target="../media/image80.wmf"/><Relationship Id="rId4" Type="http://schemas.openxmlformats.org/officeDocument/2006/relationships/image" Target="../media/image73.wmf"/><Relationship Id="rId9" Type="http://schemas.openxmlformats.org/officeDocument/2006/relationships/oleObject" Target="../embeddings/oleObject71.bin"/><Relationship Id="rId14" Type="http://schemas.openxmlformats.org/officeDocument/2006/relationships/oleObject" Target="../embeddings/oleObject74.bin"/></Relationships>
</file>

<file path=ppt/slides/_rels/slide21.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2.wmf"/><Relationship Id="rId18" Type="http://schemas.openxmlformats.org/officeDocument/2006/relationships/oleObject" Target="../embeddings/oleObject85.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oleObject" Target="../embeddings/oleObject82.bin"/><Relationship Id="rId17" Type="http://schemas.openxmlformats.org/officeDocument/2006/relationships/image" Target="../media/image84.wmf"/><Relationship Id="rId2" Type="http://schemas.openxmlformats.org/officeDocument/2006/relationships/slideLayout" Target="../slideLayouts/slideLayout7.xml"/><Relationship Id="rId16" Type="http://schemas.openxmlformats.org/officeDocument/2006/relationships/oleObject" Target="../embeddings/oleObject84.bin"/><Relationship Id="rId1" Type="http://schemas.openxmlformats.org/officeDocument/2006/relationships/vmlDrawing" Target="../drawings/vmlDrawing14.vml"/><Relationship Id="rId6" Type="http://schemas.openxmlformats.org/officeDocument/2006/relationships/image" Target="../media/image74.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image" Target="../media/image83.wmf"/><Relationship Id="rId10" Type="http://schemas.openxmlformats.org/officeDocument/2006/relationships/image" Target="../media/image76.wmf"/><Relationship Id="rId19" Type="http://schemas.openxmlformats.org/officeDocument/2006/relationships/image" Target="../media/image85.wmf"/><Relationship Id="rId4" Type="http://schemas.openxmlformats.org/officeDocument/2006/relationships/image" Target="../media/image81.wmf"/><Relationship Id="rId9" Type="http://schemas.openxmlformats.org/officeDocument/2006/relationships/oleObject" Target="../embeddings/oleObject80.bin"/><Relationship Id="rId14"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1.bin"/><Relationship Id="rId18" Type="http://schemas.openxmlformats.org/officeDocument/2006/relationships/image" Target="../media/image92.w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89.wmf"/><Relationship Id="rId17" Type="http://schemas.openxmlformats.org/officeDocument/2006/relationships/oleObject" Target="../embeddings/oleObject93.bin"/><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15.vml"/><Relationship Id="rId6" Type="http://schemas.openxmlformats.org/officeDocument/2006/relationships/image" Target="../media/image86.wmf"/><Relationship Id="rId11" Type="http://schemas.openxmlformats.org/officeDocument/2006/relationships/oleObject" Target="../embeddings/oleObject90.bin"/><Relationship Id="rId24" Type="http://schemas.openxmlformats.org/officeDocument/2006/relationships/image" Target="../media/image95.w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88.wmf"/><Relationship Id="rId19" Type="http://schemas.openxmlformats.org/officeDocument/2006/relationships/oleObject" Target="../embeddings/oleObject94.bin"/><Relationship Id="rId4" Type="http://schemas.openxmlformats.org/officeDocument/2006/relationships/image" Target="../media/image24.wmf"/><Relationship Id="rId9" Type="http://schemas.openxmlformats.org/officeDocument/2006/relationships/oleObject" Target="../embeddings/oleObject89.bin"/><Relationship Id="rId14" Type="http://schemas.openxmlformats.org/officeDocument/2006/relationships/image" Target="../media/image90.wmf"/><Relationship Id="rId22" Type="http://schemas.openxmlformats.org/officeDocument/2006/relationships/image" Target="../media/image94.wmf"/></Relationships>
</file>

<file path=ppt/slides/_rels/slide24.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2.bin"/><Relationship Id="rId18" Type="http://schemas.openxmlformats.org/officeDocument/2006/relationships/image" Target="../media/image102.wmf"/><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99.wmf"/><Relationship Id="rId1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16.vml"/><Relationship Id="rId6" Type="http://schemas.openxmlformats.org/officeDocument/2006/relationships/image" Target="../media/image94.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8.wmf"/><Relationship Id="rId19" Type="http://schemas.openxmlformats.org/officeDocument/2006/relationships/oleObject" Target="../embeddings/oleObject105.bin"/><Relationship Id="rId4" Type="http://schemas.openxmlformats.org/officeDocument/2006/relationships/image" Target="../media/image96.wmf"/><Relationship Id="rId9" Type="http://schemas.openxmlformats.org/officeDocument/2006/relationships/oleObject" Target="../embeddings/oleObject100.bin"/><Relationship Id="rId14" Type="http://schemas.openxmlformats.org/officeDocument/2006/relationships/image" Target="../media/image100.wmf"/><Relationship Id="rId22" Type="http://schemas.openxmlformats.org/officeDocument/2006/relationships/image" Target="../media/image104.wmf"/></Relationships>
</file>

<file path=ppt/slides/_rels/slide25.xml.rels><?xml version="1.0" encoding="UTF-8" standalone="yes"?>
<Relationships xmlns="http://schemas.openxmlformats.org/package/2006/relationships"><Relationship Id="rId13" Type="http://schemas.openxmlformats.org/officeDocument/2006/relationships/oleObject" Target="../embeddings/oleObject112.bin"/><Relationship Id="rId18" Type="http://schemas.openxmlformats.org/officeDocument/2006/relationships/image" Target="../media/image112.wmf"/><Relationship Id="rId26" Type="http://schemas.openxmlformats.org/officeDocument/2006/relationships/image" Target="../media/image116.wmf"/><Relationship Id="rId3" Type="http://schemas.openxmlformats.org/officeDocument/2006/relationships/oleObject" Target="../embeddings/oleObject107.bin"/><Relationship Id="rId21" Type="http://schemas.openxmlformats.org/officeDocument/2006/relationships/oleObject" Target="../embeddings/oleObject116.bin"/><Relationship Id="rId34" Type="http://schemas.openxmlformats.org/officeDocument/2006/relationships/image" Target="../media/image120.wmf"/><Relationship Id="rId7" Type="http://schemas.openxmlformats.org/officeDocument/2006/relationships/oleObject" Target="../embeddings/oleObject109.bin"/><Relationship Id="rId12" Type="http://schemas.openxmlformats.org/officeDocument/2006/relationships/image" Target="../media/image109.wmf"/><Relationship Id="rId17" Type="http://schemas.openxmlformats.org/officeDocument/2006/relationships/oleObject" Target="../embeddings/oleObject114.bin"/><Relationship Id="rId25" Type="http://schemas.openxmlformats.org/officeDocument/2006/relationships/oleObject" Target="../embeddings/oleObject118.bin"/><Relationship Id="rId33"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11.wmf"/><Relationship Id="rId20" Type="http://schemas.openxmlformats.org/officeDocument/2006/relationships/image" Target="../media/image113.wmf"/><Relationship Id="rId29" Type="http://schemas.openxmlformats.org/officeDocument/2006/relationships/oleObject" Target="../embeddings/oleObject120.bin"/><Relationship Id="rId1" Type="http://schemas.openxmlformats.org/officeDocument/2006/relationships/vmlDrawing" Target="../drawings/vmlDrawing17.vml"/><Relationship Id="rId6" Type="http://schemas.openxmlformats.org/officeDocument/2006/relationships/image" Target="../media/image106.wmf"/><Relationship Id="rId11" Type="http://schemas.openxmlformats.org/officeDocument/2006/relationships/oleObject" Target="../embeddings/oleObject111.bin"/><Relationship Id="rId24" Type="http://schemas.openxmlformats.org/officeDocument/2006/relationships/image" Target="../media/image115.wmf"/><Relationship Id="rId32" Type="http://schemas.openxmlformats.org/officeDocument/2006/relationships/image" Target="../media/image119.wmf"/><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28" Type="http://schemas.openxmlformats.org/officeDocument/2006/relationships/image" Target="../media/image117.wmf"/><Relationship Id="rId10" Type="http://schemas.openxmlformats.org/officeDocument/2006/relationships/image" Target="../media/image108.wmf"/><Relationship Id="rId19" Type="http://schemas.openxmlformats.org/officeDocument/2006/relationships/oleObject" Target="../embeddings/oleObject115.bin"/><Relationship Id="rId31" Type="http://schemas.openxmlformats.org/officeDocument/2006/relationships/oleObject" Target="../embeddings/oleObject121.bin"/><Relationship Id="rId4" Type="http://schemas.openxmlformats.org/officeDocument/2006/relationships/image" Target="../media/image105.wmf"/><Relationship Id="rId9" Type="http://schemas.openxmlformats.org/officeDocument/2006/relationships/oleObject" Target="../embeddings/oleObject110.bin"/><Relationship Id="rId14" Type="http://schemas.openxmlformats.org/officeDocument/2006/relationships/image" Target="../media/image110.wmf"/><Relationship Id="rId22" Type="http://schemas.openxmlformats.org/officeDocument/2006/relationships/image" Target="../media/image114.wmf"/><Relationship Id="rId27" Type="http://schemas.openxmlformats.org/officeDocument/2006/relationships/oleObject" Target="../embeddings/oleObject119.bin"/><Relationship Id="rId30" Type="http://schemas.openxmlformats.org/officeDocument/2006/relationships/image" Target="../media/image118.wmf"/><Relationship Id="rId8" Type="http://schemas.openxmlformats.org/officeDocument/2006/relationships/image" Target="../media/image107.wmf"/></Relationships>
</file>

<file path=ppt/slides/_rels/slide26.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2.wmf"/><Relationship Id="rId5" Type="http://schemas.openxmlformats.org/officeDocument/2006/relationships/oleObject" Target="../embeddings/oleObject124.bin"/><Relationship Id="rId4" Type="http://schemas.openxmlformats.org/officeDocument/2006/relationships/image" Target="../media/image121.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31.bin"/><Relationship Id="rId18" Type="http://schemas.openxmlformats.org/officeDocument/2006/relationships/image" Target="../media/image131.emf"/><Relationship Id="rId26" Type="http://schemas.openxmlformats.org/officeDocument/2006/relationships/oleObject" Target="../embeddings/oleObject140.bin"/><Relationship Id="rId39" Type="http://schemas.openxmlformats.org/officeDocument/2006/relationships/image" Target="../media/image135.emf"/><Relationship Id="rId21" Type="http://schemas.openxmlformats.org/officeDocument/2006/relationships/oleObject" Target="../embeddings/oleObject135.bin"/><Relationship Id="rId34" Type="http://schemas.openxmlformats.org/officeDocument/2006/relationships/oleObject" Target="../embeddings/oleObject145.bin"/><Relationship Id="rId42" Type="http://schemas.openxmlformats.org/officeDocument/2006/relationships/oleObject" Target="../embeddings/oleObject149.bin"/><Relationship Id="rId47" Type="http://schemas.openxmlformats.org/officeDocument/2006/relationships/image" Target="../media/image139.emf"/><Relationship Id="rId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130.wmf"/><Relationship Id="rId29" Type="http://schemas.openxmlformats.org/officeDocument/2006/relationships/image" Target="../media/image111.wmf"/><Relationship Id="rId1" Type="http://schemas.openxmlformats.org/officeDocument/2006/relationships/vmlDrawing" Target="../drawings/vmlDrawing19.vml"/><Relationship Id="rId6" Type="http://schemas.openxmlformats.org/officeDocument/2006/relationships/image" Target="../media/image125.wmf"/><Relationship Id="rId11" Type="http://schemas.openxmlformats.org/officeDocument/2006/relationships/oleObject" Target="../embeddings/oleObject130.bin"/><Relationship Id="rId24" Type="http://schemas.openxmlformats.org/officeDocument/2006/relationships/oleObject" Target="../embeddings/oleObject138.bin"/><Relationship Id="rId32" Type="http://schemas.openxmlformats.org/officeDocument/2006/relationships/oleObject" Target="../embeddings/oleObject144.bin"/><Relationship Id="rId37" Type="http://schemas.openxmlformats.org/officeDocument/2006/relationships/image" Target="../media/image134.emf"/><Relationship Id="rId40" Type="http://schemas.openxmlformats.org/officeDocument/2006/relationships/oleObject" Target="../embeddings/oleObject148.bin"/><Relationship Id="rId45" Type="http://schemas.openxmlformats.org/officeDocument/2006/relationships/image" Target="../media/image138.e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7.bin"/><Relationship Id="rId28" Type="http://schemas.openxmlformats.org/officeDocument/2006/relationships/oleObject" Target="../embeddings/oleObject142.bin"/><Relationship Id="rId36" Type="http://schemas.openxmlformats.org/officeDocument/2006/relationships/oleObject" Target="../embeddings/oleObject146.bin"/><Relationship Id="rId10" Type="http://schemas.openxmlformats.org/officeDocument/2006/relationships/image" Target="../media/image127.wmf"/><Relationship Id="rId19" Type="http://schemas.openxmlformats.org/officeDocument/2006/relationships/oleObject" Target="../embeddings/oleObject134.bin"/><Relationship Id="rId31" Type="http://schemas.openxmlformats.org/officeDocument/2006/relationships/image" Target="../media/image112.wmf"/><Relationship Id="rId44" Type="http://schemas.openxmlformats.org/officeDocument/2006/relationships/oleObject" Target="../embeddings/oleObject150.bin"/><Relationship Id="rId4" Type="http://schemas.openxmlformats.org/officeDocument/2006/relationships/image" Target="../media/image124.wmf"/><Relationship Id="rId9" Type="http://schemas.openxmlformats.org/officeDocument/2006/relationships/oleObject" Target="../embeddings/oleObject129.bin"/><Relationship Id="rId14" Type="http://schemas.openxmlformats.org/officeDocument/2006/relationships/image" Target="../media/image129.wmf"/><Relationship Id="rId22" Type="http://schemas.openxmlformats.org/officeDocument/2006/relationships/oleObject" Target="../embeddings/oleObject136.bin"/><Relationship Id="rId27" Type="http://schemas.openxmlformats.org/officeDocument/2006/relationships/oleObject" Target="../embeddings/oleObject141.bin"/><Relationship Id="rId30" Type="http://schemas.openxmlformats.org/officeDocument/2006/relationships/oleObject" Target="../embeddings/oleObject143.bin"/><Relationship Id="rId35" Type="http://schemas.openxmlformats.org/officeDocument/2006/relationships/image" Target="../media/image133.emf"/><Relationship Id="rId43" Type="http://schemas.openxmlformats.org/officeDocument/2006/relationships/image" Target="../media/image137.emf"/><Relationship Id="rId8" Type="http://schemas.openxmlformats.org/officeDocument/2006/relationships/image" Target="../media/image126.wmf"/><Relationship Id="rId3" Type="http://schemas.openxmlformats.org/officeDocument/2006/relationships/oleObject" Target="../embeddings/oleObject126.bin"/><Relationship Id="rId12" Type="http://schemas.openxmlformats.org/officeDocument/2006/relationships/image" Target="../media/image128.wmf"/><Relationship Id="rId17" Type="http://schemas.openxmlformats.org/officeDocument/2006/relationships/oleObject" Target="../embeddings/oleObject133.bin"/><Relationship Id="rId25" Type="http://schemas.openxmlformats.org/officeDocument/2006/relationships/oleObject" Target="../embeddings/oleObject139.bin"/><Relationship Id="rId33" Type="http://schemas.openxmlformats.org/officeDocument/2006/relationships/image" Target="../media/image71.wmf"/><Relationship Id="rId38" Type="http://schemas.openxmlformats.org/officeDocument/2006/relationships/oleObject" Target="../embeddings/oleObject147.bin"/><Relationship Id="rId46" Type="http://schemas.openxmlformats.org/officeDocument/2006/relationships/oleObject" Target="../embeddings/oleObject151.bin"/><Relationship Id="rId20" Type="http://schemas.openxmlformats.org/officeDocument/2006/relationships/image" Target="../media/image132.wmf"/><Relationship Id="rId41" Type="http://schemas.openxmlformats.org/officeDocument/2006/relationships/image" Target="../media/image136.emf"/></Relationships>
</file>

<file path=ppt/slides/_rels/slide2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image" Target="../media/image28.png"/><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140.png"/></Relationships>
</file>

<file path=ppt/slides/_rels/slide29.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57.bin"/><Relationship Id="rId18" Type="http://schemas.openxmlformats.org/officeDocument/2006/relationships/image" Target="../media/image148.e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45.wmf"/><Relationship Id="rId17" Type="http://schemas.openxmlformats.org/officeDocument/2006/relationships/oleObject" Target="../embeddings/oleObject159.bin"/><Relationship Id="rId2" Type="http://schemas.openxmlformats.org/officeDocument/2006/relationships/slideLayout" Target="../slideLayouts/slideLayout7.xml"/><Relationship Id="rId16" Type="http://schemas.openxmlformats.org/officeDocument/2006/relationships/image" Target="../media/image147.emf"/><Relationship Id="rId1" Type="http://schemas.openxmlformats.org/officeDocument/2006/relationships/vmlDrawing" Target="../drawings/vmlDrawing20.vml"/><Relationship Id="rId6" Type="http://schemas.openxmlformats.org/officeDocument/2006/relationships/image" Target="../media/image142.w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55.bin"/><Relationship Id="rId14" Type="http://schemas.openxmlformats.org/officeDocument/2006/relationships/image" Target="../media/image14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50.wmf"/><Relationship Id="rId5" Type="http://schemas.openxmlformats.org/officeDocument/2006/relationships/oleObject" Target="../embeddings/oleObject161.bin"/><Relationship Id="rId4" Type="http://schemas.openxmlformats.org/officeDocument/2006/relationships/image" Target="../media/image14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53.wmf"/></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52.wmf"/><Relationship Id="rId2" Type="http://schemas.openxmlformats.org/officeDocument/2006/relationships/slideLayout" Target="../slideLayouts/slideLayout7.xml"/><Relationship Id="rId16" Type="http://schemas.openxmlformats.org/officeDocument/2006/relationships/image" Target="../media/image57.wmf"/><Relationship Id="rId1" Type="http://schemas.openxmlformats.org/officeDocument/2006/relationships/vmlDrawing" Target="../drawings/vmlDrawing23.vml"/><Relationship Id="rId6" Type="http://schemas.openxmlformats.org/officeDocument/2006/relationships/image" Target="../media/image55.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51.emf"/><Relationship Id="rId4" Type="http://schemas.openxmlformats.org/officeDocument/2006/relationships/image" Target="../media/image54.wmf"/><Relationship Id="rId9" Type="http://schemas.openxmlformats.org/officeDocument/2006/relationships/oleObject" Target="../embeddings/oleObject167.bin"/><Relationship Id="rId14" Type="http://schemas.openxmlformats.org/officeDocument/2006/relationships/image" Target="../media/image153.emf"/></Relationships>
</file>

<file path=ppt/slides/_rels/slide33.xml.rels><?xml version="1.0" encoding="UTF-8" standalone="yes"?>
<Relationships xmlns="http://schemas.openxmlformats.org/package/2006/relationships"><Relationship Id="rId8" Type="http://schemas.openxmlformats.org/officeDocument/2006/relationships/image" Target="../media/image155.e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57.wmf"/><Relationship Id="rId2" Type="http://schemas.openxmlformats.org/officeDocument/2006/relationships/slideLayout" Target="../slideLayouts/slideLayout7.xml"/><Relationship Id="rId16" Type="http://schemas.openxmlformats.org/officeDocument/2006/relationships/image" Target="../media/image159.wmf"/><Relationship Id="rId1" Type="http://schemas.openxmlformats.org/officeDocument/2006/relationships/vmlDrawing" Target="../drawings/vmlDrawing24.vml"/><Relationship Id="rId6" Type="http://schemas.openxmlformats.org/officeDocument/2006/relationships/image" Target="../media/image154.emf"/><Relationship Id="rId11" Type="http://schemas.openxmlformats.org/officeDocument/2006/relationships/oleObject" Target="../embeddings/oleObject175.bin"/><Relationship Id="rId5" Type="http://schemas.openxmlformats.org/officeDocument/2006/relationships/oleObject" Target="../embeddings/oleObject172.bin"/><Relationship Id="rId15" Type="http://schemas.openxmlformats.org/officeDocument/2006/relationships/oleObject" Target="../embeddings/oleObject177.bin"/><Relationship Id="rId10" Type="http://schemas.openxmlformats.org/officeDocument/2006/relationships/image" Target="../media/image156.wmf"/><Relationship Id="rId4" Type="http://schemas.openxmlformats.org/officeDocument/2006/relationships/image" Target="../media/image63.wmf"/><Relationship Id="rId9" Type="http://schemas.openxmlformats.org/officeDocument/2006/relationships/oleObject" Target="../embeddings/oleObject174.bin"/><Relationship Id="rId14" Type="http://schemas.openxmlformats.org/officeDocument/2006/relationships/image" Target="../media/image158.wmf"/></Relationships>
</file>

<file path=ppt/slides/_rels/slide34.xml.rels><?xml version="1.0" encoding="UTF-8" standalone="yes"?>
<Relationships xmlns="http://schemas.openxmlformats.org/package/2006/relationships"><Relationship Id="rId8" Type="http://schemas.openxmlformats.org/officeDocument/2006/relationships/image" Target="../media/image162.emf"/><Relationship Id="rId13" Type="http://schemas.openxmlformats.org/officeDocument/2006/relationships/oleObject" Target="../embeddings/oleObject183.bin"/><Relationship Id="rId18" Type="http://schemas.openxmlformats.org/officeDocument/2006/relationships/image" Target="../media/image167.emf"/><Relationship Id="rId26" Type="http://schemas.openxmlformats.org/officeDocument/2006/relationships/image" Target="../media/image171.wmf"/><Relationship Id="rId3" Type="http://schemas.openxmlformats.org/officeDocument/2006/relationships/oleObject" Target="../embeddings/oleObject178.bin"/><Relationship Id="rId21" Type="http://schemas.openxmlformats.org/officeDocument/2006/relationships/oleObject" Target="../embeddings/oleObject187.bin"/><Relationship Id="rId7" Type="http://schemas.openxmlformats.org/officeDocument/2006/relationships/oleObject" Target="../embeddings/oleObject180.bin"/><Relationship Id="rId12" Type="http://schemas.openxmlformats.org/officeDocument/2006/relationships/image" Target="../media/image164.emf"/><Relationship Id="rId17" Type="http://schemas.openxmlformats.org/officeDocument/2006/relationships/oleObject" Target="../embeddings/oleObject185.bin"/><Relationship Id="rId25"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66.emf"/><Relationship Id="rId20" Type="http://schemas.openxmlformats.org/officeDocument/2006/relationships/image" Target="../media/image168.emf"/><Relationship Id="rId29" Type="http://schemas.openxmlformats.org/officeDocument/2006/relationships/oleObject" Target="../embeddings/oleObject191.bin"/><Relationship Id="rId1" Type="http://schemas.openxmlformats.org/officeDocument/2006/relationships/vmlDrawing" Target="../drawings/vmlDrawing25.vml"/><Relationship Id="rId6" Type="http://schemas.openxmlformats.org/officeDocument/2006/relationships/image" Target="../media/image161.emf"/><Relationship Id="rId11" Type="http://schemas.openxmlformats.org/officeDocument/2006/relationships/oleObject" Target="../embeddings/oleObject182.bin"/><Relationship Id="rId24" Type="http://schemas.openxmlformats.org/officeDocument/2006/relationships/image" Target="../media/image170.wmf"/><Relationship Id="rId32" Type="http://schemas.openxmlformats.org/officeDocument/2006/relationships/image" Target="../media/image174.emf"/><Relationship Id="rId5" Type="http://schemas.openxmlformats.org/officeDocument/2006/relationships/oleObject" Target="../embeddings/oleObject179.bin"/><Relationship Id="rId15" Type="http://schemas.openxmlformats.org/officeDocument/2006/relationships/oleObject" Target="../embeddings/oleObject184.bin"/><Relationship Id="rId23" Type="http://schemas.openxmlformats.org/officeDocument/2006/relationships/oleObject" Target="../embeddings/oleObject188.bin"/><Relationship Id="rId28" Type="http://schemas.openxmlformats.org/officeDocument/2006/relationships/image" Target="../media/image172.wmf"/><Relationship Id="rId10" Type="http://schemas.openxmlformats.org/officeDocument/2006/relationships/image" Target="../media/image163.emf"/><Relationship Id="rId19" Type="http://schemas.openxmlformats.org/officeDocument/2006/relationships/oleObject" Target="../embeddings/oleObject186.bin"/><Relationship Id="rId31" Type="http://schemas.openxmlformats.org/officeDocument/2006/relationships/oleObject" Target="../embeddings/oleObject192.bin"/><Relationship Id="rId4" Type="http://schemas.openxmlformats.org/officeDocument/2006/relationships/image" Target="../media/image160.emf"/><Relationship Id="rId9" Type="http://schemas.openxmlformats.org/officeDocument/2006/relationships/oleObject" Target="../embeddings/oleObject181.bin"/><Relationship Id="rId14" Type="http://schemas.openxmlformats.org/officeDocument/2006/relationships/image" Target="../media/image165.emf"/><Relationship Id="rId22" Type="http://schemas.openxmlformats.org/officeDocument/2006/relationships/image" Target="../media/image169.wmf"/><Relationship Id="rId27" Type="http://schemas.openxmlformats.org/officeDocument/2006/relationships/oleObject" Target="../embeddings/oleObject190.bin"/><Relationship Id="rId30" Type="http://schemas.openxmlformats.org/officeDocument/2006/relationships/image" Target="../media/image173.wmf"/></Relationships>
</file>

<file path=ppt/slides/_rels/slide35.xml.rels><?xml version="1.0" encoding="UTF-8" standalone="yes"?>
<Relationships xmlns="http://schemas.openxmlformats.org/package/2006/relationships"><Relationship Id="rId13" Type="http://schemas.openxmlformats.org/officeDocument/2006/relationships/oleObject" Target="../embeddings/oleObject198.bin"/><Relationship Id="rId18" Type="http://schemas.openxmlformats.org/officeDocument/2006/relationships/image" Target="../media/image182.emf"/><Relationship Id="rId26" Type="http://schemas.openxmlformats.org/officeDocument/2006/relationships/image" Target="../media/image186.wmf"/><Relationship Id="rId39" Type="http://schemas.openxmlformats.org/officeDocument/2006/relationships/oleObject" Target="../embeddings/oleObject211.bin"/><Relationship Id="rId21" Type="http://schemas.openxmlformats.org/officeDocument/2006/relationships/oleObject" Target="../embeddings/oleObject202.bin"/><Relationship Id="rId34" Type="http://schemas.openxmlformats.org/officeDocument/2006/relationships/image" Target="../media/image190.wmf"/><Relationship Id="rId7" Type="http://schemas.openxmlformats.org/officeDocument/2006/relationships/oleObject" Target="../embeddings/oleObject195.bin"/><Relationship Id="rId12" Type="http://schemas.openxmlformats.org/officeDocument/2006/relationships/image" Target="../media/image179.wmf"/><Relationship Id="rId17" Type="http://schemas.openxmlformats.org/officeDocument/2006/relationships/oleObject" Target="../embeddings/oleObject200.bin"/><Relationship Id="rId25" Type="http://schemas.openxmlformats.org/officeDocument/2006/relationships/oleObject" Target="../embeddings/oleObject204.bin"/><Relationship Id="rId33" Type="http://schemas.openxmlformats.org/officeDocument/2006/relationships/oleObject" Target="../embeddings/oleObject208.bin"/><Relationship Id="rId38" Type="http://schemas.openxmlformats.org/officeDocument/2006/relationships/image" Target="../media/image192.wmf"/><Relationship Id="rId2" Type="http://schemas.openxmlformats.org/officeDocument/2006/relationships/slideLayout" Target="../slideLayouts/slideLayout7.xml"/><Relationship Id="rId16" Type="http://schemas.openxmlformats.org/officeDocument/2006/relationships/image" Target="../media/image181.emf"/><Relationship Id="rId20" Type="http://schemas.openxmlformats.org/officeDocument/2006/relationships/image" Target="../media/image183.wmf"/><Relationship Id="rId29" Type="http://schemas.openxmlformats.org/officeDocument/2006/relationships/oleObject" Target="../embeddings/oleObject206.bin"/><Relationship Id="rId1" Type="http://schemas.openxmlformats.org/officeDocument/2006/relationships/vmlDrawing" Target="../drawings/vmlDrawing26.vml"/><Relationship Id="rId6" Type="http://schemas.openxmlformats.org/officeDocument/2006/relationships/image" Target="../media/image176.wmf"/><Relationship Id="rId11" Type="http://schemas.openxmlformats.org/officeDocument/2006/relationships/oleObject" Target="../embeddings/oleObject197.bin"/><Relationship Id="rId24" Type="http://schemas.openxmlformats.org/officeDocument/2006/relationships/image" Target="../media/image185.wmf"/><Relationship Id="rId32" Type="http://schemas.openxmlformats.org/officeDocument/2006/relationships/image" Target="../media/image189.wmf"/><Relationship Id="rId37" Type="http://schemas.openxmlformats.org/officeDocument/2006/relationships/oleObject" Target="../embeddings/oleObject210.bin"/><Relationship Id="rId40" Type="http://schemas.openxmlformats.org/officeDocument/2006/relationships/image" Target="../media/image193.wmf"/><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28" Type="http://schemas.openxmlformats.org/officeDocument/2006/relationships/image" Target="../media/image187.wmf"/><Relationship Id="rId36" Type="http://schemas.openxmlformats.org/officeDocument/2006/relationships/image" Target="../media/image191.wmf"/><Relationship Id="rId10" Type="http://schemas.openxmlformats.org/officeDocument/2006/relationships/image" Target="../media/image178.wmf"/><Relationship Id="rId19" Type="http://schemas.openxmlformats.org/officeDocument/2006/relationships/oleObject" Target="../embeddings/oleObject201.bin"/><Relationship Id="rId31" Type="http://schemas.openxmlformats.org/officeDocument/2006/relationships/oleObject" Target="../embeddings/oleObject207.bin"/><Relationship Id="rId4" Type="http://schemas.openxmlformats.org/officeDocument/2006/relationships/image" Target="../media/image175.wmf"/><Relationship Id="rId9" Type="http://schemas.openxmlformats.org/officeDocument/2006/relationships/oleObject" Target="../embeddings/oleObject196.bin"/><Relationship Id="rId14" Type="http://schemas.openxmlformats.org/officeDocument/2006/relationships/image" Target="../media/image180.wmf"/><Relationship Id="rId22" Type="http://schemas.openxmlformats.org/officeDocument/2006/relationships/image" Target="../media/image184.wmf"/><Relationship Id="rId27" Type="http://schemas.openxmlformats.org/officeDocument/2006/relationships/oleObject" Target="../embeddings/oleObject205.bin"/><Relationship Id="rId30" Type="http://schemas.openxmlformats.org/officeDocument/2006/relationships/image" Target="../media/image188.wmf"/><Relationship Id="rId35" Type="http://schemas.openxmlformats.org/officeDocument/2006/relationships/oleObject" Target="../embeddings/oleObject209.bin"/><Relationship Id="rId8" Type="http://schemas.openxmlformats.org/officeDocument/2006/relationships/image" Target="../media/image177.wmf"/><Relationship Id="rId3" Type="http://schemas.openxmlformats.org/officeDocument/2006/relationships/oleObject" Target="../embeddings/oleObject193.bin"/></Relationships>
</file>

<file path=ppt/slides/_rels/slide36.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17.bin"/><Relationship Id="rId18" Type="http://schemas.openxmlformats.org/officeDocument/2006/relationships/image" Target="../media/image197.wmf"/><Relationship Id="rId3" Type="http://schemas.openxmlformats.org/officeDocument/2006/relationships/oleObject" Target="../embeddings/oleObject212.bin"/><Relationship Id="rId21" Type="http://schemas.openxmlformats.org/officeDocument/2006/relationships/oleObject" Target="../embeddings/oleObject221.bin"/><Relationship Id="rId7" Type="http://schemas.openxmlformats.org/officeDocument/2006/relationships/oleObject" Target="../embeddings/oleObject214.bin"/><Relationship Id="rId12" Type="http://schemas.openxmlformats.org/officeDocument/2006/relationships/image" Target="../media/image177.wmf"/><Relationship Id="rId17" Type="http://schemas.openxmlformats.org/officeDocument/2006/relationships/oleObject" Target="../embeddings/oleObject219.bin"/><Relationship Id="rId2" Type="http://schemas.openxmlformats.org/officeDocument/2006/relationships/slideLayout" Target="../slideLayouts/slideLayout7.xml"/><Relationship Id="rId16" Type="http://schemas.openxmlformats.org/officeDocument/2006/relationships/image" Target="../media/image183.wmf"/><Relationship Id="rId20" Type="http://schemas.openxmlformats.org/officeDocument/2006/relationships/image" Target="../media/image198.wmf"/><Relationship Id="rId1" Type="http://schemas.openxmlformats.org/officeDocument/2006/relationships/vmlDrawing" Target="../drawings/vmlDrawing27.vml"/><Relationship Id="rId6" Type="http://schemas.openxmlformats.org/officeDocument/2006/relationships/image" Target="../media/image195.wmf"/><Relationship Id="rId11" Type="http://schemas.openxmlformats.org/officeDocument/2006/relationships/oleObject" Target="../embeddings/oleObject216.bin"/><Relationship Id="rId5" Type="http://schemas.openxmlformats.org/officeDocument/2006/relationships/oleObject" Target="../embeddings/oleObject213.bin"/><Relationship Id="rId15" Type="http://schemas.openxmlformats.org/officeDocument/2006/relationships/oleObject" Target="../embeddings/oleObject218.bin"/><Relationship Id="rId10" Type="http://schemas.openxmlformats.org/officeDocument/2006/relationships/image" Target="../media/image176.wmf"/><Relationship Id="rId19" Type="http://schemas.openxmlformats.org/officeDocument/2006/relationships/oleObject" Target="../embeddings/oleObject220.bin"/><Relationship Id="rId4" Type="http://schemas.openxmlformats.org/officeDocument/2006/relationships/image" Target="../media/image194.wmf"/><Relationship Id="rId9" Type="http://schemas.openxmlformats.org/officeDocument/2006/relationships/oleObject" Target="../embeddings/oleObject215.bin"/><Relationship Id="rId14" Type="http://schemas.openxmlformats.org/officeDocument/2006/relationships/image" Target="../media/image196.emf"/><Relationship Id="rId22" Type="http://schemas.openxmlformats.org/officeDocument/2006/relationships/image" Target="../media/image199.wmf"/></Relationships>
</file>

<file path=ppt/slides/_rels/slide37.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227.bin"/><Relationship Id="rId18" Type="http://schemas.openxmlformats.org/officeDocument/2006/relationships/image" Target="../media/image207.wmf"/><Relationship Id="rId3" Type="http://schemas.openxmlformats.org/officeDocument/2006/relationships/oleObject" Target="../embeddings/oleObject222.bin"/><Relationship Id="rId21" Type="http://schemas.openxmlformats.org/officeDocument/2006/relationships/oleObject" Target="../embeddings/oleObject231.bin"/><Relationship Id="rId7" Type="http://schemas.openxmlformats.org/officeDocument/2006/relationships/oleObject" Target="../embeddings/oleObject224.bin"/><Relationship Id="rId12" Type="http://schemas.openxmlformats.org/officeDocument/2006/relationships/image" Target="../media/image204.wmf"/><Relationship Id="rId17" Type="http://schemas.openxmlformats.org/officeDocument/2006/relationships/oleObject" Target="../embeddings/oleObject229.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vmlDrawing" Target="../drawings/vmlDrawing28.vml"/><Relationship Id="rId6" Type="http://schemas.openxmlformats.org/officeDocument/2006/relationships/image" Target="../media/image201.wmf"/><Relationship Id="rId11" Type="http://schemas.openxmlformats.org/officeDocument/2006/relationships/oleObject" Target="../embeddings/oleObject226.bin"/><Relationship Id="rId5" Type="http://schemas.openxmlformats.org/officeDocument/2006/relationships/oleObject" Target="../embeddings/oleObject223.bin"/><Relationship Id="rId15" Type="http://schemas.openxmlformats.org/officeDocument/2006/relationships/oleObject" Target="../embeddings/oleObject228.bin"/><Relationship Id="rId10" Type="http://schemas.openxmlformats.org/officeDocument/2006/relationships/image" Target="../media/image203.wmf"/><Relationship Id="rId19" Type="http://schemas.openxmlformats.org/officeDocument/2006/relationships/oleObject" Target="../embeddings/oleObject230.bin"/><Relationship Id="rId4" Type="http://schemas.openxmlformats.org/officeDocument/2006/relationships/image" Target="../media/image200.wmf"/><Relationship Id="rId9" Type="http://schemas.openxmlformats.org/officeDocument/2006/relationships/oleObject" Target="../embeddings/oleObject225.bin"/><Relationship Id="rId14" Type="http://schemas.openxmlformats.org/officeDocument/2006/relationships/image" Target="../media/image205.wmf"/><Relationship Id="rId22" Type="http://schemas.openxmlformats.org/officeDocument/2006/relationships/image" Target="../media/image209.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18" Type="http://schemas.openxmlformats.org/officeDocument/2006/relationships/image" Target="../media/image16.wmf"/><Relationship Id="rId26" Type="http://schemas.openxmlformats.org/officeDocument/2006/relationships/image" Target="../media/image20.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3.w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image" Target="../media/image15.wmf"/><Relationship Id="rId20" Type="http://schemas.openxmlformats.org/officeDocument/2006/relationships/image" Target="../media/image17.wmf"/><Relationship Id="rId29" Type="http://schemas.openxmlformats.org/officeDocument/2006/relationships/oleObject" Target="../embeddings/oleObject20.bin"/><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1.bin"/><Relationship Id="rId24" Type="http://schemas.openxmlformats.org/officeDocument/2006/relationships/image" Target="../media/image19.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28" Type="http://schemas.openxmlformats.org/officeDocument/2006/relationships/image" Target="../media/image21.wmf"/><Relationship Id="rId10" Type="http://schemas.openxmlformats.org/officeDocument/2006/relationships/image" Target="../media/image12.wmf"/><Relationship Id="rId19" Type="http://schemas.openxmlformats.org/officeDocument/2006/relationships/oleObject" Target="../embeddings/oleObject15.bin"/><Relationship Id="rId4" Type="http://schemas.openxmlformats.org/officeDocument/2006/relationships/image" Target="../media/image9.wmf"/><Relationship Id="rId9" Type="http://schemas.openxmlformats.org/officeDocument/2006/relationships/oleObject" Target="../embeddings/oleObject10.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19.bin"/><Relationship Id="rId30" Type="http://schemas.openxmlformats.org/officeDocument/2006/relationships/image" Target="../media/image22.emf"/></Relationships>
</file>

<file path=ppt/slides/_rels/slide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7.gi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slide" Target="slide7.xml"/><Relationship Id="rId5" Type="http://schemas.openxmlformats.org/officeDocument/2006/relationships/oleObject" Target="../embeddings/oleObject22.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9.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4.vml"/><Relationship Id="rId5" Type="http://schemas.openxmlformats.org/officeDocument/2006/relationships/image" Target="../media/image30.wmf"/><Relationship Id="rId4" Type="http://schemas.openxmlformats.org/officeDocument/2006/relationships/image" Target="../media/image27.gif"/></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9.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28.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452688" y="1714500"/>
            <a:ext cx="74676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4000" dirty="0" smtClean="0">
                <a:latin typeface="华文隶书" panose="02010800040101010101" pitchFamily="2" charset="-122"/>
              </a:rPr>
              <a:t>第十七章 </a:t>
            </a:r>
            <a:endParaRPr lang="en-US" altLang="zh-CN" sz="4000" dirty="0">
              <a:latin typeface="华文隶书" panose="02010800040101010101" pitchFamily="2" charset="-122"/>
            </a:endParaRPr>
          </a:p>
          <a:p>
            <a:pPr algn="ctr" eaLnBrk="1" hangingPunct="1"/>
            <a:endParaRPr lang="en-US" altLang="zh-CN" sz="4000" dirty="0">
              <a:latin typeface="华文隶书" panose="02010800040101010101" pitchFamily="2" charset="-122"/>
            </a:endParaRPr>
          </a:p>
          <a:p>
            <a:pPr algn="ctr" eaLnBrk="1" hangingPunct="1"/>
            <a:r>
              <a:rPr lang="zh-CN" altLang="en-US" sz="4000" dirty="0">
                <a:latin typeface="华文隶书" panose="02010800040101010101" pitchFamily="2" charset="-122"/>
              </a:rPr>
              <a:t>电磁感应   电磁场理论</a:t>
            </a:r>
            <a:endParaRPr lang="en-US" altLang="zh-CN" sz="4000" i="1" dirty="0">
              <a:latin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37"/>
          <p:cNvSpPr>
            <a:spLocks noChangeArrowheads="1"/>
          </p:cNvSpPr>
          <p:nvPr/>
        </p:nvSpPr>
        <p:spPr bwMode="auto">
          <a:xfrm>
            <a:off x="2424113" y="1557338"/>
            <a:ext cx="71628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互感和自感的关系</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92088" y="115888"/>
            <a:ext cx="388143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sz="2800"/>
              <a:t>三、 互感与自感的关系</a:t>
            </a:r>
          </a:p>
        </p:txBody>
      </p:sp>
      <p:sp>
        <p:nvSpPr>
          <p:cNvPr id="27651" name="Rectangle 4"/>
          <p:cNvSpPr>
            <a:spLocks noChangeArrowheads="1"/>
          </p:cNvSpPr>
          <p:nvPr/>
        </p:nvSpPr>
        <p:spPr bwMode="auto">
          <a:xfrm>
            <a:off x="1524000" y="33686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653" name="Object 5"/>
          <p:cNvGraphicFramePr>
            <a:graphicFrameLocks noChangeAspect="1"/>
          </p:cNvGraphicFramePr>
          <p:nvPr/>
        </p:nvGraphicFramePr>
        <p:xfrm>
          <a:off x="1919288" y="1989138"/>
          <a:ext cx="2592387" cy="1114425"/>
        </p:xfrm>
        <a:graphic>
          <a:graphicData uri="http://schemas.openxmlformats.org/presentationml/2006/ole">
            <mc:AlternateContent xmlns:mc="http://schemas.openxmlformats.org/markup-compatibility/2006">
              <mc:Choice xmlns:v="urn:schemas-microsoft-com:vml" Requires="v">
                <p:oleObj spid="_x0000_s27668" name="公式" r:id="rId3" imgW="888614" imgH="380835" progId="Equation.3">
                  <p:embed/>
                </p:oleObj>
              </mc:Choice>
              <mc:Fallback>
                <p:oleObj name="公式" r:id="rId3" imgW="888614" imgH="38083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989138"/>
                        <a:ext cx="259238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6"/>
          <p:cNvSpPr>
            <a:spLocks noChangeArrowheads="1"/>
          </p:cNvSpPr>
          <p:nvPr/>
        </p:nvSpPr>
        <p:spPr bwMode="auto">
          <a:xfrm>
            <a:off x="1524000" y="346392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655" name="Object 7"/>
          <p:cNvGraphicFramePr>
            <a:graphicFrameLocks noChangeAspect="1"/>
          </p:cNvGraphicFramePr>
          <p:nvPr/>
        </p:nvGraphicFramePr>
        <p:xfrm>
          <a:off x="1631950" y="1052513"/>
          <a:ext cx="1849438" cy="584200"/>
        </p:xfrm>
        <a:graphic>
          <a:graphicData uri="http://schemas.openxmlformats.org/presentationml/2006/ole">
            <mc:AlternateContent xmlns:mc="http://schemas.openxmlformats.org/markup-compatibility/2006">
              <mc:Choice xmlns:v="urn:schemas-microsoft-com:vml" Requires="v">
                <p:oleObj spid="_x0000_s27669" name="Equation" r:id="rId5" imgW="723586" imgH="228501" progId="Equation.DSMT4">
                  <p:embed/>
                </p:oleObj>
              </mc:Choice>
              <mc:Fallback>
                <p:oleObj name="Equation" r:id="rId5" imgW="723586"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1052513"/>
                        <a:ext cx="1849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Text Box 8"/>
          <p:cNvSpPr txBox="1">
            <a:spLocks noChangeArrowheads="1"/>
          </p:cNvSpPr>
          <p:nvPr/>
        </p:nvSpPr>
        <p:spPr bwMode="auto">
          <a:xfrm>
            <a:off x="839788" y="105251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由</a:t>
            </a:r>
          </a:p>
        </p:txBody>
      </p:sp>
      <p:sp>
        <p:nvSpPr>
          <p:cNvPr id="4" name="Rectangle 9"/>
          <p:cNvSpPr>
            <a:spLocks noChangeArrowheads="1"/>
          </p:cNvSpPr>
          <p:nvPr/>
        </p:nvSpPr>
        <p:spPr bwMode="auto">
          <a:xfrm>
            <a:off x="1524000" y="34829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1992313" y="3429000"/>
          <a:ext cx="1152525" cy="401638"/>
        </p:xfrm>
        <a:graphic>
          <a:graphicData uri="http://schemas.openxmlformats.org/presentationml/2006/ole">
            <mc:AlternateContent xmlns:mc="http://schemas.openxmlformats.org/markup-compatibility/2006">
              <mc:Choice xmlns:v="urn:schemas-microsoft-com:vml" Requires="v">
                <p:oleObj spid="_x0000_s27670" name="公式" r:id="rId7" imgW="418918" imgH="152334" progId="Equation.3">
                  <p:embed/>
                </p:oleObj>
              </mc:Choice>
              <mc:Fallback>
                <p:oleObj name="公式" r:id="rId7" imgW="418918" imgH="15233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3" y="3429000"/>
                        <a:ext cx="11525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Text Box 11"/>
          <p:cNvSpPr txBox="1">
            <a:spLocks noChangeArrowheads="1"/>
          </p:cNvSpPr>
          <p:nvPr/>
        </p:nvSpPr>
        <p:spPr bwMode="auto">
          <a:xfrm>
            <a:off x="911225" y="33575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由</a:t>
            </a:r>
          </a:p>
        </p:txBody>
      </p:sp>
      <p:sp>
        <p:nvSpPr>
          <p:cNvPr id="27660" name="Text Box 12"/>
          <p:cNvSpPr txBox="1">
            <a:spLocks noChangeArrowheads="1"/>
          </p:cNvSpPr>
          <p:nvPr/>
        </p:nvSpPr>
        <p:spPr bwMode="auto">
          <a:xfrm>
            <a:off x="911225" y="227647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得</a:t>
            </a:r>
          </a:p>
        </p:txBody>
      </p:sp>
      <p:sp>
        <p:nvSpPr>
          <p:cNvPr id="27661" name="Text Box 13"/>
          <p:cNvSpPr txBox="1">
            <a:spLocks noChangeArrowheads="1"/>
          </p:cNvSpPr>
          <p:nvPr/>
        </p:nvSpPr>
        <p:spPr bwMode="auto">
          <a:xfrm>
            <a:off x="982663" y="436562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得</a:t>
            </a:r>
          </a:p>
        </p:txBody>
      </p:sp>
      <p:sp>
        <p:nvSpPr>
          <p:cNvPr id="5" name="Rectangle 14"/>
          <p:cNvSpPr>
            <a:spLocks noChangeArrowheads="1"/>
          </p:cNvSpPr>
          <p:nvPr/>
        </p:nvSpPr>
        <p:spPr bwMode="auto">
          <a:xfrm>
            <a:off x="1524000" y="317341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7662" name="Object 15"/>
          <p:cNvGraphicFramePr>
            <a:graphicFrameLocks noChangeAspect="1"/>
          </p:cNvGraphicFramePr>
          <p:nvPr/>
        </p:nvGraphicFramePr>
        <p:xfrm>
          <a:off x="2208213" y="4365625"/>
          <a:ext cx="1543050" cy="2232025"/>
        </p:xfrm>
        <a:graphic>
          <a:graphicData uri="http://schemas.openxmlformats.org/presentationml/2006/ole">
            <mc:AlternateContent xmlns:mc="http://schemas.openxmlformats.org/markup-compatibility/2006">
              <mc:Choice xmlns:v="urn:schemas-microsoft-com:vml" Requires="v">
                <p:oleObj spid="_x0000_s27671" name="公式" r:id="rId9" imgW="533169" imgH="774364" progId="Equation.3">
                  <p:embed/>
                </p:oleObj>
              </mc:Choice>
              <mc:Fallback>
                <p:oleObj name="公式" r:id="rId9" imgW="533169" imgH="774364"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213" y="4365625"/>
                        <a:ext cx="1543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311900" y="1557338"/>
            <a:ext cx="432117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7656"/>
                                        </p:tgtEl>
                                        <p:attrNameLst>
                                          <p:attrName>style.visibility</p:attrName>
                                        </p:attrNameLst>
                                      </p:cBhvr>
                                      <p:to>
                                        <p:strVal val="visible"/>
                                      </p:to>
                                    </p:set>
                                    <p:animEffect transition="in" filter="fade">
                                      <p:cBhvr>
                                        <p:cTn id="14" dur="500"/>
                                        <p:tgtEl>
                                          <p:spTgt spid="27656"/>
                                        </p:tgtEl>
                                      </p:cBhvr>
                                    </p:animEffect>
                                  </p:childTnLst>
                                </p:cTn>
                              </p:par>
                            </p:childTnLst>
                          </p:cTn>
                        </p:par>
                        <p:par>
                          <p:cTn id="15" fill="hold" nodeType="afterGroup">
                            <p:stCondLst>
                              <p:cond delay="500"/>
                            </p:stCondLst>
                            <p:childTnLst>
                              <p:par>
                                <p:cTn id="16" presetID="10" presetClass="entr" presetSubtype="0" fill="hold" nodeType="afterEffect">
                                  <p:stCondLst>
                                    <p:cond delay="0"/>
                                  </p:stCondLst>
                                  <p:childTnLst>
                                    <p:set>
                                      <p:cBhvr>
                                        <p:cTn id="17" dur="1" fill="hold">
                                          <p:stCondLst>
                                            <p:cond delay="0"/>
                                          </p:stCondLst>
                                        </p:cTn>
                                        <p:tgtEl>
                                          <p:spTgt spid="27655"/>
                                        </p:tgtEl>
                                        <p:attrNameLst>
                                          <p:attrName>style.visibility</p:attrName>
                                        </p:attrNameLst>
                                      </p:cBhvr>
                                      <p:to>
                                        <p:strVal val="visible"/>
                                      </p:to>
                                    </p:set>
                                    <p:animEffect transition="in" filter="fade">
                                      <p:cBhvr>
                                        <p:cTn id="18" dur="500"/>
                                        <p:tgtEl>
                                          <p:spTgt spid="276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660"/>
                                        </p:tgtEl>
                                        <p:attrNameLst>
                                          <p:attrName>style.visibility</p:attrName>
                                        </p:attrNameLst>
                                      </p:cBhvr>
                                      <p:to>
                                        <p:strVal val="visible"/>
                                      </p:to>
                                    </p:set>
                                    <p:animEffect transition="in" filter="fade">
                                      <p:cBhvr>
                                        <p:cTn id="23" dur="500"/>
                                        <p:tgtEl>
                                          <p:spTgt spid="27660"/>
                                        </p:tgtEl>
                                      </p:cBhvr>
                                    </p:animEffect>
                                  </p:childTnLst>
                                </p:cTn>
                              </p:par>
                            </p:childTnLst>
                          </p:cTn>
                        </p:par>
                        <p:par>
                          <p:cTn id="24" fill="hold" nodeType="afterGroup">
                            <p:stCondLst>
                              <p:cond delay="500"/>
                            </p:stCondLst>
                            <p:childTnLst>
                              <p:par>
                                <p:cTn id="25" presetID="10" presetClass="entr" presetSubtype="0" fill="hold" nodeType="afterEffect">
                                  <p:stCondLst>
                                    <p:cond delay="0"/>
                                  </p:stCondLst>
                                  <p:childTnLst>
                                    <p:set>
                                      <p:cBhvr>
                                        <p:cTn id="26" dur="1" fill="hold">
                                          <p:stCondLst>
                                            <p:cond delay="0"/>
                                          </p:stCondLst>
                                        </p:cTn>
                                        <p:tgtEl>
                                          <p:spTgt spid="27653"/>
                                        </p:tgtEl>
                                        <p:attrNameLst>
                                          <p:attrName>style.visibility</p:attrName>
                                        </p:attrNameLst>
                                      </p:cBhvr>
                                      <p:to>
                                        <p:strVal val="visible"/>
                                      </p:to>
                                    </p:set>
                                    <p:animEffect transition="in" filter="fade">
                                      <p:cBhvr>
                                        <p:cTn id="27" dur="500"/>
                                        <p:tgtEl>
                                          <p:spTgt spid="276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659"/>
                                        </p:tgtEl>
                                        <p:attrNameLst>
                                          <p:attrName>style.visibility</p:attrName>
                                        </p:attrNameLst>
                                      </p:cBhvr>
                                      <p:to>
                                        <p:strVal val="visible"/>
                                      </p:to>
                                    </p:set>
                                    <p:animEffect transition="in" filter="fade">
                                      <p:cBhvr>
                                        <p:cTn id="32" dur="500"/>
                                        <p:tgtEl>
                                          <p:spTgt spid="27659"/>
                                        </p:tgtEl>
                                      </p:cBhvr>
                                    </p:animEffect>
                                  </p:childTnLst>
                                </p:cTn>
                              </p:par>
                            </p:childTnLst>
                          </p:cTn>
                        </p:par>
                        <p:par>
                          <p:cTn id="33" fill="hold" nodeType="afterGroup">
                            <p:stCondLst>
                              <p:cond delay="500"/>
                            </p:stCondLst>
                            <p:childTnLst>
                              <p:par>
                                <p:cTn id="34" presetID="10" presetClass="entr" presetSubtype="0" fill="hold" nodeType="afterEffect">
                                  <p:stCondLst>
                                    <p:cond delay="0"/>
                                  </p:stCondLst>
                                  <p:childTnLst>
                                    <p:set>
                                      <p:cBhvr>
                                        <p:cTn id="35" dur="1" fill="hold">
                                          <p:stCondLst>
                                            <p:cond delay="0"/>
                                          </p:stCondLst>
                                        </p:cTn>
                                        <p:tgtEl>
                                          <p:spTgt spid="27658"/>
                                        </p:tgtEl>
                                        <p:attrNameLst>
                                          <p:attrName>style.visibility</p:attrName>
                                        </p:attrNameLst>
                                      </p:cBhvr>
                                      <p:to>
                                        <p:strVal val="visible"/>
                                      </p:to>
                                    </p:set>
                                    <p:animEffect transition="in" filter="fade">
                                      <p:cBhvr>
                                        <p:cTn id="36" dur="500"/>
                                        <p:tgtEl>
                                          <p:spTgt spid="27658"/>
                                        </p:tgtEl>
                                      </p:cBhvr>
                                    </p:animEffect>
                                  </p:childTnLst>
                                </p:cTn>
                              </p:par>
                            </p:childTnLst>
                          </p:cTn>
                        </p:par>
                        <p:par>
                          <p:cTn id="37" fill="hold" nodeType="afterGroup">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27661"/>
                                        </p:tgtEl>
                                        <p:attrNameLst>
                                          <p:attrName>style.visibility</p:attrName>
                                        </p:attrNameLst>
                                      </p:cBhvr>
                                      <p:to>
                                        <p:strVal val="visible"/>
                                      </p:to>
                                    </p:set>
                                    <p:animEffect transition="in" filter="fade">
                                      <p:cBhvr>
                                        <p:cTn id="40"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P spid="27659" grpId="0"/>
      <p:bldP spid="27660" grpId="0"/>
      <p:bldP spid="276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524000" y="134938"/>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75" name="Group 3"/>
          <p:cNvGrpSpPr>
            <a:grpSpLocks/>
          </p:cNvGrpSpPr>
          <p:nvPr/>
        </p:nvGrpSpPr>
        <p:grpSpPr bwMode="auto">
          <a:xfrm>
            <a:off x="47625" y="836613"/>
            <a:ext cx="4679950" cy="527050"/>
            <a:chOff x="295" y="391"/>
            <a:chExt cx="2948" cy="332"/>
          </a:xfrm>
        </p:grpSpPr>
        <p:sp>
          <p:nvSpPr>
            <p:cNvPr id="28705" name="Rectangle 4"/>
            <p:cNvSpPr>
              <a:spLocks noChangeArrowheads="1"/>
            </p:cNvSpPr>
            <p:nvPr/>
          </p:nvSpPr>
          <p:spPr bwMode="auto">
            <a:xfrm>
              <a:off x="295" y="391"/>
              <a:ext cx="2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消去                     得</a:t>
              </a:r>
            </a:p>
          </p:txBody>
        </p:sp>
        <p:graphicFrame>
          <p:nvGraphicFramePr>
            <p:cNvPr id="28706" name="Object 5"/>
            <p:cNvGraphicFramePr>
              <a:graphicFrameLocks noChangeAspect="1"/>
            </p:cNvGraphicFramePr>
            <p:nvPr/>
          </p:nvGraphicFramePr>
          <p:xfrm>
            <a:off x="816" y="436"/>
            <a:ext cx="204" cy="272"/>
          </p:xfrm>
          <a:graphic>
            <a:graphicData uri="http://schemas.openxmlformats.org/presentationml/2006/ole">
              <mc:AlternateContent xmlns:mc="http://schemas.openxmlformats.org/markup-compatibility/2006">
                <mc:Choice xmlns:v="urn:schemas-microsoft-com:vml" Requires="v">
                  <p:oleObj spid="_x0000_s28719" name="公式" r:id="rId3" imgW="139639" imgH="190417" progId="Equation.3">
                    <p:embed/>
                  </p:oleObj>
                </mc:Choice>
                <mc:Fallback>
                  <p:oleObj name="公式" r:id="rId3" imgW="139639" imgH="19041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436"/>
                          <a:ext cx="2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7" name="Object 6"/>
            <p:cNvGraphicFramePr>
              <a:graphicFrameLocks noChangeAspect="1"/>
            </p:cNvGraphicFramePr>
            <p:nvPr/>
          </p:nvGraphicFramePr>
          <p:xfrm>
            <a:off x="1202" y="415"/>
            <a:ext cx="241" cy="308"/>
          </p:xfrm>
          <a:graphic>
            <a:graphicData uri="http://schemas.openxmlformats.org/presentationml/2006/ole">
              <mc:AlternateContent xmlns:mc="http://schemas.openxmlformats.org/markup-compatibility/2006">
                <mc:Choice xmlns:v="urn:schemas-microsoft-com:vml" Requires="v">
                  <p:oleObj spid="_x0000_s28720" name="公式" r:id="rId5" imgW="164885" imgH="215619" progId="Equation.3">
                    <p:embed/>
                  </p:oleObj>
                </mc:Choice>
                <mc:Fallback>
                  <p:oleObj name="公式" r:id="rId5" imgW="164885" imgH="21561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415"/>
                          <a:ext cx="24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76" name="Rectangle 7"/>
          <p:cNvSpPr>
            <a:spLocks noChangeArrowheads="1"/>
          </p:cNvSpPr>
          <p:nvPr/>
        </p:nvSpPr>
        <p:spPr bwMode="auto">
          <a:xfrm>
            <a:off x="1524000" y="33686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8677" name="Object 8"/>
          <p:cNvGraphicFramePr>
            <a:graphicFrameLocks noChangeAspect="1"/>
          </p:cNvGraphicFramePr>
          <p:nvPr/>
        </p:nvGraphicFramePr>
        <p:xfrm>
          <a:off x="3216275" y="1125538"/>
          <a:ext cx="5400675" cy="1004887"/>
        </p:xfrm>
        <a:graphic>
          <a:graphicData uri="http://schemas.openxmlformats.org/presentationml/2006/ole">
            <mc:AlternateContent xmlns:mc="http://schemas.openxmlformats.org/markup-compatibility/2006">
              <mc:Choice xmlns:v="urn:schemas-microsoft-com:vml" Requires="v">
                <p:oleObj spid="_x0000_s28721" name="公式" r:id="rId7" imgW="2095500" imgH="393700" progId="Equation.3">
                  <p:embed/>
                </p:oleObj>
              </mc:Choice>
              <mc:Fallback>
                <p:oleObj name="公式" r:id="rId7" imgW="20955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275" y="1125538"/>
                        <a:ext cx="54006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9"/>
          <p:cNvSpPr>
            <a:spLocks noChangeArrowheads="1"/>
          </p:cNvSpPr>
          <p:nvPr/>
        </p:nvSpPr>
        <p:spPr bwMode="auto">
          <a:xfrm>
            <a:off x="1524000" y="33686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79" name="Group 10"/>
          <p:cNvGrpSpPr>
            <a:grpSpLocks/>
          </p:cNvGrpSpPr>
          <p:nvPr/>
        </p:nvGrpSpPr>
        <p:grpSpPr bwMode="auto">
          <a:xfrm>
            <a:off x="3863975" y="2492375"/>
            <a:ext cx="2665413" cy="984250"/>
            <a:chOff x="521" y="2069"/>
            <a:chExt cx="1679" cy="620"/>
          </a:xfrm>
        </p:grpSpPr>
        <p:sp>
          <p:nvSpPr>
            <p:cNvPr id="28703" name="Rectangle 11"/>
            <p:cNvSpPr>
              <a:spLocks noChangeArrowheads="1"/>
            </p:cNvSpPr>
            <p:nvPr/>
          </p:nvSpPr>
          <p:spPr bwMode="auto">
            <a:xfrm>
              <a:off x="521" y="2204"/>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令</a:t>
              </a:r>
            </a:p>
          </p:txBody>
        </p:sp>
        <p:graphicFrame>
          <p:nvGraphicFramePr>
            <p:cNvPr id="28704" name="Object 12"/>
            <p:cNvGraphicFramePr>
              <a:graphicFrameLocks noChangeAspect="1"/>
            </p:cNvGraphicFramePr>
            <p:nvPr/>
          </p:nvGraphicFramePr>
          <p:xfrm>
            <a:off x="1066" y="2069"/>
            <a:ext cx="1134" cy="620"/>
          </p:xfrm>
          <a:graphic>
            <a:graphicData uri="http://schemas.openxmlformats.org/presentationml/2006/ole">
              <mc:AlternateContent xmlns:mc="http://schemas.openxmlformats.org/markup-compatibility/2006">
                <mc:Choice xmlns:v="urn:schemas-microsoft-com:vml" Requires="v">
                  <p:oleObj spid="_x0000_s28722" name="公式" r:id="rId9" imgW="710891" imgH="393529" progId="Equation.3">
                    <p:embed/>
                  </p:oleObj>
                </mc:Choice>
                <mc:Fallback>
                  <p:oleObj name="公式" r:id="rId9" imgW="710891" imgH="39352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2069"/>
                          <a:ext cx="113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0" name="Rectangle 13"/>
          <p:cNvSpPr>
            <a:spLocks noChangeArrowheads="1"/>
          </p:cNvSpPr>
          <p:nvPr/>
        </p:nvSpPr>
        <p:spPr bwMode="auto">
          <a:xfrm>
            <a:off x="1524000" y="34544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81" name="Rectangle 14"/>
          <p:cNvSpPr>
            <a:spLocks noChangeArrowheads="1"/>
          </p:cNvSpPr>
          <p:nvPr/>
        </p:nvSpPr>
        <p:spPr bwMode="auto">
          <a:xfrm>
            <a:off x="1524000" y="345440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82" name="Group 15"/>
          <p:cNvGrpSpPr>
            <a:grpSpLocks/>
          </p:cNvGrpSpPr>
          <p:nvPr/>
        </p:nvGrpSpPr>
        <p:grpSpPr bwMode="auto">
          <a:xfrm>
            <a:off x="982663" y="4437063"/>
            <a:ext cx="4248150" cy="581025"/>
            <a:chOff x="521" y="3022"/>
            <a:chExt cx="2676" cy="366"/>
          </a:xfrm>
        </p:grpSpPr>
        <p:graphicFrame>
          <p:nvGraphicFramePr>
            <p:cNvPr id="28700" name="Object 16"/>
            <p:cNvGraphicFramePr>
              <a:graphicFrameLocks noChangeAspect="1"/>
            </p:cNvGraphicFramePr>
            <p:nvPr/>
          </p:nvGraphicFramePr>
          <p:xfrm>
            <a:off x="1202" y="3022"/>
            <a:ext cx="862" cy="354"/>
          </p:xfrm>
          <a:graphic>
            <a:graphicData uri="http://schemas.openxmlformats.org/presentationml/2006/ole">
              <mc:AlternateContent xmlns:mc="http://schemas.openxmlformats.org/markup-compatibility/2006">
                <mc:Choice xmlns:v="urn:schemas-microsoft-com:vml" Requires="v">
                  <p:oleObj spid="_x0000_s28723" name="公式" r:id="rId11" imgW="532937" imgH="215713" progId="Equation.3">
                    <p:embed/>
                  </p:oleObj>
                </mc:Choice>
                <mc:Fallback>
                  <p:oleObj name="公式" r:id="rId11" imgW="532937" imgH="215713"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2" y="3022"/>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1" name="Rectangle 17"/>
            <p:cNvSpPr>
              <a:spLocks noChangeArrowheads="1"/>
            </p:cNvSpPr>
            <p:nvPr/>
          </p:nvSpPr>
          <p:spPr bwMode="auto">
            <a:xfrm>
              <a:off x="521" y="302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由于</a:t>
              </a:r>
            </a:p>
          </p:txBody>
        </p:sp>
        <p:graphicFrame>
          <p:nvGraphicFramePr>
            <p:cNvPr id="28702" name="Object 18"/>
            <p:cNvGraphicFramePr>
              <a:graphicFrameLocks noChangeAspect="1"/>
            </p:cNvGraphicFramePr>
            <p:nvPr/>
          </p:nvGraphicFramePr>
          <p:xfrm>
            <a:off x="2290" y="3022"/>
            <a:ext cx="907" cy="366"/>
          </p:xfrm>
          <a:graphic>
            <a:graphicData uri="http://schemas.openxmlformats.org/presentationml/2006/ole">
              <mc:AlternateContent xmlns:mc="http://schemas.openxmlformats.org/markup-compatibility/2006">
                <mc:Choice xmlns:v="urn:schemas-microsoft-com:vml" Requires="v">
                  <p:oleObj spid="_x0000_s28724" name="公式" r:id="rId13" imgW="545626" imgH="215713" progId="Equation.3">
                    <p:embed/>
                  </p:oleObj>
                </mc:Choice>
                <mc:Fallback>
                  <p:oleObj name="公式" r:id="rId13" imgW="545626" imgH="215713"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0" y="3022"/>
                          <a:ext cx="90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3" name="Rectangle 19"/>
          <p:cNvSpPr>
            <a:spLocks noChangeArrowheads="1"/>
          </p:cNvSpPr>
          <p:nvPr/>
        </p:nvSpPr>
        <p:spPr bwMode="auto">
          <a:xfrm>
            <a:off x="1524000" y="34829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84" name="Group 20"/>
          <p:cNvGrpSpPr>
            <a:grpSpLocks/>
          </p:cNvGrpSpPr>
          <p:nvPr/>
        </p:nvGrpSpPr>
        <p:grpSpPr bwMode="auto">
          <a:xfrm>
            <a:off x="5591175" y="4508500"/>
            <a:ext cx="3024188" cy="469900"/>
            <a:chOff x="476" y="2931"/>
            <a:chExt cx="1905" cy="296"/>
          </a:xfrm>
        </p:grpSpPr>
        <p:graphicFrame>
          <p:nvGraphicFramePr>
            <p:cNvPr id="28698" name="Object 21"/>
            <p:cNvGraphicFramePr>
              <a:graphicFrameLocks noChangeAspect="1"/>
            </p:cNvGraphicFramePr>
            <p:nvPr/>
          </p:nvGraphicFramePr>
          <p:xfrm>
            <a:off x="1474" y="2931"/>
            <a:ext cx="907" cy="296"/>
          </p:xfrm>
          <a:graphic>
            <a:graphicData uri="http://schemas.openxmlformats.org/presentationml/2006/ole">
              <mc:AlternateContent xmlns:mc="http://schemas.openxmlformats.org/markup-compatibility/2006">
                <mc:Choice xmlns:v="urn:schemas-microsoft-com:vml" Requires="v">
                  <p:oleObj spid="_x0000_s28725" name="公式" r:id="rId15" imgW="494870" imgH="164957" progId="Equation.3">
                    <p:embed/>
                  </p:oleObj>
                </mc:Choice>
                <mc:Fallback>
                  <p:oleObj name="公式" r:id="rId15" imgW="494870" imgH="164957"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4" y="2931"/>
                          <a:ext cx="90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9" name="Text Box 22"/>
            <p:cNvSpPr txBox="1">
              <a:spLocks noChangeArrowheads="1"/>
            </p:cNvSpPr>
            <p:nvPr/>
          </p:nvSpPr>
          <p:spPr bwMode="auto">
            <a:xfrm>
              <a:off x="476" y="2931"/>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所以</a:t>
              </a:r>
            </a:p>
          </p:txBody>
        </p:sp>
      </p:grpSp>
      <p:sp>
        <p:nvSpPr>
          <p:cNvPr id="28685" name="Rectangle 23"/>
          <p:cNvSpPr>
            <a:spLocks noChangeArrowheads="1"/>
          </p:cNvSpPr>
          <p:nvPr/>
        </p:nvSpPr>
        <p:spPr bwMode="auto">
          <a:xfrm>
            <a:off x="1524000" y="3449638"/>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86" name="Rectangle 24"/>
          <p:cNvSpPr>
            <a:spLocks noChangeArrowheads="1"/>
          </p:cNvSpPr>
          <p:nvPr/>
        </p:nvSpPr>
        <p:spPr bwMode="auto">
          <a:xfrm>
            <a:off x="1524000" y="34448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687" name="Group 25"/>
          <p:cNvGrpSpPr>
            <a:grpSpLocks/>
          </p:cNvGrpSpPr>
          <p:nvPr/>
        </p:nvGrpSpPr>
        <p:grpSpPr bwMode="auto">
          <a:xfrm>
            <a:off x="2208213" y="3573463"/>
            <a:ext cx="5256212" cy="633412"/>
            <a:chOff x="567" y="2387"/>
            <a:chExt cx="3311" cy="399"/>
          </a:xfrm>
        </p:grpSpPr>
        <p:grpSp>
          <p:nvGrpSpPr>
            <p:cNvPr id="28694" name="Group 26"/>
            <p:cNvGrpSpPr>
              <a:grpSpLocks/>
            </p:cNvGrpSpPr>
            <p:nvPr/>
          </p:nvGrpSpPr>
          <p:grpSpPr bwMode="auto">
            <a:xfrm>
              <a:off x="567" y="2387"/>
              <a:ext cx="1860" cy="399"/>
              <a:chOff x="2562" y="1761"/>
              <a:chExt cx="1860" cy="399"/>
            </a:xfrm>
          </p:grpSpPr>
          <p:graphicFrame>
            <p:nvGraphicFramePr>
              <p:cNvPr id="28696" name="Object 27"/>
              <p:cNvGraphicFramePr>
                <a:graphicFrameLocks noChangeAspect="1"/>
              </p:cNvGraphicFramePr>
              <p:nvPr/>
            </p:nvGraphicFramePr>
            <p:xfrm>
              <a:off x="3107" y="1761"/>
              <a:ext cx="1315" cy="399"/>
            </p:xfrm>
            <a:graphic>
              <a:graphicData uri="http://schemas.openxmlformats.org/presentationml/2006/ole">
                <mc:AlternateContent xmlns:mc="http://schemas.openxmlformats.org/markup-compatibility/2006">
                  <mc:Choice xmlns:v="urn:schemas-microsoft-com:vml" Requires="v">
                    <p:oleObj spid="_x0000_s28726" name="公式" r:id="rId17" imgW="749300" imgH="228600" progId="Equation.3">
                      <p:embed/>
                    </p:oleObj>
                  </mc:Choice>
                  <mc:Fallback>
                    <p:oleObj name="公式" r:id="rId17" imgW="749300" imgH="22860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7" y="1761"/>
                            <a:ext cx="1315"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7" name="Text Box 28"/>
              <p:cNvSpPr txBox="1">
                <a:spLocks noChangeArrowheads="1"/>
              </p:cNvSpPr>
              <p:nvPr/>
            </p:nvSpPr>
            <p:spPr bwMode="auto">
              <a:xfrm>
                <a:off x="2562" y="1797"/>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则</a:t>
                </a:r>
              </a:p>
            </p:txBody>
          </p:sp>
        </p:grpSp>
        <p:graphicFrame>
          <p:nvGraphicFramePr>
            <p:cNvPr id="28695" name="Object 29"/>
            <p:cNvGraphicFramePr>
              <a:graphicFrameLocks noChangeAspect="1"/>
            </p:cNvGraphicFramePr>
            <p:nvPr/>
          </p:nvGraphicFramePr>
          <p:xfrm>
            <a:off x="2790" y="2432"/>
            <a:ext cx="1088" cy="353"/>
          </p:xfrm>
          <a:graphic>
            <a:graphicData uri="http://schemas.openxmlformats.org/presentationml/2006/ole">
              <mc:AlternateContent xmlns:mc="http://schemas.openxmlformats.org/markup-compatibility/2006">
                <mc:Choice xmlns:v="urn:schemas-microsoft-com:vml" Requires="v">
                  <p:oleObj spid="_x0000_s28727" name="公式" r:id="rId19" imgW="736600" imgH="241300" progId="Equation.3">
                    <p:embed/>
                  </p:oleObj>
                </mc:Choice>
                <mc:Fallback>
                  <p:oleObj name="公式" r:id="rId19" imgW="736600" imgH="24130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0" y="2432"/>
                          <a:ext cx="10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88" name="Rectangle 30"/>
          <p:cNvSpPr>
            <a:spLocks noChangeArrowheads="1"/>
          </p:cNvSpPr>
          <p:nvPr/>
        </p:nvSpPr>
        <p:spPr bwMode="auto">
          <a:xfrm>
            <a:off x="1524000" y="34829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4063" name="Group 31"/>
          <p:cNvGrpSpPr>
            <a:grpSpLocks/>
          </p:cNvGrpSpPr>
          <p:nvPr/>
        </p:nvGrpSpPr>
        <p:grpSpPr bwMode="auto">
          <a:xfrm>
            <a:off x="1558925" y="5229225"/>
            <a:ext cx="8315325" cy="552450"/>
            <a:chOff x="522" y="3354"/>
            <a:chExt cx="5238" cy="348"/>
          </a:xfrm>
        </p:grpSpPr>
        <p:sp>
          <p:nvSpPr>
            <p:cNvPr id="28692" name="Rectangle 32"/>
            <p:cNvSpPr>
              <a:spLocks noChangeArrowheads="1"/>
            </p:cNvSpPr>
            <p:nvPr/>
          </p:nvSpPr>
          <p:spPr bwMode="auto">
            <a:xfrm>
              <a:off x="522" y="3385"/>
              <a:ext cx="5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无漏磁理想情况下                        称为完全耦合，完全耦合时</a:t>
              </a:r>
              <a:r>
                <a:rPr lang="zh-CN" altLang="en-US">
                  <a:ea typeface="宋体" panose="02010600030101010101" pitchFamily="2" charset="-122"/>
                </a:rPr>
                <a:t>                 </a:t>
              </a:r>
            </a:p>
          </p:txBody>
        </p:sp>
        <p:graphicFrame>
          <p:nvGraphicFramePr>
            <p:cNvPr id="28693" name="Object 33"/>
            <p:cNvGraphicFramePr>
              <a:graphicFrameLocks noChangeAspect="1"/>
            </p:cNvGraphicFramePr>
            <p:nvPr/>
          </p:nvGraphicFramePr>
          <p:xfrm>
            <a:off x="2336" y="3354"/>
            <a:ext cx="635" cy="348"/>
          </p:xfrm>
          <a:graphic>
            <a:graphicData uri="http://schemas.openxmlformats.org/presentationml/2006/ole">
              <mc:AlternateContent xmlns:mc="http://schemas.openxmlformats.org/markup-compatibility/2006">
                <mc:Choice xmlns:v="urn:schemas-microsoft-com:vml" Requires="v">
                  <p:oleObj spid="_x0000_s28728" name="公式" r:id="rId21" imgW="291847" imgH="164957" progId="Equation.3">
                    <p:embed/>
                  </p:oleObj>
                </mc:Choice>
                <mc:Fallback>
                  <p:oleObj name="公式" r:id="rId21" imgW="291847" imgH="164957"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6" y="3354"/>
                          <a:ext cx="63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90" name="Rectangle 34"/>
          <p:cNvSpPr>
            <a:spLocks noChangeArrowheads="1"/>
          </p:cNvSpPr>
          <p:nvPr/>
        </p:nvSpPr>
        <p:spPr bwMode="auto">
          <a:xfrm>
            <a:off x="1524000" y="34448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4067" name="Object 35"/>
          <p:cNvGraphicFramePr>
            <a:graphicFrameLocks noChangeAspect="1"/>
          </p:cNvGraphicFramePr>
          <p:nvPr/>
        </p:nvGraphicFramePr>
        <p:xfrm>
          <a:off x="4295775" y="5949950"/>
          <a:ext cx="3024188" cy="768350"/>
        </p:xfrm>
        <a:graphic>
          <a:graphicData uri="http://schemas.openxmlformats.org/presentationml/2006/ole">
            <mc:AlternateContent xmlns:mc="http://schemas.openxmlformats.org/markup-compatibility/2006">
              <mc:Choice xmlns:v="urn:schemas-microsoft-com:vml" Requires="v">
                <p:oleObj spid="_x0000_s28729" name="公式" r:id="rId23" imgW="660113" imgH="241195" progId="Equation.3">
                  <p:embed/>
                </p:oleObj>
              </mc:Choice>
              <mc:Fallback>
                <p:oleObj name="公式" r:id="rId23" imgW="660113" imgH="241195"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95775" y="5949950"/>
                        <a:ext cx="3024188" cy="768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fade">
                                      <p:cBhvr>
                                        <p:cTn id="12" dur="500"/>
                                        <p:tgtEl>
                                          <p:spTgt spid="286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8687"/>
                                        </p:tgtEl>
                                        <p:attrNameLst>
                                          <p:attrName>style.visibility</p:attrName>
                                        </p:attrNameLst>
                                      </p:cBhvr>
                                      <p:to>
                                        <p:strVal val="visible"/>
                                      </p:to>
                                    </p:set>
                                    <p:animEffect transition="in" filter="fade">
                                      <p:cBhvr>
                                        <p:cTn id="17" dur="500"/>
                                        <p:tgtEl>
                                          <p:spTgt spid="28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8682"/>
                                        </p:tgtEl>
                                        <p:attrNameLst>
                                          <p:attrName>style.visibility</p:attrName>
                                        </p:attrNameLst>
                                      </p:cBhvr>
                                      <p:to>
                                        <p:strVal val="visible"/>
                                      </p:to>
                                    </p:set>
                                  </p:childTnLst>
                                </p:cTn>
                              </p:par>
                            </p:childTnLst>
                          </p:cTn>
                        </p:par>
                        <p:par>
                          <p:cTn id="22" fill="hold" nodeType="afterGroup">
                            <p:stCondLst>
                              <p:cond delay="0"/>
                            </p:stCondLst>
                            <p:childTnLst>
                              <p:par>
                                <p:cTn id="23" presetID="10" presetClass="entr" presetSubtype="0" fill="hold" nodeType="afterEffect">
                                  <p:stCondLst>
                                    <p:cond delay="0"/>
                                  </p:stCondLst>
                                  <p:childTnLst>
                                    <p:set>
                                      <p:cBhvr>
                                        <p:cTn id="24" dur="1" fill="hold">
                                          <p:stCondLst>
                                            <p:cond delay="0"/>
                                          </p:stCondLst>
                                        </p:cTn>
                                        <p:tgtEl>
                                          <p:spTgt spid="28684"/>
                                        </p:tgtEl>
                                        <p:attrNameLst>
                                          <p:attrName>style.visibility</p:attrName>
                                        </p:attrNameLst>
                                      </p:cBhvr>
                                      <p:to>
                                        <p:strVal val="visible"/>
                                      </p:to>
                                    </p:set>
                                    <p:animEffect transition="in" filter="fade">
                                      <p:cBhvr>
                                        <p:cTn id="25" dur="500"/>
                                        <p:tgtEl>
                                          <p:spTgt spid="286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44063"/>
                                        </p:tgtEl>
                                        <p:attrNameLst>
                                          <p:attrName>style.visibility</p:attrName>
                                        </p:attrNameLst>
                                      </p:cBhvr>
                                      <p:to>
                                        <p:strVal val="visible"/>
                                      </p:to>
                                    </p:set>
                                    <p:anim calcmode="lin" valueType="num">
                                      <p:cBhvr additive="base">
                                        <p:cTn id="30" dur="500" fill="hold"/>
                                        <p:tgtEl>
                                          <p:spTgt spid="44063"/>
                                        </p:tgtEl>
                                        <p:attrNameLst>
                                          <p:attrName>ppt_x</p:attrName>
                                        </p:attrNameLst>
                                      </p:cBhvr>
                                      <p:tavLst>
                                        <p:tav tm="0">
                                          <p:val>
                                            <p:strVal val="0-#ppt_w/2"/>
                                          </p:val>
                                        </p:tav>
                                        <p:tav tm="100000">
                                          <p:val>
                                            <p:strVal val="#ppt_x"/>
                                          </p:val>
                                        </p:tav>
                                      </p:tavLst>
                                    </p:anim>
                                    <p:anim calcmode="lin" valueType="num">
                                      <p:cBhvr additive="base">
                                        <p:cTn id="31" dur="500" fill="hold"/>
                                        <p:tgtEl>
                                          <p:spTgt spid="440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4067"/>
                                        </p:tgtEl>
                                        <p:attrNameLst>
                                          <p:attrName>style.visibility</p:attrName>
                                        </p:attrNameLst>
                                      </p:cBhvr>
                                      <p:to>
                                        <p:strVal val="visible"/>
                                      </p:to>
                                    </p:set>
                                    <p:anim calcmode="lin" valueType="num">
                                      <p:cBhvr additive="base">
                                        <p:cTn id="36" dur="500" fill="hold"/>
                                        <p:tgtEl>
                                          <p:spTgt spid="44067"/>
                                        </p:tgtEl>
                                        <p:attrNameLst>
                                          <p:attrName>ppt_x</p:attrName>
                                        </p:attrNameLst>
                                      </p:cBhvr>
                                      <p:tavLst>
                                        <p:tav tm="0">
                                          <p:val>
                                            <p:strVal val="0-#ppt_w/2"/>
                                          </p:val>
                                        </p:tav>
                                        <p:tav tm="100000">
                                          <p:val>
                                            <p:strVal val="#ppt_x"/>
                                          </p:val>
                                        </p:tav>
                                      </p:tavLst>
                                    </p:anim>
                                    <p:anim calcmode="lin" valueType="num">
                                      <p:cBhvr additive="base">
                                        <p:cTn id="37" dur="500" fill="hold"/>
                                        <p:tgtEl>
                                          <p:spTgt spid="44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828800" y="2449513"/>
            <a:ext cx="8534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20000"/>
              </a:lnSpc>
              <a:spcBef>
                <a:spcPct val="50000"/>
              </a:spcBef>
            </a:pPr>
            <a:r>
              <a:rPr lang="zh-CN" altLang="en-US"/>
              <a:t>无漏磁：两个线圈中每一个线圈所产生的磁通量都相等，并</a:t>
            </a:r>
          </a:p>
          <a:p>
            <a:pPr algn="just" eaLnBrk="1" hangingPunct="1">
              <a:lnSpc>
                <a:spcPct val="80000"/>
              </a:lnSpc>
              <a:spcBef>
                <a:spcPct val="50000"/>
              </a:spcBef>
            </a:pPr>
            <a:r>
              <a:rPr lang="zh-CN" altLang="en-US"/>
              <a:t>               全部穿过另一个线圈的每一匝，这种情况叫</a:t>
            </a:r>
            <a:r>
              <a:rPr lang="zh-CN" altLang="en-US">
                <a:solidFill>
                  <a:srgbClr val="0000FF"/>
                </a:solidFill>
              </a:rPr>
              <a:t>无漏磁</a:t>
            </a:r>
            <a:r>
              <a:rPr lang="zh-CN" altLang="en-US"/>
              <a:t>。</a:t>
            </a:r>
          </a:p>
        </p:txBody>
      </p:sp>
      <p:graphicFrame>
        <p:nvGraphicFramePr>
          <p:cNvPr id="45059" name="Object 3"/>
          <p:cNvGraphicFramePr>
            <a:graphicFrameLocks noChangeAspect="1"/>
          </p:cNvGraphicFramePr>
          <p:nvPr/>
        </p:nvGraphicFramePr>
        <p:xfrm>
          <a:off x="2667000" y="3992563"/>
          <a:ext cx="6858000" cy="588962"/>
        </p:xfrm>
        <a:graphic>
          <a:graphicData uri="http://schemas.openxmlformats.org/presentationml/2006/ole">
            <mc:AlternateContent xmlns:mc="http://schemas.openxmlformats.org/markup-compatibility/2006">
              <mc:Choice xmlns:v="urn:schemas-microsoft-com:vml" Requires="v">
                <p:oleObj spid="_x0000_s29709" name="Equation" r:id="rId3" imgW="2679700" imgH="254000" progId="Equation.3">
                  <p:embed/>
                </p:oleObj>
              </mc:Choice>
              <mc:Fallback>
                <p:oleObj name="Equation" r:id="rId3" imgW="26797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992563"/>
                        <a:ext cx="6858000" cy="5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60" name="Group 4"/>
          <p:cNvGrpSpPr>
            <a:grpSpLocks/>
          </p:cNvGrpSpPr>
          <p:nvPr/>
        </p:nvGrpSpPr>
        <p:grpSpPr bwMode="auto">
          <a:xfrm>
            <a:off x="1990725" y="765175"/>
            <a:ext cx="8315325" cy="552450"/>
            <a:chOff x="522" y="3354"/>
            <a:chExt cx="5238" cy="348"/>
          </a:xfrm>
        </p:grpSpPr>
        <p:sp>
          <p:nvSpPr>
            <p:cNvPr id="29704" name="Rectangle 5"/>
            <p:cNvSpPr>
              <a:spLocks noChangeArrowheads="1"/>
            </p:cNvSpPr>
            <p:nvPr/>
          </p:nvSpPr>
          <p:spPr bwMode="auto">
            <a:xfrm>
              <a:off x="522" y="3385"/>
              <a:ext cx="5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无漏磁理想情况下                        称为完全耦合，完全耦合时</a:t>
              </a:r>
              <a:r>
                <a:rPr lang="zh-CN" altLang="en-US">
                  <a:ea typeface="宋体" panose="02010600030101010101" pitchFamily="2" charset="-122"/>
                </a:rPr>
                <a:t>                 </a:t>
              </a:r>
            </a:p>
          </p:txBody>
        </p:sp>
        <p:graphicFrame>
          <p:nvGraphicFramePr>
            <p:cNvPr id="29705" name="Object 6"/>
            <p:cNvGraphicFramePr>
              <a:graphicFrameLocks noChangeAspect="1"/>
            </p:cNvGraphicFramePr>
            <p:nvPr/>
          </p:nvGraphicFramePr>
          <p:xfrm>
            <a:off x="2336" y="3354"/>
            <a:ext cx="635" cy="348"/>
          </p:xfrm>
          <a:graphic>
            <a:graphicData uri="http://schemas.openxmlformats.org/presentationml/2006/ole">
              <mc:AlternateContent xmlns:mc="http://schemas.openxmlformats.org/markup-compatibility/2006">
                <mc:Choice xmlns:v="urn:schemas-microsoft-com:vml" Requires="v">
                  <p:oleObj spid="_x0000_s29710" name="公式" r:id="rId5" imgW="291847" imgH="164957" progId="Equation.3">
                    <p:embed/>
                  </p:oleObj>
                </mc:Choice>
                <mc:Fallback>
                  <p:oleObj name="公式" r:id="rId5" imgW="291847" imgH="1649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 y="3354"/>
                          <a:ext cx="635"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5063" name="Object 7"/>
          <p:cNvGraphicFramePr>
            <a:graphicFrameLocks noChangeAspect="1"/>
          </p:cNvGraphicFramePr>
          <p:nvPr/>
        </p:nvGraphicFramePr>
        <p:xfrm>
          <a:off x="4583113" y="1360488"/>
          <a:ext cx="3024187" cy="768350"/>
        </p:xfrm>
        <a:graphic>
          <a:graphicData uri="http://schemas.openxmlformats.org/presentationml/2006/ole">
            <mc:AlternateContent xmlns:mc="http://schemas.openxmlformats.org/markup-compatibility/2006">
              <mc:Choice xmlns:v="urn:schemas-microsoft-com:vml" Requires="v">
                <p:oleObj spid="_x0000_s29711" name="公式" r:id="rId7" imgW="660113" imgH="241195" progId="Equation.3">
                  <p:embed/>
                </p:oleObj>
              </mc:Choice>
              <mc:Fallback>
                <p:oleObj name="公式" r:id="rId7" imgW="660113"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3" y="1360488"/>
                        <a:ext cx="3024187" cy="768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0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352800"/>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pic>
        <p:nvPicPr>
          <p:cNvPr id="2970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3352800"/>
            <a:ext cx="15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F4D71"/>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0-#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0-#ppt_w/2"/>
                                          </p:val>
                                        </p:tav>
                                        <p:tav tm="100000">
                                          <p:val>
                                            <p:strVal val="#ppt_x"/>
                                          </p:val>
                                        </p:tav>
                                      </p:tavLst>
                                    </p:anim>
                                    <p:anim calcmode="lin" valueType="num">
                                      <p:cBhvr additive="base">
                                        <p:cTn id="12"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8"/>
                                        </p:tgtEl>
                                        <p:attrNameLst>
                                          <p:attrName>style.visibility</p:attrName>
                                        </p:attrNameLst>
                                      </p:cBhvr>
                                      <p:to>
                                        <p:strVal val="visible"/>
                                      </p:to>
                                    </p:set>
                                    <p:animEffect transition="in" filter="wipe(left)">
                                      <p:cBhvr>
                                        <p:cTn id="17" dur="500"/>
                                        <p:tgtEl>
                                          <p:spTgt spid="450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59"/>
                                        </p:tgtEl>
                                        <p:attrNameLst>
                                          <p:attrName>style.visibility</p:attrName>
                                        </p:attrNameLst>
                                      </p:cBhvr>
                                      <p:to>
                                        <p:strVal val="visible"/>
                                      </p:to>
                                    </p:set>
                                    <p:animEffect transition="in" filter="wipe(left)">
                                      <p:cBhvr>
                                        <p:cTn id="2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1847850" y="981075"/>
          <a:ext cx="7727950" cy="5327650"/>
        </p:xfrm>
        <a:graphic>
          <a:graphicData uri="http://schemas.openxmlformats.org/presentationml/2006/ole">
            <mc:AlternateContent xmlns:mc="http://schemas.openxmlformats.org/markup-compatibility/2006">
              <mc:Choice xmlns:v="urn:schemas-microsoft-com:vml" Requires="v">
                <p:oleObj spid="_x0000_s30725" name="Equation" r:id="rId3" imgW="3327400" imgH="2514600" progId="Equation.3">
                  <p:embed/>
                </p:oleObj>
              </mc:Choice>
              <mc:Fallback>
                <p:oleObj name="Equation" r:id="rId3" imgW="3327400" imgH="2514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981075"/>
                        <a:ext cx="772795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5" name="Text Box 3"/>
          <p:cNvSpPr txBox="1">
            <a:spLocks noChangeArrowheads="1"/>
          </p:cNvSpPr>
          <p:nvPr/>
        </p:nvSpPr>
        <p:spPr bwMode="auto">
          <a:xfrm>
            <a:off x="3287713" y="0"/>
            <a:ext cx="3240087" cy="584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spcBef>
                <a:spcPct val="50000"/>
              </a:spcBef>
              <a:defRPr/>
            </a:pPr>
            <a:r>
              <a:rPr lang="zh-CN" altLang="en-US" sz="3200" dirty="0" smtClean="0"/>
              <a:t>复    习</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up)">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05000" y="1062038"/>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④自感电动势的计算：</a:t>
            </a:r>
          </a:p>
        </p:txBody>
      </p:sp>
      <p:sp>
        <p:nvSpPr>
          <p:cNvPr id="65539" name="Text Box 3"/>
          <p:cNvSpPr txBox="1">
            <a:spLocks noChangeArrowheads="1"/>
          </p:cNvSpPr>
          <p:nvPr/>
        </p:nvSpPr>
        <p:spPr bwMode="auto">
          <a:xfrm>
            <a:off x="1919288" y="23495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⑤互感电动势的计算：</a:t>
            </a:r>
          </a:p>
        </p:txBody>
      </p:sp>
      <p:graphicFrame>
        <p:nvGraphicFramePr>
          <p:cNvPr id="65540" name="Object 4"/>
          <p:cNvGraphicFramePr>
            <a:graphicFrameLocks noChangeAspect="1"/>
          </p:cNvGraphicFramePr>
          <p:nvPr/>
        </p:nvGraphicFramePr>
        <p:xfrm>
          <a:off x="5318125" y="903288"/>
          <a:ext cx="1708150" cy="768350"/>
        </p:xfrm>
        <a:graphic>
          <a:graphicData uri="http://schemas.openxmlformats.org/presentationml/2006/ole">
            <mc:AlternateContent xmlns:mc="http://schemas.openxmlformats.org/markup-compatibility/2006">
              <mc:Choice xmlns:v="urn:schemas-microsoft-com:vml" Requires="v">
                <p:oleObj spid="_x0000_s31764" name="Equation" r:id="rId3" imgW="672808" imgH="393529" progId="Equation.3">
                  <p:embed/>
                </p:oleObj>
              </mc:Choice>
              <mc:Fallback>
                <p:oleObj name="Equation" r:id="rId3" imgW="67280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5" y="903288"/>
                        <a:ext cx="1708150" cy="7683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5"/>
          <p:cNvGraphicFramePr>
            <a:graphicFrameLocks noChangeAspect="1"/>
          </p:cNvGraphicFramePr>
          <p:nvPr/>
        </p:nvGraphicFramePr>
        <p:xfrm>
          <a:off x="5375275" y="2276475"/>
          <a:ext cx="1716088" cy="739775"/>
        </p:xfrm>
        <a:graphic>
          <a:graphicData uri="http://schemas.openxmlformats.org/presentationml/2006/ole">
            <mc:AlternateContent xmlns:mc="http://schemas.openxmlformats.org/markup-compatibility/2006">
              <mc:Choice xmlns:v="urn:schemas-microsoft-com:vml" Requires="v">
                <p:oleObj spid="_x0000_s31765" name="Equation" r:id="rId5" imgW="774364" imgH="393529" progId="Equation.3">
                  <p:embed/>
                </p:oleObj>
              </mc:Choice>
              <mc:Fallback>
                <p:oleObj name="Equation" r:id="rId5" imgW="774364"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275" y="2276475"/>
                        <a:ext cx="1716088" cy="7397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p:cNvSpPr txBox="1">
            <a:spLocks noChangeArrowheads="1"/>
          </p:cNvSpPr>
          <p:nvPr/>
        </p:nvSpPr>
        <p:spPr bwMode="auto">
          <a:xfrm>
            <a:off x="982663" y="37163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a:t>
            </a:r>
            <a:r>
              <a:rPr lang="zh-CN" altLang="en-US">
                <a:solidFill>
                  <a:srgbClr val="0000FF"/>
                </a:solidFill>
              </a:rPr>
              <a:t>★</a:t>
            </a:r>
            <a:r>
              <a:rPr lang="zh-CN" altLang="en-US"/>
              <a:t>互感和自感的计算：</a:t>
            </a:r>
          </a:p>
        </p:txBody>
      </p:sp>
      <p:graphicFrame>
        <p:nvGraphicFramePr>
          <p:cNvPr id="65543" name="Object 7"/>
          <p:cNvGraphicFramePr>
            <a:graphicFrameLocks noChangeAspect="1"/>
          </p:cNvGraphicFramePr>
          <p:nvPr/>
        </p:nvGraphicFramePr>
        <p:xfrm>
          <a:off x="4800600" y="3644900"/>
          <a:ext cx="2070100" cy="777875"/>
        </p:xfrm>
        <a:graphic>
          <a:graphicData uri="http://schemas.openxmlformats.org/presentationml/2006/ole">
            <mc:AlternateContent xmlns:mc="http://schemas.openxmlformats.org/markup-compatibility/2006">
              <mc:Choice xmlns:v="urn:schemas-microsoft-com:vml" Requires="v">
                <p:oleObj spid="_x0000_s31766" name="Equation" r:id="rId7" imgW="888614" imgH="393529" progId="Equation.3">
                  <p:embed/>
                </p:oleObj>
              </mc:Choice>
              <mc:Fallback>
                <p:oleObj name="Equation" r:id="rId7" imgW="888614"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644900"/>
                        <a:ext cx="2070100" cy="777875"/>
                      </a:xfrm>
                      <a:prstGeom prst="rect">
                        <a:avLst/>
                      </a:prstGeom>
                      <a:solidFill>
                        <a:srgbClr val="FFFF99"/>
                      </a:solidFill>
                      <a:ln w="25400">
                        <a:solidFill>
                          <a:srgbClr val="00FF00"/>
                        </a:solidFill>
                        <a:miter lim="800000"/>
                        <a:headEnd/>
                        <a:tailEnd/>
                      </a:ln>
                    </p:spPr>
                  </p:pic>
                </p:oleObj>
              </mc:Fallback>
            </mc:AlternateContent>
          </a:graphicData>
        </a:graphic>
      </p:graphicFrame>
      <p:graphicFrame>
        <p:nvGraphicFramePr>
          <p:cNvPr id="65548" name="Object 12"/>
          <p:cNvGraphicFramePr>
            <a:graphicFrameLocks noChangeAspect="1"/>
          </p:cNvGraphicFramePr>
          <p:nvPr/>
        </p:nvGraphicFramePr>
        <p:xfrm>
          <a:off x="7608888" y="3644900"/>
          <a:ext cx="1447800" cy="766763"/>
        </p:xfrm>
        <a:graphic>
          <a:graphicData uri="http://schemas.openxmlformats.org/presentationml/2006/ole">
            <mc:AlternateContent xmlns:mc="http://schemas.openxmlformats.org/markup-compatibility/2006">
              <mc:Choice xmlns:v="urn:schemas-microsoft-com:vml" Requires="v">
                <p:oleObj spid="_x0000_s31767" name="Equation" r:id="rId9" imgW="507780" imgH="393529" progId="Equation.3">
                  <p:embed/>
                </p:oleObj>
              </mc:Choice>
              <mc:Fallback>
                <p:oleObj name="Equation" r:id="rId9" imgW="507780" imgH="39352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8888" y="3644900"/>
                        <a:ext cx="1447800" cy="7667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549" name="Group 13"/>
          <p:cNvGrpSpPr>
            <a:grpSpLocks/>
          </p:cNvGrpSpPr>
          <p:nvPr/>
        </p:nvGrpSpPr>
        <p:grpSpPr bwMode="auto">
          <a:xfrm>
            <a:off x="1992313" y="4902200"/>
            <a:ext cx="5254625" cy="687388"/>
            <a:chOff x="567" y="2398"/>
            <a:chExt cx="3310" cy="433"/>
          </a:xfrm>
        </p:grpSpPr>
        <p:grpSp>
          <p:nvGrpSpPr>
            <p:cNvPr id="31754" name="Group 14"/>
            <p:cNvGrpSpPr>
              <a:grpSpLocks/>
            </p:cNvGrpSpPr>
            <p:nvPr/>
          </p:nvGrpSpPr>
          <p:grpSpPr bwMode="auto">
            <a:xfrm>
              <a:off x="567" y="2398"/>
              <a:ext cx="1302" cy="377"/>
              <a:chOff x="2562" y="1772"/>
              <a:chExt cx="1302" cy="377"/>
            </a:xfrm>
          </p:grpSpPr>
          <p:graphicFrame>
            <p:nvGraphicFramePr>
              <p:cNvPr id="31756" name="Object 15"/>
              <p:cNvGraphicFramePr>
                <a:graphicFrameLocks noChangeAspect="1"/>
              </p:cNvGraphicFramePr>
              <p:nvPr/>
            </p:nvGraphicFramePr>
            <p:xfrm>
              <a:off x="3664" y="1772"/>
              <a:ext cx="200" cy="377"/>
            </p:xfrm>
            <a:graphic>
              <a:graphicData uri="http://schemas.openxmlformats.org/presentationml/2006/ole">
                <mc:AlternateContent xmlns:mc="http://schemas.openxmlformats.org/markup-compatibility/2006">
                  <mc:Choice xmlns:v="urn:schemas-microsoft-com:vml" Requires="v">
                    <p:oleObj spid="_x0000_s31768" name="公式" r:id="rId11" imgW="114151" imgH="215619" progId="Equation.3">
                      <p:embed/>
                    </p:oleObj>
                  </mc:Choice>
                  <mc:Fallback>
                    <p:oleObj name="公式" r:id="rId11" imgW="114151" imgH="215619"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4" y="1772"/>
                            <a:ext cx="20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7" name="Text Box 16"/>
              <p:cNvSpPr txBox="1">
                <a:spLocks noChangeArrowheads="1"/>
              </p:cNvSpPr>
              <p:nvPr/>
            </p:nvSpPr>
            <p:spPr bwMode="auto">
              <a:xfrm>
                <a:off x="2562" y="1797"/>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endParaRPr lang="zh-CN" altLang="en-US"/>
              </a:p>
            </p:txBody>
          </p:sp>
        </p:grpSp>
        <p:graphicFrame>
          <p:nvGraphicFramePr>
            <p:cNvPr id="31755" name="Object 17"/>
            <p:cNvGraphicFramePr>
              <a:graphicFrameLocks noChangeAspect="1"/>
            </p:cNvGraphicFramePr>
            <p:nvPr/>
          </p:nvGraphicFramePr>
          <p:xfrm>
            <a:off x="2789" y="2478"/>
            <a:ext cx="1088" cy="353"/>
          </p:xfrm>
          <a:graphic>
            <a:graphicData uri="http://schemas.openxmlformats.org/presentationml/2006/ole">
              <mc:AlternateContent xmlns:mc="http://schemas.openxmlformats.org/markup-compatibility/2006">
                <mc:Choice xmlns:v="urn:schemas-microsoft-com:vml" Requires="v">
                  <p:oleObj spid="_x0000_s31769" name="公式" r:id="rId13" imgW="736600" imgH="241300" progId="Equation.3">
                    <p:embed/>
                  </p:oleObj>
                </mc:Choice>
                <mc:Fallback>
                  <p:oleObj name="公式" r:id="rId13" imgW="736600" imgH="2413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9" y="2478"/>
                          <a:ext cx="108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wipe(left)">
                                      <p:cBhvr>
                                        <p:cTn id="12" dur="500"/>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wipe(left)">
                                      <p:cBhvr>
                                        <p:cTn id="17" dur="500"/>
                                        <p:tgtEl>
                                          <p:spTgt spid="65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41"/>
                                        </p:tgtEl>
                                        <p:attrNameLst>
                                          <p:attrName>style.visibility</p:attrName>
                                        </p:attrNameLst>
                                      </p:cBhvr>
                                      <p:to>
                                        <p:strVal val="visible"/>
                                      </p:to>
                                    </p:set>
                                    <p:animEffect transition="in" filter="wipe(left)">
                                      <p:cBhvr>
                                        <p:cTn id="22" dur="500"/>
                                        <p:tgtEl>
                                          <p:spTgt spid="655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wipe(left)">
                                      <p:cBhvr>
                                        <p:cTn id="27" dur="500"/>
                                        <p:tgtEl>
                                          <p:spTgt spid="655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5543"/>
                                        </p:tgtEl>
                                        <p:attrNameLst>
                                          <p:attrName>style.visibility</p:attrName>
                                        </p:attrNameLst>
                                      </p:cBhvr>
                                      <p:to>
                                        <p:strVal val="visible"/>
                                      </p:to>
                                    </p:set>
                                    <p:animEffect transition="in" filter="wipe(left)">
                                      <p:cBhvr>
                                        <p:cTn id="32" dur="500"/>
                                        <p:tgtEl>
                                          <p:spTgt spid="655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5548"/>
                                        </p:tgtEl>
                                        <p:attrNameLst>
                                          <p:attrName>style.visibility</p:attrName>
                                        </p:attrNameLst>
                                      </p:cBhvr>
                                      <p:to>
                                        <p:strVal val="visible"/>
                                      </p:to>
                                    </p:set>
                                    <p:animEffect transition="in" filter="wipe(left)">
                                      <p:cBhvr>
                                        <p:cTn id="37" dur="500"/>
                                        <p:tgtEl>
                                          <p:spTgt spid="655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65549"/>
                                        </p:tgtEl>
                                        <p:attrNameLst>
                                          <p:attrName>style.visibility</p:attrName>
                                        </p:attrNameLst>
                                      </p:cBhvr>
                                      <p:to>
                                        <p:strVal val="visible"/>
                                      </p:to>
                                    </p:set>
                                    <p:anim calcmode="lin" valueType="num">
                                      <p:cBhvr additive="base">
                                        <p:cTn id="42" dur="500" fill="hold"/>
                                        <p:tgtEl>
                                          <p:spTgt spid="65549"/>
                                        </p:tgtEl>
                                        <p:attrNameLst>
                                          <p:attrName>ppt_x</p:attrName>
                                        </p:attrNameLst>
                                      </p:cBhvr>
                                      <p:tavLst>
                                        <p:tav tm="0">
                                          <p:val>
                                            <p:strVal val="0-#ppt_w/2"/>
                                          </p:val>
                                        </p:tav>
                                        <p:tav tm="100000">
                                          <p:val>
                                            <p:strVal val="#ppt_x"/>
                                          </p:val>
                                        </p:tav>
                                      </p:tavLst>
                                    </p:anim>
                                    <p:anim calcmode="lin" valueType="num">
                                      <p:cBhvr additive="base">
                                        <p:cTn id="43" dur="500" fill="hold"/>
                                        <p:tgtEl>
                                          <p:spTgt spid="655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7"/>
          <p:cNvSpPr>
            <a:spLocks noChangeArrowheads="1"/>
          </p:cNvSpPr>
          <p:nvPr/>
        </p:nvSpPr>
        <p:spPr bwMode="auto">
          <a:xfrm>
            <a:off x="2640013" y="2349500"/>
            <a:ext cx="71628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以上是互感和自感的关系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4079875" y="2205038"/>
          <a:ext cx="3352800" cy="946150"/>
        </p:xfrm>
        <a:graphic>
          <a:graphicData uri="http://schemas.openxmlformats.org/presentationml/2006/ole">
            <mc:AlternateContent xmlns:mc="http://schemas.openxmlformats.org/markup-compatibility/2006">
              <mc:Choice xmlns:v="urn:schemas-microsoft-com:vml" Requires="v">
                <p:oleObj spid="_x0000_s33806" name="Equation" r:id="rId3" imgW="1066337" imgH="393529" progId="Equation.3">
                  <p:embed/>
                </p:oleObj>
              </mc:Choice>
              <mc:Fallback>
                <p:oleObj name="Equation" r:id="rId3" imgW="1066337"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75" y="2205038"/>
                        <a:ext cx="335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3" name="Object 3"/>
          <p:cNvGraphicFramePr>
            <a:graphicFrameLocks noChangeAspect="1"/>
          </p:cNvGraphicFramePr>
          <p:nvPr/>
        </p:nvGraphicFramePr>
        <p:xfrm>
          <a:off x="4038600" y="3054350"/>
          <a:ext cx="3657600" cy="911225"/>
        </p:xfrm>
        <a:graphic>
          <a:graphicData uri="http://schemas.openxmlformats.org/presentationml/2006/ole">
            <mc:AlternateContent xmlns:mc="http://schemas.openxmlformats.org/markup-compatibility/2006">
              <mc:Choice xmlns:v="urn:schemas-microsoft-com:vml" Requires="v">
                <p:oleObj spid="_x0000_s33807" name="Equation" r:id="rId5" imgW="1104900" imgH="393700" progId="Equation.3">
                  <p:embed/>
                </p:oleObj>
              </mc:Choice>
              <mc:Fallback>
                <p:oleObj name="Equation" r:id="rId5" imgW="11049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3054350"/>
                        <a:ext cx="3657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4"/>
          <p:cNvGraphicFramePr>
            <a:graphicFrameLocks noChangeAspect="1"/>
          </p:cNvGraphicFramePr>
          <p:nvPr/>
        </p:nvGraphicFramePr>
        <p:xfrm>
          <a:off x="3200400" y="3968750"/>
          <a:ext cx="5486400" cy="922338"/>
        </p:xfrm>
        <a:graphic>
          <a:graphicData uri="http://schemas.openxmlformats.org/presentationml/2006/ole">
            <mc:AlternateContent xmlns:mc="http://schemas.openxmlformats.org/markup-compatibility/2006">
              <mc:Choice xmlns:v="urn:schemas-microsoft-com:vml" Requires="v">
                <p:oleObj spid="_x0000_s33808" name="Equation" r:id="rId7" imgW="1663700" imgH="419100" progId="Equation.3">
                  <p:embed/>
                </p:oleObj>
              </mc:Choice>
              <mc:Fallback>
                <p:oleObj name="Equation" r:id="rId7" imgW="16637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968750"/>
                        <a:ext cx="548640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5"/>
          <p:cNvGraphicFramePr>
            <a:graphicFrameLocks noChangeAspect="1"/>
          </p:cNvGraphicFramePr>
          <p:nvPr/>
        </p:nvGraphicFramePr>
        <p:xfrm>
          <a:off x="2819400" y="4959350"/>
          <a:ext cx="6629400" cy="987425"/>
        </p:xfrm>
        <a:graphic>
          <a:graphicData uri="http://schemas.openxmlformats.org/presentationml/2006/ole">
            <mc:AlternateContent xmlns:mc="http://schemas.openxmlformats.org/markup-compatibility/2006">
              <mc:Choice xmlns:v="urn:schemas-microsoft-com:vml" Requires="v">
                <p:oleObj spid="_x0000_s33809" name="Equation" r:id="rId9" imgW="2298700" imgH="419100" progId="Equation.3">
                  <p:embed/>
                </p:oleObj>
              </mc:Choice>
              <mc:Fallback>
                <p:oleObj name="Equation" r:id="rId9" imgW="22987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959350"/>
                        <a:ext cx="66294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6" name="Text Box 6"/>
          <p:cNvSpPr txBox="1">
            <a:spLocks noChangeArrowheads="1"/>
          </p:cNvSpPr>
          <p:nvPr/>
        </p:nvSpPr>
        <p:spPr bwMode="auto">
          <a:xfrm>
            <a:off x="407988" y="191611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解∶设螺线管通电流 </a:t>
            </a:r>
            <a:r>
              <a:rPr lang="zh-CN" altLang="en-US" i="1">
                <a:sym typeface="Symbol" panose="05050102010706020507" pitchFamily="18" charset="2"/>
              </a:rPr>
              <a:t></a:t>
            </a:r>
            <a:r>
              <a:rPr lang="zh-CN" altLang="en-US" i="1"/>
              <a:t>，</a:t>
            </a:r>
            <a:r>
              <a:rPr lang="zh-CN" altLang="en-US"/>
              <a:t>则管内磁感应强度的大小：</a:t>
            </a:r>
            <a:endParaRPr lang="zh-CN" altLang="en-US" b="0"/>
          </a:p>
        </p:txBody>
      </p:sp>
      <p:sp>
        <p:nvSpPr>
          <p:cNvPr id="46087" name="Text Box 7"/>
          <p:cNvSpPr txBox="1">
            <a:spLocks noChangeArrowheads="1"/>
          </p:cNvSpPr>
          <p:nvPr/>
        </p:nvSpPr>
        <p:spPr bwMode="auto">
          <a:xfrm>
            <a:off x="407988" y="744538"/>
            <a:ext cx="116649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1]  </a:t>
            </a:r>
            <a:r>
              <a:rPr lang="zh-CN" altLang="en-US"/>
              <a:t>求长直螺线管的自感系数。长为</a:t>
            </a:r>
            <a:r>
              <a:rPr lang="en-US" altLang="zh-CN" i="1"/>
              <a:t>L</a:t>
            </a:r>
            <a:r>
              <a:rPr lang="zh-CN" altLang="en-US"/>
              <a:t>，面积为</a:t>
            </a:r>
            <a:r>
              <a:rPr lang="en-US" altLang="zh-CN" i="1"/>
              <a:t>S</a:t>
            </a:r>
            <a:r>
              <a:rPr lang="en-US" altLang="zh-CN"/>
              <a:t> </a:t>
            </a:r>
            <a:r>
              <a:rPr lang="zh-CN" altLang="en-US"/>
              <a:t>，总匝数为</a:t>
            </a:r>
            <a:r>
              <a:rPr lang="en-US" altLang="zh-CN"/>
              <a:t>N</a:t>
            </a:r>
            <a:r>
              <a:rPr lang="zh-CN" altLang="en-US"/>
              <a:t>， 充满磁导率为</a:t>
            </a:r>
            <a:r>
              <a:rPr lang="en-US" altLang="zh-CN" i="1"/>
              <a:t>μ</a:t>
            </a:r>
            <a:r>
              <a:rPr lang="zh-CN" altLang="en-US"/>
              <a:t>的均匀介质</a:t>
            </a:r>
            <a:r>
              <a:rPr lang="en-US" altLang="zh-CN"/>
              <a:t>(</a:t>
            </a:r>
            <a:r>
              <a:rPr lang="en-US" altLang="zh-CN" i="1"/>
              <a:t>μ</a:t>
            </a:r>
            <a:r>
              <a:rPr lang="zh-CN" altLang="en-US"/>
              <a:t>为常量</a:t>
            </a:r>
            <a:r>
              <a:rPr lang="en-US" altLang="zh-CN"/>
              <a:t>)</a:t>
            </a:r>
            <a:r>
              <a:rPr lang="zh-CN" altLang="en-US"/>
              <a:t>。</a:t>
            </a:r>
          </a:p>
        </p:txBody>
      </p:sp>
      <p:graphicFrame>
        <p:nvGraphicFramePr>
          <p:cNvPr id="46088" name="Object 8"/>
          <p:cNvGraphicFramePr>
            <a:graphicFrameLocks noChangeAspect="1"/>
          </p:cNvGraphicFramePr>
          <p:nvPr/>
        </p:nvGraphicFramePr>
        <p:xfrm>
          <a:off x="5029200" y="6015038"/>
          <a:ext cx="2209800" cy="706437"/>
        </p:xfrm>
        <a:graphic>
          <a:graphicData uri="http://schemas.openxmlformats.org/presentationml/2006/ole">
            <mc:AlternateContent xmlns:mc="http://schemas.openxmlformats.org/markup-compatibility/2006">
              <mc:Choice xmlns:v="urn:schemas-microsoft-com:vml" Requires="v">
                <p:oleObj spid="_x0000_s33810" name="Equation" r:id="rId11" imgW="622030" imgH="228501" progId="Equation.3">
                  <p:embed/>
                </p:oleObj>
              </mc:Choice>
              <mc:Fallback>
                <p:oleObj name="Equation" r:id="rId11" imgW="622030"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6015038"/>
                        <a:ext cx="2209800" cy="706437"/>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wipe(left)">
                                      <p:cBhvr>
                                        <p:cTn id="12" dur="500"/>
                                        <p:tgtEl>
                                          <p:spTgt spid="46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082"/>
                                        </p:tgtEl>
                                        <p:attrNameLst>
                                          <p:attrName>style.visibility</p:attrName>
                                        </p:attrNameLst>
                                      </p:cBhvr>
                                      <p:to>
                                        <p:strVal val="visible"/>
                                      </p:to>
                                    </p:set>
                                    <p:animEffect transition="in" filter="wipe(left)">
                                      <p:cBhvr>
                                        <p:cTn id="17" dur="500"/>
                                        <p:tgtEl>
                                          <p:spTgt spid="460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083"/>
                                        </p:tgtEl>
                                        <p:attrNameLst>
                                          <p:attrName>style.visibility</p:attrName>
                                        </p:attrNameLst>
                                      </p:cBhvr>
                                      <p:to>
                                        <p:strVal val="visible"/>
                                      </p:to>
                                    </p:set>
                                    <p:animEffect transition="in" filter="wipe(left)">
                                      <p:cBhvr>
                                        <p:cTn id="22" dur="500"/>
                                        <p:tgtEl>
                                          <p:spTgt spid="460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084"/>
                                        </p:tgtEl>
                                        <p:attrNameLst>
                                          <p:attrName>style.visibility</p:attrName>
                                        </p:attrNameLst>
                                      </p:cBhvr>
                                      <p:to>
                                        <p:strVal val="visible"/>
                                      </p:to>
                                    </p:set>
                                    <p:animEffect transition="in" filter="wipe(left)">
                                      <p:cBhvr>
                                        <p:cTn id="27" dur="500"/>
                                        <p:tgtEl>
                                          <p:spTgt spid="460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085"/>
                                        </p:tgtEl>
                                        <p:attrNameLst>
                                          <p:attrName>style.visibility</p:attrName>
                                        </p:attrNameLst>
                                      </p:cBhvr>
                                      <p:to>
                                        <p:strVal val="visible"/>
                                      </p:to>
                                    </p:set>
                                    <p:animEffect transition="in" filter="wipe(left)">
                                      <p:cBhvr>
                                        <p:cTn id="32" dur="500"/>
                                        <p:tgtEl>
                                          <p:spTgt spid="46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088"/>
                                        </p:tgtEl>
                                        <p:attrNameLst>
                                          <p:attrName>style.visibility</p:attrName>
                                        </p:attrNameLst>
                                      </p:cBhvr>
                                      <p:to>
                                        <p:strVal val="visible"/>
                                      </p:to>
                                    </p:set>
                                    <p:animEffect transition="in" filter="wipe(left)">
                                      <p:cBhvr>
                                        <p:cTn id="3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4608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588" y="11588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solidFill>
                  <a:srgbClr val="0000FF"/>
                </a:solidFill>
              </a:rPr>
              <a:t>[</a:t>
            </a:r>
            <a:r>
              <a:rPr lang="zh-CN" altLang="en-US">
                <a:solidFill>
                  <a:srgbClr val="0000FF"/>
                </a:solidFill>
              </a:rPr>
              <a:t>例</a:t>
            </a:r>
            <a:r>
              <a:rPr lang="en-US" altLang="zh-CN">
                <a:solidFill>
                  <a:srgbClr val="0000FF"/>
                </a:solidFill>
              </a:rPr>
              <a:t>2]</a:t>
            </a:r>
            <a:r>
              <a:rPr lang="zh-CN" altLang="en-US"/>
              <a:t>求同轴电缆单位长度的自感。</a:t>
            </a:r>
          </a:p>
        </p:txBody>
      </p:sp>
      <p:graphicFrame>
        <p:nvGraphicFramePr>
          <p:cNvPr id="47107" name="Object 3"/>
          <p:cNvGraphicFramePr>
            <a:graphicFrameLocks noChangeAspect="1"/>
          </p:cNvGraphicFramePr>
          <p:nvPr/>
        </p:nvGraphicFramePr>
        <p:xfrm>
          <a:off x="1703388" y="1341438"/>
          <a:ext cx="1720850" cy="825500"/>
        </p:xfrm>
        <a:graphic>
          <a:graphicData uri="http://schemas.openxmlformats.org/presentationml/2006/ole">
            <mc:AlternateContent xmlns:mc="http://schemas.openxmlformats.org/markup-compatibility/2006">
              <mc:Choice xmlns:v="urn:schemas-microsoft-com:vml" Requires="v">
                <p:oleObj spid="_x0000_s34862" name="Equation" r:id="rId3" imgW="545863" imgH="393529" progId="Equation.3">
                  <p:embed/>
                </p:oleObj>
              </mc:Choice>
              <mc:Fallback>
                <p:oleObj name="Equation" r:id="rId3" imgW="545863"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341438"/>
                        <a:ext cx="17208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2566988" y="2997200"/>
          <a:ext cx="3835400" cy="849313"/>
        </p:xfrm>
        <a:graphic>
          <a:graphicData uri="http://schemas.openxmlformats.org/presentationml/2006/ole">
            <mc:AlternateContent xmlns:mc="http://schemas.openxmlformats.org/markup-compatibility/2006">
              <mc:Choice xmlns:v="urn:schemas-microsoft-com:vml" Requires="v">
                <p:oleObj spid="_x0000_s34863" name="Equation" r:id="rId5" imgW="1536033" imgH="393529" progId="Equation.3">
                  <p:embed/>
                </p:oleObj>
              </mc:Choice>
              <mc:Fallback>
                <p:oleObj name="Equation" r:id="rId5" imgW="1536033"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2997200"/>
                        <a:ext cx="38354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3792538" y="1557338"/>
          <a:ext cx="1741487" cy="452437"/>
        </p:xfrm>
        <a:graphic>
          <a:graphicData uri="http://schemas.openxmlformats.org/presentationml/2006/ole">
            <mc:AlternateContent xmlns:mc="http://schemas.openxmlformats.org/markup-compatibility/2006">
              <mc:Choice xmlns:v="urn:schemas-microsoft-com:vml" Requires="v">
                <p:oleObj spid="_x0000_s34864" name="Equation" r:id="rId7" imgW="825142" imgH="215806" progId="Equation.3">
                  <p:embed/>
                </p:oleObj>
              </mc:Choice>
              <mc:Fallback>
                <p:oleObj name="Equation" r:id="rId7" imgW="825142" imgH="215806"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538" y="1557338"/>
                        <a:ext cx="174148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2495550" y="4652963"/>
          <a:ext cx="4608513" cy="942975"/>
        </p:xfrm>
        <a:graphic>
          <a:graphicData uri="http://schemas.openxmlformats.org/presentationml/2006/ole">
            <mc:AlternateContent xmlns:mc="http://schemas.openxmlformats.org/markup-compatibility/2006">
              <mc:Choice xmlns:v="urn:schemas-microsoft-com:vml" Requires="v">
                <p:oleObj spid="_x0000_s34865" name="Equation" r:id="rId9" imgW="1879600" imgH="457200" progId="Equation.3">
                  <p:embed/>
                </p:oleObj>
              </mc:Choice>
              <mc:Fallback>
                <p:oleObj name="Equation" r:id="rId9" imgW="187960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0" y="4652963"/>
                        <a:ext cx="46085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4943475" y="5732463"/>
          <a:ext cx="3367088" cy="906462"/>
        </p:xfrm>
        <a:graphic>
          <a:graphicData uri="http://schemas.openxmlformats.org/presentationml/2006/ole">
            <mc:AlternateContent xmlns:mc="http://schemas.openxmlformats.org/markup-compatibility/2006">
              <mc:Choice xmlns:v="urn:schemas-microsoft-com:vml" Requires="v">
                <p:oleObj spid="_x0000_s34866" name="Equation" r:id="rId11" imgW="1333500" imgH="431800" progId="Equation.3">
                  <p:embed/>
                </p:oleObj>
              </mc:Choice>
              <mc:Fallback>
                <p:oleObj name="Equation" r:id="rId11" imgW="1333500" imgH="4318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475" y="5732463"/>
                        <a:ext cx="3367088"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8"/>
          <p:cNvSpPr txBox="1">
            <a:spLocks noChangeArrowheads="1"/>
          </p:cNvSpPr>
          <p:nvPr/>
        </p:nvSpPr>
        <p:spPr bwMode="auto">
          <a:xfrm>
            <a:off x="1487488" y="58054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电缆单位长度的自感</a:t>
            </a:r>
            <a:r>
              <a:rPr lang="en-US" altLang="zh-CN"/>
              <a:t>:</a:t>
            </a:r>
          </a:p>
        </p:txBody>
      </p:sp>
      <p:sp>
        <p:nvSpPr>
          <p:cNvPr id="47113" name="Text Box 9"/>
          <p:cNvSpPr txBox="1">
            <a:spLocks noChangeArrowheads="1"/>
          </p:cNvSpPr>
          <p:nvPr/>
        </p:nvSpPr>
        <p:spPr bwMode="auto">
          <a:xfrm>
            <a:off x="192088" y="765175"/>
            <a:ext cx="11880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解：根据对称性和安培环路定理，内圆筒和外圆筒外的空间磁场为零。两圆筒间磁场为</a:t>
            </a:r>
            <a:r>
              <a:rPr lang="en-US" altLang="zh-CN"/>
              <a:t>:</a:t>
            </a:r>
            <a:endParaRPr lang="en-US" altLang="zh-CN" sz="2000" b="0"/>
          </a:p>
        </p:txBody>
      </p:sp>
      <p:sp>
        <p:nvSpPr>
          <p:cNvPr id="47114" name="Text Box 10"/>
          <p:cNvSpPr txBox="1">
            <a:spLocks noChangeArrowheads="1"/>
          </p:cNvSpPr>
          <p:nvPr/>
        </p:nvSpPr>
        <p:spPr bwMode="auto">
          <a:xfrm>
            <a:off x="3935413" y="23495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则通过该面元的磁通量为：</a:t>
            </a:r>
          </a:p>
        </p:txBody>
      </p:sp>
      <p:sp>
        <p:nvSpPr>
          <p:cNvPr id="47115" name="Text Box 11"/>
          <p:cNvSpPr txBox="1">
            <a:spLocks noChangeArrowheads="1"/>
          </p:cNvSpPr>
          <p:nvPr/>
        </p:nvSpPr>
        <p:spPr bwMode="auto">
          <a:xfrm>
            <a:off x="623888" y="23495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在两圆筒间取面元如图，</a:t>
            </a:r>
            <a:endParaRPr lang="zh-CN" altLang="en-US" sz="2800" i="1"/>
          </a:p>
        </p:txBody>
      </p:sp>
      <p:sp>
        <p:nvSpPr>
          <p:cNvPr id="47116" name="Rectangle 12"/>
          <p:cNvSpPr>
            <a:spLocks noChangeArrowheads="1"/>
          </p:cNvSpPr>
          <p:nvPr/>
        </p:nvSpPr>
        <p:spPr bwMode="auto">
          <a:xfrm>
            <a:off x="695325" y="4076700"/>
            <a:ext cx="33131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该面积的总磁通：</a:t>
            </a:r>
          </a:p>
        </p:txBody>
      </p:sp>
      <p:grpSp>
        <p:nvGrpSpPr>
          <p:cNvPr id="47117" name="Group 13"/>
          <p:cNvGrpSpPr>
            <a:grpSpLocks/>
          </p:cNvGrpSpPr>
          <p:nvPr/>
        </p:nvGrpSpPr>
        <p:grpSpPr bwMode="auto">
          <a:xfrm>
            <a:off x="8832850" y="1412875"/>
            <a:ext cx="2590800" cy="3048000"/>
            <a:chOff x="1968" y="1008"/>
            <a:chExt cx="1632" cy="1920"/>
          </a:xfrm>
        </p:grpSpPr>
        <p:sp>
          <p:nvSpPr>
            <p:cNvPr id="34841" name="AutoShape 14"/>
            <p:cNvSpPr>
              <a:spLocks noChangeArrowheads="1"/>
            </p:cNvSpPr>
            <p:nvPr/>
          </p:nvSpPr>
          <p:spPr bwMode="auto">
            <a:xfrm>
              <a:off x="2256" y="1008"/>
              <a:ext cx="1344" cy="1920"/>
            </a:xfrm>
            <a:prstGeom prst="can">
              <a:avLst>
                <a:gd name="adj" fmla="val 35714"/>
              </a:avLst>
            </a:prstGeom>
            <a:solidFill>
              <a:srgbClr val="33CCCC">
                <a:alpha val="50195"/>
              </a:srgbClr>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42" name="Oval 15"/>
            <p:cNvSpPr>
              <a:spLocks noChangeArrowheads="1"/>
            </p:cNvSpPr>
            <p:nvPr/>
          </p:nvSpPr>
          <p:spPr bwMode="auto">
            <a:xfrm>
              <a:off x="2736" y="2544"/>
              <a:ext cx="432" cy="144"/>
            </a:xfrm>
            <a:prstGeom prst="ellipse">
              <a:avLst/>
            </a:prstGeom>
            <a:solidFill>
              <a:srgbClr val="FF6600">
                <a:alpha val="50195"/>
              </a:srgbClr>
            </a:solidFill>
            <a:ln w="222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43" name="Line 16"/>
            <p:cNvSpPr>
              <a:spLocks noChangeShapeType="1"/>
            </p:cNvSpPr>
            <p:nvPr/>
          </p:nvSpPr>
          <p:spPr bwMode="auto">
            <a:xfrm>
              <a:off x="3168" y="1296"/>
              <a:ext cx="0" cy="1344"/>
            </a:xfrm>
            <a:prstGeom prst="line">
              <a:avLst/>
            </a:prstGeom>
            <a:noFill/>
            <a:ln w="222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4" name="Rectangle 17"/>
            <p:cNvSpPr>
              <a:spLocks noChangeArrowheads="1"/>
            </p:cNvSpPr>
            <p:nvPr/>
          </p:nvSpPr>
          <p:spPr bwMode="auto">
            <a:xfrm>
              <a:off x="2736" y="1296"/>
              <a:ext cx="432" cy="1344"/>
            </a:xfrm>
            <a:prstGeom prst="rect">
              <a:avLst/>
            </a:prstGeom>
            <a:solidFill>
              <a:srgbClr val="FF66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45" name="Oval 18"/>
            <p:cNvSpPr>
              <a:spLocks noChangeArrowheads="1"/>
            </p:cNvSpPr>
            <p:nvPr/>
          </p:nvSpPr>
          <p:spPr bwMode="auto">
            <a:xfrm>
              <a:off x="2736" y="1200"/>
              <a:ext cx="432" cy="144"/>
            </a:xfrm>
            <a:prstGeom prst="ellipse">
              <a:avLst/>
            </a:prstGeom>
            <a:solidFill>
              <a:srgbClr val="FF6600">
                <a:alpha val="50195"/>
              </a:srgbClr>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46" name="Line 19"/>
            <p:cNvSpPr>
              <a:spLocks noChangeShapeType="1"/>
            </p:cNvSpPr>
            <p:nvPr/>
          </p:nvSpPr>
          <p:spPr bwMode="auto">
            <a:xfrm>
              <a:off x="2736" y="1296"/>
              <a:ext cx="0" cy="1344"/>
            </a:xfrm>
            <a:prstGeom prst="line">
              <a:avLst/>
            </a:prstGeom>
            <a:noFill/>
            <a:ln w="222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7" name="Line 20"/>
            <p:cNvSpPr>
              <a:spLocks noChangeShapeType="1"/>
            </p:cNvSpPr>
            <p:nvPr/>
          </p:nvSpPr>
          <p:spPr bwMode="auto">
            <a:xfrm>
              <a:off x="2928" y="1824"/>
              <a:ext cx="0" cy="432"/>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8" name="Line 21"/>
            <p:cNvSpPr>
              <a:spLocks noChangeShapeType="1"/>
            </p:cNvSpPr>
            <p:nvPr/>
          </p:nvSpPr>
          <p:spPr bwMode="auto">
            <a:xfrm>
              <a:off x="2256" y="1824"/>
              <a:ext cx="0" cy="48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9" name="Line 22"/>
            <p:cNvSpPr>
              <a:spLocks noChangeShapeType="1"/>
            </p:cNvSpPr>
            <p:nvPr/>
          </p:nvSpPr>
          <p:spPr bwMode="auto">
            <a:xfrm>
              <a:off x="3600" y="1824"/>
              <a:ext cx="0" cy="43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4850" name="Object 23"/>
            <p:cNvGraphicFramePr>
              <a:graphicFrameLocks noChangeAspect="1"/>
            </p:cNvGraphicFramePr>
            <p:nvPr/>
          </p:nvGraphicFramePr>
          <p:xfrm>
            <a:off x="1968" y="1920"/>
            <a:ext cx="205" cy="247"/>
          </p:xfrm>
          <a:graphic>
            <a:graphicData uri="http://schemas.openxmlformats.org/presentationml/2006/ole">
              <mc:AlternateContent xmlns:mc="http://schemas.openxmlformats.org/markup-compatibility/2006">
                <mc:Choice xmlns:v="urn:schemas-microsoft-com:vml" Requires="v">
                  <p:oleObj spid="_x0000_s34867" name="Equation" r:id="rId13" imgW="126835" imgH="152202" progId="Equation.3">
                    <p:embed/>
                  </p:oleObj>
                </mc:Choice>
                <mc:Fallback>
                  <p:oleObj name="Equation" r:id="rId13" imgW="126835" imgH="152202"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8" y="1920"/>
                          <a:ext cx="20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51" name="Object 24"/>
            <p:cNvGraphicFramePr>
              <a:graphicFrameLocks noChangeAspect="1"/>
            </p:cNvGraphicFramePr>
            <p:nvPr/>
          </p:nvGraphicFramePr>
          <p:xfrm>
            <a:off x="2963" y="1920"/>
            <a:ext cx="205" cy="247"/>
          </p:xfrm>
          <a:graphic>
            <a:graphicData uri="http://schemas.openxmlformats.org/presentationml/2006/ole">
              <mc:AlternateContent xmlns:mc="http://schemas.openxmlformats.org/markup-compatibility/2006">
                <mc:Choice xmlns:v="urn:schemas-microsoft-com:vml" Requires="v">
                  <p:oleObj spid="_x0000_s34868" name="Equation" r:id="rId15" imgW="126835" imgH="152202" progId="Equation.3">
                    <p:embed/>
                  </p:oleObj>
                </mc:Choice>
                <mc:Fallback>
                  <p:oleObj name="Equation" r:id="rId15" imgW="126835" imgH="152202"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3" y="1920"/>
                          <a:ext cx="20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29" name="Group 25"/>
          <p:cNvGrpSpPr>
            <a:grpSpLocks/>
          </p:cNvGrpSpPr>
          <p:nvPr/>
        </p:nvGrpSpPr>
        <p:grpSpPr bwMode="auto">
          <a:xfrm>
            <a:off x="10737850" y="2251075"/>
            <a:ext cx="1143000" cy="1295400"/>
            <a:chOff x="4368" y="1296"/>
            <a:chExt cx="720" cy="816"/>
          </a:xfrm>
        </p:grpSpPr>
        <p:sp>
          <p:nvSpPr>
            <p:cNvPr id="34831" name="Rectangle 26"/>
            <p:cNvSpPr>
              <a:spLocks noChangeArrowheads="1"/>
            </p:cNvSpPr>
            <p:nvPr/>
          </p:nvSpPr>
          <p:spPr bwMode="auto">
            <a:xfrm>
              <a:off x="4368" y="1488"/>
              <a:ext cx="414" cy="624"/>
            </a:xfrm>
            <a:prstGeom prst="rect">
              <a:avLst/>
            </a:prstGeom>
            <a:solidFill>
              <a:srgbClr val="FF00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832" name="Line 27"/>
            <p:cNvSpPr>
              <a:spLocks noChangeShapeType="1"/>
            </p:cNvSpPr>
            <p:nvPr/>
          </p:nvSpPr>
          <p:spPr bwMode="auto">
            <a:xfrm>
              <a:off x="4800" y="148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3" name="Line 28"/>
            <p:cNvSpPr>
              <a:spLocks noChangeShapeType="1"/>
            </p:cNvSpPr>
            <p:nvPr/>
          </p:nvSpPr>
          <p:spPr bwMode="auto">
            <a:xfrm>
              <a:off x="4800" y="211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Line 29"/>
            <p:cNvSpPr>
              <a:spLocks noChangeShapeType="1"/>
            </p:cNvSpPr>
            <p:nvPr/>
          </p:nvSpPr>
          <p:spPr bwMode="auto">
            <a:xfrm flipV="1">
              <a:off x="4944" y="1488"/>
              <a:ext cx="0"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30"/>
            <p:cNvSpPr>
              <a:spLocks noChangeShapeType="1"/>
            </p:cNvSpPr>
            <p:nvPr/>
          </p:nvSpPr>
          <p:spPr bwMode="auto">
            <a:xfrm flipV="1">
              <a:off x="4944" y="1872"/>
              <a:ext cx="0" cy="24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4836" name="Object 31"/>
            <p:cNvGraphicFramePr>
              <a:graphicFrameLocks noChangeAspect="1"/>
            </p:cNvGraphicFramePr>
            <p:nvPr/>
          </p:nvGraphicFramePr>
          <p:xfrm>
            <a:off x="4924" y="1632"/>
            <a:ext cx="164" cy="288"/>
          </p:xfrm>
          <a:graphic>
            <a:graphicData uri="http://schemas.openxmlformats.org/presentationml/2006/ole">
              <mc:AlternateContent xmlns:mc="http://schemas.openxmlformats.org/markup-compatibility/2006">
                <mc:Choice xmlns:v="urn:schemas-microsoft-com:vml" Requires="v">
                  <p:oleObj spid="_x0000_s34869" name="Equation" r:id="rId16" imgW="101468" imgH="177569" progId="Equation.3">
                    <p:embed/>
                  </p:oleObj>
                </mc:Choice>
                <mc:Fallback>
                  <p:oleObj name="Equation" r:id="rId16" imgW="101468" imgH="177569"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24" y="1632"/>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7" name="Rectangle 32" descr="宽下对角线"/>
            <p:cNvSpPr>
              <a:spLocks noChangeArrowheads="1"/>
            </p:cNvSpPr>
            <p:nvPr/>
          </p:nvSpPr>
          <p:spPr bwMode="auto">
            <a:xfrm>
              <a:off x="4560" y="1488"/>
              <a:ext cx="96" cy="624"/>
            </a:xfrm>
            <a:prstGeom prst="rect">
              <a:avLst/>
            </a:prstGeom>
            <a:pattFill prst="wdDnDiag">
              <a:fgClr>
                <a:srgbClr val="339966"/>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4838" name="Object 33"/>
            <p:cNvGraphicFramePr>
              <a:graphicFrameLocks noChangeAspect="1"/>
            </p:cNvGraphicFramePr>
            <p:nvPr/>
          </p:nvGraphicFramePr>
          <p:xfrm>
            <a:off x="4512" y="1296"/>
            <a:ext cx="174" cy="180"/>
          </p:xfrm>
          <a:graphic>
            <a:graphicData uri="http://schemas.openxmlformats.org/presentationml/2006/ole">
              <mc:AlternateContent xmlns:mc="http://schemas.openxmlformats.org/markup-compatibility/2006">
                <mc:Choice xmlns:v="urn:schemas-microsoft-com:vml" Requires="v">
                  <p:oleObj spid="_x0000_s34870" name="Equation" r:id="rId18" imgW="215619" imgH="177569" progId="Equation.3">
                    <p:embed/>
                  </p:oleObj>
                </mc:Choice>
                <mc:Fallback>
                  <p:oleObj name="Equation" r:id="rId18" imgW="215619" imgH="177569"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2" y="1296"/>
                          <a:ext cx="17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9" name="Object 34"/>
            <p:cNvGraphicFramePr>
              <a:graphicFrameLocks noChangeAspect="1"/>
            </p:cNvGraphicFramePr>
            <p:nvPr/>
          </p:nvGraphicFramePr>
          <p:xfrm>
            <a:off x="4416" y="1776"/>
            <a:ext cx="135" cy="151"/>
          </p:xfrm>
          <a:graphic>
            <a:graphicData uri="http://schemas.openxmlformats.org/presentationml/2006/ole">
              <mc:AlternateContent xmlns:mc="http://schemas.openxmlformats.org/markup-compatibility/2006">
                <mc:Choice xmlns:v="urn:schemas-microsoft-com:vml" Requires="v">
                  <p:oleObj spid="_x0000_s34871" name="Equation" r:id="rId20" imgW="114102" imgH="126780" progId="Equation.3">
                    <p:embed/>
                  </p:oleObj>
                </mc:Choice>
                <mc:Fallback>
                  <p:oleObj name="Equation" r:id="rId20" imgW="114102" imgH="126780" progId="Equation.3">
                    <p:embed/>
                    <p:pic>
                      <p:nvPicPr>
                        <p:cNvPr id="0"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16" y="177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0" name="Line 35"/>
            <p:cNvSpPr>
              <a:spLocks noChangeShapeType="1"/>
            </p:cNvSpPr>
            <p:nvPr/>
          </p:nvSpPr>
          <p:spPr bwMode="auto">
            <a:xfrm>
              <a:off x="4368" y="1776"/>
              <a:ext cx="192"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17"/>
                                        </p:tgtEl>
                                        <p:attrNameLst>
                                          <p:attrName>style.visibility</p:attrName>
                                        </p:attrNameLst>
                                      </p:cBhvr>
                                      <p:to>
                                        <p:strVal val="visible"/>
                                      </p:to>
                                    </p:set>
                                    <p:animEffect transition="in" filter="wipe(left)">
                                      <p:cBhvr>
                                        <p:cTn id="7" dur="500"/>
                                        <p:tgtEl>
                                          <p:spTgt spid="47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3"/>
                                        </p:tgtEl>
                                        <p:attrNameLst>
                                          <p:attrName>style.visibility</p:attrName>
                                        </p:attrNameLst>
                                      </p:cBhvr>
                                      <p:to>
                                        <p:strVal val="visible"/>
                                      </p:to>
                                    </p:set>
                                    <p:animEffect transition="in" filter="wipe(left)">
                                      <p:cBhvr>
                                        <p:cTn id="12" dur="500"/>
                                        <p:tgtEl>
                                          <p:spTgt spid="47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7"/>
                                        </p:tgtEl>
                                        <p:attrNameLst>
                                          <p:attrName>style.visibility</p:attrName>
                                        </p:attrNameLst>
                                      </p:cBhvr>
                                      <p:to>
                                        <p:strVal val="visible"/>
                                      </p:to>
                                    </p:set>
                                    <p:animEffect transition="in" filter="wipe(left)">
                                      <p:cBhvr>
                                        <p:cTn id="17" dur="500"/>
                                        <p:tgtEl>
                                          <p:spTgt spid="471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left)">
                                      <p:cBhvr>
                                        <p:cTn id="22" dur="500"/>
                                        <p:tgtEl>
                                          <p:spTgt spid="47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5"/>
                                        </p:tgtEl>
                                        <p:attrNameLst>
                                          <p:attrName>style.visibility</p:attrName>
                                        </p:attrNameLst>
                                      </p:cBhvr>
                                      <p:to>
                                        <p:strVal val="visible"/>
                                      </p:to>
                                    </p:set>
                                    <p:animEffect transition="in" filter="wipe(left)">
                                      <p:cBhvr>
                                        <p:cTn id="27" dur="500"/>
                                        <p:tgtEl>
                                          <p:spTgt spid="47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29"/>
                                        </p:tgtEl>
                                        <p:attrNameLst>
                                          <p:attrName>style.visibility</p:attrName>
                                        </p:attrNameLst>
                                      </p:cBhvr>
                                      <p:to>
                                        <p:strVal val="visible"/>
                                      </p:to>
                                    </p:set>
                                    <p:animEffect transition="in" filter="wipe(left)">
                                      <p:cBhvr>
                                        <p:cTn id="32" dur="500"/>
                                        <p:tgtEl>
                                          <p:spTgt spid="47129"/>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7114"/>
                                        </p:tgtEl>
                                        <p:attrNameLst>
                                          <p:attrName>style.visibility</p:attrName>
                                        </p:attrNameLst>
                                      </p:cBhvr>
                                      <p:to>
                                        <p:strVal val="visible"/>
                                      </p:to>
                                    </p:set>
                                    <p:animEffect transition="in" filter="wipe(left)">
                                      <p:cBhvr>
                                        <p:cTn id="36" dur="500"/>
                                        <p:tgtEl>
                                          <p:spTgt spid="471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7108"/>
                                        </p:tgtEl>
                                        <p:attrNameLst>
                                          <p:attrName>style.visibility</p:attrName>
                                        </p:attrNameLst>
                                      </p:cBhvr>
                                      <p:to>
                                        <p:strVal val="visible"/>
                                      </p:to>
                                    </p:set>
                                    <p:animEffect transition="in" filter="wipe(left)">
                                      <p:cBhvr>
                                        <p:cTn id="41" dur="500"/>
                                        <p:tgtEl>
                                          <p:spTgt spid="4710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116"/>
                                        </p:tgtEl>
                                        <p:attrNameLst>
                                          <p:attrName>style.visibility</p:attrName>
                                        </p:attrNameLst>
                                      </p:cBhvr>
                                      <p:to>
                                        <p:strVal val="visible"/>
                                      </p:to>
                                    </p:set>
                                    <p:animEffect transition="in" filter="wipe(left)">
                                      <p:cBhvr>
                                        <p:cTn id="46" dur="500"/>
                                        <p:tgtEl>
                                          <p:spTgt spid="471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7110"/>
                                        </p:tgtEl>
                                        <p:attrNameLst>
                                          <p:attrName>style.visibility</p:attrName>
                                        </p:attrNameLst>
                                      </p:cBhvr>
                                      <p:to>
                                        <p:strVal val="visible"/>
                                      </p:to>
                                    </p:set>
                                    <p:animEffect transition="in" filter="wipe(left)">
                                      <p:cBhvr>
                                        <p:cTn id="51" dur="500"/>
                                        <p:tgtEl>
                                          <p:spTgt spid="471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2"/>
                                        </p:tgtEl>
                                        <p:attrNameLst>
                                          <p:attrName>style.visibility</p:attrName>
                                        </p:attrNameLst>
                                      </p:cBhvr>
                                      <p:to>
                                        <p:strVal val="visible"/>
                                      </p:to>
                                    </p:set>
                                    <p:animEffect transition="in" filter="wipe(left)">
                                      <p:cBhvr>
                                        <p:cTn id="56" dur="500"/>
                                        <p:tgtEl>
                                          <p:spTgt spid="47112"/>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7111"/>
                                        </p:tgtEl>
                                        <p:attrNameLst>
                                          <p:attrName>style.visibility</p:attrName>
                                        </p:attrNameLst>
                                      </p:cBhvr>
                                      <p:to>
                                        <p:strVal val="visible"/>
                                      </p:to>
                                    </p:set>
                                    <p:animEffect transition="in" filter="wipe(left)">
                                      <p:cBhvr>
                                        <p:cTn id="60"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autoUpdateAnimBg="0"/>
      <p:bldP spid="47113" grpId="0" autoUpdateAnimBg="0"/>
      <p:bldP spid="47114" grpId="0" autoUpdateAnimBg="0"/>
      <p:bldP spid="47115" grpId="0" autoUpdateAnimBg="0"/>
      <p:bldP spid="471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37"/>
          <p:cNvSpPr>
            <a:spLocks noChangeArrowheads="1"/>
          </p:cNvSpPr>
          <p:nvPr/>
        </p:nvSpPr>
        <p:spPr bwMode="auto">
          <a:xfrm>
            <a:off x="2424113" y="1557338"/>
            <a:ext cx="71628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线圈的顺接和反接</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029200" y="7112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600" u="sng">
                <a:solidFill>
                  <a:srgbClr val="FF00FF"/>
                </a:solidFill>
                <a:effectLst>
                  <a:outerShdw blurRad="38100" dist="38100" dir="2700000" algn="tl">
                    <a:srgbClr val="C0C0C0"/>
                  </a:outerShdw>
                </a:effectLst>
              </a:rPr>
              <a:t>复    习</a:t>
            </a:r>
          </a:p>
        </p:txBody>
      </p:sp>
      <p:sp>
        <p:nvSpPr>
          <p:cNvPr id="37891" name="Text Box 3"/>
          <p:cNvSpPr txBox="1">
            <a:spLocks noChangeArrowheads="1"/>
          </p:cNvSpPr>
          <p:nvPr/>
        </p:nvSpPr>
        <p:spPr bwMode="auto">
          <a:xfrm>
            <a:off x="2286000" y="19510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、感生电动势</a:t>
            </a:r>
            <a:r>
              <a:rPr lang="en-US" altLang="zh-CN"/>
              <a:t>:</a:t>
            </a:r>
          </a:p>
        </p:txBody>
      </p:sp>
      <p:sp>
        <p:nvSpPr>
          <p:cNvPr id="37892" name="Text Box 4"/>
          <p:cNvSpPr txBox="1">
            <a:spLocks noChangeArrowheads="1"/>
          </p:cNvSpPr>
          <p:nvPr/>
        </p:nvSpPr>
        <p:spPr bwMode="auto">
          <a:xfrm>
            <a:off x="2286000" y="2865438"/>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、圆柱空间内均匀变化的均匀磁场产生的感应电场：</a:t>
            </a:r>
          </a:p>
        </p:txBody>
      </p:sp>
      <p:graphicFrame>
        <p:nvGraphicFramePr>
          <p:cNvPr id="37893" name="Object 5"/>
          <p:cNvGraphicFramePr>
            <a:graphicFrameLocks noChangeAspect="1"/>
          </p:cNvGraphicFramePr>
          <p:nvPr/>
        </p:nvGraphicFramePr>
        <p:xfrm>
          <a:off x="3352800" y="3562350"/>
          <a:ext cx="2209800" cy="830263"/>
        </p:xfrm>
        <a:graphic>
          <a:graphicData uri="http://schemas.openxmlformats.org/presentationml/2006/ole">
            <mc:AlternateContent xmlns:mc="http://schemas.openxmlformats.org/markup-compatibility/2006">
              <mc:Choice xmlns:v="urn:schemas-microsoft-com:vml" Requires="v">
                <p:oleObj spid="_x0000_s18450" name="Equation" r:id="rId3" imgW="723956" imgH="381024" progId="Equation.3">
                  <p:embed/>
                </p:oleObj>
              </mc:Choice>
              <mc:Fallback>
                <p:oleObj name="Equation" r:id="rId3" imgW="723956" imgH="3810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562350"/>
                        <a:ext cx="2209800" cy="8302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6096000" y="3562350"/>
          <a:ext cx="2514600" cy="854075"/>
        </p:xfrm>
        <a:graphic>
          <a:graphicData uri="http://schemas.openxmlformats.org/presentationml/2006/ole">
            <mc:AlternateContent xmlns:mc="http://schemas.openxmlformats.org/markup-compatibility/2006">
              <mc:Choice xmlns:v="urn:schemas-microsoft-com:vml" Requires="v">
                <p:oleObj spid="_x0000_s18451" name="Equation" r:id="rId5" imgW="807806" imgH="396144" progId="Equation.3">
                  <p:embed/>
                </p:oleObj>
              </mc:Choice>
              <mc:Fallback>
                <p:oleObj name="Equation" r:id="rId5" imgW="807806" imgH="39614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562350"/>
                        <a:ext cx="2514600" cy="8540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7"/>
          <p:cNvGraphicFramePr>
            <a:graphicFrameLocks noChangeAspect="1"/>
          </p:cNvGraphicFramePr>
          <p:nvPr/>
        </p:nvGraphicFramePr>
        <p:xfrm>
          <a:off x="7332663" y="1885950"/>
          <a:ext cx="2268537" cy="665163"/>
        </p:xfrm>
        <a:graphic>
          <a:graphicData uri="http://schemas.openxmlformats.org/presentationml/2006/ole">
            <mc:AlternateContent xmlns:mc="http://schemas.openxmlformats.org/markup-compatibility/2006">
              <mc:Choice xmlns:v="urn:schemas-microsoft-com:vml" Requires="v">
                <p:oleObj spid="_x0000_s18452" name="Equation" r:id="rId7" imgW="838277" imgH="274320" progId="Equation.3">
                  <p:embed/>
                </p:oleObj>
              </mc:Choice>
              <mc:Fallback>
                <p:oleObj name="Equation" r:id="rId7" imgW="838277" imgH="274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2663" y="1885950"/>
                        <a:ext cx="2268537" cy="6651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6" name="Object 8"/>
          <p:cNvGraphicFramePr>
            <a:graphicFrameLocks noChangeAspect="1"/>
          </p:cNvGraphicFramePr>
          <p:nvPr/>
        </p:nvGraphicFramePr>
        <p:xfrm>
          <a:off x="4687888" y="1733550"/>
          <a:ext cx="2398712" cy="865188"/>
        </p:xfrm>
        <a:graphic>
          <a:graphicData uri="http://schemas.openxmlformats.org/presentationml/2006/ole">
            <mc:AlternateContent xmlns:mc="http://schemas.openxmlformats.org/markup-compatibility/2006">
              <mc:Choice xmlns:v="urn:schemas-microsoft-com:vml" Requires="v">
                <p:oleObj spid="_x0000_s18453" name="Equation" r:id="rId9" imgW="964781" imgH="406224" progId="Equation.3">
                  <p:embed/>
                </p:oleObj>
              </mc:Choice>
              <mc:Fallback>
                <p:oleObj name="Equation" r:id="rId9" imgW="964781" imgH="40622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7888" y="1733550"/>
                        <a:ext cx="2398712" cy="86518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Text Box 9"/>
          <p:cNvSpPr txBox="1">
            <a:spLocks noChangeArrowheads="1"/>
          </p:cNvSpPr>
          <p:nvPr/>
        </p:nvSpPr>
        <p:spPr bwMode="auto">
          <a:xfrm>
            <a:off x="2286000" y="49228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3</a:t>
            </a:r>
            <a:r>
              <a:rPr lang="zh-CN" altLang="en-US"/>
              <a:t>、互感电动势：</a:t>
            </a:r>
          </a:p>
        </p:txBody>
      </p:sp>
      <p:graphicFrame>
        <p:nvGraphicFramePr>
          <p:cNvPr id="37898" name="Object 10"/>
          <p:cNvGraphicFramePr>
            <a:graphicFrameLocks noChangeAspect="1"/>
          </p:cNvGraphicFramePr>
          <p:nvPr/>
        </p:nvGraphicFramePr>
        <p:xfrm>
          <a:off x="3810000" y="5467350"/>
          <a:ext cx="1981200" cy="911225"/>
        </p:xfrm>
        <a:graphic>
          <a:graphicData uri="http://schemas.openxmlformats.org/presentationml/2006/ole">
            <mc:AlternateContent xmlns:mc="http://schemas.openxmlformats.org/markup-compatibility/2006">
              <mc:Choice xmlns:v="urn:schemas-microsoft-com:vml" Requires="v">
                <p:oleObj spid="_x0000_s18454" name="Equation" r:id="rId11" imgW="748975" imgH="393529" progId="Equation.3">
                  <p:embed/>
                </p:oleObj>
              </mc:Choice>
              <mc:Fallback>
                <p:oleObj name="Equation" r:id="rId11" imgW="748975" imgH="393529"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5467350"/>
                        <a:ext cx="1981200" cy="9112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9" name="Object 11"/>
          <p:cNvGraphicFramePr>
            <a:graphicFrameLocks noChangeAspect="1"/>
          </p:cNvGraphicFramePr>
          <p:nvPr/>
        </p:nvGraphicFramePr>
        <p:xfrm>
          <a:off x="6477000" y="5441950"/>
          <a:ext cx="2133600" cy="939800"/>
        </p:xfrm>
        <a:graphic>
          <a:graphicData uri="http://schemas.openxmlformats.org/presentationml/2006/ole">
            <mc:AlternateContent xmlns:mc="http://schemas.openxmlformats.org/markup-compatibility/2006">
              <mc:Choice xmlns:v="urn:schemas-microsoft-com:vml" Requires="v">
                <p:oleObj spid="_x0000_s18455" name="Equation" r:id="rId13" imgW="977900" imgH="431800" progId="Equation.3">
                  <p:embed/>
                </p:oleObj>
              </mc:Choice>
              <mc:Fallback>
                <p:oleObj name="Equation" r:id="rId13" imgW="977900" imgH="431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5441950"/>
                        <a:ext cx="2133600" cy="9398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wipe(left)">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wipe(left)">
                                      <p:cBhvr>
                                        <p:cTn id="17" dur="500"/>
                                        <p:tgtEl>
                                          <p:spTgt spid="37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wipe(left)">
                                      <p:cBhvr>
                                        <p:cTn id="22" dur="500"/>
                                        <p:tgtEl>
                                          <p:spTgt spid="378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2"/>
                                        </p:tgtEl>
                                        <p:attrNameLst>
                                          <p:attrName>style.visibility</p:attrName>
                                        </p:attrNameLst>
                                      </p:cBhvr>
                                      <p:to>
                                        <p:strVal val="visible"/>
                                      </p:to>
                                    </p:set>
                                    <p:animEffect transition="in" filter="wipe(left)">
                                      <p:cBhvr>
                                        <p:cTn id="27" dur="500"/>
                                        <p:tgtEl>
                                          <p:spTgt spid="378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wipe(left)">
                                      <p:cBhvr>
                                        <p:cTn id="32" dur="500"/>
                                        <p:tgtEl>
                                          <p:spTgt spid="37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7894"/>
                                        </p:tgtEl>
                                        <p:attrNameLst>
                                          <p:attrName>style.visibility</p:attrName>
                                        </p:attrNameLst>
                                      </p:cBhvr>
                                      <p:to>
                                        <p:strVal val="visible"/>
                                      </p:to>
                                    </p:set>
                                    <p:animEffect transition="in" filter="wipe(left)">
                                      <p:cBhvr>
                                        <p:cTn id="37" dur="500"/>
                                        <p:tgtEl>
                                          <p:spTgt spid="378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897"/>
                                        </p:tgtEl>
                                        <p:attrNameLst>
                                          <p:attrName>style.visibility</p:attrName>
                                        </p:attrNameLst>
                                      </p:cBhvr>
                                      <p:to>
                                        <p:strVal val="visible"/>
                                      </p:to>
                                    </p:set>
                                    <p:animEffect transition="in" filter="wipe(left)">
                                      <p:cBhvr>
                                        <p:cTn id="42" dur="500"/>
                                        <p:tgtEl>
                                          <p:spTgt spid="378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7898"/>
                                        </p:tgtEl>
                                        <p:attrNameLst>
                                          <p:attrName>style.visibility</p:attrName>
                                        </p:attrNameLst>
                                      </p:cBhvr>
                                      <p:to>
                                        <p:strVal val="visible"/>
                                      </p:to>
                                    </p:set>
                                    <p:animEffect transition="in" filter="wipe(left)">
                                      <p:cBhvr>
                                        <p:cTn id="47" dur="500"/>
                                        <p:tgtEl>
                                          <p:spTgt spid="378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7899"/>
                                        </p:tgtEl>
                                        <p:attrNameLst>
                                          <p:attrName>style.visibility</p:attrName>
                                        </p:attrNameLst>
                                      </p:cBhvr>
                                      <p:to>
                                        <p:strVal val="visible"/>
                                      </p:to>
                                    </p:set>
                                    <p:animEffect transition="in" filter="wipe(left)">
                                      <p:cBhvr>
                                        <p:cTn id="52"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2" grpId="0" autoUpdateAnimBg="0"/>
      <p:bldP spid="3789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47"/>
          <p:cNvSpPr txBox="1">
            <a:spLocks noChangeArrowheads="1"/>
          </p:cNvSpPr>
          <p:nvPr/>
        </p:nvSpPr>
        <p:spPr bwMode="auto">
          <a:xfrm>
            <a:off x="263525" y="115888"/>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四、线圈的顺接和反接</a:t>
            </a:r>
          </a:p>
        </p:txBody>
      </p:sp>
      <p:sp>
        <p:nvSpPr>
          <p:cNvPr id="163046" name="Text Box 230"/>
          <p:cNvSpPr txBox="1">
            <a:spLocks noChangeArrowheads="1"/>
          </p:cNvSpPr>
          <p:nvPr/>
        </p:nvSpPr>
        <p:spPr bwMode="auto">
          <a:xfrm>
            <a:off x="334963" y="8366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顺接时两线圈的磁场同方向</a:t>
            </a:r>
          </a:p>
        </p:txBody>
      </p:sp>
      <p:sp>
        <p:nvSpPr>
          <p:cNvPr id="163047" name="Text Box 231"/>
          <p:cNvSpPr txBox="1">
            <a:spLocks noChangeArrowheads="1"/>
          </p:cNvSpPr>
          <p:nvPr/>
        </p:nvSpPr>
        <p:spPr bwMode="auto">
          <a:xfrm>
            <a:off x="695325" y="1484313"/>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顺接时线圈</a:t>
            </a:r>
            <a:r>
              <a:rPr lang="en-US" altLang="zh-CN"/>
              <a:t>1</a:t>
            </a:r>
            <a:r>
              <a:rPr lang="zh-CN" altLang="en-US"/>
              <a:t>中的磁通量</a:t>
            </a:r>
          </a:p>
        </p:txBody>
      </p:sp>
      <p:graphicFrame>
        <p:nvGraphicFramePr>
          <p:cNvPr id="163048" name="Object 2"/>
          <p:cNvGraphicFramePr>
            <a:graphicFrameLocks noChangeAspect="1"/>
          </p:cNvGraphicFramePr>
          <p:nvPr/>
        </p:nvGraphicFramePr>
        <p:xfrm>
          <a:off x="4440238" y="1484313"/>
          <a:ext cx="3887787" cy="482600"/>
        </p:xfrm>
        <a:graphic>
          <a:graphicData uri="http://schemas.openxmlformats.org/presentationml/2006/ole">
            <mc:AlternateContent xmlns:mc="http://schemas.openxmlformats.org/markup-compatibility/2006">
              <mc:Choice xmlns:v="urn:schemas-microsoft-com:vml" Requires="v">
                <p:oleObj spid="_x0000_s36965" name="公式" r:id="rId3" imgW="1739900" imgH="215900" progId="Equation.3">
                  <p:embed/>
                </p:oleObj>
              </mc:Choice>
              <mc:Fallback>
                <p:oleObj name="公式" r:id="rId3" imgW="1739900" imgH="215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238" y="1484313"/>
                        <a:ext cx="38877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52"/>
          <p:cNvGrpSpPr>
            <a:grpSpLocks/>
          </p:cNvGrpSpPr>
          <p:nvPr/>
        </p:nvGrpSpPr>
        <p:grpSpPr bwMode="auto">
          <a:xfrm>
            <a:off x="8759825" y="981075"/>
            <a:ext cx="3033713" cy="1295400"/>
            <a:chOff x="3152" y="255"/>
            <a:chExt cx="1911" cy="816"/>
          </a:xfrm>
        </p:grpSpPr>
        <p:sp>
          <p:nvSpPr>
            <p:cNvPr id="36917" name="Line 89"/>
            <p:cNvSpPr>
              <a:spLocks noChangeShapeType="1"/>
            </p:cNvSpPr>
            <p:nvPr/>
          </p:nvSpPr>
          <p:spPr bwMode="auto">
            <a:xfrm>
              <a:off x="4769" y="775"/>
              <a:ext cx="0" cy="268"/>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6918" name="Rectangle 38"/>
            <p:cNvSpPr>
              <a:spLocks noChangeArrowheads="1"/>
            </p:cNvSpPr>
            <p:nvPr/>
          </p:nvSpPr>
          <p:spPr bwMode="auto">
            <a:xfrm>
              <a:off x="3152" y="566"/>
              <a:ext cx="1911" cy="218"/>
            </a:xfrm>
            <a:prstGeom prst="rect">
              <a:avLst/>
            </a:prstGeom>
            <a:gradFill rotWithShape="1">
              <a:gsLst>
                <a:gs pos="0">
                  <a:srgbClr val="76475E"/>
                </a:gs>
                <a:gs pos="50000">
                  <a:srgbClr val="FF99CC"/>
                </a:gs>
                <a:gs pos="100000">
                  <a:srgbClr val="76475E"/>
                </a:gs>
              </a:gsLst>
              <a:lin ang="5400000" scaled="1"/>
            </a:gra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919" name="Line 28"/>
            <p:cNvSpPr>
              <a:spLocks noChangeShapeType="1"/>
            </p:cNvSpPr>
            <p:nvPr/>
          </p:nvSpPr>
          <p:spPr bwMode="auto">
            <a:xfrm>
              <a:off x="3345" y="784"/>
              <a:ext cx="0" cy="280"/>
            </a:xfrm>
            <a:prstGeom prst="line">
              <a:avLst/>
            </a:prstGeom>
            <a:noFill/>
            <a:ln w="158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0" name="Arc 10"/>
            <p:cNvSpPr>
              <a:spLocks/>
            </p:cNvSpPr>
            <p:nvPr/>
          </p:nvSpPr>
          <p:spPr bwMode="auto">
            <a:xfrm>
              <a:off x="3437" y="759"/>
              <a:ext cx="57" cy="68"/>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1" name="Arc 11"/>
            <p:cNvSpPr>
              <a:spLocks/>
            </p:cNvSpPr>
            <p:nvPr/>
          </p:nvSpPr>
          <p:spPr bwMode="auto">
            <a:xfrm>
              <a:off x="3345" y="527"/>
              <a:ext cx="57" cy="69"/>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2" name="Line 12"/>
            <p:cNvSpPr>
              <a:spLocks noChangeShapeType="1"/>
            </p:cNvSpPr>
            <p:nvPr/>
          </p:nvSpPr>
          <p:spPr bwMode="auto">
            <a:xfrm>
              <a:off x="3402" y="565"/>
              <a:ext cx="35"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3" name="Arc 14"/>
            <p:cNvSpPr>
              <a:spLocks/>
            </p:cNvSpPr>
            <p:nvPr/>
          </p:nvSpPr>
          <p:spPr bwMode="auto">
            <a:xfrm>
              <a:off x="3568" y="761"/>
              <a:ext cx="56" cy="69"/>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4" name="Arc 15"/>
            <p:cNvSpPr>
              <a:spLocks/>
            </p:cNvSpPr>
            <p:nvPr/>
          </p:nvSpPr>
          <p:spPr bwMode="auto">
            <a:xfrm>
              <a:off x="3478" y="530"/>
              <a:ext cx="56" cy="68"/>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5" name="Line 16"/>
            <p:cNvSpPr>
              <a:spLocks noChangeShapeType="1"/>
            </p:cNvSpPr>
            <p:nvPr/>
          </p:nvSpPr>
          <p:spPr bwMode="auto">
            <a:xfrm>
              <a:off x="3534" y="567"/>
              <a:ext cx="34"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6" name="Arc 18"/>
            <p:cNvSpPr>
              <a:spLocks/>
            </p:cNvSpPr>
            <p:nvPr/>
          </p:nvSpPr>
          <p:spPr bwMode="auto">
            <a:xfrm>
              <a:off x="3704" y="760"/>
              <a:ext cx="58" cy="70"/>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7" name="Arc 19"/>
            <p:cNvSpPr>
              <a:spLocks/>
            </p:cNvSpPr>
            <p:nvPr/>
          </p:nvSpPr>
          <p:spPr bwMode="auto">
            <a:xfrm>
              <a:off x="3612" y="527"/>
              <a:ext cx="58" cy="70"/>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8" name="Line 20"/>
            <p:cNvSpPr>
              <a:spLocks noChangeShapeType="1"/>
            </p:cNvSpPr>
            <p:nvPr/>
          </p:nvSpPr>
          <p:spPr bwMode="auto">
            <a:xfrm>
              <a:off x="3670" y="565"/>
              <a:ext cx="35" cy="22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9" name="Arc 22"/>
            <p:cNvSpPr>
              <a:spLocks/>
            </p:cNvSpPr>
            <p:nvPr/>
          </p:nvSpPr>
          <p:spPr bwMode="auto">
            <a:xfrm>
              <a:off x="3838" y="759"/>
              <a:ext cx="56" cy="68"/>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30" name="Arc 23"/>
            <p:cNvSpPr>
              <a:spLocks/>
            </p:cNvSpPr>
            <p:nvPr/>
          </p:nvSpPr>
          <p:spPr bwMode="auto">
            <a:xfrm>
              <a:off x="3748" y="527"/>
              <a:ext cx="56" cy="69"/>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31" name="Line 24"/>
            <p:cNvSpPr>
              <a:spLocks noChangeShapeType="1"/>
            </p:cNvSpPr>
            <p:nvPr/>
          </p:nvSpPr>
          <p:spPr bwMode="auto">
            <a:xfrm>
              <a:off x="3804" y="565"/>
              <a:ext cx="34"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2" name="Arc 44"/>
            <p:cNvSpPr>
              <a:spLocks/>
            </p:cNvSpPr>
            <p:nvPr/>
          </p:nvSpPr>
          <p:spPr bwMode="auto">
            <a:xfrm>
              <a:off x="3879" y="527"/>
              <a:ext cx="56" cy="69"/>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33" name="Line 45"/>
            <p:cNvSpPr>
              <a:spLocks noChangeShapeType="1"/>
            </p:cNvSpPr>
            <p:nvPr/>
          </p:nvSpPr>
          <p:spPr bwMode="auto">
            <a:xfrm>
              <a:off x="3935" y="565"/>
              <a:ext cx="34"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4" name="Line 47"/>
            <p:cNvSpPr>
              <a:spLocks noChangeShapeType="1"/>
            </p:cNvSpPr>
            <p:nvPr/>
          </p:nvSpPr>
          <p:spPr bwMode="auto">
            <a:xfrm>
              <a:off x="3968" y="777"/>
              <a:ext cx="0" cy="21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5" name="Line 48"/>
            <p:cNvSpPr>
              <a:spLocks noChangeShapeType="1"/>
            </p:cNvSpPr>
            <p:nvPr/>
          </p:nvSpPr>
          <p:spPr bwMode="auto">
            <a:xfrm>
              <a:off x="4160" y="778"/>
              <a:ext cx="0" cy="21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6" name="Line 49"/>
            <p:cNvSpPr>
              <a:spLocks noChangeShapeType="1"/>
            </p:cNvSpPr>
            <p:nvPr/>
          </p:nvSpPr>
          <p:spPr bwMode="auto">
            <a:xfrm>
              <a:off x="3974" y="992"/>
              <a:ext cx="181"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37" name="Arc 51"/>
            <p:cNvSpPr>
              <a:spLocks/>
            </p:cNvSpPr>
            <p:nvPr/>
          </p:nvSpPr>
          <p:spPr bwMode="auto">
            <a:xfrm>
              <a:off x="4253" y="759"/>
              <a:ext cx="57" cy="68"/>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38" name="Arc 52"/>
            <p:cNvSpPr>
              <a:spLocks/>
            </p:cNvSpPr>
            <p:nvPr/>
          </p:nvSpPr>
          <p:spPr bwMode="auto">
            <a:xfrm>
              <a:off x="4161" y="527"/>
              <a:ext cx="57" cy="69"/>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39" name="Line 53"/>
            <p:cNvSpPr>
              <a:spLocks noChangeShapeType="1"/>
            </p:cNvSpPr>
            <p:nvPr/>
          </p:nvSpPr>
          <p:spPr bwMode="auto">
            <a:xfrm>
              <a:off x="4218" y="565"/>
              <a:ext cx="35"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0" name="Arc 55"/>
            <p:cNvSpPr>
              <a:spLocks/>
            </p:cNvSpPr>
            <p:nvPr/>
          </p:nvSpPr>
          <p:spPr bwMode="auto">
            <a:xfrm>
              <a:off x="4384" y="761"/>
              <a:ext cx="56" cy="69"/>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1" name="Arc 56"/>
            <p:cNvSpPr>
              <a:spLocks/>
            </p:cNvSpPr>
            <p:nvPr/>
          </p:nvSpPr>
          <p:spPr bwMode="auto">
            <a:xfrm>
              <a:off x="4294" y="530"/>
              <a:ext cx="56" cy="68"/>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2" name="Line 57"/>
            <p:cNvSpPr>
              <a:spLocks noChangeShapeType="1"/>
            </p:cNvSpPr>
            <p:nvPr/>
          </p:nvSpPr>
          <p:spPr bwMode="auto">
            <a:xfrm>
              <a:off x="4350" y="567"/>
              <a:ext cx="34" cy="22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3" name="Arc 59"/>
            <p:cNvSpPr>
              <a:spLocks/>
            </p:cNvSpPr>
            <p:nvPr/>
          </p:nvSpPr>
          <p:spPr bwMode="auto">
            <a:xfrm>
              <a:off x="4520" y="760"/>
              <a:ext cx="58" cy="70"/>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4" name="Arc 60"/>
            <p:cNvSpPr>
              <a:spLocks/>
            </p:cNvSpPr>
            <p:nvPr/>
          </p:nvSpPr>
          <p:spPr bwMode="auto">
            <a:xfrm>
              <a:off x="4428" y="527"/>
              <a:ext cx="58" cy="70"/>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5" name="Line 61"/>
            <p:cNvSpPr>
              <a:spLocks noChangeShapeType="1"/>
            </p:cNvSpPr>
            <p:nvPr/>
          </p:nvSpPr>
          <p:spPr bwMode="auto">
            <a:xfrm>
              <a:off x="4486" y="565"/>
              <a:ext cx="35" cy="22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946" name="Group 96"/>
            <p:cNvGrpSpPr>
              <a:grpSpLocks/>
            </p:cNvGrpSpPr>
            <p:nvPr/>
          </p:nvGrpSpPr>
          <p:grpSpPr bwMode="auto">
            <a:xfrm>
              <a:off x="4564" y="527"/>
              <a:ext cx="146" cy="300"/>
              <a:chOff x="2693" y="1117"/>
              <a:chExt cx="146" cy="250"/>
            </a:xfrm>
          </p:grpSpPr>
          <p:sp>
            <p:nvSpPr>
              <p:cNvPr id="36953" name="Arc 63"/>
              <p:cNvSpPr>
                <a:spLocks/>
              </p:cNvSpPr>
              <p:nvPr/>
            </p:nvSpPr>
            <p:spPr bwMode="auto">
              <a:xfrm>
                <a:off x="2783" y="1310"/>
                <a:ext cx="56"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54" name="Arc 64"/>
              <p:cNvSpPr>
                <a:spLocks/>
              </p:cNvSpPr>
              <p:nvPr/>
            </p:nvSpPr>
            <p:spPr bwMode="auto">
              <a:xfrm>
                <a:off x="2693" y="1117"/>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55" name="Line 65"/>
              <p:cNvSpPr>
                <a:spLocks noChangeShapeType="1"/>
              </p:cNvSpPr>
              <p:nvPr/>
            </p:nvSpPr>
            <p:spPr bwMode="auto">
              <a:xfrm>
                <a:off x="2749" y="1148"/>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47" name="Arc 81"/>
            <p:cNvSpPr>
              <a:spLocks/>
            </p:cNvSpPr>
            <p:nvPr/>
          </p:nvSpPr>
          <p:spPr bwMode="auto">
            <a:xfrm>
              <a:off x="4679" y="527"/>
              <a:ext cx="58" cy="70"/>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48" name="Line 82"/>
            <p:cNvSpPr>
              <a:spLocks noChangeShapeType="1"/>
            </p:cNvSpPr>
            <p:nvPr/>
          </p:nvSpPr>
          <p:spPr bwMode="auto">
            <a:xfrm>
              <a:off x="4737" y="565"/>
              <a:ext cx="35" cy="22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6949" name="Object 7"/>
            <p:cNvGraphicFramePr>
              <a:graphicFrameLocks noChangeAspect="1"/>
            </p:cNvGraphicFramePr>
            <p:nvPr/>
          </p:nvGraphicFramePr>
          <p:xfrm>
            <a:off x="3572" y="255"/>
            <a:ext cx="99" cy="172"/>
          </p:xfrm>
          <a:graphic>
            <a:graphicData uri="http://schemas.openxmlformats.org/presentationml/2006/ole">
              <mc:AlternateContent xmlns:mc="http://schemas.openxmlformats.org/markup-compatibility/2006">
                <mc:Choice xmlns:v="urn:schemas-microsoft-com:vml" Requires="v">
                  <p:oleObj spid="_x0000_s36966" name="公式" r:id="rId5" imgW="114151" imgH="164885" progId="Equation.3">
                    <p:embed/>
                  </p:oleObj>
                </mc:Choice>
                <mc:Fallback>
                  <p:oleObj name="公式" r:id="rId5" imgW="114151" imgH="16488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2" y="255"/>
                          <a:ext cx="9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50" name="Object 8"/>
            <p:cNvGraphicFramePr>
              <a:graphicFrameLocks noChangeAspect="1"/>
            </p:cNvGraphicFramePr>
            <p:nvPr/>
          </p:nvGraphicFramePr>
          <p:xfrm>
            <a:off x="4474" y="255"/>
            <a:ext cx="110" cy="172"/>
          </p:xfrm>
          <a:graphic>
            <a:graphicData uri="http://schemas.openxmlformats.org/presentationml/2006/ole">
              <mc:AlternateContent xmlns:mc="http://schemas.openxmlformats.org/markup-compatibility/2006">
                <mc:Choice xmlns:v="urn:schemas-microsoft-com:vml" Requires="v">
                  <p:oleObj spid="_x0000_s36967" name="公式" r:id="rId7" imgW="126780" imgH="164814" progId="Equation.3">
                    <p:embed/>
                  </p:oleObj>
                </mc:Choice>
                <mc:Fallback>
                  <p:oleObj name="公式" r:id="rId7" imgW="126780" imgH="16481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4" y="255"/>
                          <a:ext cx="110"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51" name="Object 9"/>
            <p:cNvGraphicFramePr>
              <a:graphicFrameLocks noChangeAspect="1"/>
            </p:cNvGraphicFramePr>
            <p:nvPr/>
          </p:nvGraphicFramePr>
          <p:xfrm>
            <a:off x="3390" y="854"/>
            <a:ext cx="139" cy="217"/>
          </p:xfrm>
          <a:graphic>
            <a:graphicData uri="http://schemas.openxmlformats.org/presentationml/2006/ole">
              <mc:AlternateContent xmlns:mc="http://schemas.openxmlformats.org/markup-compatibility/2006">
                <mc:Choice xmlns:v="urn:schemas-microsoft-com:vml" Requires="v">
                  <p:oleObj spid="_x0000_s36968" name="公式" r:id="rId9" imgW="126780" imgH="164814" progId="Equation.3">
                    <p:embed/>
                  </p:oleObj>
                </mc:Choice>
                <mc:Fallback>
                  <p:oleObj name="公式" r:id="rId9" imgW="126780" imgH="16481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 y="854"/>
                          <a:ext cx="139"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52" name="Object 10"/>
            <p:cNvGraphicFramePr>
              <a:graphicFrameLocks noChangeAspect="1"/>
            </p:cNvGraphicFramePr>
            <p:nvPr/>
          </p:nvGraphicFramePr>
          <p:xfrm>
            <a:off x="4832" y="811"/>
            <a:ext cx="139" cy="217"/>
          </p:xfrm>
          <a:graphic>
            <a:graphicData uri="http://schemas.openxmlformats.org/presentationml/2006/ole">
              <mc:AlternateContent xmlns:mc="http://schemas.openxmlformats.org/markup-compatibility/2006">
                <mc:Choice xmlns:v="urn:schemas-microsoft-com:vml" Requires="v">
                  <p:oleObj spid="_x0000_s36969" name="公式" r:id="rId11" imgW="126780" imgH="164814" progId="Equation.3">
                    <p:embed/>
                  </p:oleObj>
                </mc:Choice>
                <mc:Fallback>
                  <p:oleObj name="公式" r:id="rId11" imgW="126780" imgH="16481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2" y="811"/>
                          <a:ext cx="139"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19"/>
          <p:cNvGrpSpPr>
            <a:grpSpLocks/>
          </p:cNvGrpSpPr>
          <p:nvPr/>
        </p:nvGrpSpPr>
        <p:grpSpPr bwMode="auto">
          <a:xfrm>
            <a:off x="7816850" y="1412875"/>
            <a:ext cx="2305050" cy="576263"/>
            <a:chOff x="1519" y="935"/>
            <a:chExt cx="1089" cy="511"/>
          </a:xfrm>
        </p:grpSpPr>
        <p:grpSp>
          <p:nvGrpSpPr>
            <p:cNvPr id="36908" name="Group 210"/>
            <p:cNvGrpSpPr>
              <a:grpSpLocks/>
            </p:cNvGrpSpPr>
            <p:nvPr/>
          </p:nvGrpSpPr>
          <p:grpSpPr bwMode="auto">
            <a:xfrm flipV="1">
              <a:off x="1519" y="1174"/>
              <a:ext cx="1089" cy="272"/>
              <a:chOff x="1701" y="702"/>
              <a:chExt cx="1024" cy="797"/>
            </a:xfrm>
          </p:grpSpPr>
          <p:sp>
            <p:nvSpPr>
              <p:cNvPr id="36915" name="Arc 211"/>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6" name="Arc 212"/>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909" name="Group 213"/>
            <p:cNvGrpSpPr>
              <a:grpSpLocks/>
            </p:cNvGrpSpPr>
            <p:nvPr/>
          </p:nvGrpSpPr>
          <p:grpSpPr bwMode="auto">
            <a:xfrm flipV="1">
              <a:off x="1519" y="1117"/>
              <a:ext cx="1089" cy="136"/>
              <a:chOff x="1701" y="702"/>
              <a:chExt cx="1024" cy="797"/>
            </a:xfrm>
          </p:grpSpPr>
          <p:sp>
            <p:nvSpPr>
              <p:cNvPr id="36913" name="Arc 214"/>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4" name="Arc 215"/>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910" name="Group 216"/>
            <p:cNvGrpSpPr>
              <a:grpSpLocks/>
            </p:cNvGrpSpPr>
            <p:nvPr/>
          </p:nvGrpSpPr>
          <p:grpSpPr bwMode="auto">
            <a:xfrm>
              <a:off x="1519" y="935"/>
              <a:ext cx="1089" cy="136"/>
              <a:chOff x="1701" y="702"/>
              <a:chExt cx="1024" cy="797"/>
            </a:xfrm>
          </p:grpSpPr>
          <p:sp>
            <p:nvSpPr>
              <p:cNvPr id="36911" name="Arc 217"/>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12" name="Arc 218"/>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8" name="Group 253"/>
          <p:cNvGrpSpPr>
            <a:grpSpLocks/>
          </p:cNvGrpSpPr>
          <p:nvPr/>
        </p:nvGrpSpPr>
        <p:grpSpPr bwMode="auto">
          <a:xfrm>
            <a:off x="9167813" y="1558925"/>
            <a:ext cx="892175" cy="222250"/>
            <a:chOff x="3409" y="619"/>
            <a:chExt cx="562" cy="140"/>
          </a:xfrm>
        </p:grpSpPr>
        <p:sp>
          <p:nvSpPr>
            <p:cNvPr id="36903" name="Line 238"/>
            <p:cNvSpPr>
              <a:spLocks noChangeShapeType="1"/>
            </p:cNvSpPr>
            <p:nvPr/>
          </p:nvSpPr>
          <p:spPr bwMode="auto">
            <a:xfrm>
              <a:off x="3948" y="619"/>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Line 233"/>
            <p:cNvSpPr>
              <a:spLocks noChangeShapeType="1"/>
            </p:cNvSpPr>
            <p:nvPr/>
          </p:nvSpPr>
          <p:spPr bwMode="auto">
            <a:xfrm>
              <a:off x="3409" y="621"/>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5" name="Line 234"/>
            <p:cNvSpPr>
              <a:spLocks noChangeShapeType="1"/>
            </p:cNvSpPr>
            <p:nvPr/>
          </p:nvSpPr>
          <p:spPr bwMode="auto">
            <a:xfrm>
              <a:off x="3542" y="629"/>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6" name="Line 235"/>
            <p:cNvSpPr>
              <a:spLocks noChangeShapeType="1"/>
            </p:cNvSpPr>
            <p:nvPr/>
          </p:nvSpPr>
          <p:spPr bwMode="auto">
            <a:xfrm>
              <a:off x="3680" y="624"/>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7" name="Line 236"/>
            <p:cNvSpPr>
              <a:spLocks noChangeShapeType="1"/>
            </p:cNvSpPr>
            <p:nvPr/>
          </p:nvSpPr>
          <p:spPr bwMode="auto">
            <a:xfrm>
              <a:off x="3814" y="624"/>
              <a:ext cx="24"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220"/>
          <p:cNvGrpSpPr>
            <a:grpSpLocks/>
          </p:cNvGrpSpPr>
          <p:nvPr/>
        </p:nvGrpSpPr>
        <p:grpSpPr bwMode="auto">
          <a:xfrm>
            <a:off x="9120188" y="1412875"/>
            <a:ext cx="2305050" cy="576263"/>
            <a:chOff x="1519" y="935"/>
            <a:chExt cx="1089" cy="511"/>
          </a:xfrm>
        </p:grpSpPr>
        <p:grpSp>
          <p:nvGrpSpPr>
            <p:cNvPr id="36894" name="Group 221"/>
            <p:cNvGrpSpPr>
              <a:grpSpLocks/>
            </p:cNvGrpSpPr>
            <p:nvPr/>
          </p:nvGrpSpPr>
          <p:grpSpPr bwMode="auto">
            <a:xfrm flipV="1">
              <a:off x="1519" y="1174"/>
              <a:ext cx="1089" cy="272"/>
              <a:chOff x="1701" y="702"/>
              <a:chExt cx="1024" cy="797"/>
            </a:xfrm>
          </p:grpSpPr>
          <p:sp>
            <p:nvSpPr>
              <p:cNvPr id="36901" name="Arc 222"/>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2" name="Arc 223"/>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895" name="Group 224"/>
            <p:cNvGrpSpPr>
              <a:grpSpLocks/>
            </p:cNvGrpSpPr>
            <p:nvPr/>
          </p:nvGrpSpPr>
          <p:grpSpPr bwMode="auto">
            <a:xfrm flipV="1">
              <a:off x="1519" y="1117"/>
              <a:ext cx="1089" cy="136"/>
              <a:chOff x="1701" y="702"/>
              <a:chExt cx="1024" cy="797"/>
            </a:xfrm>
          </p:grpSpPr>
          <p:sp>
            <p:nvSpPr>
              <p:cNvPr id="36899" name="Arc 225"/>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00" name="Arc 226"/>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6896" name="Group 227"/>
            <p:cNvGrpSpPr>
              <a:grpSpLocks/>
            </p:cNvGrpSpPr>
            <p:nvPr/>
          </p:nvGrpSpPr>
          <p:grpSpPr bwMode="auto">
            <a:xfrm>
              <a:off x="1519" y="935"/>
              <a:ext cx="1089" cy="136"/>
              <a:chOff x="1701" y="702"/>
              <a:chExt cx="1024" cy="797"/>
            </a:xfrm>
          </p:grpSpPr>
          <p:sp>
            <p:nvSpPr>
              <p:cNvPr id="36897" name="Arc 228"/>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98" name="Arc 229"/>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3" name="Group 254"/>
          <p:cNvGrpSpPr>
            <a:grpSpLocks/>
          </p:cNvGrpSpPr>
          <p:nvPr/>
        </p:nvGrpSpPr>
        <p:grpSpPr bwMode="auto">
          <a:xfrm>
            <a:off x="10467975" y="1570038"/>
            <a:ext cx="858838" cy="220662"/>
            <a:chOff x="4228" y="626"/>
            <a:chExt cx="541" cy="139"/>
          </a:xfrm>
        </p:grpSpPr>
        <p:sp>
          <p:nvSpPr>
            <p:cNvPr id="36889" name="Line 243"/>
            <p:cNvSpPr>
              <a:spLocks noChangeShapeType="1"/>
            </p:cNvSpPr>
            <p:nvPr/>
          </p:nvSpPr>
          <p:spPr bwMode="auto">
            <a:xfrm>
              <a:off x="4746" y="626"/>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Line 245"/>
            <p:cNvSpPr>
              <a:spLocks noChangeShapeType="1"/>
            </p:cNvSpPr>
            <p:nvPr/>
          </p:nvSpPr>
          <p:spPr bwMode="auto">
            <a:xfrm>
              <a:off x="4228" y="633"/>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Line 246"/>
            <p:cNvSpPr>
              <a:spLocks noChangeShapeType="1"/>
            </p:cNvSpPr>
            <p:nvPr/>
          </p:nvSpPr>
          <p:spPr bwMode="auto">
            <a:xfrm>
              <a:off x="4360" y="635"/>
              <a:ext cx="24"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2" name="Line 247"/>
            <p:cNvSpPr>
              <a:spLocks noChangeShapeType="1"/>
            </p:cNvSpPr>
            <p:nvPr/>
          </p:nvSpPr>
          <p:spPr bwMode="auto">
            <a:xfrm>
              <a:off x="4497" y="629"/>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3" name="Line 248"/>
            <p:cNvSpPr>
              <a:spLocks noChangeShapeType="1"/>
            </p:cNvSpPr>
            <p:nvPr/>
          </p:nvSpPr>
          <p:spPr bwMode="auto">
            <a:xfrm>
              <a:off x="4630" y="626"/>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167" name="Text Box 351"/>
          <p:cNvSpPr txBox="1">
            <a:spLocks noChangeArrowheads="1"/>
          </p:cNvSpPr>
          <p:nvPr/>
        </p:nvSpPr>
        <p:spPr bwMode="auto">
          <a:xfrm>
            <a:off x="695325" y="227647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顺接时线圈</a:t>
            </a:r>
            <a:r>
              <a:rPr lang="en-US" altLang="zh-CN"/>
              <a:t>2</a:t>
            </a:r>
            <a:r>
              <a:rPr lang="zh-CN" altLang="en-US"/>
              <a:t>中的磁通量</a:t>
            </a:r>
          </a:p>
        </p:txBody>
      </p:sp>
      <p:graphicFrame>
        <p:nvGraphicFramePr>
          <p:cNvPr id="163168" name="Object 3"/>
          <p:cNvGraphicFramePr>
            <a:graphicFrameLocks noChangeAspect="1"/>
          </p:cNvGraphicFramePr>
          <p:nvPr/>
        </p:nvGraphicFramePr>
        <p:xfrm>
          <a:off x="4440238" y="2276475"/>
          <a:ext cx="4103687" cy="501650"/>
        </p:xfrm>
        <a:graphic>
          <a:graphicData uri="http://schemas.openxmlformats.org/presentationml/2006/ole">
            <mc:AlternateContent xmlns:mc="http://schemas.openxmlformats.org/markup-compatibility/2006">
              <mc:Choice xmlns:v="urn:schemas-microsoft-com:vml" Requires="v">
                <p:oleObj spid="_x0000_s36970" name="公式" r:id="rId12" imgW="1764534" imgH="215806" progId="Equation.3">
                  <p:embed/>
                </p:oleObj>
              </mc:Choice>
              <mc:Fallback>
                <p:oleObj name="公式" r:id="rId12" imgW="1764534" imgH="215806"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0238" y="2276475"/>
                        <a:ext cx="41036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169" name="Text Box 353"/>
          <p:cNvSpPr txBox="1">
            <a:spLocks noChangeArrowheads="1"/>
          </p:cNvSpPr>
          <p:nvPr/>
        </p:nvSpPr>
        <p:spPr bwMode="auto">
          <a:xfrm>
            <a:off x="695325" y="3141663"/>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顺接时合成线圈中的磁通量</a:t>
            </a:r>
          </a:p>
        </p:txBody>
      </p:sp>
      <p:graphicFrame>
        <p:nvGraphicFramePr>
          <p:cNvPr id="163170" name="Object 4"/>
          <p:cNvGraphicFramePr>
            <a:graphicFrameLocks noChangeAspect="1"/>
          </p:cNvGraphicFramePr>
          <p:nvPr/>
        </p:nvGraphicFramePr>
        <p:xfrm>
          <a:off x="4800600" y="3213100"/>
          <a:ext cx="6985000" cy="482600"/>
        </p:xfrm>
        <a:graphic>
          <a:graphicData uri="http://schemas.openxmlformats.org/presentationml/2006/ole">
            <mc:AlternateContent xmlns:mc="http://schemas.openxmlformats.org/markup-compatibility/2006">
              <mc:Choice xmlns:v="urn:schemas-microsoft-com:vml" Requires="v">
                <p:oleObj spid="_x0000_s36971" name="公式" r:id="rId14" imgW="3124200" imgH="215900" progId="Equation.3">
                  <p:embed/>
                </p:oleObj>
              </mc:Choice>
              <mc:Fallback>
                <p:oleObj name="公式" r:id="rId14" imgW="3124200" imgH="215900" progId="Equation.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3213100"/>
                        <a:ext cx="6985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组合 96"/>
          <p:cNvGrpSpPr>
            <a:grpSpLocks/>
          </p:cNvGrpSpPr>
          <p:nvPr/>
        </p:nvGrpSpPr>
        <p:grpSpPr bwMode="auto">
          <a:xfrm>
            <a:off x="4511675" y="4149725"/>
            <a:ext cx="2928938" cy="785813"/>
            <a:chOff x="4214810" y="4429133"/>
            <a:chExt cx="2928958" cy="785818"/>
          </a:xfrm>
        </p:grpSpPr>
        <p:grpSp>
          <p:nvGrpSpPr>
            <p:cNvPr id="36883" name="Group 173"/>
            <p:cNvGrpSpPr>
              <a:grpSpLocks/>
            </p:cNvGrpSpPr>
            <p:nvPr/>
          </p:nvGrpSpPr>
          <p:grpSpPr bwMode="auto">
            <a:xfrm>
              <a:off x="4214810" y="4429133"/>
              <a:ext cx="2928958" cy="785818"/>
              <a:chOff x="483" y="3113"/>
              <a:chExt cx="2177" cy="408"/>
            </a:xfrm>
          </p:grpSpPr>
          <p:sp>
            <p:nvSpPr>
              <p:cNvPr id="3688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8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8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8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6884" name="Object 5"/>
            <p:cNvGraphicFramePr>
              <a:graphicFrameLocks noChangeAspect="1"/>
            </p:cNvGraphicFramePr>
            <p:nvPr/>
          </p:nvGraphicFramePr>
          <p:xfrm>
            <a:off x="4335479" y="4572008"/>
            <a:ext cx="2593975" cy="495300"/>
          </p:xfrm>
          <a:graphic>
            <a:graphicData uri="http://schemas.openxmlformats.org/presentationml/2006/ole">
              <mc:AlternateContent xmlns:mc="http://schemas.openxmlformats.org/markup-compatibility/2006">
                <mc:Choice xmlns:v="urn:schemas-microsoft-com:vml" Requires="v">
                  <p:oleObj spid="_x0000_s36972" name="公式" r:id="rId16" imgW="1129810" imgH="215806" progId="Equation.3">
                    <p:embed/>
                  </p:oleObj>
                </mc:Choice>
                <mc:Fallback>
                  <p:oleObj name="公式" r:id="rId16" imgW="1129810" imgH="215806" progId="Equation.3">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35479" y="4572008"/>
                          <a:ext cx="2593975" cy="495300"/>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172" name="Text Box 356"/>
          <p:cNvSpPr txBox="1">
            <a:spLocks noChangeArrowheads="1"/>
          </p:cNvSpPr>
          <p:nvPr/>
        </p:nvSpPr>
        <p:spPr bwMode="auto">
          <a:xfrm>
            <a:off x="695325" y="4221163"/>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顺接时合成线圈的自感</a:t>
            </a:r>
          </a:p>
        </p:txBody>
      </p:sp>
      <p:sp>
        <p:nvSpPr>
          <p:cNvPr id="163173" name="Text Box 357"/>
          <p:cNvSpPr txBox="1">
            <a:spLocks noChangeArrowheads="1"/>
          </p:cNvSpPr>
          <p:nvPr/>
        </p:nvSpPr>
        <p:spPr bwMode="auto">
          <a:xfrm>
            <a:off x="695325" y="53736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合成线圈中的感应电动势</a:t>
            </a:r>
          </a:p>
        </p:txBody>
      </p:sp>
      <p:graphicFrame>
        <p:nvGraphicFramePr>
          <p:cNvPr id="163174" name="Object 6"/>
          <p:cNvGraphicFramePr>
            <a:graphicFrameLocks noChangeAspect="1"/>
          </p:cNvGraphicFramePr>
          <p:nvPr/>
        </p:nvGraphicFramePr>
        <p:xfrm>
          <a:off x="4656138" y="5589588"/>
          <a:ext cx="3359150" cy="896937"/>
        </p:xfrm>
        <a:graphic>
          <a:graphicData uri="http://schemas.openxmlformats.org/presentationml/2006/ole">
            <mc:AlternateContent xmlns:mc="http://schemas.openxmlformats.org/markup-compatibility/2006">
              <mc:Choice xmlns:v="urn:schemas-microsoft-com:vml" Requires="v">
                <p:oleObj spid="_x0000_s36973" name="公式" r:id="rId18" imgW="1473200" imgH="393700" progId="Equation.3">
                  <p:embed/>
                </p:oleObj>
              </mc:Choice>
              <mc:Fallback>
                <p:oleObj name="公式" r:id="rId18" imgW="1473200" imgH="39370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6138" y="5589588"/>
                        <a:ext cx="3359150"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046"/>
                                        </p:tgtEl>
                                        <p:attrNameLst>
                                          <p:attrName>style.visibility</p:attrName>
                                        </p:attrNameLst>
                                      </p:cBhvr>
                                      <p:to>
                                        <p:strVal val="visible"/>
                                      </p:to>
                                    </p:set>
                                    <p:animEffect transition="in" filter="wipe(left)">
                                      <p:cBhvr>
                                        <p:cTn id="7" dur="500"/>
                                        <p:tgtEl>
                                          <p:spTgt spid="163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047"/>
                                        </p:tgtEl>
                                        <p:attrNameLst>
                                          <p:attrName>style.visibility</p:attrName>
                                        </p:attrNameLst>
                                      </p:cBhvr>
                                      <p:to>
                                        <p:strVal val="visible"/>
                                      </p:to>
                                    </p:set>
                                    <p:animEffect transition="in" filter="wipe(left)">
                                      <p:cBhvr>
                                        <p:cTn id="37" dur="500"/>
                                        <p:tgtEl>
                                          <p:spTgt spid="1630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3048"/>
                                        </p:tgtEl>
                                        <p:attrNameLst>
                                          <p:attrName>style.visibility</p:attrName>
                                        </p:attrNameLst>
                                      </p:cBhvr>
                                      <p:to>
                                        <p:strVal val="visible"/>
                                      </p:to>
                                    </p:set>
                                    <p:animEffect transition="in" filter="wipe(left)">
                                      <p:cBhvr>
                                        <p:cTn id="42" dur="500"/>
                                        <p:tgtEl>
                                          <p:spTgt spid="1630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3167">
                                            <p:txEl>
                                              <p:pRg st="0" end="0"/>
                                            </p:txEl>
                                          </p:spTgt>
                                        </p:tgtEl>
                                        <p:attrNameLst>
                                          <p:attrName>style.visibility</p:attrName>
                                        </p:attrNameLst>
                                      </p:cBhvr>
                                      <p:to>
                                        <p:strVal val="visible"/>
                                      </p:to>
                                    </p:set>
                                    <p:animEffect transition="in" filter="wipe(left)">
                                      <p:cBhvr>
                                        <p:cTn id="47" dur="500"/>
                                        <p:tgtEl>
                                          <p:spTgt spid="16316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3168"/>
                                        </p:tgtEl>
                                        <p:attrNameLst>
                                          <p:attrName>style.visibility</p:attrName>
                                        </p:attrNameLst>
                                      </p:cBhvr>
                                      <p:to>
                                        <p:strVal val="visible"/>
                                      </p:to>
                                    </p:set>
                                    <p:animEffect transition="in" filter="wipe(left)">
                                      <p:cBhvr>
                                        <p:cTn id="52" dur="500"/>
                                        <p:tgtEl>
                                          <p:spTgt spid="1631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3169"/>
                                        </p:tgtEl>
                                        <p:attrNameLst>
                                          <p:attrName>style.visibility</p:attrName>
                                        </p:attrNameLst>
                                      </p:cBhvr>
                                      <p:to>
                                        <p:strVal val="visible"/>
                                      </p:to>
                                    </p:set>
                                    <p:animEffect transition="in" filter="wipe(left)">
                                      <p:cBhvr>
                                        <p:cTn id="57" dur="500"/>
                                        <p:tgtEl>
                                          <p:spTgt spid="1631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63170"/>
                                        </p:tgtEl>
                                        <p:attrNameLst>
                                          <p:attrName>style.visibility</p:attrName>
                                        </p:attrNameLst>
                                      </p:cBhvr>
                                      <p:to>
                                        <p:strVal val="visible"/>
                                      </p:to>
                                    </p:set>
                                    <p:animEffect transition="in" filter="wipe(left)">
                                      <p:cBhvr>
                                        <p:cTn id="62" dur="500"/>
                                        <p:tgtEl>
                                          <p:spTgt spid="1631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63172">
                                            <p:txEl>
                                              <p:pRg st="0" end="0"/>
                                            </p:txEl>
                                          </p:spTgt>
                                        </p:tgtEl>
                                        <p:attrNameLst>
                                          <p:attrName>style.visibility</p:attrName>
                                        </p:attrNameLst>
                                      </p:cBhvr>
                                      <p:to>
                                        <p:strVal val="visible"/>
                                      </p:to>
                                    </p:set>
                                    <p:animEffect transition="in" filter="wipe(left)">
                                      <p:cBhvr>
                                        <p:cTn id="67" dur="500"/>
                                        <p:tgtEl>
                                          <p:spTgt spid="16317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left)">
                                      <p:cBhvr>
                                        <p:cTn id="72" dur="500"/>
                                        <p:tgtEl>
                                          <p:spTgt spid="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63173">
                                            <p:txEl>
                                              <p:pRg st="0" end="0"/>
                                            </p:txEl>
                                          </p:spTgt>
                                        </p:tgtEl>
                                        <p:attrNameLst>
                                          <p:attrName>style.visibility</p:attrName>
                                        </p:attrNameLst>
                                      </p:cBhvr>
                                      <p:to>
                                        <p:strVal val="visible"/>
                                      </p:to>
                                    </p:set>
                                    <p:animEffect transition="in" filter="wipe(left)">
                                      <p:cBhvr>
                                        <p:cTn id="77" dur="500"/>
                                        <p:tgtEl>
                                          <p:spTgt spid="163173">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3174"/>
                                        </p:tgtEl>
                                        <p:attrNameLst>
                                          <p:attrName>style.visibility</p:attrName>
                                        </p:attrNameLst>
                                      </p:cBhvr>
                                      <p:to>
                                        <p:strVal val="visible"/>
                                      </p:to>
                                    </p:set>
                                    <p:animEffect transition="in" filter="wipe(left)">
                                      <p:cBhvr>
                                        <p:cTn id="82" dur="500"/>
                                        <p:tgtEl>
                                          <p:spTgt spid="163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046" grpId="0"/>
      <p:bldP spid="163047" grpId="0"/>
      <p:bldP spid="1631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6"/>
          <p:cNvSpPr txBox="1">
            <a:spLocks noChangeArrowheads="1"/>
          </p:cNvSpPr>
          <p:nvPr/>
        </p:nvSpPr>
        <p:spPr bwMode="auto">
          <a:xfrm>
            <a:off x="0" y="692150"/>
            <a:ext cx="428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反接时两线圈的磁场反方向</a:t>
            </a:r>
          </a:p>
        </p:txBody>
      </p:sp>
      <p:sp>
        <p:nvSpPr>
          <p:cNvPr id="160801" name="Text Box 33"/>
          <p:cNvSpPr txBox="1">
            <a:spLocks noChangeArrowheads="1"/>
          </p:cNvSpPr>
          <p:nvPr/>
        </p:nvSpPr>
        <p:spPr bwMode="auto">
          <a:xfrm>
            <a:off x="479425" y="4005263"/>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反接时合成线圈的自感</a:t>
            </a:r>
          </a:p>
        </p:txBody>
      </p:sp>
      <p:grpSp>
        <p:nvGrpSpPr>
          <p:cNvPr id="2" name="组合 93"/>
          <p:cNvGrpSpPr>
            <a:grpSpLocks/>
          </p:cNvGrpSpPr>
          <p:nvPr/>
        </p:nvGrpSpPr>
        <p:grpSpPr bwMode="auto">
          <a:xfrm>
            <a:off x="4511675" y="3860800"/>
            <a:ext cx="2857500" cy="857250"/>
            <a:chOff x="4357686" y="4143381"/>
            <a:chExt cx="2857520" cy="857256"/>
          </a:xfrm>
        </p:grpSpPr>
        <p:grpSp>
          <p:nvGrpSpPr>
            <p:cNvPr id="37975" name="Group 173"/>
            <p:cNvGrpSpPr>
              <a:grpSpLocks/>
            </p:cNvGrpSpPr>
            <p:nvPr/>
          </p:nvGrpSpPr>
          <p:grpSpPr bwMode="auto">
            <a:xfrm>
              <a:off x="4357686" y="4143381"/>
              <a:ext cx="2857520" cy="857256"/>
              <a:chOff x="483" y="3113"/>
              <a:chExt cx="2177" cy="408"/>
            </a:xfrm>
          </p:grpSpPr>
          <p:sp>
            <p:nvSpPr>
              <p:cNvPr id="37977"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78"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79"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80"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7976" name="Object 2"/>
            <p:cNvGraphicFramePr>
              <a:graphicFrameLocks noChangeAspect="1"/>
            </p:cNvGraphicFramePr>
            <p:nvPr/>
          </p:nvGraphicFramePr>
          <p:xfrm>
            <a:off x="4500563" y="4365625"/>
            <a:ext cx="2590800" cy="493713"/>
          </p:xfrm>
          <a:graphic>
            <a:graphicData uri="http://schemas.openxmlformats.org/presentationml/2006/ole">
              <mc:AlternateContent xmlns:mc="http://schemas.openxmlformats.org/markup-compatibility/2006">
                <mc:Choice xmlns:v="urn:schemas-microsoft-com:vml" Requires="v">
                  <p:oleObj spid="_x0000_s37990" name="公式" r:id="rId3" imgW="1129810" imgH="215806" progId="Equation.3">
                    <p:embed/>
                  </p:oleObj>
                </mc:Choice>
                <mc:Fallback>
                  <p:oleObj name="公式" r:id="rId3" imgW="1129810" imgH="21580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365625"/>
                          <a:ext cx="2590800" cy="493713"/>
                        </a:xfrm>
                        <a:prstGeom prst="rect">
                          <a:avLst/>
                        </a:prstGeom>
                        <a:noFill/>
                        <a:ln>
                          <a:noFill/>
                        </a:ln>
                        <a:effectLst/>
                        <a:extLst>
                          <a:ext uri="{909E8E84-426E-40DD-AFC4-6F175D3DCCD1}">
                            <a14:hiddenFill xmlns:a14="http://schemas.microsoft.com/office/drawing/2010/main">
                              <a:solidFill>
                                <a:srgbClr val="FFFFC5"/>
                              </a:solidFill>
                            </a14:hiddenFill>
                          </a:ext>
                          <a:ext uri="{91240B29-F687-4F45-9708-019B960494DF}">
                            <a14:hiddenLine xmlns:a14="http://schemas.microsoft.com/office/drawing/2010/main" w="25400" algn="ctr">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893" name="Group 35"/>
          <p:cNvGrpSpPr>
            <a:grpSpLocks/>
          </p:cNvGrpSpPr>
          <p:nvPr/>
        </p:nvGrpSpPr>
        <p:grpSpPr bwMode="auto">
          <a:xfrm>
            <a:off x="8328025" y="981075"/>
            <a:ext cx="3033713" cy="1673225"/>
            <a:chOff x="1338" y="1616"/>
            <a:chExt cx="1911" cy="880"/>
          </a:xfrm>
        </p:grpSpPr>
        <p:sp>
          <p:nvSpPr>
            <p:cNvPr id="37934" name="Line 36"/>
            <p:cNvSpPr>
              <a:spLocks noChangeShapeType="1"/>
            </p:cNvSpPr>
            <p:nvPr/>
          </p:nvSpPr>
          <p:spPr bwMode="auto">
            <a:xfrm flipH="1">
              <a:off x="2338" y="2016"/>
              <a:ext cx="4" cy="174"/>
            </a:xfrm>
            <a:prstGeom prst="line">
              <a:avLst/>
            </a:prstGeom>
            <a:noFill/>
            <a:ln w="158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7935" name="Line 37"/>
            <p:cNvSpPr>
              <a:spLocks noChangeShapeType="1"/>
            </p:cNvSpPr>
            <p:nvPr/>
          </p:nvSpPr>
          <p:spPr bwMode="auto">
            <a:xfrm>
              <a:off x="2955" y="2057"/>
              <a:ext cx="0" cy="175"/>
            </a:xfrm>
            <a:prstGeom prst="line">
              <a:avLst/>
            </a:prstGeom>
            <a:noFill/>
            <a:ln w="15875">
              <a:solidFill>
                <a:schemeClr val="tx1"/>
              </a:solidFill>
              <a:round/>
              <a:headEnd type="triangle" w="med"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7936" name="Rectangle 38"/>
            <p:cNvSpPr>
              <a:spLocks noChangeArrowheads="1"/>
            </p:cNvSpPr>
            <p:nvPr/>
          </p:nvSpPr>
          <p:spPr bwMode="auto">
            <a:xfrm>
              <a:off x="1338" y="1875"/>
              <a:ext cx="1911" cy="182"/>
            </a:xfrm>
            <a:prstGeom prst="rect">
              <a:avLst/>
            </a:prstGeom>
            <a:gradFill rotWithShape="1">
              <a:gsLst>
                <a:gs pos="0">
                  <a:srgbClr val="76475E"/>
                </a:gs>
                <a:gs pos="50000">
                  <a:srgbClr val="FF99CC"/>
                </a:gs>
                <a:gs pos="100000">
                  <a:srgbClr val="76475E"/>
                </a:gs>
              </a:gsLst>
              <a:lin ang="5400000" scaled="1"/>
            </a:gra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937" name="Line 39"/>
            <p:cNvSpPr>
              <a:spLocks noChangeShapeType="1"/>
            </p:cNvSpPr>
            <p:nvPr/>
          </p:nvSpPr>
          <p:spPr bwMode="auto">
            <a:xfrm>
              <a:off x="1531" y="2057"/>
              <a:ext cx="0" cy="233"/>
            </a:xfrm>
            <a:prstGeom prst="line">
              <a:avLst/>
            </a:prstGeom>
            <a:noFill/>
            <a:ln w="158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8" name="Arc 40"/>
            <p:cNvSpPr>
              <a:spLocks/>
            </p:cNvSpPr>
            <p:nvPr/>
          </p:nvSpPr>
          <p:spPr bwMode="auto">
            <a:xfrm>
              <a:off x="1623" y="2036"/>
              <a:ext cx="57"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9" name="Arc 41"/>
            <p:cNvSpPr>
              <a:spLocks/>
            </p:cNvSpPr>
            <p:nvPr/>
          </p:nvSpPr>
          <p:spPr bwMode="auto">
            <a:xfrm>
              <a:off x="1531" y="1843"/>
              <a:ext cx="57"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0" name="Line 42"/>
            <p:cNvSpPr>
              <a:spLocks noChangeShapeType="1"/>
            </p:cNvSpPr>
            <p:nvPr/>
          </p:nvSpPr>
          <p:spPr bwMode="auto">
            <a:xfrm>
              <a:off x="1588" y="1874"/>
              <a:ext cx="35"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1" name="Arc 43"/>
            <p:cNvSpPr>
              <a:spLocks/>
            </p:cNvSpPr>
            <p:nvPr/>
          </p:nvSpPr>
          <p:spPr bwMode="auto">
            <a:xfrm>
              <a:off x="1754" y="2038"/>
              <a:ext cx="56"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2" name="Arc 44"/>
            <p:cNvSpPr>
              <a:spLocks/>
            </p:cNvSpPr>
            <p:nvPr/>
          </p:nvSpPr>
          <p:spPr bwMode="auto">
            <a:xfrm>
              <a:off x="1664" y="1845"/>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3" name="Line 45"/>
            <p:cNvSpPr>
              <a:spLocks noChangeShapeType="1"/>
            </p:cNvSpPr>
            <p:nvPr/>
          </p:nvSpPr>
          <p:spPr bwMode="auto">
            <a:xfrm>
              <a:off x="1720" y="1876"/>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4" name="Arc 46"/>
            <p:cNvSpPr>
              <a:spLocks/>
            </p:cNvSpPr>
            <p:nvPr/>
          </p:nvSpPr>
          <p:spPr bwMode="auto">
            <a:xfrm>
              <a:off x="1890" y="2037"/>
              <a:ext cx="58" cy="58"/>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5" name="Arc 47"/>
            <p:cNvSpPr>
              <a:spLocks/>
            </p:cNvSpPr>
            <p:nvPr/>
          </p:nvSpPr>
          <p:spPr bwMode="auto">
            <a:xfrm>
              <a:off x="1798" y="1843"/>
              <a:ext cx="58" cy="58"/>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6" name="Line 48"/>
            <p:cNvSpPr>
              <a:spLocks noChangeShapeType="1"/>
            </p:cNvSpPr>
            <p:nvPr/>
          </p:nvSpPr>
          <p:spPr bwMode="auto">
            <a:xfrm>
              <a:off x="1856" y="1874"/>
              <a:ext cx="35" cy="18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7" name="Arc 49"/>
            <p:cNvSpPr>
              <a:spLocks/>
            </p:cNvSpPr>
            <p:nvPr/>
          </p:nvSpPr>
          <p:spPr bwMode="auto">
            <a:xfrm>
              <a:off x="2024" y="2036"/>
              <a:ext cx="56"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8" name="Arc 50"/>
            <p:cNvSpPr>
              <a:spLocks/>
            </p:cNvSpPr>
            <p:nvPr/>
          </p:nvSpPr>
          <p:spPr bwMode="auto">
            <a:xfrm>
              <a:off x="1934" y="1843"/>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49" name="Line 51"/>
            <p:cNvSpPr>
              <a:spLocks noChangeShapeType="1"/>
            </p:cNvSpPr>
            <p:nvPr/>
          </p:nvSpPr>
          <p:spPr bwMode="auto">
            <a:xfrm>
              <a:off x="1990" y="1874"/>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0" name="Arc 52"/>
            <p:cNvSpPr>
              <a:spLocks/>
            </p:cNvSpPr>
            <p:nvPr/>
          </p:nvSpPr>
          <p:spPr bwMode="auto">
            <a:xfrm>
              <a:off x="2065" y="1843"/>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51" name="Line 53"/>
            <p:cNvSpPr>
              <a:spLocks noChangeShapeType="1"/>
            </p:cNvSpPr>
            <p:nvPr/>
          </p:nvSpPr>
          <p:spPr bwMode="auto">
            <a:xfrm>
              <a:off x="2121" y="1874"/>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2" name="Line 54"/>
            <p:cNvSpPr>
              <a:spLocks noChangeShapeType="1"/>
            </p:cNvSpPr>
            <p:nvPr/>
          </p:nvSpPr>
          <p:spPr bwMode="auto">
            <a:xfrm>
              <a:off x="2154" y="2051"/>
              <a:ext cx="0" cy="18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3" name="Line 55"/>
            <p:cNvSpPr>
              <a:spLocks noChangeShapeType="1"/>
            </p:cNvSpPr>
            <p:nvPr/>
          </p:nvSpPr>
          <p:spPr bwMode="auto">
            <a:xfrm flipV="1">
              <a:off x="2160" y="2228"/>
              <a:ext cx="799" cy="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4" name="Arc 56"/>
            <p:cNvSpPr>
              <a:spLocks/>
            </p:cNvSpPr>
            <p:nvPr/>
          </p:nvSpPr>
          <p:spPr bwMode="auto">
            <a:xfrm>
              <a:off x="2439" y="2036"/>
              <a:ext cx="57"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55" name="Arc 57"/>
            <p:cNvSpPr>
              <a:spLocks/>
            </p:cNvSpPr>
            <p:nvPr/>
          </p:nvSpPr>
          <p:spPr bwMode="auto">
            <a:xfrm>
              <a:off x="2347" y="1843"/>
              <a:ext cx="57"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56" name="Line 58"/>
            <p:cNvSpPr>
              <a:spLocks noChangeShapeType="1"/>
            </p:cNvSpPr>
            <p:nvPr/>
          </p:nvSpPr>
          <p:spPr bwMode="auto">
            <a:xfrm>
              <a:off x="2404" y="1874"/>
              <a:ext cx="35"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7" name="Arc 59"/>
            <p:cNvSpPr>
              <a:spLocks/>
            </p:cNvSpPr>
            <p:nvPr/>
          </p:nvSpPr>
          <p:spPr bwMode="auto">
            <a:xfrm>
              <a:off x="2570" y="2038"/>
              <a:ext cx="56"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58" name="Arc 60"/>
            <p:cNvSpPr>
              <a:spLocks/>
            </p:cNvSpPr>
            <p:nvPr/>
          </p:nvSpPr>
          <p:spPr bwMode="auto">
            <a:xfrm>
              <a:off x="2480" y="1845"/>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59" name="Line 61"/>
            <p:cNvSpPr>
              <a:spLocks noChangeShapeType="1"/>
            </p:cNvSpPr>
            <p:nvPr/>
          </p:nvSpPr>
          <p:spPr bwMode="auto">
            <a:xfrm>
              <a:off x="2536" y="1876"/>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0" name="Arc 62"/>
            <p:cNvSpPr>
              <a:spLocks/>
            </p:cNvSpPr>
            <p:nvPr/>
          </p:nvSpPr>
          <p:spPr bwMode="auto">
            <a:xfrm>
              <a:off x="2706" y="2037"/>
              <a:ext cx="58" cy="58"/>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61" name="Arc 63"/>
            <p:cNvSpPr>
              <a:spLocks/>
            </p:cNvSpPr>
            <p:nvPr/>
          </p:nvSpPr>
          <p:spPr bwMode="auto">
            <a:xfrm>
              <a:off x="2614" y="1843"/>
              <a:ext cx="58" cy="58"/>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62" name="Line 64"/>
            <p:cNvSpPr>
              <a:spLocks noChangeShapeType="1"/>
            </p:cNvSpPr>
            <p:nvPr/>
          </p:nvSpPr>
          <p:spPr bwMode="auto">
            <a:xfrm>
              <a:off x="2672" y="1874"/>
              <a:ext cx="35" cy="18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7963" name="Group 65"/>
            <p:cNvGrpSpPr>
              <a:grpSpLocks/>
            </p:cNvGrpSpPr>
            <p:nvPr/>
          </p:nvGrpSpPr>
          <p:grpSpPr bwMode="auto">
            <a:xfrm>
              <a:off x="2750" y="1843"/>
              <a:ext cx="146" cy="250"/>
              <a:chOff x="2693" y="1117"/>
              <a:chExt cx="146" cy="250"/>
            </a:xfrm>
          </p:grpSpPr>
          <p:sp>
            <p:nvSpPr>
              <p:cNvPr id="37972" name="Arc 66"/>
              <p:cNvSpPr>
                <a:spLocks/>
              </p:cNvSpPr>
              <p:nvPr/>
            </p:nvSpPr>
            <p:spPr bwMode="auto">
              <a:xfrm>
                <a:off x="2783" y="1310"/>
                <a:ext cx="56" cy="57"/>
              </a:xfrm>
              <a:custGeom>
                <a:avLst/>
                <a:gdLst>
                  <a:gd name="T0" fmla="*/ 0 w 38910"/>
                  <a:gd name="T1" fmla="*/ 0 h 21600"/>
                  <a:gd name="T2" fmla="*/ 0 w 38910"/>
                  <a:gd name="T3" fmla="*/ 0 h 21600"/>
                  <a:gd name="T4" fmla="*/ 0 w 38910"/>
                  <a:gd name="T5" fmla="*/ 0 h 21600"/>
                  <a:gd name="T6" fmla="*/ 0 60000 65536"/>
                  <a:gd name="T7" fmla="*/ 0 60000 65536"/>
                  <a:gd name="T8" fmla="*/ 0 60000 65536"/>
                  <a:gd name="T9" fmla="*/ 0 w 38910"/>
                  <a:gd name="T10" fmla="*/ 0 h 21600"/>
                  <a:gd name="T11" fmla="*/ 38910 w 38910"/>
                  <a:gd name="T12" fmla="*/ 21600 h 21600"/>
                </a:gdLst>
                <a:ahLst/>
                <a:cxnLst>
                  <a:cxn ang="T6">
                    <a:pos x="T0" y="T1"/>
                  </a:cxn>
                  <a:cxn ang="T7">
                    <a:pos x="T2" y="T3"/>
                  </a:cxn>
                  <a:cxn ang="T8">
                    <a:pos x="T4" y="T5"/>
                  </a:cxn>
                </a:cxnLst>
                <a:rect l="T9" t="T10" r="T11" b="T12"/>
                <a:pathLst>
                  <a:path w="38910" h="21600" fill="none" extrusionOk="0">
                    <a:moveTo>
                      <a:pt x="38909" y="9916"/>
                    </a:moveTo>
                    <a:cubicBezTo>
                      <a:pt x="35201" y="17092"/>
                      <a:pt x="27798" y="21599"/>
                      <a:pt x="19721" y="21600"/>
                    </a:cubicBezTo>
                    <a:cubicBezTo>
                      <a:pt x="11200" y="21600"/>
                      <a:pt x="3476" y="16591"/>
                      <a:pt x="0" y="8812"/>
                    </a:cubicBezTo>
                  </a:path>
                  <a:path w="38910" h="21600" stroke="0" extrusionOk="0">
                    <a:moveTo>
                      <a:pt x="38909" y="9916"/>
                    </a:moveTo>
                    <a:cubicBezTo>
                      <a:pt x="35201" y="17092"/>
                      <a:pt x="27798" y="21599"/>
                      <a:pt x="19721" y="21600"/>
                    </a:cubicBezTo>
                    <a:cubicBezTo>
                      <a:pt x="11200" y="21600"/>
                      <a:pt x="3476" y="16591"/>
                      <a:pt x="0" y="8812"/>
                    </a:cubicBezTo>
                    <a:lnTo>
                      <a:pt x="19721" y="0"/>
                    </a:lnTo>
                    <a:lnTo>
                      <a:pt x="38909" y="9916"/>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3" name="Arc 67"/>
              <p:cNvSpPr>
                <a:spLocks/>
              </p:cNvSpPr>
              <p:nvPr/>
            </p:nvSpPr>
            <p:spPr bwMode="auto">
              <a:xfrm>
                <a:off x="2693" y="1117"/>
                <a:ext cx="56" cy="57"/>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4" name="Line 68"/>
              <p:cNvSpPr>
                <a:spLocks noChangeShapeType="1"/>
              </p:cNvSpPr>
              <p:nvPr/>
            </p:nvSpPr>
            <p:spPr bwMode="auto">
              <a:xfrm>
                <a:off x="2749" y="1148"/>
                <a:ext cx="34" cy="18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64" name="Arc 69"/>
            <p:cNvSpPr>
              <a:spLocks/>
            </p:cNvSpPr>
            <p:nvPr/>
          </p:nvSpPr>
          <p:spPr bwMode="auto">
            <a:xfrm>
              <a:off x="2865" y="1843"/>
              <a:ext cx="58" cy="58"/>
            </a:xfrm>
            <a:custGeom>
              <a:avLst/>
              <a:gdLst>
                <a:gd name="T0" fmla="*/ 0 w 38757"/>
                <a:gd name="T1" fmla="*/ 0 h 21600"/>
                <a:gd name="T2" fmla="*/ 0 w 38757"/>
                <a:gd name="T3" fmla="*/ 0 h 21600"/>
                <a:gd name="T4" fmla="*/ 0 w 38757"/>
                <a:gd name="T5" fmla="*/ 0 h 21600"/>
                <a:gd name="T6" fmla="*/ 0 60000 65536"/>
                <a:gd name="T7" fmla="*/ 0 60000 65536"/>
                <a:gd name="T8" fmla="*/ 0 60000 65536"/>
                <a:gd name="T9" fmla="*/ 0 w 38757"/>
                <a:gd name="T10" fmla="*/ 0 h 21600"/>
                <a:gd name="T11" fmla="*/ 38757 w 38757"/>
                <a:gd name="T12" fmla="*/ 21600 h 21600"/>
              </a:gdLst>
              <a:ahLst/>
              <a:cxnLst>
                <a:cxn ang="T6">
                  <a:pos x="T0" y="T1"/>
                </a:cxn>
                <a:cxn ang="T7">
                  <a:pos x="T2" y="T3"/>
                </a:cxn>
                <a:cxn ang="T8">
                  <a:pos x="T4" y="T5"/>
                </a:cxn>
              </a:cxnLst>
              <a:rect l="T9" t="T10" r="T11" b="T12"/>
              <a:pathLst>
                <a:path w="38757" h="21600" fill="none" extrusionOk="0">
                  <a:moveTo>
                    <a:pt x="-1" y="12184"/>
                  </a:moveTo>
                  <a:cubicBezTo>
                    <a:pt x="3608" y="4733"/>
                    <a:pt x="11160" y="-1"/>
                    <a:pt x="19440" y="0"/>
                  </a:cubicBezTo>
                  <a:cubicBezTo>
                    <a:pt x="27619" y="0"/>
                    <a:pt x="35097" y="4620"/>
                    <a:pt x="38757" y="11934"/>
                  </a:cubicBezTo>
                </a:path>
                <a:path w="38757" h="21600" stroke="0" extrusionOk="0">
                  <a:moveTo>
                    <a:pt x="-1" y="12184"/>
                  </a:moveTo>
                  <a:cubicBezTo>
                    <a:pt x="3608" y="4733"/>
                    <a:pt x="11160" y="-1"/>
                    <a:pt x="19440" y="0"/>
                  </a:cubicBezTo>
                  <a:cubicBezTo>
                    <a:pt x="27619" y="0"/>
                    <a:pt x="35097" y="4620"/>
                    <a:pt x="38757" y="11934"/>
                  </a:cubicBezTo>
                  <a:lnTo>
                    <a:pt x="19440" y="21600"/>
                  </a:lnTo>
                  <a:lnTo>
                    <a:pt x="-1" y="12184"/>
                  </a:lnTo>
                  <a:close/>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65" name="Line 70"/>
            <p:cNvSpPr>
              <a:spLocks noChangeShapeType="1"/>
            </p:cNvSpPr>
            <p:nvPr/>
          </p:nvSpPr>
          <p:spPr bwMode="auto">
            <a:xfrm>
              <a:off x="2923" y="1874"/>
              <a:ext cx="35" cy="18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966" name="Object 7"/>
            <p:cNvGraphicFramePr>
              <a:graphicFrameLocks noChangeAspect="1"/>
            </p:cNvGraphicFramePr>
            <p:nvPr/>
          </p:nvGraphicFramePr>
          <p:xfrm>
            <a:off x="1758" y="1616"/>
            <a:ext cx="99" cy="143"/>
          </p:xfrm>
          <a:graphic>
            <a:graphicData uri="http://schemas.openxmlformats.org/presentationml/2006/ole">
              <mc:AlternateContent xmlns:mc="http://schemas.openxmlformats.org/markup-compatibility/2006">
                <mc:Choice xmlns:v="urn:schemas-microsoft-com:vml" Requires="v">
                  <p:oleObj spid="_x0000_s37991" name="公式" r:id="rId5" imgW="114151" imgH="164885" progId="Equation.3">
                    <p:embed/>
                  </p:oleObj>
                </mc:Choice>
                <mc:Fallback>
                  <p:oleObj name="公式" r:id="rId5" imgW="114151" imgH="16488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 y="1616"/>
                          <a:ext cx="99"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67" name="Object 8"/>
            <p:cNvGraphicFramePr>
              <a:graphicFrameLocks noChangeAspect="1"/>
            </p:cNvGraphicFramePr>
            <p:nvPr/>
          </p:nvGraphicFramePr>
          <p:xfrm>
            <a:off x="2660" y="1616"/>
            <a:ext cx="110" cy="143"/>
          </p:xfrm>
          <a:graphic>
            <a:graphicData uri="http://schemas.openxmlformats.org/presentationml/2006/ole">
              <mc:AlternateContent xmlns:mc="http://schemas.openxmlformats.org/markup-compatibility/2006">
                <mc:Choice xmlns:v="urn:schemas-microsoft-com:vml" Requires="v">
                  <p:oleObj spid="_x0000_s37992" name="公式" r:id="rId7" imgW="126780" imgH="164814" progId="Equation.3">
                    <p:embed/>
                  </p:oleObj>
                </mc:Choice>
                <mc:Fallback>
                  <p:oleObj name="公式" r:id="rId7" imgW="126780" imgH="16481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0" y="1616"/>
                          <a:ext cx="110"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68" name="Object 9"/>
            <p:cNvGraphicFramePr>
              <a:graphicFrameLocks noChangeAspect="1"/>
            </p:cNvGraphicFramePr>
            <p:nvPr/>
          </p:nvGraphicFramePr>
          <p:xfrm>
            <a:off x="1576" y="2115"/>
            <a:ext cx="139" cy="181"/>
          </p:xfrm>
          <a:graphic>
            <a:graphicData uri="http://schemas.openxmlformats.org/presentationml/2006/ole">
              <mc:AlternateContent xmlns:mc="http://schemas.openxmlformats.org/markup-compatibility/2006">
                <mc:Choice xmlns:v="urn:schemas-microsoft-com:vml" Requires="v">
                  <p:oleObj spid="_x0000_s37993" name="公式" r:id="rId9" imgW="126780" imgH="164814" progId="Equation.3">
                    <p:embed/>
                  </p:oleObj>
                </mc:Choice>
                <mc:Fallback>
                  <p:oleObj name="公式" r:id="rId9" imgW="126780" imgH="16481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6" y="2115"/>
                          <a:ext cx="13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69" name="Object 10"/>
            <p:cNvGraphicFramePr>
              <a:graphicFrameLocks noChangeAspect="1"/>
            </p:cNvGraphicFramePr>
            <p:nvPr/>
          </p:nvGraphicFramePr>
          <p:xfrm>
            <a:off x="2381" y="2251"/>
            <a:ext cx="139" cy="181"/>
          </p:xfrm>
          <a:graphic>
            <a:graphicData uri="http://schemas.openxmlformats.org/presentationml/2006/ole">
              <mc:AlternateContent xmlns:mc="http://schemas.openxmlformats.org/markup-compatibility/2006">
                <mc:Choice xmlns:v="urn:schemas-microsoft-com:vml" Requires="v">
                  <p:oleObj spid="_x0000_s37994" name="公式" r:id="rId11" imgW="126780" imgH="164814" progId="Equation.3">
                    <p:embed/>
                  </p:oleObj>
                </mc:Choice>
                <mc:Fallback>
                  <p:oleObj name="公式" r:id="rId11" imgW="126780" imgH="16481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2251"/>
                          <a:ext cx="13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70" name="Line 75"/>
            <p:cNvSpPr>
              <a:spLocks noChangeShapeType="1"/>
            </p:cNvSpPr>
            <p:nvPr/>
          </p:nvSpPr>
          <p:spPr bwMode="auto">
            <a:xfrm>
              <a:off x="2342" y="2272"/>
              <a:ext cx="0" cy="224"/>
            </a:xfrm>
            <a:prstGeom prst="line">
              <a:avLst/>
            </a:prstGeom>
            <a:noFill/>
            <a:ln w="158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7971" name="Arc 76"/>
            <p:cNvSpPr>
              <a:spLocks/>
            </p:cNvSpPr>
            <p:nvPr/>
          </p:nvSpPr>
          <p:spPr bwMode="auto">
            <a:xfrm>
              <a:off x="2336" y="2178"/>
              <a:ext cx="46" cy="91"/>
            </a:xfrm>
            <a:custGeom>
              <a:avLst/>
              <a:gdLst>
                <a:gd name="T0" fmla="*/ 0 w 21600"/>
                <a:gd name="T1" fmla="*/ 0 h 43119"/>
                <a:gd name="T2" fmla="*/ 0 w 21600"/>
                <a:gd name="T3" fmla="*/ 0 h 43119"/>
                <a:gd name="T4" fmla="*/ 0 w 21600"/>
                <a:gd name="T5" fmla="*/ 0 h 43119"/>
                <a:gd name="T6" fmla="*/ 0 60000 65536"/>
                <a:gd name="T7" fmla="*/ 0 60000 65536"/>
                <a:gd name="T8" fmla="*/ 0 60000 65536"/>
                <a:gd name="T9" fmla="*/ 0 w 21600"/>
                <a:gd name="T10" fmla="*/ 0 h 43119"/>
                <a:gd name="T11" fmla="*/ 21600 w 21600"/>
                <a:gd name="T12" fmla="*/ 43119 h 43119"/>
              </a:gdLst>
              <a:ahLst/>
              <a:cxnLst>
                <a:cxn ang="T6">
                  <a:pos x="T0" y="T1"/>
                </a:cxn>
                <a:cxn ang="T7">
                  <a:pos x="T2" y="T3"/>
                </a:cxn>
                <a:cxn ang="T8">
                  <a:pos x="T4" y="T5"/>
                </a:cxn>
              </a:cxnLst>
              <a:rect l="T9" t="T10" r="T11" b="T12"/>
              <a:pathLst>
                <a:path w="21600" h="43119" fill="none" extrusionOk="0">
                  <a:moveTo>
                    <a:pt x="-1" y="0"/>
                  </a:moveTo>
                  <a:cubicBezTo>
                    <a:pt x="11929" y="0"/>
                    <a:pt x="21600" y="9670"/>
                    <a:pt x="21600" y="21600"/>
                  </a:cubicBezTo>
                  <a:cubicBezTo>
                    <a:pt x="21600" y="32804"/>
                    <a:pt x="13032" y="42148"/>
                    <a:pt x="1869" y="43118"/>
                  </a:cubicBezTo>
                </a:path>
                <a:path w="21600" h="43119" stroke="0" extrusionOk="0">
                  <a:moveTo>
                    <a:pt x="-1" y="0"/>
                  </a:moveTo>
                  <a:cubicBezTo>
                    <a:pt x="11929" y="0"/>
                    <a:pt x="21600" y="9670"/>
                    <a:pt x="21600" y="21600"/>
                  </a:cubicBezTo>
                  <a:cubicBezTo>
                    <a:pt x="21600" y="32804"/>
                    <a:pt x="13032" y="42148"/>
                    <a:pt x="1869" y="43118"/>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77"/>
          <p:cNvGrpSpPr>
            <a:grpSpLocks/>
          </p:cNvGrpSpPr>
          <p:nvPr/>
        </p:nvGrpSpPr>
        <p:grpSpPr bwMode="auto">
          <a:xfrm>
            <a:off x="7391400" y="1422400"/>
            <a:ext cx="2305050" cy="576263"/>
            <a:chOff x="1519" y="935"/>
            <a:chExt cx="1089" cy="511"/>
          </a:xfrm>
        </p:grpSpPr>
        <p:grpSp>
          <p:nvGrpSpPr>
            <p:cNvPr id="37925" name="Group 78"/>
            <p:cNvGrpSpPr>
              <a:grpSpLocks/>
            </p:cNvGrpSpPr>
            <p:nvPr/>
          </p:nvGrpSpPr>
          <p:grpSpPr bwMode="auto">
            <a:xfrm flipV="1">
              <a:off x="1519" y="1174"/>
              <a:ext cx="1089" cy="272"/>
              <a:chOff x="1701" y="702"/>
              <a:chExt cx="1024" cy="797"/>
            </a:xfrm>
          </p:grpSpPr>
          <p:sp>
            <p:nvSpPr>
              <p:cNvPr id="37932" name="Arc 79"/>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3" name="Arc 80"/>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7926" name="Group 81"/>
            <p:cNvGrpSpPr>
              <a:grpSpLocks/>
            </p:cNvGrpSpPr>
            <p:nvPr/>
          </p:nvGrpSpPr>
          <p:grpSpPr bwMode="auto">
            <a:xfrm flipV="1">
              <a:off x="1519" y="1117"/>
              <a:ext cx="1089" cy="136"/>
              <a:chOff x="1701" y="702"/>
              <a:chExt cx="1024" cy="797"/>
            </a:xfrm>
          </p:grpSpPr>
          <p:sp>
            <p:nvSpPr>
              <p:cNvPr id="37930" name="Arc 82"/>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31" name="Arc 83"/>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7927" name="Group 84"/>
            <p:cNvGrpSpPr>
              <a:grpSpLocks/>
            </p:cNvGrpSpPr>
            <p:nvPr/>
          </p:nvGrpSpPr>
          <p:grpSpPr bwMode="auto">
            <a:xfrm>
              <a:off x="1519" y="935"/>
              <a:ext cx="1089" cy="136"/>
              <a:chOff x="1701" y="702"/>
              <a:chExt cx="1024" cy="797"/>
            </a:xfrm>
          </p:grpSpPr>
          <p:sp>
            <p:nvSpPr>
              <p:cNvPr id="37928" name="Arc 85"/>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29" name="Arc 86"/>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triangle" w="med"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 name="Group 87"/>
          <p:cNvGrpSpPr>
            <a:grpSpLocks/>
          </p:cNvGrpSpPr>
          <p:nvPr/>
        </p:nvGrpSpPr>
        <p:grpSpPr bwMode="auto">
          <a:xfrm>
            <a:off x="8731250" y="1568450"/>
            <a:ext cx="892175" cy="222250"/>
            <a:chOff x="3409" y="619"/>
            <a:chExt cx="562" cy="140"/>
          </a:xfrm>
        </p:grpSpPr>
        <p:sp>
          <p:nvSpPr>
            <p:cNvPr id="37920" name="Line 88"/>
            <p:cNvSpPr>
              <a:spLocks noChangeShapeType="1"/>
            </p:cNvSpPr>
            <p:nvPr/>
          </p:nvSpPr>
          <p:spPr bwMode="auto">
            <a:xfrm>
              <a:off x="3948" y="619"/>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1" name="Line 89"/>
            <p:cNvSpPr>
              <a:spLocks noChangeShapeType="1"/>
            </p:cNvSpPr>
            <p:nvPr/>
          </p:nvSpPr>
          <p:spPr bwMode="auto">
            <a:xfrm>
              <a:off x="3409" y="621"/>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2" name="Line 90"/>
            <p:cNvSpPr>
              <a:spLocks noChangeShapeType="1"/>
            </p:cNvSpPr>
            <p:nvPr/>
          </p:nvSpPr>
          <p:spPr bwMode="auto">
            <a:xfrm>
              <a:off x="3542" y="629"/>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Line 91"/>
            <p:cNvSpPr>
              <a:spLocks noChangeShapeType="1"/>
            </p:cNvSpPr>
            <p:nvPr/>
          </p:nvSpPr>
          <p:spPr bwMode="auto">
            <a:xfrm>
              <a:off x="3680" y="624"/>
              <a:ext cx="23"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4" name="Line 92"/>
            <p:cNvSpPr>
              <a:spLocks noChangeShapeType="1"/>
            </p:cNvSpPr>
            <p:nvPr/>
          </p:nvSpPr>
          <p:spPr bwMode="auto">
            <a:xfrm>
              <a:off x="3814" y="624"/>
              <a:ext cx="24" cy="130"/>
            </a:xfrm>
            <a:prstGeom prst="line">
              <a:avLst/>
            </a:prstGeom>
            <a:noFill/>
            <a:ln w="158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93"/>
          <p:cNvGrpSpPr>
            <a:grpSpLocks/>
          </p:cNvGrpSpPr>
          <p:nvPr/>
        </p:nvGrpSpPr>
        <p:grpSpPr bwMode="auto">
          <a:xfrm>
            <a:off x="8615363" y="1341438"/>
            <a:ext cx="2520950" cy="720725"/>
            <a:chOff x="1655" y="2251"/>
            <a:chExt cx="1452" cy="635"/>
          </a:xfrm>
        </p:grpSpPr>
        <p:grpSp>
          <p:nvGrpSpPr>
            <p:cNvPr id="37911" name="Group 94"/>
            <p:cNvGrpSpPr>
              <a:grpSpLocks/>
            </p:cNvGrpSpPr>
            <p:nvPr/>
          </p:nvGrpSpPr>
          <p:grpSpPr bwMode="auto">
            <a:xfrm>
              <a:off x="1655" y="2251"/>
              <a:ext cx="1452" cy="227"/>
              <a:chOff x="1701" y="702"/>
              <a:chExt cx="1024" cy="797"/>
            </a:xfrm>
          </p:grpSpPr>
          <p:sp>
            <p:nvSpPr>
              <p:cNvPr id="37918" name="Arc 95"/>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9" name="Arc 96"/>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7912" name="Group 97"/>
            <p:cNvGrpSpPr>
              <a:grpSpLocks/>
            </p:cNvGrpSpPr>
            <p:nvPr/>
          </p:nvGrpSpPr>
          <p:grpSpPr bwMode="auto">
            <a:xfrm flipV="1">
              <a:off x="1655" y="2523"/>
              <a:ext cx="1452" cy="45"/>
              <a:chOff x="1701" y="702"/>
              <a:chExt cx="1024" cy="797"/>
            </a:xfrm>
          </p:grpSpPr>
          <p:sp>
            <p:nvSpPr>
              <p:cNvPr id="37916" name="Arc 98"/>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7" name="Arc 99"/>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7913" name="Group 100"/>
            <p:cNvGrpSpPr>
              <a:grpSpLocks/>
            </p:cNvGrpSpPr>
            <p:nvPr/>
          </p:nvGrpSpPr>
          <p:grpSpPr bwMode="auto">
            <a:xfrm flipV="1">
              <a:off x="1655" y="2568"/>
              <a:ext cx="1452" cy="318"/>
              <a:chOff x="1701" y="702"/>
              <a:chExt cx="1024" cy="797"/>
            </a:xfrm>
          </p:grpSpPr>
          <p:sp>
            <p:nvSpPr>
              <p:cNvPr id="37914" name="Arc 101"/>
              <p:cNvSpPr>
                <a:spLocks/>
              </p:cNvSpPr>
              <p:nvPr/>
            </p:nvSpPr>
            <p:spPr bwMode="auto">
              <a:xfrm>
                <a:off x="1701" y="709"/>
                <a:ext cx="1024" cy="790"/>
              </a:xfrm>
              <a:custGeom>
                <a:avLst/>
                <a:gdLst>
                  <a:gd name="T0" fmla="*/ 0 w 17676"/>
                  <a:gd name="T1" fmla="*/ 0 h 19394"/>
                  <a:gd name="T2" fmla="*/ 0 w 17676"/>
                  <a:gd name="T3" fmla="*/ 0 h 19394"/>
                  <a:gd name="T4" fmla="*/ 0 w 17676"/>
                  <a:gd name="T5" fmla="*/ 0 h 19394"/>
                  <a:gd name="T6" fmla="*/ 0 60000 65536"/>
                  <a:gd name="T7" fmla="*/ 0 60000 65536"/>
                  <a:gd name="T8" fmla="*/ 0 60000 65536"/>
                  <a:gd name="T9" fmla="*/ 0 w 17676"/>
                  <a:gd name="T10" fmla="*/ 0 h 19394"/>
                  <a:gd name="T11" fmla="*/ 17676 w 17676"/>
                  <a:gd name="T12" fmla="*/ 19394 h 19394"/>
                </a:gdLst>
                <a:ahLst/>
                <a:cxnLst>
                  <a:cxn ang="T6">
                    <a:pos x="T0" y="T1"/>
                  </a:cxn>
                  <a:cxn ang="T7">
                    <a:pos x="T2" y="T3"/>
                  </a:cxn>
                  <a:cxn ang="T8">
                    <a:pos x="T4" y="T5"/>
                  </a:cxn>
                </a:cxnLst>
                <a:rect l="T9" t="T10" r="T11" b="T12"/>
                <a:pathLst>
                  <a:path w="17676" h="19394" fill="none" extrusionOk="0">
                    <a:moveTo>
                      <a:pt x="17675" y="12414"/>
                    </a:moveTo>
                    <a:cubicBezTo>
                      <a:pt x="15584" y="15391"/>
                      <a:pt x="12775" y="17792"/>
                      <a:pt x="9509" y="19394"/>
                    </a:cubicBezTo>
                  </a:path>
                  <a:path w="17676" h="19394" stroke="0" extrusionOk="0">
                    <a:moveTo>
                      <a:pt x="17675" y="12414"/>
                    </a:moveTo>
                    <a:cubicBezTo>
                      <a:pt x="15584" y="15391"/>
                      <a:pt x="12775" y="17792"/>
                      <a:pt x="9509" y="19394"/>
                    </a:cubicBezTo>
                    <a:lnTo>
                      <a:pt x="0" y="0"/>
                    </a:lnTo>
                    <a:lnTo>
                      <a:pt x="17675" y="12414"/>
                    </a:lnTo>
                    <a:close/>
                  </a:path>
                </a:pathLst>
              </a:cu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15" name="Arc 102"/>
              <p:cNvSpPr>
                <a:spLocks/>
              </p:cNvSpPr>
              <p:nvPr/>
            </p:nvSpPr>
            <p:spPr bwMode="auto">
              <a:xfrm>
                <a:off x="1716" y="702"/>
                <a:ext cx="767" cy="744"/>
              </a:xfrm>
              <a:custGeom>
                <a:avLst/>
                <a:gdLst>
                  <a:gd name="T0" fmla="*/ 0 w 13257"/>
                  <a:gd name="T1" fmla="*/ 0 h 18262"/>
                  <a:gd name="T2" fmla="*/ 0 w 13257"/>
                  <a:gd name="T3" fmla="*/ 0 h 18262"/>
                  <a:gd name="T4" fmla="*/ 0 w 13257"/>
                  <a:gd name="T5" fmla="*/ 0 h 18262"/>
                  <a:gd name="T6" fmla="*/ 0 60000 65536"/>
                  <a:gd name="T7" fmla="*/ 0 60000 65536"/>
                  <a:gd name="T8" fmla="*/ 0 60000 65536"/>
                  <a:gd name="T9" fmla="*/ 0 w 13257"/>
                  <a:gd name="T10" fmla="*/ 0 h 18262"/>
                  <a:gd name="T11" fmla="*/ 13257 w 13257"/>
                  <a:gd name="T12" fmla="*/ 18262 h 18262"/>
                </a:gdLst>
                <a:ahLst/>
                <a:cxnLst>
                  <a:cxn ang="T6">
                    <a:pos x="T0" y="T1"/>
                  </a:cxn>
                  <a:cxn ang="T7">
                    <a:pos x="T2" y="T3"/>
                  </a:cxn>
                  <a:cxn ang="T8">
                    <a:pos x="T4" y="T5"/>
                  </a:cxn>
                </a:cxnLst>
                <a:rect l="T9" t="T10" r="T11" b="T12"/>
                <a:pathLst>
                  <a:path w="13257" h="18262" fill="none" extrusionOk="0">
                    <a:moveTo>
                      <a:pt x="13257" y="17053"/>
                    </a:moveTo>
                    <a:cubicBezTo>
                      <a:pt x="12702" y="17484"/>
                      <a:pt x="12127" y="17887"/>
                      <a:pt x="11534" y="18262"/>
                    </a:cubicBezTo>
                  </a:path>
                  <a:path w="13257" h="18262" stroke="0" extrusionOk="0">
                    <a:moveTo>
                      <a:pt x="13257" y="17053"/>
                    </a:moveTo>
                    <a:cubicBezTo>
                      <a:pt x="12702" y="17484"/>
                      <a:pt x="12127" y="17887"/>
                      <a:pt x="11534" y="18262"/>
                    </a:cubicBezTo>
                    <a:lnTo>
                      <a:pt x="0" y="0"/>
                    </a:lnTo>
                    <a:lnTo>
                      <a:pt x="13257" y="17053"/>
                    </a:lnTo>
                    <a:close/>
                  </a:path>
                </a:pathLst>
              </a:custGeom>
              <a:noFill/>
              <a:ln w="15875">
                <a:solidFill>
                  <a:srgbClr val="0000FF"/>
                </a:solidFill>
                <a:round/>
                <a:headEnd type="none" w="med" len="lg"/>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5" name="Group 103"/>
          <p:cNvGrpSpPr>
            <a:grpSpLocks/>
          </p:cNvGrpSpPr>
          <p:nvPr/>
        </p:nvGrpSpPr>
        <p:grpSpPr bwMode="auto">
          <a:xfrm>
            <a:off x="10031413" y="1566863"/>
            <a:ext cx="858837" cy="220662"/>
            <a:chOff x="4228" y="626"/>
            <a:chExt cx="541" cy="139"/>
          </a:xfrm>
        </p:grpSpPr>
        <p:sp>
          <p:nvSpPr>
            <p:cNvPr id="37906" name="Line 104"/>
            <p:cNvSpPr>
              <a:spLocks noChangeShapeType="1"/>
            </p:cNvSpPr>
            <p:nvPr/>
          </p:nvSpPr>
          <p:spPr bwMode="auto">
            <a:xfrm>
              <a:off x="4746" y="626"/>
              <a:ext cx="23" cy="130"/>
            </a:xfrm>
            <a:prstGeom prst="line">
              <a:avLst/>
            </a:prstGeom>
            <a:noFill/>
            <a:ln w="15875">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7" name="Line 105"/>
            <p:cNvSpPr>
              <a:spLocks noChangeShapeType="1"/>
            </p:cNvSpPr>
            <p:nvPr/>
          </p:nvSpPr>
          <p:spPr bwMode="auto">
            <a:xfrm>
              <a:off x="4228" y="633"/>
              <a:ext cx="23" cy="130"/>
            </a:xfrm>
            <a:prstGeom prst="line">
              <a:avLst/>
            </a:prstGeom>
            <a:noFill/>
            <a:ln w="15875">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106"/>
            <p:cNvSpPr>
              <a:spLocks noChangeShapeType="1"/>
            </p:cNvSpPr>
            <p:nvPr/>
          </p:nvSpPr>
          <p:spPr bwMode="auto">
            <a:xfrm>
              <a:off x="4360" y="635"/>
              <a:ext cx="24" cy="130"/>
            </a:xfrm>
            <a:prstGeom prst="line">
              <a:avLst/>
            </a:prstGeom>
            <a:noFill/>
            <a:ln w="15875">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Line 107"/>
            <p:cNvSpPr>
              <a:spLocks noChangeShapeType="1"/>
            </p:cNvSpPr>
            <p:nvPr/>
          </p:nvSpPr>
          <p:spPr bwMode="auto">
            <a:xfrm>
              <a:off x="4497" y="629"/>
              <a:ext cx="23" cy="130"/>
            </a:xfrm>
            <a:prstGeom prst="line">
              <a:avLst/>
            </a:prstGeom>
            <a:noFill/>
            <a:ln w="15875">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Line 108"/>
            <p:cNvSpPr>
              <a:spLocks noChangeShapeType="1"/>
            </p:cNvSpPr>
            <p:nvPr/>
          </p:nvSpPr>
          <p:spPr bwMode="auto">
            <a:xfrm>
              <a:off x="4630" y="626"/>
              <a:ext cx="23" cy="130"/>
            </a:xfrm>
            <a:prstGeom prst="line">
              <a:avLst/>
            </a:prstGeom>
            <a:noFill/>
            <a:ln w="15875">
              <a:solidFill>
                <a:srgbClr val="FF0000"/>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0877" name="Text Box 109"/>
          <p:cNvSpPr txBox="1">
            <a:spLocks noChangeArrowheads="1"/>
          </p:cNvSpPr>
          <p:nvPr/>
        </p:nvSpPr>
        <p:spPr bwMode="auto">
          <a:xfrm>
            <a:off x="407988" y="13414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反接时线圈</a:t>
            </a:r>
            <a:r>
              <a:rPr lang="en-US" altLang="zh-CN"/>
              <a:t>1</a:t>
            </a:r>
            <a:r>
              <a:rPr lang="zh-CN" altLang="en-US"/>
              <a:t>中的磁通量</a:t>
            </a:r>
          </a:p>
        </p:txBody>
      </p:sp>
      <p:graphicFrame>
        <p:nvGraphicFramePr>
          <p:cNvPr id="160878" name="Object 3"/>
          <p:cNvGraphicFramePr>
            <a:graphicFrameLocks noChangeAspect="1"/>
          </p:cNvGraphicFramePr>
          <p:nvPr/>
        </p:nvGraphicFramePr>
        <p:xfrm>
          <a:off x="3863975" y="1341438"/>
          <a:ext cx="3887788" cy="482600"/>
        </p:xfrm>
        <a:graphic>
          <a:graphicData uri="http://schemas.openxmlformats.org/presentationml/2006/ole">
            <mc:AlternateContent xmlns:mc="http://schemas.openxmlformats.org/markup-compatibility/2006">
              <mc:Choice xmlns:v="urn:schemas-microsoft-com:vml" Requires="v">
                <p:oleObj spid="_x0000_s37995" name="公式" r:id="rId12" imgW="1739900" imgH="215900" progId="Equation.3">
                  <p:embed/>
                </p:oleObj>
              </mc:Choice>
              <mc:Fallback>
                <p:oleObj name="公式" r:id="rId12" imgW="1739900" imgH="215900" progId="Equation.3">
                  <p:embed/>
                  <p:pic>
                    <p:nvPicPr>
                      <p:cNvPr id="0"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63975" y="1341438"/>
                        <a:ext cx="38877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79" name="Text Box 111"/>
          <p:cNvSpPr txBox="1">
            <a:spLocks noChangeArrowheads="1"/>
          </p:cNvSpPr>
          <p:nvPr/>
        </p:nvSpPr>
        <p:spPr bwMode="auto">
          <a:xfrm>
            <a:off x="407988" y="206057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反接时线圈</a:t>
            </a:r>
            <a:r>
              <a:rPr lang="en-US" altLang="zh-CN"/>
              <a:t>2</a:t>
            </a:r>
            <a:r>
              <a:rPr lang="zh-CN" altLang="en-US"/>
              <a:t>中的磁通量</a:t>
            </a:r>
          </a:p>
        </p:txBody>
      </p:sp>
      <p:graphicFrame>
        <p:nvGraphicFramePr>
          <p:cNvPr id="160880" name="Object 4"/>
          <p:cNvGraphicFramePr>
            <a:graphicFrameLocks noChangeAspect="1"/>
          </p:cNvGraphicFramePr>
          <p:nvPr/>
        </p:nvGraphicFramePr>
        <p:xfrm>
          <a:off x="3863975" y="2133600"/>
          <a:ext cx="4103688" cy="501650"/>
        </p:xfrm>
        <a:graphic>
          <a:graphicData uri="http://schemas.openxmlformats.org/presentationml/2006/ole">
            <mc:AlternateContent xmlns:mc="http://schemas.openxmlformats.org/markup-compatibility/2006">
              <mc:Choice xmlns:v="urn:schemas-microsoft-com:vml" Requires="v">
                <p:oleObj spid="_x0000_s37996" name="公式" r:id="rId14" imgW="1764534" imgH="215806" progId="Equation.3">
                  <p:embed/>
                </p:oleObj>
              </mc:Choice>
              <mc:Fallback>
                <p:oleObj name="公式" r:id="rId14" imgW="1764534" imgH="215806" progId="Equation.3">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3975" y="2133600"/>
                        <a:ext cx="41036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81" name="Text Box 113"/>
          <p:cNvSpPr txBox="1">
            <a:spLocks noChangeArrowheads="1"/>
          </p:cNvSpPr>
          <p:nvPr/>
        </p:nvSpPr>
        <p:spPr bwMode="auto">
          <a:xfrm>
            <a:off x="407988" y="2924175"/>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反接时合成线圈中的磁通量</a:t>
            </a:r>
          </a:p>
        </p:txBody>
      </p:sp>
      <p:graphicFrame>
        <p:nvGraphicFramePr>
          <p:cNvPr id="160882" name="Object 5"/>
          <p:cNvGraphicFramePr>
            <a:graphicFrameLocks noChangeAspect="1"/>
          </p:cNvGraphicFramePr>
          <p:nvPr/>
        </p:nvGraphicFramePr>
        <p:xfrm>
          <a:off x="4511675" y="2924175"/>
          <a:ext cx="7488238" cy="517525"/>
        </p:xfrm>
        <a:graphic>
          <a:graphicData uri="http://schemas.openxmlformats.org/presentationml/2006/ole">
            <mc:AlternateContent xmlns:mc="http://schemas.openxmlformats.org/markup-compatibility/2006">
              <mc:Choice xmlns:v="urn:schemas-microsoft-com:vml" Requires="v">
                <p:oleObj spid="_x0000_s37997" name="公式" r:id="rId16" imgW="3124200" imgH="215900" progId="Equation.3">
                  <p:embed/>
                </p:oleObj>
              </mc:Choice>
              <mc:Fallback>
                <p:oleObj name="公式" r:id="rId16" imgW="3124200" imgH="215900" progId="Equation.3">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11675" y="2924175"/>
                        <a:ext cx="7488238"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883" name="Text Box 115"/>
          <p:cNvSpPr txBox="1">
            <a:spLocks noChangeArrowheads="1"/>
          </p:cNvSpPr>
          <p:nvPr/>
        </p:nvSpPr>
        <p:spPr bwMode="auto">
          <a:xfrm>
            <a:off x="407988" y="52292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合成线圈中的感应电动势</a:t>
            </a:r>
          </a:p>
        </p:txBody>
      </p:sp>
      <p:graphicFrame>
        <p:nvGraphicFramePr>
          <p:cNvPr id="160884" name="Object 6"/>
          <p:cNvGraphicFramePr>
            <a:graphicFrameLocks noChangeAspect="1"/>
          </p:cNvGraphicFramePr>
          <p:nvPr/>
        </p:nvGraphicFramePr>
        <p:xfrm>
          <a:off x="4367213" y="5589588"/>
          <a:ext cx="3359150" cy="896937"/>
        </p:xfrm>
        <a:graphic>
          <a:graphicData uri="http://schemas.openxmlformats.org/presentationml/2006/ole">
            <mc:AlternateContent xmlns:mc="http://schemas.openxmlformats.org/markup-compatibility/2006">
              <mc:Choice xmlns:v="urn:schemas-microsoft-com:vml" Requires="v">
                <p:oleObj spid="_x0000_s37998" name="公式" r:id="rId18" imgW="1473200" imgH="393700" progId="Equation.3">
                  <p:embed/>
                </p:oleObj>
              </mc:Choice>
              <mc:Fallback>
                <p:oleObj name="公式" r:id="rId18" imgW="1473200" imgH="39370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7213" y="5589588"/>
                        <a:ext cx="3359150"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877"/>
                                        </p:tgtEl>
                                        <p:attrNameLst>
                                          <p:attrName>style.visibility</p:attrName>
                                        </p:attrNameLst>
                                      </p:cBhvr>
                                      <p:to>
                                        <p:strVal val="visible"/>
                                      </p:to>
                                    </p:set>
                                    <p:animEffect transition="in" filter="wipe(left)">
                                      <p:cBhvr>
                                        <p:cTn id="27" dur="500"/>
                                        <p:tgtEl>
                                          <p:spTgt spid="160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0878"/>
                                        </p:tgtEl>
                                        <p:attrNameLst>
                                          <p:attrName>style.visibility</p:attrName>
                                        </p:attrNameLst>
                                      </p:cBhvr>
                                      <p:to>
                                        <p:strVal val="visible"/>
                                      </p:to>
                                    </p:set>
                                    <p:animEffect transition="in" filter="wipe(left)">
                                      <p:cBhvr>
                                        <p:cTn id="32" dur="500"/>
                                        <p:tgtEl>
                                          <p:spTgt spid="1608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0879"/>
                                        </p:tgtEl>
                                        <p:attrNameLst>
                                          <p:attrName>style.visibility</p:attrName>
                                        </p:attrNameLst>
                                      </p:cBhvr>
                                      <p:to>
                                        <p:strVal val="visible"/>
                                      </p:to>
                                    </p:set>
                                    <p:animEffect transition="in" filter="wipe(left)">
                                      <p:cBhvr>
                                        <p:cTn id="37" dur="500"/>
                                        <p:tgtEl>
                                          <p:spTgt spid="160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0880"/>
                                        </p:tgtEl>
                                        <p:attrNameLst>
                                          <p:attrName>style.visibility</p:attrName>
                                        </p:attrNameLst>
                                      </p:cBhvr>
                                      <p:to>
                                        <p:strVal val="visible"/>
                                      </p:to>
                                    </p:set>
                                    <p:animEffect transition="in" filter="wipe(left)">
                                      <p:cBhvr>
                                        <p:cTn id="42" dur="500"/>
                                        <p:tgtEl>
                                          <p:spTgt spid="160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0881"/>
                                        </p:tgtEl>
                                        <p:attrNameLst>
                                          <p:attrName>style.visibility</p:attrName>
                                        </p:attrNameLst>
                                      </p:cBhvr>
                                      <p:to>
                                        <p:strVal val="visible"/>
                                      </p:to>
                                    </p:set>
                                    <p:animEffect transition="in" filter="wipe(left)">
                                      <p:cBhvr>
                                        <p:cTn id="47" dur="500"/>
                                        <p:tgtEl>
                                          <p:spTgt spid="160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0882"/>
                                        </p:tgtEl>
                                        <p:attrNameLst>
                                          <p:attrName>style.visibility</p:attrName>
                                        </p:attrNameLst>
                                      </p:cBhvr>
                                      <p:to>
                                        <p:strVal val="visible"/>
                                      </p:to>
                                    </p:set>
                                    <p:animEffect transition="in" filter="wipe(left)">
                                      <p:cBhvr>
                                        <p:cTn id="52" dur="500"/>
                                        <p:tgtEl>
                                          <p:spTgt spid="1608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0801"/>
                                        </p:tgtEl>
                                        <p:attrNameLst>
                                          <p:attrName>style.visibility</p:attrName>
                                        </p:attrNameLst>
                                      </p:cBhvr>
                                      <p:to>
                                        <p:strVal val="visible"/>
                                      </p:to>
                                    </p:set>
                                    <p:animEffect transition="in" filter="wipe(left)">
                                      <p:cBhvr>
                                        <p:cTn id="57" dur="500"/>
                                        <p:tgtEl>
                                          <p:spTgt spid="1608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60883">
                                            <p:txEl>
                                              <p:pRg st="0" end="0"/>
                                            </p:txEl>
                                          </p:spTgt>
                                        </p:tgtEl>
                                        <p:attrNameLst>
                                          <p:attrName>style.visibility</p:attrName>
                                        </p:attrNameLst>
                                      </p:cBhvr>
                                      <p:to>
                                        <p:strVal val="visible"/>
                                      </p:to>
                                    </p:set>
                                    <p:animEffect transition="in" filter="wipe(left)">
                                      <p:cBhvr>
                                        <p:cTn id="67" dur="500"/>
                                        <p:tgtEl>
                                          <p:spTgt spid="160883">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60884"/>
                                        </p:tgtEl>
                                        <p:attrNameLst>
                                          <p:attrName>style.visibility</p:attrName>
                                        </p:attrNameLst>
                                      </p:cBhvr>
                                      <p:to>
                                        <p:strVal val="visible"/>
                                      </p:to>
                                    </p:set>
                                    <p:animEffect transition="in" filter="wipe(left)">
                                      <p:cBhvr>
                                        <p:cTn id="72" dur="500"/>
                                        <p:tgtEl>
                                          <p:spTgt spid="16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1" grpId="0"/>
      <p:bldP spid="160877" grpId="0"/>
      <p:bldP spid="160879" grpId="0"/>
      <p:bldP spid="1608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7"/>
          <p:cNvSpPr>
            <a:spLocks noChangeArrowheads="1"/>
          </p:cNvSpPr>
          <p:nvPr/>
        </p:nvSpPr>
        <p:spPr bwMode="auto">
          <a:xfrm>
            <a:off x="2424113" y="1557338"/>
            <a:ext cx="71628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磁场的能量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588" y="115888"/>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一、自感线圈的磁能：</a:t>
            </a:r>
            <a:endParaRPr lang="zh-CN" altLang="en-US" b="0"/>
          </a:p>
        </p:txBody>
      </p:sp>
      <p:grpSp>
        <p:nvGrpSpPr>
          <p:cNvPr id="51203" name="Group 3"/>
          <p:cNvGrpSpPr>
            <a:grpSpLocks/>
          </p:cNvGrpSpPr>
          <p:nvPr/>
        </p:nvGrpSpPr>
        <p:grpSpPr bwMode="auto">
          <a:xfrm>
            <a:off x="8759825" y="836613"/>
            <a:ext cx="2819400" cy="2209800"/>
            <a:chOff x="3216" y="240"/>
            <a:chExt cx="1824" cy="1536"/>
          </a:xfrm>
        </p:grpSpPr>
        <p:graphicFrame>
          <p:nvGraphicFramePr>
            <p:cNvPr id="39949" name="Object 4"/>
            <p:cNvGraphicFramePr>
              <a:graphicFrameLocks noChangeAspect="1"/>
            </p:cNvGraphicFramePr>
            <p:nvPr/>
          </p:nvGraphicFramePr>
          <p:xfrm>
            <a:off x="4014" y="1528"/>
            <a:ext cx="170" cy="207"/>
          </p:xfrm>
          <a:graphic>
            <a:graphicData uri="http://schemas.openxmlformats.org/presentationml/2006/ole">
              <mc:AlternateContent xmlns:mc="http://schemas.openxmlformats.org/markup-compatibility/2006">
                <mc:Choice xmlns:v="urn:schemas-microsoft-com:vml" Requires="v">
                  <p:oleObj spid="_x0000_s39988" name="公式" r:id="rId3" imgW="126835" imgH="139518" progId="Equation.3">
                    <p:embed/>
                  </p:oleObj>
                </mc:Choice>
                <mc:Fallback>
                  <p:oleObj name="公式" r:id="rId3" imgW="126835" imgH="13951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528"/>
                          <a:ext cx="17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Line 5"/>
            <p:cNvSpPr>
              <a:spLocks noChangeShapeType="1"/>
            </p:cNvSpPr>
            <p:nvPr/>
          </p:nvSpPr>
          <p:spPr bwMode="auto">
            <a:xfrm>
              <a:off x="4584" y="660"/>
              <a:ext cx="4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1" name="Line 6"/>
            <p:cNvSpPr>
              <a:spLocks noChangeShapeType="1"/>
            </p:cNvSpPr>
            <p:nvPr/>
          </p:nvSpPr>
          <p:spPr bwMode="auto">
            <a:xfrm>
              <a:off x="5040" y="660"/>
              <a:ext cx="0" cy="8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Line 7"/>
            <p:cNvSpPr>
              <a:spLocks noChangeShapeType="1"/>
            </p:cNvSpPr>
            <p:nvPr/>
          </p:nvSpPr>
          <p:spPr bwMode="auto">
            <a:xfrm flipH="1">
              <a:off x="4707" y="1536"/>
              <a:ext cx="33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3" name="Oval 8"/>
            <p:cNvSpPr>
              <a:spLocks noChangeArrowheads="1"/>
            </p:cNvSpPr>
            <p:nvPr/>
          </p:nvSpPr>
          <p:spPr bwMode="auto">
            <a:xfrm>
              <a:off x="4707" y="1536"/>
              <a:ext cx="42" cy="4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4" name="Oval 9"/>
            <p:cNvSpPr>
              <a:spLocks noChangeArrowheads="1"/>
            </p:cNvSpPr>
            <p:nvPr/>
          </p:nvSpPr>
          <p:spPr bwMode="auto">
            <a:xfrm>
              <a:off x="4499" y="1536"/>
              <a:ext cx="41" cy="44"/>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5" name="Line 10"/>
            <p:cNvSpPr>
              <a:spLocks noChangeShapeType="1"/>
            </p:cNvSpPr>
            <p:nvPr/>
          </p:nvSpPr>
          <p:spPr bwMode="auto">
            <a:xfrm flipH="1">
              <a:off x="4291" y="1536"/>
              <a:ext cx="20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11"/>
            <p:cNvSpPr>
              <a:spLocks noChangeShapeType="1"/>
            </p:cNvSpPr>
            <p:nvPr/>
          </p:nvSpPr>
          <p:spPr bwMode="auto">
            <a:xfrm flipV="1">
              <a:off x="4499" y="1400"/>
              <a:ext cx="25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12"/>
            <p:cNvSpPr>
              <a:spLocks noChangeShapeType="1"/>
            </p:cNvSpPr>
            <p:nvPr/>
          </p:nvSpPr>
          <p:spPr bwMode="auto">
            <a:xfrm rot="10800000">
              <a:off x="4791" y="1310"/>
              <a:ext cx="59" cy="135"/>
            </a:xfrm>
            <a:prstGeom prst="line">
              <a:avLst/>
            </a:prstGeom>
            <a:noFill/>
            <a:ln w="254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13"/>
            <p:cNvSpPr>
              <a:spLocks noChangeShapeType="1"/>
            </p:cNvSpPr>
            <p:nvPr/>
          </p:nvSpPr>
          <p:spPr bwMode="auto">
            <a:xfrm>
              <a:off x="4291" y="1490"/>
              <a:ext cx="0" cy="9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Line 14"/>
            <p:cNvSpPr>
              <a:spLocks noChangeShapeType="1"/>
            </p:cNvSpPr>
            <p:nvPr/>
          </p:nvSpPr>
          <p:spPr bwMode="auto">
            <a:xfrm>
              <a:off x="4208" y="1400"/>
              <a:ext cx="0" cy="27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0" name="Line 15"/>
            <p:cNvSpPr>
              <a:spLocks noChangeShapeType="1"/>
            </p:cNvSpPr>
            <p:nvPr/>
          </p:nvSpPr>
          <p:spPr bwMode="auto">
            <a:xfrm>
              <a:off x="3216" y="618"/>
              <a:ext cx="0" cy="91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1" name="Line 16"/>
            <p:cNvSpPr>
              <a:spLocks noChangeShapeType="1"/>
            </p:cNvSpPr>
            <p:nvPr/>
          </p:nvSpPr>
          <p:spPr bwMode="auto">
            <a:xfrm rot="10800000">
              <a:off x="3786" y="453"/>
              <a:ext cx="1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62" name="Object 17"/>
            <p:cNvGraphicFramePr>
              <a:graphicFrameLocks noChangeAspect="1"/>
            </p:cNvGraphicFramePr>
            <p:nvPr/>
          </p:nvGraphicFramePr>
          <p:xfrm>
            <a:off x="4052" y="990"/>
            <a:ext cx="130" cy="166"/>
          </p:xfrm>
          <a:graphic>
            <a:graphicData uri="http://schemas.openxmlformats.org/presentationml/2006/ole">
              <mc:AlternateContent xmlns:mc="http://schemas.openxmlformats.org/markup-compatibility/2006">
                <mc:Choice xmlns:v="urn:schemas-microsoft-com:vml" Requires="v">
                  <p:oleObj spid="_x0000_s39989" name="公式" r:id="rId5" imgW="139579" imgH="164957" progId="Equation.3">
                    <p:embed/>
                  </p:oleObj>
                </mc:Choice>
                <mc:Fallback>
                  <p:oleObj name="公式" r:id="rId5" imgW="139579" imgH="164957"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 y="990"/>
                          <a:ext cx="130"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3" name="Object 18"/>
            <p:cNvGraphicFramePr>
              <a:graphicFrameLocks noChangeAspect="1"/>
            </p:cNvGraphicFramePr>
            <p:nvPr/>
          </p:nvGraphicFramePr>
          <p:xfrm>
            <a:off x="4546" y="1569"/>
            <a:ext cx="190" cy="207"/>
          </p:xfrm>
          <a:graphic>
            <a:graphicData uri="http://schemas.openxmlformats.org/presentationml/2006/ole">
              <mc:AlternateContent xmlns:mc="http://schemas.openxmlformats.org/markup-compatibility/2006">
                <mc:Choice xmlns:v="urn:schemas-microsoft-com:vml" Requires="v">
                  <p:oleObj spid="_x0000_s39990" name="公式" r:id="rId7" imgW="164885" imgH="164885" progId="Equation.3">
                    <p:embed/>
                  </p:oleObj>
                </mc:Choice>
                <mc:Fallback>
                  <p:oleObj name="公式" r:id="rId7" imgW="164885" imgH="164885"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6" y="1569"/>
                          <a:ext cx="19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4" name="Object 19"/>
            <p:cNvGraphicFramePr>
              <a:graphicFrameLocks noChangeAspect="1"/>
            </p:cNvGraphicFramePr>
            <p:nvPr/>
          </p:nvGraphicFramePr>
          <p:xfrm>
            <a:off x="4242" y="908"/>
            <a:ext cx="195" cy="248"/>
          </p:xfrm>
          <a:graphic>
            <a:graphicData uri="http://schemas.openxmlformats.org/presentationml/2006/ole">
              <mc:AlternateContent xmlns:mc="http://schemas.openxmlformats.org/markup-compatibility/2006">
                <mc:Choice xmlns:v="urn:schemas-microsoft-com:vml" Requires="v">
                  <p:oleObj spid="_x0000_s39991" name="公式" r:id="rId9" imgW="215713" imgH="253780" progId="Equation.3">
                    <p:embed/>
                  </p:oleObj>
                </mc:Choice>
                <mc:Fallback>
                  <p:oleObj name="公式" r:id="rId9" imgW="215713" imgH="2537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2" y="908"/>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5" name="Object 20"/>
            <p:cNvGraphicFramePr>
              <a:graphicFrameLocks noChangeAspect="1"/>
            </p:cNvGraphicFramePr>
            <p:nvPr/>
          </p:nvGraphicFramePr>
          <p:xfrm>
            <a:off x="3786" y="246"/>
            <a:ext cx="101" cy="207"/>
          </p:xfrm>
          <a:graphic>
            <a:graphicData uri="http://schemas.openxmlformats.org/presentationml/2006/ole">
              <mc:AlternateContent xmlns:mc="http://schemas.openxmlformats.org/markup-compatibility/2006">
                <mc:Choice xmlns:v="urn:schemas-microsoft-com:vml" Requires="v">
                  <p:oleObj spid="_x0000_s39992" name="Equation" r:id="rId11" imgW="88707" imgH="164742" progId="Equation.3">
                    <p:embed/>
                  </p:oleObj>
                </mc:Choice>
                <mc:Fallback>
                  <p:oleObj name="Equation" r:id="rId11" imgW="88707" imgH="164742"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6" y="246"/>
                          <a:ext cx="1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6" name="Line 21"/>
            <p:cNvSpPr>
              <a:spLocks noChangeShapeType="1"/>
            </p:cNvSpPr>
            <p:nvPr/>
          </p:nvSpPr>
          <p:spPr bwMode="auto">
            <a:xfrm>
              <a:off x="3672" y="453"/>
              <a:ext cx="9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7" name="Line 22"/>
            <p:cNvSpPr>
              <a:spLocks noChangeShapeType="1"/>
            </p:cNvSpPr>
            <p:nvPr/>
          </p:nvSpPr>
          <p:spPr bwMode="auto">
            <a:xfrm>
              <a:off x="3672" y="453"/>
              <a:ext cx="0" cy="4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8" name="Line 23"/>
            <p:cNvSpPr>
              <a:spLocks noChangeShapeType="1"/>
            </p:cNvSpPr>
            <p:nvPr/>
          </p:nvSpPr>
          <p:spPr bwMode="auto">
            <a:xfrm>
              <a:off x="4584" y="453"/>
              <a:ext cx="0" cy="4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9" name="Line 24"/>
            <p:cNvSpPr>
              <a:spLocks noChangeShapeType="1"/>
            </p:cNvSpPr>
            <p:nvPr/>
          </p:nvSpPr>
          <p:spPr bwMode="auto">
            <a:xfrm>
              <a:off x="3216" y="618"/>
              <a:ext cx="45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25"/>
            <p:cNvSpPr>
              <a:spLocks noChangeShapeType="1"/>
            </p:cNvSpPr>
            <p:nvPr/>
          </p:nvSpPr>
          <p:spPr bwMode="auto">
            <a:xfrm>
              <a:off x="3216" y="1528"/>
              <a:ext cx="9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1" name="AutoShape 26"/>
            <p:cNvSpPr>
              <a:spLocks noChangeArrowheads="1"/>
            </p:cNvSpPr>
            <p:nvPr/>
          </p:nvSpPr>
          <p:spPr bwMode="auto">
            <a:xfrm>
              <a:off x="4052" y="329"/>
              <a:ext cx="190" cy="206"/>
            </a:xfrm>
            <a:prstGeom prst="flowChartSummingJunction">
              <a:avLst/>
            </a:prstGeom>
            <a:solidFill>
              <a:srgbClr val="FF99CC"/>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72" name="Line 27"/>
            <p:cNvSpPr>
              <a:spLocks noChangeShapeType="1"/>
            </p:cNvSpPr>
            <p:nvPr/>
          </p:nvSpPr>
          <p:spPr bwMode="auto">
            <a:xfrm>
              <a:off x="3672" y="908"/>
              <a:ext cx="19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3" name="Line 28"/>
            <p:cNvSpPr>
              <a:spLocks noChangeShapeType="1"/>
            </p:cNvSpPr>
            <p:nvPr/>
          </p:nvSpPr>
          <p:spPr bwMode="auto">
            <a:xfrm>
              <a:off x="4356" y="908"/>
              <a:ext cx="22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4" name="Freeform 29"/>
            <p:cNvSpPr>
              <a:spLocks/>
            </p:cNvSpPr>
            <p:nvPr/>
          </p:nvSpPr>
          <p:spPr bwMode="auto">
            <a:xfrm>
              <a:off x="3862" y="825"/>
              <a:ext cx="494" cy="138"/>
            </a:xfrm>
            <a:custGeom>
              <a:avLst/>
              <a:gdLst>
                <a:gd name="T0" fmla="*/ 0 w 864"/>
                <a:gd name="T1" fmla="*/ 21 h 272"/>
                <a:gd name="T2" fmla="*/ 18 w 864"/>
                <a:gd name="T3" fmla="*/ 2 h 272"/>
                <a:gd name="T4" fmla="*/ 36 w 864"/>
                <a:gd name="T5" fmla="*/ 33 h 272"/>
                <a:gd name="T6" fmla="*/ 54 w 864"/>
                <a:gd name="T7" fmla="*/ 2 h 272"/>
                <a:gd name="T8" fmla="*/ 72 w 864"/>
                <a:gd name="T9" fmla="*/ 33 h 272"/>
                <a:gd name="T10" fmla="*/ 90 w 864"/>
                <a:gd name="T11" fmla="*/ 2 h 272"/>
                <a:gd name="T12" fmla="*/ 107 w 864"/>
                <a:gd name="T13" fmla="*/ 33 h 272"/>
                <a:gd name="T14" fmla="*/ 126 w 864"/>
                <a:gd name="T15" fmla="*/ 2 h 272"/>
                <a:gd name="T16" fmla="*/ 144 w 864"/>
                <a:gd name="T17" fmla="*/ 33 h 272"/>
                <a:gd name="T18" fmla="*/ 161 w 864"/>
                <a:gd name="T19" fmla="*/ 15 h 2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64" h="272">
                  <a:moveTo>
                    <a:pt x="0" y="160"/>
                  </a:moveTo>
                  <a:cubicBezTo>
                    <a:pt x="32" y="80"/>
                    <a:pt x="64" y="0"/>
                    <a:pt x="96" y="16"/>
                  </a:cubicBezTo>
                  <a:cubicBezTo>
                    <a:pt x="128" y="32"/>
                    <a:pt x="160" y="256"/>
                    <a:pt x="192" y="256"/>
                  </a:cubicBezTo>
                  <a:cubicBezTo>
                    <a:pt x="224" y="256"/>
                    <a:pt x="256" y="16"/>
                    <a:pt x="288" y="16"/>
                  </a:cubicBezTo>
                  <a:cubicBezTo>
                    <a:pt x="320" y="16"/>
                    <a:pt x="352" y="256"/>
                    <a:pt x="384" y="256"/>
                  </a:cubicBezTo>
                  <a:cubicBezTo>
                    <a:pt x="416" y="256"/>
                    <a:pt x="448" y="16"/>
                    <a:pt x="480" y="16"/>
                  </a:cubicBezTo>
                  <a:cubicBezTo>
                    <a:pt x="512" y="16"/>
                    <a:pt x="544" y="256"/>
                    <a:pt x="576" y="256"/>
                  </a:cubicBezTo>
                  <a:cubicBezTo>
                    <a:pt x="608" y="256"/>
                    <a:pt x="640" y="16"/>
                    <a:pt x="672" y="16"/>
                  </a:cubicBezTo>
                  <a:cubicBezTo>
                    <a:pt x="704" y="16"/>
                    <a:pt x="736" y="240"/>
                    <a:pt x="768" y="256"/>
                  </a:cubicBezTo>
                  <a:cubicBezTo>
                    <a:pt x="800" y="272"/>
                    <a:pt x="848" y="136"/>
                    <a:pt x="864" y="112"/>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5" name="Line 30"/>
            <p:cNvSpPr>
              <a:spLocks noChangeShapeType="1"/>
            </p:cNvSpPr>
            <p:nvPr/>
          </p:nvSpPr>
          <p:spPr bwMode="auto">
            <a:xfrm>
              <a:off x="3900" y="825"/>
              <a:ext cx="4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976" name="Object 31"/>
            <p:cNvGraphicFramePr>
              <a:graphicFrameLocks noChangeAspect="1"/>
            </p:cNvGraphicFramePr>
            <p:nvPr/>
          </p:nvGraphicFramePr>
          <p:xfrm>
            <a:off x="4280" y="240"/>
            <a:ext cx="130" cy="177"/>
          </p:xfrm>
          <a:graphic>
            <a:graphicData uri="http://schemas.openxmlformats.org/presentationml/2006/ole">
              <mc:AlternateContent xmlns:mc="http://schemas.openxmlformats.org/markup-compatibility/2006">
                <mc:Choice xmlns:v="urn:schemas-microsoft-com:vml" Requires="v">
                  <p:oleObj spid="_x0000_s39993" name="Equation" r:id="rId13" imgW="139579" imgH="177646" progId="Equation.3">
                    <p:embed/>
                  </p:oleObj>
                </mc:Choice>
                <mc:Fallback>
                  <p:oleObj name="Equation" r:id="rId13" imgW="139579" imgH="177646"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0" y="240"/>
                          <a:ext cx="13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32" name="Text Box 32"/>
          <p:cNvSpPr txBox="1">
            <a:spLocks noChangeArrowheads="1"/>
          </p:cNvSpPr>
          <p:nvPr/>
        </p:nvSpPr>
        <p:spPr bwMode="auto">
          <a:xfrm>
            <a:off x="119063" y="908050"/>
            <a:ext cx="820896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a:t>1</a:t>
            </a:r>
            <a:r>
              <a:rPr lang="zh-CN" altLang="en-US"/>
              <a:t>、断开电源后，在</a:t>
            </a:r>
            <a:r>
              <a:rPr lang="en-US" altLang="zh-CN"/>
              <a:t>d </a:t>
            </a:r>
            <a:r>
              <a:rPr lang="en-US" altLang="zh-CN" i="1"/>
              <a:t>t </a:t>
            </a:r>
            <a:r>
              <a:rPr lang="zh-CN" altLang="en-US"/>
              <a:t>时间内，通过灯泡的电量为</a:t>
            </a:r>
            <a:r>
              <a:rPr lang="en-US" altLang="zh-CN"/>
              <a:t>d </a:t>
            </a:r>
            <a:r>
              <a:rPr lang="en-US" altLang="zh-CN" i="1"/>
              <a:t>q = i </a:t>
            </a:r>
            <a:r>
              <a:rPr lang="en-US" altLang="zh-CN"/>
              <a:t>d </a:t>
            </a:r>
            <a:r>
              <a:rPr lang="en-US" altLang="zh-CN" i="1"/>
              <a:t>t </a:t>
            </a:r>
            <a:r>
              <a:rPr lang="zh-CN" altLang="en-US"/>
              <a:t>，则这段时间内自感电动势作的功为：</a:t>
            </a:r>
          </a:p>
        </p:txBody>
      </p:sp>
      <p:graphicFrame>
        <p:nvGraphicFramePr>
          <p:cNvPr id="51233" name="Object 33"/>
          <p:cNvGraphicFramePr>
            <a:graphicFrameLocks noChangeAspect="1"/>
          </p:cNvGraphicFramePr>
          <p:nvPr/>
        </p:nvGraphicFramePr>
        <p:xfrm>
          <a:off x="2424113" y="2060575"/>
          <a:ext cx="4800600" cy="815975"/>
        </p:xfrm>
        <a:graphic>
          <a:graphicData uri="http://schemas.openxmlformats.org/presentationml/2006/ole">
            <mc:AlternateContent xmlns:mc="http://schemas.openxmlformats.org/markup-compatibility/2006">
              <mc:Choice xmlns:v="urn:schemas-microsoft-com:vml" Requires="v">
                <p:oleObj spid="_x0000_s39994" name="Equation" r:id="rId15" imgW="1968500" imgH="393700" progId="Equation.3">
                  <p:embed/>
                </p:oleObj>
              </mc:Choice>
              <mc:Fallback>
                <p:oleObj name="Equation" r:id="rId15" imgW="1968500" imgH="39370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4113" y="2060575"/>
                        <a:ext cx="48006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4" name="Text Box 34"/>
          <p:cNvSpPr txBox="1">
            <a:spLocks noChangeArrowheads="1"/>
          </p:cNvSpPr>
          <p:nvPr/>
        </p:nvSpPr>
        <p:spPr bwMode="auto">
          <a:xfrm>
            <a:off x="192088" y="2781300"/>
            <a:ext cx="7291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、电流 </a:t>
            </a:r>
            <a:r>
              <a:rPr lang="en-US" altLang="zh-CN" i="1"/>
              <a:t>i  </a:t>
            </a:r>
            <a:r>
              <a:rPr lang="zh-CN" altLang="en-US"/>
              <a:t>由 </a:t>
            </a:r>
            <a:r>
              <a:rPr lang="en-US" altLang="zh-CN" i="1"/>
              <a:t>I→0 </a:t>
            </a:r>
            <a:r>
              <a:rPr lang="zh-CN" altLang="en-US"/>
              <a:t>时，自感电动势所作的总功为：</a:t>
            </a:r>
          </a:p>
        </p:txBody>
      </p:sp>
      <p:graphicFrame>
        <p:nvGraphicFramePr>
          <p:cNvPr id="51235" name="Object 35"/>
          <p:cNvGraphicFramePr>
            <a:graphicFrameLocks noChangeAspect="1"/>
          </p:cNvGraphicFramePr>
          <p:nvPr/>
        </p:nvGraphicFramePr>
        <p:xfrm>
          <a:off x="2495550" y="3357563"/>
          <a:ext cx="4583113" cy="846137"/>
        </p:xfrm>
        <a:graphic>
          <a:graphicData uri="http://schemas.openxmlformats.org/presentationml/2006/ole">
            <mc:AlternateContent xmlns:mc="http://schemas.openxmlformats.org/markup-compatibility/2006">
              <mc:Choice xmlns:v="urn:schemas-microsoft-com:vml" Requires="v">
                <p:oleObj spid="_x0000_s39995" name="Equation" r:id="rId17" imgW="1777229" imgH="393529" progId="Equation.3">
                  <p:embed/>
                </p:oleObj>
              </mc:Choice>
              <mc:Fallback>
                <p:oleObj name="Equation" r:id="rId17" imgW="1777229" imgH="393529"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5550" y="3357563"/>
                        <a:ext cx="4583113"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6" name="Text Box 36"/>
          <p:cNvSpPr txBox="1">
            <a:spLocks noChangeArrowheads="1"/>
          </p:cNvSpPr>
          <p:nvPr/>
        </p:nvSpPr>
        <p:spPr bwMode="auto">
          <a:xfrm>
            <a:off x="192088" y="4221163"/>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因此，具有自感为 </a:t>
            </a:r>
            <a:r>
              <a:rPr lang="en-US" altLang="zh-CN" i="1"/>
              <a:t>L </a:t>
            </a:r>
            <a:r>
              <a:rPr lang="zh-CN" altLang="en-US"/>
              <a:t>的线圈通有电流 </a:t>
            </a:r>
            <a:r>
              <a:rPr lang="en-US" altLang="zh-CN" i="1"/>
              <a:t>I </a:t>
            </a:r>
            <a:r>
              <a:rPr lang="zh-CN" altLang="en-US"/>
              <a:t>时所具有的磁能为：</a:t>
            </a:r>
          </a:p>
        </p:txBody>
      </p:sp>
      <p:graphicFrame>
        <p:nvGraphicFramePr>
          <p:cNvPr id="51237" name="Object 37"/>
          <p:cNvGraphicFramePr>
            <a:graphicFrameLocks noChangeAspect="1"/>
          </p:cNvGraphicFramePr>
          <p:nvPr/>
        </p:nvGraphicFramePr>
        <p:xfrm>
          <a:off x="2351088" y="5084763"/>
          <a:ext cx="2590800" cy="828675"/>
        </p:xfrm>
        <a:graphic>
          <a:graphicData uri="http://schemas.openxmlformats.org/presentationml/2006/ole">
            <mc:AlternateContent xmlns:mc="http://schemas.openxmlformats.org/markup-compatibility/2006">
              <mc:Choice xmlns:v="urn:schemas-microsoft-com:vml" Requires="v">
                <p:oleObj spid="_x0000_s39996" name="Equation" r:id="rId19" imgW="723586" imgH="393529" progId="Equation.3">
                  <p:embed/>
                </p:oleObj>
              </mc:Choice>
              <mc:Fallback>
                <p:oleObj name="Equation" r:id="rId19" imgW="723586" imgH="393529"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1088" y="5084763"/>
                        <a:ext cx="2590800" cy="8286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8" name="Text Box 38"/>
          <p:cNvSpPr txBox="1">
            <a:spLocks noChangeArrowheads="1"/>
          </p:cNvSpPr>
          <p:nvPr/>
        </p:nvSpPr>
        <p:spPr bwMode="auto">
          <a:xfrm>
            <a:off x="3432175" y="623728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自感线圈是一个储能元件。</a:t>
            </a:r>
          </a:p>
        </p:txBody>
      </p:sp>
      <p:graphicFrame>
        <p:nvGraphicFramePr>
          <p:cNvPr id="51239" name="Object 39"/>
          <p:cNvGraphicFramePr>
            <a:graphicFrameLocks noChangeAspect="1"/>
          </p:cNvGraphicFramePr>
          <p:nvPr/>
        </p:nvGraphicFramePr>
        <p:xfrm>
          <a:off x="5735638" y="5229225"/>
          <a:ext cx="800100" cy="455613"/>
        </p:xfrm>
        <a:graphic>
          <a:graphicData uri="http://schemas.openxmlformats.org/presentationml/2006/ole">
            <mc:AlternateContent xmlns:mc="http://schemas.openxmlformats.org/markup-compatibility/2006">
              <mc:Choice xmlns:v="urn:schemas-microsoft-com:vml" Requires="v">
                <p:oleObj spid="_x0000_s39997" name="Equation" r:id="rId21" imgW="355292" imgH="203024" progId="Equation.3">
                  <p:embed/>
                </p:oleObj>
              </mc:Choice>
              <mc:Fallback>
                <p:oleObj name="Equation" r:id="rId21" imgW="355292" imgH="203024"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35638" y="5229225"/>
                        <a:ext cx="8001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0" name="Object 40"/>
          <p:cNvGraphicFramePr>
            <a:graphicFrameLocks noChangeAspect="1"/>
          </p:cNvGraphicFramePr>
          <p:nvPr/>
        </p:nvGraphicFramePr>
        <p:xfrm>
          <a:off x="7248525" y="5084763"/>
          <a:ext cx="1766888" cy="808037"/>
        </p:xfrm>
        <a:graphic>
          <a:graphicData uri="http://schemas.openxmlformats.org/presentationml/2006/ole">
            <mc:AlternateContent xmlns:mc="http://schemas.openxmlformats.org/markup-compatibility/2006">
              <mc:Choice xmlns:v="urn:schemas-microsoft-com:vml" Requires="v">
                <p:oleObj spid="_x0000_s39998" name="Equation" r:id="rId23" imgW="748975" imgH="393529" progId="Equation.3">
                  <p:embed/>
                </p:oleObj>
              </mc:Choice>
              <mc:Fallback>
                <p:oleObj name="Equation" r:id="rId23" imgW="748975" imgH="393529" progId="Equation.3">
                  <p:embed/>
                  <p:pic>
                    <p:nvPicPr>
                      <p:cNvPr id="0" name="Object 4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48525" y="5084763"/>
                        <a:ext cx="1766888" cy="808037"/>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2"/>
                                        </p:tgtEl>
                                        <p:attrNameLst>
                                          <p:attrName>style.visibility</p:attrName>
                                        </p:attrNameLst>
                                      </p:cBhvr>
                                      <p:to>
                                        <p:strVal val="visible"/>
                                      </p:to>
                                    </p:set>
                                    <p:animEffect transition="in" filter="wipe(left)">
                                      <p:cBhvr>
                                        <p:cTn id="12" dur="500"/>
                                        <p:tgtEl>
                                          <p:spTgt spid="51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33"/>
                                        </p:tgtEl>
                                        <p:attrNameLst>
                                          <p:attrName>style.visibility</p:attrName>
                                        </p:attrNameLst>
                                      </p:cBhvr>
                                      <p:to>
                                        <p:strVal val="visible"/>
                                      </p:to>
                                    </p:set>
                                    <p:animEffect transition="in" filter="wipe(left)">
                                      <p:cBhvr>
                                        <p:cTn id="17" dur="500"/>
                                        <p:tgtEl>
                                          <p:spTgt spid="512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34"/>
                                        </p:tgtEl>
                                        <p:attrNameLst>
                                          <p:attrName>style.visibility</p:attrName>
                                        </p:attrNameLst>
                                      </p:cBhvr>
                                      <p:to>
                                        <p:strVal val="visible"/>
                                      </p:to>
                                    </p:set>
                                    <p:animEffect transition="in" filter="wipe(left)">
                                      <p:cBhvr>
                                        <p:cTn id="22" dur="500"/>
                                        <p:tgtEl>
                                          <p:spTgt spid="512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35"/>
                                        </p:tgtEl>
                                        <p:attrNameLst>
                                          <p:attrName>style.visibility</p:attrName>
                                        </p:attrNameLst>
                                      </p:cBhvr>
                                      <p:to>
                                        <p:strVal val="visible"/>
                                      </p:to>
                                    </p:set>
                                    <p:animEffect transition="in" filter="wipe(left)">
                                      <p:cBhvr>
                                        <p:cTn id="27" dur="500"/>
                                        <p:tgtEl>
                                          <p:spTgt spid="51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36"/>
                                        </p:tgtEl>
                                        <p:attrNameLst>
                                          <p:attrName>style.visibility</p:attrName>
                                        </p:attrNameLst>
                                      </p:cBhvr>
                                      <p:to>
                                        <p:strVal val="visible"/>
                                      </p:to>
                                    </p:set>
                                    <p:animEffect transition="in" filter="wipe(left)">
                                      <p:cBhvr>
                                        <p:cTn id="32" dur="500"/>
                                        <p:tgtEl>
                                          <p:spTgt spid="512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237"/>
                                        </p:tgtEl>
                                        <p:attrNameLst>
                                          <p:attrName>style.visibility</p:attrName>
                                        </p:attrNameLst>
                                      </p:cBhvr>
                                      <p:to>
                                        <p:strVal val="visible"/>
                                      </p:to>
                                    </p:set>
                                    <p:animEffect transition="in" filter="wipe(left)">
                                      <p:cBhvr>
                                        <p:cTn id="37" dur="500"/>
                                        <p:tgtEl>
                                          <p:spTgt spid="512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1239"/>
                                        </p:tgtEl>
                                        <p:attrNameLst>
                                          <p:attrName>style.visibility</p:attrName>
                                        </p:attrNameLst>
                                      </p:cBhvr>
                                      <p:to>
                                        <p:strVal val="visible"/>
                                      </p:to>
                                    </p:set>
                                    <p:animEffect transition="in" filter="wipe(left)">
                                      <p:cBhvr>
                                        <p:cTn id="42" dur="500"/>
                                        <p:tgtEl>
                                          <p:spTgt spid="512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1240"/>
                                        </p:tgtEl>
                                        <p:attrNameLst>
                                          <p:attrName>style.visibility</p:attrName>
                                        </p:attrNameLst>
                                      </p:cBhvr>
                                      <p:to>
                                        <p:strVal val="visible"/>
                                      </p:to>
                                    </p:set>
                                    <p:animEffect transition="in" filter="wipe(left)">
                                      <p:cBhvr>
                                        <p:cTn id="47" dur="500"/>
                                        <p:tgtEl>
                                          <p:spTgt spid="512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38"/>
                                        </p:tgtEl>
                                        <p:attrNameLst>
                                          <p:attrName>style.visibility</p:attrName>
                                        </p:attrNameLst>
                                      </p:cBhvr>
                                      <p:to>
                                        <p:strVal val="visible"/>
                                      </p:to>
                                    </p:set>
                                    <p:animEffect transition="in" filter="wipe(left)">
                                      <p:cBhvr>
                                        <p:cTn id="52" dur="500"/>
                                        <p:tgtEl>
                                          <p:spTgt spid="5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2" grpId="0" autoUpdateAnimBg="0"/>
      <p:bldP spid="51234" grpId="0" autoUpdateAnimBg="0"/>
      <p:bldP spid="51236" grpId="0" autoUpdateAnimBg="0"/>
      <p:bldP spid="5123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63525" y="836613"/>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t>1</a:t>
            </a:r>
            <a:r>
              <a:rPr lang="zh-CN" altLang="en-US"/>
              <a:t>、磁能密度：</a:t>
            </a:r>
          </a:p>
        </p:txBody>
      </p:sp>
      <p:graphicFrame>
        <p:nvGraphicFramePr>
          <p:cNvPr id="50179" name="Object 3"/>
          <p:cNvGraphicFramePr>
            <a:graphicFrameLocks noChangeAspect="1"/>
          </p:cNvGraphicFramePr>
          <p:nvPr/>
        </p:nvGraphicFramePr>
        <p:xfrm>
          <a:off x="3581400" y="4608513"/>
          <a:ext cx="2262188" cy="908050"/>
        </p:xfrm>
        <a:graphic>
          <a:graphicData uri="http://schemas.openxmlformats.org/presentationml/2006/ole">
            <mc:AlternateContent xmlns:mc="http://schemas.openxmlformats.org/markup-compatibility/2006">
              <mc:Choice xmlns:v="urn:schemas-microsoft-com:vml" Requires="v">
                <p:oleObj spid="_x0000_s40986" name="Equation" r:id="rId3" imgW="812447" imgH="393529" progId="Equation.3">
                  <p:embed/>
                </p:oleObj>
              </mc:Choice>
              <mc:Fallback>
                <p:oleObj name="Equation" r:id="rId3" imgW="812447" imgH="39352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608513"/>
                        <a:ext cx="2262188" cy="9080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0" name="Object 4"/>
          <p:cNvGraphicFramePr>
            <a:graphicFrameLocks noChangeAspect="1"/>
          </p:cNvGraphicFramePr>
          <p:nvPr/>
        </p:nvGraphicFramePr>
        <p:xfrm>
          <a:off x="6248400" y="4837113"/>
          <a:ext cx="679450" cy="387350"/>
        </p:xfrm>
        <a:graphic>
          <a:graphicData uri="http://schemas.openxmlformats.org/presentationml/2006/ole">
            <mc:AlternateContent xmlns:mc="http://schemas.openxmlformats.org/markup-compatibility/2006">
              <mc:Choice xmlns:v="urn:schemas-microsoft-com:vml" Requires="v">
                <p:oleObj spid="_x0000_s40987" name="Equation" r:id="rId5" imgW="355292" imgH="203024" progId="Equation.3">
                  <p:embed/>
                </p:oleObj>
              </mc:Choice>
              <mc:Fallback>
                <p:oleObj name="Equation" r:id="rId5" imgW="355292"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4837113"/>
                        <a:ext cx="6794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7315200" y="4608513"/>
          <a:ext cx="1981200" cy="854075"/>
        </p:xfrm>
        <a:graphic>
          <a:graphicData uri="http://schemas.openxmlformats.org/presentationml/2006/ole">
            <mc:AlternateContent xmlns:mc="http://schemas.openxmlformats.org/markup-compatibility/2006">
              <mc:Choice xmlns:v="urn:schemas-microsoft-com:vml" Requires="v">
                <p:oleObj spid="_x0000_s40988" name="Equation" r:id="rId7" imgW="774364" imgH="393529" progId="Equation.3">
                  <p:embed/>
                </p:oleObj>
              </mc:Choice>
              <mc:Fallback>
                <p:oleObj name="Equation" r:id="rId7" imgW="774364"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4608513"/>
                        <a:ext cx="1981200" cy="8540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1200150" y="1412875"/>
          <a:ext cx="3117850" cy="971550"/>
        </p:xfrm>
        <a:graphic>
          <a:graphicData uri="http://schemas.openxmlformats.org/presentationml/2006/ole">
            <mc:AlternateContent xmlns:mc="http://schemas.openxmlformats.org/markup-compatibility/2006">
              <mc:Choice xmlns:v="urn:schemas-microsoft-com:vml" Requires="v">
                <p:oleObj spid="_x0000_s40989" name="Equation" r:id="rId9" imgW="1333500" imgH="431800" progId="Equation.3">
                  <p:embed/>
                </p:oleObj>
              </mc:Choice>
              <mc:Fallback>
                <p:oleObj name="Equation" r:id="rId9" imgW="1333500" imgH="431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150" y="1412875"/>
                        <a:ext cx="3117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3124200" y="2474913"/>
          <a:ext cx="1905000" cy="847725"/>
        </p:xfrm>
        <a:graphic>
          <a:graphicData uri="http://schemas.openxmlformats.org/presentationml/2006/ole">
            <mc:AlternateContent xmlns:mc="http://schemas.openxmlformats.org/markup-compatibility/2006">
              <mc:Choice xmlns:v="urn:schemas-microsoft-com:vml" Requires="v">
                <p:oleObj spid="_x0000_s40990" name="Equation" r:id="rId11" imgW="723586" imgH="393529" progId="Equation.3">
                  <p:embed/>
                </p:oleObj>
              </mc:Choice>
              <mc:Fallback>
                <p:oleObj name="Equation" r:id="rId11" imgW="723586" imgH="393529"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2474913"/>
                        <a:ext cx="19050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3048000" y="3465513"/>
          <a:ext cx="6080125" cy="976312"/>
        </p:xfrm>
        <a:graphic>
          <a:graphicData uri="http://schemas.openxmlformats.org/presentationml/2006/ole">
            <mc:AlternateContent xmlns:mc="http://schemas.openxmlformats.org/markup-compatibility/2006">
              <mc:Choice xmlns:v="urn:schemas-microsoft-com:vml" Requires="v">
                <p:oleObj spid="_x0000_s40991" name="Equation" r:id="rId13" imgW="2755900" imgH="444500" progId="Equation.3">
                  <p:embed/>
                </p:oleObj>
              </mc:Choice>
              <mc:Fallback>
                <p:oleObj name="Equation" r:id="rId13" imgW="2755900" imgH="4445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465513"/>
                        <a:ext cx="6080125"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4114800" y="5894388"/>
          <a:ext cx="4953000" cy="847725"/>
        </p:xfrm>
        <a:graphic>
          <a:graphicData uri="http://schemas.openxmlformats.org/presentationml/2006/ole">
            <mc:AlternateContent xmlns:mc="http://schemas.openxmlformats.org/markup-compatibility/2006">
              <mc:Choice xmlns:v="urn:schemas-microsoft-com:vml" Requires="v">
                <p:oleObj spid="_x0000_s40992" name="Equation" r:id="rId15" imgW="2057400" imgH="393700" progId="Equation.3">
                  <p:embed/>
                </p:oleObj>
              </mc:Choice>
              <mc:Fallback>
                <p:oleObj name="Equation" r:id="rId15" imgW="2057400" imgH="3937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5894388"/>
                        <a:ext cx="4953000" cy="8477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6" name="Text Box 10"/>
          <p:cNvSpPr txBox="1">
            <a:spLocks noChangeArrowheads="1"/>
          </p:cNvSpPr>
          <p:nvPr/>
        </p:nvSpPr>
        <p:spPr bwMode="auto">
          <a:xfrm>
            <a:off x="2424113" y="836613"/>
            <a:ext cx="2819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以长直螺线管为例：</a:t>
            </a:r>
          </a:p>
        </p:txBody>
      </p:sp>
      <p:sp>
        <p:nvSpPr>
          <p:cNvPr id="50187" name="Text Box 11"/>
          <p:cNvSpPr txBox="1">
            <a:spLocks noChangeArrowheads="1"/>
          </p:cNvSpPr>
          <p:nvPr/>
        </p:nvSpPr>
        <p:spPr bwMode="auto">
          <a:xfrm>
            <a:off x="839788" y="6021388"/>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 总磁能：</a:t>
            </a:r>
          </a:p>
        </p:txBody>
      </p:sp>
      <p:sp>
        <p:nvSpPr>
          <p:cNvPr id="40972" name="Rectangle 12"/>
          <p:cNvSpPr>
            <a:spLocks noChangeArrowheads="1"/>
          </p:cNvSpPr>
          <p:nvPr/>
        </p:nvSpPr>
        <p:spPr bwMode="auto">
          <a:xfrm>
            <a:off x="119063" y="115888"/>
            <a:ext cx="322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二、磁场的能量：</a:t>
            </a:r>
          </a:p>
        </p:txBody>
      </p:sp>
      <p:graphicFrame>
        <p:nvGraphicFramePr>
          <p:cNvPr id="50189" name="Object 13"/>
          <p:cNvGraphicFramePr>
            <a:graphicFrameLocks noChangeAspect="1"/>
          </p:cNvGraphicFramePr>
          <p:nvPr/>
        </p:nvGraphicFramePr>
        <p:xfrm>
          <a:off x="5029200" y="2474913"/>
          <a:ext cx="2286000" cy="915987"/>
        </p:xfrm>
        <a:graphic>
          <a:graphicData uri="http://schemas.openxmlformats.org/presentationml/2006/ole">
            <mc:AlternateContent xmlns:mc="http://schemas.openxmlformats.org/markup-compatibility/2006">
              <mc:Choice xmlns:v="urn:schemas-microsoft-com:vml" Requires="v">
                <p:oleObj spid="_x0000_s40993" name="Equation" r:id="rId17" imgW="1028254" imgH="431613" progId="Equation.3">
                  <p:embed/>
                </p:oleObj>
              </mc:Choice>
              <mc:Fallback>
                <p:oleObj name="Equation" r:id="rId17" imgW="1028254" imgH="431613"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2474913"/>
                        <a:ext cx="2286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7315200" y="2474913"/>
          <a:ext cx="1320800" cy="889000"/>
        </p:xfrm>
        <a:graphic>
          <a:graphicData uri="http://schemas.openxmlformats.org/presentationml/2006/ole">
            <mc:AlternateContent xmlns:mc="http://schemas.openxmlformats.org/markup-compatibility/2006">
              <mc:Choice xmlns:v="urn:schemas-microsoft-com:vml" Requires="v">
                <p:oleObj spid="_x0000_s40994" name="Equation" r:id="rId19" imgW="660113" imgH="444307" progId="Equation.3">
                  <p:embed/>
                </p:oleObj>
              </mc:Choice>
              <mc:Fallback>
                <p:oleObj name="Equation" r:id="rId19" imgW="660113" imgH="444307"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15200" y="2474913"/>
                        <a:ext cx="13208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1" name="Object 15"/>
          <p:cNvGraphicFramePr>
            <a:graphicFrameLocks noChangeAspect="1"/>
          </p:cNvGraphicFramePr>
          <p:nvPr/>
        </p:nvGraphicFramePr>
        <p:xfrm>
          <a:off x="4656138" y="1557338"/>
          <a:ext cx="1600200" cy="523875"/>
        </p:xfrm>
        <a:graphic>
          <a:graphicData uri="http://schemas.openxmlformats.org/presentationml/2006/ole">
            <mc:AlternateContent xmlns:mc="http://schemas.openxmlformats.org/markup-compatibility/2006">
              <mc:Choice xmlns:v="urn:schemas-microsoft-com:vml" Requires="v">
                <p:oleObj spid="_x0000_s40995" name="Equation" r:id="rId21" imgW="698500" imgH="228600" progId="Equation.3">
                  <p:embed/>
                </p:oleObj>
              </mc:Choice>
              <mc:Fallback>
                <p:oleObj name="Equation" r:id="rId21" imgW="698500" imgH="22860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56138" y="1557338"/>
                        <a:ext cx="1600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6"/>
                                        </p:tgtEl>
                                        <p:attrNameLst>
                                          <p:attrName>style.visibility</p:attrName>
                                        </p:attrNameLst>
                                      </p:cBhvr>
                                      <p:to>
                                        <p:strVal val="visible"/>
                                      </p:to>
                                    </p:set>
                                    <p:animEffect transition="in" filter="wipe(left)">
                                      <p:cBhvr>
                                        <p:cTn id="12" dur="500"/>
                                        <p:tgtEl>
                                          <p:spTgt spid="50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191"/>
                                        </p:tgtEl>
                                        <p:attrNameLst>
                                          <p:attrName>style.visibility</p:attrName>
                                        </p:attrNameLst>
                                      </p:cBhvr>
                                      <p:to>
                                        <p:strVal val="visible"/>
                                      </p:to>
                                    </p:set>
                                    <p:animEffect transition="in" filter="wipe(left)">
                                      <p:cBhvr>
                                        <p:cTn id="22" dur="500"/>
                                        <p:tgtEl>
                                          <p:spTgt spid="50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wipe(left)">
                                      <p:cBhvr>
                                        <p:cTn id="27" dur="500"/>
                                        <p:tgtEl>
                                          <p:spTgt spid="501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189"/>
                                        </p:tgtEl>
                                        <p:attrNameLst>
                                          <p:attrName>style.visibility</p:attrName>
                                        </p:attrNameLst>
                                      </p:cBhvr>
                                      <p:to>
                                        <p:strVal val="visible"/>
                                      </p:to>
                                    </p:set>
                                    <p:animEffect transition="in" filter="wipe(left)">
                                      <p:cBhvr>
                                        <p:cTn id="32" dur="500"/>
                                        <p:tgtEl>
                                          <p:spTgt spid="501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190"/>
                                        </p:tgtEl>
                                        <p:attrNameLst>
                                          <p:attrName>style.visibility</p:attrName>
                                        </p:attrNameLst>
                                      </p:cBhvr>
                                      <p:to>
                                        <p:strVal val="visible"/>
                                      </p:to>
                                    </p:set>
                                    <p:animEffect transition="in" filter="wipe(left)">
                                      <p:cBhvr>
                                        <p:cTn id="37" dur="500"/>
                                        <p:tgtEl>
                                          <p:spTgt spid="501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184"/>
                                        </p:tgtEl>
                                        <p:attrNameLst>
                                          <p:attrName>style.visibility</p:attrName>
                                        </p:attrNameLst>
                                      </p:cBhvr>
                                      <p:to>
                                        <p:strVal val="visible"/>
                                      </p:to>
                                    </p:set>
                                    <p:animEffect transition="in" filter="wipe(left)">
                                      <p:cBhvr>
                                        <p:cTn id="42" dur="500"/>
                                        <p:tgtEl>
                                          <p:spTgt spid="501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179"/>
                                        </p:tgtEl>
                                        <p:attrNameLst>
                                          <p:attrName>style.visibility</p:attrName>
                                        </p:attrNameLst>
                                      </p:cBhvr>
                                      <p:to>
                                        <p:strVal val="visible"/>
                                      </p:to>
                                    </p:set>
                                    <p:animEffect transition="in" filter="wipe(left)">
                                      <p:cBhvr>
                                        <p:cTn id="47" dur="500"/>
                                        <p:tgtEl>
                                          <p:spTgt spid="501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180"/>
                                        </p:tgtEl>
                                        <p:attrNameLst>
                                          <p:attrName>style.visibility</p:attrName>
                                        </p:attrNameLst>
                                      </p:cBhvr>
                                      <p:to>
                                        <p:strVal val="visible"/>
                                      </p:to>
                                    </p:set>
                                    <p:animEffect transition="in" filter="wipe(left)">
                                      <p:cBhvr>
                                        <p:cTn id="52" dur="500"/>
                                        <p:tgtEl>
                                          <p:spTgt spid="501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181"/>
                                        </p:tgtEl>
                                        <p:attrNameLst>
                                          <p:attrName>style.visibility</p:attrName>
                                        </p:attrNameLst>
                                      </p:cBhvr>
                                      <p:to>
                                        <p:strVal val="visible"/>
                                      </p:to>
                                    </p:set>
                                    <p:animEffect transition="in" filter="wipe(left)">
                                      <p:cBhvr>
                                        <p:cTn id="57" dur="500"/>
                                        <p:tgtEl>
                                          <p:spTgt spid="501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0187"/>
                                        </p:tgtEl>
                                        <p:attrNameLst>
                                          <p:attrName>style.visibility</p:attrName>
                                        </p:attrNameLst>
                                      </p:cBhvr>
                                      <p:to>
                                        <p:strVal val="visible"/>
                                      </p:to>
                                    </p:set>
                                    <p:animEffect transition="in" filter="wipe(left)">
                                      <p:cBhvr>
                                        <p:cTn id="62" dur="500"/>
                                        <p:tgtEl>
                                          <p:spTgt spid="501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0185"/>
                                        </p:tgtEl>
                                        <p:attrNameLst>
                                          <p:attrName>style.visibility</p:attrName>
                                        </p:attrNameLst>
                                      </p:cBhvr>
                                      <p:to>
                                        <p:strVal val="visible"/>
                                      </p:to>
                                    </p:set>
                                    <p:animEffect transition="in" filter="wipe(left)">
                                      <p:cBhvr>
                                        <p:cTn id="67"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6" grpId="0" autoUpdateAnimBg="0"/>
      <p:bldP spid="5018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19063" y="115888"/>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三、互感磁能</a:t>
            </a:r>
          </a:p>
        </p:txBody>
      </p:sp>
      <p:sp>
        <p:nvSpPr>
          <p:cNvPr id="52227" name="Text Box 3"/>
          <p:cNvSpPr txBox="1">
            <a:spLocks noChangeArrowheads="1"/>
          </p:cNvSpPr>
          <p:nvPr/>
        </p:nvSpPr>
        <p:spPr bwMode="auto">
          <a:xfrm>
            <a:off x="119063" y="765175"/>
            <a:ext cx="8497887"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a:t>开关</a:t>
            </a:r>
            <a:r>
              <a:rPr lang="en-US" altLang="zh-CN" i="1"/>
              <a:t>K</a:t>
            </a:r>
            <a:r>
              <a:rPr lang="en-US" altLang="zh-CN" i="1" baseline="-25000"/>
              <a:t>1</a:t>
            </a:r>
            <a:r>
              <a:rPr lang="zh-CN" altLang="en-US"/>
              <a:t>、</a:t>
            </a:r>
            <a:r>
              <a:rPr lang="en-US" altLang="zh-CN" i="1"/>
              <a:t>K</a:t>
            </a:r>
            <a:r>
              <a:rPr lang="en-US" altLang="zh-CN" i="1" baseline="-25000"/>
              <a:t>2</a:t>
            </a:r>
            <a:r>
              <a:rPr lang="zh-CN" altLang="en-US"/>
              <a:t>闭合后，两线圈中的电流</a:t>
            </a:r>
            <a:r>
              <a:rPr lang="en-US" altLang="zh-CN" i="1"/>
              <a:t>i</a:t>
            </a:r>
            <a:r>
              <a:rPr lang="en-US" altLang="zh-CN" i="1" baseline="-25000"/>
              <a:t>1</a:t>
            </a:r>
            <a:r>
              <a:rPr lang="en-US" altLang="zh-CN" i="1"/>
              <a:t>, i</a:t>
            </a:r>
            <a:r>
              <a:rPr lang="en-US" altLang="zh-CN" i="1" baseline="-25000"/>
              <a:t>2  </a:t>
            </a:r>
            <a:r>
              <a:rPr lang="zh-CN" altLang="en-US"/>
              <a:t>逐渐增大，达到稳态时为</a:t>
            </a:r>
            <a:r>
              <a:rPr lang="zh-CN" altLang="en-US" i="1">
                <a:sym typeface="Symbol" panose="05050102010706020507" pitchFamily="18" charset="2"/>
              </a:rPr>
              <a:t> </a:t>
            </a:r>
            <a:r>
              <a:rPr lang="en-US" altLang="zh-CN" i="1" baseline="-25000">
                <a:sym typeface="Symbol" panose="05050102010706020507" pitchFamily="18" charset="2"/>
              </a:rPr>
              <a:t>1  </a:t>
            </a:r>
            <a:r>
              <a:rPr lang="en-US" altLang="zh-CN" i="1">
                <a:sym typeface="Symbol" panose="05050102010706020507" pitchFamily="18" charset="2"/>
              </a:rPr>
              <a:t>, </a:t>
            </a:r>
            <a:r>
              <a:rPr lang="en-US" altLang="zh-CN" i="1" baseline="-25000">
                <a:sym typeface="Symbol" panose="05050102010706020507" pitchFamily="18" charset="2"/>
              </a:rPr>
              <a:t>2   </a:t>
            </a:r>
            <a:r>
              <a:rPr lang="zh-CN" altLang="en-US"/>
              <a:t>。</a:t>
            </a:r>
          </a:p>
        </p:txBody>
      </p:sp>
      <p:grpSp>
        <p:nvGrpSpPr>
          <p:cNvPr id="52228" name="Group 4"/>
          <p:cNvGrpSpPr>
            <a:grpSpLocks/>
          </p:cNvGrpSpPr>
          <p:nvPr/>
        </p:nvGrpSpPr>
        <p:grpSpPr bwMode="auto">
          <a:xfrm>
            <a:off x="8904288" y="836613"/>
            <a:ext cx="2971800" cy="2286000"/>
            <a:chOff x="2784" y="0"/>
            <a:chExt cx="2784" cy="2314"/>
          </a:xfrm>
        </p:grpSpPr>
        <p:sp>
          <p:nvSpPr>
            <p:cNvPr id="41999" name="Rectangle 5"/>
            <p:cNvSpPr>
              <a:spLocks noChangeArrowheads="1"/>
            </p:cNvSpPr>
            <p:nvPr/>
          </p:nvSpPr>
          <p:spPr bwMode="auto">
            <a:xfrm>
              <a:off x="2784" y="383"/>
              <a:ext cx="2784" cy="54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00" name="Freeform 6"/>
            <p:cNvSpPr>
              <a:spLocks/>
            </p:cNvSpPr>
            <p:nvPr/>
          </p:nvSpPr>
          <p:spPr bwMode="auto">
            <a:xfrm>
              <a:off x="3624" y="328"/>
              <a:ext cx="242" cy="666"/>
            </a:xfrm>
            <a:custGeom>
              <a:avLst/>
              <a:gdLst>
                <a:gd name="T0" fmla="*/ 290 w 221"/>
                <a:gd name="T1" fmla="*/ 72 h 584"/>
                <a:gd name="T2" fmla="*/ 227 w 221"/>
                <a:gd name="T3" fmla="*/ 0 h 584"/>
                <a:gd name="T4" fmla="*/ 164 w 221"/>
                <a:gd name="T5" fmla="*/ 72 h 584"/>
                <a:gd name="T6" fmla="*/ 139 w 221"/>
                <a:gd name="T7" fmla="*/ 278 h 584"/>
                <a:gd name="T8" fmla="*/ 154 w 221"/>
                <a:gd name="T9" fmla="*/ 198 h 584"/>
                <a:gd name="T10" fmla="*/ 124 w 221"/>
                <a:gd name="T11" fmla="*/ 519 h 584"/>
                <a:gd name="T12" fmla="*/ 92 w 221"/>
                <a:gd name="T13" fmla="*/ 833 h 584"/>
                <a:gd name="T14" fmla="*/ 0 w 221"/>
                <a:gd name="T15" fmla="*/ 721 h 5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1" h="584">
                  <a:moveTo>
                    <a:pt x="221" y="48"/>
                  </a:moveTo>
                  <a:cubicBezTo>
                    <a:pt x="205" y="24"/>
                    <a:pt x="189" y="0"/>
                    <a:pt x="173" y="0"/>
                  </a:cubicBezTo>
                  <a:cubicBezTo>
                    <a:pt x="157" y="0"/>
                    <a:pt x="136" y="17"/>
                    <a:pt x="125" y="48"/>
                  </a:cubicBezTo>
                  <a:cubicBezTo>
                    <a:pt x="114" y="79"/>
                    <a:pt x="107" y="174"/>
                    <a:pt x="106" y="188"/>
                  </a:cubicBezTo>
                  <a:cubicBezTo>
                    <a:pt x="105" y="202"/>
                    <a:pt x="120" y="107"/>
                    <a:pt x="118" y="134"/>
                  </a:cubicBezTo>
                  <a:cubicBezTo>
                    <a:pt x="116" y="161"/>
                    <a:pt x="102" y="279"/>
                    <a:pt x="94" y="350"/>
                  </a:cubicBezTo>
                  <a:cubicBezTo>
                    <a:pt x="86" y="421"/>
                    <a:pt x="86" y="538"/>
                    <a:pt x="70" y="561"/>
                  </a:cubicBezTo>
                  <a:cubicBezTo>
                    <a:pt x="54" y="584"/>
                    <a:pt x="14" y="501"/>
                    <a:pt x="0" y="48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1" name="Freeform 7"/>
            <p:cNvSpPr>
              <a:spLocks/>
            </p:cNvSpPr>
            <p:nvPr/>
          </p:nvSpPr>
          <p:spPr bwMode="auto">
            <a:xfrm>
              <a:off x="3362"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Oval 8"/>
            <p:cNvSpPr>
              <a:spLocks noChangeArrowheads="1"/>
            </p:cNvSpPr>
            <p:nvPr/>
          </p:nvSpPr>
          <p:spPr bwMode="auto">
            <a:xfrm>
              <a:off x="3362" y="1258"/>
              <a:ext cx="52" cy="5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03" name="Freeform 9"/>
            <p:cNvSpPr>
              <a:spLocks/>
            </p:cNvSpPr>
            <p:nvPr/>
          </p:nvSpPr>
          <p:spPr bwMode="auto">
            <a:xfrm>
              <a:off x="3362"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Freeform 10"/>
            <p:cNvSpPr>
              <a:spLocks/>
            </p:cNvSpPr>
            <p:nvPr/>
          </p:nvSpPr>
          <p:spPr bwMode="auto">
            <a:xfrm>
              <a:off x="3362"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5" name="Oval 11"/>
            <p:cNvSpPr>
              <a:spLocks noChangeArrowheads="1"/>
            </p:cNvSpPr>
            <p:nvPr/>
          </p:nvSpPr>
          <p:spPr bwMode="auto">
            <a:xfrm>
              <a:off x="3362" y="1477"/>
              <a:ext cx="52" cy="5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06" name="Line 12"/>
            <p:cNvSpPr>
              <a:spLocks noChangeShapeType="1"/>
            </p:cNvSpPr>
            <p:nvPr/>
          </p:nvSpPr>
          <p:spPr bwMode="auto">
            <a:xfrm flipH="1">
              <a:off x="3257" y="1258"/>
              <a:ext cx="105"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7" name="Line 13"/>
            <p:cNvSpPr>
              <a:spLocks noChangeShapeType="1"/>
            </p:cNvSpPr>
            <p:nvPr/>
          </p:nvSpPr>
          <p:spPr bwMode="auto">
            <a:xfrm>
              <a:off x="3362" y="1532"/>
              <a:ext cx="0" cy="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8" name="Rectangle 14"/>
            <p:cNvSpPr>
              <a:spLocks noChangeArrowheads="1"/>
            </p:cNvSpPr>
            <p:nvPr/>
          </p:nvSpPr>
          <p:spPr bwMode="auto">
            <a:xfrm>
              <a:off x="3099" y="1914"/>
              <a:ext cx="525" cy="11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09" name="Line 15"/>
            <p:cNvSpPr>
              <a:spLocks noChangeShapeType="1"/>
            </p:cNvSpPr>
            <p:nvPr/>
          </p:nvSpPr>
          <p:spPr bwMode="auto">
            <a:xfrm>
              <a:off x="3887" y="930"/>
              <a:ext cx="0" cy="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0" name="Line 16"/>
            <p:cNvSpPr>
              <a:spLocks noChangeShapeType="1"/>
            </p:cNvSpPr>
            <p:nvPr/>
          </p:nvSpPr>
          <p:spPr bwMode="auto">
            <a:xfrm>
              <a:off x="3835" y="1422"/>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Line 17"/>
            <p:cNvSpPr>
              <a:spLocks noChangeShapeType="1"/>
            </p:cNvSpPr>
            <p:nvPr/>
          </p:nvSpPr>
          <p:spPr bwMode="auto">
            <a:xfrm>
              <a:off x="3730" y="1477"/>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Line 18"/>
            <p:cNvSpPr>
              <a:spLocks noChangeShapeType="1"/>
            </p:cNvSpPr>
            <p:nvPr/>
          </p:nvSpPr>
          <p:spPr bwMode="auto">
            <a:xfrm flipH="1">
              <a:off x="3887" y="1477"/>
              <a:ext cx="0" cy="4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19"/>
            <p:cNvSpPr>
              <a:spLocks noChangeShapeType="1"/>
            </p:cNvSpPr>
            <p:nvPr/>
          </p:nvSpPr>
          <p:spPr bwMode="auto">
            <a:xfrm>
              <a:off x="3624" y="1969"/>
              <a:ext cx="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20"/>
            <p:cNvSpPr>
              <a:spLocks noChangeShapeType="1"/>
            </p:cNvSpPr>
            <p:nvPr/>
          </p:nvSpPr>
          <p:spPr bwMode="auto">
            <a:xfrm flipV="1">
              <a:off x="3887" y="1860"/>
              <a:ext cx="0"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Freeform 21"/>
            <p:cNvSpPr>
              <a:spLocks/>
            </p:cNvSpPr>
            <p:nvPr/>
          </p:nvSpPr>
          <p:spPr bwMode="auto">
            <a:xfrm>
              <a:off x="4833" y="328"/>
              <a:ext cx="241" cy="666"/>
            </a:xfrm>
            <a:custGeom>
              <a:avLst/>
              <a:gdLst>
                <a:gd name="T0" fmla="*/ 287 w 221"/>
                <a:gd name="T1" fmla="*/ 72 h 584"/>
                <a:gd name="T2" fmla="*/ 225 w 221"/>
                <a:gd name="T3" fmla="*/ 0 h 584"/>
                <a:gd name="T4" fmla="*/ 161 w 221"/>
                <a:gd name="T5" fmla="*/ 72 h 584"/>
                <a:gd name="T6" fmla="*/ 137 w 221"/>
                <a:gd name="T7" fmla="*/ 278 h 584"/>
                <a:gd name="T8" fmla="*/ 154 w 221"/>
                <a:gd name="T9" fmla="*/ 198 h 584"/>
                <a:gd name="T10" fmla="*/ 122 w 221"/>
                <a:gd name="T11" fmla="*/ 519 h 584"/>
                <a:gd name="T12" fmla="*/ 91 w 221"/>
                <a:gd name="T13" fmla="*/ 833 h 584"/>
                <a:gd name="T14" fmla="*/ 0 w 221"/>
                <a:gd name="T15" fmla="*/ 721 h 5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1" h="584">
                  <a:moveTo>
                    <a:pt x="221" y="48"/>
                  </a:moveTo>
                  <a:cubicBezTo>
                    <a:pt x="205" y="24"/>
                    <a:pt x="189" y="0"/>
                    <a:pt x="173" y="0"/>
                  </a:cubicBezTo>
                  <a:cubicBezTo>
                    <a:pt x="157" y="0"/>
                    <a:pt x="136" y="17"/>
                    <a:pt x="125" y="48"/>
                  </a:cubicBezTo>
                  <a:cubicBezTo>
                    <a:pt x="114" y="79"/>
                    <a:pt x="107" y="174"/>
                    <a:pt x="106" y="188"/>
                  </a:cubicBezTo>
                  <a:cubicBezTo>
                    <a:pt x="105" y="202"/>
                    <a:pt x="120" y="107"/>
                    <a:pt x="118" y="134"/>
                  </a:cubicBezTo>
                  <a:cubicBezTo>
                    <a:pt x="116" y="161"/>
                    <a:pt x="102" y="279"/>
                    <a:pt x="94" y="350"/>
                  </a:cubicBezTo>
                  <a:cubicBezTo>
                    <a:pt x="86" y="421"/>
                    <a:pt x="86" y="538"/>
                    <a:pt x="70" y="561"/>
                  </a:cubicBezTo>
                  <a:cubicBezTo>
                    <a:pt x="54" y="584"/>
                    <a:pt x="14" y="501"/>
                    <a:pt x="0" y="48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Freeform 22"/>
            <p:cNvSpPr>
              <a:spLocks/>
            </p:cNvSpPr>
            <p:nvPr/>
          </p:nvSpPr>
          <p:spPr bwMode="auto">
            <a:xfrm>
              <a:off x="4570"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Oval 23"/>
            <p:cNvSpPr>
              <a:spLocks noChangeArrowheads="1"/>
            </p:cNvSpPr>
            <p:nvPr/>
          </p:nvSpPr>
          <p:spPr bwMode="auto">
            <a:xfrm>
              <a:off x="4570" y="1258"/>
              <a:ext cx="52" cy="5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18" name="Freeform 24"/>
            <p:cNvSpPr>
              <a:spLocks/>
            </p:cNvSpPr>
            <p:nvPr/>
          </p:nvSpPr>
          <p:spPr bwMode="auto">
            <a:xfrm>
              <a:off x="4570"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Freeform 25"/>
            <p:cNvSpPr>
              <a:spLocks/>
            </p:cNvSpPr>
            <p:nvPr/>
          </p:nvSpPr>
          <p:spPr bwMode="auto">
            <a:xfrm>
              <a:off x="4570" y="328"/>
              <a:ext cx="129" cy="951"/>
            </a:xfrm>
            <a:custGeom>
              <a:avLst/>
              <a:gdLst>
                <a:gd name="T0" fmla="*/ 112 w 118"/>
                <a:gd name="T1" fmla="*/ 0 h 834"/>
                <a:gd name="T2" fmla="*/ 126 w 118"/>
                <a:gd name="T3" fmla="*/ 33 h 834"/>
                <a:gd name="T4" fmla="*/ 154 w 118"/>
                <a:gd name="T5" fmla="*/ 82 h 834"/>
                <a:gd name="T6" fmla="*/ 104 w 118"/>
                <a:gd name="T7" fmla="*/ 1 h 834"/>
                <a:gd name="T8" fmla="*/ 46 w 118"/>
                <a:gd name="T9" fmla="*/ 18 h 834"/>
                <a:gd name="T10" fmla="*/ 2 w 118"/>
                <a:gd name="T11" fmla="*/ 117 h 834"/>
                <a:gd name="T12" fmla="*/ 0 w 118"/>
                <a:gd name="T13" fmla="*/ 1236 h 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834">
                  <a:moveTo>
                    <a:pt x="85" y="0"/>
                  </a:moveTo>
                  <a:lnTo>
                    <a:pt x="96" y="22"/>
                  </a:lnTo>
                  <a:lnTo>
                    <a:pt x="118" y="55"/>
                  </a:lnTo>
                  <a:lnTo>
                    <a:pt x="80" y="1"/>
                  </a:lnTo>
                  <a:lnTo>
                    <a:pt x="35" y="12"/>
                  </a:lnTo>
                  <a:lnTo>
                    <a:pt x="2" y="79"/>
                  </a:lnTo>
                  <a:lnTo>
                    <a:pt x="0" y="834"/>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Oval 26"/>
            <p:cNvSpPr>
              <a:spLocks noChangeArrowheads="1"/>
            </p:cNvSpPr>
            <p:nvPr/>
          </p:nvSpPr>
          <p:spPr bwMode="auto">
            <a:xfrm>
              <a:off x="4570" y="1477"/>
              <a:ext cx="52" cy="5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21" name="Line 27"/>
            <p:cNvSpPr>
              <a:spLocks noChangeShapeType="1"/>
            </p:cNvSpPr>
            <p:nvPr/>
          </p:nvSpPr>
          <p:spPr bwMode="auto">
            <a:xfrm flipH="1">
              <a:off x="4465" y="1258"/>
              <a:ext cx="105" cy="2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Line 28"/>
            <p:cNvSpPr>
              <a:spLocks noChangeShapeType="1"/>
            </p:cNvSpPr>
            <p:nvPr/>
          </p:nvSpPr>
          <p:spPr bwMode="auto">
            <a:xfrm>
              <a:off x="4570" y="1532"/>
              <a:ext cx="0" cy="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29"/>
            <p:cNvSpPr>
              <a:spLocks noChangeArrowheads="1"/>
            </p:cNvSpPr>
            <p:nvPr/>
          </p:nvSpPr>
          <p:spPr bwMode="auto">
            <a:xfrm>
              <a:off x="4307" y="1914"/>
              <a:ext cx="526" cy="110"/>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024" name="Line 30"/>
            <p:cNvSpPr>
              <a:spLocks noChangeShapeType="1"/>
            </p:cNvSpPr>
            <p:nvPr/>
          </p:nvSpPr>
          <p:spPr bwMode="auto">
            <a:xfrm>
              <a:off x="5095" y="930"/>
              <a:ext cx="0" cy="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5" name="Line 31"/>
            <p:cNvSpPr>
              <a:spLocks noChangeShapeType="1"/>
            </p:cNvSpPr>
            <p:nvPr/>
          </p:nvSpPr>
          <p:spPr bwMode="auto">
            <a:xfrm>
              <a:off x="5043" y="1422"/>
              <a:ext cx="1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Line 32"/>
            <p:cNvSpPr>
              <a:spLocks noChangeShapeType="1"/>
            </p:cNvSpPr>
            <p:nvPr/>
          </p:nvSpPr>
          <p:spPr bwMode="auto">
            <a:xfrm>
              <a:off x="4938" y="1477"/>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33"/>
            <p:cNvSpPr>
              <a:spLocks noChangeShapeType="1"/>
            </p:cNvSpPr>
            <p:nvPr/>
          </p:nvSpPr>
          <p:spPr bwMode="auto">
            <a:xfrm flipH="1">
              <a:off x="5095" y="1477"/>
              <a:ext cx="0" cy="4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34"/>
            <p:cNvSpPr>
              <a:spLocks noChangeShapeType="1"/>
            </p:cNvSpPr>
            <p:nvPr/>
          </p:nvSpPr>
          <p:spPr bwMode="auto">
            <a:xfrm>
              <a:off x="4833" y="1969"/>
              <a:ext cx="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Line 35"/>
            <p:cNvSpPr>
              <a:spLocks noChangeShapeType="1"/>
            </p:cNvSpPr>
            <p:nvPr/>
          </p:nvSpPr>
          <p:spPr bwMode="auto">
            <a:xfrm flipV="1">
              <a:off x="5095" y="1860"/>
              <a:ext cx="0" cy="1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30" name="Object 36"/>
            <p:cNvGraphicFramePr>
              <a:graphicFrameLocks noChangeAspect="1"/>
            </p:cNvGraphicFramePr>
            <p:nvPr/>
          </p:nvGraphicFramePr>
          <p:xfrm>
            <a:off x="4097" y="0"/>
            <a:ext cx="297" cy="251"/>
          </p:xfrm>
          <a:graphic>
            <a:graphicData uri="http://schemas.openxmlformats.org/presentationml/2006/ole">
              <mc:AlternateContent xmlns:mc="http://schemas.openxmlformats.org/markup-compatibility/2006">
                <mc:Choice xmlns:v="urn:schemas-microsoft-com:vml" Requires="v">
                  <p:oleObj spid="_x0000_s42059" name="公式" r:id="rId3" imgW="203024" imgH="164957" progId="Equation.3">
                    <p:embed/>
                  </p:oleObj>
                </mc:Choice>
                <mc:Fallback>
                  <p:oleObj name="公式" r:id="rId3" imgW="203024" imgH="164957"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 y="0"/>
                          <a:ext cx="29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1" name="Object 37"/>
            <p:cNvGraphicFramePr>
              <a:graphicFrameLocks noChangeAspect="1"/>
            </p:cNvGraphicFramePr>
            <p:nvPr/>
          </p:nvGraphicFramePr>
          <p:xfrm>
            <a:off x="3467" y="37"/>
            <a:ext cx="215" cy="251"/>
          </p:xfrm>
          <a:graphic>
            <a:graphicData uri="http://schemas.openxmlformats.org/presentationml/2006/ole">
              <mc:AlternateContent xmlns:mc="http://schemas.openxmlformats.org/markup-compatibility/2006">
                <mc:Choice xmlns:v="urn:schemas-microsoft-com:vml" Requires="v">
                  <p:oleObj spid="_x0000_s42060" name="公式" r:id="rId5" imgW="215713" imgH="241091" progId="Equation.3">
                    <p:embed/>
                  </p:oleObj>
                </mc:Choice>
                <mc:Fallback>
                  <p:oleObj name="公式" r:id="rId5" imgW="215713" imgH="241091" progId="Equation.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 y="37"/>
                          <a:ext cx="21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2" name="Object 38"/>
            <p:cNvGraphicFramePr>
              <a:graphicFrameLocks noChangeAspect="1"/>
            </p:cNvGraphicFramePr>
            <p:nvPr/>
          </p:nvGraphicFramePr>
          <p:xfrm>
            <a:off x="4728" y="85"/>
            <a:ext cx="229" cy="251"/>
          </p:xfrm>
          <a:graphic>
            <a:graphicData uri="http://schemas.openxmlformats.org/presentationml/2006/ole">
              <mc:AlternateContent xmlns:mc="http://schemas.openxmlformats.org/markup-compatibility/2006">
                <mc:Choice xmlns:v="urn:schemas-microsoft-com:vml" Requires="v">
                  <p:oleObj spid="_x0000_s42061" name="公式" r:id="rId7" imgW="228600" imgH="241300" progId="Equation.3">
                    <p:embed/>
                  </p:oleObj>
                </mc:Choice>
                <mc:Fallback>
                  <p:oleObj name="公式" r:id="rId7" imgW="228600" imgH="241300"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8" y="85"/>
                          <a:ext cx="22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3" name="Object 39"/>
            <p:cNvGraphicFramePr>
              <a:graphicFrameLocks noChangeAspect="1"/>
            </p:cNvGraphicFramePr>
            <p:nvPr/>
          </p:nvGraphicFramePr>
          <p:xfrm>
            <a:off x="4202" y="1248"/>
            <a:ext cx="263" cy="235"/>
          </p:xfrm>
          <a:graphic>
            <a:graphicData uri="http://schemas.openxmlformats.org/presentationml/2006/ole">
              <mc:AlternateContent xmlns:mc="http://schemas.openxmlformats.org/markup-compatibility/2006">
                <mc:Choice xmlns:v="urn:schemas-microsoft-com:vml" Requires="v">
                  <p:oleObj spid="_x0000_s42062" name="公式" r:id="rId9" imgW="279279" imgH="241195" progId="Equation.3">
                    <p:embed/>
                  </p:oleObj>
                </mc:Choice>
                <mc:Fallback>
                  <p:oleObj name="公式" r:id="rId9" imgW="279279" imgH="241195"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2" y="1248"/>
                          <a:ext cx="26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4" name="Object 40"/>
            <p:cNvGraphicFramePr>
              <a:graphicFrameLocks noChangeAspect="1"/>
            </p:cNvGraphicFramePr>
            <p:nvPr/>
          </p:nvGraphicFramePr>
          <p:xfrm>
            <a:off x="3519" y="1203"/>
            <a:ext cx="208" cy="285"/>
          </p:xfrm>
          <a:graphic>
            <a:graphicData uri="http://schemas.openxmlformats.org/presentationml/2006/ole">
              <mc:AlternateContent xmlns:mc="http://schemas.openxmlformats.org/markup-compatibility/2006">
                <mc:Choice xmlns:v="urn:schemas-microsoft-com:vml" Requires="v">
                  <p:oleObj spid="_x0000_s42063" name="公式" r:id="rId11" imgW="190417" imgH="253890" progId="Equation.3">
                    <p:embed/>
                  </p:oleObj>
                </mc:Choice>
                <mc:Fallback>
                  <p:oleObj name="公式" r:id="rId11" imgW="190417" imgH="253890"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 y="1203"/>
                          <a:ext cx="20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5" name="Object 41"/>
            <p:cNvGraphicFramePr>
              <a:graphicFrameLocks noChangeAspect="1"/>
            </p:cNvGraphicFramePr>
            <p:nvPr/>
          </p:nvGraphicFramePr>
          <p:xfrm>
            <a:off x="4728" y="1197"/>
            <a:ext cx="222" cy="291"/>
          </p:xfrm>
          <a:graphic>
            <a:graphicData uri="http://schemas.openxmlformats.org/presentationml/2006/ole">
              <mc:AlternateContent xmlns:mc="http://schemas.openxmlformats.org/markup-compatibility/2006">
                <mc:Choice xmlns:v="urn:schemas-microsoft-com:vml" Requires="v">
                  <p:oleObj spid="_x0000_s42064" name="公式" r:id="rId13" imgW="203024" imgH="253780" progId="Equation.3">
                    <p:embed/>
                  </p:oleObj>
                </mc:Choice>
                <mc:Fallback>
                  <p:oleObj name="公式" r:id="rId13" imgW="203024" imgH="253780"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8" y="1197"/>
                          <a:ext cx="22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6" name="Object 42"/>
            <p:cNvGraphicFramePr>
              <a:graphicFrameLocks noChangeAspect="1"/>
            </p:cNvGraphicFramePr>
            <p:nvPr/>
          </p:nvGraphicFramePr>
          <p:xfrm>
            <a:off x="3204" y="2016"/>
            <a:ext cx="300" cy="249"/>
          </p:xfrm>
          <a:graphic>
            <a:graphicData uri="http://schemas.openxmlformats.org/presentationml/2006/ole">
              <mc:AlternateContent xmlns:mc="http://schemas.openxmlformats.org/markup-compatibility/2006">
                <mc:Choice xmlns:v="urn:schemas-microsoft-com:vml" Requires="v">
                  <p:oleObj spid="_x0000_s42065" name="公式" r:id="rId15" imgW="228600" imgH="241300" progId="Equation.3">
                    <p:embed/>
                  </p:oleObj>
                </mc:Choice>
                <mc:Fallback>
                  <p:oleObj name="公式" r:id="rId15" imgW="228600" imgH="2413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4" y="2016"/>
                          <a:ext cx="3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7" name="Object 43"/>
            <p:cNvGraphicFramePr>
              <a:graphicFrameLocks noChangeAspect="1"/>
            </p:cNvGraphicFramePr>
            <p:nvPr/>
          </p:nvGraphicFramePr>
          <p:xfrm>
            <a:off x="4412" y="2064"/>
            <a:ext cx="340" cy="250"/>
          </p:xfrm>
          <a:graphic>
            <a:graphicData uri="http://schemas.openxmlformats.org/presentationml/2006/ole">
              <mc:AlternateContent xmlns:mc="http://schemas.openxmlformats.org/markup-compatibility/2006">
                <mc:Choice xmlns:v="urn:schemas-microsoft-com:vml" Requires="v">
                  <p:oleObj spid="_x0000_s42066" name="公式" r:id="rId17" imgW="241195" imgH="241195" progId="Equation.3">
                    <p:embed/>
                  </p:oleObj>
                </mc:Choice>
                <mc:Fallback>
                  <p:oleObj name="公式" r:id="rId17" imgW="241195" imgH="241195"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2" y="2064"/>
                          <a:ext cx="34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8" name="Object 44"/>
            <p:cNvGraphicFramePr>
              <a:graphicFrameLocks noChangeAspect="1"/>
            </p:cNvGraphicFramePr>
            <p:nvPr/>
          </p:nvGraphicFramePr>
          <p:xfrm>
            <a:off x="3940" y="1860"/>
            <a:ext cx="197" cy="252"/>
          </p:xfrm>
          <a:graphic>
            <a:graphicData uri="http://schemas.openxmlformats.org/presentationml/2006/ole">
              <mc:AlternateContent xmlns:mc="http://schemas.openxmlformats.org/markup-compatibility/2006">
                <mc:Choice xmlns:v="urn:schemas-microsoft-com:vml" Requires="v">
                  <p:oleObj spid="_x0000_s42067" name="Equation" r:id="rId19" imgW="139639" imgH="253890" progId="Equation.3">
                    <p:embed/>
                  </p:oleObj>
                </mc:Choice>
                <mc:Fallback>
                  <p:oleObj name="Equation" r:id="rId19" imgW="139639" imgH="253890"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40" y="1860"/>
                          <a:ext cx="19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39" name="Object 45"/>
            <p:cNvGraphicFramePr>
              <a:graphicFrameLocks noChangeAspect="1"/>
            </p:cNvGraphicFramePr>
            <p:nvPr/>
          </p:nvGraphicFramePr>
          <p:xfrm>
            <a:off x="5148" y="1866"/>
            <a:ext cx="219" cy="246"/>
          </p:xfrm>
          <a:graphic>
            <a:graphicData uri="http://schemas.openxmlformats.org/presentationml/2006/ole">
              <mc:AlternateContent xmlns:mc="http://schemas.openxmlformats.org/markup-compatibility/2006">
                <mc:Choice xmlns:v="urn:schemas-microsoft-com:vml" Requires="v">
                  <p:oleObj spid="_x0000_s42068" name="公式" r:id="rId21" imgW="152268" imgH="253780" progId="Equation.3">
                    <p:embed/>
                  </p:oleObj>
                </mc:Choice>
                <mc:Fallback>
                  <p:oleObj name="公式" r:id="rId21" imgW="152268" imgH="253780"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 y="1866"/>
                          <a:ext cx="219"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0" name="Line 46"/>
            <p:cNvSpPr>
              <a:spLocks noChangeShapeType="1"/>
            </p:cNvSpPr>
            <p:nvPr/>
          </p:nvSpPr>
          <p:spPr bwMode="auto">
            <a:xfrm>
              <a:off x="4360" y="118"/>
              <a:ext cx="420" cy="21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Line 47"/>
            <p:cNvSpPr>
              <a:spLocks noChangeShapeType="1"/>
            </p:cNvSpPr>
            <p:nvPr/>
          </p:nvSpPr>
          <p:spPr bwMode="auto">
            <a:xfrm flipH="1">
              <a:off x="3677" y="117"/>
              <a:ext cx="420" cy="219"/>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42" name="Object 48"/>
            <p:cNvGraphicFramePr>
              <a:graphicFrameLocks noChangeAspect="1"/>
            </p:cNvGraphicFramePr>
            <p:nvPr/>
          </p:nvGraphicFramePr>
          <p:xfrm>
            <a:off x="2942" y="1248"/>
            <a:ext cx="245" cy="243"/>
          </p:xfrm>
          <a:graphic>
            <a:graphicData uri="http://schemas.openxmlformats.org/presentationml/2006/ole">
              <mc:AlternateContent xmlns:mc="http://schemas.openxmlformats.org/markup-compatibility/2006">
                <mc:Choice xmlns:v="urn:schemas-microsoft-com:vml" Requires="v">
                  <p:oleObj spid="_x0000_s42069" name="公式" r:id="rId23" imgW="253890" imgH="241195" progId="Equation.3">
                    <p:embed/>
                  </p:oleObj>
                </mc:Choice>
                <mc:Fallback>
                  <p:oleObj name="公式" r:id="rId23" imgW="253890" imgH="241195"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42" y="1248"/>
                          <a:ext cx="24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73" name="Text Box 49"/>
          <p:cNvSpPr txBox="1">
            <a:spLocks noChangeArrowheads="1"/>
          </p:cNvSpPr>
          <p:nvPr/>
        </p:nvSpPr>
        <p:spPr bwMode="auto">
          <a:xfrm>
            <a:off x="192088" y="1916113"/>
            <a:ext cx="84248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①先闭合</a:t>
            </a:r>
            <a:r>
              <a:rPr lang="en-US" altLang="zh-CN"/>
              <a:t>K</a:t>
            </a:r>
            <a:r>
              <a:rPr lang="en-US" altLang="zh-CN" baseline="-25000"/>
              <a:t>1</a:t>
            </a:r>
            <a:r>
              <a:rPr lang="zh-CN" altLang="en-US"/>
              <a:t>，使</a:t>
            </a:r>
            <a:r>
              <a:rPr lang="en-US" altLang="zh-CN"/>
              <a:t>i</a:t>
            </a:r>
            <a:r>
              <a:rPr lang="en-US" altLang="zh-CN" baseline="-25000">
                <a:sym typeface="Math C"/>
              </a:rPr>
              <a:t>1</a:t>
            </a:r>
            <a:r>
              <a:rPr lang="zh-CN" altLang="en-US">
                <a:sym typeface="Math C"/>
              </a:rPr>
              <a:t>从</a:t>
            </a:r>
            <a:r>
              <a:rPr lang="en-US" altLang="zh-CN">
                <a:sym typeface="Math C"/>
              </a:rPr>
              <a:t>0</a:t>
            </a:r>
            <a:r>
              <a:rPr lang="zh-CN" altLang="en-US">
                <a:sym typeface="Math C"/>
              </a:rPr>
              <a:t>增至</a:t>
            </a:r>
            <a:r>
              <a:rPr lang="en-US" altLang="zh-CN">
                <a:sym typeface="Math C"/>
              </a:rPr>
              <a:t>I</a:t>
            </a:r>
            <a:r>
              <a:rPr lang="en-US" altLang="zh-CN" baseline="-25000">
                <a:sym typeface="Math C"/>
              </a:rPr>
              <a:t>1,</a:t>
            </a:r>
            <a:r>
              <a:rPr lang="zh-CN" altLang="en-US">
                <a:sym typeface="Math C"/>
              </a:rPr>
              <a:t>，此过程储存自感磁能为</a:t>
            </a:r>
            <a:r>
              <a:rPr lang="zh-CN" altLang="en-US" b="0"/>
              <a:t> </a:t>
            </a:r>
          </a:p>
        </p:txBody>
      </p:sp>
      <p:sp>
        <p:nvSpPr>
          <p:cNvPr id="52274" name="Text Box 50"/>
          <p:cNvSpPr txBox="1">
            <a:spLocks noChangeArrowheads="1"/>
          </p:cNvSpPr>
          <p:nvPr/>
        </p:nvSpPr>
        <p:spPr bwMode="auto">
          <a:xfrm>
            <a:off x="192088" y="3141663"/>
            <a:ext cx="119522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②再闭合</a:t>
            </a:r>
            <a:r>
              <a:rPr lang="en-US" altLang="zh-CN"/>
              <a:t>K</a:t>
            </a:r>
            <a:r>
              <a:rPr lang="en-US" altLang="zh-CN" baseline="-25000"/>
              <a:t>2</a:t>
            </a:r>
            <a:r>
              <a:rPr lang="zh-CN" altLang="en-US"/>
              <a:t>，且调节</a:t>
            </a:r>
            <a:r>
              <a:rPr lang="en-US" altLang="zh-CN"/>
              <a:t>R</a:t>
            </a:r>
            <a:r>
              <a:rPr lang="en-US" altLang="zh-CN" baseline="-25000"/>
              <a:t>1</a:t>
            </a:r>
            <a:r>
              <a:rPr lang="zh-CN" altLang="en-US"/>
              <a:t>使</a:t>
            </a:r>
            <a:r>
              <a:rPr lang="en-US" altLang="zh-CN"/>
              <a:t>I</a:t>
            </a:r>
            <a:r>
              <a:rPr lang="en-US" altLang="zh-CN" baseline="-25000"/>
              <a:t>1</a:t>
            </a:r>
            <a:r>
              <a:rPr lang="zh-CN" altLang="en-US"/>
              <a:t>不变，（则线圈</a:t>
            </a:r>
            <a:r>
              <a:rPr lang="en-US" altLang="zh-CN"/>
              <a:t>2</a:t>
            </a:r>
            <a:r>
              <a:rPr lang="zh-CN" altLang="en-US"/>
              <a:t>中无互感）</a:t>
            </a:r>
            <a:r>
              <a:rPr lang="en-US" altLang="zh-CN"/>
              <a:t>i</a:t>
            </a:r>
            <a:r>
              <a:rPr lang="en-US" altLang="zh-CN" baseline="-25000"/>
              <a:t>2</a:t>
            </a:r>
            <a:r>
              <a:rPr lang="zh-CN" altLang="en-US"/>
              <a:t>由</a:t>
            </a:r>
            <a:r>
              <a:rPr lang="en-US" altLang="zh-CN"/>
              <a:t>0</a:t>
            </a:r>
            <a:r>
              <a:rPr lang="zh-CN" altLang="en-US"/>
              <a:t>增至</a:t>
            </a:r>
            <a:r>
              <a:rPr lang="en-US" altLang="zh-CN"/>
              <a:t>I</a:t>
            </a:r>
            <a:r>
              <a:rPr lang="en-US" altLang="zh-CN" baseline="-25000"/>
              <a:t>2</a:t>
            </a:r>
            <a:r>
              <a:rPr lang="en-US" altLang="zh-CN"/>
              <a:t> ,</a:t>
            </a:r>
            <a:r>
              <a:rPr lang="zh-CN" altLang="en-US">
                <a:sym typeface="Math C"/>
              </a:rPr>
              <a:t>此过程储存自感磁能为</a:t>
            </a:r>
          </a:p>
        </p:txBody>
      </p:sp>
      <p:sp>
        <p:nvSpPr>
          <p:cNvPr id="52275" name="Text Box 51"/>
          <p:cNvSpPr txBox="1">
            <a:spLocks noChangeArrowheads="1"/>
          </p:cNvSpPr>
          <p:nvPr/>
        </p:nvSpPr>
        <p:spPr bwMode="auto">
          <a:xfrm>
            <a:off x="334963" y="4437063"/>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此过程在线圈</a:t>
            </a:r>
            <a:r>
              <a:rPr lang="en-US" altLang="zh-CN"/>
              <a:t>1</a:t>
            </a:r>
            <a:r>
              <a:rPr lang="zh-CN" altLang="en-US"/>
              <a:t>中产生互感电动势为：</a:t>
            </a:r>
          </a:p>
        </p:txBody>
      </p:sp>
      <p:grpSp>
        <p:nvGrpSpPr>
          <p:cNvPr id="52276" name="Group 52"/>
          <p:cNvGrpSpPr>
            <a:grpSpLocks/>
          </p:cNvGrpSpPr>
          <p:nvPr/>
        </p:nvGrpSpPr>
        <p:grpSpPr bwMode="auto">
          <a:xfrm>
            <a:off x="334963" y="5084763"/>
            <a:ext cx="8229600" cy="519112"/>
            <a:chOff x="240" y="2697"/>
            <a:chExt cx="5184" cy="327"/>
          </a:xfrm>
        </p:grpSpPr>
        <p:sp>
          <p:nvSpPr>
            <p:cNvPr id="41997" name="Text Box 53"/>
            <p:cNvSpPr txBox="1">
              <a:spLocks noChangeArrowheads="1"/>
            </p:cNvSpPr>
            <p:nvPr/>
          </p:nvSpPr>
          <p:spPr bwMode="auto">
            <a:xfrm>
              <a:off x="240" y="2697"/>
              <a:ext cx="5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i="1">
                  <a:sym typeface="Symbol" panose="05050102010706020507" pitchFamily="18" charset="2"/>
                </a:rPr>
                <a:t></a:t>
              </a:r>
              <a:r>
                <a:rPr lang="en-US" altLang="zh-CN" baseline="-25000">
                  <a:sym typeface="Symbol" panose="05050102010706020507" pitchFamily="18" charset="2"/>
                </a:rPr>
                <a:t>1 </a:t>
              </a:r>
              <a:r>
                <a:rPr lang="zh-CN" altLang="en-US"/>
                <a:t>必须反抗这     而作功，转化为互感磁能贮存于磁场中：</a:t>
              </a:r>
            </a:p>
          </p:txBody>
        </p:sp>
        <p:graphicFrame>
          <p:nvGraphicFramePr>
            <p:cNvPr id="41998" name="Object 54"/>
            <p:cNvGraphicFramePr>
              <a:graphicFrameLocks noChangeAspect="1"/>
            </p:cNvGraphicFramePr>
            <p:nvPr/>
          </p:nvGraphicFramePr>
          <p:xfrm>
            <a:off x="1419" y="2697"/>
            <a:ext cx="291" cy="312"/>
          </p:xfrm>
          <a:graphic>
            <a:graphicData uri="http://schemas.openxmlformats.org/presentationml/2006/ole">
              <mc:AlternateContent xmlns:mc="http://schemas.openxmlformats.org/markup-compatibility/2006">
                <mc:Choice xmlns:v="urn:schemas-microsoft-com:vml" Requires="v">
                  <p:oleObj spid="_x0000_s42070" name="Equation" r:id="rId25" imgW="203024" imgH="215713" progId="Equation.3">
                    <p:embed/>
                  </p:oleObj>
                </mc:Choice>
                <mc:Fallback>
                  <p:oleObj name="Equation" r:id="rId25" imgW="203024" imgH="215713" progId="Equation.3">
                    <p:embed/>
                    <p:pic>
                      <p:nvPicPr>
                        <p:cNvPr id="0" name="Object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19" y="2697"/>
                          <a:ext cx="29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2279" name="Object 55"/>
          <p:cNvGraphicFramePr>
            <a:graphicFrameLocks noChangeAspect="1"/>
          </p:cNvGraphicFramePr>
          <p:nvPr/>
        </p:nvGraphicFramePr>
        <p:xfrm>
          <a:off x="2135188" y="5805488"/>
          <a:ext cx="7370762" cy="763587"/>
        </p:xfrm>
        <a:graphic>
          <a:graphicData uri="http://schemas.openxmlformats.org/presentationml/2006/ole">
            <mc:AlternateContent xmlns:mc="http://schemas.openxmlformats.org/markup-compatibility/2006">
              <mc:Choice xmlns:v="urn:schemas-microsoft-com:vml" Requires="v">
                <p:oleObj spid="_x0000_s42071" name="Equation" r:id="rId27" imgW="3670300" imgH="393700" progId="Equation.3">
                  <p:embed/>
                </p:oleObj>
              </mc:Choice>
              <mc:Fallback>
                <p:oleObj name="Equation" r:id="rId27" imgW="3670300" imgH="393700" progId="Equation.3">
                  <p:embed/>
                  <p:pic>
                    <p:nvPicPr>
                      <p:cNvPr id="0" name="Object 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35188" y="5805488"/>
                        <a:ext cx="7370762"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80" name="Object 56"/>
          <p:cNvGraphicFramePr>
            <a:graphicFrameLocks noChangeAspect="1"/>
          </p:cNvGraphicFramePr>
          <p:nvPr/>
        </p:nvGraphicFramePr>
        <p:xfrm>
          <a:off x="5735638" y="4221163"/>
          <a:ext cx="1824037" cy="839787"/>
        </p:xfrm>
        <a:graphic>
          <a:graphicData uri="http://schemas.openxmlformats.org/presentationml/2006/ole">
            <mc:AlternateContent xmlns:mc="http://schemas.openxmlformats.org/markup-compatibility/2006">
              <mc:Choice xmlns:v="urn:schemas-microsoft-com:vml" Requires="v">
                <p:oleObj spid="_x0000_s42072" name="Equation" r:id="rId29" imgW="939392" imgH="431613" progId="Equation.3">
                  <p:embed/>
                </p:oleObj>
              </mc:Choice>
              <mc:Fallback>
                <p:oleObj name="Equation" r:id="rId29" imgW="939392" imgH="431613" progId="Equation.3">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35638" y="4221163"/>
                        <a:ext cx="1824037"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81" name="Object 57"/>
          <p:cNvGraphicFramePr>
            <a:graphicFrameLocks noChangeAspect="1"/>
          </p:cNvGraphicFramePr>
          <p:nvPr/>
        </p:nvGraphicFramePr>
        <p:xfrm>
          <a:off x="4079875" y="2420938"/>
          <a:ext cx="2032000" cy="795337"/>
        </p:xfrm>
        <a:graphic>
          <a:graphicData uri="http://schemas.openxmlformats.org/presentationml/2006/ole">
            <mc:AlternateContent xmlns:mc="http://schemas.openxmlformats.org/markup-compatibility/2006">
              <mc:Choice xmlns:v="urn:schemas-microsoft-com:vml" Requires="v">
                <p:oleObj spid="_x0000_s42073" name="Equation" r:id="rId31" imgW="812447" imgH="393529" progId="Equation.3">
                  <p:embed/>
                </p:oleObj>
              </mc:Choice>
              <mc:Fallback>
                <p:oleObj name="Equation" r:id="rId31" imgW="812447" imgH="393529" progId="Equation.3">
                  <p:embed/>
                  <p:pic>
                    <p:nvPicPr>
                      <p:cNvPr id="0" name="Object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79875" y="2420938"/>
                        <a:ext cx="2032000"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82" name="Object 58"/>
          <p:cNvGraphicFramePr>
            <a:graphicFrameLocks noChangeAspect="1"/>
          </p:cNvGraphicFramePr>
          <p:nvPr/>
        </p:nvGraphicFramePr>
        <p:xfrm>
          <a:off x="4151313" y="3573463"/>
          <a:ext cx="1828800" cy="725487"/>
        </p:xfrm>
        <a:graphic>
          <a:graphicData uri="http://schemas.openxmlformats.org/presentationml/2006/ole">
            <mc:AlternateContent xmlns:mc="http://schemas.openxmlformats.org/markup-compatibility/2006">
              <mc:Choice xmlns:v="urn:schemas-microsoft-com:vml" Requires="v">
                <p:oleObj spid="_x0000_s42074" name="Equation" r:id="rId33" imgW="863225" imgH="393529" progId="Equation.3">
                  <p:embed/>
                </p:oleObj>
              </mc:Choice>
              <mc:Fallback>
                <p:oleObj name="Equation" r:id="rId33" imgW="863225" imgH="393529" progId="Equation.3">
                  <p:embed/>
                  <p:pic>
                    <p:nvPicPr>
                      <p:cNvPr id="0" name="Object 5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51313" y="3573463"/>
                        <a:ext cx="1828800"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73"/>
                                        </p:tgtEl>
                                        <p:attrNameLst>
                                          <p:attrName>style.visibility</p:attrName>
                                        </p:attrNameLst>
                                      </p:cBhvr>
                                      <p:to>
                                        <p:strVal val="visible"/>
                                      </p:to>
                                    </p:set>
                                    <p:animEffect transition="in" filter="wipe(left)">
                                      <p:cBhvr>
                                        <p:cTn id="17" dur="500"/>
                                        <p:tgtEl>
                                          <p:spTgt spid="52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2281"/>
                                        </p:tgtEl>
                                        <p:attrNameLst>
                                          <p:attrName>style.visibility</p:attrName>
                                        </p:attrNameLst>
                                      </p:cBhvr>
                                      <p:to>
                                        <p:strVal val="visible"/>
                                      </p:to>
                                    </p:set>
                                    <p:animEffect transition="in" filter="wipe(left)">
                                      <p:cBhvr>
                                        <p:cTn id="22" dur="500"/>
                                        <p:tgtEl>
                                          <p:spTgt spid="522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74"/>
                                        </p:tgtEl>
                                        <p:attrNameLst>
                                          <p:attrName>style.visibility</p:attrName>
                                        </p:attrNameLst>
                                      </p:cBhvr>
                                      <p:to>
                                        <p:strVal val="visible"/>
                                      </p:to>
                                    </p:set>
                                    <p:animEffect transition="in" filter="wipe(left)">
                                      <p:cBhvr>
                                        <p:cTn id="27" dur="500"/>
                                        <p:tgtEl>
                                          <p:spTgt spid="522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282"/>
                                        </p:tgtEl>
                                        <p:attrNameLst>
                                          <p:attrName>style.visibility</p:attrName>
                                        </p:attrNameLst>
                                      </p:cBhvr>
                                      <p:to>
                                        <p:strVal val="visible"/>
                                      </p:to>
                                    </p:set>
                                    <p:animEffect transition="in" filter="wipe(left)">
                                      <p:cBhvr>
                                        <p:cTn id="32" dur="500"/>
                                        <p:tgtEl>
                                          <p:spTgt spid="522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75"/>
                                        </p:tgtEl>
                                        <p:attrNameLst>
                                          <p:attrName>style.visibility</p:attrName>
                                        </p:attrNameLst>
                                      </p:cBhvr>
                                      <p:to>
                                        <p:strVal val="visible"/>
                                      </p:to>
                                    </p:set>
                                    <p:animEffect transition="in" filter="wipe(left)">
                                      <p:cBhvr>
                                        <p:cTn id="37" dur="500"/>
                                        <p:tgtEl>
                                          <p:spTgt spid="522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280"/>
                                        </p:tgtEl>
                                        <p:attrNameLst>
                                          <p:attrName>style.visibility</p:attrName>
                                        </p:attrNameLst>
                                      </p:cBhvr>
                                      <p:to>
                                        <p:strVal val="visible"/>
                                      </p:to>
                                    </p:set>
                                    <p:animEffect transition="in" filter="wipe(left)">
                                      <p:cBhvr>
                                        <p:cTn id="42" dur="500"/>
                                        <p:tgtEl>
                                          <p:spTgt spid="522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2276"/>
                                        </p:tgtEl>
                                        <p:attrNameLst>
                                          <p:attrName>style.visibility</p:attrName>
                                        </p:attrNameLst>
                                      </p:cBhvr>
                                      <p:to>
                                        <p:strVal val="visible"/>
                                      </p:to>
                                    </p:set>
                                    <p:animEffect transition="in" filter="wipe(left)">
                                      <p:cBhvr>
                                        <p:cTn id="47" dur="500"/>
                                        <p:tgtEl>
                                          <p:spTgt spid="522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279"/>
                                        </p:tgtEl>
                                        <p:attrNameLst>
                                          <p:attrName>style.visibility</p:attrName>
                                        </p:attrNameLst>
                                      </p:cBhvr>
                                      <p:to>
                                        <p:strVal val="visible"/>
                                      </p:to>
                                    </p:set>
                                    <p:animEffect transition="in" filter="wipe(left)">
                                      <p:cBhvr>
                                        <p:cTn id="52" dur="500"/>
                                        <p:tgtEl>
                                          <p:spTgt spid="5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p:bldP spid="52273" grpId="0" autoUpdateAnimBg="0"/>
      <p:bldP spid="52274" grpId="0" autoUpdateAnimBg="0"/>
      <p:bldP spid="522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703388" y="3213100"/>
            <a:ext cx="1029652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a:t>自感磁能永为正；互感磁能可为正</a:t>
            </a:r>
            <a:r>
              <a:rPr lang="en-US" altLang="zh-CN"/>
              <a:t>(</a:t>
            </a:r>
            <a:r>
              <a:rPr lang="zh-CN" altLang="en-US"/>
              <a:t>两线圈的磁场互相加强</a:t>
            </a:r>
            <a:r>
              <a:rPr lang="en-US" altLang="zh-CN"/>
              <a:t>)</a:t>
            </a:r>
            <a:r>
              <a:rPr lang="zh-CN" altLang="en-US"/>
              <a:t>，可能为负</a:t>
            </a:r>
            <a:r>
              <a:rPr lang="en-US" altLang="zh-CN"/>
              <a:t>(</a:t>
            </a:r>
            <a:r>
              <a:rPr lang="zh-CN" altLang="en-US"/>
              <a:t>磁场互相减弱</a:t>
            </a:r>
            <a:r>
              <a:rPr lang="en-US" altLang="zh-CN"/>
              <a:t>)</a:t>
            </a:r>
            <a:r>
              <a:rPr lang="zh-CN" altLang="en-US"/>
              <a:t>。</a:t>
            </a:r>
            <a:endParaRPr lang="zh-CN" altLang="en-US">
              <a:solidFill>
                <a:srgbClr val="FF3300"/>
              </a:solidFill>
            </a:endParaRPr>
          </a:p>
        </p:txBody>
      </p:sp>
      <p:sp>
        <p:nvSpPr>
          <p:cNvPr id="53251" name="Text Box 3"/>
          <p:cNvSpPr txBox="1">
            <a:spLocks noChangeArrowheads="1"/>
          </p:cNvSpPr>
          <p:nvPr/>
        </p:nvSpPr>
        <p:spPr bwMode="auto">
          <a:xfrm>
            <a:off x="2351088" y="220503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即互感磁能大小为</a:t>
            </a:r>
          </a:p>
        </p:txBody>
      </p:sp>
      <p:graphicFrame>
        <p:nvGraphicFramePr>
          <p:cNvPr id="53252" name="Object 4"/>
          <p:cNvGraphicFramePr>
            <a:graphicFrameLocks noChangeAspect="1"/>
          </p:cNvGraphicFramePr>
          <p:nvPr/>
        </p:nvGraphicFramePr>
        <p:xfrm>
          <a:off x="5486400" y="2160588"/>
          <a:ext cx="2133600" cy="565150"/>
        </p:xfrm>
        <a:graphic>
          <a:graphicData uri="http://schemas.openxmlformats.org/presentationml/2006/ole">
            <mc:AlternateContent xmlns:mc="http://schemas.openxmlformats.org/markup-compatibility/2006">
              <mc:Choice xmlns:v="urn:schemas-microsoft-com:vml" Requires="v">
                <p:oleObj spid="_x0000_s43021" name="Equation" r:id="rId3" imgW="863225" imgH="228501" progId="Equation.3">
                  <p:embed/>
                </p:oleObj>
              </mc:Choice>
              <mc:Fallback>
                <p:oleObj name="Equation" r:id="rId3" imgW="863225"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160588"/>
                        <a:ext cx="2133600" cy="565150"/>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3432175" y="5373688"/>
          <a:ext cx="5029200" cy="852487"/>
        </p:xfrm>
        <a:graphic>
          <a:graphicData uri="http://schemas.openxmlformats.org/presentationml/2006/ole">
            <mc:AlternateContent xmlns:mc="http://schemas.openxmlformats.org/markup-compatibility/2006">
              <mc:Choice xmlns:v="urn:schemas-microsoft-com:vml" Requires="v">
                <p:oleObj spid="_x0000_s43022" name="Equation" r:id="rId5" imgW="1943100" imgH="393700" progId="Equation.3">
                  <p:embed/>
                </p:oleObj>
              </mc:Choice>
              <mc:Fallback>
                <p:oleObj name="Equation" r:id="rId5" imgW="19431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5" y="5373688"/>
                        <a:ext cx="5029200" cy="852487"/>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Rectangle 6"/>
          <p:cNvSpPr>
            <a:spLocks noChangeArrowheads="1"/>
          </p:cNvSpPr>
          <p:nvPr/>
        </p:nvSpPr>
        <p:spPr bwMode="auto">
          <a:xfrm>
            <a:off x="479425" y="2852738"/>
            <a:ext cx="11080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3300"/>
                </a:solidFill>
              </a:rPr>
              <a:t>注意：</a:t>
            </a:r>
          </a:p>
        </p:txBody>
      </p:sp>
      <p:sp>
        <p:nvSpPr>
          <p:cNvPr id="53255" name="Rectangle 7"/>
          <p:cNvSpPr>
            <a:spLocks noChangeArrowheads="1"/>
          </p:cNvSpPr>
          <p:nvPr/>
        </p:nvSpPr>
        <p:spPr bwMode="auto">
          <a:xfrm>
            <a:off x="263525" y="4652963"/>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故互感线圈磁场中的总磁能为：</a:t>
            </a:r>
          </a:p>
        </p:txBody>
      </p:sp>
      <p:graphicFrame>
        <p:nvGraphicFramePr>
          <p:cNvPr id="53256" name="Object 8"/>
          <p:cNvGraphicFramePr>
            <a:graphicFrameLocks noChangeAspect="1"/>
          </p:cNvGraphicFramePr>
          <p:nvPr/>
        </p:nvGraphicFramePr>
        <p:xfrm>
          <a:off x="3287713" y="1196975"/>
          <a:ext cx="5024437" cy="842963"/>
        </p:xfrm>
        <a:graphic>
          <a:graphicData uri="http://schemas.openxmlformats.org/presentationml/2006/ole">
            <mc:AlternateContent xmlns:mc="http://schemas.openxmlformats.org/markup-compatibility/2006">
              <mc:Choice xmlns:v="urn:schemas-microsoft-com:vml" Requires="v">
                <p:oleObj spid="_x0000_s43023" name="Equation" r:id="rId7" imgW="1866943" imgH="365688" progId="Equation.3">
                  <p:embed/>
                </p:oleObj>
              </mc:Choice>
              <mc:Fallback>
                <p:oleObj name="Equation" r:id="rId7" imgW="1866943" imgH="36568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1196975"/>
                        <a:ext cx="5024437"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7" name="Text Box 9"/>
          <p:cNvSpPr txBox="1">
            <a:spLocks noChangeArrowheads="1"/>
          </p:cNvSpPr>
          <p:nvPr/>
        </p:nvSpPr>
        <p:spPr bwMode="auto">
          <a:xfrm>
            <a:off x="334963" y="765175"/>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若先合上</a:t>
            </a:r>
            <a:r>
              <a:rPr lang="en-US" altLang="zh-CN"/>
              <a:t>K</a:t>
            </a:r>
            <a:r>
              <a:rPr lang="en-US" altLang="zh-CN" baseline="-25000"/>
              <a:t>2</a:t>
            </a:r>
            <a:r>
              <a:rPr lang="zh-CN" altLang="en-US"/>
              <a:t>，再合上</a:t>
            </a:r>
            <a:r>
              <a:rPr lang="en-US" altLang="zh-CN"/>
              <a:t>K</a:t>
            </a:r>
            <a:r>
              <a:rPr lang="en-US" altLang="zh-CN" baseline="-25000"/>
              <a:t>1</a:t>
            </a:r>
            <a:r>
              <a:rPr lang="zh-CN" altLang="en-US"/>
              <a:t>，则有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left)">
                                      <p:cBhvr>
                                        <p:cTn id="12" dur="500"/>
                                        <p:tgtEl>
                                          <p:spTgt spid="53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4"/>
                                        </p:tgtEl>
                                        <p:attrNameLst>
                                          <p:attrName>style.visibility</p:attrName>
                                        </p:attrNameLst>
                                      </p:cBhvr>
                                      <p:to>
                                        <p:strVal val="visible"/>
                                      </p:to>
                                    </p:set>
                                    <p:animEffect transition="in" filter="wipe(left)">
                                      <p:cBhvr>
                                        <p:cTn id="27" dur="500"/>
                                        <p:tgtEl>
                                          <p:spTgt spid="532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0"/>
                                        </p:tgtEl>
                                        <p:attrNameLst>
                                          <p:attrName>style.visibility</p:attrName>
                                        </p:attrNameLst>
                                      </p:cBhvr>
                                      <p:to>
                                        <p:strVal val="visible"/>
                                      </p:to>
                                    </p:set>
                                    <p:animEffect transition="in" filter="wipe(left)">
                                      <p:cBhvr>
                                        <p:cTn id="32" dur="500"/>
                                        <p:tgtEl>
                                          <p:spTgt spid="532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255"/>
                                        </p:tgtEl>
                                        <p:attrNameLst>
                                          <p:attrName>style.visibility</p:attrName>
                                        </p:attrNameLst>
                                      </p:cBhvr>
                                      <p:to>
                                        <p:strVal val="visible"/>
                                      </p:to>
                                    </p:set>
                                    <p:animEffect transition="in" filter="wipe(left)">
                                      <p:cBhvr>
                                        <p:cTn id="37" dur="500"/>
                                        <p:tgtEl>
                                          <p:spTgt spid="532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3253"/>
                                        </p:tgtEl>
                                        <p:attrNameLst>
                                          <p:attrName>style.visibility</p:attrName>
                                        </p:attrNameLst>
                                      </p:cBhvr>
                                      <p:to>
                                        <p:strVal val="visible"/>
                                      </p:to>
                                    </p:set>
                                    <p:animEffect transition="in" filter="wipe(left)">
                                      <p:cBhvr>
                                        <p:cTn id="42"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4" grpId="0" animBg="1" autoUpdateAnimBg="0"/>
      <p:bldP spid="53255" grpId="0" autoUpdateAnimBg="0"/>
      <p:bldP spid="5325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982663" y="1196975"/>
            <a:ext cx="6019800" cy="796925"/>
            <a:chOff x="96" y="480"/>
            <a:chExt cx="3675" cy="502"/>
          </a:xfrm>
        </p:grpSpPr>
        <p:sp>
          <p:nvSpPr>
            <p:cNvPr id="44076" name="Text Box 3"/>
            <p:cNvSpPr txBox="1">
              <a:spLocks noChangeArrowheads="1"/>
            </p:cNvSpPr>
            <p:nvPr/>
          </p:nvSpPr>
          <p:spPr bwMode="auto">
            <a:xfrm>
              <a:off x="96" y="576"/>
              <a:ext cx="30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楷体_GB2312" pitchFamily="49" charset="-122"/>
                </a:rPr>
                <a:t>解∶由安培环路定理得传输线内的</a:t>
              </a:r>
              <a:endParaRPr lang="zh-CN" altLang="en-US" b="0">
                <a:latin typeface="楷体_GB2312" pitchFamily="49" charset="-122"/>
              </a:endParaRPr>
            </a:p>
          </p:txBody>
        </p:sp>
        <p:graphicFrame>
          <p:nvGraphicFramePr>
            <p:cNvPr id="44077" name="Object 4"/>
            <p:cNvGraphicFramePr>
              <a:graphicFrameLocks noChangeAspect="1"/>
            </p:cNvGraphicFramePr>
            <p:nvPr/>
          </p:nvGraphicFramePr>
          <p:xfrm>
            <a:off x="3072" y="480"/>
            <a:ext cx="699" cy="502"/>
          </p:xfrm>
          <a:graphic>
            <a:graphicData uri="http://schemas.openxmlformats.org/presentationml/2006/ole">
              <mc:AlternateContent xmlns:mc="http://schemas.openxmlformats.org/markup-compatibility/2006">
                <mc:Choice xmlns:v="urn:schemas-microsoft-com:vml" Requires="v">
                  <p:oleObj spid="_x0000_s44104" name="Equation" r:id="rId3" imgW="545863" imgH="393529" progId="Equation.3">
                    <p:embed/>
                  </p:oleObj>
                </mc:Choice>
                <mc:Fallback>
                  <p:oleObj name="Equation" r:id="rId3" imgW="545863"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480"/>
                          <a:ext cx="699"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4277" name="Object 5"/>
          <p:cNvGraphicFramePr>
            <a:graphicFrameLocks noChangeAspect="1"/>
          </p:cNvGraphicFramePr>
          <p:nvPr/>
        </p:nvGraphicFramePr>
        <p:xfrm>
          <a:off x="7464425" y="1412875"/>
          <a:ext cx="1587500" cy="387350"/>
        </p:xfrm>
        <a:graphic>
          <a:graphicData uri="http://schemas.openxmlformats.org/presentationml/2006/ole">
            <mc:AlternateContent xmlns:mc="http://schemas.openxmlformats.org/markup-compatibility/2006">
              <mc:Choice xmlns:v="urn:schemas-microsoft-com:vml" Requires="v">
                <p:oleObj spid="_x0000_s44105" name="Equation" r:id="rId5" imgW="812447" imgH="215806" progId="Equation.3">
                  <p:embed/>
                </p:oleObj>
              </mc:Choice>
              <mc:Fallback>
                <p:oleObj name="Equation" r:id="rId5" imgW="812447"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4425" y="1412875"/>
                        <a:ext cx="15875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3048000" y="1970088"/>
          <a:ext cx="2971800" cy="930275"/>
        </p:xfrm>
        <a:graphic>
          <a:graphicData uri="http://schemas.openxmlformats.org/presentationml/2006/ole">
            <mc:AlternateContent xmlns:mc="http://schemas.openxmlformats.org/markup-compatibility/2006">
              <mc:Choice xmlns:v="urn:schemas-microsoft-com:vml" Requires="v">
                <p:oleObj spid="_x0000_s44106" name="Equation" r:id="rId7" imgW="1231366" imgH="444307" progId="Equation.3">
                  <p:embed/>
                </p:oleObj>
              </mc:Choice>
              <mc:Fallback>
                <p:oleObj name="Equation" r:id="rId7" imgW="1231366" imgH="44430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1970088"/>
                        <a:ext cx="29718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Text Box 7"/>
          <p:cNvSpPr txBox="1">
            <a:spLocks noChangeArrowheads="1"/>
          </p:cNvSpPr>
          <p:nvPr/>
        </p:nvSpPr>
        <p:spPr bwMode="auto">
          <a:xfrm>
            <a:off x="911225" y="28527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单位长度的磁能</a:t>
            </a:r>
            <a:r>
              <a:rPr lang="en-US" altLang="zh-CN">
                <a:latin typeface="楷体_GB2312" pitchFamily="49" charset="-122"/>
              </a:rPr>
              <a:t>:</a:t>
            </a:r>
          </a:p>
        </p:txBody>
      </p:sp>
      <p:graphicFrame>
        <p:nvGraphicFramePr>
          <p:cNvPr id="54280" name="Object 8"/>
          <p:cNvGraphicFramePr>
            <a:graphicFrameLocks noChangeAspect="1"/>
          </p:cNvGraphicFramePr>
          <p:nvPr/>
        </p:nvGraphicFramePr>
        <p:xfrm>
          <a:off x="3143250" y="3429000"/>
          <a:ext cx="4854575" cy="1963738"/>
        </p:xfrm>
        <a:graphic>
          <a:graphicData uri="http://schemas.openxmlformats.org/presentationml/2006/ole">
            <mc:AlternateContent xmlns:mc="http://schemas.openxmlformats.org/markup-compatibility/2006">
              <mc:Choice xmlns:v="urn:schemas-microsoft-com:vml" Requires="v">
                <p:oleObj spid="_x0000_s44107" name="Equation" r:id="rId9" imgW="2095500" imgH="939800" progId="Equation.3">
                  <p:embed/>
                </p:oleObj>
              </mc:Choice>
              <mc:Fallback>
                <p:oleObj name="Equation" r:id="rId9" imgW="2095500" imgH="939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0" y="3429000"/>
                        <a:ext cx="4854575"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1" name="Object 9"/>
          <p:cNvGraphicFramePr>
            <a:graphicFrameLocks noChangeAspect="1"/>
          </p:cNvGraphicFramePr>
          <p:nvPr/>
        </p:nvGraphicFramePr>
        <p:xfrm>
          <a:off x="1703388" y="5589588"/>
          <a:ext cx="2214562" cy="855662"/>
        </p:xfrm>
        <a:graphic>
          <a:graphicData uri="http://schemas.openxmlformats.org/presentationml/2006/ole">
            <mc:AlternateContent xmlns:mc="http://schemas.openxmlformats.org/markup-compatibility/2006">
              <mc:Choice xmlns:v="urn:schemas-microsoft-com:vml" Requires="v">
                <p:oleObj spid="_x0000_s44108" name="Equation" r:id="rId11" imgW="888614" imgH="393529" progId="Equation.3">
                  <p:embed/>
                </p:oleObj>
              </mc:Choice>
              <mc:Fallback>
                <p:oleObj name="Equation" r:id="rId11" imgW="888614" imgH="393529"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3388" y="5589588"/>
                        <a:ext cx="2214562"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2" name="Text Box 10"/>
          <p:cNvSpPr txBox="1">
            <a:spLocks noChangeArrowheads="1"/>
          </p:cNvSpPr>
          <p:nvPr/>
        </p:nvSpPr>
        <p:spPr bwMode="auto">
          <a:xfrm>
            <a:off x="4367213" y="580548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比较之，得：</a:t>
            </a:r>
            <a:endParaRPr lang="zh-CN" altLang="en-US" b="0">
              <a:latin typeface="楷体_GB2312" pitchFamily="49" charset="-122"/>
            </a:endParaRPr>
          </a:p>
        </p:txBody>
      </p:sp>
      <p:graphicFrame>
        <p:nvGraphicFramePr>
          <p:cNvPr id="54283" name="Object 11"/>
          <p:cNvGraphicFramePr>
            <a:graphicFrameLocks noChangeAspect="1"/>
          </p:cNvGraphicFramePr>
          <p:nvPr/>
        </p:nvGraphicFramePr>
        <p:xfrm>
          <a:off x="6672263" y="5661025"/>
          <a:ext cx="2362200" cy="871538"/>
        </p:xfrm>
        <a:graphic>
          <a:graphicData uri="http://schemas.openxmlformats.org/presentationml/2006/ole">
            <mc:AlternateContent xmlns:mc="http://schemas.openxmlformats.org/markup-compatibility/2006">
              <mc:Choice xmlns:v="urn:schemas-microsoft-com:vml" Requires="v">
                <p:oleObj spid="_x0000_s44109" name="Equation" r:id="rId13" imgW="863225" imgH="431613" progId="Equation.3">
                  <p:embed/>
                </p:oleObj>
              </mc:Choice>
              <mc:Fallback>
                <p:oleObj name="Equation" r:id="rId13" imgW="863225" imgH="43161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2263" y="5661025"/>
                        <a:ext cx="23622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2" name="Text Box 12"/>
          <p:cNvSpPr txBox="1">
            <a:spLocks noChangeArrowheads="1"/>
          </p:cNvSpPr>
          <p:nvPr/>
        </p:nvSpPr>
        <p:spPr bwMode="auto">
          <a:xfrm>
            <a:off x="1524000" y="461963"/>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en-US" b="0">
              <a:ea typeface="宋体" panose="02010600030101010101" pitchFamily="2" charset="-122"/>
            </a:endParaRPr>
          </a:p>
        </p:txBody>
      </p:sp>
      <p:sp>
        <p:nvSpPr>
          <p:cNvPr id="54285" name="Text Box 13"/>
          <p:cNvSpPr txBox="1">
            <a:spLocks noChangeArrowheads="1"/>
          </p:cNvSpPr>
          <p:nvPr/>
        </p:nvSpPr>
        <p:spPr bwMode="auto">
          <a:xfrm>
            <a:off x="192088" y="692150"/>
            <a:ext cx="11807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3] </a:t>
            </a:r>
            <a:r>
              <a:rPr lang="zh-CN" altLang="en-US"/>
              <a:t>求传输线内的单位长度的储能，并由此求出单位长度的自感系数。</a:t>
            </a:r>
          </a:p>
        </p:txBody>
      </p:sp>
      <p:grpSp>
        <p:nvGrpSpPr>
          <p:cNvPr id="54286" name="Group 14"/>
          <p:cNvGrpSpPr>
            <a:grpSpLocks/>
          </p:cNvGrpSpPr>
          <p:nvPr/>
        </p:nvGrpSpPr>
        <p:grpSpPr bwMode="auto">
          <a:xfrm>
            <a:off x="9120188" y="2349500"/>
            <a:ext cx="2514600" cy="2286000"/>
            <a:chOff x="3888" y="1008"/>
            <a:chExt cx="1584" cy="1440"/>
          </a:xfrm>
        </p:grpSpPr>
        <p:graphicFrame>
          <p:nvGraphicFramePr>
            <p:cNvPr id="44045" name="Object 15"/>
            <p:cNvGraphicFramePr>
              <a:graphicFrameLocks noChangeAspect="1"/>
            </p:cNvGraphicFramePr>
            <p:nvPr/>
          </p:nvGraphicFramePr>
          <p:xfrm>
            <a:off x="3888" y="2003"/>
            <a:ext cx="50" cy="110"/>
          </p:xfrm>
          <a:graphic>
            <a:graphicData uri="http://schemas.openxmlformats.org/presentationml/2006/ole">
              <mc:AlternateContent xmlns:mc="http://schemas.openxmlformats.org/markup-compatibility/2006">
                <mc:Choice xmlns:v="urn:schemas-microsoft-com:vml" Requires="v">
                  <p:oleObj spid="_x0000_s44110" name="公式" r:id="rId15" imgW="126890" imgH="279158" progId="Equation.3">
                    <p:embed/>
                  </p:oleObj>
                </mc:Choice>
                <mc:Fallback>
                  <p:oleObj name="公式" r:id="rId15" imgW="126890" imgH="279158"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8" y="2003"/>
                          <a:ext cx="50"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6" name="Oval 16"/>
            <p:cNvSpPr>
              <a:spLocks noChangeArrowheads="1"/>
            </p:cNvSpPr>
            <p:nvPr/>
          </p:nvSpPr>
          <p:spPr bwMode="auto">
            <a:xfrm>
              <a:off x="3974" y="1008"/>
              <a:ext cx="1490" cy="1440"/>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47" name="Oval 17"/>
            <p:cNvSpPr>
              <a:spLocks noChangeArrowheads="1"/>
            </p:cNvSpPr>
            <p:nvPr/>
          </p:nvSpPr>
          <p:spPr bwMode="auto">
            <a:xfrm>
              <a:off x="4105" y="1135"/>
              <a:ext cx="1228" cy="118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4048" name="Object 18"/>
            <p:cNvGraphicFramePr>
              <a:graphicFrameLocks noChangeAspect="1"/>
            </p:cNvGraphicFramePr>
            <p:nvPr/>
          </p:nvGraphicFramePr>
          <p:xfrm>
            <a:off x="5184" y="2112"/>
            <a:ext cx="129" cy="125"/>
          </p:xfrm>
          <a:graphic>
            <a:graphicData uri="http://schemas.openxmlformats.org/presentationml/2006/ole">
              <mc:AlternateContent xmlns:mc="http://schemas.openxmlformats.org/markup-compatibility/2006">
                <mc:Choice xmlns:v="urn:schemas-microsoft-com:vml" Requires="v">
                  <p:oleObj spid="_x0000_s44111" name="Equation" r:id="rId17" imgW="98977" imgH="99144" progId="Equation.3">
                    <p:embed/>
                  </p:oleObj>
                </mc:Choice>
                <mc:Fallback>
                  <p:oleObj name="Equation" r:id="rId17" imgW="98977" imgH="99144"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4" y="2112"/>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9" name="Oval 19"/>
            <p:cNvSpPr>
              <a:spLocks noChangeArrowheads="1"/>
            </p:cNvSpPr>
            <p:nvPr/>
          </p:nvSpPr>
          <p:spPr bwMode="auto">
            <a:xfrm>
              <a:off x="4193" y="1220"/>
              <a:ext cx="1052" cy="1016"/>
            </a:xfrm>
            <a:prstGeom prst="ellipse">
              <a:avLst/>
            </a:prstGeom>
            <a:solidFill>
              <a:srgbClr val="FFCC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0" name="Oval 20"/>
            <p:cNvSpPr>
              <a:spLocks noChangeArrowheads="1"/>
            </p:cNvSpPr>
            <p:nvPr/>
          </p:nvSpPr>
          <p:spPr bwMode="auto">
            <a:xfrm>
              <a:off x="4281" y="1305"/>
              <a:ext cx="876" cy="846"/>
            </a:xfrm>
            <a:prstGeom prst="ellipse">
              <a:avLst/>
            </a:prstGeom>
            <a:solidFill>
              <a:schemeClr val="bg1"/>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1" name="Oval 21"/>
            <p:cNvSpPr>
              <a:spLocks noChangeArrowheads="1"/>
            </p:cNvSpPr>
            <p:nvPr/>
          </p:nvSpPr>
          <p:spPr bwMode="auto">
            <a:xfrm>
              <a:off x="4500" y="1516"/>
              <a:ext cx="438" cy="42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2" name="Oval 22"/>
            <p:cNvSpPr>
              <a:spLocks noChangeArrowheads="1"/>
            </p:cNvSpPr>
            <p:nvPr/>
          </p:nvSpPr>
          <p:spPr bwMode="auto">
            <a:xfrm>
              <a:off x="4412" y="1431"/>
              <a:ext cx="614" cy="594"/>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053" name="Oval 23"/>
            <p:cNvSpPr>
              <a:spLocks noChangeArrowheads="1"/>
            </p:cNvSpPr>
            <p:nvPr/>
          </p:nvSpPr>
          <p:spPr bwMode="auto">
            <a:xfrm>
              <a:off x="4544" y="1558"/>
              <a:ext cx="351" cy="34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4054" name="Object 24"/>
            <p:cNvGraphicFramePr>
              <a:graphicFrameLocks noChangeAspect="1"/>
            </p:cNvGraphicFramePr>
            <p:nvPr/>
          </p:nvGraphicFramePr>
          <p:xfrm>
            <a:off x="4895" y="1855"/>
            <a:ext cx="75" cy="74"/>
          </p:xfrm>
          <a:graphic>
            <a:graphicData uri="http://schemas.openxmlformats.org/presentationml/2006/ole">
              <mc:AlternateContent xmlns:mc="http://schemas.openxmlformats.org/markup-compatibility/2006">
                <mc:Choice xmlns:v="urn:schemas-microsoft-com:vml" Requires="v">
                  <p:oleObj spid="_x0000_s44112" name="公式" r:id="rId19" imgW="114102" imgH="114102" progId="Equation.3">
                    <p:embed/>
                  </p:oleObj>
                </mc:Choice>
                <mc:Fallback>
                  <p:oleObj name="公式" r:id="rId19" imgW="114102" imgH="114102"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5" y="1855"/>
                          <a:ext cx="75" cy="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5" name="Object 25"/>
            <p:cNvGraphicFramePr>
              <a:graphicFrameLocks noChangeAspect="1"/>
            </p:cNvGraphicFramePr>
            <p:nvPr/>
          </p:nvGraphicFramePr>
          <p:xfrm>
            <a:off x="4500" y="1855"/>
            <a:ext cx="65" cy="62"/>
          </p:xfrm>
          <a:graphic>
            <a:graphicData uri="http://schemas.openxmlformats.org/presentationml/2006/ole">
              <mc:AlternateContent xmlns:mc="http://schemas.openxmlformats.org/markup-compatibility/2006">
                <mc:Choice xmlns:v="urn:schemas-microsoft-com:vml" Requires="v">
                  <p:oleObj spid="_x0000_s44113" name="公式" r:id="rId21" imgW="114102" imgH="114102" progId="Equation.3">
                    <p:embed/>
                  </p:oleObj>
                </mc:Choice>
                <mc:Fallback>
                  <p:oleObj name="公式" r:id="rId21" imgW="114102" imgH="114102"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0" y="1855"/>
                          <a:ext cx="65"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6" name="Object 26"/>
            <p:cNvGraphicFramePr>
              <a:graphicFrameLocks noChangeAspect="1"/>
            </p:cNvGraphicFramePr>
            <p:nvPr/>
          </p:nvGraphicFramePr>
          <p:xfrm>
            <a:off x="4938" y="1728"/>
            <a:ext cx="65" cy="63"/>
          </p:xfrm>
          <a:graphic>
            <a:graphicData uri="http://schemas.openxmlformats.org/presentationml/2006/ole">
              <mc:AlternateContent xmlns:mc="http://schemas.openxmlformats.org/markup-compatibility/2006">
                <mc:Choice xmlns:v="urn:schemas-microsoft-com:vml" Requires="v">
                  <p:oleObj spid="_x0000_s44114" name="公式" r:id="rId22" imgW="114102" imgH="114102" progId="Equation.3">
                    <p:embed/>
                  </p:oleObj>
                </mc:Choice>
                <mc:Fallback>
                  <p:oleObj name="公式" r:id="rId22" imgW="114102" imgH="114102"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38" y="1728"/>
                          <a:ext cx="65"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7" name="Object 27"/>
            <p:cNvGraphicFramePr>
              <a:graphicFrameLocks noChangeAspect="1"/>
            </p:cNvGraphicFramePr>
            <p:nvPr/>
          </p:nvGraphicFramePr>
          <p:xfrm>
            <a:off x="4675" y="1940"/>
            <a:ext cx="66" cy="62"/>
          </p:xfrm>
          <a:graphic>
            <a:graphicData uri="http://schemas.openxmlformats.org/presentationml/2006/ole">
              <mc:AlternateContent xmlns:mc="http://schemas.openxmlformats.org/markup-compatibility/2006">
                <mc:Choice xmlns:v="urn:schemas-microsoft-com:vml" Requires="v">
                  <p:oleObj spid="_x0000_s44115" name="公式" r:id="rId23" imgW="114102" imgH="114102" progId="Equation.3">
                    <p:embed/>
                  </p:oleObj>
                </mc:Choice>
                <mc:Fallback>
                  <p:oleObj name="公式" r:id="rId23" imgW="114102" imgH="114102"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5" y="1940"/>
                          <a:ext cx="66"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8" name="Object 28"/>
            <p:cNvGraphicFramePr>
              <a:graphicFrameLocks noChangeAspect="1"/>
            </p:cNvGraphicFramePr>
            <p:nvPr/>
          </p:nvGraphicFramePr>
          <p:xfrm>
            <a:off x="4500" y="1558"/>
            <a:ext cx="65" cy="63"/>
          </p:xfrm>
          <a:graphic>
            <a:graphicData uri="http://schemas.openxmlformats.org/presentationml/2006/ole">
              <mc:AlternateContent xmlns:mc="http://schemas.openxmlformats.org/markup-compatibility/2006">
                <mc:Choice xmlns:v="urn:schemas-microsoft-com:vml" Requires="v">
                  <p:oleObj spid="_x0000_s44116" name="公式" r:id="rId24" imgW="114102" imgH="114102" progId="Equation.3">
                    <p:embed/>
                  </p:oleObj>
                </mc:Choice>
                <mc:Fallback>
                  <p:oleObj name="公式" r:id="rId24" imgW="114102" imgH="114102"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0" y="1558"/>
                          <a:ext cx="65"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9" name="Object 29"/>
            <p:cNvGraphicFramePr>
              <a:graphicFrameLocks noChangeAspect="1"/>
            </p:cNvGraphicFramePr>
            <p:nvPr/>
          </p:nvGraphicFramePr>
          <p:xfrm>
            <a:off x="4895" y="1558"/>
            <a:ext cx="64" cy="63"/>
          </p:xfrm>
          <a:graphic>
            <a:graphicData uri="http://schemas.openxmlformats.org/presentationml/2006/ole">
              <mc:AlternateContent xmlns:mc="http://schemas.openxmlformats.org/markup-compatibility/2006">
                <mc:Choice xmlns:v="urn:schemas-microsoft-com:vml" Requires="v">
                  <p:oleObj spid="_x0000_s44117" name="公式" r:id="rId25" imgW="114102" imgH="114102" progId="Equation.3">
                    <p:embed/>
                  </p:oleObj>
                </mc:Choice>
                <mc:Fallback>
                  <p:oleObj name="公式" r:id="rId25" imgW="114102" imgH="114102"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5" y="1558"/>
                          <a:ext cx="64"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0" name="Object 30"/>
            <p:cNvGraphicFramePr>
              <a:graphicFrameLocks noChangeAspect="1"/>
            </p:cNvGraphicFramePr>
            <p:nvPr/>
          </p:nvGraphicFramePr>
          <p:xfrm>
            <a:off x="4457" y="1728"/>
            <a:ext cx="64" cy="63"/>
          </p:xfrm>
          <a:graphic>
            <a:graphicData uri="http://schemas.openxmlformats.org/presentationml/2006/ole">
              <mc:AlternateContent xmlns:mc="http://schemas.openxmlformats.org/markup-compatibility/2006">
                <mc:Choice xmlns:v="urn:schemas-microsoft-com:vml" Requires="v">
                  <p:oleObj spid="_x0000_s44118" name="公式" r:id="rId26" imgW="114102" imgH="114102" progId="Equation.3">
                    <p:embed/>
                  </p:oleObj>
                </mc:Choice>
                <mc:Fallback>
                  <p:oleObj name="公式" r:id="rId26" imgW="114102" imgH="114102"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57" y="1728"/>
                          <a:ext cx="64"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1" name="Object 31"/>
            <p:cNvGraphicFramePr>
              <a:graphicFrameLocks noChangeAspect="1"/>
            </p:cNvGraphicFramePr>
            <p:nvPr/>
          </p:nvGraphicFramePr>
          <p:xfrm>
            <a:off x="4719" y="1474"/>
            <a:ext cx="65" cy="63"/>
          </p:xfrm>
          <a:graphic>
            <a:graphicData uri="http://schemas.openxmlformats.org/presentationml/2006/ole">
              <mc:AlternateContent xmlns:mc="http://schemas.openxmlformats.org/markup-compatibility/2006">
                <mc:Choice xmlns:v="urn:schemas-microsoft-com:vml" Requires="v">
                  <p:oleObj spid="_x0000_s44119" name="公式" r:id="rId27" imgW="114102" imgH="114102" progId="Equation.3">
                    <p:embed/>
                  </p:oleObj>
                </mc:Choice>
                <mc:Fallback>
                  <p:oleObj name="公式" r:id="rId27" imgW="114102" imgH="114102"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 y="1474"/>
                          <a:ext cx="65"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2" name="Line 32"/>
            <p:cNvSpPr>
              <a:spLocks noChangeShapeType="1"/>
            </p:cNvSpPr>
            <p:nvPr/>
          </p:nvSpPr>
          <p:spPr bwMode="auto">
            <a:xfrm flipV="1">
              <a:off x="4719" y="1474"/>
              <a:ext cx="131" cy="2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33"/>
            <p:cNvSpPr>
              <a:spLocks noChangeShapeType="1"/>
            </p:cNvSpPr>
            <p:nvPr/>
          </p:nvSpPr>
          <p:spPr bwMode="auto">
            <a:xfrm>
              <a:off x="4719" y="1728"/>
              <a:ext cx="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34"/>
            <p:cNvSpPr>
              <a:spLocks noChangeShapeType="1"/>
            </p:cNvSpPr>
            <p:nvPr/>
          </p:nvSpPr>
          <p:spPr bwMode="auto">
            <a:xfrm flipH="1">
              <a:off x="4150" y="1728"/>
              <a:ext cx="569" cy="25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35"/>
            <p:cNvSpPr>
              <a:spLocks noChangeShapeType="1"/>
            </p:cNvSpPr>
            <p:nvPr/>
          </p:nvSpPr>
          <p:spPr bwMode="auto">
            <a:xfrm>
              <a:off x="4719" y="1728"/>
              <a:ext cx="395" cy="17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66" name="Object 36"/>
            <p:cNvGraphicFramePr>
              <a:graphicFrameLocks noChangeAspect="1"/>
            </p:cNvGraphicFramePr>
            <p:nvPr/>
          </p:nvGraphicFramePr>
          <p:xfrm>
            <a:off x="4613" y="1548"/>
            <a:ext cx="152" cy="155"/>
          </p:xfrm>
          <a:graphic>
            <a:graphicData uri="http://schemas.openxmlformats.org/presentationml/2006/ole">
              <mc:AlternateContent xmlns:mc="http://schemas.openxmlformats.org/markup-compatibility/2006">
                <mc:Choice xmlns:v="urn:schemas-microsoft-com:vml" Requires="v">
                  <p:oleObj spid="_x0000_s44120" name="公式" r:id="rId28" imgW="228600" imgH="241300" progId="Equation.3">
                    <p:embed/>
                  </p:oleObj>
                </mc:Choice>
                <mc:Fallback>
                  <p:oleObj name="公式" r:id="rId28" imgW="228600" imgH="241300" progId="Equation.3">
                    <p:embed/>
                    <p:pic>
                      <p:nvPicPr>
                        <p:cNvPr id="0" name="Object 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13" y="1548"/>
                          <a:ext cx="15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7" name="Object 37"/>
            <p:cNvGraphicFramePr>
              <a:graphicFrameLocks noChangeAspect="1"/>
            </p:cNvGraphicFramePr>
            <p:nvPr/>
          </p:nvGraphicFramePr>
          <p:xfrm>
            <a:off x="4272" y="1913"/>
            <a:ext cx="170" cy="165"/>
          </p:xfrm>
          <a:graphic>
            <a:graphicData uri="http://schemas.openxmlformats.org/presentationml/2006/ole">
              <mc:AlternateContent xmlns:mc="http://schemas.openxmlformats.org/markup-compatibility/2006">
                <mc:Choice xmlns:v="urn:schemas-microsoft-com:vml" Requires="v">
                  <p:oleObj spid="_x0000_s44121" name="公式" r:id="rId30" imgW="241195" imgH="241195" progId="Equation.3">
                    <p:embed/>
                  </p:oleObj>
                </mc:Choice>
                <mc:Fallback>
                  <p:oleObj name="公式" r:id="rId30" imgW="241195" imgH="241195" progId="Equation.3">
                    <p:embed/>
                    <p:pic>
                      <p:nvPicPr>
                        <p:cNvPr id="0"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72" y="1913"/>
                          <a:ext cx="170"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8" name="Object 38"/>
            <p:cNvGraphicFramePr>
              <a:graphicFrameLocks noChangeAspect="1"/>
            </p:cNvGraphicFramePr>
            <p:nvPr/>
          </p:nvGraphicFramePr>
          <p:xfrm>
            <a:off x="4884" y="1903"/>
            <a:ext cx="205" cy="161"/>
          </p:xfrm>
          <a:graphic>
            <a:graphicData uri="http://schemas.openxmlformats.org/presentationml/2006/ole">
              <mc:AlternateContent xmlns:mc="http://schemas.openxmlformats.org/markup-compatibility/2006">
                <mc:Choice xmlns:v="urn:schemas-microsoft-com:vml" Requires="v">
                  <p:oleObj spid="_x0000_s44122" name="Equation" r:id="rId32" imgW="215619" imgH="177569" progId="Equation.3">
                    <p:embed/>
                  </p:oleObj>
                </mc:Choice>
                <mc:Fallback>
                  <p:oleObj name="Equation" r:id="rId32" imgW="215619" imgH="177569" progId="Equation.3">
                    <p:embed/>
                    <p:pic>
                      <p:nvPicPr>
                        <p:cNvPr id="0" name="Object 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884" y="1903"/>
                          <a:ext cx="205"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9" name="Object 39"/>
            <p:cNvGraphicFramePr>
              <a:graphicFrameLocks noChangeAspect="1"/>
            </p:cNvGraphicFramePr>
            <p:nvPr/>
          </p:nvGraphicFramePr>
          <p:xfrm>
            <a:off x="4671" y="2323"/>
            <a:ext cx="129" cy="125"/>
          </p:xfrm>
          <a:graphic>
            <a:graphicData uri="http://schemas.openxmlformats.org/presentationml/2006/ole">
              <mc:AlternateContent xmlns:mc="http://schemas.openxmlformats.org/markup-compatibility/2006">
                <mc:Choice xmlns:v="urn:schemas-microsoft-com:vml" Requires="v">
                  <p:oleObj spid="_x0000_s44123" name="Equation" r:id="rId34" imgW="98977" imgH="99144" progId="Equation.3">
                    <p:embed/>
                  </p:oleObj>
                </mc:Choice>
                <mc:Fallback>
                  <p:oleObj name="Equation" r:id="rId34" imgW="98977" imgH="99144" progId="Equation.3">
                    <p:embed/>
                    <p:pic>
                      <p:nvPicPr>
                        <p:cNvPr id="0" name="Object 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71" y="2323"/>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0" name="Object 40"/>
            <p:cNvGraphicFramePr>
              <a:graphicFrameLocks noChangeAspect="1"/>
            </p:cNvGraphicFramePr>
            <p:nvPr/>
          </p:nvGraphicFramePr>
          <p:xfrm>
            <a:off x="4176" y="2131"/>
            <a:ext cx="129" cy="125"/>
          </p:xfrm>
          <a:graphic>
            <a:graphicData uri="http://schemas.openxmlformats.org/presentationml/2006/ole">
              <mc:AlternateContent xmlns:mc="http://schemas.openxmlformats.org/markup-compatibility/2006">
                <mc:Choice xmlns:v="urn:schemas-microsoft-com:vml" Requires="v">
                  <p:oleObj spid="_x0000_s44124" name="Equation" r:id="rId36" imgW="98977" imgH="99144" progId="Equation.3">
                    <p:embed/>
                  </p:oleObj>
                </mc:Choice>
                <mc:Fallback>
                  <p:oleObj name="Equation" r:id="rId36" imgW="98977" imgH="99144" progId="Equation.3">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76" y="2131"/>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1" name="Object 41"/>
            <p:cNvGraphicFramePr>
              <a:graphicFrameLocks noChangeAspect="1"/>
            </p:cNvGraphicFramePr>
            <p:nvPr/>
          </p:nvGraphicFramePr>
          <p:xfrm>
            <a:off x="5343" y="1680"/>
            <a:ext cx="129" cy="125"/>
          </p:xfrm>
          <a:graphic>
            <a:graphicData uri="http://schemas.openxmlformats.org/presentationml/2006/ole">
              <mc:AlternateContent xmlns:mc="http://schemas.openxmlformats.org/markup-compatibility/2006">
                <mc:Choice xmlns:v="urn:schemas-microsoft-com:vml" Requires="v">
                  <p:oleObj spid="_x0000_s44125" name="Equation" r:id="rId38" imgW="98977" imgH="99144" progId="Equation.3">
                    <p:embed/>
                  </p:oleObj>
                </mc:Choice>
                <mc:Fallback>
                  <p:oleObj name="Equation" r:id="rId38" imgW="98977" imgH="99144" progId="Equation.3">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43" y="1680"/>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2" name="Object 42"/>
            <p:cNvGraphicFramePr>
              <a:graphicFrameLocks noChangeAspect="1"/>
            </p:cNvGraphicFramePr>
            <p:nvPr/>
          </p:nvGraphicFramePr>
          <p:xfrm>
            <a:off x="5136" y="1219"/>
            <a:ext cx="129" cy="125"/>
          </p:xfrm>
          <a:graphic>
            <a:graphicData uri="http://schemas.openxmlformats.org/presentationml/2006/ole">
              <mc:AlternateContent xmlns:mc="http://schemas.openxmlformats.org/markup-compatibility/2006">
                <mc:Choice xmlns:v="urn:schemas-microsoft-com:vml" Requires="v">
                  <p:oleObj spid="_x0000_s44126" name="Equation" r:id="rId40" imgW="98977" imgH="99144" progId="Equation.3">
                    <p:embed/>
                  </p:oleObj>
                </mc:Choice>
                <mc:Fallback>
                  <p:oleObj name="Equation" r:id="rId40" imgW="98977" imgH="99144" progId="Equation.3">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136" y="1219"/>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3" name="Object 43"/>
            <p:cNvGraphicFramePr>
              <a:graphicFrameLocks noChangeAspect="1"/>
            </p:cNvGraphicFramePr>
            <p:nvPr/>
          </p:nvGraphicFramePr>
          <p:xfrm>
            <a:off x="4656" y="1008"/>
            <a:ext cx="129" cy="125"/>
          </p:xfrm>
          <a:graphic>
            <a:graphicData uri="http://schemas.openxmlformats.org/presentationml/2006/ole">
              <mc:AlternateContent xmlns:mc="http://schemas.openxmlformats.org/markup-compatibility/2006">
                <mc:Choice xmlns:v="urn:schemas-microsoft-com:vml" Requires="v">
                  <p:oleObj spid="_x0000_s44127" name="Equation" r:id="rId42" imgW="98977" imgH="99144" progId="Equation.3">
                    <p:embed/>
                  </p:oleObj>
                </mc:Choice>
                <mc:Fallback>
                  <p:oleObj name="Equation" r:id="rId42" imgW="98977" imgH="99144" progId="Equation.3">
                    <p:embed/>
                    <p:pic>
                      <p:nvPicPr>
                        <p:cNvPr id="0" name="Object 4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56" y="1008"/>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4" name="Object 44"/>
            <p:cNvGraphicFramePr>
              <a:graphicFrameLocks noChangeAspect="1"/>
            </p:cNvGraphicFramePr>
            <p:nvPr/>
          </p:nvGraphicFramePr>
          <p:xfrm>
            <a:off x="4128" y="1296"/>
            <a:ext cx="129" cy="125"/>
          </p:xfrm>
          <a:graphic>
            <a:graphicData uri="http://schemas.openxmlformats.org/presentationml/2006/ole">
              <mc:AlternateContent xmlns:mc="http://schemas.openxmlformats.org/markup-compatibility/2006">
                <mc:Choice xmlns:v="urn:schemas-microsoft-com:vml" Requires="v">
                  <p:oleObj spid="_x0000_s44128" name="Equation" r:id="rId44" imgW="98977" imgH="99144" progId="Equation.3">
                    <p:embed/>
                  </p:oleObj>
                </mc:Choice>
                <mc:Fallback>
                  <p:oleObj name="Equation" r:id="rId44" imgW="98977" imgH="99144" progId="Equation.3">
                    <p:embed/>
                    <p:pic>
                      <p:nvPicPr>
                        <p:cNvPr id="0" name="Object 4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128" y="1296"/>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75" name="Object 45"/>
            <p:cNvGraphicFramePr>
              <a:graphicFrameLocks noChangeAspect="1"/>
            </p:cNvGraphicFramePr>
            <p:nvPr/>
          </p:nvGraphicFramePr>
          <p:xfrm>
            <a:off x="3984" y="1680"/>
            <a:ext cx="129" cy="125"/>
          </p:xfrm>
          <a:graphic>
            <a:graphicData uri="http://schemas.openxmlformats.org/presentationml/2006/ole">
              <mc:AlternateContent xmlns:mc="http://schemas.openxmlformats.org/markup-compatibility/2006">
                <mc:Choice xmlns:v="urn:schemas-microsoft-com:vml" Requires="v">
                  <p:oleObj spid="_x0000_s44129" name="Equation" r:id="rId46" imgW="98977" imgH="99144" progId="Equation.3">
                    <p:embed/>
                  </p:oleObj>
                </mc:Choice>
                <mc:Fallback>
                  <p:oleObj name="Equation" r:id="rId46" imgW="98977" imgH="99144" progId="Equation.3">
                    <p:embed/>
                    <p:pic>
                      <p:nvPicPr>
                        <p:cNvPr id="0" name="Object 45"/>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984" y="1680"/>
                          <a:ext cx="12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wipe(left)">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86"/>
                                        </p:tgtEl>
                                        <p:attrNameLst>
                                          <p:attrName>style.visibility</p:attrName>
                                        </p:attrNameLst>
                                      </p:cBhvr>
                                      <p:to>
                                        <p:strVal val="visible"/>
                                      </p:to>
                                    </p:set>
                                    <p:animEffect transition="in" filter="wipe(left)">
                                      <p:cBhvr>
                                        <p:cTn id="12" dur="500"/>
                                        <p:tgtEl>
                                          <p:spTgt spid="54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4"/>
                                        </p:tgtEl>
                                        <p:attrNameLst>
                                          <p:attrName>style.visibility</p:attrName>
                                        </p:attrNameLst>
                                      </p:cBhvr>
                                      <p:to>
                                        <p:strVal val="visible"/>
                                      </p:to>
                                    </p:set>
                                    <p:animEffect transition="in" filter="wipe(left)">
                                      <p:cBhvr>
                                        <p:cTn id="17" dur="500"/>
                                        <p:tgtEl>
                                          <p:spTgt spid="54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left)">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8"/>
                                        </p:tgtEl>
                                        <p:attrNameLst>
                                          <p:attrName>style.visibility</p:attrName>
                                        </p:attrNameLst>
                                      </p:cBhvr>
                                      <p:to>
                                        <p:strVal val="visible"/>
                                      </p:to>
                                    </p:set>
                                    <p:animEffect transition="in" filter="wipe(left)">
                                      <p:cBhvr>
                                        <p:cTn id="27" dur="500"/>
                                        <p:tgtEl>
                                          <p:spTgt spid="54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79"/>
                                        </p:tgtEl>
                                        <p:attrNameLst>
                                          <p:attrName>style.visibility</p:attrName>
                                        </p:attrNameLst>
                                      </p:cBhvr>
                                      <p:to>
                                        <p:strVal val="visible"/>
                                      </p:to>
                                    </p:set>
                                    <p:animEffect transition="in" filter="wipe(left)">
                                      <p:cBhvr>
                                        <p:cTn id="32" dur="500"/>
                                        <p:tgtEl>
                                          <p:spTgt spid="542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280"/>
                                        </p:tgtEl>
                                        <p:attrNameLst>
                                          <p:attrName>style.visibility</p:attrName>
                                        </p:attrNameLst>
                                      </p:cBhvr>
                                      <p:to>
                                        <p:strVal val="visible"/>
                                      </p:to>
                                    </p:set>
                                    <p:animEffect transition="in" filter="wipe(left)">
                                      <p:cBhvr>
                                        <p:cTn id="37" dur="500"/>
                                        <p:tgtEl>
                                          <p:spTgt spid="542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4281"/>
                                        </p:tgtEl>
                                        <p:attrNameLst>
                                          <p:attrName>style.visibility</p:attrName>
                                        </p:attrNameLst>
                                      </p:cBhvr>
                                      <p:to>
                                        <p:strVal val="visible"/>
                                      </p:to>
                                    </p:set>
                                    <p:animEffect transition="in" filter="wipe(left)">
                                      <p:cBhvr>
                                        <p:cTn id="42" dur="500"/>
                                        <p:tgtEl>
                                          <p:spTgt spid="542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282"/>
                                        </p:tgtEl>
                                        <p:attrNameLst>
                                          <p:attrName>style.visibility</p:attrName>
                                        </p:attrNameLst>
                                      </p:cBhvr>
                                      <p:to>
                                        <p:strVal val="visible"/>
                                      </p:to>
                                    </p:set>
                                    <p:animEffect transition="in" filter="wipe(left)">
                                      <p:cBhvr>
                                        <p:cTn id="47" dur="500"/>
                                        <p:tgtEl>
                                          <p:spTgt spid="542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4283"/>
                                        </p:tgtEl>
                                        <p:attrNameLst>
                                          <p:attrName>style.visibility</p:attrName>
                                        </p:attrNameLst>
                                      </p:cBhvr>
                                      <p:to>
                                        <p:strVal val="visible"/>
                                      </p:to>
                                    </p:set>
                                    <p:animEffect transition="in" filter="wipe(left)">
                                      <p:cBhvr>
                                        <p:cTn id="52"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2" grpId="0" autoUpdateAnimBg="0"/>
      <p:bldP spid="5428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901825" y="508476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575050" y="50847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448300" y="50847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319963" y="50847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45063"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34963" y="1412875"/>
            <a:ext cx="116173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4"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68"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5069"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5065"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p:cNvGrpSpPr>
            <a:grpSpLocks/>
          </p:cNvGrpSpPr>
          <p:nvPr/>
        </p:nvGrpSpPr>
        <p:grpSpPr bwMode="auto">
          <a:xfrm>
            <a:off x="7315200" y="2362200"/>
            <a:ext cx="2286000" cy="381000"/>
            <a:chOff x="720" y="1968"/>
            <a:chExt cx="1440" cy="240"/>
          </a:xfrm>
        </p:grpSpPr>
        <p:sp>
          <p:nvSpPr>
            <p:cNvPr id="46113" name="Line 3"/>
            <p:cNvSpPr>
              <a:spLocks noChangeShapeType="1"/>
            </p:cNvSpPr>
            <p:nvPr/>
          </p:nvSpPr>
          <p:spPr bwMode="auto">
            <a:xfrm>
              <a:off x="1392" y="19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4" name="Line 4"/>
            <p:cNvSpPr>
              <a:spLocks noChangeShapeType="1"/>
            </p:cNvSpPr>
            <p:nvPr/>
          </p:nvSpPr>
          <p:spPr bwMode="auto">
            <a:xfrm>
              <a:off x="720" y="2112"/>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5" name="Line 5"/>
            <p:cNvSpPr>
              <a:spLocks noChangeShapeType="1"/>
            </p:cNvSpPr>
            <p:nvPr/>
          </p:nvSpPr>
          <p:spPr bwMode="auto">
            <a:xfrm>
              <a:off x="72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6" name="Line 6"/>
            <p:cNvSpPr>
              <a:spLocks noChangeShapeType="1"/>
            </p:cNvSpPr>
            <p:nvPr/>
          </p:nvSpPr>
          <p:spPr bwMode="auto">
            <a:xfrm>
              <a:off x="216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03" name="Text Box 7"/>
          <p:cNvSpPr txBox="1">
            <a:spLocks noChangeArrowheads="1"/>
          </p:cNvSpPr>
          <p:nvPr/>
        </p:nvSpPr>
        <p:spPr bwMode="auto">
          <a:xfrm>
            <a:off x="3143250" y="14288"/>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u="sng" dirty="0">
                <a:solidFill>
                  <a:srgbClr val="FF00FF"/>
                </a:solidFill>
                <a:effectLst>
                  <a:outerShdw blurRad="38100" dist="38100" dir="2700000" algn="tl">
                    <a:srgbClr val="C0C0C0"/>
                  </a:outerShdw>
                </a:effectLst>
              </a:rPr>
              <a:t>电磁感应小结</a:t>
            </a:r>
          </a:p>
        </p:txBody>
      </p:sp>
      <p:sp>
        <p:nvSpPr>
          <p:cNvPr id="55304" name="Text Box 8"/>
          <p:cNvSpPr txBox="1">
            <a:spLocks noChangeArrowheads="1"/>
          </p:cNvSpPr>
          <p:nvPr/>
        </p:nvSpPr>
        <p:spPr bwMode="auto">
          <a:xfrm>
            <a:off x="5105400" y="762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由磁 生电</a:t>
            </a:r>
          </a:p>
        </p:txBody>
      </p:sp>
      <p:sp>
        <p:nvSpPr>
          <p:cNvPr id="55305" name="Text Box 9"/>
          <p:cNvSpPr txBox="1">
            <a:spLocks noChangeArrowheads="1"/>
          </p:cNvSpPr>
          <p:nvPr/>
        </p:nvSpPr>
        <p:spPr bwMode="auto">
          <a:xfrm>
            <a:off x="2895600" y="1143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变化磁通量</a:t>
            </a:r>
          </a:p>
        </p:txBody>
      </p:sp>
      <p:sp>
        <p:nvSpPr>
          <p:cNvPr id="55306" name="Text Box 10"/>
          <p:cNvSpPr txBox="1">
            <a:spLocks noChangeArrowheads="1"/>
          </p:cNvSpPr>
          <p:nvPr/>
        </p:nvSpPr>
        <p:spPr bwMode="auto">
          <a:xfrm>
            <a:off x="7239000" y="1143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磁场能量</a:t>
            </a:r>
          </a:p>
        </p:txBody>
      </p:sp>
      <p:sp>
        <p:nvSpPr>
          <p:cNvPr id="55307" name="Text Box 11"/>
          <p:cNvSpPr txBox="1">
            <a:spLocks noChangeArrowheads="1"/>
          </p:cNvSpPr>
          <p:nvPr/>
        </p:nvSpPr>
        <p:spPr bwMode="auto">
          <a:xfrm>
            <a:off x="2667000" y="19050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感应电动势</a:t>
            </a:r>
          </a:p>
        </p:txBody>
      </p:sp>
      <p:sp>
        <p:nvSpPr>
          <p:cNvPr id="55308" name="Text Box 12"/>
          <p:cNvSpPr txBox="1">
            <a:spLocks noChangeArrowheads="1"/>
          </p:cNvSpPr>
          <p:nvPr/>
        </p:nvSpPr>
        <p:spPr bwMode="auto">
          <a:xfrm>
            <a:off x="1676400" y="3429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动生电动势</a:t>
            </a:r>
          </a:p>
        </p:txBody>
      </p:sp>
      <p:sp>
        <p:nvSpPr>
          <p:cNvPr id="55309" name="Text Box 13"/>
          <p:cNvSpPr txBox="1">
            <a:spLocks noChangeArrowheads="1"/>
          </p:cNvSpPr>
          <p:nvPr/>
        </p:nvSpPr>
        <p:spPr bwMode="auto">
          <a:xfrm>
            <a:off x="4038600" y="3429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感生电动势</a:t>
            </a:r>
          </a:p>
        </p:txBody>
      </p:sp>
      <p:sp>
        <p:nvSpPr>
          <p:cNvPr id="55310" name="Text Box 14"/>
          <p:cNvSpPr txBox="1">
            <a:spLocks noChangeArrowheads="1"/>
          </p:cNvSpPr>
          <p:nvPr/>
        </p:nvSpPr>
        <p:spPr bwMode="auto">
          <a:xfrm>
            <a:off x="2895600" y="5181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自感电动势</a:t>
            </a:r>
          </a:p>
        </p:txBody>
      </p:sp>
      <p:sp>
        <p:nvSpPr>
          <p:cNvPr id="55311" name="Text Box 15"/>
          <p:cNvSpPr txBox="1">
            <a:spLocks noChangeArrowheads="1"/>
          </p:cNvSpPr>
          <p:nvPr/>
        </p:nvSpPr>
        <p:spPr bwMode="auto">
          <a:xfrm>
            <a:off x="5410200" y="5181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互感电动势</a:t>
            </a:r>
          </a:p>
        </p:txBody>
      </p:sp>
      <p:sp>
        <p:nvSpPr>
          <p:cNvPr id="55312" name="Text Box 16"/>
          <p:cNvSpPr txBox="1">
            <a:spLocks noChangeArrowheads="1"/>
          </p:cNvSpPr>
          <p:nvPr/>
        </p:nvSpPr>
        <p:spPr bwMode="auto">
          <a:xfrm>
            <a:off x="5943600" y="2667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自感磁能</a:t>
            </a:r>
          </a:p>
        </p:txBody>
      </p:sp>
      <p:sp>
        <p:nvSpPr>
          <p:cNvPr id="55313" name="Text Box 17"/>
          <p:cNvSpPr txBox="1">
            <a:spLocks noChangeArrowheads="1"/>
          </p:cNvSpPr>
          <p:nvPr/>
        </p:nvSpPr>
        <p:spPr bwMode="auto">
          <a:xfrm>
            <a:off x="8763000" y="2667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互感磁能</a:t>
            </a:r>
          </a:p>
        </p:txBody>
      </p:sp>
      <p:graphicFrame>
        <p:nvGraphicFramePr>
          <p:cNvPr id="55314" name="Object 18"/>
          <p:cNvGraphicFramePr>
            <a:graphicFrameLocks noChangeAspect="1"/>
          </p:cNvGraphicFramePr>
          <p:nvPr/>
        </p:nvGraphicFramePr>
        <p:xfrm>
          <a:off x="7488238" y="1676400"/>
          <a:ext cx="2017712" cy="703263"/>
        </p:xfrm>
        <a:graphic>
          <a:graphicData uri="http://schemas.openxmlformats.org/presentationml/2006/ole">
            <mc:AlternateContent xmlns:mc="http://schemas.openxmlformats.org/markup-compatibility/2006">
              <mc:Choice xmlns:v="urn:schemas-microsoft-com:vml" Requires="v">
                <p:oleObj spid="_x0000_s46125" name="Equation" r:id="rId3" imgW="1129810" imgH="393529" progId="Equation.3">
                  <p:embed/>
                </p:oleObj>
              </mc:Choice>
              <mc:Fallback>
                <p:oleObj name="Equation" r:id="rId3" imgW="1129810" imgH="39352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8238" y="1676400"/>
                        <a:ext cx="2017712" cy="7032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5" name="Object 19"/>
          <p:cNvGraphicFramePr>
            <a:graphicFrameLocks noChangeAspect="1"/>
          </p:cNvGraphicFramePr>
          <p:nvPr/>
        </p:nvGraphicFramePr>
        <p:xfrm>
          <a:off x="9120188" y="3213100"/>
          <a:ext cx="1066800" cy="457200"/>
        </p:xfrm>
        <a:graphic>
          <a:graphicData uri="http://schemas.openxmlformats.org/presentationml/2006/ole">
            <mc:AlternateContent xmlns:mc="http://schemas.openxmlformats.org/markup-compatibility/2006">
              <mc:Choice xmlns:v="urn:schemas-microsoft-com:vml" Requires="v">
                <p:oleObj spid="_x0000_s46126" name="Equation" r:id="rId5" imgW="431613" imgH="215806" progId="Equation.3">
                  <p:embed/>
                </p:oleObj>
              </mc:Choice>
              <mc:Fallback>
                <p:oleObj name="Equation" r:id="rId5" imgW="431613" imgH="215806"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0188" y="3213100"/>
                        <a:ext cx="1066800" cy="4572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6" name="Object 20"/>
          <p:cNvGraphicFramePr>
            <a:graphicFrameLocks noChangeAspect="1"/>
          </p:cNvGraphicFramePr>
          <p:nvPr/>
        </p:nvGraphicFramePr>
        <p:xfrm>
          <a:off x="6561138" y="3124200"/>
          <a:ext cx="1203325" cy="685800"/>
        </p:xfrm>
        <a:graphic>
          <a:graphicData uri="http://schemas.openxmlformats.org/presentationml/2006/ole">
            <mc:AlternateContent xmlns:mc="http://schemas.openxmlformats.org/markup-compatibility/2006">
              <mc:Choice xmlns:v="urn:schemas-microsoft-com:vml" Requires="v">
                <p:oleObj spid="_x0000_s46127" name="Equation" r:id="rId7" imgW="380835" imgH="393529" progId="Equation.3">
                  <p:embed/>
                </p:oleObj>
              </mc:Choice>
              <mc:Fallback>
                <p:oleObj name="Equation" r:id="rId7" imgW="380835" imgH="393529"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1138" y="3124200"/>
                        <a:ext cx="1203325" cy="6858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7" name="Object 21"/>
          <p:cNvGraphicFramePr>
            <a:graphicFrameLocks noChangeAspect="1"/>
          </p:cNvGraphicFramePr>
          <p:nvPr/>
        </p:nvGraphicFramePr>
        <p:xfrm>
          <a:off x="5919788" y="5667375"/>
          <a:ext cx="1395412" cy="657225"/>
        </p:xfrm>
        <a:graphic>
          <a:graphicData uri="http://schemas.openxmlformats.org/presentationml/2006/ole">
            <mc:AlternateContent xmlns:mc="http://schemas.openxmlformats.org/markup-compatibility/2006">
              <mc:Choice xmlns:v="urn:schemas-microsoft-com:vml" Requires="v">
                <p:oleObj spid="_x0000_s46128" name="Equation" r:id="rId9" imgW="748975" imgH="393529" progId="Equation.3">
                  <p:embed/>
                </p:oleObj>
              </mc:Choice>
              <mc:Fallback>
                <p:oleObj name="Equation" r:id="rId9" imgW="748975" imgH="393529"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9788" y="5667375"/>
                        <a:ext cx="1395412" cy="6572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8" name="Object 22"/>
          <p:cNvGraphicFramePr>
            <a:graphicFrameLocks noChangeAspect="1"/>
          </p:cNvGraphicFramePr>
          <p:nvPr/>
        </p:nvGraphicFramePr>
        <p:xfrm>
          <a:off x="3386138" y="5638800"/>
          <a:ext cx="1490662" cy="692150"/>
        </p:xfrm>
        <a:graphic>
          <a:graphicData uri="http://schemas.openxmlformats.org/presentationml/2006/ole">
            <mc:AlternateContent xmlns:mc="http://schemas.openxmlformats.org/markup-compatibility/2006">
              <mc:Choice xmlns:v="urn:schemas-microsoft-com:vml" Requires="v">
                <p:oleObj spid="_x0000_s46129" name="Equation" r:id="rId11" imgW="685800" imgH="393700" progId="Equation.3">
                  <p:embed/>
                </p:oleObj>
              </mc:Choice>
              <mc:Fallback>
                <p:oleObj name="Equation" r:id="rId11" imgW="685800" imgH="3937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6138" y="5638800"/>
                        <a:ext cx="1490662" cy="6921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9" name="Object 23"/>
          <p:cNvGraphicFramePr>
            <a:graphicFrameLocks noChangeAspect="1"/>
          </p:cNvGraphicFramePr>
          <p:nvPr/>
        </p:nvGraphicFramePr>
        <p:xfrm>
          <a:off x="4043363" y="3962400"/>
          <a:ext cx="3043237" cy="706438"/>
        </p:xfrm>
        <a:graphic>
          <a:graphicData uri="http://schemas.openxmlformats.org/presentationml/2006/ole">
            <mc:AlternateContent xmlns:mc="http://schemas.openxmlformats.org/markup-compatibility/2006">
              <mc:Choice xmlns:v="urn:schemas-microsoft-com:vml" Requires="v">
                <p:oleObj spid="_x0000_s46130" name="Equation" r:id="rId13" imgW="1775530" imgH="381024" progId="Equation.3">
                  <p:embed/>
                </p:oleObj>
              </mc:Choice>
              <mc:Fallback>
                <p:oleObj name="Equation" r:id="rId13" imgW="1775530" imgH="381024"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3363" y="3962400"/>
                        <a:ext cx="3043237" cy="70643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20" name="Object 24"/>
          <p:cNvGraphicFramePr>
            <a:graphicFrameLocks noChangeAspect="1"/>
          </p:cNvGraphicFramePr>
          <p:nvPr/>
        </p:nvGraphicFramePr>
        <p:xfrm>
          <a:off x="3184525" y="2362200"/>
          <a:ext cx="1557338" cy="711200"/>
        </p:xfrm>
        <a:graphic>
          <a:graphicData uri="http://schemas.openxmlformats.org/presentationml/2006/ole">
            <mc:AlternateContent xmlns:mc="http://schemas.openxmlformats.org/markup-compatibility/2006">
              <mc:Choice xmlns:v="urn:schemas-microsoft-com:vml" Requires="v">
                <p:oleObj spid="_x0000_s46131" name="Equation" r:id="rId15" imgW="571601" imgH="365688" progId="Equation.3">
                  <p:embed/>
                </p:oleObj>
              </mc:Choice>
              <mc:Fallback>
                <p:oleObj name="Equation" r:id="rId15" imgW="571601" imgH="365688"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4525" y="2362200"/>
                        <a:ext cx="1557338" cy="7112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21" name="Line 25"/>
          <p:cNvSpPr>
            <a:spLocks noChangeShapeType="1"/>
          </p:cNvSpPr>
          <p:nvPr/>
        </p:nvSpPr>
        <p:spPr bwMode="auto">
          <a:xfrm>
            <a:off x="3886200" y="1600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5322" name="Object 26"/>
          <p:cNvGraphicFramePr>
            <a:graphicFrameLocks noChangeAspect="1"/>
          </p:cNvGraphicFramePr>
          <p:nvPr/>
        </p:nvGraphicFramePr>
        <p:xfrm>
          <a:off x="1860550" y="4027488"/>
          <a:ext cx="1917700" cy="576262"/>
        </p:xfrm>
        <a:graphic>
          <a:graphicData uri="http://schemas.openxmlformats.org/presentationml/2006/ole">
            <mc:AlternateContent xmlns:mc="http://schemas.openxmlformats.org/markup-compatibility/2006">
              <mc:Choice xmlns:v="urn:schemas-microsoft-com:vml" Requires="v">
                <p:oleObj spid="_x0000_s46132" name="Equation" r:id="rId17" imgW="1066701" imgH="274320" progId="Equation.3">
                  <p:embed/>
                </p:oleObj>
              </mc:Choice>
              <mc:Fallback>
                <p:oleObj name="Equation" r:id="rId17" imgW="1066701" imgH="27432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0550" y="4027488"/>
                        <a:ext cx="1917700" cy="576262"/>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23" name="Group 27"/>
          <p:cNvGrpSpPr>
            <a:grpSpLocks/>
          </p:cNvGrpSpPr>
          <p:nvPr/>
        </p:nvGrpSpPr>
        <p:grpSpPr bwMode="auto">
          <a:xfrm>
            <a:off x="2819400" y="3124200"/>
            <a:ext cx="2286000" cy="381000"/>
            <a:chOff x="720" y="1968"/>
            <a:chExt cx="1440" cy="240"/>
          </a:xfrm>
        </p:grpSpPr>
        <p:sp>
          <p:nvSpPr>
            <p:cNvPr id="46109" name="Line 28"/>
            <p:cNvSpPr>
              <a:spLocks noChangeShapeType="1"/>
            </p:cNvSpPr>
            <p:nvPr/>
          </p:nvSpPr>
          <p:spPr bwMode="auto">
            <a:xfrm>
              <a:off x="1392" y="19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0" name="Line 29"/>
            <p:cNvSpPr>
              <a:spLocks noChangeShapeType="1"/>
            </p:cNvSpPr>
            <p:nvPr/>
          </p:nvSpPr>
          <p:spPr bwMode="auto">
            <a:xfrm>
              <a:off x="720" y="2112"/>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1" name="Line 30"/>
            <p:cNvSpPr>
              <a:spLocks noChangeShapeType="1"/>
            </p:cNvSpPr>
            <p:nvPr/>
          </p:nvSpPr>
          <p:spPr bwMode="auto">
            <a:xfrm>
              <a:off x="72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2" name="Line 31"/>
            <p:cNvSpPr>
              <a:spLocks noChangeShapeType="1"/>
            </p:cNvSpPr>
            <p:nvPr/>
          </p:nvSpPr>
          <p:spPr bwMode="auto">
            <a:xfrm>
              <a:off x="216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328" name="Group 32"/>
          <p:cNvGrpSpPr>
            <a:grpSpLocks/>
          </p:cNvGrpSpPr>
          <p:nvPr/>
        </p:nvGrpSpPr>
        <p:grpSpPr bwMode="auto">
          <a:xfrm>
            <a:off x="4343400" y="4876800"/>
            <a:ext cx="2286000" cy="381000"/>
            <a:chOff x="720" y="1968"/>
            <a:chExt cx="1440" cy="240"/>
          </a:xfrm>
        </p:grpSpPr>
        <p:sp>
          <p:nvSpPr>
            <p:cNvPr id="46105" name="Line 33"/>
            <p:cNvSpPr>
              <a:spLocks noChangeShapeType="1"/>
            </p:cNvSpPr>
            <p:nvPr/>
          </p:nvSpPr>
          <p:spPr bwMode="auto">
            <a:xfrm>
              <a:off x="1392" y="196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6" name="Line 34"/>
            <p:cNvSpPr>
              <a:spLocks noChangeShapeType="1"/>
            </p:cNvSpPr>
            <p:nvPr/>
          </p:nvSpPr>
          <p:spPr bwMode="auto">
            <a:xfrm>
              <a:off x="720" y="2112"/>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7" name="Line 35"/>
            <p:cNvSpPr>
              <a:spLocks noChangeShapeType="1"/>
            </p:cNvSpPr>
            <p:nvPr/>
          </p:nvSpPr>
          <p:spPr bwMode="auto">
            <a:xfrm>
              <a:off x="72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8" name="Line 36"/>
            <p:cNvSpPr>
              <a:spLocks noChangeShapeType="1"/>
            </p:cNvSpPr>
            <p:nvPr/>
          </p:nvSpPr>
          <p:spPr bwMode="auto">
            <a:xfrm>
              <a:off x="2160" y="2112"/>
              <a:ext cx="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04"/>
                                        </p:tgtEl>
                                        <p:attrNameLst>
                                          <p:attrName>style.visibility</p:attrName>
                                        </p:attrNameLst>
                                      </p:cBhvr>
                                      <p:to>
                                        <p:strVal val="visible"/>
                                      </p:to>
                                    </p:set>
                                    <p:animEffect transition="in" filter="wipe(up)">
                                      <p:cBhvr>
                                        <p:cTn id="7" dur="500"/>
                                        <p:tgtEl>
                                          <p:spTgt spid="55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05"/>
                                        </p:tgtEl>
                                        <p:attrNameLst>
                                          <p:attrName>style.visibility</p:attrName>
                                        </p:attrNameLst>
                                      </p:cBhvr>
                                      <p:to>
                                        <p:strVal val="visible"/>
                                      </p:to>
                                    </p:set>
                                    <p:animEffect transition="in" filter="wipe(up)">
                                      <p:cBhvr>
                                        <p:cTn id="12" dur="500"/>
                                        <p:tgtEl>
                                          <p:spTgt spid="553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21"/>
                                        </p:tgtEl>
                                        <p:attrNameLst>
                                          <p:attrName>style.visibility</p:attrName>
                                        </p:attrNameLst>
                                      </p:cBhvr>
                                      <p:to>
                                        <p:strVal val="visible"/>
                                      </p:to>
                                    </p:set>
                                    <p:animEffect transition="in" filter="wipe(up)">
                                      <p:cBhvr>
                                        <p:cTn id="17" dur="500"/>
                                        <p:tgtEl>
                                          <p:spTgt spid="553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5307"/>
                                        </p:tgtEl>
                                        <p:attrNameLst>
                                          <p:attrName>style.visibility</p:attrName>
                                        </p:attrNameLst>
                                      </p:cBhvr>
                                      <p:to>
                                        <p:strVal val="visible"/>
                                      </p:to>
                                    </p:set>
                                    <p:animEffect transition="in" filter="wipe(up)">
                                      <p:cBhvr>
                                        <p:cTn id="22" dur="500"/>
                                        <p:tgtEl>
                                          <p:spTgt spid="553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5320"/>
                                        </p:tgtEl>
                                        <p:attrNameLst>
                                          <p:attrName>style.visibility</p:attrName>
                                        </p:attrNameLst>
                                      </p:cBhvr>
                                      <p:to>
                                        <p:strVal val="visible"/>
                                      </p:to>
                                    </p:set>
                                    <p:animEffect transition="in" filter="wipe(up)">
                                      <p:cBhvr>
                                        <p:cTn id="27" dur="500"/>
                                        <p:tgtEl>
                                          <p:spTgt spid="55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5323"/>
                                        </p:tgtEl>
                                        <p:attrNameLst>
                                          <p:attrName>style.visibility</p:attrName>
                                        </p:attrNameLst>
                                      </p:cBhvr>
                                      <p:to>
                                        <p:strVal val="visible"/>
                                      </p:to>
                                    </p:set>
                                    <p:animEffect transition="in" filter="wipe(up)">
                                      <p:cBhvr>
                                        <p:cTn id="32" dur="500"/>
                                        <p:tgtEl>
                                          <p:spTgt spid="553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5308"/>
                                        </p:tgtEl>
                                        <p:attrNameLst>
                                          <p:attrName>style.visibility</p:attrName>
                                        </p:attrNameLst>
                                      </p:cBhvr>
                                      <p:to>
                                        <p:strVal val="visible"/>
                                      </p:to>
                                    </p:set>
                                    <p:animEffect transition="in" filter="wipe(up)">
                                      <p:cBhvr>
                                        <p:cTn id="37" dur="500"/>
                                        <p:tgtEl>
                                          <p:spTgt spid="553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55322"/>
                                        </p:tgtEl>
                                        <p:attrNameLst>
                                          <p:attrName>style.visibility</p:attrName>
                                        </p:attrNameLst>
                                      </p:cBhvr>
                                      <p:to>
                                        <p:strVal val="visible"/>
                                      </p:to>
                                    </p:set>
                                    <p:animEffect transition="in" filter="wipe(up)">
                                      <p:cBhvr>
                                        <p:cTn id="42" dur="500"/>
                                        <p:tgtEl>
                                          <p:spTgt spid="553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5309"/>
                                        </p:tgtEl>
                                        <p:attrNameLst>
                                          <p:attrName>style.visibility</p:attrName>
                                        </p:attrNameLst>
                                      </p:cBhvr>
                                      <p:to>
                                        <p:strVal val="visible"/>
                                      </p:to>
                                    </p:set>
                                    <p:animEffect transition="in" filter="wipe(up)">
                                      <p:cBhvr>
                                        <p:cTn id="47" dur="500"/>
                                        <p:tgtEl>
                                          <p:spTgt spid="553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5319"/>
                                        </p:tgtEl>
                                        <p:attrNameLst>
                                          <p:attrName>style.visibility</p:attrName>
                                        </p:attrNameLst>
                                      </p:cBhvr>
                                      <p:to>
                                        <p:strVal val="visible"/>
                                      </p:to>
                                    </p:set>
                                    <p:animEffect transition="in" filter="wipe(up)">
                                      <p:cBhvr>
                                        <p:cTn id="52" dur="500"/>
                                        <p:tgtEl>
                                          <p:spTgt spid="553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5328"/>
                                        </p:tgtEl>
                                        <p:attrNameLst>
                                          <p:attrName>style.visibility</p:attrName>
                                        </p:attrNameLst>
                                      </p:cBhvr>
                                      <p:to>
                                        <p:strVal val="visible"/>
                                      </p:to>
                                    </p:set>
                                    <p:animEffect transition="in" filter="wipe(up)">
                                      <p:cBhvr>
                                        <p:cTn id="57" dur="500"/>
                                        <p:tgtEl>
                                          <p:spTgt spid="553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5310"/>
                                        </p:tgtEl>
                                        <p:attrNameLst>
                                          <p:attrName>style.visibility</p:attrName>
                                        </p:attrNameLst>
                                      </p:cBhvr>
                                      <p:to>
                                        <p:strVal val="visible"/>
                                      </p:to>
                                    </p:set>
                                    <p:animEffect transition="in" filter="wipe(up)">
                                      <p:cBhvr>
                                        <p:cTn id="62" dur="500"/>
                                        <p:tgtEl>
                                          <p:spTgt spid="553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55318"/>
                                        </p:tgtEl>
                                        <p:attrNameLst>
                                          <p:attrName>style.visibility</p:attrName>
                                        </p:attrNameLst>
                                      </p:cBhvr>
                                      <p:to>
                                        <p:strVal val="visible"/>
                                      </p:to>
                                    </p:set>
                                    <p:animEffect transition="in" filter="wipe(up)">
                                      <p:cBhvr>
                                        <p:cTn id="67" dur="500"/>
                                        <p:tgtEl>
                                          <p:spTgt spid="553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5311"/>
                                        </p:tgtEl>
                                        <p:attrNameLst>
                                          <p:attrName>style.visibility</p:attrName>
                                        </p:attrNameLst>
                                      </p:cBhvr>
                                      <p:to>
                                        <p:strVal val="visible"/>
                                      </p:to>
                                    </p:set>
                                    <p:animEffect transition="in" filter="wipe(up)">
                                      <p:cBhvr>
                                        <p:cTn id="72" dur="500"/>
                                        <p:tgtEl>
                                          <p:spTgt spid="553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5317"/>
                                        </p:tgtEl>
                                        <p:attrNameLst>
                                          <p:attrName>style.visibility</p:attrName>
                                        </p:attrNameLst>
                                      </p:cBhvr>
                                      <p:to>
                                        <p:strVal val="visible"/>
                                      </p:to>
                                    </p:set>
                                    <p:animEffect transition="in" filter="wipe(up)">
                                      <p:cBhvr>
                                        <p:cTn id="77" dur="500"/>
                                        <p:tgtEl>
                                          <p:spTgt spid="553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5306"/>
                                        </p:tgtEl>
                                        <p:attrNameLst>
                                          <p:attrName>style.visibility</p:attrName>
                                        </p:attrNameLst>
                                      </p:cBhvr>
                                      <p:to>
                                        <p:strVal val="visible"/>
                                      </p:to>
                                    </p:set>
                                    <p:animEffect transition="in" filter="wipe(up)">
                                      <p:cBhvr>
                                        <p:cTn id="82" dur="500"/>
                                        <p:tgtEl>
                                          <p:spTgt spid="5530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55314"/>
                                        </p:tgtEl>
                                        <p:attrNameLst>
                                          <p:attrName>style.visibility</p:attrName>
                                        </p:attrNameLst>
                                      </p:cBhvr>
                                      <p:to>
                                        <p:strVal val="visible"/>
                                      </p:to>
                                    </p:set>
                                    <p:animEffect transition="in" filter="wipe(up)">
                                      <p:cBhvr>
                                        <p:cTn id="87" dur="500"/>
                                        <p:tgtEl>
                                          <p:spTgt spid="5531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55298"/>
                                        </p:tgtEl>
                                        <p:attrNameLst>
                                          <p:attrName>style.visibility</p:attrName>
                                        </p:attrNameLst>
                                      </p:cBhvr>
                                      <p:to>
                                        <p:strVal val="visible"/>
                                      </p:to>
                                    </p:set>
                                    <p:animEffect transition="in" filter="wipe(up)">
                                      <p:cBhvr>
                                        <p:cTn id="92" dur="500"/>
                                        <p:tgtEl>
                                          <p:spTgt spid="5529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55312"/>
                                        </p:tgtEl>
                                        <p:attrNameLst>
                                          <p:attrName>style.visibility</p:attrName>
                                        </p:attrNameLst>
                                      </p:cBhvr>
                                      <p:to>
                                        <p:strVal val="visible"/>
                                      </p:to>
                                    </p:set>
                                    <p:animEffect transition="in" filter="wipe(up)">
                                      <p:cBhvr>
                                        <p:cTn id="97" dur="500"/>
                                        <p:tgtEl>
                                          <p:spTgt spid="5531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55316"/>
                                        </p:tgtEl>
                                        <p:attrNameLst>
                                          <p:attrName>style.visibility</p:attrName>
                                        </p:attrNameLst>
                                      </p:cBhvr>
                                      <p:to>
                                        <p:strVal val="visible"/>
                                      </p:to>
                                    </p:set>
                                    <p:animEffect transition="in" filter="wipe(up)">
                                      <p:cBhvr>
                                        <p:cTn id="102" dur="500"/>
                                        <p:tgtEl>
                                          <p:spTgt spid="5531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55313"/>
                                        </p:tgtEl>
                                        <p:attrNameLst>
                                          <p:attrName>style.visibility</p:attrName>
                                        </p:attrNameLst>
                                      </p:cBhvr>
                                      <p:to>
                                        <p:strVal val="visible"/>
                                      </p:to>
                                    </p:set>
                                    <p:animEffect transition="in" filter="wipe(up)">
                                      <p:cBhvr>
                                        <p:cTn id="107" dur="500"/>
                                        <p:tgtEl>
                                          <p:spTgt spid="5531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nodeType="clickEffect">
                                  <p:stCondLst>
                                    <p:cond delay="0"/>
                                  </p:stCondLst>
                                  <p:childTnLst>
                                    <p:set>
                                      <p:cBhvr>
                                        <p:cTn id="111" dur="1" fill="hold">
                                          <p:stCondLst>
                                            <p:cond delay="0"/>
                                          </p:stCondLst>
                                        </p:cTn>
                                        <p:tgtEl>
                                          <p:spTgt spid="55315"/>
                                        </p:tgtEl>
                                        <p:attrNameLst>
                                          <p:attrName>style.visibility</p:attrName>
                                        </p:attrNameLst>
                                      </p:cBhvr>
                                      <p:to>
                                        <p:strVal val="visible"/>
                                      </p:to>
                                    </p:set>
                                    <p:animEffect transition="in" filter="wipe(up)">
                                      <p:cBhvr>
                                        <p:cTn id="112" dur="500"/>
                                        <p:tgtEl>
                                          <p:spTgt spid="5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autoUpdateAnimBg="0"/>
      <p:bldP spid="55305" grpId="0" autoUpdateAnimBg="0"/>
      <p:bldP spid="55306" grpId="0" autoUpdateAnimBg="0"/>
      <p:bldP spid="55307" grpId="0" autoUpdateAnimBg="0"/>
      <p:bldP spid="55308" grpId="0" autoUpdateAnimBg="0"/>
      <p:bldP spid="55309" grpId="0" autoUpdateAnimBg="0"/>
      <p:bldP spid="55310" grpId="0" autoUpdateAnimBg="0"/>
      <p:bldP spid="55311" grpId="0" autoUpdateAnimBg="0"/>
      <p:bldP spid="55312" grpId="0" autoUpdateAnimBg="0"/>
      <p:bldP spid="55313" grpId="0" autoUpdateAnimBg="0"/>
      <p:bldP spid="553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37"/>
          <p:cNvSpPr>
            <a:spLocks noChangeArrowheads="1"/>
          </p:cNvSpPr>
          <p:nvPr/>
        </p:nvSpPr>
        <p:spPr bwMode="auto">
          <a:xfrm>
            <a:off x="2424113" y="1557338"/>
            <a:ext cx="7162800"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互感和自感</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23888" y="69215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 </a:t>
            </a:r>
            <a:r>
              <a:rPr lang="zh-CN" altLang="en-US"/>
              <a:t>基本概念：</a:t>
            </a:r>
          </a:p>
        </p:txBody>
      </p:sp>
      <p:sp>
        <p:nvSpPr>
          <p:cNvPr id="56323" name="Text Box 3"/>
          <p:cNvSpPr txBox="1">
            <a:spLocks noChangeArrowheads="1"/>
          </p:cNvSpPr>
          <p:nvPr/>
        </p:nvSpPr>
        <p:spPr bwMode="auto">
          <a:xfrm>
            <a:off x="3059113" y="1425575"/>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 感应电动势</a:t>
            </a:r>
            <a:endParaRPr lang="zh-CN" altLang="en-US" b="0"/>
          </a:p>
        </p:txBody>
      </p:sp>
      <p:sp>
        <p:nvSpPr>
          <p:cNvPr id="56324" name="Text Box 4"/>
          <p:cNvSpPr txBox="1">
            <a:spLocks noChangeArrowheads="1"/>
          </p:cNvSpPr>
          <p:nvPr/>
        </p:nvSpPr>
        <p:spPr bwMode="auto">
          <a:xfrm>
            <a:off x="5497513" y="1044575"/>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动生电动势（洛仑兹力</a:t>
            </a:r>
            <a:r>
              <a:rPr lang="en-US" altLang="zh-CN"/>
              <a:t>)</a:t>
            </a:r>
          </a:p>
        </p:txBody>
      </p:sp>
      <p:sp>
        <p:nvSpPr>
          <p:cNvPr id="56325" name="Text Box 5"/>
          <p:cNvSpPr txBox="1">
            <a:spLocks noChangeArrowheads="1"/>
          </p:cNvSpPr>
          <p:nvPr/>
        </p:nvSpPr>
        <p:spPr bwMode="auto">
          <a:xfrm>
            <a:off x="5497513" y="188277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感生电动势（感应电场）</a:t>
            </a:r>
            <a:endParaRPr lang="zh-CN" altLang="en-US" b="0"/>
          </a:p>
        </p:txBody>
      </p:sp>
      <p:sp>
        <p:nvSpPr>
          <p:cNvPr id="56326" name="Text Box 6"/>
          <p:cNvSpPr txBox="1">
            <a:spLocks noChangeArrowheads="1"/>
          </p:cNvSpPr>
          <p:nvPr/>
        </p:nvSpPr>
        <p:spPr bwMode="auto">
          <a:xfrm>
            <a:off x="3071813" y="2492375"/>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、感应电场   </a:t>
            </a:r>
            <a:r>
              <a:rPr lang="en-US" altLang="zh-CN"/>
              <a:t>3</a:t>
            </a:r>
            <a:r>
              <a:rPr lang="zh-CN" altLang="en-US"/>
              <a:t>、自感    </a:t>
            </a:r>
            <a:r>
              <a:rPr lang="en-US" altLang="zh-CN"/>
              <a:t>4</a:t>
            </a:r>
            <a:r>
              <a:rPr lang="zh-CN" altLang="en-US"/>
              <a:t>、互感</a:t>
            </a:r>
          </a:p>
        </p:txBody>
      </p:sp>
      <p:sp>
        <p:nvSpPr>
          <p:cNvPr id="56327" name="Text Box 7"/>
          <p:cNvSpPr txBox="1">
            <a:spLocks noChangeArrowheads="1"/>
          </p:cNvSpPr>
          <p:nvPr/>
        </p:nvSpPr>
        <p:spPr bwMode="auto">
          <a:xfrm>
            <a:off x="623888" y="306863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 </a:t>
            </a:r>
            <a:r>
              <a:rPr lang="zh-CN" altLang="en-US"/>
              <a:t>基本规律：</a:t>
            </a:r>
          </a:p>
        </p:txBody>
      </p:sp>
      <p:sp>
        <p:nvSpPr>
          <p:cNvPr id="56328" name="Text Box 8"/>
          <p:cNvSpPr txBox="1">
            <a:spLocks noChangeArrowheads="1"/>
          </p:cNvSpPr>
          <p:nvPr/>
        </p:nvSpPr>
        <p:spPr bwMode="auto">
          <a:xfrm>
            <a:off x="2351088" y="38481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、法拉第电磁感应定律</a:t>
            </a:r>
            <a:endParaRPr lang="zh-CN" altLang="en-US" b="0"/>
          </a:p>
        </p:txBody>
      </p:sp>
      <p:graphicFrame>
        <p:nvGraphicFramePr>
          <p:cNvPr id="56329" name="Object 9"/>
          <p:cNvGraphicFramePr>
            <a:graphicFrameLocks noChangeAspect="1"/>
          </p:cNvGraphicFramePr>
          <p:nvPr/>
        </p:nvGraphicFramePr>
        <p:xfrm>
          <a:off x="5894388" y="3619500"/>
          <a:ext cx="4052887" cy="804863"/>
        </p:xfrm>
        <a:graphic>
          <a:graphicData uri="http://schemas.openxmlformats.org/presentationml/2006/ole">
            <mc:AlternateContent xmlns:mc="http://schemas.openxmlformats.org/markup-compatibility/2006">
              <mc:Choice xmlns:v="urn:schemas-microsoft-com:vml" Requires="v">
                <p:oleObj spid="_x0000_s47123" name="Equation" r:id="rId3" imgW="1981200" imgH="393700" progId="Equation.3">
                  <p:embed/>
                </p:oleObj>
              </mc:Choice>
              <mc:Fallback>
                <p:oleObj name="Equation" r:id="rId3" imgW="19812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4388" y="3619500"/>
                        <a:ext cx="4052887" cy="8048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10"/>
          <p:cNvSpPr txBox="1">
            <a:spLocks noChangeArrowheads="1"/>
          </p:cNvSpPr>
          <p:nvPr/>
        </p:nvSpPr>
        <p:spPr bwMode="auto">
          <a:xfrm>
            <a:off x="2351088" y="4652963"/>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 楞次定律（判定感应电流和感应电动势的方向）</a:t>
            </a:r>
          </a:p>
        </p:txBody>
      </p:sp>
      <p:sp>
        <p:nvSpPr>
          <p:cNvPr id="56331" name="Text Box 11"/>
          <p:cNvSpPr txBox="1">
            <a:spLocks noChangeArrowheads="1"/>
          </p:cNvSpPr>
          <p:nvPr/>
        </p:nvSpPr>
        <p:spPr bwMode="auto">
          <a:xfrm>
            <a:off x="695325" y="5516563"/>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 </a:t>
            </a:r>
            <a:r>
              <a:rPr lang="zh-CN" altLang="en-US"/>
              <a:t>计算类型：</a:t>
            </a:r>
          </a:p>
        </p:txBody>
      </p:sp>
      <p:sp>
        <p:nvSpPr>
          <p:cNvPr id="56332" name="Text Box 12"/>
          <p:cNvSpPr txBox="1">
            <a:spLocks noChangeArrowheads="1"/>
          </p:cNvSpPr>
          <p:nvPr/>
        </p:nvSpPr>
        <p:spPr bwMode="auto">
          <a:xfrm>
            <a:off x="2351088" y="60213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 感应电动势的计算：</a:t>
            </a:r>
            <a:endParaRPr lang="zh-CN" altLang="en-US" b="0"/>
          </a:p>
        </p:txBody>
      </p:sp>
      <p:sp>
        <p:nvSpPr>
          <p:cNvPr id="56333" name="AutoShape 13"/>
          <p:cNvSpPr>
            <a:spLocks/>
          </p:cNvSpPr>
          <p:nvPr/>
        </p:nvSpPr>
        <p:spPr bwMode="auto">
          <a:xfrm>
            <a:off x="5421313" y="1273175"/>
            <a:ext cx="76200" cy="838200"/>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7118" name="Object 14"/>
          <p:cNvGraphicFramePr>
            <a:graphicFrameLocks noChangeAspect="1"/>
          </p:cNvGraphicFramePr>
          <p:nvPr/>
        </p:nvGraphicFramePr>
        <p:xfrm>
          <a:off x="5888038" y="3816350"/>
          <a:ext cx="114300" cy="215900"/>
        </p:xfrm>
        <a:graphic>
          <a:graphicData uri="http://schemas.openxmlformats.org/presentationml/2006/ole">
            <mc:AlternateContent xmlns:mc="http://schemas.openxmlformats.org/markup-compatibility/2006">
              <mc:Choice xmlns:v="urn:schemas-microsoft-com:vml" Requires="v">
                <p:oleObj spid="_x0000_s47124" name="Equation" r:id="rId5" imgW="114151" imgH="215619" progId="Equation.3">
                  <p:embed/>
                </p:oleObj>
              </mc:Choice>
              <mc:Fallback>
                <p:oleObj name="Equation" r:id="rId5" imgW="114151" imgH="215619"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8038" y="38163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9" name="Object 15"/>
          <p:cNvGraphicFramePr>
            <a:graphicFrameLocks noChangeAspect="1"/>
          </p:cNvGraphicFramePr>
          <p:nvPr/>
        </p:nvGraphicFramePr>
        <p:xfrm>
          <a:off x="5888038" y="3816350"/>
          <a:ext cx="114300" cy="215900"/>
        </p:xfrm>
        <a:graphic>
          <a:graphicData uri="http://schemas.openxmlformats.org/presentationml/2006/ole">
            <mc:AlternateContent xmlns:mc="http://schemas.openxmlformats.org/markup-compatibility/2006">
              <mc:Choice xmlns:v="urn:schemas-microsoft-com:vml" Requires="v">
                <p:oleObj spid="_x0000_s47125" name="Equation" r:id="rId7" imgW="114151" imgH="215619" progId="Equation.3">
                  <p:embed/>
                </p:oleObj>
              </mc:Choice>
              <mc:Fallback>
                <p:oleObj name="Equation" r:id="rId7" imgW="114151" imgH="21561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8038" y="38163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wipe(left)">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33"/>
                                        </p:tgtEl>
                                        <p:attrNameLst>
                                          <p:attrName>style.visibility</p:attrName>
                                        </p:attrNameLst>
                                      </p:cBhvr>
                                      <p:to>
                                        <p:strVal val="visible"/>
                                      </p:to>
                                    </p:set>
                                    <p:animEffect transition="in" filter="wipe(left)">
                                      <p:cBhvr>
                                        <p:cTn id="12" dur="500"/>
                                        <p:tgtEl>
                                          <p:spTgt spid="563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6"/>
                                        </p:tgtEl>
                                        <p:attrNameLst>
                                          <p:attrName>style.visibility</p:attrName>
                                        </p:attrNameLst>
                                      </p:cBhvr>
                                      <p:to>
                                        <p:strVal val="visible"/>
                                      </p:to>
                                    </p:set>
                                    <p:animEffect transition="in" filter="wipe(left)">
                                      <p:cBhvr>
                                        <p:cTn id="27" dur="500"/>
                                        <p:tgtEl>
                                          <p:spTgt spid="563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27"/>
                                        </p:tgtEl>
                                        <p:attrNameLst>
                                          <p:attrName>style.visibility</p:attrName>
                                        </p:attrNameLst>
                                      </p:cBhvr>
                                      <p:to>
                                        <p:strVal val="visible"/>
                                      </p:to>
                                    </p:set>
                                    <p:animEffect transition="in" filter="wipe(left)">
                                      <p:cBhvr>
                                        <p:cTn id="32" dur="500"/>
                                        <p:tgtEl>
                                          <p:spTgt spid="56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28"/>
                                        </p:tgtEl>
                                        <p:attrNameLst>
                                          <p:attrName>style.visibility</p:attrName>
                                        </p:attrNameLst>
                                      </p:cBhvr>
                                      <p:to>
                                        <p:strVal val="visible"/>
                                      </p:to>
                                    </p:set>
                                    <p:animEffect transition="in" filter="wipe(left)">
                                      <p:cBhvr>
                                        <p:cTn id="37" dur="500"/>
                                        <p:tgtEl>
                                          <p:spTgt spid="56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6329"/>
                                        </p:tgtEl>
                                        <p:attrNameLst>
                                          <p:attrName>style.visibility</p:attrName>
                                        </p:attrNameLst>
                                      </p:cBhvr>
                                      <p:to>
                                        <p:strVal val="visible"/>
                                      </p:to>
                                    </p:set>
                                    <p:animEffect transition="in" filter="wipe(left)">
                                      <p:cBhvr>
                                        <p:cTn id="42" dur="500"/>
                                        <p:tgtEl>
                                          <p:spTgt spid="56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330"/>
                                        </p:tgtEl>
                                        <p:attrNameLst>
                                          <p:attrName>style.visibility</p:attrName>
                                        </p:attrNameLst>
                                      </p:cBhvr>
                                      <p:to>
                                        <p:strVal val="visible"/>
                                      </p:to>
                                    </p:set>
                                    <p:animEffect transition="in" filter="wipe(left)">
                                      <p:cBhvr>
                                        <p:cTn id="47" dur="500"/>
                                        <p:tgtEl>
                                          <p:spTgt spid="56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6331"/>
                                        </p:tgtEl>
                                        <p:attrNameLst>
                                          <p:attrName>style.visibility</p:attrName>
                                        </p:attrNameLst>
                                      </p:cBhvr>
                                      <p:to>
                                        <p:strVal val="visible"/>
                                      </p:to>
                                    </p:set>
                                    <p:animEffect transition="in" filter="wipe(left)">
                                      <p:cBhvr>
                                        <p:cTn id="52" dur="500"/>
                                        <p:tgtEl>
                                          <p:spTgt spid="56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6332"/>
                                        </p:tgtEl>
                                        <p:attrNameLst>
                                          <p:attrName>style.visibility</p:attrName>
                                        </p:attrNameLst>
                                      </p:cBhvr>
                                      <p:to>
                                        <p:strVal val="visible"/>
                                      </p:to>
                                    </p:set>
                                    <p:animEffect transition="in" filter="wipe(left)">
                                      <p:cBhvr>
                                        <p:cTn id="57" dur="500"/>
                                        <p:tgtEl>
                                          <p:spTgt spid="56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4" grpId="0" autoUpdateAnimBg="0"/>
      <p:bldP spid="56325" grpId="0" autoUpdateAnimBg="0"/>
      <p:bldP spid="56326" grpId="0" autoUpdateAnimBg="0"/>
      <p:bldP spid="56327" grpId="0" autoUpdateAnimBg="0"/>
      <p:bldP spid="56328" grpId="0" autoUpdateAnimBg="0"/>
      <p:bldP spid="56330" grpId="0" autoUpdateAnimBg="0"/>
      <p:bldP spid="56331" grpId="0" autoUpdateAnimBg="0"/>
      <p:bldP spid="56332" grpId="0" autoUpdateAnimBg="0"/>
      <p:bldP spid="563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ChangeAspect="1"/>
          </p:cNvGraphicFramePr>
          <p:nvPr/>
        </p:nvGraphicFramePr>
        <p:xfrm>
          <a:off x="2135188" y="1052513"/>
          <a:ext cx="7227887" cy="4983162"/>
        </p:xfrm>
        <a:graphic>
          <a:graphicData uri="http://schemas.openxmlformats.org/presentationml/2006/ole">
            <mc:AlternateContent xmlns:mc="http://schemas.openxmlformats.org/markup-compatibility/2006">
              <mc:Choice xmlns:v="urn:schemas-microsoft-com:vml" Requires="v">
                <p:oleObj spid="_x0000_s48132" name="Equation" r:id="rId3" imgW="3327400" imgH="2514600" progId="Equation.3">
                  <p:embed/>
                </p:oleObj>
              </mc:Choice>
              <mc:Fallback>
                <p:oleObj name="Equation" r:id="rId3" imgW="3327400" imgH="2514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1052513"/>
                        <a:ext cx="7227887" cy="498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up)">
                                      <p:cBhvr>
                                        <p:cTn id="7"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905000" y="86201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④自感电动势的计算：</a:t>
            </a:r>
          </a:p>
        </p:txBody>
      </p:sp>
      <p:sp>
        <p:nvSpPr>
          <p:cNvPr id="58371" name="Text Box 3"/>
          <p:cNvSpPr txBox="1">
            <a:spLocks noChangeArrowheads="1"/>
          </p:cNvSpPr>
          <p:nvPr/>
        </p:nvSpPr>
        <p:spPr bwMode="auto">
          <a:xfrm>
            <a:off x="1905000" y="1700213"/>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⑤互感电动势的计算：</a:t>
            </a:r>
          </a:p>
        </p:txBody>
      </p:sp>
      <p:graphicFrame>
        <p:nvGraphicFramePr>
          <p:cNvPr id="58372" name="Object 4"/>
          <p:cNvGraphicFramePr>
            <a:graphicFrameLocks noChangeAspect="1"/>
          </p:cNvGraphicFramePr>
          <p:nvPr/>
        </p:nvGraphicFramePr>
        <p:xfrm>
          <a:off x="5318125" y="703263"/>
          <a:ext cx="1708150" cy="768350"/>
        </p:xfrm>
        <a:graphic>
          <a:graphicData uri="http://schemas.openxmlformats.org/presentationml/2006/ole">
            <mc:AlternateContent xmlns:mc="http://schemas.openxmlformats.org/markup-compatibility/2006">
              <mc:Choice xmlns:v="urn:schemas-microsoft-com:vml" Requires="v">
                <p:oleObj spid="_x0000_s49172" name="Equation" r:id="rId3" imgW="672808" imgH="393529" progId="Equation.3">
                  <p:embed/>
                </p:oleObj>
              </mc:Choice>
              <mc:Fallback>
                <p:oleObj name="Equation" r:id="rId3" imgW="67280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5" y="703263"/>
                        <a:ext cx="1708150" cy="7683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5"/>
          <p:cNvGraphicFramePr>
            <a:graphicFrameLocks noChangeAspect="1"/>
          </p:cNvGraphicFramePr>
          <p:nvPr/>
        </p:nvGraphicFramePr>
        <p:xfrm>
          <a:off x="5322888" y="1646238"/>
          <a:ext cx="1716087" cy="739775"/>
        </p:xfrm>
        <a:graphic>
          <a:graphicData uri="http://schemas.openxmlformats.org/presentationml/2006/ole">
            <mc:AlternateContent xmlns:mc="http://schemas.openxmlformats.org/markup-compatibility/2006">
              <mc:Choice xmlns:v="urn:schemas-microsoft-com:vml" Requires="v">
                <p:oleObj spid="_x0000_s49173" name="Equation" r:id="rId5" imgW="774364" imgH="393529" progId="Equation.3">
                  <p:embed/>
                </p:oleObj>
              </mc:Choice>
              <mc:Fallback>
                <p:oleObj name="Equation" r:id="rId5" imgW="774364"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2888" y="1646238"/>
                        <a:ext cx="1716087" cy="7397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4" name="Text Box 6"/>
          <p:cNvSpPr txBox="1">
            <a:spLocks noChangeArrowheads="1"/>
          </p:cNvSpPr>
          <p:nvPr/>
        </p:nvSpPr>
        <p:spPr bwMode="auto">
          <a:xfrm>
            <a:off x="1752600" y="276701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a:t>
            </a:r>
            <a:r>
              <a:rPr lang="zh-CN" altLang="en-US">
                <a:solidFill>
                  <a:srgbClr val="0000FF"/>
                </a:solidFill>
              </a:rPr>
              <a:t>★</a:t>
            </a:r>
            <a:r>
              <a:rPr lang="zh-CN" altLang="en-US"/>
              <a:t>互感和自感的计算：</a:t>
            </a:r>
          </a:p>
        </p:txBody>
      </p:sp>
      <p:graphicFrame>
        <p:nvGraphicFramePr>
          <p:cNvPr id="58375" name="Object 7"/>
          <p:cNvGraphicFramePr>
            <a:graphicFrameLocks noChangeAspect="1"/>
          </p:cNvGraphicFramePr>
          <p:nvPr/>
        </p:nvGraphicFramePr>
        <p:xfrm>
          <a:off x="5181600" y="2614613"/>
          <a:ext cx="2070100" cy="781050"/>
        </p:xfrm>
        <a:graphic>
          <a:graphicData uri="http://schemas.openxmlformats.org/presentationml/2006/ole">
            <mc:AlternateContent xmlns:mc="http://schemas.openxmlformats.org/markup-compatibility/2006">
              <mc:Choice xmlns:v="urn:schemas-microsoft-com:vml" Requires="v">
                <p:oleObj spid="_x0000_s49174" name="Equation" r:id="rId7" imgW="888614" imgH="393529" progId="Equation.3">
                  <p:embed/>
                </p:oleObj>
              </mc:Choice>
              <mc:Fallback>
                <p:oleObj name="Equation" r:id="rId7" imgW="888614"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614613"/>
                        <a:ext cx="2070100" cy="7810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6" name="Text Box 8"/>
          <p:cNvSpPr txBox="1">
            <a:spLocks noChangeArrowheads="1"/>
          </p:cNvSpPr>
          <p:nvPr/>
        </p:nvSpPr>
        <p:spPr bwMode="auto">
          <a:xfrm>
            <a:off x="1752600" y="3605213"/>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a:t>
            </a:r>
            <a:r>
              <a:rPr lang="zh-CN" altLang="en-US">
                <a:solidFill>
                  <a:srgbClr val="0000FF"/>
                </a:solidFill>
              </a:rPr>
              <a:t>★</a:t>
            </a:r>
            <a:r>
              <a:rPr lang="zh-CN" altLang="en-US"/>
              <a:t> 磁场能量的计算：</a:t>
            </a:r>
          </a:p>
        </p:txBody>
      </p:sp>
      <p:graphicFrame>
        <p:nvGraphicFramePr>
          <p:cNvPr id="58377" name="Object 9"/>
          <p:cNvGraphicFramePr>
            <a:graphicFrameLocks noChangeAspect="1"/>
          </p:cNvGraphicFramePr>
          <p:nvPr/>
        </p:nvGraphicFramePr>
        <p:xfrm>
          <a:off x="5181600" y="3629025"/>
          <a:ext cx="2438400" cy="814388"/>
        </p:xfrm>
        <a:graphic>
          <a:graphicData uri="http://schemas.openxmlformats.org/presentationml/2006/ole">
            <mc:AlternateContent xmlns:mc="http://schemas.openxmlformats.org/markup-compatibility/2006">
              <mc:Choice xmlns:v="urn:schemas-microsoft-com:vml" Requires="v">
                <p:oleObj spid="_x0000_s49175" name="Equation" r:id="rId9" imgW="693485" imgH="365688" progId="Equation.3">
                  <p:embed/>
                </p:oleObj>
              </mc:Choice>
              <mc:Fallback>
                <p:oleObj name="Equation" r:id="rId9" imgW="693485" imgH="365688"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629025"/>
                        <a:ext cx="2438400" cy="81438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 name="Object 10"/>
          <p:cNvGraphicFramePr>
            <a:graphicFrameLocks noChangeAspect="1"/>
          </p:cNvGraphicFramePr>
          <p:nvPr/>
        </p:nvGraphicFramePr>
        <p:xfrm>
          <a:off x="3721100" y="4581525"/>
          <a:ext cx="5056188" cy="896938"/>
        </p:xfrm>
        <a:graphic>
          <a:graphicData uri="http://schemas.openxmlformats.org/presentationml/2006/ole">
            <mc:AlternateContent xmlns:mc="http://schemas.openxmlformats.org/markup-compatibility/2006">
              <mc:Choice xmlns:v="urn:schemas-microsoft-com:vml" Requires="v">
                <p:oleObj spid="_x0000_s49176" name="Equation" r:id="rId11" imgW="2362200" imgH="444500" progId="Equation.3">
                  <p:embed/>
                </p:oleObj>
              </mc:Choice>
              <mc:Fallback>
                <p:oleObj name="Equation" r:id="rId11" imgW="2362200" imgH="4445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1100" y="4581525"/>
                        <a:ext cx="5056188" cy="89693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9" name="Object 11"/>
          <p:cNvGraphicFramePr>
            <a:graphicFrameLocks noChangeAspect="1"/>
          </p:cNvGraphicFramePr>
          <p:nvPr/>
        </p:nvGraphicFramePr>
        <p:xfrm>
          <a:off x="4419600" y="5661025"/>
          <a:ext cx="3756025" cy="776288"/>
        </p:xfrm>
        <a:graphic>
          <a:graphicData uri="http://schemas.openxmlformats.org/presentationml/2006/ole">
            <mc:AlternateContent xmlns:mc="http://schemas.openxmlformats.org/markup-compatibility/2006">
              <mc:Choice xmlns:v="urn:schemas-microsoft-com:vml" Requires="v">
                <p:oleObj spid="_x0000_s49177" name="Equation" r:id="rId13" imgW="1219272" imgH="365688" progId="Equation.3">
                  <p:embed/>
                </p:oleObj>
              </mc:Choice>
              <mc:Fallback>
                <p:oleObj name="Equation" r:id="rId13" imgW="1219272" imgH="365688"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5661025"/>
                        <a:ext cx="3756025" cy="77628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0" name="Object 12"/>
          <p:cNvGraphicFramePr>
            <a:graphicFrameLocks noChangeAspect="1"/>
          </p:cNvGraphicFramePr>
          <p:nvPr/>
        </p:nvGraphicFramePr>
        <p:xfrm>
          <a:off x="7696200" y="2614613"/>
          <a:ext cx="1447800" cy="766762"/>
        </p:xfrm>
        <a:graphic>
          <a:graphicData uri="http://schemas.openxmlformats.org/presentationml/2006/ole">
            <mc:AlternateContent xmlns:mc="http://schemas.openxmlformats.org/markup-compatibility/2006">
              <mc:Choice xmlns:v="urn:schemas-microsoft-com:vml" Requires="v">
                <p:oleObj spid="_x0000_s49178" name="Equation" r:id="rId15" imgW="507780" imgH="393529" progId="Equation.3">
                  <p:embed/>
                </p:oleObj>
              </mc:Choice>
              <mc:Fallback>
                <p:oleObj name="Equation" r:id="rId15" imgW="507780" imgH="393529"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2614613"/>
                        <a:ext cx="1447800" cy="766762"/>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wipe(left)">
                                      <p:cBhvr>
                                        <p:cTn id="12" dur="500"/>
                                        <p:tgtEl>
                                          <p:spTgt spid="5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1"/>
                                        </p:tgtEl>
                                        <p:attrNameLst>
                                          <p:attrName>style.visibility</p:attrName>
                                        </p:attrNameLst>
                                      </p:cBhvr>
                                      <p:to>
                                        <p:strVal val="visible"/>
                                      </p:to>
                                    </p:set>
                                    <p:animEffect transition="in" filter="wipe(left)">
                                      <p:cBhvr>
                                        <p:cTn id="17" dur="500"/>
                                        <p:tgtEl>
                                          <p:spTgt spid="58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wipe(left)">
                                      <p:cBhvr>
                                        <p:cTn id="22" dur="500"/>
                                        <p:tgtEl>
                                          <p:spTgt spid="583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4"/>
                                        </p:tgtEl>
                                        <p:attrNameLst>
                                          <p:attrName>style.visibility</p:attrName>
                                        </p:attrNameLst>
                                      </p:cBhvr>
                                      <p:to>
                                        <p:strVal val="visible"/>
                                      </p:to>
                                    </p:set>
                                    <p:animEffect transition="in" filter="wipe(left)">
                                      <p:cBhvr>
                                        <p:cTn id="27" dur="500"/>
                                        <p:tgtEl>
                                          <p:spTgt spid="583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75"/>
                                        </p:tgtEl>
                                        <p:attrNameLst>
                                          <p:attrName>style.visibility</p:attrName>
                                        </p:attrNameLst>
                                      </p:cBhvr>
                                      <p:to>
                                        <p:strVal val="visible"/>
                                      </p:to>
                                    </p:set>
                                    <p:animEffect transition="in" filter="wipe(left)">
                                      <p:cBhvr>
                                        <p:cTn id="32" dur="500"/>
                                        <p:tgtEl>
                                          <p:spTgt spid="583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8380"/>
                                        </p:tgtEl>
                                        <p:attrNameLst>
                                          <p:attrName>style.visibility</p:attrName>
                                        </p:attrNameLst>
                                      </p:cBhvr>
                                      <p:to>
                                        <p:strVal val="visible"/>
                                      </p:to>
                                    </p:set>
                                    <p:animEffect transition="in" filter="wipe(left)">
                                      <p:cBhvr>
                                        <p:cTn id="37" dur="500"/>
                                        <p:tgtEl>
                                          <p:spTgt spid="583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8376"/>
                                        </p:tgtEl>
                                        <p:attrNameLst>
                                          <p:attrName>style.visibility</p:attrName>
                                        </p:attrNameLst>
                                      </p:cBhvr>
                                      <p:to>
                                        <p:strVal val="visible"/>
                                      </p:to>
                                    </p:set>
                                    <p:animEffect transition="in" filter="wipe(left)">
                                      <p:cBhvr>
                                        <p:cTn id="42" dur="500"/>
                                        <p:tgtEl>
                                          <p:spTgt spid="583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8377"/>
                                        </p:tgtEl>
                                        <p:attrNameLst>
                                          <p:attrName>style.visibility</p:attrName>
                                        </p:attrNameLst>
                                      </p:cBhvr>
                                      <p:to>
                                        <p:strVal val="visible"/>
                                      </p:to>
                                    </p:set>
                                    <p:animEffect transition="in" filter="wipe(left)">
                                      <p:cBhvr>
                                        <p:cTn id="47" dur="500"/>
                                        <p:tgtEl>
                                          <p:spTgt spid="583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8378"/>
                                        </p:tgtEl>
                                        <p:attrNameLst>
                                          <p:attrName>style.visibility</p:attrName>
                                        </p:attrNameLst>
                                      </p:cBhvr>
                                      <p:to>
                                        <p:strVal val="visible"/>
                                      </p:to>
                                    </p:set>
                                    <p:animEffect transition="in" filter="wipe(left)">
                                      <p:cBhvr>
                                        <p:cTn id="52" dur="500"/>
                                        <p:tgtEl>
                                          <p:spTgt spid="583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8379"/>
                                        </p:tgtEl>
                                        <p:attrNameLst>
                                          <p:attrName>style.visibility</p:attrName>
                                        </p:attrNameLst>
                                      </p:cBhvr>
                                      <p:to>
                                        <p:strVal val="visible"/>
                                      </p:to>
                                    </p:set>
                                    <p:animEffect transition="in" filter="wipe(left)">
                                      <p:cBhvr>
                                        <p:cTn id="57" dur="500"/>
                                        <p:tgtEl>
                                          <p:spTgt spid="58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4" grpId="0" autoUpdateAnimBg="0"/>
      <p:bldP spid="5837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828800" y="733425"/>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t> </a:t>
            </a:r>
            <a:r>
              <a:rPr lang="zh-CN" altLang="en-US">
                <a:solidFill>
                  <a:srgbClr val="0000FF"/>
                </a:solidFill>
              </a:rPr>
              <a:t>★ </a:t>
            </a:r>
            <a:r>
              <a:rPr kumimoji="0" lang="zh-CN" altLang="en-US"/>
              <a:t>特殊的结论：</a:t>
            </a:r>
          </a:p>
        </p:txBody>
      </p:sp>
      <p:sp>
        <p:nvSpPr>
          <p:cNvPr id="59395" name="Text Box 3"/>
          <p:cNvSpPr txBox="1">
            <a:spLocks noChangeArrowheads="1"/>
          </p:cNvSpPr>
          <p:nvPr/>
        </p:nvSpPr>
        <p:spPr bwMode="auto">
          <a:xfrm>
            <a:off x="3505200" y="605155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t>无限长螺线管的自感</a:t>
            </a:r>
            <a:r>
              <a:rPr kumimoji="0" lang="en-US" altLang="zh-CN"/>
              <a:t>:</a:t>
            </a:r>
          </a:p>
        </p:txBody>
      </p:sp>
      <p:graphicFrame>
        <p:nvGraphicFramePr>
          <p:cNvPr id="59396" name="Object 4"/>
          <p:cNvGraphicFramePr>
            <a:graphicFrameLocks noChangeAspect="1"/>
          </p:cNvGraphicFramePr>
          <p:nvPr/>
        </p:nvGraphicFramePr>
        <p:xfrm>
          <a:off x="6705600" y="5956300"/>
          <a:ext cx="1905000" cy="568325"/>
        </p:xfrm>
        <a:graphic>
          <a:graphicData uri="http://schemas.openxmlformats.org/presentationml/2006/ole">
            <mc:AlternateContent xmlns:mc="http://schemas.openxmlformats.org/markup-compatibility/2006">
              <mc:Choice xmlns:v="urn:schemas-microsoft-com:vml" Requires="v">
                <p:oleObj spid="_x0000_s50202" name="Equation" r:id="rId3" imgW="622030" imgH="228501" progId="Equation.3">
                  <p:embed/>
                </p:oleObj>
              </mc:Choice>
              <mc:Fallback>
                <p:oleObj name="Equation" r:id="rId3" imgW="622030"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956300"/>
                        <a:ext cx="1905000" cy="5683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p:cNvGraphicFramePr>
            <a:graphicFrameLocks noChangeAspect="1"/>
          </p:cNvGraphicFramePr>
          <p:nvPr/>
        </p:nvGraphicFramePr>
        <p:xfrm>
          <a:off x="5232400" y="1355725"/>
          <a:ext cx="3302000" cy="746125"/>
        </p:xfrm>
        <a:graphic>
          <a:graphicData uri="http://schemas.openxmlformats.org/presentationml/2006/ole">
            <mc:AlternateContent xmlns:mc="http://schemas.openxmlformats.org/markup-compatibility/2006">
              <mc:Choice xmlns:v="urn:schemas-microsoft-com:vml" Requires="v">
                <p:oleObj spid="_x0000_s50203" name="Equation" r:id="rId5" imgW="1203928" imgH="365688" progId="Equation.3">
                  <p:embed/>
                </p:oleObj>
              </mc:Choice>
              <mc:Fallback>
                <p:oleObj name="Equation" r:id="rId5" imgW="1203928" imgH="36568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0" y="1355725"/>
                        <a:ext cx="3302000" cy="7461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8" name="Object 6"/>
          <p:cNvGraphicFramePr>
            <a:graphicFrameLocks noChangeAspect="1"/>
          </p:cNvGraphicFramePr>
          <p:nvPr/>
        </p:nvGraphicFramePr>
        <p:xfrm>
          <a:off x="5105400" y="2289175"/>
          <a:ext cx="3581400" cy="806450"/>
        </p:xfrm>
        <a:graphic>
          <a:graphicData uri="http://schemas.openxmlformats.org/presentationml/2006/ole">
            <mc:AlternateContent xmlns:mc="http://schemas.openxmlformats.org/markup-compatibility/2006">
              <mc:Choice xmlns:v="urn:schemas-microsoft-com:vml" Requires="v">
                <p:oleObj spid="_x0000_s50204" name="Equation" r:id="rId7" imgW="1371627" imgH="396144" progId="Equation.3">
                  <p:embed/>
                </p:oleObj>
              </mc:Choice>
              <mc:Fallback>
                <p:oleObj name="Equation" r:id="rId7" imgW="1371627" imgH="39614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289175"/>
                        <a:ext cx="3581400" cy="80645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9" name="Rectangle 7"/>
          <p:cNvSpPr>
            <a:spLocks noChangeArrowheads="1"/>
          </p:cNvSpPr>
          <p:nvPr/>
        </p:nvSpPr>
        <p:spPr bwMode="auto">
          <a:xfrm>
            <a:off x="2971800" y="152876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t>无限长螺线管</a:t>
            </a:r>
            <a:r>
              <a:rPr kumimoji="0" lang="en-US" altLang="zh-CN"/>
              <a:t>:</a:t>
            </a:r>
          </a:p>
        </p:txBody>
      </p:sp>
      <p:grpSp>
        <p:nvGrpSpPr>
          <p:cNvPr id="59400" name="Group 8"/>
          <p:cNvGrpSpPr>
            <a:grpSpLocks/>
          </p:cNvGrpSpPr>
          <p:nvPr/>
        </p:nvGrpSpPr>
        <p:grpSpPr bwMode="auto">
          <a:xfrm>
            <a:off x="3886200" y="3390900"/>
            <a:ext cx="3463925" cy="2219325"/>
            <a:chOff x="1632" y="2826"/>
            <a:chExt cx="2182" cy="1398"/>
          </a:xfrm>
        </p:grpSpPr>
        <p:sp>
          <p:nvSpPr>
            <p:cNvPr id="50185" name="Line 9"/>
            <p:cNvSpPr>
              <a:spLocks noChangeShapeType="1"/>
            </p:cNvSpPr>
            <p:nvPr/>
          </p:nvSpPr>
          <p:spPr bwMode="auto">
            <a:xfrm flipV="1">
              <a:off x="2112" y="2860"/>
              <a:ext cx="0" cy="1152"/>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6" name="Line 10"/>
            <p:cNvSpPr>
              <a:spLocks noChangeShapeType="1"/>
            </p:cNvSpPr>
            <p:nvPr/>
          </p:nvSpPr>
          <p:spPr bwMode="auto">
            <a:xfrm>
              <a:off x="2112" y="4012"/>
              <a:ext cx="148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7" name="Line 11"/>
            <p:cNvSpPr>
              <a:spLocks noChangeShapeType="1"/>
            </p:cNvSpPr>
            <p:nvPr/>
          </p:nvSpPr>
          <p:spPr bwMode="auto">
            <a:xfrm flipV="1">
              <a:off x="2112" y="3436"/>
              <a:ext cx="576" cy="5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8" name="Arc 12"/>
            <p:cNvSpPr>
              <a:spLocks/>
            </p:cNvSpPr>
            <p:nvPr/>
          </p:nvSpPr>
          <p:spPr bwMode="auto">
            <a:xfrm flipH="1">
              <a:off x="2688" y="3244"/>
              <a:ext cx="734" cy="624"/>
            </a:xfrm>
            <a:custGeom>
              <a:avLst/>
              <a:gdLst>
                <a:gd name="T0" fmla="*/ 1 w 20636"/>
                <a:gd name="T1" fmla="*/ 0 h 20974"/>
                <a:gd name="T2" fmla="*/ 0 w 20636"/>
                <a:gd name="T3" fmla="*/ 1 h 20974"/>
                <a:gd name="T4" fmla="*/ 0 w 20636"/>
                <a:gd name="T5" fmla="*/ 0 h 20974"/>
                <a:gd name="T6" fmla="*/ 0 60000 65536"/>
                <a:gd name="T7" fmla="*/ 0 60000 65536"/>
                <a:gd name="T8" fmla="*/ 0 60000 65536"/>
              </a:gdLst>
              <a:ahLst/>
              <a:cxnLst>
                <a:cxn ang="T6">
                  <a:pos x="T0" y="T1"/>
                </a:cxn>
                <a:cxn ang="T7">
                  <a:pos x="T2" y="T3"/>
                </a:cxn>
                <a:cxn ang="T8">
                  <a:pos x="T4" y="T5"/>
                </a:cxn>
              </a:cxnLst>
              <a:rect l="0" t="0" r="r" b="b"/>
              <a:pathLst>
                <a:path w="20636" h="20974" fill="none" extrusionOk="0">
                  <a:moveTo>
                    <a:pt x="20636" y="6379"/>
                  </a:moveTo>
                  <a:cubicBezTo>
                    <a:pt x="18397" y="13622"/>
                    <a:pt x="12524" y="19162"/>
                    <a:pt x="5162" y="20974"/>
                  </a:cubicBezTo>
                </a:path>
                <a:path w="20636" h="20974" stroke="0" extrusionOk="0">
                  <a:moveTo>
                    <a:pt x="20636" y="6379"/>
                  </a:moveTo>
                  <a:cubicBezTo>
                    <a:pt x="18397" y="13622"/>
                    <a:pt x="12524" y="19162"/>
                    <a:pt x="5162" y="20974"/>
                  </a:cubicBezTo>
                  <a:lnTo>
                    <a:pt x="0" y="0"/>
                  </a:lnTo>
                  <a:lnTo>
                    <a:pt x="20636" y="6379"/>
                  </a:lnTo>
                  <a:close/>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9" name="Line 13"/>
            <p:cNvSpPr>
              <a:spLocks noChangeShapeType="1"/>
            </p:cNvSpPr>
            <p:nvPr/>
          </p:nvSpPr>
          <p:spPr bwMode="auto">
            <a:xfrm>
              <a:off x="2688" y="3436"/>
              <a:ext cx="0" cy="57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190" name="Object 14"/>
            <p:cNvGraphicFramePr>
              <a:graphicFrameLocks noChangeAspect="1"/>
            </p:cNvGraphicFramePr>
            <p:nvPr/>
          </p:nvGraphicFramePr>
          <p:xfrm>
            <a:off x="3648" y="3916"/>
            <a:ext cx="166" cy="184"/>
          </p:xfrm>
          <a:graphic>
            <a:graphicData uri="http://schemas.openxmlformats.org/presentationml/2006/ole">
              <mc:AlternateContent xmlns:mc="http://schemas.openxmlformats.org/markup-compatibility/2006">
                <mc:Choice xmlns:v="urn:schemas-microsoft-com:vml" Requires="v">
                  <p:oleObj spid="_x0000_s50205" name="Equation" r:id="rId9" imgW="114102" imgH="126780" progId="Equation.3">
                    <p:embed/>
                  </p:oleObj>
                </mc:Choice>
                <mc:Fallback>
                  <p:oleObj name="Equation" r:id="rId9" imgW="114102" imgH="12678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3916"/>
                          <a:ext cx="16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p:cNvGraphicFramePr>
              <a:graphicFrameLocks noChangeAspect="1"/>
            </p:cNvGraphicFramePr>
            <p:nvPr/>
          </p:nvGraphicFramePr>
          <p:xfrm>
            <a:off x="2613" y="3985"/>
            <a:ext cx="221" cy="239"/>
          </p:xfrm>
          <a:graphic>
            <a:graphicData uri="http://schemas.openxmlformats.org/presentationml/2006/ole">
              <mc:AlternateContent xmlns:mc="http://schemas.openxmlformats.org/markup-compatibility/2006">
                <mc:Choice xmlns:v="urn:schemas-microsoft-com:vml" Requires="v">
                  <p:oleObj spid="_x0000_s50206" name="Equation" r:id="rId11" imgW="152268" imgH="164957" progId="Equation.3">
                    <p:embed/>
                  </p:oleObj>
                </mc:Choice>
                <mc:Fallback>
                  <p:oleObj name="Equation" r:id="rId11" imgW="152268" imgH="164957"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13" y="3985"/>
                          <a:ext cx="22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p:cNvGraphicFramePr>
              <a:graphicFrameLocks noChangeAspect="1"/>
            </p:cNvGraphicFramePr>
            <p:nvPr/>
          </p:nvGraphicFramePr>
          <p:xfrm>
            <a:off x="1758" y="2826"/>
            <a:ext cx="306" cy="322"/>
          </p:xfrm>
          <a:graphic>
            <a:graphicData uri="http://schemas.openxmlformats.org/presentationml/2006/ole">
              <mc:AlternateContent xmlns:mc="http://schemas.openxmlformats.org/markup-compatibility/2006">
                <mc:Choice xmlns:v="urn:schemas-microsoft-com:vml" Requires="v">
                  <p:oleObj spid="_x0000_s50207" name="Equation" r:id="rId13" imgW="228600" imgH="241300" progId="Equation.3">
                    <p:embed/>
                  </p:oleObj>
                </mc:Choice>
                <mc:Fallback>
                  <p:oleObj name="Equation" r:id="rId13" imgW="228600" imgH="2413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8" y="2826"/>
                          <a:ext cx="30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Line 17"/>
            <p:cNvSpPr>
              <a:spLocks noChangeShapeType="1"/>
            </p:cNvSpPr>
            <p:nvPr/>
          </p:nvSpPr>
          <p:spPr bwMode="auto">
            <a:xfrm>
              <a:off x="2112" y="3436"/>
              <a:ext cx="57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194" name="Object 18"/>
            <p:cNvGraphicFramePr>
              <a:graphicFrameLocks noChangeAspect="1"/>
            </p:cNvGraphicFramePr>
            <p:nvPr/>
          </p:nvGraphicFramePr>
          <p:xfrm>
            <a:off x="1632" y="3216"/>
            <a:ext cx="420" cy="394"/>
          </p:xfrm>
          <a:graphic>
            <a:graphicData uri="http://schemas.openxmlformats.org/presentationml/2006/ole">
              <mc:AlternateContent xmlns:mc="http://schemas.openxmlformats.org/markup-compatibility/2006">
                <mc:Choice xmlns:v="urn:schemas-microsoft-com:vml" Requires="v">
                  <p:oleObj spid="_x0000_s50208" name="Equation" r:id="rId15" imgW="418918" imgH="393529" progId="Equation.3">
                    <p:embed/>
                  </p:oleObj>
                </mc:Choice>
                <mc:Fallback>
                  <p:oleObj name="Equation" r:id="rId15" imgW="418918" imgH="393529"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2" y="3216"/>
                          <a:ext cx="420"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wipe(left)">
                                      <p:cBhvr>
                                        <p:cTn id="12" dur="500"/>
                                        <p:tgtEl>
                                          <p:spTgt spid="59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wipe(left)">
                                      <p:cBhvr>
                                        <p:cTn id="17" dur="500"/>
                                        <p:tgtEl>
                                          <p:spTgt spid="5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398"/>
                                        </p:tgtEl>
                                        <p:attrNameLst>
                                          <p:attrName>style.visibility</p:attrName>
                                        </p:attrNameLst>
                                      </p:cBhvr>
                                      <p:to>
                                        <p:strVal val="visible"/>
                                      </p:to>
                                    </p:set>
                                    <p:animEffect transition="in" filter="wipe(left)">
                                      <p:cBhvr>
                                        <p:cTn id="22" dur="500"/>
                                        <p:tgtEl>
                                          <p:spTgt spid="5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400"/>
                                        </p:tgtEl>
                                        <p:attrNameLst>
                                          <p:attrName>style.visibility</p:attrName>
                                        </p:attrNameLst>
                                      </p:cBhvr>
                                      <p:to>
                                        <p:strVal val="visible"/>
                                      </p:to>
                                    </p:set>
                                    <p:animEffect transition="in" filter="wipe(left)">
                                      <p:cBhvr>
                                        <p:cTn id="27" dur="500"/>
                                        <p:tgtEl>
                                          <p:spTgt spid="594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5"/>
                                        </p:tgtEl>
                                        <p:attrNameLst>
                                          <p:attrName>style.visibility</p:attrName>
                                        </p:attrNameLst>
                                      </p:cBhvr>
                                      <p:to>
                                        <p:strVal val="visible"/>
                                      </p:to>
                                    </p:set>
                                    <p:animEffect transition="in" filter="wipe(left)">
                                      <p:cBhvr>
                                        <p:cTn id="32" dur="500"/>
                                        <p:tgtEl>
                                          <p:spTgt spid="593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9396"/>
                                        </p:tgtEl>
                                        <p:attrNameLst>
                                          <p:attrName>style.visibility</p:attrName>
                                        </p:attrNameLst>
                                      </p:cBhvr>
                                      <p:to>
                                        <p:strVal val="visible"/>
                                      </p:to>
                                    </p:set>
                                    <p:animEffect transition="in" filter="wipe(left)">
                                      <p:cBhvr>
                                        <p:cTn id="3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836613"/>
            <a:ext cx="11928475"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1]</a:t>
            </a:r>
            <a:r>
              <a:rPr lang="en-US" altLang="zh-CN"/>
              <a:t> </a:t>
            </a:r>
            <a:r>
              <a:rPr lang="zh-CN" altLang="en-US"/>
              <a:t>导体棒在均匀磁场中沿金属导轨向右作匀加速运动，磁场方向垂直导轨所在平面。若导轨电阻忽略不计，并设铁芯磁导率为常数，则达到稳定后在电容器的</a:t>
            </a:r>
            <a:r>
              <a:rPr lang="en-US" altLang="zh-CN"/>
              <a:t>M </a:t>
            </a:r>
            <a:r>
              <a:rPr lang="zh-CN" altLang="en-US"/>
              <a:t>极板上：</a:t>
            </a:r>
          </a:p>
        </p:txBody>
      </p:sp>
      <p:sp>
        <p:nvSpPr>
          <p:cNvPr id="60419" name="Text Box 3"/>
          <p:cNvSpPr txBox="1">
            <a:spLocks noChangeArrowheads="1"/>
          </p:cNvSpPr>
          <p:nvPr/>
        </p:nvSpPr>
        <p:spPr bwMode="auto">
          <a:xfrm>
            <a:off x="1631950" y="2276475"/>
            <a:ext cx="8534400" cy="131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a:t>   </a:t>
            </a:r>
            <a:r>
              <a:rPr lang="en-US" altLang="zh-CN"/>
              <a:t>A</a:t>
            </a:r>
            <a:r>
              <a:rPr lang="zh-CN" altLang="en-US"/>
              <a:t>）带有一定量的正电荷。         </a:t>
            </a:r>
            <a:r>
              <a:rPr lang="en-US" altLang="zh-CN"/>
              <a:t>B</a:t>
            </a:r>
            <a:r>
              <a:rPr lang="zh-CN" altLang="en-US"/>
              <a:t>）带有一定量的负电荷。</a:t>
            </a:r>
          </a:p>
          <a:p>
            <a:pPr algn="just" eaLnBrk="1" hangingPunct="1">
              <a:lnSpc>
                <a:spcPct val="150000"/>
              </a:lnSpc>
              <a:spcBef>
                <a:spcPct val="50000"/>
              </a:spcBef>
            </a:pPr>
            <a:r>
              <a:rPr lang="zh-CN" altLang="en-US"/>
              <a:t>   </a:t>
            </a:r>
            <a:r>
              <a:rPr lang="en-US" altLang="zh-CN"/>
              <a:t>C</a:t>
            </a:r>
            <a:r>
              <a:rPr lang="zh-CN" altLang="en-US"/>
              <a:t>）带有越来越多的的正电荷。</a:t>
            </a:r>
            <a:r>
              <a:rPr lang="en-US" altLang="zh-CN"/>
              <a:t>D</a:t>
            </a:r>
            <a:r>
              <a:rPr lang="zh-CN" altLang="en-US"/>
              <a:t>）带有越来越多的负电荷。</a:t>
            </a:r>
          </a:p>
        </p:txBody>
      </p:sp>
      <p:grpSp>
        <p:nvGrpSpPr>
          <p:cNvPr id="60420" name="Group 4"/>
          <p:cNvGrpSpPr>
            <a:grpSpLocks/>
          </p:cNvGrpSpPr>
          <p:nvPr/>
        </p:nvGrpSpPr>
        <p:grpSpPr bwMode="auto">
          <a:xfrm>
            <a:off x="6629400" y="2681288"/>
            <a:ext cx="762000" cy="381000"/>
            <a:chOff x="4752" y="2160"/>
            <a:chExt cx="768" cy="720"/>
          </a:xfrm>
        </p:grpSpPr>
        <p:sp>
          <p:nvSpPr>
            <p:cNvPr id="51244" name="Line 5"/>
            <p:cNvSpPr>
              <a:spLocks noChangeShapeType="1"/>
            </p:cNvSpPr>
            <p:nvPr/>
          </p:nvSpPr>
          <p:spPr bwMode="auto">
            <a:xfrm>
              <a:off x="4752" y="2640"/>
              <a:ext cx="240" cy="24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Line 6"/>
            <p:cNvSpPr>
              <a:spLocks noChangeShapeType="1"/>
            </p:cNvSpPr>
            <p:nvPr/>
          </p:nvSpPr>
          <p:spPr bwMode="auto">
            <a:xfrm flipV="1">
              <a:off x="4992" y="2160"/>
              <a:ext cx="528" cy="72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23" name="Group 7"/>
          <p:cNvGrpSpPr>
            <a:grpSpLocks/>
          </p:cNvGrpSpPr>
          <p:nvPr/>
        </p:nvGrpSpPr>
        <p:grpSpPr bwMode="auto">
          <a:xfrm>
            <a:off x="3276600" y="3976688"/>
            <a:ext cx="5791200" cy="1828800"/>
            <a:chOff x="1296" y="2693"/>
            <a:chExt cx="3216" cy="838"/>
          </a:xfrm>
        </p:grpSpPr>
        <p:grpSp>
          <p:nvGrpSpPr>
            <p:cNvPr id="51206" name="Group 8"/>
            <p:cNvGrpSpPr>
              <a:grpSpLocks/>
            </p:cNvGrpSpPr>
            <p:nvPr/>
          </p:nvGrpSpPr>
          <p:grpSpPr bwMode="auto">
            <a:xfrm>
              <a:off x="2223" y="2803"/>
              <a:ext cx="1168" cy="728"/>
              <a:chOff x="1824" y="2256"/>
              <a:chExt cx="1392" cy="864"/>
            </a:xfrm>
          </p:grpSpPr>
          <p:sp>
            <p:nvSpPr>
              <p:cNvPr id="51242" name="Rectangle 9"/>
              <p:cNvSpPr>
                <a:spLocks noChangeArrowheads="1"/>
              </p:cNvSpPr>
              <p:nvPr/>
            </p:nvSpPr>
            <p:spPr bwMode="auto">
              <a:xfrm>
                <a:off x="1824" y="2256"/>
                <a:ext cx="1392" cy="86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43" name="Rectangle 10"/>
              <p:cNvSpPr>
                <a:spLocks noChangeArrowheads="1"/>
              </p:cNvSpPr>
              <p:nvPr/>
            </p:nvSpPr>
            <p:spPr bwMode="auto">
              <a:xfrm>
                <a:off x="1920" y="2352"/>
                <a:ext cx="1200" cy="6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51207" name="Line 11"/>
            <p:cNvSpPr>
              <a:spLocks noChangeShapeType="1"/>
            </p:cNvSpPr>
            <p:nvPr/>
          </p:nvSpPr>
          <p:spPr bwMode="auto">
            <a:xfrm>
              <a:off x="3391" y="2925"/>
              <a:ext cx="92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8" name="Line 12"/>
            <p:cNvSpPr>
              <a:spLocks noChangeShapeType="1"/>
            </p:cNvSpPr>
            <p:nvPr/>
          </p:nvSpPr>
          <p:spPr bwMode="auto">
            <a:xfrm>
              <a:off x="3270" y="3329"/>
              <a:ext cx="10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9" name="Line 13"/>
            <p:cNvSpPr>
              <a:spLocks noChangeShapeType="1"/>
            </p:cNvSpPr>
            <p:nvPr/>
          </p:nvSpPr>
          <p:spPr bwMode="auto">
            <a:xfrm>
              <a:off x="3391" y="324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0" name="Freeform 14"/>
            <p:cNvSpPr>
              <a:spLocks/>
            </p:cNvSpPr>
            <p:nvPr/>
          </p:nvSpPr>
          <p:spPr bwMode="auto">
            <a:xfrm>
              <a:off x="3270" y="3288"/>
              <a:ext cx="41" cy="41"/>
            </a:xfrm>
            <a:custGeom>
              <a:avLst/>
              <a:gdLst>
                <a:gd name="T0" fmla="*/ 8 w 96"/>
                <a:gd name="T1" fmla="*/ 0 h 56"/>
                <a:gd name="T2" fmla="*/ 0 w 96"/>
                <a:gd name="T3" fmla="*/ 19 h 56"/>
                <a:gd name="T4" fmla="*/ 8 w 96"/>
                <a:gd name="T5" fmla="*/ 0 h 56"/>
                <a:gd name="T6" fmla="*/ 0 60000 65536"/>
                <a:gd name="T7" fmla="*/ 0 60000 65536"/>
                <a:gd name="T8" fmla="*/ 0 60000 65536"/>
              </a:gdLst>
              <a:ahLst/>
              <a:cxnLst>
                <a:cxn ang="T6">
                  <a:pos x="T0" y="T1"/>
                </a:cxn>
                <a:cxn ang="T7">
                  <a:pos x="T2" y="T3"/>
                </a:cxn>
                <a:cxn ang="T8">
                  <a:pos x="T4" y="T5"/>
                </a:cxn>
              </a:cxnLst>
              <a:rect l="0" t="0" r="r" b="b"/>
              <a:pathLst>
                <a:path w="96" h="56">
                  <a:moveTo>
                    <a:pt x="96" y="0"/>
                  </a:moveTo>
                  <a:cubicBezTo>
                    <a:pt x="96" y="0"/>
                    <a:pt x="0" y="40"/>
                    <a:pt x="0" y="48"/>
                  </a:cubicBezTo>
                  <a:cubicBezTo>
                    <a:pt x="0" y="56"/>
                    <a:pt x="96" y="0"/>
                    <a:pt x="96" y="0"/>
                  </a:cubicBezTo>
                  <a:close/>
                </a:path>
              </a:pathLst>
            </a:cu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1" name="Line 15"/>
            <p:cNvSpPr>
              <a:spLocks noChangeShapeType="1"/>
            </p:cNvSpPr>
            <p:nvPr/>
          </p:nvSpPr>
          <p:spPr bwMode="auto">
            <a:xfrm>
              <a:off x="1497" y="2925"/>
              <a:ext cx="80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2" name="Line 16"/>
            <p:cNvSpPr>
              <a:spLocks noChangeShapeType="1"/>
            </p:cNvSpPr>
            <p:nvPr/>
          </p:nvSpPr>
          <p:spPr bwMode="auto">
            <a:xfrm flipH="1">
              <a:off x="1497" y="3329"/>
              <a:ext cx="7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3" name="Freeform 17"/>
            <p:cNvSpPr>
              <a:spLocks/>
            </p:cNvSpPr>
            <p:nvPr/>
          </p:nvSpPr>
          <p:spPr bwMode="auto">
            <a:xfrm>
              <a:off x="2142" y="3167"/>
              <a:ext cx="202" cy="121"/>
            </a:xfrm>
            <a:custGeom>
              <a:avLst/>
              <a:gdLst>
                <a:gd name="T0" fmla="*/ 38 w 296"/>
                <a:gd name="T1" fmla="*/ 0 h 192"/>
                <a:gd name="T2" fmla="*/ 8 w 296"/>
                <a:gd name="T3" fmla="*/ 12 h 192"/>
                <a:gd name="T4" fmla="*/ 84 w 296"/>
                <a:gd name="T5" fmla="*/ 24 h 192"/>
                <a:gd name="T6" fmla="*/ 68 w 296"/>
                <a:gd name="T7" fmla="*/ 48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192">
                  <a:moveTo>
                    <a:pt x="120" y="0"/>
                  </a:moveTo>
                  <a:cubicBezTo>
                    <a:pt x="60" y="16"/>
                    <a:pt x="0" y="32"/>
                    <a:pt x="24" y="48"/>
                  </a:cubicBezTo>
                  <a:cubicBezTo>
                    <a:pt x="48" y="64"/>
                    <a:pt x="232" y="72"/>
                    <a:pt x="264" y="96"/>
                  </a:cubicBezTo>
                  <a:cubicBezTo>
                    <a:pt x="296" y="120"/>
                    <a:pt x="224" y="176"/>
                    <a:pt x="216" y="19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4" name="Freeform 18"/>
            <p:cNvSpPr>
              <a:spLocks/>
            </p:cNvSpPr>
            <p:nvPr/>
          </p:nvSpPr>
          <p:spPr bwMode="auto">
            <a:xfrm>
              <a:off x="2142" y="3005"/>
              <a:ext cx="202" cy="122"/>
            </a:xfrm>
            <a:custGeom>
              <a:avLst/>
              <a:gdLst>
                <a:gd name="T0" fmla="*/ 38 w 296"/>
                <a:gd name="T1" fmla="*/ 0 h 192"/>
                <a:gd name="T2" fmla="*/ 8 w 296"/>
                <a:gd name="T3" fmla="*/ 13 h 192"/>
                <a:gd name="T4" fmla="*/ 84 w 296"/>
                <a:gd name="T5" fmla="*/ 25 h 192"/>
                <a:gd name="T6" fmla="*/ 68 w 296"/>
                <a:gd name="T7" fmla="*/ 5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192">
                  <a:moveTo>
                    <a:pt x="120" y="0"/>
                  </a:moveTo>
                  <a:cubicBezTo>
                    <a:pt x="60" y="16"/>
                    <a:pt x="0" y="32"/>
                    <a:pt x="24" y="48"/>
                  </a:cubicBezTo>
                  <a:cubicBezTo>
                    <a:pt x="48" y="64"/>
                    <a:pt x="232" y="72"/>
                    <a:pt x="264" y="96"/>
                  </a:cubicBezTo>
                  <a:cubicBezTo>
                    <a:pt x="296" y="120"/>
                    <a:pt x="224" y="176"/>
                    <a:pt x="216" y="19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5" name="Line 19"/>
            <p:cNvSpPr>
              <a:spLocks noChangeShapeType="1"/>
            </p:cNvSpPr>
            <p:nvPr/>
          </p:nvSpPr>
          <p:spPr bwMode="auto">
            <a:xfrm>
              <a:off x="1497" y="2925"/>
              <a:ext cx="0" cy="1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Line 20"/>
            <p:cNvSpPr>
              <a:spLocks noChangeShapeType="1"/>
            </p:cNvSpPr>
            <p:nvPr/>
          </p:nvSpPr>
          <p:spPr bwMode="auto">
            <a:xfrm>
              <a:off x="1497" y="3167"/>
              <a:ext cx="0" cy="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21"/>
            <p:cNvSpPr>
              <a:spLocks noChangeShapeType="1"/>
            </p:cNvSpPr>
            <p:nvPr/>
          </p:nvSpPr>
          <p:spPr bwMode="auto">
            <a:xfrm>
              <a:off x="1417" y="3086"/>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Line 22"/>
            <p:cNvSpPr>
              <a:spLocks noChangeShapeType="1"/>
            </p:cNvSpPr>
            <p:nvPr/>
          </p:nvSpPr>
          <p:spPr bwMode="auto">
            <a:xfrm>
              <a:off x="1417" y="3167"/>
              <a:ext cx="1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Freeform 23"/>
            <p:cNvSpPr>
              <a:spLocks/>
            </p:cNvSpPr>
            <p:nvPr/>
          </p:nvSpPr>
          <p:spPr bwMode="auto">
            <a:xfrm>
              <a:off x="3230" y="3127"/>
              <a:ext cx="202" cy="121"/>
            </a:xfrm>
            <a:custGeom>
              <a:avLst/>
              <a:gdLst>
                <a:gd name="T0" fmla="*/ 38 w 296"/>
                <a:gd name="T1" fmla="*/ 0 h 192"/>
                <a:gd name="T2" fmla="*/ 8 w 296"/>
                <a:gd name="T3" fmla="*/ 12 h 192"/>
                <a:gd name="T4" fmla="*/ 84 w 296"/>
                <a:gd name="T5" fmla="*/ 24 h 192"/>
                <a:gd name="T6" fmla="*/ 68 w 296"/>
                <a:gd name="T7" fmla="*/ 48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192">
                  <a:moveTo>
                    <a:pt x="120" y="0"/>
                  </a:moveTo>
                  <a:cubicBezTo>
                    <a:pt x="60" y="16"/>
                    <a:pt x="0" y="32"/>
                    <a:pt x="24" y="48"/>
                  </a:cubicBezTo>
                  <a:cubicBezTo>
                    <a:pt x="48" y="64"/>
                    <a:pt x="232" y="72"/>
                    <a:pt x="264" y="96"/>
                  </a:cubicBezTo>
                  <a:cubicBezTo>
                    <a:pt x="296" y="120"/>
                    <a:pt x="224" y="176"/>
                    <a:pt x="216" y="19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Freeform 24"/>
            <p:cNvSpPr>
              <a:spLocks/>
            </p:cNvSpPr>
            <p:nvPr/>
          </p:nvSpPr>
          <p:spPr bwMode="auto">
            <a:xfrm>
              <a:off x="3230" y="2965"/>
              <a:ext cx="202" cy="121"/>
            </a:xfrm>
            <a:custGeom>
              <a:avLst/>
              <a:gdLst>
                <a:gd name="T0" fmla="*/ 38 w 296"/>
                <a:gd name="T1" fmla="*/ 0 h 192"/>
                <a:gd name="T2" fmla="*/ 8 w 296"/>
                <a:gd name="T3" fmla="*/ 12 h 192"/>
                <a:gd name="T4" fmla="*/ 84 w 296"/>
                <a:gd name="T5" fmla="*/ 24 h 192"/>
                <a:gd name="T6" fmla="*/ 68 w 296"/>
                <a:gd name="T7" fmla="*/ 48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192">
                  <a:moveTo>
                    <a:pt x="120" y="0"/>
                  </a:moveTo>
                  <a:cubicBezTo>
                    <a:pt x="60" y="16"/>
                    <a:pt x="0" y="32"/>
                    <a:pt x="24" y="48"/>
                  </a:cubicBezTo>
                  <a:cubicBezTo>
                    <a:pt x="48" y="64"/>
                    <a:pt x="232" y="72"/>
                    <a:pt x="264" y="96"/>
                  </a:cubicBezTo>
                  <a:cubicBezTo>
                    <a:pt x="296" y="120"/>
                    <a:pt x="224" y="176"/>
                    <a:pt x="216" y="192"/>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1" name="Freeform 25"/>
            <p:cNvSpPr>
              <a:spLocks/>
            </p:cNvSpPr>
            <p:nvPr/>
          </p:nvSpPr>
          <p:spPr bwMode="auto">
            <a:xfrm>
              <a:off x="2263" y="2918"/>
              <a:ext cx="81" cy="7"/>
            </a:xfrm>
            <a:custGeom>
              <a:avLst/>
              <a:gdLst>
                <a:gd name="T0" fmla="*/ 0 w 96"/>
                <a:gd name="T1" fmla="*/ 5 h 8"/>
                <a:gd name="T2" fmla="*/ 57 w 96"/>
                <a:gd name="T3" fmla="*/ 5 h 8"/>
                <a:gd name="T4" fmla="*/ 0 60000 65536"/>
                <a:gd name="T5" fmla="*/ 0 60000 65536"/>
              </a:gdLst>
              <a:ahLst/>
              <a:cxnLst>
                <a:cxn ang="T4">
                  <a:pos x="T0" y="T1"/>
                </a:cxn>
                <a:cxn ang="T5">
                  <a:pos x="T2" y="T3"/>
                </a:cxn>
              </a:cxnLst>
              <a:rect l="0" t="0" r="r" b="b"/>
              <a:pathLst>
                <a:path w="96" h="8">
                  <a:moveTo>
                    <a:pt x="0" y="8"/>
                  </a:moveTo>
                  <a:cubicBezTo>
                    <a:pt x="44" y="4"/>
                    <a:pt x="88" y="0"/>
                    <a:pt x="96" y="8"/>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222" name="Group 26"/>
            <p:cNvGrpSpPr>
              <a:grpSpLocks/>
            </p:cNvGrpSpPr>
            <p:nvPr/>
          </p:nvGrpSpPr>
          <p:grpSpPr bwMode="auto">
            <a:xfrm>
              <a:off x="3593" y="2803"/>
              <a:ext cx="725" cy="688"/>
              <a:chOff x="3648" y="1920"/>
              <a:chExt cx="864" cy="816"/>
            </a:xfrm>
          </p:grpSpPr>
          <p:graphicFrame>
            <p:nvGraphicFramePr>
              <p:cNvPr id="51233" name="Object 27"/>
              <p:cNvGraphicFramePr>
                <a:graphicFrameLocks noChangeAspect="1"/>
              </p:cNvGraphicFramePr>
              <p:nvPr/>
            </p:nvGraphicFramePr>
            <p:xfrm>
              <a:off x="3648" y="1920"/>
              <a:ext cx="209" cy="232"/>
            </p:xfrm>
            <a:graphic>
              <a:graphicData uri="http://schemas.openxmlformats.org/presentationml/2006/ole">
                <mc:AlternateContent xmlns:mc="http://schemas.openxmlformats.org/markup-compatibility/2006">
                  <mc:Choice xmlns:v="urn:schemas-microsoft-com:vml" Requires="v">
                    <p:oleObj spid="_x0000_s51261" name="Equation" r:id="rId3" imgW="91413" imgH="99144" progId="Equation.3">
                      <p:embed/>
                    </p:oleObj>
                  </mc:Choice>
                  <mc:Fallback>
                    <p:oleObj name="Equation" r:id="rId3" imgW="91413" imgH="99144"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1920"/>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4" name="Object 28"/>
              <p:cNvGraphicFramePr>
                <a:graphicFrameLocks noChangeAspect="1"/>
              </p:cNvGraphicFramePr>
              <p:nvPr/>
            </p:nvGraphicFramePr>
            <p:xfrm>
              <a:off x="3984" y="1920"/>
              <a:ext cx="209" cy="232"/>
            </p:xfrm>
            <a:graphic>
              <a:graphicData uri="http://schemas.openxmlformats.org/presentationml/2006/ole">
                <mc:AlternateContent xmlns:mc="http://schemas.openxmlformats.org/markup-compatibility/2006">
                  <mc:Choice xmlns:v="urn:schemas-microsoft-com:vml" Requires="v">
                    <p:oleObj spid="_x0000_s51262" name="Equation" r:id="rId5" imgW="91413" imgH="99144" progId="Equation.3">
                      <p:embed/>
                    </p:oleObj>
                  </mc:Choice>
                  <mc:Fallback>
                    <p:oleObj name="Equation" r:id="rId5" imgW="91413" imgH="99144"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1920"/>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5" name="Object 29"/>
              <p:cNvGraphicFramePr>
                <a:graphicFrameLocks noChangeAspect="1"/>
              </p:cNvGraphicFramePr>
              <p:nvPr/>
            </p:nvGraphicFramePr>
            <p:xfrm>
              <a:off x="4303" y="1920"/>
              <a:ext cx="209" cy="232"/>
            </p:xfrm>
            <a:graphic>
              <a:graphicData uri="http://schemas.openxmlformats.org/presentationml/2006/ole">
                <mc:AlternateContent xmlns:mc="http://schemas.openxmlformats.org/markup-compatibility/2006">
                  <mc:Choice xmlns:v="urn:schemas-microsoft-com:vml" Requires="v">
                    <p:oleObj spid="_x0000_s51263" name="Equation" r:id="rId7" imgW="91413" imgH="99144" progId="Equation.3">
                      <p:embed/>
                    </p:oleObj>
                  </mc:Choice>
                  <mc:Fallback>
                    <p:oleObj name="Equation" r:id="rId7" imgW="91413" imgH="99144"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3" y="1920"/>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6" name="Object 30"/>
              <p:cNvGraphicFramePr>
                <a:graphicFrameLocks noChangeAspect="1"/>
              </p:cNvGraphicFramePr>
              <p:nvPr/>
            </p:nvGraphicFramePr>
            <p:xfrm>
              <a:off x="3648" y="2216"/>
              <a:ext cx="209" cy="232"/>
            </p:xfrm>
            <a:graphic>
              <a:graphicData uri="http://schemas.openxmlformats.org/presentationml/2006/ole">
                <mc:AlternateContent xmlns:mc="http://schemas.openxmlformats.org/markup-compatibility/2006">
                  <mc:Choice xmlns:v="urn:schemas-microsoft-com:vml" Requires="v">
                    <p:oleObj spid="_x0000_s51264" name="Equation" r:id="rId9" imgW="91413" imgH="99144" progId="Equation.3">
                      <p:embed/>
                    </p:oleObj>
                  </mc:Choice>
                  <mc:Fallback>
                    <p:oleObj name="Equation" r:id="rId9" imgW="91413" imgH="99144"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2216"/>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7" name="Object 31"/>
              <p:cNvGraphicFramePr>
                <a:graphicFrameLocks noChangeAspect="1"/>
              </p:cNvGraphicFramePr>
              <p:nvPr/>
            </p:nvGraphicFramePr>
            <p:xfrm>
              <a:off x="3984" y="2216"/>
              <a:ext cx="209" cy="232"/>
            </p:xfrm>
            <a:graphic>
              <a:graphicData uri="http://schemas.openxmlformats.org/presentationml/2006/ole">
                <mc:AlternateContent xmlns:mc="http://schemas.openxmlformats.org/markup-compatibility/2006">
                  <mc:Choice xmlns:v="urn:schemas-microsoft-com:vml" Requires="v">
                    <p:oleObj spid="_x0000_s51265" name="Equation" r:id="rId11" imgW="91413" imgH="99144" progId="Equation.3">
                      <p:embed/>
                    </p:oleObj>
                  </mc:Choice>
                  <mc:Fallback>
                    <p:oleObj name="Equation" r:id="rId11" imgW="91413" imgH="99144"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2216"/>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8" name="Object 32"/>
              <p:cNvGraphicFramePr>
                <a:graphicFrameLocks noChangeAspect="1"/>
              </p:cNvGraphicFramePr>
              <p:nvPr/>
            </p:nvGraphicFramePr>
            <p:xfrm>
              <a:off x="4303" y="2216"/>
              <a:ext cx="209" cy="232"/>
            </p:xfrm>
            <a:graphic>
              <a:graphicData uri="http://schemas.openxmlformats.org/presentationml/2006/ole">
                <mc:AlternateContent xmlns:mc="http://schemas.openxmlformats.org/markup-compatibility/2006">
                  <mc:Choice xmlns:v="urn:schemas-microsoft-com:vml" Requires="v">
                    <p:oleObj spid="_x0000_s51266" name="Equation" r:id="rId13" imgW="91413" imgH="99144" progId="Equation.3">
                      <p:embed/>
                    </p:oleObj>
                  </mc:Choice>
                  <mc:Fallback>
                    <p:oleObj name="Equation" r:id="rId13" imgW="91413" imgH="99144"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3" y="2216"/>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9" name="Object 33"/>
              <p:cNvGraphicFramePr>
                <a:graphicFrameLocks noChangeAspect="1"/>
              </p:cNvGraphicFramePr>
              <p:nvPr/>
            </p:nvGraphicFramePr>
            <p:xfrm>
              <a:off x="3648" y="2504"/>
              <a:ext cx="209" cy="232"/>
            </p:xfrm>
            <a:graphic>
              <a:graphicData uri="http://schemas.openxmlformats.org/presentationml/2006/ole">
                <mc:AlternateContent xmlns:mc="http://schemas.openxmlformats.org/markup-compatibility/2006">
                  <mc:Choice xmlns:v="urn:schemas-microsoft-com:vml" Requires="v">
                    <p:oleObj spid="_x0000_s51267" name="Equation" r:id="rId15" imgW="91413" imgH="99144" progId="Equation.3">
                      <p:embed/>
                    </p:oleObj>
                  </mc:Choice>
                  <mc:Fallback>
                    <p:oleObj name="Equation" r:id="rId15" imgW="91413" imgH="99144"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 y="2504"/>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0" name="Object 34"/>
              <p:cNvGraphicFramePr>
                <a:graphicFrameLocks noChangeAspect="1"/>
              </p:cNvGraphicFramePr>
              <p:nvPr/>
            </p:nvGraphicFramePr>
            <p:xfrm>
              <a:off x="3984" y="2504"/>
              <a:ext cx="209" cy="232"/>
            </p:xfrm>
            <a:graphic>
              <a:graphicData uri="http://schemas.openxmlformats.org/presentationml/2006/ole">
                <mc:AlternateContent xmlns:mc="http://schemas.openxmlformats.org/markup-compatibility/2006">
                  <mc:Choice xmlns:v="urn:schemas-microsoft-com:vml" Requires="v">
                    <p:oleObj spid="_x0000_s51268" name="Equation" r:id="rId17" imgW="91413" imgH="99144" progId="Equation.3">
                      <p:embed/>
                    </p:oleObj>
                  </mc:Choice>
                  <mc:Fallback>
                    <p:oleObj name="Equation" r:id="rId17" imgW="91413" imgH="99144"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2504"/>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1" name="Object 35"/>
              <p:cNvGraphicFramePr>
                <a:graphicFrameLocks noChangeAspect="1"/>
              </p:cNvGraphicFramePr>
              <p:nvPr/>
            </p:nvGraphicFramePr>
            <p:xfrm>
              <a:off x="4303" y="2504"/>
              <a:ext cx="209" cy="232"/>
            </p:xfrm>
            <a:graphic>
              <a:graphicData uri="http://schemas.openxmlformats.org/presentationml/2006/ole">
                <mc:AlternateContent xmlns:mc="http://schemas.openxmlformats.org/markup-compatibility/2006">
                  <mc:Choice xmlns:v="urn:schemas-microsoft-com:vml" Requires="v">
                    <p:oleObj spid="_x0000_s51269" name="Equation" r:id="rId19" imgW="91413" imgH="99144" progId="Equation.3">
                      <p:embed/>
                    </p:oleObj>
                  </mc:Choice>
                  <mc:Fallback>
                    <p:oleObj name="Equation" r:id="rId19" imgW="91413" imgH="99144"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03" y="2504"/>
                            <a:ext cx="20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23" name="Line 36"/>
            <p:cNvSpPr>
              <a:spLocks noChangeShapeType="1"/>
            </p:cNvSpPr>
            <p:nvPr/>
          </p:nvSpPr>
          <p:spPr bwMode="auto">
            <a:xfrm>
              <a:off x="3754" y="2925"/>
              <a:ext cx="0" cy="40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Line 37"/>
            <p:cNvSpPr>
              <a:spLocks noChangeShapeType="1"/>
            </p:cNvSpPr>
            <p:nvPr/>
          </p:nvSpPr>
          <p:spPr bwMode="auto">
            <a:xfrm>
              <a:off x="3754" y="3127"/>
              <a:ext cx="3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225" name="Object 38"/>
            <p:cNvGraphicFramePr>
              <a:graphicFrameLocks noChangeAspect="1"/>
            </p:cNvGraphicFramePr>
            <p:nvPr/>
          </p:nvGraphicFramePr>
          <p:xfrm>
            <a:off x="1296" y="2884"/>
            <a:ext cx="175" cy="142"/>
          </p:xfrm>
          <a:graphic>
            <a:graphicData uri="http://schemas.openxmlformats.org/presentationml/2006/ole">
              <mc:AlternateContent xmlns:mc="http://schemas.openxmlformats.org/markup-compatibility/2006">
                <mc:Choice xmlns:v="urn:schemas-microsoft-com:vml" Requires="v">
                  <p:oleObj spid="_x0000_s51270" name="Equation" r:id="rId21" imgW="203024" imgH="164957" progId="Equation.3">
                    <p:embed/>
                  </p:oleObj>
                </mc:Choice>
                <mc:Fallback>
                  <p:oleObj name="Equation" r:id="rId21" imgW="203024" imgH="164957"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96" y="2884"/>
                          <a:ext cx="175"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6" name="Object 39"/>
            <p:cNvGraphicFramePr>
              <a:graphicFrameLocks noChangeAspect="1"/>
            </p:cNvGraphicFramePr>
            <p:nvPr/>
          </p:nvGraphicFramePr>
          <p:xfrm>
            <a:off x="1296" y="3208"/>
            <a:ext cx="153" cy="153"/>
          </p:xfrm>
          <a:graphic>
            <a:graphicData uri="http://schemas.openxmlformats.org/presentationml/2006/ole">
              <mc:AlternateContent xmlns:mc="http://schemas.openxmlformats.org/markup-compatibility/2006">
                <mc:Choice xmlns:v="urn:schemas-microsoft-com:vml" Requires="v">
                  <p:oleObj spid="_x0000_s51271" name="Equation" r:id="rId23" imgW="177492" imgH="177492" progId="Equation.3">
                    <p:embed/>
                  </p:oleObj>
                </mc:Choice>
                <mc:Fallback>
                  <p:oleObj name="Equation" r:id="rId23" imgW="177492" imgH="177492"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96" y="3208"/>
                          <a:ext cx="15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7" name="Object 40"/>
            <p:cNvGraphicFramePr>
              <a:graphicFrameLocks noChangeAspect="1"/>
            </p:cNvGraphicFramePr>
            <p:nvPr/>
          </p:nvGraphicFramePr>
          <p:xfrm>
            <a:off x="3685" y="3378"/>
            <a:ext cx="109" cy="153"/>
          </p:xfrm>
          <a:graphic>
            <a:graphicData uri="http://schemas.openxmlformats.org/presentationml/2006/ole">
              <mc:AlternateContent xmlns:mc="http://schemas.openxmlformats.org/markup-compatibility/2006">
                <mc:Choice xmlns:v="urn:schemas-microsoft-com:vml" Requires="v">
                  <p:oleObj spid="_x0000_s51272" name="Equation" r:id="rId25" imgW="126725" imgH="177415" progId="Equation.3">
                    <p:embed/>
                  </p:oleObj>
                </mc:Choice>
                <mc:Fallback>
                  <p:oleObj name="Equation" r:id="rId25" imgW="126725" imgH="177415" progId="Equation.3">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85" y="3378"/>
                          <a:ext cx="10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8" name="Object 41"/>
            <p:cNvGraphicFramePr>
              <a:graphicFrameLocks noChangeAspect="1"/>
            </p:cNvGraphicFramePr>
            <p:nvPr/>
          </p:nvGraphicFramePr>
          <p:xfrm>
            <a:off x="3685" y="2693"/>
            <a:ext cx="109" cy="120"/>
          </p:xfrm>
          <a:graphic>
            <a:graphicData uri="http://schemas.openxmlformats.org/presentationml/2006/ole">
              <mc:AlternateContent xmlns:mc="http://schemas.openxmlformats.org/markup-compatibility/2006">
                <mc:Choice xmlns:v="urn:schemas-microsoft-com:vml" Requires="v">
                  <p:oleObj spid="_x0000_s51273" name="Equation" r:id="rId27" imgW="126835" imgH="139518" progId="Equation.3">
                    <p:embed/>
                  </p:oleObj>
                </mc:Choice>
                <mc:Fallback>
                  <p:oleObj name="Equation" r:id="rId27" imgW="126835" imgH="139518" progId="Equation.3">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85" y="2693"/>
                          <a:ext cx="109"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9" name="Object 42"/>
            <p:cNvGraphicFramePr>
              <a:graphicFrameLocks noChangeAspect="1"/>
            </p:cNvGraphicFramePr>
            <p:nvPr/>
          </p:nvGraphicFramePr>
          <p:xfrm>
            <a:off x="4076" y="3111"/>
            <a:ext cx="109" cy="153"/>
          </p:xfrm>
          <a:graphic>
            <a:graphicData uri="http://schemas.openxmlformats.org/presentationml/2006/ole">
              <mc:AlternateContent xmlns:mc="http://schemas.openxmlformats.org/markup-compatibility/2006">
                <mc:Choice xmlns:v="urn:schemas-microsoft-com:vml" Requires="v">
                  <p:oleObj spid="_x0000_s51274" name="Equation" r:id="rId29" imgW="126725" imgH="177415" progId="Equation.3">
                    <p:embed/>
                  </p:oleObj>
                </mc:Choice>
                <mc:Fallback>
                  <p:oleObj name="Equation" r:id="rId29" imgW="126725" imgH="177415" progId="Equation.3">
                    <p:embed/>
                    <p:pic>
                      <p:nvPicPr>
                        <p:cNvPr id="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76" y="3111"/>
                          <a:ext cx="10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0" name="Object 43"/>
            <p:cNvGraphicFramePr>
              <a:graphicFrameLocks noChangeAspect="1"/>
            </p:cNvGraphicFramePr>
            <p:nvPr/>
          </p:nvGraphicFramePr>
          <p:xfrm>
            <a:off x="4318" y="3005"/>
            <a:ext cx="194" cy="243"/>
          </p:xfrm>
          <a:graphic>
            <a:graphicData uri="http://schemas.openxmlformats.org/presentationml/2006/ole">
              <mc:AlternateContent xmlns:mc="http://schemas.openxmlformats.org/markup-compatibility/2006">
                <mc:Choice xmlns:v="urn:schemas-microsoft-com:vml" Requires="v">
                  <p:oleObj spid="_x0000_s51275" name="Equation" r:id="rId31" imgW="129448" imgH="167616" progId="Equation.3">
                    <p:embed/>
                  </p:oleObj>
                </mc:Choice>
                <mc:Fallback>
                  <p:oleObj name="Equation" r:id="rId31" imgW="129448" imgH="167616" progId="Equation.3">
                    <p:embed/>
                    <p:pic>
                      <p:nvPicPr>
                        <p:cNvPr id="0" name="Object 4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18" y="3005"/>
                          <a:ext cx="19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1" name="Line 44"/>
            <p:cNvSpPr>
              <a:spLocks noChangeShapeType="1"/>
            </p:cNvSpPr>
            <p:nvPr/>
          </p:nvSpPr>
          <p:spPr bwMode="auto">
            <a:xfrm flipV="1">
              <a:off x="2545" y="3312"/>
              <a:ext cx="239" cy="17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2" name="Text Box 45"/>
            <p:cNvSpPr txBox="1">
              <a:spLocks noChangeArrowheads="1"/>
            </p:cNvSpPr>
            <p:nvPr/>
          </p:nvSpPr>
          <p:spPr bwMode="auto">
            <a:xfrm>
              <a:off x="2496" y="3072"/>
              <a:ext cx="576" cy="1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t>铁芯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wipe(left)">
                                      <p:cBhvr>
                                        <p:cTn id="12" dur="500"/>
                                        <p:tgtEl>
                                          <p:spTgt spid="60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wipe(left)">
                                      <p:cBhvr>
                                        <p:cTn id="17" dur="500"/>
                                        <p:tgtEl>
                                          <p:spTgt spid="60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wipe(left)">
                                      <p:cBhvr>
                                        <p:cTn id="2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p:cNvGrpSpPr>
            <a:grpSpLocks/>
          </p:cNvGrpSpPr>
          <p:nvPr/>
        </p:nvGrpSpPr>
        <p:grpSpPr bwMode="auto">
          <a:xfrm>
            <a:off x="9625013" y="2852738"/>
            <a:ext cx="2438400" cy="2514600"/>
            <a:chOff x="3840" y="1728"/>
            <a:chExt cx="1536" cy="1584"/>
          </a:xfrm>
        </p:grpSpPr>
        <p:sp>
          <p:nvSpPr>
            <p:cNvPr id="52242" name="Oval 3"/>
            <p:cNvSpPr>
              <a:spLocks noChangeArrowheads="1"/>
            </p:cNvSpPr>
            <p:nvPr/>
          </p:nvSpPr>
          <p:spPr bwMode="auto">
            <a:xfrm>
              <a:off x="4215" y="1728"/>
              <a:ext cx="899" cy="871"/>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243" name="Line 4"/>
            <p:cNvSpPr>
              <a:spLocks noChangeShapeType="1"/>
            </p:cNvSpPr>
            <p:nvPr/>
          </p:nvSpPr>
          <p:spPr bwMode="auto">
            <a:xfrm flipV="1">
              <a:off x="3840" y="2925"/>
              <a:ext cx="1536"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4" name="Line 5"/>
            <p:cNvSpPr>
              <a:spLocks noChangeShapeType="1"/>
            </p:cNvSpPr>
            <p:nvPr/>
          </p:nvSpPr>
          <p:spPr bwMode="auto">
            <a:xfrm>
              <a:off x="4664" y="2163"/>
              <a:ext cx="0" cy="76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5" name="Line 6"/>
            <p:cNvSpPr>
              <a:spLocks noChangeShapeType="1"/>
            </p:cNvSpPr>
            <p:nvPr/>
          </p:nvSpPr>
          <p:spPr bwMode="auto">
            <a:xfrm>
              <a:off x="4656" y="2160"/>
              <a:ext cx="432" cy="4"/>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6" name="Line 7"/>
            <p:cNvSpPr>
              <a:spLocks noChangeShapeType="1"/>
            </p:cNvSpPr>
            <p:nvPr/>
          </p:nvSpPr>
          <p:spPr bwMode="auto">
            <a:xfrm flipH="1">
              <a:off x="3915" y="2163"/>
              <a:ext cx="749" cy="76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Line 8"/>
            <p:cNvSpPr>
              <a:spLocks noChangeShapeType="1"/>
            </p:cNvSpPr>
            <p:nvPr/>
          </p:nvSpPr>
          <p:spPr bwMode="auto">
            <a:xfrm>
              <a:off x="3915" y="2925"/>
              <a:ext cx="213" cy="24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8" name="Line 9"/>
            <p:cNvSpPr>
              <a:spLocks noChangeShapeType="1"/>
            </p:cNvSpPr>
            <p:nvPr/>
          </p:nvSpPr>
          <p:spPr bwMode="auto">
            <a:xfrm flipH="1">
              <a:off x="4140" y="2163"/>
              <a:ext cx="524" cy="76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Line 10"/>
            <p:cNvSpPr>
              <a:spLocks noChangeShapeType="1"/>
            </p:cNvSpPr>
            <p:nvPr/>
          </p:nvSpPr>
          <p:spPr bwMode="auto">
            <a:xfrm>
              <a:off x="3952" y="2925"/>
              <a:ext cx="188" cy="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Arc 11"/>
            <p:cNvSpPr>
              <a:spLocks/>
            </p:cNvSpPr>
            <p:nvPr/>
          </p:nvSpPr>
          <p:spPr bwMode="auto">
            <a:xfrm flipH="1" flipV="1">
              <a:off x="4514" y="2309"/>
              <a:ext cx="150"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Arc 12"/>
            <p:cNvSpPr>
              <a:spLocks/>
            </p:cNvSpPr>
            <p:nvPr/>
          </p:nvSpPr>
          <p:spPr bwMode="auto">
            <a:xfrm flipV="1">
              <a:off x="3990" y="2925"/>
              <a:ext cx="37" cy="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252" name="Object 13"/>
            <p:cNvGraphicFramePr>
              <a:graphicFrameLocks noChangeAspect="1"/>
            </p:cNvGraphicFramePr>
            <p:nvPr/>
          </p:nvGraphicFramePr>
          <p:xfrm>
            <a:off x="4482" y="1982"/>
            <a:ext cx="160" cy="181"/>
          </p:xfrm>
          <a:graphic>
            <a:graphicData uri="http://schemas.openxmlformats.org/presentationml/2006/ole">
              <mc:AlternateContent xmlns:mc="http://schemas.openxmlformats.org/markup-compatibility/2006">
                <mc:Choice xmlns:v="urn:schemas-microsoft-com:vml" Requires="v">
                  <p:oleObj spid="_x0000_s52280" name="公式" r:id="rId3" imgW="152202" imgH="177569" progId="Equation.3">
                    <p:embed/>
                  </p:oleObj>
                </mc:Choice>
                <mc:Fallback>
                  <p:oleObj name="公式" r:id="rId3" imgW="152202" imgH="17756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2" y="1982"/>
                          <a:ext cx="160"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3" name="Object 14"/>
            <p:cNvGraphicFramePr>
              <a:graphicFrameLocks noChangeAspect="1"/>
            </p:cNvGraphicFramePr>
            <p:nvPr/>
          </p:nvGraphicFramePr>
          <p:xfrm>
            <a:off x="4814" y="1928"/>
            <a:ext cx="176" cy="184"/>
          </p:xfrm>
          <a:graphic>
            <a:graphicData uri="http://schemas.openxmlformats.org/presentationml/2006/ole">
              <mc:AlternateContent xmlns:mc="http://schemas.openxmlformats.org/markup-compatibility/2006">
                <mc:Choice xmlns:v="urn:schemas-microsoft-com:vml" Requires="v">
                  <p:oleObj spid="_x0000_s52281" name="公式" r:id="rId5" imgW="152268" imgH="164957" progId="Equation.3">
                    <p:embed/>
                  </p:oleObj>
                </mc:Choice>
                <mc:Fallback>
                  <p:oleObj name="公式" r:id="rId5" imgW="152268" imgH="164957"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4" y="1928"/>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4" name="Object 15"/>
            <p:cNvGraphicFramePr>
              <a:graphicFrameLocks noChangeAspect="1"/>
            </p:cNvGraphicFramePr>
            <p:nvPr/>
          </p:nvGraphicFramePr>
          <p:xfrm>
            <a:off x="4813" y="2544"/>
            <a:ext cx="179" cy="192"/>
          </p:xfrm>
          <a:graphic>
            <a:graphicData uri="http://schemas.openxmlformats.org/presentationml/2006/ole">
              <mc:AlternateContent xmlns:mc="http://schemas.openxmlformats.org/markup-compatibility/2006">
                <mc:Choice xmlns:v="urn:schemas-microsoft-com:vml" Requires="v">
                  <p:oleObj spid="_x0000_s52282" name="公式" r:id="rId7" imgW="126835" imgH="139518" progId="Equation.3">
                    <p:embed/>
                  </p:oleObj>
                </mc:Choice>
                <mc:Fallback>
                  <p:oleObj name="公式" r:id="rId7" imgW="126835" imgH="139518"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3" y="2544"/>
                          <a:ext cx="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5" name="Object 16"/>
            <p:cNvGraphicFramePr>
              <a:graphicFrameLocks noChangeAspect="1"/>
            </p:cNvGraphicFramePr>
            <p:nvPr/>
          </p:nvGraphicFramePr>
          <p:xfrm>
            <a:off x="4514" y="2381"/>
            <a:ext cx="138" cy="188"/>
          </p:xfrm>
          <a:graphic>
            <a:graphicData uri="http://schemas.openxmlformats.org/presentationml/2006/ole">
              <mc:AlternateContent xmlns:mc="http://schemas.openxmlformats.org/markup-compatibility/2006">
                <mc:Choice xmlns:v="urn:schemas-microsoft-com:vml" Requires="v">
                  <p:oleObj spid="_x0000_s52283" name="公式" r:id="rId9" imgW="126725" imgH="177415" progId="Equation.3">
                    <p:embed/>
                  </p:oleObj>
                </mc:Choice>
                <mc:Fallback>
                  <p:oleObj name="公式" r:id="rId9" imgW="126725" imgH="17741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 y="2381"/>
                          <a:ext cx="13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6" name="Object 17"/>
            <p:cNvGraphicFramePr>
              <a:graphicFrameLocks noChangeAspect="1"/>
            </p:cNvGraphicFramePr>
            <p:nvPr/>
          </p:nvGraphicFramePr>
          <p:xfrm>
            <a:off x="4095" y="2925"/>
            <a:ext cx="158" cy="195"/>
          </p:xfrm>
          <a:graphic>
            <a:graphicData uri="http://schemas.openxmlformats.org/presentationml/2006/ole">
              <mc:AlternateContent xmlns:mc="http://schemas.openxmlformats.org/markup-compatibility/2006">
                <mc:Choice xmlns:v="urn:schemas-microsoft-com:vml" Requires="v">
                  <p:oleObj spid="_x0000_s52284" name="Equation" r:id="rId11" imgW="139579" imgH="177646" progId="Equation.3">
                    <p:embed/>
                  </p:oleObj>
                </mc:Choice>
                <mc:Fallback>
                  <p:oleObj name="Equation" r:id="rId11" imgW="139579" imgH="17764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5" y="2925"/>
                          <a:ext cx="158"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7" name="Object 18"/>
            <p:cNvGraphicFramePr>
              <a:graphicFrameLocks noChangeAspect="1"/>
            </p:cNvGraphicFramePr>
            <p:nvPr/>
          </p:nvGraphicFramePr>
          <p:xfrm>
            <a:off x="4171" y="3118"/>
            <a:ext cx="149" cy="194"/>
          </p:xfrm>
          <a:graphic>
            <a:graphicData uri="http://schemas.openxmlformats.org/presentationml/2006/ole">
              <mc:AlternateContent xmlns:mc="http://schemas.openxmlformats.org/markup-compatibility/2006">
                <mc:Choice xmlns:v="urn:schemas-microsoft-com:vml" Requires="v">
                  <p:oleObj spid="_x0000_s52285" name="公式" r:id="rId13" imgW="152268" imgH="203024" progId="Equation.3">
                    <p:embed/>
                  </p:oleObj>
                </mc:Choice>
                <mc:Fallback>
                  <p:oleObj name="公式" r:id="rId13" imgW="152268" imgH="203024"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1" y="3118"/>
                          <a:ext cx="14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8" name="Object 19"/>
            <p:cNvGraphicFramePr>
              <a:graphicFrameLocks noChangeAspect="1"/>
            </p:cNvGraphicFramePr>
            <p:nvPr/>
          </p:nvGraphicFramePr>
          <p:xfrm>
            <a:off x="4032" y="2688"/>
            <a:ext cx="229" cy="220"/>
          </p:xfrm>
          <a:graphic>
            <a:graphicData uri="http://schemas.openxmlformats.org/presentationml/2006/ole">
              <mc:AlternateContent xmlns:mc="http://schemas.openxmlformats.org/markup-compatibility/2006">
                <mc:Choice xmlns:v="urn:schemas-microsoft-com:vml" Requires="v">
                  <p:oleObj spid="_x0000_s52286" name="Equation" r:id="rId15" imgW="190606" imgH="190512" progId="Equation.3">
                    <p:embed/>
                  </p:oleObj>
                </mc:Choice>
                <mc:Fallback>
                  <p:oleObj name="Equation" r:id="rId15" imgW="190606" imgH="190512"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 y="2688"/>
                          <a:ext cx="229"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9" name="Object 20"/>
            <p:cNvGraphicFramePr>
              <a:graphicFrameLocks noChangeAspect="1"/>
            </p:cNvGraphicFramePr>
            <p:nvPr/>
          </p:nvGraphicFramePr>
          <p:xfrm>
            <a:off x="4416" y="1801"/>
            <a:ext cx="208" cy="215"/>
          </p:xfrm>
          <a:graphic>
            <a:graphicData uri="http://schemas.openxmlformats.org/presentationml/2006/ole">
              <mc:AlternateContent xmlns:mc="http://schemas.openxmlformats.org/markup-compatibility/2006">
                <mc:Choice xmlns:v="urn:schemas-microsoft-com:vml" Requires="v">
                  <p:oleObj spid="_x0000_s52287" name="公式" r:id="rId17" imgW="137228" imgH="152496" progId="Equation.3">
                    <p:embed/>
                  </p:oleObj>
                </mc:Choice>
                <mc:Fallback>
                  <p:oleObj name="公式" r:id="rId17" imgW="137228" imgH="152496"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6" y="1801"/>
                          <a:ext cx="20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0" name="Object 21"/>
            <p:cNvGraphicFramePr>
              <a:graphicFrameLocks noChangeAspect="1"/>
            </p:cNvGraphicFramePr>
            <p:nvPr/>
          </p:nvGraphicFramePr>
          <p:xfrm>
            <a:off x="4651" y="1774"/>
            <a:ext cx="149" cy="194"/>
          </p:xfrm>
          <a:graphic>
            <a:graphicData uri="http://schemas.openxmlformats.org/presentationml/2006/ole">
              <mc:AlternateContent xmlns:mc="http://schemas.openxmlformats.org/markup-compatibility/2006">
                <mc:Choice xmlns:v="urn:schemas-microsoft-com:vml" Requires="v">
                  <p:oleObj spid="_x0000_s52288" name="公式" r:id="rId19" imgW="152268" imgH="203024" progId="Equation.3">
                    <p:embed/>
                  </p:oleObj>
                </mc:Choice>
                <mc:Fallback>
                  <p:oleObj name="公式" r:id="rId19" imgW="152268" imgH="203024"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1" y="1774"/>
                          <a:ext cx="14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462" name="Object 22"/>
          <p:cNvGraphicFramePr>
            <a:graphicFrameLocks noChangeAspect="1"/>
          </p:cNvGraphicFramePr>
          <p:nvPr/>
        </p:nvGraphicFramePr>
        <p:xfrm>
          <a:off x="2479675" y="3141663"/>
          <a:ext cx="2706688" cy="795337"/>
        </p:xfrm>
        <a:graphic>
          <a:graphicData uri="http://schemas.openxmlformats.org/presentationml/2006/ole">
            <mc:AlternateContent xmlns:mc="http://schemas.openxmlformats.org/markup-compatibility/2006">
              <mc:Choice xmlns:v="urn:schemas-microsoft-com:vml" Requires="v">
                <p:oleObj spid="_x0000_s52289" name="Equation" r:id="rId21" imgW="1320227" imgH="393529" progId="Equation.3">
                  <p:embed/>
                </p:oleObj>
              </mc:Choice>
              <mc:Fallback>
                <p:oleObj name="Equation" r:id="rId21" imgW="1320227" imgH="393529"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9675" y="3141663"/>
                        <a:ext cx="2706688"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3" name="Object 23"/>
          <p:cNvGraphicFramePr>
            <a:graphicFrameLocks noChangeAspect="1"/>
          </p:cNvGraphicFramePr>
          <p:nvPr/>
        </p:nvGraphicFramePr>
        <p:xfrm>
          <a:off x="5375275" y="3141663"/>
          <a:ext cx="2871788" cy="774700"/>
        </p:xfrm>
        <a:graphic>
          <a:graphicData uri="http://schemas.openxmlformats.org/presentationml/2006/ole">
            <mc:AlternateContent xmlns:mc="http://schemas.openxmlformats.org/markup-compatibility/2006">
              <mc:Choice xmlns:v="urn:schemas-microsoft-com:vml" Requires="v">
                <p:oleObj spid="_x0000_s52290" name="Equation" r:id="rId23" imgW="1409700" imgH="419100" progId="Equation.3">
                  <p:embed/>
                </p:oleObj>
              </mc:Choice>
              <mc:Fallback>
                <p:oleObj name="Equation" r:id="rId23" imgW="1409700" imgH="41910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75275" y="3141663"/>
                        <a:ext cx="2871788"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24"/>
          <p:cNvGraphicFramePr>
            <a:graphicFrameLocks noChangeAspect="1"/>
          </p:cNvGraphicFramePr>
          <p:nvPr/>
        </p:nvGraphicFramePr>
        <p:xfrm>
          <a:off x="1019175" y="4581525"/>
          <a:ext cx="1836738" cy="560388"/>
        </p:xfrm>
        <a:graphic>
          <a:graphicData uri="http://schemas.openxmlformats.org/presentationml/2006/ole">
            <mc:AlternateContent xmlns:mc="http://schemas.openxmlformats.org/markup-compatibility/2006">
              <mc:Choice xmlns:v="urn:schemas-microsoft-com:vml" Requires="v">
                <p:oleObj spid="_x0000_s52291" name="Equation" r:id="rId25" imgW="825500" imgH="254000" progId="Equation.3">
                  <p:embed/>
                </p:oleObj>
              </mc:Choice>
              <mc:Fallback>
                <p:oleObj name="Equation" r:id="rId25" imgW="825500" imgH="254000" progId="Equation.3">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19175" y="4581525"/>
                        <a:ext cx="1836738"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5" name="Object 25"/>
          <p:cNvGraphicFramePr>
            <a:graphicFrameLocks noChangeAspect="1"/>
          </p:cNvGraphicFramePr>
          <p:nvPr/>
        </p:nvGraphicFramePr>
        <p:xfrm>
          <a:off x="2927350" y="4411663"/>
          <a:ext cx="2652713" cy="817562"/>
        </p:xfrm>
        <a:graphic>
          <a:graphicData uri="http://schemas.openxmlformats.org/presentationml/2006/ole">
            <mc:AlternateContent xmlns:mc="http://schemas.openxmlformats.org/markup-compatibility/2006">
              <mc:Choice xmlns:v="urn:schemas-microsoft-com:vml" Requires="v">
                <p:oleObj spid="_x0000_s52292" name="Equation" r:id="rId27" imgW="1091726" imgH="418918" progId="Equation.3">
                  <p:embed/>
                </p:oleObj>
              </mc:Choice>
              <mc:Fallback>
                <p:oleObj name="Equation" r:id="rId27" imgW="1091726" imgH="418918"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27350" y="4411663"/>
                        <a:ext cx="2652713"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6" name="Object 26"/>
          <p:cNvGraphicFramePr>
            <a:graphicFrameLocks noChangeAspect="1"/>
          </p:cNvGraphicFramePr>
          <p:nvPr/>
        </p:nvGraphicFramePr>
        <p:xfrm>
          <a:off x="5664200" y="4311650"/>
          <a:ext cx="3681413" cy="846138"/>
        </p:xfrm>
        <a:graphic>
          <a:graphicData uri="http://schemas.openxmlformats.org/presentationml/2006/ole">
            <mc:AlternateContent xmlns:mc="http://schemas.openxmlformats.org/markup-compatibility/2006">
              <mc:Choice xmlns:v="urn:schemas-microsoft-com:vml" Requires="v">
                <p:oleObj spid="_x0000_s52293" name="Equation" r:id="rId29" imgW="1689100" imgH="419100" progId="Equation.3">
                  <p:embed/>
                </p:oleObj>
              </mc:Choice>
              <mc:Fallback>
                <p:oleObj name="Equation" r:id="rId29" imgW="1689100" imgH="419100" progId="Equation.3">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64200" y="4311650"/>
                        <a:ext cx="3681413"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7" name="Object 27"/>
          <p:cNvGraphicFramePr>
            <a:graphicFrameLocks noChangeAspect="1"/>
          </p:cNvGraphicFramePr>
          <p:nvPr/>
        </p:nvGraphicFramePr>
        <p:xfrm>
          <a:off x="1917700" y="5589588"/>
          <a:ext cx="3278188" cy="852487"/>
        </p:xfrm>
        <a:graphic>
          <a:graphicData uri="http://schemas.openxmlformats.org/presentationml/2006/ole">
            <mc:AlternateContent xmlns:mc="http://schemas.openxmlformats.org/markup-compatibility/2006">
              <mc:Choice xmlns:v="urn:schemas-microsoft-com:vml" Requires="v">
                <p:oleObj spid="_x0000_s52294" name="Equation" r:id="rId31" imgW="1612900" imgH="419100" progId="Equation.3">
                  <p:embed/>
                </p:oleObj>
              </mc:Choice>
              <mc:Fallback>
                <p:oleObj name="Equation" r:id="rId31" imgW="1612900" imgH="419100" progId="Equation.3">
                  <p:embed/>
                  <p:pic>
                    <p:nvPicPr>
                      <p:cNvPr id="0"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17700" y="5589588"/>
                        <a:ext cx="3278188"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8" name="Object 28"/>
          <p:cNvGraphicFramePr>
            <a:graphicFrameLocks noChangeAspect="1"/>
          </p:cNvGraphicFramePr>
          <p:nvPr/>
        </p:nvGraphicFramePr>
        <p:xfrm>
          <a:off x="5195888" y="5516563"/>
          <a:ext cx="1528762" cy="885825"/>
        </p:xfrm>
        <a:graphic>
          <a:graphicData uri="http://schemas.openxmlformats.org/presentationml/2006/ole">
            <mc:AlternateContent xmlns:mc="http://schemas.openxmlformats.org/markup-compatibility/2006">
              <mc:Choice xmlns:v="urn:schemas-microsoft-com:vml" Requires="v">
                <p:oleObj spid="_x0000_s52295" name="Equation" r:id="rId33" imgW="723586" imgH="418918" progId="Equation.3">
                  <p:embed/>
                </p:oleObj>
              </mc:Choice>
              <mc:Fallback>
                <p:oleObj name="Equation" r:id="rId33" imgW="723586" imgH="418918" progId="Equation.3">
                  <p:embed/>
                  <p:pic>
                    <p:nvPicPr>
                      <p:cNvPr id="0" name="Object 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195888" y="5516563"/>
                        <a:ext cx="152876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9" name="Object 29"/>
          <p:cNvGraphicFramePr>
            <a:graphicFrameLocks noChangeAspect="1"/>
          </p:cNvGraphicFramePr>
          <p:nvPr/>
        </p:nvGraphicFramePr>
        <p:xfrm>
          <a:off x="6724650" y="5516563"/>
          <a:ext cx="1858963" cy="862012"/>
        </p:xfrm>
        <a:graphic>
          <a:graphicData uri="http://schemas.openxmlformats.org/presentationml/2006/ole">
            <mc:AlternateContent xmlns:mc="http://schemas.openxmlformats.org/markup-compatibility/2006">
              <mc:Choice xmlns:v="urn:schemas-microsoft-com:vml" Requires="v">
                <p:oleObj spid="_x0000_s52296" name="Equation" r:id="rId35" imgW="672808" imgH="418918" progId="Equation.3">
                  <p:embed/>
                </p:oleObj>
              </mc:Choice>
              <mc:Fallback>
                <p:oleObj name="Equation" r:id="rId35" imgW="672808" imgH="418918" progId="Equation.3">
                  <p:embed/>
                  <p:pic>
                    <p:nvPicPr>
                      <p:cNvPr id="0" name="Object 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24650" y="5516563"/>
                        <a:ext cx="1858963"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70" name="Group 30"/>
          <p:cNvGrpSpPr>
            <a:grpSpLocks/>
          </p:cNvGrpSpPr>
          <p:nvPr/>
        </p:nvGrpSpPr>
        <p:grpSpPr bwMode="auto">
          <a:xfrm>
            <a:off x="119063" y="692150"/>
            <a:ext cx="12072937" cy="1684338"/>
            <a:chOff x="48" y="48"/>
            <a:chExt cx="5712" cy="1061"/>
          </a:xfrm>
        </p:grpSpPr>
        <p:sp>
          <p:nvSpPr>
            <p:cNvPr id="52240" name="Text Box 31"/>
            <p:cNvSpPr txBox="1">
              <a:spLocks noChangeArrowheads="1"/>
            </p:cNvSpPr>
            <p:nvPr/>
          </p:nvSpPr>
          <p:spPr bwMode="auto">
            <a:xfrm>
              <a:off x="48" y="48"/>
              <a:ext cx="5712"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1]</a:t>
              </a:r>
              <a:r>
                <a:rPr lang="zh-CN" altLang="en-US"/>
                <a:t>在半径为</a:t>
              </a:r>
              <a:r>
                <a:rPr lang="en-US" altLang="zh-CN" i="1"/>
                <a:t>R </a:t>
              </a:r>
              <a:r>
                <a:rPr lang="zh-CN" altLang="en-US"/>
                <a:t>的圆柱形空间内，充满磁感应强度为</a:t>
              </a:r>
              <a:r>
                <a:rPr lang="en-US" altLang="zh-CN" i="1"/>
                <a:t>B</a:t>
              </a:r>
              <a:r>
                <a:rPr lang="en-US" altLang="zh-CN"/>
                <a:t> </a:t>
              </a:r>
              <a:r>
                <a:rPr lang="zh-CN" altLang="en-US"/>
                <a:t>的均匀磁场，</a:t>
              </a:r>
              <a:r>
                <a:rPr lang="en-US" altLang="zh-CN" i="1"/>
                <a:t>B </a:t>
              </a:r>
              <a:r>
                <a:rPr lang="zh-CN" altLang="en-US"/>
                <a:t>的方向与圆柱的轴线平行，有一无限长直导线在垂直于圆柱中心轴线的平面内，两线相距为</a:t>
              </a:r>
              <a:r>
                <a:rPr lang="en-US" altLang="zh-CN" i="1"/>
                <a:t>a </a:t>
              </a:r>
              <a:r>
                <a:rPr lang="zh-CN" altLang="en-US" i="1"/>
                <a:t>，</a:t>
              </a:r>
              <a:r>
                <a:rPr lang="en-US" altLang="zh-CN" i="1"/>
                <a:t>a &gt;R</a:t>
              </a:r>
              <a:r>
                <a:rPr lang="zh-CN" altLang="en-US" i="1"/>
                <a:t>，</a:t>
              </a:r>
              <a:r>
                <a:rPr lang="zh-CN" altLang="en-US"/>
                <a:t>已知磁感应强度随时间的变化率为                 ，求长直导线中的感应电动势，并讨论其方向。</a:t>
              </a:r>
            </a:p>
          </p:txBody>
        </p:sp>
        <p:graphicFrame>
          <p:nvGraphicFramePr>
            <p:cNvPr id="52241" name="Object 32"/>
            <p:cNvGraphicFramePr>
              <a:graphicFrameLocks noChangeAspect="1"/>
            </p:cNvGraphicFramePr>
            <p:nvPr/>
          </p:nvGraphicFramePr>
          <p:xfrm>
            <a:off x="2126" y="819"/>
            <a:ext cx="689" cy="257"/>
          </p:xfrm>
          <a:graphic>
            <a:graphicData uri="http://schemas.openxmlformats.org/presentationml/2006/ole">
              <mc:AlternateContent xmlns:mc="http://schemas.openxmlformats.org/markup-compatibility/2006">
                <mc:Choice xmlns:v="urn:schemas-microsoft-com:vml" Requires="v">
                  <p:oleObj spid="_x0000_s52297" name="Equation" r:id="rId37" imgW="457002" imgH="177723" progId="Equation.3">
                    <p:embed/>
                  </p:oleObj>
                </mc:Choice>
                <mc:Fallback>
                  <p:oleObj name="Equation" r:id="rId37" imgW="457002" imgH="177723" progId="Equation.3">
                    <p:embed/>
                    <p:pic>
                      <p:nvPicPr>
                        <p:cNvPr id="0" name="Object 3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26" y="819"/>
                          <a:ext cx="68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473" name="Group 33"/>
          <p:cNvGrpSpPr>
            <a:grpSpLocks/>
          </p:cNvGrpSpPr>
          <p:nvPr/>
        </p:nvGrpSpPr>
        <p:grpSpPr bwMode="auto">
          <a:xfrm>
            <a:off x="263525" y="2565400"/>
            <a:ext cx="7239000" cy="498475"/>
            <a:chOff x="144" y="1344"/>
            <a:chExt cx="4560" cy="314"/>
          </a:xfrm>
        </p:grpSpPr>
        <p:sp>
          <p:nvSpPr>
            <p:cNvPr id="52238" name="Text Box 34"/>
            <p:cNvSpPr txBox="1">
              <a:spLocks noChangeArrowheads="1"/>
            </p:cNvSpPr>
            <p:nvPr/>
          </p:nvSpPr>
          <p:spPr bwMode="auto">
            <a:xfrm>
              <a:off x="144" y="1344"/>
              <a:ext cx="45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a:latin typeface="楷体_GB2312" pitchFamily="49" charset="-122"/>
                </a:rPr>
                <a:t>解</a:t>
              </a:r>
              <a:r>
                <a:rPr lang="en-US" altLang="zh-CN">
                  <a:latin typeface="楷体_GB2312" pitchFamily="49" charset="-122"/>
                </a:rPr>
                <a:t>:</a:t>
              </a:r>
              <a:r>
                <a:rPr lang="zh-CN" altLang="en-US">
                  <a:latin typeface="楷体_GB2312" pitchFamily="49" charset="-122"/>
                </a:rPr>
                <a:t>设       为正</a:t>
              </a:r>
              <a:r>
                <a:rPr lang="en-US" altLang="zh-CN">
                  <a:latin typeface="楷体_GB2312" pitchFamily="49" charset="-122"/>
                </a:rPr>
                <a:t>,</a:t>
              </a:r>
              <a:r>
                <a:rPr lang="zh-CN" altLang="en-US">
                  <a:latin typeface="楷体_GB2312" pitchFamily="49" charset="-122"/>
                </a:rPr>
                <a:t>则感应电场的方向为逆时针方向</a:t>
              </a:r>
              <a:r>
                <a:rPr lang="en-US" altLang="zh-CN">
                  <a:latin typeface="楷体_GB2312" pitchFamily="49" charset="-122"/>
                </a:rPr>
                <a:t>:</a:t>
              </a:r>
            </a:p>
          </p:txBody>
        </p:sp>
        <p:graphicFrame>
          <p:nvGraphicFramePr>
            <p:cNvPr id="52239" name="Object 35"/>
            <p:cNvGraphicFramePr>
              <a:graphicFrameLocks noChangeAspect="1"/>
            </p:cNvGraphicFramePr>
            <p:nvPr/>
          </p:nvGraphicFramePr>
          <p:xfrm>
            <a:off x="743" y="1399"/>
            <a:ext cx="635" cy="233"/>
          </p:xfrm>
          <a:graphic>
            <a:graphicData uri="http://schemas.openxmlformats.org/presentationml/2006/ole">
              <mc:AlternateContent xmlns:mc="http://schemas.openxmlformats.org/markup-compatibility/2006">
                <mc:Choice xmlns:v="urn:schemas-microsoft-com:vml" Requires="v">
                  <p:oleObj spid="_x0000_s52298" name="Equation" r:id="rId39" imgW="482181" imgH="177646" progId="Equation.3">
                    <p:embed/>
                  </p:oleObj>
                </mc:Choice>
                <mc:Fallback>
                  <p:oleObj name="Equation" r:id="rId39" imgW="482181" imgH="177646" progId="Equation.3">
                    <p:embed/>
                    <p:pic>
                      <p:nvPicPr>
                        <p:cNvPr id="0" name="Object 3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43" y="1399"/>
                          <a:ext cx="63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76" name="Text Box 36"/>
          <p:cNvSpPr txBox="1">
            <a:spLocks noChangeArrowheads="1"/>
          </p:cNvSpPr>
          <p:nvPr/>
        </p:nvSpPr>
        <p:spPr bwMode="auto">
          <a:xfrm>
            <a:off x="8832850" y="5732463"/>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方向从左向右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70"/>
                                        </p:tgtEl>
                                        <p:attrNameLst>
                                          <p:attrName>style.visibility</p:attrName>
                                        </p:attrNameLst>
                                      </p:cBhvr>
                                      <p:to>
                                        <p:strVal val="visible"/>
                                      </p:to>
                                    </p:set>
                                    <p:animEffect transition="in" filter="wipe(left)">
                                      <p:cBhvr>
                                        <p:cTn id="7" dur="500"/>
                                        <p:tgtEl>
                                          <p:spTgt spid="61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2"/>
                                        </p:tgtEl>
                                        <p:attrNameLst>
                                          <p:attrName>style.visibility</p:attrName>
                                        </p:attrNameLst>
                                      </p:cBhvr>
                                      <p:to>
                                        <p:strVal val="visible"/>
                                      </p:to>
                                    </p:set>
                                    <p:animEffect transition="in" filter="wipe(left)">
                                      <p:cBhvr>
                                        <p:cTn id="12" dur="500"/>
                                        <p:tgtEl>
                                          <p:spTgt spid="614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73"/>
                                        </p:tgtEl>
                                        <p:attrNameLst>
                                          <p:attrName>style.visibility</p:attrName>
                                        </p:attrNameLst>
                                      </p:cBhvr>
                                      <p:to>
                                        <p:strVal val="visible"/>
                                      </p:to>
                                    </p:set>
                                    <p:animEffect transition="in" filter="wipe(left)">
                                      <p:cBhvr>
                                        <p:cTn id="17" dur="500"/>
                                        <p:tgtEl>
                                          <p:spTgt spid="614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2"/>
                                        </p:tgtEl>
                                        <p:attrNameLst>
                                          <p:attrName>style.visibility</p:attrName>
                                        </p:attrNameLst>
                                      </p:cBhvr>
                                      <p:to>
                                        <p:strVal val="visible"/>
                                      </p:to>
                                    </p:set>
                                    <p:animEffect transition="in" filter="wipe(left)">
                                      <p:cBhvr>
                                        <p:cTn id="22" dur="500"/>
                                        <p:tgtEl>
                                          <p:spTgt spid="61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63"/>
                                        </p:tgtEl>
                                        <p:attrNameLst>
                                          <p:attrName>style.visibility</p:attrName>
                                        </p:attrNameLst>
                                      </p:cBhvr>
                                      <p:to>
                                        <p:strVal val="visible"/>
                                      </p:to>
                                    </p:set>
                                    <p:animEffect transition="in" filter="wipe(left)">
                                      <p:cBhvr>
                                        <p:cTn id="27" dur="500"/>
                                        <p:tgtEl>
                                          <p:spTgt spid="61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64"/>
                                        </p:tgtEl>
                                        <p:attrNameLst>
                                          <p:attrName>style.visibility</p:attrName>
                                        </p:attrNameLst>
                                      </p:cBhvr>
                                      <p:to>
                                        <p:strVal val="visible"/>
                                      </p:to>
                                    </p:set>
                                    <p:animEffect transition="in" filter="wipe(left)">
                                      <p:cBhvr>
                                        <p:cTn id="32" dur="500"/>
                                        <p:tgtEl>
                                          <p:spTgt spid="614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465"/>
                                        </p:tgtEl>
                                        <p:attrNameLst>
                                          <p:attrName>style.visibility</p:attrName>
                                        </p:attrNameLst>
                                      </p:cBhvr>
                                      <p:to>
                                        <p:strVal val="visible"/>
                                      </p:to>
                                    </p:set>
                                    <p:animEffect transition="in" filter="wipe(left)">
                                      <p:cBhvr>
                                        <p:cTn id="37" dur="500"/>
                                        <p:tgtEl>
                                          <p:spTgt spid="614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1466"/>
                                        </p:tgtEl>
                                        <p:attrNameLst>
                                          <p:attrName>style.visibility</p:attrName>
                                        </p:attrNameLst>
                                      </p:cBhvr>
                                      <p:to>
                                        <p:strVal val="visible"/>
                                      </p:to>
                                    </p:set>
                                    <p:animEffect transition="in" filter="wipe(left)">
                                      <p:cBhvr>
                                        <p:cTn id="42" dur="500"/>
                                        <p:tgtEl>
                                          <p:spTgt spid="614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1467"/>
                                        </p:tgtEl>
                                        <p:attrNameLst>
                                          <p:attrName>style.visibility</p:attrName>
                                        </p:attrNameLst>
                                      </p:cBhvr>
                                      <p:to>
                                        <p:strVal val="visible"/>
                                      </p:to>
                                    </p:set>
                                    <p:animEffect transition="in" filter="wipe(left)">
                                      <p:cBhvr>
                                        <p:cTn id="47" dur="500"/>
                                        <p:tgtEl>
                                          <p:spTgt spid="614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1468"/>
                                        </p:tgtEl>
                                        <p:attrNameLst>
                                          <p:attrName>style.visibility</p:attrName>
                                        </p:attrNameLst>
                                      </p:cBhvr>
                                      <p:to>
                                        <p:strVal val="visible"/>
                                      </p:to>
                                    </p:set>
                                    <p:animEffect transition="in" filter="wipe(left)">
                                      <p:cBhvr>
                                        <p:cTn id="52" dur="500"/>
                                        <p:tgtEl>
                                          <p:spTgt spid="614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1469"/>
                                        </p:tgtEl>
                                        <p:attrNameLst>
                                          <p:attrName>style.visibility</p:attrName>
                                        </p:attrNameLst>
                                      </p:cBhvr>
                                      <p:to>
                                        <p:strVal val="visible"/>
                                      </p:to>
                                    </p:set>
                                    <p:animEffect transition="in" filter="wipe(left)">
                                      <p:cBhvr>
                                        <p:cTn id="57" dur="500"/>
                                        <p:tgtEl>
                                          <p:spTgt spid="614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1476"/>
                                        </p:tgtEl>
                                        <p:attrNameLst>
                                          <p:attrName>style.visibility</p:attrName>
                                        </p:attrNameLst>
                                      </p:cBhvr>
                                      <p:to>
                                        <p:strVal val="visible"/>
                                      </p:to>
                                    </p:set>
                                    <p:animEffect transition="in" filter="wipe(left)">
                                      <p:cBhvr>
                                        <p:cTn id="62" dur="500"/>
                                        <p:tgtEl>
                                          <p:spTgt spid="6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2"/>
          <p:cNvGrpSpPr>
            <a:grpSpLocks/>
          </p:cNvGrpSpPr>
          <p:nvPr/>
        </p:nvGrpSpPr>
        <p:grpSpPr bwMode="auto">
          <a:xfrm>
            <a:off x="2133600" y="890588"/>
            <a:ext cx="5562600" cy="762000"/>
            <a:chOff x="336" y="1248"/>
            <a:chExt cx="3504" cy="480"/>
          </a:xfrm>
        </p:grpSpPr>
        <p:sp>
          <p:nvSpPr>
            <p:cNvPr id="53271" name="Text Box 3"/>
            <p:cNvSpPr txBox="1">
              <a:spLocks noChangeArrowheads="1"/>
            </p:cNvSpPr>
            <p:nvPr/>
          </p:nvSpPr>
          <p:spPr bwMode="auto">
            <a:xfrm>
              <a:off x="336" y="134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若</a:t>
              </a:r>
            </a:p>
          </p:txBody>
        </p:sp>
        <p:graphicFrame>
          <p:nvGraphicFramePr>
            <p:cNvPr id="53272" name="Object 4"/>
            <p:cNvGraphicFramePr>
              <a:graphicFrameLocks noChangeAspect="1"/>
            </p:cNvGraphicFramePr>
            <p:nvPr/>
          </p:nvGraphicFramePr>
          <p:xfrm>
            <a:off x="624" y="1248"/>
            <a:ext cx="293" cy="480"/>
          </p:xfrm>
          <a:graphic>
            <a:graphicData uri="http://schemas.openxmlformats.org/presentationml/2006/ole">
              <mc:AlternateContent xmlns:mc="http://schemas.openxmlformats.org/markup-compatibility/2006">
                <mc:Choice xmlns:v="urn:schemas-microsoft-com:vml" Requires="v">
                  <p:oleObj spid="_x0000_s53284" name="Equation" r:id="rId3" imgW="241195" imgH="393529" progId="Equation.3">
                    <p:embed/>
                  </p:oleObj>
                </mc:Choice>
                <mc:Fallback>
                  <p:oleObj name="Equation" r:id="rId3" imgW="241195"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248"/>
                          <a:ext cx="293"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3" name="Text Box 5"/>
            <p:cNvSpPr txBox="1">
              <a:spLocks noChangeArrowheads="1"/>
            </p:cNvSpPr>
            <p:nvPr/>
          </p:nvSpPr>
          <p:spPr bwMode="auto">
            <a:xfrm>
              <a:off x="912" y="1344"/>
              <a:ext cx="29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为负，则电动势方向从右到左。</a:t>
              </a:r>
            </a:p>
          </p:txBody>
        </p:sp>
      </p:grpSp>
      <p:sp>
        <p:nvSpPr>
          <p:cNvPr id="62470" name="Text Box 6"/>
          <p:cNvSpPr txBox="1">
            <a:spLocks noChangeArrowheads="1"/>
          </p:cNvSpPr>
          <p:nvPr/>
        </p:nvSpPr>
        <p:spPr bwMode="auto">
          <a:xfrm>
            <a:off x="263525" y="14843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0000FF"/>
                </a:solidFill>
              </a:rPr>
              <a:t>[</a:t>
            </a:r>
            <a:r>
              <a:rPr lang="zh-CN" altLang="en-US">
                <a:solidFill>
                  <a:srgbClr val="0000FF"/>
                </a:solidFill>
              </a:rPr>
              <a:t>法</a:t>
            </a:r>
            <a:r>
              <a:rPr lang="en-US" altLang="zh-CN">
                <a:solidFill>
                  <a:srgbClr val="0000FF"/>
                </a:solidFill>
              </a:rPr>
              <a:t>2]</a:t>
            </a:r>
          </a:p>
        </p:txBody>
      </p:sp>
      <p:graphicFrame>
        <p:nvGraphicFramePr>
          <p:cNvPr id="62471" name="Object 7"/>
          <p:cNvGraphicFramePr>
            <a:graphicFrameLocks noChangeAspect="1"/>
          </p:cNvGraphicFramePr>
          <p:nvPr/>
        </p:nvGraphicFramePr>
        <p:xfrm>
          <a:off x="3216275" y="5732463"/>
          <a:ext cx="5700713" cy="846137"/>
        </p:xfrm>
        <a:graphic>
          <a:graphicData uri="http://schemas.openxmlformats.org/presentationml/2006/ole">
            <mc:AlternateContent xmlns:mc="http://schemas.openxmlformats.org/markup-compatibility/2006">
              <mc:Choice xmlns:v="urn:schemas-microsoft-com:vml" Requires="v">
                <p:oleObj spid="_x0000_s53285" name="Equation" r:id="rId5" imgW="2095500" imgH="431800" progId="Equation.3">
                  <p:embed/>
                </p:oleObj>
              </mc:Choice>
              <mc:Fallback>
                <p:oleObj name="Equation" r:id="rId5" imgW="20955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5732463"/>
                        <a:ext cx="5700713"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72" name="Group 8"/>
          <p:cNvGrpSpPr>
            <a:grpSpLocks/>
          </p:cNvGrpSpPr>
          <p:nvPr/>
        </p:nvGrpSpPr>
        <p:grpSpPr bwMode="auto">
          <a:xfrm>
            <a:off x="9551988" y="1052513"/>
            <a:ext cx="2362200" cy="1905000"/>
            <a:chOff x="4224" y="192"/>
            <a:chExt cx="1488" cy="1152"/>
          </a:xfrm>
        </p:grpSpPr>
        <p:sp>
          <p:nvSpPr>
            <p:cNvPr id="53259" name="Oval 9"/>
            <p:cNvSpPr>
              <a:spLocks noChangeArrowheads="1"/>
            </p:cNvSpPr>
            <p:nvPr/>
          </p:nvSpPr>
          <p:spPr bwMode="auto">
            <a:xfrm>
              <a:off x="4587" y="192"/>
              <a:ext cx="871" cy="83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3260" name="Line 10"/>
            <p:cNvSpPr>
              <a:spLocks noChangeShapeType="1"/>
            </p:cNvSpPr>
            <p:nvPr/>
          </p:nvSpPr>
          <p:spPr bwMode="auto">
            <a:xfrm flipV="1">
              <a:off x="4224" y="1344"/>
              <a:ext cx="14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Line 11"/>
            <p:cNvSpPr>
              <a:spLocks noChangeShapeType="1"/>
            </p:cNvSpPr>
            <p:nvPr/>
          </p:nvSpPr>
          <p:spPr bwMode="auto">
            <a:xfrm>
              <a:off x="5022" y="611"/>
              <a:ext cx="0" cy="73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2" name="Line 12"/>
            <p:cNvSpPr>
              <a:spLocks noChangeShapeType="1"/>
            </p:cNvSpPr>
            <p:nvPr/>
          </p:nvSpPr>
          <p:spPr bwMode="auto">
            <a:xfrm flipV="1">
              <a:off x="5022" y="332"/>
              <a:ext cx="291" cy="279"/>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63" name="Object 13"/>
            <p:cNvGraphicFramePr>
              <a:graphicFrameLocks noChangeAspect="1"/>
            </p:cNvGraphicFramePr>
            <p:nvPr/>
          </p:nvGraphicFramePr>
          <p:xfrm>
            <a:off x="4846" y="436"/>
            <a:ext cx="155" cy="175"/>
          </p:xfrm>
          <a:graphic>
            <a:graphicData uri="http://schemas.openxmlformats.org/presentationml/2006/ole">
              <mc:AlternateContent xmlns:mc="http://schemas.openxmlformats.org/markup-compatibility/2006">
                <mc:Choice xmlns:v="urn:schemas-microsoft-com:vml" Requires="v">
                  <p:oleObj spid="_x0000_s53286" name="公式" r:id="rId7" imgW="152202" imgH="177569" progId="Equation.3">
                    <p:embed/>
                  </p:oleObj>
                </mc:Choice>
                <mc:Fallback>
                  <p:oleObj name="公式" r:id="rId7" imgW="152202" imgH="17756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 y="436"/>
                          <a:ext cx="155"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4" name="Object 14"/>
            <p:cNvGraphicFramePr>
              <a:graphicFrameLocks noChangeAspect="1"/>
            </p:cNvGraphicFramePr>
            <p:nvPr/>
          </p:nvGraphicFramePr>
          <p:xfrm>
            <a:off x="5168" y="434"/>
            <a:ext cx="170" cy="177"/>
          </p:xfrm>
          <a:graphic>
            <a:graphicData uri="http://schemas.openxmlformats.org/presentationml/2006/ole">
              <mc:AlternateContent xmlns:mc="http://schemas.openxmlformats.org/markup-compatibility/2006">
                <mc:Choice xmlns:v="urn:schemas-microsoft-com:vml" Requires="v">
                  <p:oleObj spid="_x0000_s53287" name="公式" r:id="rId9" imgW="152268" imgH="164957" progId="Equation.3">
                    <p:embed/>
                  </p:oleObj>
                </mc:Choice>
                <mc:Fallback>
                  <p:oleObj name="公式" r:id="rId9" imgW="152268" imgH="164957"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8" y="434"/>
                          <a:ext cx="170"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15"/>
            <p:cNvGraphicFramePr>
              <a:graphicFrameLocks noChangeAspect="1"/>
            </p:cNvGraphicFramePr>
            <p:nvPr/>
          </p:nvGraphicFramePr>
          <p:xfrm>
            <a:off x="5022" y="1134"/>
            <a:ext cx="128" cy="137"/>
          </p:xfrm>
          <a:graphic>
            <a:graphicData uri="http://schemas.openxmlformats.org/presentationml/2006/ole">
              <mc:AlternateContent xmlns:mc="http://schemas.openxmlformats.org/markup-compatibility/2006">
                <mc:Choice xmlns:v="urn:schemas-microsoft-com:vml" Requires="v">
                  <p:oleObj spid="_x0000_s53288" name="公式" r:id="rId11" imgW="126835" imgH="139518" progId="Equation.3">
                    <p:embed/>
                  </p:oleObj>
                </mc:Choice>
                <mc:Fallback>
                  <p:oleObj name="公式" r:id="rId11" imgW="126835" imgH="139518"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2" y="1134"/>
                          <a:ext cx="128"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6" name="Object 16"/>
            <p:cNvGraphicFramePr>
              <a:graphicFrameLocks noChangeAspect="1"/>
            </p:cNvGraphicFramePr>
            <p:nvPr/>
          </p:nvGraphicFramePr>
          <p:xfrm>
            <a:off x="4834" y="262"/>
            <a:ext cx="177" cy="182"/>
          </p:xfrm>
          <a:graphic>
            <a:graphicData uri="http://schemas.openxmlformats.org/presentationml/2006/ole">
              <mc:AlternateContent xmlns:mc="http://schemas.openxmlformats.org/markup-compatibility/2006">
                <mc:Choice xmlns:v="urn:schemas-microsoft-com:vml" Requires="v">
                  <p:oleObj spid="_x0000_s53289" name="公式" r:id="rId13" imgW="137228" imgH="152496" progId="Equation.3">
                    <p:embed/>
                  </p:oleObj>
                </mc:Choice>
                <mc:Fallback>
                  <p:oleObj name="公式" r:id="rId13" imgW="137228" imgH="152496"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4" y="262"/>
                          <a:ext cx="17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17"/>
            <p:cNvGraphicFramePr>
              <a:graphicFrameLocks noChangeAspect="1"/>
            </p:cNvGraphicFramePr>
            <p:nvPr/>
          </p:nvGraphicFramePr>
          <p:xfrm>
            <a:off x="4986" y="227"/>
            <a:ext cx="145" cy="186"/>
          </p:xfrm>
          <a:graphic>
            <a:graphicData uri="http://schemas.openxmlformats.org/presentationml/2006/ole">
              <mc:AlternateContent xmlns:mc="http://schemas.openxmlformats.org/markup-compatibility/2006">
                <mc:Choice xmlns:v="urn:schemas-microsoft-com:vml" Requires="v">
                  <p:oleObj spid="_x0000_s53290" name="公式" r:id="rId15" imgW="152268" imgH="203024" progId="Equation.3">
                    <p:embed/>
                  </p:oleObj>
                </mc:Choice>
                <mc:Fallback>
                  <p:oleObj name="公式" r:id="rId15" imgW="152268" imgH="203024"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86" y="227"/>
                          <a:ext cx="145"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8" name="Line 18"/>
            <p:cNvSpPr>
              <a:spLocks noChangeShapeType="1"/>
            </p:cNvSpPr>
            <p:nvPr/>
          </p:nvSpPr>
          <p:spPr bwMode="auto">
            <a:xfrm flipV="1">
              <a:off x="4224" y="625"/>
              <a:ext cx="1488" cy="0"/>
            </a:xfrm>
            <a:prstGeom prst="line">
              <a:avLst/>
            </a:prstGeom>
            <a:noFill/>
            <a:ln w="254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Line 19"/>
            <p:cNvSpPr>
              <a:spLocks noChangeShapeType="1"/>
            </p:cNvSpPr>
            <p:nvPr/>
          </p:nvSpPr>
          <p:spPr bwMode="auto">
            <a:xfrm>
              <a:off x="4415" y="625"/>
              <a:ext cx="0" cy="2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3270" name="Object 20"/>
            <p:cNvGraphicFramePr>
              <a:graphicFrameLocks noChangeAspect="1"/>
            </p:cNvGraphicFramePr>
            <p:nvPr/>
          </p:nvGraphicFramePr>
          <p:xfrm>
            <a:off x="4232" y="738"/>
            <a:ext cx="145" cy="175"/>
          </p:xfrm>
          <a:graphic>
            <a:graphicData uri="http://schemas.openxmlformats.org/presentationml/2006/ole">
              <mc:AlternateContent xmlns:mc="http://schemas.openxmlformats.org/markup-compatibility/2006">
                <mc:Choice xmlns:v="urn:schemas-microsoft-com:vml" Requires="v">
                  <p:oleObj spid="_x0000_s53291" name="Equation" r:id="rId17" imgW="152334" imgH="190417" progId="Equation.3">
                    <p:embed/>
                  </p:oleObj>
                </mc:Choice>
                <mc:Fallback>
                  <p:oleObj name="Equation" r:id="rId17" imgW="152334" imgH="190417"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32" y="738"/>
                          <a:ext cx="145"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2485" name="Group 21"/>
          <p:cNvGrpSpPr>
            <a:grpSpLocks/>
          </p:cNvGrpSpPr>
          <p:nvPr/>
        </p:nvGrpSpPr>
        <p:grpSpPr bwMode="auto">
          <a:xfrm>
            <a:off x="1055688" y="1844675"/>
            <a:ext cx="8496300" cy="2976563"/>
            <a:chOff x="576" y="816"/>
            <a:chExt cx="5040" cy="1875"/>
          </a:xfrm>
        </p:grpSpPr>
        <p:sp>
          <p:nvSpPr>
            <p:cNvPr id="53257" name="Text Box 22"/>
            <p:cNvSpPr txBox="1">
              <a:spLocks noChangeArrowheads="1"/>
            </p:cNvSpPr>
            <p:nvPr/>
          </p:nvSpPr>
          <p:spPr bwMode="auto">
            <a:xfrm>
              <a:off x="576" y="816"/>
              <a:ext cx="5040" cy="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a:t>如图，选取过轴线而平行于给定的无限长直导线的一条无限长直导线与给定的无限长直导线构成闭合回路（在无限远处闭合）。则在过轴线的无限长直导线上，因场强处处与之垂直，</a:t>
              </a:r>
            </a:p>
            <a:p>
              <a:pPr algn="just" eaLnBrk="1" hangingPunct="1">
                <a:lnSpc>
                  <a:spcPct val="150000"/>
                </a:lnSpc>
                <a:spcBef>
                  <a:spcPct val="50000"/>
                </a:spcBef>
              </a:pPr>
              <a:r>
                <a:rPr lang="zh-CN" altLang="en-US"/>
                <a:t>所以，电动势为零。而在无限远处           ， 故此回路中的电动势就是给定的无限长直导线中的电动势。</a:t>
              </a:r>
            </a:p>
          </p:txBody>
        </p:sp>
        <p:graphicFrame>
          <p:nvGraphicFramePr>
            <p:cNvPr id="53258" name="Object 23"/>
            <p:cNvGraphicFramePr>
              <a:graphicFrameLocks noChangeAspect="1"/>
            </p:cNvGraphicFramePr>
            <p:nvPr/>
          </p:nvGraphicFramePr>
          <p:xfrm>
            <a:off x="3395" y="2041"/>
            <a:ext cx="480" cy="256"/>
          </p:xfrm>
          <a:graphic>
            <a:graphicData uri="http://schemas.openxmlformats.org/presentationml/2006/ole">
              <mc:AlternateContent xmlns:mc="http://schemas.openxmlformats.org/markup-compatibility/2006">
                <mc:Choice xmlns:v="urn:schemas-microsoft-com:vml" Requires="v">
                  <p:oleObj spid="_x0000_s53292" name="Equation" r:id="rId19" imgW="380835" imgH="203112" progId="Equation.3">
                    <p:embed/>
                  </p:oleObj>
                </mc:Choice>
                <mc:Fallback>
                  <p:oleObj name="Equation" r:id="rId19" imgW="380835" imgH="203112"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5" y="2041"/>
                          <a:ext cx="48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88" name="Text Box 24"/>
          <p:cNvSpPr txBox="1">
            <a:spLocks noChangeArrowheads="1"/>
          </p:cNvSpPr>
          <p:nvPr/>
        </p:nvSpPr>
        <p:spPr bwMode="auto">
          <a:xfrm>
            <a:off x="982663" y="494188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该回路的磁通量：</a:t>
            </a:r>
          </a:p>
        </p:txBody>
      </p:sp>
      <p:graphicFrame>
        <p:nvGraphicFramePr>
          <p:cNvPr id="62489" name="Object 25"/>
          <p:cNvGraphicFramePr>
            <a:graphicFrameLocks noChangeAspect="1"/>
          </p:cNvGraphicFramePr>
          <p:nvPr/>
        </p:nvGraphicFramePr>
        <p:xfrm>
          <a:off x="4295775" y="4868863"/>
          <a:ext cx="1862138" cy="823912"/>
        </p:xfrm>
        <a:graphic>
          <a:graphicData uri="http://schemas.openxmlformats.org/presentationml/2006/ole">
            <mc:AlternateContent xmlns:mc="http://schemas.openxmlformats.org/markup-compatibility/2006">
              <mc:Choice xmlns:v="urn:schemas-microsoft-com:vml" Requires="v">
                <p:oleObj spid="_x0000_s53293" name="Equation" r:id="rId21" imgW="736280" imgH="393529" progId="Equation.3">
                  <p:embed/>
                </p:oleObj>
              </mc:Choice>
              <mc:Fallback>
                <p:oleObj name="Equation" r:id="rId21" imgW="736280" imgH="393529"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5775" y="4868863"/>
                        <a:ext cx="1862138"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wipe(left)">
                                      <p:cBhvr>
                                        <p:cTn id="12" dur="500"/>
                                        <p:tgtEl>
                                          <p:spTgt spid="624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wipe(left)">
                                      <p:cBhvr>
                                        <p:cTn id="17" dur="500"/>
                                        <p:tgtEl>
                                          <p:spTgt spid="62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485"/>
                                        </p:tgtEl>
                                        <p:attrNameLst>
                                          <p:attrName>style.visibility</p:attrName>
                                        </p:attrNameLst>
                                      </p:cBhvr>
                                      <p:to>
                                        <p:strVal val="visible"/>
                                      </p:to>
                                    </p:set>
                                    <p:animEffect transition="in" filter="wipe(left)">
                                      <p:cBhvr>
                                        <p:cTn id="22" dur="500"/>
                                        <p:tgtEl>
                                          <p:spTgt spid="624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88"/>
                                        </p:tgtEl>
                                        <p:attrNameLst>
                                          <p:attrName>style.visibility</p:attrName>
                                        </p:attrNameLst>
                                      </p:cBhvr>
                                      <p:to>
                                        <p:strVal val="visible"/>
                                      </p:to>
                                    </p:set>
                                    <p:animEffect transition="in" filter="wipe(left)">
                                      <p:cBhvr>
                                        <p:cTn id="27" dur="500"/>
                                        <p:tgtEl>
                                          <p:spTgt spid="62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489"/>
                                        </p:tgtEl>
                                        <p:attrNameLst>
                                          <p:attrName>style.visibility</p:attrName>
                                        </p:attrNameLst>
                                      </p:cBhvr>
                                      <p:to>
                                        <p:strVal val="visible"/>
                                      </p:to>
                                    </p:set>
                                    <p:animEffect transition="in" filter="wipe(left)">
                                      <p:cBhvr>
                                        <p:cTn id="32" dur="500"/>
                                        <p:tgtEl>
                                          <p:spTgt spid="62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2471"/>
                                        </p:tgtEl>
                                        <p:attrNameLst>
                                          <p:attrName>style.visibility</p:attrName>
                                        </p:attrNameLst>
                                      </p:cBhvr>
                                      <p:to>
                                        <p:strVal val="visible"/>
                                      </p:to>
                                    </p:set>
                                    <p:animEffect transition="in" filter="wipe(left)">
                                      <p:cBhvr>
                                        <p:cTn id="3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utoUpdateAnimBg="0"/>
      <p:bldP spid="6248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19063" y="696913"/>
            <a:ext cx="12072937"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2]</a:t>
            </a:r>
            <a:r>
              <a:rPr lang="zh-CN" altLang="en-US"/>
              <a:t>电量</a:t>
            </a:r>
            <a:r>
              <a:rPr lang="en-US" altLang="zh-CN" i="1"/>
              <a:t>Q </a:t>
            </a:r>
            <a:r>
              <a:rPr lang="zh-CN" altLang="en-US"/>
              <a:t>均匀分布在半径为</a:t>
            </a:r>
            <a:r>
              <a:rPr lang="en-US" altLang="zh-CN" i="1"/>
              <a:t>a</a:t>
            </a:r>
            <a:r>
              <a:rPr lang="zh-CN" altLang="en-US"/>
              <a:t>、长为</a:t>
            </a:r>
            <a:r>
              <a:rPr lang="en-US" altLang="zh-CN" i="1"/>
              <a:t>L</a:t>
            </a:r>
            <a:r>
              <a:rPr lang="zh-CN" altLang="en-US"/>
              <a:t>（</a:t>
            </a:r>
            <a:r>
              <a:rPr lang="en-US" altLang="zh-CN"/>
              <a:t>L &gt;&gt; </a:t>
            </a:r>
            <a:r>
              <a:rPr lang="en-US" altLang="zh-CN" i="1"/>
              <a:t>a </a:t>
            </a:r>
            <a:r>
              <a:rPr lang="zh-CN" altLang="en-US"/>
              <a:t>）的绝缘薄壁长圆筒表面上，圆筒以角速度</a:t>
            </a:r>
            <a:r>
              <a:rPr lang="en-US" altLang="zh-CN" i="1">
                <a:ea typeface="宋体" panose="02010600030101010101" pitchFamily="2" charset="-122"/>
                <a:cs typeface="Times New Roman" panose="02020603050405020304" pitchFamily="18" charset="0"/>
              </a:rPr>
              <a:t>ω </a:t>
            </a:r>
            <a:r>
              <a:rPr lang="zh-CN" altLang="en-US"/>
              <a:t>绕中心转轴旋转。一半径为</a:t>
            </a:r>
            <a:r>
              <a:rPr lang="en-US" altLang="zh-CN" i="1"/>
              <a:t>2a</a:t>
            </a:r>
            <a:r>
              <a:rPr lang="zh-CN" altLang="en-US"/>
              <a:t>、电阻为</a:t>
            </a:r>
            <a:r>
              <a:rPr lang="en-US" altLang="zh-CN" i="1"/>
              <a:t>R</a:t>
            </a:r>
            <a:r>
              <a:rPr lang="en-US" altLang="zh-CN"/>
              <a:t> </a:t>
            </a:r>
            <a:r>
              <a:rPr lang="zh-CN" altLang="en-US"/>
              <a:t>的单匝圆形线圈套在圆筒上。若圆筒转速按照</a:t>
            </a:r>
            <a:r>
              <a:rPr lang="en-US" altLang="zh-CN" i="1">
                <a:ea typeface="宋体" panose="02010600030101010101" pitchFamily="2" charset="-122"/>
              </a:rPr>
              <a:t>ω = ω</a:t>
            </a:r>
            <a:r>
              <a:rPr lang="en-US" altLang="zh-CN" i="1" baseline="-25000">
                <a:ea typeface="宋体" panose="02010600030101010101" pitchFamily="2" charset="-122"/>
              </a:rPr>
              <a:t>0</a:t>
            </a:r>
            <a:r>
              <a:rPr lang="en-US" altLang="zh-CN" i="1">
                <a:ea typeface="宋体" panose="02010600030101010101" pitchFamily="2" charset="-122"/>
              </a:rPr>
              <a:t>( 1 – t / t</a:t>
            </a:r>
            <a:r>
              <a:rPr lang="en-US" altLang="zh-CN" i="1" baseline="-25000">
                <a:ea typeface="宋体" panose="02010600030101010101" pitchFamily="2" charset="-122"/>
              </a:rPr>
              <a:t>0 </a:t>
            </a:r>
            <a:r>
              <a:rPr lang="en-US" altLang="zh-CN" i="1">
                <a:ea typeface="宋体" panose="02010600030101010101" pitchFamily="2" charset="-122"/>
              </a:rPr>
              <a:t>) </a:t>
            </a:r>
            <a:r>
              <a:rPr lang="zh-CN" altLang="en-US"/>
              <a:t>的规律随时间线性减小，求圆形线圈中感应电流的大小和方向。</a:t>
            </a:r>
          </a:p>
        </p:txBody>
      </p:sp>
      <p:grpSp>
        <p:nvGrpSpPr>
          <p:cNvPr id="63491" name="Group 3"/>
          <p:cNvGrpSpPr>
            <a:grpSpLocks/>
          </p:cNvGrpSpPr>
          <p:nvPr/>
        </p:nvGrpSpPr>
        <p:grpSpPr bwMode="auto">
          <a:xfrm>
            <a:off x="8543925" y="4005263"/>
            <a:ext cx="3810000" cy="1563687"/>
            <a:chOff x="720" y="1367"/>
            <a:chExt cx="3216" cy="1369"/>
          </a:xfrm>
        </p:grpSpPr>
        <p:sp>
          <p:nvSpPr>
            <p:cNvPr id="54290" name="AutoShape 4"/>
            <p:cNvSpPr>
              <a:spLocks noChangeArrowheads="1"/>
            </p:cNvSpPr>
            <p:nvPr/>
          </p:nvSpPr>
          <p:spPr bwMode="auto">
            <a:xfrm rot="5400000">
              <a:off x="1968" y="1152"/>
              <a:ext cx="432" cy="2064"/>
            </a:xfrm>
            <a:prstGeom prst="can">
              <a:avLst>
                <a:gd name="adj" fmla="val 72441"/>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4291" name="Arc 5"/>
            <p:cNvSpPr>
              <a:spLocks/>
            </p:cNvSpPr>
            <p:nvPr/>
          </p:nvSpPr>
          <p:spPr bwMode="auto">
            <a:xfrm flipH="1">
              <a:off x="2064" y="1584"/>
              <a:ext cx="420" cy="1152"/>
            </a:xfrm>
            <a:custGeom>
              <a:avLst/>
              <a:gdLst>
                <a:gd name="T0" fmla="*/ 0 w 41986"/>
                <a:gd name="T1" fmla="*/ 0 h 43200"/>
                <a:gd name="T2" fmla="*/ 0 w 41986"/>
                <a:gd name="T3" fmla="*/ 1 h 43200"/>
                <a:gd name="T4" fmla="*/ 0 w 41986"/>
                <a:gd name="T5" fmla="*/ 0 h 43200"/>
                <a:gd name="T6" fmla="*/ 0 60000 65536"/>
                <a:gd name="T7" fmla="*/ 0 60000 65536"/>
                <a:gd name="T8" fmla="*/ 0 60000 65536"/>
              </a:gdLst>
              <a:ahLst/>
              <a:cxnLst>
                <a:cxn ang="T6">
                  <a:pos x="T0" y="T1"/>
                </a:cxn>
                <a:cxn ang="T7">
                  <a:pos x="T2" y="T3"/>
                </a:cxn>
                <a:cxn ang="T8">
                  <a:pos x="T4" y="T5"/>
                </a:cxn>
              </a:cxnLst>
              <a:rect l="0" t="0" r="r" b="b"/>
              <a:pathLst>
                <a:path w="41986" h="43200" fill="none" extrusionOk="0">
                  <a:moveTo>
                    <a:pt x="0" y="14459"/>
                  </a:moveTo>
                  <a:cubicBezTo>
                    <a:pt x="3034" y="5798"/>
                    <a:pt x="11209" y="0"/>
                    <a:pt x="20386" y="0"/>
                  </a:cubicBezTo>
                  <a:cubicBezTo>
                    <a:pt x="32315" y="0"/>
                    <a:pt x="41986" y="9670"/>
                    <a:pt x="41986" y="21600"/>
                  </a:cubicBezTo>
                  <a:cubicBezTo>
                    <a:pt x="41986" y="33529"/>
                    <a:pt x="32315" y="43200"/>
                    <a:pt x="20386" y="43200"/>
                  </a:cubicBezTo>
                  <a:cubicBezTo>
                    <a:pt x="12109" y="43200"/>
                    <a:pt x="4560" y="38470"/>
                    <a:pt x="949" y="31023"/>
                  </a:cubicBezTo>
                </a:path>
                <a:path w="41986" h="43200" stroke="0" extrusionOk="0">
                  <a:moveTo>
                    <a:pt x="0" y="14459"/>
                  </a:moveTo>
                  <a:cubicBezTo>
                    <a:pt x="3034" y="5798"/>
                    <a:pt x="11209" y="0"/>
                    <a:pt x="20386" y="0"/>
                  </a:cubicBezTo>
                  <a:cubicBezTo>
                    <a:pt x="32315" y="0"/>
                    <a:pt x="41986" y="9670"/>
                    <a:pt x="41986" y="21600"/>
                  </a:cubicBezTo>
                  <a:cubicBezTo>
                    <a:pt x="41986" y="33529"/>
                    <a:pt x="32315" y="43200"/>
                    <a:pt x="20386" y="43200"/>
                  </a:cubicBezTo>
                  <a:cubicBezTo>
                    <a:pt x="12109" y="43200"/>
                    <a:pt x="4560" y="38470"/>
                    <a:pt x="949" y="31023"/>
                  </a:cubicBezTo>
                  <a:lnTo>
                    <a:pt x="20386" y="21600"/>
                  </a:lnTo>
                  <a:lnTo>
                    <a:pt x="0" y="14459"/>
                  </a:lnTo>
                  <a:close/>
                </a:path>
              </a:pathLst>
            </a:custGeom>
            <a:noFill/>
            <a:ln w="412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2" name="Line 6"/>
            <p:cNvSpPr>
              <a:spLocks noChangeShapeType="1"/>
            </p:cNvSpPr>
            <p:nvPr/>
          </p:nvSpPr>
          <p:spPr bwMode="auto">
            <a:xfrm>
              <a:off x="720" y="2208"/>
              <a:ext cx="2928"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Line 7"/>
            <p:cNvSpPr>
              <a:spLocks noChangeShapeType="1"/>
            </p:cNvSpPr>
            <p:nvPr/>
          </p:nvSpPr>
          <p:spPr bwMode="auto">
            <a:xfrm flipV="1">
              <a:off x="2256" y="158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4" name="Line 8"/>
            <p:cNvSpPr>
              <a:spLocks noChangeShapeType="1"/>
            </p:cNvSpPr>
            <p:nvPr/>
          </p:nvSpPr>
          <p:spPr bwMode="auto">
            <a:xfrm flipV="1">
              <a:off x="3072" y="196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295" name="Object 9"/>
            <p:cNvGraphicFramePr>
              <a:graphicFrameLocks noChangeAspect="1"/>
            </p:cNvGraphicFramePr>
            <p:nvPr/>
          </p:nvGraphicFramePr>
          <p:xfrm>
            <a:off x="3072" y="1776"/>
            <a:ext cx="171" cy="188"/>
          </p:xfrm>
          <a:graphic>
            <a:graphicData uri="http://schemas.openxmlformats.org/presentationml/2006/ole">
              <mc:AlternateContent xmlns:mc="http://schemas.openxmlformats.org/markup-compatibility/2006">
                <mc:Choice xmlns:v="urn:schemas-microsoft-com:vml" Requires="v">
                  <p:oleObj spid="_x0000_s54311" name="Equation" r:id="rId3" imgW="126835" imgH="139518" progId="Equation.3">
                    <p:embed/>
                  </p:oleObj>
                </mc:Choice>
                <mc:Fallback>
                  <p:oleObj name="Equation" r:id="rId3" imgW="126835" imgH="139518"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1776"/>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6" name="Object 10"/>
            <p:cNvGraphicFramePr>
              <a:graphicFrameLocks noChangeAspect="1"/>
            </p:cNvGraphicFramePr>
            <p:nvPr/>
          </p:nvGraphicFramePr>
          <p:xfrm>
            <a:off x="2109" y="1367"/>
            <a:ext cx="274" cy="239"/>
          </p:xfrm>
          <a:graphic>
            <a:graphicData uri="http://schemas.openxmlformats.org/presentationml/2006/ole">
              <mc:AlternateContent xmlns:mc="http://schemas.openxmlformats.org/markup-compatibility/2006">
                <mc:Choice xmlns:v="urn:schemas-microsoft-com:vml" Requires="v">
                  <p:oleObj spid="_x0000_s54312" name="Equation" r:id="rId5" imgW="202936" imgH="177569" progId="Equation.3">
                    <p:embed/>
                  </p:oleObj>
                </mc:Choice>
                <mc:Fallback>
                  <p:oleObj name="Equation" r:id="rId5" imgW="202936" imgH="177569"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367"/>
                          <a:ext cx="27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7" name="Arc 11"/>
            <p:cNvSpPr>
              <a:spLocks/>
            </p:cNvSpPr>
            <p:nvPr/>
          </p:nvSpPr>
          <p:spPr bwMode="auto">
            <a:xfrm flipH="1">
              <a:off x="3410" y="2016"/>
              <a:ext cx="190" cy="323"/>
            </a:xfrm>
            <a:custGeom>
              <a:avLst/>
              <a:gdLst>
                <a:gd name="T0" fmla="*/ 0 w 33372"/>
                <a:gd name="T1" fmla="*/ 0 h 41768"/>
                <a:gd name="T2" fmla="*/ 0 w 33372"/>
                <a:gd name="T3" fmla="*/ 0 h 41768"/>
                <a:gd name="T4" fmla="*/ 0 w 33372"/>
                <a:gd name="T5" fmla="*/ 0 h 41768"/>
                <a:gd name="T6" fmla="*/ 0 60000 65536"/>
                <a:gd name="T7" fmla="*/ 0 60000 65536"/>
                <a:gd name="T8" fmla="*/ 0 60000 65536"/>
              </a:gdLst>
              <a:ahLst/>
              <a:cxnLst>
                <a:cxn ang="T6">
                  <a:pos x="T0" y="T1"/>
                </a:cxn>
                <a:cxn ang="T7">
                  <a:pos x="T2" y="T3"/>
                </a:cxn>
                <a:cxn ang="T8">
                  <a:pos x="T4" y="T5"/>
                </a:cxn>
              </a:cxnLst>
              <a:rect l="0" t="0" r="r" b="b"/>
              <a:pathLst>
                <a:path w="33372" h="41768" fill="none" extrusionOk="0">
                  <a:moveTo>
                    <a:pt x="19505" y="0"/>
                  </a:moveTo>
                  <a:cubicBezTo>
                    <a:pt x="27858" y="3202"/>
                    <a:pt x="33372" y="11222"/>
                    <a:pt x="33372" y="20168"/>
                  </a:cubicBezTo>
                  <a:cubicBezTo>
                    <a:pt x="33372" y="32097"/>
                    <a:pt x="23701" y="41768"/>
                    <a:pt x="11772" y="41768"/>
                  </a:cubicBezTo>
                  <a:cubicBezTo>
                    <a:pt x="7592" y="41768"/>
                    <a:pt x="3503" y="40555"/>
                    <a:pt x="-1" y="38278"/>
                  </a:cubicBezTo>
                </a:path>
                <a:path w="33372" h="41768" stroke="0" extrusionOk="0">
                  <a:moveTo>
                    <a:pt x="19505" y="0"/>
                  </a:moveTo>
                  <a:cubicBezTo>
                    <a:pt x="27858" y="3202"/>
                    <a:pt x="33372" y="11222"/>
                    <a:pt x="33372" y="20168"/>
                  </a:cubicBezTo>
                  <a:cubicBezTo>
                    <a:pt x="33372" y="32097"/>
                    <a:pt x="23701" y="41768"/>
                    <a:pt x="11772" y="41768"/>
                  </a:cubicBezTo>
                  <a:cubicBezTo>
                    <a:pt x="7592" y="41768"/>
                    <a:pt x="3503" y="40555"/>
                    <a:pt x="-1" y="38278"/>
                  </a:cubicBezTo>
                  <a:lnTo>
                    <a:pt x="11772" y="20168"/>
                  </a:lnTo>
                  <a:lnTo>
                    <a:pt x="19505"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8" name="Line 12"/>
            <p:cNvSpPr>
              <a:spLocks noChangeShapeType="1"/>
            </p:cNvSpPr>
            <p:nvPr/>
          </p:nvSpPr>
          <p:spPr bwMode="auto">
            <a:xfrm flipV="1">
              <a:off x="3456" y="1968"/>
              <a:ext cx="48" cy="9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299" name="Object 13"/>
            <p:cNvGraphicFramePr>
              <a:graphicFrameLocks noChangeAspect="1"/>
            </p:cNvGraphicFramePr>
            <p:nvPr/>
          </p:nvGraphicFramePr>
          <p:xfrm>
            <a:off x="3552" y="1920"/>
            <a:ext cx="192" cy="176"/>
          </p:xfrm>
          <a:graphic>
            <a:graphicData uri="http://schemas.openxmlformats.org/presentationml/2006/ole">
              <mc:AlternateContent xmlns:mc="http://schemas.openxmlformats.org/markup-compatibility/2006">
                <mc:Choice xmlns:v="urn:schemas-microsoft-com:vml" Requires="v">
                  <p:oleObj spid="_x0000_s54313" name="Equation" r:id="rId7" imgW="152334" imgH="139639" progId="Equation.3">
                    <p:embed/>
                  </p:oleObj>
                </mc:Choice>
                <mc:Fallback>
                  <p:oleObj name="Equation" r:id="rId7" imgW="152334" imgH="13963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1920"/>
                          <a:ext cx="19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0" name="Line 14"/>
            <p:cNvSpPr>
              <a:spLocks noChangeShapeType="1"/>
            </p:cNvSpPr>
            <p:nvPr/>
          </p:nvSpPr>
          <p:spPr bwMode="auto">
            <a:xfrm>
              <a:off x="3360" y="2208"/>
              <a:ext cx="576" cy="0"/>
            </a:xfrm>
            <a:prstGeom prst="line">
              <a:avLst/>
            </a:prstGeom>
            <a:noFill/>
            <a:ln w="9525">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503" name="Group 15"/>
          <p:cNvGrpSpPr>
            <a:grpSpLocks/>
          </p:cNvGrpSpPr>
          <p:nvPr/>
        </p:nvGrpSpPr>
        <p:grpSpPr bwMode="auto">
          <a:xfrm>
            <a:off x="192088" y="2565400"/>
            <a:ext cx="9017000" cy="495300"/>
            <a:chOff x="96" y="1200"/>
            <a:chExt cx="4218" cy="312"/>
          </a:xfrm>
        </p:grpSpPr>
        <p:sp>
          <p:nvSpPr>
            <p:cNvPr id="54288" name="Text Box 16"/>
            <p:cNvSpPr txBox="1">
              <a:spLocks noChangeArrowheads="1"/>
            </p:cNvSpPr>
            <p:nvPr/>
          </p:nvSpPr>
          <p:spPr bwMode="auto">
            <a:xfrm>
              <a:off x="96" y="1200"/>
              <a:ext cx="36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解：薄壁长圆筒表面的电荷旋转时等效于密绕螺线管：             </a:t>
              </a:r>
            </a:p>
          </p:txBody>
        </p:sp>
        <p:graphicFrame>
          <p:nvGraphicFramePr>
            <p:cNvPr id="54289" name="Object 17"/>
            <p:cNvGraphicFramePr>
              <a:graphicFrameLocks noChangeAspect="1"/>
            </p:cNvGraphicFramePr>
            <p:nvPr/>
          </p:nvGraphicFramePr>
          <p:xfrm>
            <a:off x="3498" y="1200"/>
            <a:ext cx="816" cy="312"/>
          </p:xfrm>
          <a:graphic>
            <a:graphicData uri="http://schemas.openxmlformats.org/presentationml/2006/ole">
              <mc:AlternateContent xmlns:mc="http://schemas.openxmlformats.org/markup-compatibility/2006">
                <mc:Choice xmlns:v="urn:schemas-microsoft-com:vml" Requires="v">
                  <p:oleObj spid="_x0000_s54314" name="Equation" r:id="rId9" imgW="596900" imgH="228600" progId="Equation.3">
                    <p:embed/>
                  </p:oleObj>
                </mc:Choice>
                <mc:Fallback>
                  <p:oleObj name="Equation" r:id="rId9" imgW="59690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8" y="1200"/>
                          <a:ext cx="81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6" name="Rectangle 18"/>
          <p:cNvSpPr>
            <a:spLocks noChangeArrowheads="1"/>
          </p:cNvSpPr>
          <p:nvPr/>
        </p:nvSpPr>
        <p:spPr bwMode="auto">
          <a:xfrm>
            <a:off x="839788" y="3213100"/>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单位长度带电：</a:t>
            </a:r>
          </a:p>
        </p:txBody>
      </p:sp>
      <p:graphicFrame>
        <p:nvGraphicFramePr>
          <p:cNvPr id="63507" name="Object 19"/>
          <p:cNvGraphicFramePr>
            <a:graphicFrameLocks noChangeAspect="1"/>
          </p:cNvGraphicFramePr>
          <p:nvPr/>
        </p:nvGraphicFramePr>
        <p:xfrm>
          <a:off x="3143250" y="3141663"/>
          <a:ext cx="838200" cy="763587"/>
        </p:xfrm>
        <a:graphic>
          <a:graphicData uri="http://schemas.openxmlformats.org/presentationml/2006/ole">
            <mc:AlternateContent xmlns:mc="http://schemas.openxmlformats.org/markup-compatibility/2006">
              <mc:Choice xmlns:v="urn:schemas-microsoft-com:vml" Requires="v">
                <p:oleObj spid="_x0000_s54315" name="Equation" r:id="rId11" imgW="431613" imgH="393529" progId="Equation.3">
                  <p:embed/>
                </p:oleObj>
              </mc:Choice>
              <mc:Fallback>
                <p:oleObj name="Equation" r:id="rId11" imgW="431613" imgH="393529"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3250" y="3141663"/>
                        <a:ext cx="838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8" name="Rectangle 20"/>
          <p:cNvSpPr>
            <a:spLocks noChangeArrowheads="1"/>
          </p:cNvSpPr>
          <p:nvPr/>
        </p:nvSpPr>
        <p:spPr bwMode="auto">
          <a:xfrm>
            <a:off x="4295775" y="32845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a:t>单位长度的电流：</a:t>
            </a:r>
            <a:endParaRPr lang="zh-CN" altLang="en-US" b="0">
              <a:ea typeface="宋体" panose="02010600030101010101" pitchFamily="2" charset="-122"/>
            </a:endParaRPr>
          </a:p>
        </p:txBody>
      </p:sp>
      <p:graphicFrame>
        <p:nvGraphicFramePr>
          <p:cNvPr id="63509" name="Object 21"/>
          <p:cNvGraphicFramePr>
            <a:graphicFrameLocks noChangeAspect="1"/>
          </p:cNvGraphicFramePr>
          <p:nvPr/>
        </p:nvGraphicFramePr>
        <p:xfrm>
          <a:off x="7104063" y="3141663"/>
          <a:ext cx="3352800" cy="781050"/>
        </p:xfrm>
        <a:graphic>
          <a:graphicData uri="http://schemas.openxmlformats.org/presentationml/2006/ole">
            <mc:AlternateContent xmlns:mc="http://schemas.openxmlformats.org/markup-compatibility/2006">
              <mc:Choice xmlns:v="urn:schemas-microsoft-com:vml" Requires="v">
                <p:oleObj spid="_x0000_s54316" name="Equation" r:id="rId13" imgW="1435100" imgH="393700" progId="Equation.3">
                  <p:embed/>
                </p:oleObj>
              </mc:Choice>
              <mc:Fallback>
                <p:oleObj name="Equation" r:id="rId13" imgW="1435100" imgH="3937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04063" y="3141663"/>
                        <a:ext cx="33528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0" name="Text Box 22"/>
          <p:cNvSpPr txBox="1">
            <a:spLocks noChangeArrowheads="1"/>
          </p:cNvSpPr>
          <p:nvPr/>
        </p:nvSpPr>
        <p:spPr bwMode="auto">
          <a:xfrm>
            <a:off x="263525" y="400526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故圆筒内：</a:t>
            </a:r>
          </a:p>
        </p:txBody>
      </p:sp>
      <p:graphicFrame>
        <p:nvGraphicFramePr>
          <p:cNvPr id="63511" name="Object 23"/>
          <p:cNvGraphicFramePr>
            <a:graphicFrameLocks noChangeAspect="1"/>
          </p:cNvGraphicFramePr>
          <p:nvPr/>
        </p:nvGraphicFramePr>
        <p:xfrm>
          <a:off x="2063750" y="3933825"/>
          <a:ext cx="1676400" cy="774700"/>
        </p:xfrm>
        <a:graphic>
          <a:graphicData uri="http://schemas.openxmlformats.org/presentationml/2006/ole">
            <mc:AlternateContent xmlns:mc="http://schemas.openxmlformats.org/markup-compatibility/2006">
              <mc:Choice xmlns:v="urn:schemas-microsoft-com:vml" Requires="v">
                <p:oleObj spid="_x0000_s54317" name="Equation" r:id="rId15" imgW="736280" imgH="393529" progId="Equation.3">
                  <p:embed/>
                </p:oleObj>
              </mc:Choice>
              <mc:Fallback>
                <p:oleObj name="Equation" r:id="rId15" imgW="736280" imgH="393529"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3750" y="3933825"/>
                        <a:ext cx="1676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2" name="Text Box 24"/>
          <p:cNvSpPr txBox="1">
            <a:spLocks noChangeArrowheads="1"/>
          </p:cNvSpPr>
          <p:nvPr/>
        </p:nvSpPr>
        <p:spPr bwMode="auto">
          <a:xfrm>
            <a:off x="119063" y="4797425"/>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单匝圆线圈的磁通量：</a:t>
            </a:r>
          </a:p>
        </p:txBody>
      </p:sp>
      <p:graphicFrame>
        <p:nvGraphicFramePr>
          <p:cNvPr id="63513" name="Object 25"/>
          <p:cNvGraphicFramePr>
            <a:graphicFrameLocks noChangeAspect="1"/>
          </p:cNvGraphicFramePr>
          <p:nvPr/>
        </p:nvGraphicFramePr>
        <p:xfrm>
          <a:off x="3792538" y="4581525"/>
          <a:ext cx="3886200" cy="823913"/>
        </p:xfrm>
        <a:graphic>
          <a:graphicData uri="http://schemas.openxmlformats.org/presentationml/2006/ole">
            <mc:AlternateContent xmlns:mc="http://schemas.openxmlformats.org/markup-compatibility/2006">
              <mc:Choice xmlns:v="urn:schemas-microsoft-com:vml" Requires="v">
                <p:oleObj spid="_x0000_s54318" name="Equation" r:id="rId17" imgW="1663700" imgH="419100" progId="Equation.3">
                  <p:embed/>
                </p:oleObj>
              </mc:Choice>
              <mc:Fallback>
                <p:oleObj name="Equation" r:id="rId17" imgW="1663700" imgH="4191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538" y="4581525"/>
                        <a:ext cx="38862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4" name="Object 26"/>
          <p:cNvGraphicFramePr>
            <a:graphicFrameLocks noChangeAspect="1"/>
          </p:cNvGraphicFramePr>
          <p:nvPr/>
        </p:nvGraphicFramePr>
        <p:xfrm>
          <a:off x="1703388" y="5373688"/>
          <a:ext cx="3382962" cy="930275"/>
        </p:xfrm>
        <a:graphic>
          <a:graphicData uri="http://schemas.openxmlformats.org/presentationml/2006/ole">
            <mc:AlternateContent xmlns:mc="http://schemas.openxmlformats.org/markup-compatibility/2006">
              <mc:Choice xmlns:v="urn:schemas-microsoft-com:vml" Requires="v">
                <p:oleObj spid="_x0000_s54319" name="Equation" r:id="rId19" imgW="1409700" imgH="457200" progId="Equation.3">
                  <p:embed/>
                </p:oleObj>
              </mc:Choice>
              <mc:Fallback>
                <p:oleObj name="Equation" r:id="rId19" imgW="1409700" imgH="457200"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3388" y="5373688"/>
                        <a:ext cx="3382962"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15" name="Object 27"/>
          <p:cNvGraphicFramePr>
            <a:graphicFrameLocks noChangeAspect="1"/>
          </p:cNvGraphicFramePr>
          <p:nvPr/>
        </p:nvGraphicFramePr>
        <p:xfrm>
          <a:off x="5664200" y="5373688"/>
          <a:ext cx="3697288" cy="930275"/>
        </p:xfrm>
        <a:graphic>
          <a:graphicData uri="http://schemas.openxmlformats.org/presentationml/2006/ole">
            <mc:AlternateContent xmlns:mc="http://schemas.openxmlformats.org/markup-compatibility/2006">
              <mc:Choice xmlns:v="urn:schemas-microsoft-com:vml" Requires="v">
                <p:oleObj spid="_x0000_s54320" name="Equation" r:id="rId21" imgW="1143000" imgH="457200" progId="Equation.3">
                  <p:embed/>
                </p:oleObj>
              </mc:Choice>
              <mc:Fallback>
                <p:oleObj name="Equation" r:id="rId21" imgW="1143000" imgH="4572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4200" y="5373688"/>
                        <a:ext cx="3697288"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6" name="Text Box 28"/>
          <p:cNvSpPr txBox="1">
            <a:spLocks noChangeArrowheads="1"/>
          </p:cNvSpPr>
          <p:nvPr/>
        </p:nvSpPr>
        <p:spPr bwMode="auto">
          <a:xfrm>
            <a:off x="2135188" y="6365875"/>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电流方向：与长圆筒电荷运动的绕向一致。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503"/>
                                        </p:tgtEl>
                                        <p:attrNameLst>
                                          <p:attrName>style.visibility</p:attrName>
                                        </p:attrNameLst>
                                      </p:cBhvr>
                                      <p:to>
                                        <p:strVal val="visible"/>
                                      </p:to>
                                    </p:set>
                                    <p:animEffect transition="in" filter="wipe(left)">
                                      <p:cBhvr>
                                        <p:cTn id="17" dur="500"/>
                                        <p:tgtEl>
                                          <p:spTgt spid="635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06"/>
                                        </p:tgtEl>
                                        <p:attrNameLst>
                                          <p:attrName>style.visibility</p:attrName>
                                        </p:attrNameLst>
                                      </p:cBhvr>
                                      <p:to>
                                        <p:strVal val="visible"/>
                                      </p:to>
                                    </p:set>
                                    <p:animEffect transition="in" filter="wipe(left)">
                                      <p:cBhvr>
                                        <p:cTn id="22" dur="500"/>
                                        <p:tgtEl>
                                          <p:spTgt spid="635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507"/>
                                        </p:tgtEl>
                                        <p:attrNameLst>
                                          <p:attrName>style.visibility</p:attrName>
                                        </p:attrNameLst>
                                      </p:cBhvr>
                                      <p:to>
                                        <p:strVal val="visible"/>
                                      </p:to>
                                    </p:set>
                                    <p:animEffect transition="in" filter="wipe(left)">
                                      <p:cBhvr>
                                        <p:cTn id="27" dur="500"/>
                                        <p:tgtEl>
                                          <p:spTgt spid="63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08"/>
                                        </p:tgtEl>
                                        <p:attrNameLst>
                                          <p:attrName>style.visibility</p:attrName>
                                        </p:attrNameLst>
                                      </p:cBhvr>
                                      <p:to>
                                        <p:strVal val="visible"/>
                                      </p:to>
                                    </p:set>
                                    <p:animEffect transition="in" filter="wipe(left)">
                                      <p:cBhvr>
                                        <p:cTn id="32" dur="500"/>
                                        <p:tgtEl>
                                          <p:spTgt spid="635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509"/>
                                        </p:tgtEl>
                                        <p:attrNameLst>
                                          <p:attrName>style.visibility</p:attrName>
                                        </p:attrNameLst>
                                      </p:cBhvr>
                                      <p:to>
                                        <p:strVal val="visible"/>
                                      </p:to>
                                    </p:set>
                                    <p:animEffect transition="in" filter="wipe(left)">
                                      <p:cBhvr>
                                        <p:cTn id="37" dur="500"/>
                                        <p:tgtEl>
                                          <p:spTgt spid="635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510"/>
                                        </p:tgtEl>
                                        <p:attrNameLst>
                                          <p:attrName>style.visibility</p:attrName>
                                        </p:attrNameLst>
                                      </p:cBhvr>
                                      <p:to>
                                        <p:strVal val="visible"/>
                                      </p:to>
                                    </p:set>
                                    <p:animEffect transition="in" filter="wipe(left)">
                                      <p:cBhvr>
                                        <p:cTn id="42" dur="500"/>
                                        <p:tgtEl>
                                          <p:spTgt spid="635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511"/>
                                        </p:tgtEl>
                                        <p:attrNameLst>
                                          <p:attrName>style.visibility</p:attrName>
                                        </p:attrNameLst>
                                      </p:cBhvr>
                                      <p:to>
                                        <p:strVal val="visible"/>
                                      </p:to>
                                    </p:set>
                                    <p:animEffect transition="in" filter="wipe(left)">
                                      <p:cBhvr>
                                        <p:cTn id="47" dur="500"/>
                                        <p:tgtEl>
                                          <p:spTgt spid="63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512"/>
                                        </p:tgtEl>
                                        <p:attrNameLst>
                                          <p:attrName>style.visibility</p:attrName>
                                        </p:attrNameLst>
                                      </p:cBhvr>
                                      <p:to>
                                        <p:strVal val="visible"/>
                                      </p:to>
                                    </p:set>
                                    <p:animEffect transition="in" filter="wipe(left)">
                                      <p:cBhvr>
                                        <p:cTn id="52" dur="500"/>
                                        <p:tgtEl>
                                          <p:spTgt spid="635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3513"/>
                                        </p:tgtEl>
                                        <p:attrNameLst>
                                          <p:attrName>style.visibility</p:attrName>
                                        </p:attrNameLst>
                                      </p:cBhvr>
                                      <p:to>
                                        <p:strVal val="visible"/>
                                      </p:to>
                                    </p:set>
                                    <p:animEffect transition="in" filter="wipe(left)">
                                      <p:cBhvr>
                                        <p:cTn id="57" dur="500"/>
                                        <p:tgtEl>
                                          <p:spTgt spid="63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3514"/>
                                        </p:tgtEl>
                                        <p:attrNameLst>
                                          <p:attrName>style.visibility</p:attrName>
                                        </p:attrNameLst>
                                      </p:cBhvr>
                                      <p:to>
                                        <p:strVal val="visible"/>
                                      </p:to>
                                    </p:set>
                                    <p:animEffect transition="in" filter="wipe(left)">
                                      <p:cBhvr>
                                        <p:cTn id="62" dur="500"/>
                                        <p:tgtEl>
                                          <p:spTgt spid="635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3515"/>
                                        </p:tgtEl>
                                        <p:attrNameLst>
                                          <p:attrName>style.visibility</p:attrName>
                                        </p:attrNameLst>
                                      </p:cBhvr>
                                      <p:to>
                                        <p:strVal val="visible"/>
                                      </p:to>
                                    </p:set>
                                    <p:animEffect transition="in" filter="wipe(left)">
                                      <p:cBhvr>
                                        <p:cTn id="67" dur="500"/>
                                        <p:tgtEl>
                                          <p:spTgt spid="635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3516"/>
                                        </p:tgtEl>
                                        <p:attrNameLst>
                                          <p:attrName>style.visibility</p:attrName>
                                        </p:attrNameLst>
                                      </p:cBhvr>
                                      <p:to>
                                        <p:strVal val="visible"/>
                                      </p:to>
                                    </p:set>
                                    <p:animEffect transition="in" filter="wipe(left)">
                                      <p:cBhvr>
                                        <p:cTn id="72" dur="500"/>
                                        <p:tgtEl>
                                          <p:spTgt spid="63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506" grpId="0" autoUpdateAnimBg="0"/>
      <p:bldP spid="63508" grpId="0" autoUpdateAnimBg="0"/>
      <p:bldP spid="63510" grpId="0" autoUpdateAnimBg="0"/>
      <p:bldP spid="63512" grpId="0" autoUpdateAnimBg="0"/>
      <p:bldP spid="635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1600200" y="655638"/>
            <a:ext cx="9067800" cy="1347787"/>
            <a:chOff x="48" y="150"/>
            <a:chExt cx="5712" cy="849"/>
          </a:xfrm>
        </p:grpSpPr>
        <p:sp>
          <p:nvSpPr>
            <p:cNvPr id="20514" name="Text Box 3"/>
            <p:cNvSpPr txBox="1">
              <a:spLocks noChangeArrowheads="1"/>
            </p:cNvSpPr>
            <p:nvPr/>
          </p:nvSpPr>
          <p:spPr bwMode="auto">
            <a:xfrm>
              <a:off x="48" y="150"/>
              <a:ext cx="5712" cy="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solidFill>
                    <a:srgbClr val="0000FF"/>
                  </a:solidFill>
                </a:rPr>
                <a:t>[</a:t>
              </a:r>
              <a:r>
                <a:rPr lang="zh-CN" altLang="en-US" dirty="0">
                  <a:solidFill>
                    <a:srgbClr val="0000FF"/>
                  </a:solidFill>
                </a:rPr>
                <a:t>例</a:t>
              </a:r>
              <a:r>
                <a:rPr lang="en-US" altLang="zh-CN" dirty="0">
                  <a:solidFill>
                    <a:srgbClr val="0000FF"/>
                  </a:solidFill>
                </a:rPr>
                <a:t>2]</a:t>
              </a:r>
              <a:r>
                <a:rPr lang="en-US" altLang="zh-CN" i="1" dirty="0"/>
                <a:t> </a:t>
              </a:r>
              <a:r>
                <a:rPr lang="zh-CN" altLang="en-US" dirty="0"/>
                <a:t>已知：长为</a:t>
              </a:r>
              <a:r>
                <a:rPr lang="en-US" altLang="zh-CN" i="1" dirty="0"/>
                <a:t>l </a:t>
              </a:r>
              <a:r>
                <a:rPr lang="zh-CN" altLang="en-US" i="1" dirty="0"/>
                <a:t>，</a:t>
              </a:r>
              <a:r>
                <a:rPr lang="zh-CN" altLang="en-US" dirty="0"/>
                <a:t>宽为</a:t>
              </a:r>
              <a:r>
                <a:rPr lang="en-US" altLang="zh-CN" i="1" dirty="0"/>
                <a:t>a </a:t>
              </a:r>
              <a:r>
                <a:rPr lang="zh-CN" altLang="en-US" dirty="0"/>
                <a:t>的线圈，放在距长直导线为</a:t>
              </a:r>
              <a:r>
                <a:rPr lang="en-US" altLang="zh-CN" i="1" dirty="0"/>
                <a:t>d </a:t>
              </a:r>
              <a:r>
                <a:rPr lang="zh-CN" altLang="en-US" dirty="0"/>
                <a:t>的位置</a:t>
              </a:r>
            </a:p>
            <a:p>
              <a:pPr eaLnBrk="1" hangingPunct="1">
                <a:lnSpc>
                  <a:spcPct val="70000"/>
                </a:lnSpc>
                <a:spcBef>
                  <a:spcPct val="50000"/>
                </a:spcBef>
              </a:pPr>
              <a:r>
                <a:rPr lang="zh-CN" altLang="en-US" dirty="0"/>
                <a:t>    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）互感系数 </a:t>
              </a:r>
              <a:r>
                <a:rPr lang="en-US" altLang="zh-CN" dirty="0">
                  <a:sym typeface="Wingdings" panose="05000000000000000000" pitchFamily="2" charset="2"/>
                </a:rPr>
                <a:t>M </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）若线圈的电流为                       ，</a:t>
              </a:r>
              <a:r>
                <a:rPr lang="zh-CN" altLang="en-US" dirty="0"/>
                <a:t>求直</a:t>
              </a:r>
            </a:p>
            <a:p>
              <a:pPr eaLnBrk="1" hangingPunct="1">
                <a:lnSpc>
                  <a:spcPct val="70000"/>
                </a:lnSpc>
                <a:spcBef>
                  <a:spcPct val="50000"/>
                </a:spcBef>
              </a:pPr>
              <a:r>
                <a:rPr lang="zh-CN" altLang="en-US" dirty="0"/>
                <a:t>                  导线中的感应电动势。</a:t>
              </a:r>
            </a:p>
          </p:txBody>
        </p:sp>
        <p:graphicFrame>
          <p:nvGraphicFramePr>
            <p:cNvPr id="20515" name="Object 4"/>
            <p:cNvGraphicFramePr>
              <a:graphicFrameLocks noChangeAspect="1"/>
            </p:cNvGraphicFramePr>
            <p:nvPr>
              <p:extLst>
                <p:ext uri="{D42A27DB-BD31-4B8C-83A1-F6EECF244321}">
                  <p14:modId xmlns:p14="http://schemas.microsoft.com/office/powerpoint/2010/main" val="534125782"/>
                </p:ext>
              </p:extLst>
            </p:nvPr>
          </p:nvGraphicFramePr>
          <p:xfrm>
            <a:off x="3923" y="445"/>
            <a:ext cx="960" cy="278"/>
          </p:xfrm>
          <a:graphic>
            <a:graphicData uri="http://schemas.openxmlformats.org/presentationml/2006/ole">
              <mc:AlternateContent xmlns:mc="http://schemas.openxmlformats.org/markup-compatibility/2006">
                <mc:Choice xmlns:v="urn:schemas-microsoft-com:vml" Requires="v">
                  <p:oleObj spid="_x0000_s20530" name="Equation" r:id="rId3" imgW="787400" imgH="228600" progId="Equation.3">
                    <p:embed/>
                  </p:oleObj>
                </mc:Choice>
                <mc:Fallback>
                  <p:oleObj name="Equation" r:id="rId3" imgW="787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445"/>
                          <a:ext cx="960"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17" name="Text Box 5"/>
          <p:cNvSpPr txBox="1">
            <a:spLocks noChangeArrowheads="1"/>
          </p:cNvSpPr>
          <p:nvPr/>
        </p:nvSpPr>
        <p:spPr bwMode="auto">
          <a:xfrm>
            <a:off x="1905000" y="19177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解：</a:t>
            </a:r>
            <a:r>
              <a:rPr lang="en-US" altLang="zh-CN">
                <a:sym typeface="Wingdings" panose="05000000000000000000" pitchFamily="2" charset="2"/>
              </a:rPr>
              <a:t>1</a:t>
            </a:r>
            <a:r>
              <a:rPr lang="zh-CN" altLang="en-US">
                <a:sym typeface="Wingdings" panose="05000000000000000000" pitchFamily="2" charset="2"/>
              </a:rPr>
              <a:t>）设</a:t>
            </a:r>
            <a:r>
              <a:rPr lang="zh-CN" altLang="en-US"/>
              <a:t>直导线中通有电流 </a:t>
            </a:r>
            <a:r>
              <a:rPr lang="en-US" altLang="zh-CN" i="1"/>
              <a:t>I</a:t>
            </a:r>
            <a:r>
              <a:rPr lang="en-US" altLang="zh-CN" i="1" baseline="-25000"/>
              <a:t>1</a:t>
            </a:r>
            <a:r>
              <a:rPr lang="en-US" altLang="zh-CN" i="1"/>
              <a:t> </a:t>
            </a:r>
            <a:r>
              <a:rPr lang="zh-CN" altLang="en-US"/>
              <a:t>。建立坐标系</a:t>
            </a:r>
          </a:p>
        </p:txBody>
      </p:sp>
      <p:graphicFrame>
        <p:nvGraphicFramePr>
          <p:cNvPr id="38918" name="Object 6"/>
          <p:cNvGraphicFramePr>
            <a:graphicFrameLocks noChangeAspect="1"/>
          </p:cNvGraphicFramePr>
          <p:nvPr/>
        </p:nvGraphicFramePr>
        <p:xfrm>
          <a:off x="6096000" y="2703513"/>
          <a:ext cx="1219200" cy="809625"/>
        </p:xfrm>
        <a:graphic>
          <a:graphicData uri="http://schemas.openxmlformats.org/presentationml/2006/ole">
            <mc:AlternateContent xmlns:mc="http://schemas.openxmlformats.org/markup-compatibility/2006">
              <mc:Choice xmlns:v="urn:schemas-microsoft-com:vml" Requires="v">
                <p:oleObj spid="_x0000_s20531" name="Equation" r:id="rId5" imgW="583947" imgH="393529" progId="Equation.3">
                  <p:embed/>
                </p:oleObj>
              </mc:Choice>
              <mc:Fallback>
                <p:oleObj name="Equation" r:id="rId5" imgW="58394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703513"/>
                        <a:ext cx="12192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6248400" y="3465513"/>
          <a:ext cx="2057400" cy="808037"/>
        </p:xfrm>
        <a:graphic>
          <a:graphicData uri="http://schemas.openxmlformats.org/presentationml/2006/ole">
            <mc:AlternateContent xmlns:mc="http://schemas.openxmlformats.org/markup-compatibility/2006">
              <mc:Choice xmlns:v="urn:schemas-microsoft-com:vml" Requires="v">
                <p:oleObj spid="_x0000_s20532" name="Equation" r:id="rId7" imgW="926698" imgH="393529" progId="Equation.3">
                  <p:embed/>
                </p:oleObj>
              </mc:Choice>
              <mc:Fallback>
                <p:oleObj name="Equation" r:id="rId7" imgW="92669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465513"/>
                        <a:ext cx="205740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p:cNvGraphicFramePr>
            <a:graphicFrameLocks noChangeAspect="1"/>
          </p:cNvGraphicFramePr>
          <p:nvPr/>
        </p:nvGraphicFramePr>
        <p:xfrm>
          <a:off x="3048000" y="4202113"/>
          <a:ext cx="4937125" cy="871537"/>
        </p:xfrm>
        <a:graphic>
          <a:graphicData uri="http://schemas.openxmlformats.org/presentationml/2006/ole">
            <mc:AlternateContent xmlns:mc="http://schemas.openxmlformats.org/markup-compatibility/2006">
              <mc:Choice xmlns:v="urn:schemas-microsoft-com:vml" Requires="v">
                <p:oleObj spid="_x0000_s20533" name="Equation" r:id="rId9" imgW="2082800" imgH="393700" progId="Equation.3">
                  <p:embed/>
                </p:oleObj>
              </mc:Choice>
              <mc:Fallback>
                <p:oleObj name="Equation" r:id="rId9" imgW="2082800" imgH="3937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4202113"/>
                        <a:ext cx="4937125"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9"/>
          <p:cNvGraphicFramePr>
            <a:graphicFrameLocks noChangeAspect="1"/>
          </p:cNvGraphicFramePr>
          <p:nvPr/>
        </p:nvGraphicFramePr>
        <p:xfrm>
          <a:off x="3733800" y="5067300"/>
          <a:ext cx="3336925" cy="823913"/>
        </p:xfrm>
        <a:graphic>
          <a:graphicData uri="http://schemas.openxmlformats.org/presentationml/2006/ole">
            <mc:AlternateContent xmlns:mc="http://schemas.openxmlformats.org/markup-compatibility/2006">
              <mc:Choice xmlns:v="urn:schemas-microsoft-com:vml" Requires="v">
                <p:oleObj spid="_x0000_s20534" name="Equation" r:id="rId11" imgW="1358310" imgH="431613" progId="Equation.3">
                  <p:embed/>
                </p:oleObj>
              </mc:Choice>
              <mc:Fallback>
                <p:oleObj name="Equation" r:id="rId11" imgW="1358310" imgH="43161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3800" y="5067300"/>
                        <a:ext cx="333692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2" name="Object 10"/>
          <p:cNvGraphicFramePr>
            <a:graphicFrameLocks noChangeAspect="1"/>
          </p:cNvGraphicFramePr>
          <p:nvPr/>
        </p:nvGraphicFramePr>
        <p:xfrm>
          <a:off x="2538413" y="6002338"/>
          <a:ext cx="6429375" cy="882650"/>
        </p:xfrm>
        <a:graphic>
          <a:graphicData uri="http://schemas.openxmlformats.org/presentationml/2006/ole">
            <mc:AlternateContent xmlns:mc="http://schemas.openxmlformats.org/markup-compatibility/2006">
              <mc:Choice xmlns:v="urn:schemas-microsoft-com:vml" Requires="v">
                <p:oleObj spid="_x0000_s20535" name="Equation" r:id="rId13" imgW="2349500" imgH="393700" progId="Equation.3">
                  <p:embed/>
                </p:oleObj>
              </mc:Choice>
              <mc:Fallback>
                <p:oleObj name="Equation" r:id="rId13" imgW="2349500" imgH="3937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8413" y="6002338"/>
                        <a:ext cx="64293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Text Box 11"/>
          <p:cNvSpPr txBox="1">
            <a:spLocks noChangeArrowheads="1"/>
          </p:cNvSpPr>
          <p:nvPr/>
        </p:nvSpPr>
        <p:spPr bwMode="auto">
          <a:xfrm>
            <a:off x="2971800" y="2932113"/>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t>I</a:t>
            </a:r>
            <a:r>
              <a:rPr lang="en-US" altLang="zh-CN" i="1" baseline="-25000"/>
              <a:t>1 </a:t>
            </a:r>
            <a:r>
              <a:rPr lang="zh-CN" altLang="en-US"/>
              <a:t>在 </a:t>
            </a:r>
            <a:r>
              <a:rPr lang="en-US" altLang="zh-CN" i="1"/>
              <a:t>x </a:t>
            </a:r>
            <a:r>
              <a:rPr lang="zh-CN" altLang="en-US"/>
              <a:t>处产生的</a:t>
            </a:r>
            <a:r>
              <a:rPr lang="en-US" altLang="zh-CN" i="1"/>
              <a:t>B</a:t>
            </a:r>
            <a:r>
              <a:rPr lang="zh-CN" altLang="en-US"/>
              <a:t>为：</a:t>
            </a:r>
          </a:p>
        </p:txBody>
      </p:sp>
      <p:sp>
        <p:nvSpPr>
          <p:cNvPr id="38924" name="Text Box 12"/>
          <p:cNvSpPr txBox="1">
            <a:spLocks noChangeArrowheads="1"/>
          </p:cNvSpPr>
          <p:nvPr/>
        </p:nvSpPr>
        <p:spPr bwMode="auto">
          <a:xfrm>
            <a:off x="2847975" y="3617913"/>
            <a:ext cx="362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通过面元 </a:t>
            </a:r>
            <a:r>
              <a:rPr lang="en-US" altLang="zh-CN" i="1"/>
              <a:t>l </a:t>
            </a:r>
            <a:r>
              <a:rPr lang="en-US" altLang="zh-CN"/>
              <a:t>d</a:t>
            </a:r>
            <a:r>
              <a:rPr lang="en-US" altLang="zh-CN" i="1"/>
              <a:t>x </a:t>
            </a:r>
            <a:r>
              <a:rPr lang="zh-CN" altLang="en-US"/>
              <a:t>的磁通为：</a:t>
            </a:r>
          </a:p>
        </p:txBody>
      </p:sp>
      <p:grpSp>
        <p:nvGrpSpPr>
          <p:cNvPr id="38925" name="Group 13"/>
          <p:cNvGrpSpPr>
            <a:grpSpLocks/>
          </p:cNvGrpSpPr>
          <p:nvPr/>
        </p:nvGrpSpPr>
        <p:grpSpPr bwMode="auto">
          <a:xfrm>
            <a:off x="9543876" y="3428578"/>
            <a:ext cx="1993900" cy="477838"/>
            <a:chOff x="4280" y="1797"/>
            <a:chExt cx="1256" cy="301"/>
          </a:xfrm>
        </p:grpSpPr>
        <p:sp>
          <p:nvSpPr>
            <p:cNvPr id="20511" name="Line 14"/>
            <p:cNvSpPr>
              <a:spLocks noChangeShapeType="1"/>
            </p:cNvSpPr>
            <p:nvPr/>
          </p:nvSpPr>
          <p:spPr bwMode="auto">
            <a:xfrm flipV="1">
              <a:off x="4280" y="1797"/>
              <a:ext cx="1250" cy="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12" name="Object 15"/>
            <p:cNvGraphicFramePr>
              <a:graphicFrameLocks noChangeAspect="1"/>
            </p:cNvGraphicFramePr>
            <p:nvPr/>
          </p:nvGraphicFramePr>
          <p:xfrm>
            <a:off x="5328" y="1872"/>
            <a:ext cx="208" cy="226"/>
          </p:xfrm>
          <a:graphic>
            <a:graphicData uri="http://schemas.openxmlformats.org/presentationml/2006/ole">
              <mc:AlternateContent xmlns:mc="http://schemas.openxmlformats.org/markup-compatibility/2006">
                <mc:Choice xmlns:v="urn:schemas-microsoft-com:vml" Requires="v">
                  <p:oleObj spid="_x0000_s20536" name="Equation" r:id="rId15" imgW="126835" imgH="139518" progId="Equation.3">
                    <p:embed/>
                  </p:oleObj>
                </mc:Choice>
                <mc:Fallback>
                  <p:oleObj name="Equation" r:id="rId15" imgW="126835" imgH="139518"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28" y="1872"/>
                          <a:ext cx="20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3" name="Object 16"/>
            <p:cNvGraphicFramePr>
              <a:graphicFrameLocks noChangeAspect="1"/>
            </p:cNvGraphicFramePr>
            <p:nvPr/>
          </p:nvGraphicFramePr>
          <p:xfrm>
            <a:off x="4299" y="1836"/>
            <a:ext cx="165" cy="180"/>
          </p:xfrm>
          <a:graphic>
            <a:graphicData uri="http://schemas.openxmlformats.org/presentationml/2006/ole">
              <mc:AlternateContent xmlns:mc="http://schemas.openxmlformats.org/markup-compatibility/2006">
                <mc:Choice xmlns:v="urn:schemas-microsoft-com:vml" Requires="v">
                  <p:oleObj spid="_x0000_s20537" name="Equation" r:id="rId17" imgW="126835" imgH="139518" progId="Equation.3">
                    <p:embed/>
                  </p:oleObj>
                </mc:Choice>
                <mc:Fallback>
                  <p:oleObj name="Equation" r:id="rId17" imgW="126835" imgH="139518"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9" y="1836"/>
                          <a:ext cx="165"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929" name="Group 17"/>
          <p:cNvGrpSpPr>
            <a:grpSpLocks/>
          </p:cNvGrpSpPr>
          <p:nvPr/>
        </p:nvGrpSpPr>
        <p:grpSpPr bwMode="auto">
          <a:xfrm>
            <a:off x="9480376" y="1772816"/>
            <a:ext cx="1928813" cy="2286000"/>
            <a:chOff x="4272" y="768"/>
            <a:chExt cx="1215" cy="1440"/>
          </a:xfrm>
        </p:grpSpPr>
        <p:graphicFrame>
          <p:nvGraphicFramePr>
            <p:cNvPr id="20504" name="Object 18"/>
            <p:cNvGraphicFramePr>
              <a:graphicFrameLocks noChangeAspect="1"/>
            </p:cNvGraphicFramePr>
            <p:nvPr/>
          </p:nvGraphicFramePr>
          <p:xfrm>
            <a:off x="4401" y="1536"/>
            <a:ext cx="207" cy="261"/>
          </p:xfrm>
          <a:graphic>
            <a:graphicData uri="http://schemas.openxmlformats.org/presentationml/2006/ole">
              <mc:AlternateContent xmlns:mc="http://schemas.openxmlformats.org/markup-compatibility/2006">
                <mc:Choice xmlns:v="urn:schemas-microsoft-com:vml" Requires="v">
                  <p:oleObj spid="_x0000_s20538" name="Equation" r:id="rId19" imgW="139579" imgH="177646" progId="Equation.3">
                    <p:embed/>
                  </p:oleObj>
                </mc:Choice>
                <mc:Fallback>
                  <p:oleObj name="Equation" r:id="rId19" imgW="139579" imgH="177646"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01" y="1536"/>
                          <a:ext cx="207"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5" name="Rectangle 19"/>
            <p:cNvSpPr>
              <a:spLocks noChangeArrowheads="1"/>
            </p:cNvSpPr>
            <p:nvPr/>
          </p:nvSpPr>
          <p:spPr bwMode="auto">
            <a:xfrm>
              <a:off x="4684" y="1255"/>
              <a:ext cx="612" cy="548"/>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506" name="Line 20"/>
            <p:cNvSpPr>
              <a:spLocks noChangeShapeType="1"/>
            </p:cNvSpPr>
            <p:nvPr/>
          </p:nvSpPr>
          <p:spPr bwMode="auto">
            <a:xfrm>
              <a:off x="4272" y="1682"/>
              <a:ext cx="158" cy="0"/>
            </a:xfrm>
            <a:prstGeom prst="line">
              <a:avLst/>
            </a:prstGeom>
            <a:noFill/>
            <a:ln w="22225">
              <a:solidFill>
                <a:schemeClr val="tx1"/>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Line 21"/>
            <p:cNvSpPr>
              <a:spLocks noChangeShapeType="1"/>
            </p:cNvSpPr>
            <p:nvPr/>
          </p:nvSpPr>
          <p:spPr bwMode="auto">
            <a:xfrm>
              <a:off x="4558" y="1680"/>
              <a:ext cx="117" cy="0"/>
            </a:xfrm>
            <a:prstGeom prst="line">
              <a:avLst/>
            </a:prstGeom>
            <a:noFill/>
            <a:ln w="222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08" name="Object 22"/>
            <p:cNvGraphicFramePr>
              <a:graphicFrameLocks noChangeAspect="1"/>
            </p:cNvGraphicFramePr>
            <p:nvPr/>
          </p:nvGraphicFramePr>
          <p:xfrm>
            <a:off x="4944" y="1536"/>
            <a:ext cx="219" cy="240"/>
          </p:xfrm>
          <a:graphic>
            <a:graphicData uri="http://schemas.openxmlformats.org/presentationml/2006/ole">
              <mc:AlternateContent xmlns:mc="http://schemas.openxmlformats.org/markup-compatibility/2006">
                <mc:Choice xmlns:v="urn:schemas-microsoft-com:vml" Requires="v">
                  <p:oleObj spid="_x0000_s20539" name="Equation" r:id="rId21" imgW="126835" imgH="139518" progId="Equation.3">
                    <p:embed/>
                  </p:oleObj>
                </mc:Choice>
                <mc:Fallback>
                  <p:oleObj name="Equation" r:id="rId21" imgW="126835" imgH="139518"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44" y="1536"/>
                          <a:ext cx="21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9" name="Object 23"/>
            <p:cNvGraphicFramePr>
              <a:graphicFrameLocks noChangeAspect="1"/>
            </p:cNvGraphicFramePr>
            <p:nvPr/>
          </p:nvGraphicFramePr>
          <p:xfrm>
            <a:off x="5335" y="1296"/>
            <a:ext cx="152" cy="302"/>
          </p:xfrm>
          <a:graphic>
            <a:graphicData uri="http://schemas.openxmlformats.org/presentationml/2006/ole">
              <mc:AlternateContent xmlns:mc="http://schemas.openxmlformats.org/markup-compatibility/2006">
                <mc:Choice xmlns:v="urn:schemas-microsoft-com:vml" Requires="v">
                  <p:oleObj spid="_x0000_s20540" name="Equation" r:id="rId23" imgW="88669" imgH="177338" progId="Equation.3">
                    <p:embed/>
                  </p:oleObj>
                </mc:Choice>
                <mc:Fallback>
                  <p:oleObj name="Equation" r:id="rId23" imgW="88669" imgH="177338"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5" y="1296"/>
                          <a:ext cx="15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0" name="Line 24"/>
            <p:cNvSpPr>
              <a:spLocks noChangeShapeType="1"/>
            </p:cNvSpPr>
            <p:nvPr/>
          </p:nvSpPr>
          <p:spPr bwMode="auto">
            <a:xfrm flipV="1">
              <a:off x="4280" y="768"/>
              <a:ext cx="0" cy="144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937" name="Group 25"/>
          <p:cNvGrpSpPr>
            <a:grpSpLocks/>
          </p:cNvGrpSpPr>
          <p:nvPr/>
        </p:nvGrpSpPr>
        <p:grpSpPr bwMode="auto">
          <a:xfrm>
            <a:off x="9556576" y="2534816"/>
            <a:ext cx="1141413" cy="1300162"/>
            <a:chOff x="4282" y="1248"/>
            <a:chExt cx="719" cy="819"/>
          </a:xfrm>
        </p:grpSpPr>
        <p:sp>
          <p:nvSpPr>
            <p:cNvPr id="20499" name="Rectangle 26"/>
            <p:cNvSpPr>
              <a:spLocks noChangeArrowheads="1"/>
            </p:cNvSpPr>
            <p:nvPr/>
          </p:nvSpPr>
          <p:spPr bwMode="auto">
            <a:xfrm>
              <a:off x="4810" y="1248"/>
              <a:ext cx="48" cy="552"/>
            </a:xfrm>
            <a:prstGeom prst="rect">
              <a:avLst/>
            </a:prstGeom>
            <a:solidFill>
              <a:srgbClr val="FF99CC"/>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0500" name="Object 27"/>
            <p:cNvGraphicFramePr>
              <a:graphicFrameLocks noChangeAspect="1"/>
            </p:cNvGraphicFramePr>
            <p:nvPr/>
          </p:nvGraphicFramePr>
          <p:xfrm>
            <a:off x="4704" y="1836"/>
            <a:ext cx="297" cy="231"/>
          </p:xfrm>
          <a:graphic>
            <a:graphicData uri="http://schemas.openxmlformats.org/presentationml/2006/ole">
              <mc:AlternateContent xmlns:mc="http://schemas.openxmlformats.org/markup-compatibility/2006">
                <mc:Choice xmlns:v="urn:schemas-microsoft-com:vml" Requires="v">
                  <p:oleObj spid="_x0000_s20541" name="Equation" r:id="rId25" imgW="228402" imgH="177646" progId="Equation.3">
                    <p:embed/>
                  </p:oleObj>
                </mc:Choice>
                <mc:Fallback>
                  <p:oleObj name="Equation" r:id="rId25" imgW="228402" imgH="177646"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1836"/>
                          <a:ext cx="29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1" name="Line 28"/>
            <p:cNvSpPr>
              <a:spLocks noChangeShapeType="1"/>
            </p:cNvSpPr>
            <p:nvPr/>
          </p:nvSpPr>
          <p:spPr bwMode="auto">
            <a:xfrm>
              <a:off x="4666" y="1440"/>
              <a:ext cx="153" cy="0"/>
            </a:xfrm>
            <a:prstGeom prst="line">
              <a:avLst/>
            </a:prstGeom>
            <a:noFill/>
            <a:ln w="222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29"/>
            <p:cNvSpPr>
              <a:spLocks noChangeShapeType="1"/>
            </p:cNvSpPr>
            <p:nvPr/>
          </p:nvSpPr>
          <p:spPr bwMode="auto">
            <a:xfrm>
              <a:off x="4282" y="1440"/>
              <a:ext cx="153" cy="0"/>
            </a:xfrm>
            <a:prstGeom prst="line">
              <a:avLst/>
            </a:prstGeom>
            <a:noFill/>
            <a:ln w="22225">
              <a:solidFill>
                <a:schemeClr val="tx1"/>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503" name="Object 30"/>
            <p:cNvGraphicFramePr>
              <a:graphicFrameLocks noChangeAspect="1"/>
            </p:cNvGraphicFramePr>
            <p:nvPr/>
          </p:nvGraphicFramePr>
          <p:xfrm>
            <a:off x="4464" y="1335"/>
            <a:ext cx="189" cy="206"/>
          </p:xfrm>
          <a:graphic>
            <a:graphicData uri="http://schemas.openxmlformats.org/presentationml/2006/ole">
              <mc:AlternateContent xmlns:mc="http://schemas.openxmlformats.org/markup-compatibility/2006">
                <mc:Choice xmlns:v="urn:schemas-microsoft-com:vml" Requires="v">
                  <p:oleObj spid="_x0000_s20542" name="Equation" r:id="rId27" imgW="126835" imgH="139518" progId="Equation.3">
                    <p:embed/>
                  </p:oleObj>
                </mc:Choice>
                <mc:Fallback>
                  <p:oleObj name="Equation" r:id="rId27" imgW="126835" imgH="139518"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64" y="1335"/>
                          <a:ext cx="18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943" name="Group 31"/>
          <p:cNvGrpSpPr>
            <a:grpSpLocks/>
          </p:cNvGrpSpPr>
          <p:nvPr/>
        </p:nvGrpSpPr>
        <p:grpSpPr bwMode="auto">
          <a:xfrm>
            <a:off x="10547176" y="2001416"/>
            <a:ext cx="447675" cy="544512"/>
            <a:chOff x="4960" y="912"/>
            <a:chExt cx="282" cy="343"/>
          </a:xfrm>
        </p:grpSpPr>
        <p:graphicFrame>
          <p:nvGraphicFramePr>
            <p:cNvPr id="20497" name="Object 32"/>
            <p:cNvGraphicFramePr>
              <a:graphicFrameLocks noChangeAspect="1"/>
            </p:cNvGraphicFramePr>
            <p:nvPr/>
          </p:nvGraphicFramePr>
          <p:xfrm>
            <a:off x="4960" y="912"/>
            <a:ext cx="224" cy="288"/>
          </p:xfrm>
          <a:graphic>
            <a:graphicData uri="http://schemas.openxmlformats.org/presentationml/2006/ole">
              <mc:AlternateContent xmlns:mc="http://schemas.openxmlformats.org/markup-compatibility/2006">
                <mc:Choice xmlns:v="urn:schemas-microsoft-com:vml" Requires="v">
                  <p:oleObj spid="_x0000_s20543" name="Equation" r:id="rId29" imgW="98977" imgH="137160" progId="Equation.3">
                    <p:embed/>
                  </p:oleObj>
                </mc:Choice>
                <mc:Fallback>
                  <p:oleObj name="Equation" r:id="rId29" imgW="98977" imgH="137160" progId="Equation.3">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60" y="912"/>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8" name="Line 33"/>
            <p:cNvSpPr>
              <a:spLocks noChangeShapeType="1"/>
            </p:cNvSpPr>
            <p:nvPr/>
          </p:nvSpPr>
          <p:spPr bwMode="auto">
            <a:xfrm>
              <a:off x="4997" y="1255"/>
              <a:ext cx="245" cy="0"/>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46" name="Text Box 34"/>
          <p:cNvSpPr txBox="1">
            <a:spLocks noChangeArrowheads="1"/>
          </p:cNvSpPr>
          <p:nvPr/>
        </p:nvSpPr>
        <p:spPr bwMode="auto">
          <a:xfrm>
            <a:off x="2971800" y="239871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在距</a:t>
            </a:r>
            <a:r>
              <a:rPr lang="en-US" altLang="zh-CN"/>
              <a:t>O</a:t>
            </a:r>
            <a:r>
              <a:rPr lang="zh-CN" altLang="en-US"/>
              <a:t>点为 </a:t>
            </a:r>
            <a:r>
              <a:rPr lang="en-US" altLang="zh-CN" i="1"/>
              <a:t>x </a:t>
            </a:r>
            <a:r>
              <a:rPr lang="zh-CN" altLang="en-US"/>
              <a:t>处取微元 </a:t>
            </a:r>
            <a:r>
              <a:rPr lang="en-US" altLang="zh-CN"/>
              <a:t>d </a:t>
            </a:r>
            <a:r>
              <a:rPr lang="en-US" altLang="zh-CN" i="1"/>
              <a:t>x</a:t>
            </a:r>
          </a:p>
        </p:txBody>
      </p:sp>
      <p:sp>
        <p:nvSpPr>
          <p:cNvPr id="38947" name="Line 35"/>
          <p:cNvSpPr>
            <a:spLocks noChangeShapeType="1"/>
          </p:cNvSpPr>
          <p:nvPr/>
        </p:nvSpPr>
        <p:spPr bwMode="auto">
          <a:xfrm flipV="1">
            <a:off x="9480376" y="2153816"/>
            <a:ext cx="0" cy="1143000"/>
          </a:xfrm>
          <a:prstGeom prst="line">
            <a:avLst/>
          </a:prstGeom>
          <a:noFill/>
          <a:ln w="19050">
            <a:solidFill>
              <a:srgbClr val="FF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29"/>
                                        </p:tgtEl>
                                        <p:attrNameLst>
                                          <p:attrName>style.visibility</p:attrName>
                                        </p:attrNameLst>
                                      </p:cBhvr>
                                      <p:to>
                                        <p:strVal val="visible"/>
                                      </p:to>
                                    </p:set>
                                    <p:animEffect transition="in" filter="wipe(left)">
                                      <p:cBhvr>
                                        <p:cTn id="12" dur="500"/>
                                        <p:tgtEl>
                                          <p:spTgt spid="389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47"/>
                                        </p:tgtEl>
                                        <p:attrNameLst>
                                          <p:attrName>style.visibility</p:attrName>
                                        </p:attrNameLst>
                                      </p:cBhvr>
                                      <p:to>
                                        <p:strVal val="visible"/>
                                      </p:to>
                                    </p:set>
                                    <p:animEffect transition="in" filter="wipe(left)">
                                      <p:cBhvr>
                                        <p:cTn id="22" dur="500"/>
                                        <p:tgtEl>
                                          <p:spTgt spid="389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25"/>
                                        </p:tgtEl>
                                        <p:attrNameLst>
                                          <p:attrName>style.visibility</p:attrName>
                                        </p:attrNameLst>
                                      </p:cBhvr>
                                      <p:to>
                                        <p:strVal val="visible"/>
                                      </p:to>
                                    </p:set>
                                    <p:animEffect transition="in" filter="wipe(left)">
                                      <p:cBhvr>
                                        <p:cTn id="27" dur="500"/>
                                        <p:tgtEl>
                                          <p:spTgt spid="389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46">
                                            <p:txEl>
                                              <p:pRg st="0" end="0"/>
                                            </p:txEl>
                                          </p:spTgt>
                                        </p:tgtEl>
                                        <p:attrNameLst>
                                          <p:attrName>style.visibility</p:attrName>
                                        </p:attrNameLst>
                                      </p:cBhvr>
                                      <p:to>
                                        <p:strVal val="visible"/>
                                      </p:to>
                                    </p:set>
                                    <p:animEffect transition="in" filter="wipe(left)">
                                      <p:cBhvr>
                                        <p:cTn id="32" dur="500"/>
                                        <p:tgtEl>
                                          <p:spTgt spid="389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937"/>
                                        </p:tgtEl>
                                        <p:attrNameLst>
                                          <p:attrName>style.visibility</p:attrName>
                                        </p:attrNameLst>
                                      </p:cBhvr>
                                      <p:to>
                                        <p:strVal val="visible"/>
                                      </p:to>
                                    </p:set>
                                    <p:animEffect transition="in" filter="wipe(left)">
                                      <p:cBhvr>
                                        <p:cTn id="37" dur="500"/>
                                        <p:tgtEl>
                                          <p:spTgt spid="389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23"/>
                                        </p:tgtEl>
                                        <p:attrNameLst>
                                          <p:attrName>style.visibility</p:attrName>
                                        </p:attrNameLst>
                                      </p:cBhvr>
                                      <p:to>
                                        <p:strVal val="visible"/>
                                      </p:to>
                                    </p:set>
                                    <p:animEffect transition="in" filter="wipe(left)">
                                      <p:cBhvr>
                                        <p:cTn id="42" dur="500"/>
                                        <p:tgtEl>
                                          <p:spTgt spid="389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918"/>
                                        </p:tgtEl>
                                        <p:attrNameLst>
                                          <p:attrName>style.visibility</p:attrName>
                                        </p:attrNameLst>
                                      </p:cBhvr>
                                      <p:to>
                                        <p:strVal val="visible"/>
                                      </p:to>
                                    </p:set>
                                    <p:animEffect transition="in" filter="wipe(left)">
                                      <p:cBhvr>
                                        <p:cTn id="47" dur="500"/>
                                        <p:tgtEl>
                                          <p:spTgt spid="389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924"/>
                                        </p:tgtEl>
                                        <p:attrNameLst>
                                          <p:attrName>style.visibility</p:attrName>
                                        </p:attrNameLst>
                                      </p:cBhvr>
                                      <p:to>
                                        <p:strVal val="visible"/>
                                      </p:to>
                                    </p:set>
                                    <p:animEffect transition="in" filter="wipe(left)">
                                      <p:cBhvr>
                                        <p:cTn id="52" dur="500"/>
                                        <p:tgtEl>
                                          <p:spTgt spid="389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919"/>
                                        </p:tgtEl>
                                        <p:attrNameLst>
                                          <p:attrName>style.visibility</p:attrName>
                                        </p:attrNameLst>
                                      </p:cBhvr>
                                      <p:to>
                                        <p:strVal val="visible"/>
                                      </p:to>
                                    </p:set>
                                    <p:animEffect transition="in" filter="wipe(left)">
                                      <p:cBhvr>
                                        <p:cTn id="57" dur="500"/>
                                        <p:tgtEl>
                                          <p:spTgt spid="389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920"/>
                                        </p:tgtEl>
                                        <p:attrNameLst>
                                          <p:attrName>style.visibility</p:attrName>
                                        </p:attrNameLst>
                                      </p:cBhvr>
                                      <p:to>
                                        <p:strVal val="visible"/>
                                      </p:to>
                                    </p:set>
                                    <p:animEffect transition="in" filter="wipe(left)">
                                      <p:cBhvr>
                                        <p:cTn id="62" dur="500"/>
                                        <p:tgtEl>
                                          <p:spTgt spid="389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8921"/>
                                        </p:tgtEl>
                                        <p:attrNameLst>
                                          <p:attrName>style.visibility</p:attrName>
                                        </p:attrNameLst>
                                      </p:cBhvr>
                                      <p:to>
                                        <p:strVal val="visible"/>
                                      </p:to>
                                    </p:set>
                                    <p:animEffect transition="in" filter="wipe(left)">
                                      <p:cBhvr>
                                        <p:cTn id="67" dur="500"/>
                                        <p:tgtEl>
                                          <p:spTgt spid="389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943"/>
                                        </p:tgtEl>
                                        <p:attrNameLst>
                                          <p:attrName>style.visibility</p:attrName>
                                        </p:attrNameLst>
                                      </p:cBhvr>
                                      <p:to>
                                        <p:strVal val="visible"/>
                                      </p:to>
                                    </p:set>
                                    <p:animEffect transition="in" filter="wipe(left)">
                                      <p:cBhvr>
                                        <p:cTn id="72" dur="500"/>
                                        <p:tgtEl>
                                          <p:spTgt spid="389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8922"/>
                                        </p:tgtEl>
                                        <p:attrNameLst>
                                          <p:attrName>style.visibility</p:attrName>
                                        </p:attrNameLst>
                                      </p:cBhvr>
                                      <p:to>
                                        <p:strVal val="visible"/>
                                      </p:to>
                                    </p:set>
                                    <p:animEffect transition="in" filter="wipe(left)">
                                      <p:cBhvr>
                                        <p:cTn id="77"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23" grpId="0" autoUpdateAnimBg="0"/>
      <p:bldP spid="38924" grpId="0" autoUpdateAnimBg="0"/>
      <p:bldP spid="38946" grpId="0" build="p" autoUpdateAnimBg="0"/>
      <p:bldP spid="389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91344" y="44624"/>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t>二、自感：</a:t>
            </a:r>
          </a:p>
        </p:txBody>
      </p:sp>
      <p:sp>
        <p:nvSpPr>
          <p:cNvPr id="39939" name="Text Box 3"/>
          <p:cNvSpPr txBox="1">
            <a:spLocks noChangeArrowheads="1"/>
          </p:cNvSpPr>
          <p:nvPr/>
        </p:nvSpPr>
        <p:spPr bwMode="auto">
          <a:xfrm>
            <a:off x="479376" y="836712"/>
            <a:ext cx="8991600" cy="123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a:t>
            </a:r>
            <a:r>
              <a:rPr lang="en-US" altLang="zh-CN" dirty="0"/>
              <a:t>1</a:t>
            </a:r>
            <a:r>
              <a:rPr lang="zh-CN" altLang="en-US" dirty="0"/>
              <a:t>、现象：</a:t>
            </a:r>
          </a:p>
          <a:p>
            <a:pPr eaLnBrk="1" hangingPunct="1">
              <a:lnSpc>
                <a:spcPct val="60000"/>
              </a:lnSpc>
              <a:spcBef>
                <a:spcPct val="50000"/>
              </a:spcBef>
            </a:pPr>
            <a:r>
              <a:rPr lang="zh-CN" altLang="en-US" dirty="0"/>
              <a:t>       载流回路的电流发生变化时，在回路自身中产生感应电动势</a:t>
            </a:r>
          </a:p>
          <a:p>
            <a:pPr eaLnBrk="1" hangingPunct="1">
              <a:lnSpc>
                <a:spcPct val="50000"/>
              </a:lnSpc>
              <a:spcBef>
                <a:spcPct val="50000"/>
              </a:spcBef>
            </a:pPr>
            <a:r>
              <a:rPr lang="zh-CN" altLang="en-US" dirty="0"/>
              <a:t>       的现象为</a:t>
            </a:r>
            <a:r>
              <a:rPr lang="zh-CN" altLang="en-US" dirty="0">
                <a:solidFill>
                  <a:srgbClr val="0000FF"/>
                </a:solidFill>
              </a:rPr>
              <a:t>自感现象</a:t>
            </a:r>
            <a:r>
              <a:rPr lang="zh-CN" altLang="en-US" b="0" dirty="0">
                <a:solidFill>
                  <a:schemeClr val="accent2"/>
                </a:solidFill>
              </a:rPr>
              <a:t>。</a:t>
            </a:r>
            <a:r>
              <a:rPr lang="zh-CN" altLang="en-US" dirty="0"/>
              <a:t>所产生的感应电动势叫做</a:t>
            </a:r>
            <a:r>
              <a:rPr lang="zh-CN" altLang="en-US" dirty="0">
                <a:solidFill>
                  <a:srgbClr val="0000FF"/>
                </a:solidFill>
              </a:rPr>
              <a:t>自感电动势。</a:t>
            </a:r>
            <a:r>
              <a:rPr lang="zh-CN" altLang="en-US" dirty="0"/>
              <a:t>  </a:t>
            </a:r>
          </a:p>
        </p:txBody>
      </p:sp>
      <p:graphicFrame>
        <p:nvGraphicFramePr>
          <p:cNvPr id="39940" name="Object 4"/>
          <p:cNvGraphicFramePr>
            <a:graphicFrameLocks noChangeAspect="1"/>
          </p:cNvGraphicFramePr>
          <p:nvPr/>
        </p:nvGraphicFramePr>
        <p:xfrm>
          <a:off x="3516313" y="4019550"/>
          <a:ext cx="1817687" cy="523875"/>
        </p:xfrm>
        <a:graphic>
          <a:graphicData uri="http://schemas.openxmlformats.org/presentationml/2006/ole">
            <mc:AlternateContent xmlns:mc="http://schemas.openxmlformats.org/markup-compatibility/2006">
              <mc:Choice xmlns:v="urn:schemas-microsoft-com:vml" Requires="v">
                <p:oleObj spid="_x0000_s21524" name="Equation" r:id="rId3" imgW="533169" imgH="190417" progId="Equation.3">
                  <p:embed/>
                </p:oleObj>
              </mc:Choice>
              <mc:Fallback>
                <p:oleObj name="Equation" r:id="rId3" imgW="533169"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4019550"/>
                        <a:ext cx="1817687" cy="52387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Text Box 5"/>
          <p:cNvSpPr txBox="1">
            <a:spLocks noChangeArrowheads="1"/>
          </p:cNvSpPr>
          <p:nvPr/>
        </p:nvSpPr>
        <p:spPr bwMode="auto">
          <a:xfrm>
            <a:off x="2286000" y="3476625"/>
            <a:ext cx="80010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dirty="0"/>
              <a:t>当线圈通过电流为 </a:t>
            </a:r>
            <a:r>
              <a:rPr lang="zh-CN" altLang="en-US" i="1" dirty="0">
                <a:sym typeface="Symbol" panose="05050102010706020507" pitchFamily="18" charset="2"/>
              </a:rPr>
              <a:t> </a:t>
            </a:r>
            <a:r>
              <a:rPr lang="zh-CN" altLang="en-US" dirty="0"/>
              <a:t>时，由毕</a:t>
            </a:r>
            <a:r>
              <a:rPr lang="en-US" altLang="zh-CN" dirty="0"/>
              <a:t>—</a:t>
            </a:r>
            <a:r>
              <a:rPr lang="zh-CN" altLang="en-US" dirty="0"/>
              <a:t>萨定律知其磁链与 </a:t>
            </a:r>
            <a:r>
              <a:rPr lang="zh-CN" altLang="en-US" i="1" dirty="0">
                <a:sym typeface="Symbol" panose="05050102010706020507" pitchFamily="18" charset="2"/>
              </a:rPr>
              <a:t>  </a:t>
            </a:r>
            <a:r>
              <a:rPr lang="zh-CN" altLang="en-US" dirty="0"/>
              <a:t>成正比，即</a:t>
            </a:r>
          </a:p>
        </p:txBody>
      </p:sp>
      <p:sp>
        <p:nvSpPr>
          <p:cNvPr id="39942" name="Text Box 6"/>
          <p:cNvSpPr txBox="1">
            <a:spLocks noChangeArrowheads="1"/>
          </p:cNvSpPr>
          <p:nvPr/>
        </p:nvSpPr>
        <p:spPr bwMode="auto">
          <a:xfrm>
            <a:off x="5867400" y="4010025"/>
            <a:ext cx="3886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en-US" altLang="zh-CN" i="1">
                <a:solidFill>
                  <a:srgbClr val="0000FF"/>
                </a:solidFill>
              </a:rPr>
              <a:t>L</a:t>
            </a:r>
            <a:r>
              <a:rPr lang="en-US" altLang="zh-CN">
                <a:solidFill>
                  <a:srgbClr val="0000FF"/>
                </a:solidFill>
              </a:rPr>
              <a:t> </a:t>
            </a:r>
            <a:r>
              <a:rPr lang="zh-CN" altLang="en-US">
                <a:solidFill>
                  <a:srgbClr val="0000FF"/>
                </a:solidFill>
              </a:rPr>
              <a:t>为自感系数，简称自感。</a:t>
            </a:r>
          </a:p>
        </p:txBody>
      </p:sp>
      <p:grpSp>
        <p:nvGrpSpPr>
          <p:cNvPr id="39943" name="Group 7"/>
          <p:cNvGrpSpPr>
            <a:grpSpLocks/>
          </p:cNvGrpSpPr>
          <p:nvPr/>
        </p:nvGrpSpPr>
        <p:grpSpPr bwMode="auto">
          <a:xfrm>
            <a:off x="2207568" y="2852936"/>
            <a:ext cx="3810000" cy="457200"/>
            <a:chOff x="384" y="1488"/>
            <a:chExt cx="2400" cy="288"/>
          </a:xfrm>
        </p:grpSpPr>
        <p:graphicFrame>
          <p:nvGraphicFramePr>
            <p:cNvPr id="21517" name="Object 8"/>
            <p:cNvGraphicFramePr>
              <a:graphicFrameLocks noChangeAspect="1"/>
            </p:cNvGraphicFramePr>
            <p:nvPr/>
          </p:nvGraphicFramePr>
          <p:xfrm>
            <a:off x="672" y="1488"/>
            <a:ext cx="215" cy="240"/>
          </p:xfrm>
          <a:graphic>
            <a:graphicData uri="http://schemas.openxmlformats.org/presentationml/2006/ole">
              <mc:AlternateContent xmlns:mc="http://schemas.openxmlformats.org/markup-compatibility/2006">
                <mc:Choice xmlns:v="urn:schemas-microsoft-com:vml" Requires="v">
                  <p:oleObj spid="_x0000_s21525" name="Equation" r:id="rId5" imgW="126835" imgH="139518" progId="Equation.3">
                    <p:embed/>
                  </p:oleObj>
                </mc:Choice>
                <mc:Fallback>
                  <p:oleObj name="Equation" r:id="rId5" imgW="126835" imgH="1395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1488"/>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8" name="Text Box 9"/>
            <p:cNvSpPr txBox="1">
              <a:spLocks noChangeArrowheads="1"/>
            </p:cNvSpPr>
            <p:nvPr/>
          </p:nvSpPr>
          <p:spPr bwMode="auto">
            <a:xfrm>
              <a:off x="384" y="1488"/>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    与              的关系 </a:t>
              </a:r>
            </a:p>
          </p:txBody>
        </p:sp>
        <p:graphicFrame>
          <p:nvGraphicFramePr>
            <p:cNvPr id="21519" name="Object 10"/>
            <p:cNvGraphicFramePr>
              <a:graphicFrameLocks noChangeAspect="1"/>
            </p:cNvGraphicFramePr>
            <p:nvPr/>
          </p:nvGraphicFramePr>
          <p:xfrm>
            <a:off x="1116" y="1488"/>
            <a:ext cx="648" cy="251"/>
          </p:xfrm>
          <a:graphic>
            <a:graphicData uri="http://schemas.openxmlformats.org/presentationml/2006/ole">
              <mc:AlternateContent xmlns:mc="http://schemas.openxmlformats.org/markup-compatibility/2006">
                <mc:Choice xmlns:v="urn:schemas-microsoft-com:vml" Requires="v">
                  <p:oleObj spid="_x0000_s21526" name="Equation" r:id="rId7" imgW="457002" imgH="177723" progId="Equation.3">
                    <p:embed/>
                  </p:oleObj>
                </mc:Choice>
                <mc:Fallback>
                  <p:oleObj name="Equation" r:id="rId7" imgW="457002" imgH="17772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 y="1488"/>
                          <a:ext cx="64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47" name="Text Box 11"/>
          <p:cNvSpPr txBox="1">
            <a:spLocks noChangeArrowheads="1"/>
          </p:cNvSpPr>
          <p:nvPr/>
        </p:nvSpPr>
        <p:spPr bwMode="auto">
          <a:xfrm>
            <a:off x="2438400" y="507682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自感电动势：</a:t>
            </a:r>
          </a:p>
        </p:txBody>
      </p:sp>
      <p:graphicFrame>
        <p:nvGraphicFramePr>
          <p:cNvPr id="39948" name="Object 12"/>
          <p:cNvGraphicFramePr>
            <a:graphicFrameLocks noChangeAspect="1"/>
          </p:cNvGraphicFramePr>
          <p:nvPr/>
        </p:nvGraphicFramePr>
        <p:xfrm>
          <a:off x="4498975" y="4924425"/>
          <a:ext cx="3806825" cy="838200"/>
        </p:xfrm>
        <a:graphic>
          <a:graphicData uri="http://schemas.openxmlformats.org/presentationml/2006/ole">
            <mc:AlternateContent xmlns:mc="http://schemas.openxmlformats.org/markup-compatibility/2006">
              <mc:Choice xmlns:v="urn:schemas-microsoft-com:vml" Requires="v">
                <p:oleObj spid="_x0000_s21527" name="Equation" r:id="rId9" imgW="1155700" imgH="393700" progId="Equation.3">
                  <p:embed/>
                </p:oleObj>
              </mc:Choice>
              <mc:Fallback>
                <p:oleObj name="Equation" r:id="rId9" imgW="1155700" imgH="3937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8975" y="4924425"/>
                        <a:ext cx="3806825" cy="838200"/>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9" name="Rectangle 13"/>
          <p:cNvSpPr>
            <a:spLocks noChangeArrowheads="1"/>
          </p:cNvSpPr>
          <p:nvPr/>
        </p:nvSpPr>
        <p:spPr bwMode="auto">
          <a:xfrm>
            <a:off x="695400" y="2276872"/>
            <a:ext cx="287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a:t>
            </a:r>
            <a:r>
              <a:rPr lang="zh-CN" altLang="en-US" dirty="0"/>
              <a:t>、自感电动势：</a:t>
            </a:r>
          </a:p>
        </p:txBody>
      </p:sp>
      <p:sp>
        <p:nvSpPr>
          <p:cNvPr id="39950" name="Text Box 14"/>
          <p:cNvSpPr txBox="1">
            <a:spLocks noChangeArrowheads="1"/>
          </p:cNvSpPr>
          <p:nvPr/>
        </p:nvSpPr>
        <p:spPr bwMode="auto">
          <a:xfrm>
            <a:off x="2362200" y="6067425"/>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自感电动势的方向总是要使它阻碍回路原电流的变化。</a:t>
            </a:r>
          </a:p>
        </p:txBody>
      </p:sp>
      <p:sp>
        <p:nvSpPr>
          <p:cNvPr id="39951" name="AutoShape 15" descr="W_062">
            <a:hlinkClick r:id="rId11" action="ppaction://hlinksldjump" highlightClick="1"/>
          </p:cNvPr>
          <p:cNvSpPr>
            <a:spLocks noChangeArrowheads="1"/>
          </p:cNvSpPr>
          <p:nvPr/>
        </p:nvSpPr>
        <p:spPr bwMode="auto">
          <a:xfrm>
            <a:off x="8839200" y="5454650"/>
            <a:ext cx="182563" cy="463550"/>
          </a:xfrm>
          <a:prstGeom prst="actionButtonBlank">
            <a:avLst/>
          </a:prstGeom>
          <a:blipFill dpi="0" rotWithShape="0">
            <a:blip r:embed="rId12"/>
            <a:srcRect/>
            <a:stretch>
              <a:fillRect/>
            </a:stretch>
          </a:bli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9"/>
                                        </p:tgtEl>
                                        <p:attrNameLst>
                                          <p:attrName>style.visibility</p:attrName>
                                        </p:attrNameLst>
                                      </p:cBhvr>
                                      <p:to>
                                        <p:strVal val="visible"/>
                                      </p:to>
                                    </p:set>
                                    <p:animEffect transition="in" filter="wipe(left)">
                                      <p:cBhvr>
                                        <p:cTn id="12" dur="500"/>
                                        <p:tgtEl>
                                          <p:spTgt spid="39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wipe(left)">
                                      <p:cBhvr>
                                        <p:cTn id="17" dur="500"/>
                                        <p:tgtEl>
                                          <p:spTgt spid="39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wipe(left)">
                                      <p:cBhvr>
                                        <p:cTn id="22" dur="500"/>
                                        <p:tgtEl>
                                          <p:spTgt spid="399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wipe(left)">
                                      <p:cBhvr>
                                        <p:cTn id="27" dur="500"/>
                                        <p:tgtEl>
                                          <p:spTgt spid="399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2"/>
                                        </p:tgtEl>
                                        <p:attrNameLst>
                                          <p:attrName>style.visibility</p:attrName>
                                        </p:attrNameLst>
                                      </p:cBhvr>
                                      <p:to>
                                        <p:strVal val="visible"/>
                                      </p:to>
                                    </p:set>
                                    <p:animEffect transition="in" filter="wipe(left)">
                                      <p:cBhvr>
                                        <p:cTn id="32" dur="500"/>
                                        <p:tgtEl>
                                          <p:spTgt spid="399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47"/>
                                        </p:tgtEl>
                                        <p:attrNameLst>
                                          <p:attrName>style.visibility</p:attrName>
                                        </p:attrNameLst>
                                      </p:cBhvr>
                                      <p:to>
                                        <p:strVal val="visible"/>
                                      </p:to>
                                    </p:set>
                                    <p:animEffect transition="in" filter="wipe(left)">
                                      <p:cBhvr>
                                        <p:cTn id="37" dur="500"/>
                                        <p:tgtEl>
                                          <p:spTgt spid="399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9948"/>
                                        </p:tgtEl>
                                        <p:attrNameLst>
                                          <p:attrName>style.visibility</p:attrName>
                                        </p:attrNameLst>
                                      </p:cBhvr>
                                      <p:to>
                                        <p:strVal val="visible"/>
                                      </p:to>
                                    </p:set>
                                    <p:animEffect transition="in" filter="wipe(left)">
                                      <p:cBhvr>
                                        <p:cTn id="42" dur="500"/>
                                        <p:tgtEl>
                                          <p:spTgt spid="399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50"/>
                                        </p:tgtEl>
                                        <p:attrNameLst>
                                          <p:attrName>style.visibility</p:attrName>
                                        </p:attrNameLst>
                                      </p:cBhvr>
                                      <p:to>
                                        <p:strVal val="visible"/>
                                      </p:to>
                                    </p:set>
                                    <p:animEffect transition="in" filter="wipe(left)">
                                      <p:cBhvr>
                                        <p:cTn id="47" dur="500"/>
                                        <p:tgtEl>
                                          <p:spTgt spid="399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51"/>
                                        </p:tgtEl>
                                        <p:attrNameLst>
                                          <p:attrName>style.visibility</p:attrName>
                                        </p:attrNameLst>
                                      </p:cBhvr>
                                      <p:to>
                                        <p:strVal val="visible"/>
                                      </p:to>
                                    </p:set>
                                    <p:animEffect transition="in" filter="wipe(left)">
                                      <p:cBhvr>
                                        <p:cTn id="52" dur="500"/>
                                        <p:tgtEl>
                                          <p:spTgt spid="39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1" grpId="0" autoUpdateAnimBg="0"/>
      <p:bldP spid="39942" grpId="0" autoUpdateAnimBg="0"/>
      <p:bldP spid="39947" grpId="0" autoUpdateAnimBg="0"/>
      <p:bldP spid="39949" grpId="0" autoUpdateAnimBg="0"/>
      <p:bldP spid="39950" grpId="0" autoUpdateAnimBg="0"/>
      <p:bldP spid="399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2084388" y="49387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811588" y="49387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581650" y="493871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824788" y="49418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2535"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40"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2541"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2536" name="图片 1"/>
          <p:cNvPicPr>
            <a:picLocks/>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图片 1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07988" y="836613"/>
            <a:ext cx="10971212"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AutoShape 3" descr="W_062">
            <a:hlinkClick r:id="" action="ppaction://hlinkshowjump?jump=nextslide" highlightClick="1"/>
          </p:cNvPr>
          <p:cNvSpPr>
            <a:spLocks noChangeArrowheads="1"/>
          </p:cNvSpPr>
          <p:nvPr/>
        </p:nvSpPr>
        <p:spPr bwMode="auto">
          <a:xfrm>
            <a:off x="9840913" y="6162675"/>
            <a:ext cx="182562" cy="463550"/>
          </a:xfrm>
          <a:prstGeom prst="actionButtonBlank">
            <a:avLst/>
          </a:prstGeom>
          <a:blipFill dpi="0" rotWithShape="0">
            <a:blip r:embed="rId4"/>
            <a:srcRect/>
            <a:stretch>
              <a:fillRect/>
            </a:stretch>
          </a:blip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ontrols>
      <mc:AlternateContent xmlns:mc="http://schemas.openxmlformats.org/markup-compatibility/2006">
        <mc:Choice xmlns:v="urn:schemas-microsoft-com:vml" Requires="v">
          <p:control spid="23557" name="ShockwaveFlash1" r:id="rId2" imgW="7772400" imgH="5562720"/>
        </mc:Choice>
        <mc:Fallback>
          <p:control name="ShockwaveFlash1" r:id="rId2" imgW="7772400" imgH="5562720">
            <p:pic>
              <p:nvPicPr>
                <p:cNvPr id="23554" name="ShockwaveFlash1"/>
                <p:cNvPicPr preferRelativeResize="0">
                  <a:picLocks noChangeArrowheads="1" noChangeShapeType="1"/>
                </p:cNvPicPr>
                <p:nvPr/>
              </p:nvPicPr>
              <p:blipFill>
                <a:blip r:embed="rId5"/>
                <a:srcRect/>
                <a:stretch>
                  <a:fillRect/>
                </a:stretch>
              </p:blipFill>
              <p:spPr bwMode="auto">
                <a:xfrm>
                  <a:off x="2068513" y="1035050"/>
                  <a:ext cx="7772400" cy="5562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33600" y="4329113"/>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②</a:t>
            </a:r>
            <a:r>
              <a:rPr lang="zh-CN" altLang="en-US"/>
              <a:t>单位：亨利</a:t>
            </a:r>
          </a:p>
        </p:txBody>
      </p:sp>
      <p:sp>
        <p:nvSpPr>
          <p:cNvPr id="41987" name="Text Box 3"/>
          <p:cNvSpPr txBox="1">
            <a:spLocks noChangeArrowheads="1"/>
          </p:cNvSpPr>
          <p:nvPr/>
        </p:nvSpPr>
        <p:spPr bwMode="auto">
          <a:xfrm>
            <a:off x="2971800" y="3427413"/>
            <a:ext cx="73152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solidFill>
                  <a:srgbClr val="FF0000"/>
                </a:solidFill>
              </a:rPr>
              <a:t>* </a:t>
            </a:r>
            <a:r>
              <a:rPr lang="zh-CN" altLang="en-US">
                <a:solidFill>
                  <a:schemeClr val="tx2"/>
                </a:solidFill>
              </a:rPr>
              <a:t>自感 </a:t>
            </a:r>
            <a:r>
              <a:rPr lang="en-US" altLang="zh-CN" i="1">
                <a:solidFill>
                  <a:schemeClr val="tx2"/>
                </a:solidFill>
              </a:rPr>
              <a:t>L </a:t>
            </a:r>
            <a:r>
              <a:rPr lang="zh-CN" altLang="en-US">
                <a:solidFill>
                  <a:schemeClr val="tx2"/>
                </a:solidFill>
              </a:rPr>
              <a:t>有维持原电路状态的能力，它表征回路电磁</a:t>
            </a:r>
          </a:p>
          <a:p>
            <a:pPr algn="just" eaLnBrk="1" hangingPunct="1">
              <a:lnSpc>
                <a:spcPct val="120000"/>
              </a:lnSpc>
            </a:pPr>
            <a:r>
              <a:rPr lang="zh-CN" altLang="en-US">
                <a:solidFill>
                  <a:schemeClr val="tx2"/>
                </a:solidFill>
              </a:rPr>
              <a:t>   惯性的大小。</a:t>
            </a:r>
          </a:p>
        </p:txBody>
      </p:sp>
      <p:sp>
        <p:nvSpPr>
          <p:cNvPr id="41988" name="Rectangle 4"/>
          <p:cNvSpPr>
            <a:spLocks noChangeArrowheads="1"/>
          </p:cNvSpPr>
          <p:nvPr/>
        </p:nvSpPr>
        <p:spPr bwMode="auto">
          <a:xfrm>
            <a:off x="2971800" y="2498725"/>
            <a:ext cx="716597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a:solidFill>
                  <a:srgbClr val="FF0000"/>
                </a:solidFill>
              </a:rPr>
              <a:t>* </a:t>
            </a:r>
            <a:r>
              <a:rPr lang="en-US" altLang="zh-CN" i="1"/>
              <a:t>L </a:t>
            </a:r>
            <a:r>
              <a:rPr lang="zh-CN" altLang="en-US"/>
              <a:t>取决于线圈的形状、大小、匝数及存在的介质，</a:t>
            </a:r>
          </a:p>
          <a:p>
            <a:pPr eaLnBrk="1" hangingPunct="1">
              <a:lnSpc>
                <a:spcPct val="50000"/>
              </a:lnSpc>
              <a:spcBef>
                <a:spcPct val="50000"/>
              </a:spcBef>
            </a:pPr>
            <a:r>
              <a:rPr lang="zh-CN" altLang="en-US"/>
              <a:t>  无铁磁质时与电流无关。 （恒正）</a:t>
            </a:r>
          </a:p>
        </p:txBody>
      </p:sp>
      <p:sp>
        <p:nvSpPr>
          <p:cNvPr id="41989" name="Text Box 5"/>
          <p:cNvSpPr txBox="1">
            <a:spLocks noChangeArrowheads="1"/>
          </p:cNvSpPr>
          <p:nvPr/>
        </p:nvSpPr>
        <p:spPr bwMode="auto">
          <a:xfrm>
            <a:off x="2133600" y="24971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FF"/>
                </a:solidFill>
              </a:rPr>
              <a:t>说明：</a:t>
            </a:r>
          </a:p>
        </p:txBody>
      </p:sp>
      <p:sp>
        <p:nvSpPr>
          <p:cNvPr id="41990" name="Text Box 6"/>
          <p:cNvSpPr txBox="1">
            <a:spLocks noChangeArrowheads="1"/>
          </p:cNvSpPr>
          <p:nvPr/>
        </p:nvSpPr>
        <p:spPr bwMode="auto">
          <a:xfrm>
            <a:off x="2133600" y="493871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③</a:t>
            </a:r>
            <a:r>
              <a:rPr lang="zh-CN" altLang="en-US"/>
              <a:t>计算：</a:t>
            </a:r>
            <a:endParaRPr lang="zh-CN" altLang="en-US" sz="2000"/>
          </a:p>
        </p:txBody>
      </p:sp>
      <p:sp>
        <p:nvSpPr>
          <p:cNvPr id="41991" name="Text Box 7"/>
          <p:cNvSpPr txBox="1">
            <a:spLocks noChangeArrowheads="1"/>
          </p:cNvSpPr>
          <p:nvPr/>
        </p:nvSpPr>
        <p:spPr bwMode="auto">
          <a:xfrm>
            <a:off x="3352800" y="4938713"/>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A</a:t>
            </a:r>
            <a:r>
              <a:rPr lang="zh-CN" altLang="en-US"/>
              <a:t>、 形状不规则的回路：采用实验测量的方法。</a:t>
            </a:r>
          </a:p>
        </p:txBody>
      </p:sp>
      <p:sp>
        <p:nvSpPr>
          <p:cNvPr id="41992" name="Text Box 8"/>
          <p:cNvSpPr txBox="1">
            <a:spLocks noChangeArrowheads="1"/>
          </p:cNvSpPr>
          <p:nvPr/>
        </p:nvSpPr>
        <p:spPr bwMode="auto">
          <a:xfrm>
            <a:off x="3352800" y="5624513"/>
            <a:ext cx="331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B</a:t>
            </a:r>
            <a:r>
              <a:rPr lang="zh-CN" altLang="en-US"/>
              <a:t>、 形状规则的回路：</a:t>
            </a:r>
          </a:p>
        </p:txBody>
      </p:sp>
      <p:graphicFrame>
        <p:nvGraphicFramePr>
          <p:cNvPr id="41993" name="Object 9"/>
          <p:cNvGraphicFramePr>
            <a:graphicFrameLocks noChangeAspect="1"/>
          </p:cNvGraphicFramePr>
          <p:nvPr/>
        </p:nvGraphicFramePr>
        <p:xfrm>
          <a:off x="6477000" y="5472113"/>
          <a:ext cx="3427413" cy="765175"/>
        </p:xfrm>
        <a:graphic>
          <a:graphicData uri="http://schemas.openxmlformats.org/presentationml/2006/ole">
            <mc:AlternateContent xmlns:mc="http://schemas.openxmlformats.org/markup-compatibility/2006">
              <mc:Choice xmlns:v="urn:schemas-microsoft-com:vml" Requires="v">
                <p:oleObj spid="_x0000_s24594" name="Equation" r:id="rId3" imgW="1765300" imgH="393700" progId="Equation.3">
                  <p:embed/>
                </p:oleObj>
              </mc:Choice>
              <mc:Fallback>
                <p:oleObj name="Equation" r:id="rId3" imgW="1765300" imgH="393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472113"/>
                        <a:ext cx="3427413"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Text Box 10"/>
          <p:cNvSpPr txBox="1">
            <a:spLocks noChangeArrowheads="1"/>
          </p:cNvSpPr>
          <p:nvPr/>
        </p:nvSpPr>
        <p:spPr bwMode="auto">
          <a:xfrm>
            <a:off x="1905000" y="896938"/>
            <a:ext cx="383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）自感系数：（自感）</a:t>
            </a:r>
          </a:p>
        </p:txBody>
      </p:sp>
      <p:sp>
        <p:nvSpPr>
          <p:cNvPr id="41995" name="Text Box 11"/>
          <p:cNvSpPr txBox="1">
            <a:spLocks noChangeArrowheads="1"/>
          </p:cNvSpPr>
          <p:nvPr/>
        </p:nvSpPr>
        <p:spPr bwMode="auto">
          <a:xfrm>
            <a:off x="2209800" y="15065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①</a:t>
            </a:r>
            <a:r>
              <a:rPr lang="zh-CN" altLang="en-US"/>
              <a:t>定义</a:t>
            </a:r>
            <a:r>
              <a:rPr lang="en-US" altLang="zh-CN"/>
              <a:t>:</a:t>
            </a:r>
          </a:p>
        </p:txBody>
      </p:sp>
      <p:graphicFrame>
        <p:nvGraphicFramePr>
          <p:cNvPr id="41996" name="Object 12"/>
          <p:cNvGraphicFramePr>
            <a:graphicFrameLocks noChangeAspect="1"/>
          </p:cNvGraphicFramePr>
          <p:nvPr/>
        </p:nvGraphicFramePr>
        <p:xfrm>
          <a:off x="4038600" y="1530350"/>
          <a:ext cx="1371600" cy="830263"/>
        </p:xfrm>
        <a:graphic>
          <a:graphicData uri="http://schemas.openxmlformats.org/presentationml/2006/ole">
            <mc:AlternateContent xmlns:mc="http://schemas.openxmlformats.org/markup-compatibility/2006">
              <mc:Choice xmlns:v="urn:schemas-microsoft-com:vml" Requires="v">
                <p:oleObj spid="_x0000_s24595" name="Equation" r:id="rId5" imgW="406048" imgH="393359" progId="Equation.3">
                  <p:embed/>
                </p:oleObj>
              </mc:Choice>
              <mc:Fallback>
                <p:oleObj name="Equation" r:id="rId5" imgW="406048" imgH="39335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530350"/>
                        <a:ext cx="1371600" cy="8302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5903913" y="1506538"/>
          <a:ext cx="1868487" cy="860425"/>
        </p:xfrm>
        <a:graphic>
          <a:graphicData uri="http://schemas.openxmlformats.org/presentationml/2006/ole">
            <mc:AlternateContent xmlns:mc="http://schemas.openxmlformats.org/markup-compatibility/2006">
              <mc:Choice xmlns:v="urn:schemas-microsoft-com:vml" Requires="v">
                <p:oleObj spid="_x0000_s24596" name="Equation" r:id="rId7" imgW="761669" imgH="431613" progId="Equation.3">
                  <p:embed/>
                </p:oleObj>
              </mc:Choice>
              <mc:Fallback>
                <p:oleObj name="Equation" r:id="rId7" imgW="761669"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3913" y="1506538"/>
                        <a:ext cx="1868487" cy="860425"/>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8" name="Rectangle 14"/>
          <p:cNvSpPr>
            <a:spLocks noChangeArrowheads="1"/>
          </p:cNvSpPr>
          <p:nvPr/>
        </p:nvSpPr>
        <p:spPr bwMode="auto">
          <a:xfrm>
            <a:off x="5181600" y="896938"/>
            <a:ext cx="418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描述回路自感强弱的物理量。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4"/>
                                        </p:tgtEl>
                                        <p:attrNameLst>
                                          <p:attrName>style.visibility</p:attrName>
                                        </p:attrNameLst>
                                      </p:cBhvr>
                                      <p:to>
                                        <p:strVal val="visible"/>
                                      </p:to>
                                    </p:set>
                                    <p:animEffect transition="in" filter="wipe(left)">
                                      <p:cBhvr>
                                        <p:cTn id="7" dur="500"/>
                                        <p:tgtEl>
                                          <p:spTgt spid="41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wipe(left)">
                                      <p:cBhvr>
                                        <p:cTn id="12" dur="500"/>
                                        <p:tgtEl>
                                          <p:spTgt spid="41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95"/>
                                        </p:tgtEl>
                                        <p:attrNameLst>
                                          <p:attrName>style.visibility</p:attrName>
                                        </p:attrNameLst>
                                      </p:cBhvr>
                                      <p:to>
                                        <p:strVal val="visible"/>
                                      </p:to>
                                    </p:set>
                                    <p:animEffect transition="in" filter="wipe(left)">
                                      <p:cBhvr>
                                        <p:cTn id="17" dur="500"/>
                                        <p:tgtEl>
                                          <p:spTgt spid="41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96"/>
                                        </p:tgtEl>
                                        <p:attrNameLst>
                                          <p:attrName>style.visibility</p:attrName>
                                        </p:attrNameLst>
                                      </p:cBhvr>
                                      <p:to>
                                        <p:strVal val="visible"/>
                                      </p:to>
                                    </p:set>
                                    <p:animEffect transition="in" filter="wipe(left)">
                                      <p:cBhvr>
                                        <p:cTn id="22" dur="500"/>
                                        <p:tgtEl>
                                          <p:spTgt spid="419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97"/>
                                        </p:tgtEl>
                                        <p:attrNameLst>
                                          <p:attrName>style.visibility</p:attrName>
                                        </p:attrNameLst>
                                      </p:cBhvr>
                                      <p:to>
                                        <p:strVal val="visible"/>
                                      </p:to>
                                    </p:set>
                                    <p:animEffect transition="in" filter="wipe(left)">
                                      <p:cBhvr>
                                        <p:cTn id="27" dur="500"/>
                                        <p:tgtEl>
                                          <p:spTgt spid="419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88"/>
                                        </p:tgtEl>
                                        <p:attrNameLst>
                                          <p:attrName>style.visibility</p:attrName>
                                        </p:attrNameLst>
                                      </p:cBhvr>
                                      <p:to>
                                        <p:strVal val="visible"/>
                                      </p:to>
                                    </p:set>
                                    <p:animEffect transition="in" filter="wipe(left)">
                                      <p:cBhvr>
                                        <p:cTn id="37" dur="500"/>
                                        <p:tgtEl>
                                          <p:spTgt spid="419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87"/>
                                        </p:tgtEl>
                                        <p:attrNameLst>
                                          <p:attrName>style.visibility</p:attrName>
                                        </p:attrNameLst>
                                      </p:cBhvr>
                                      <p:to>
                                        <p:strVal val="visible"/>
                                      </p:to>
                                    </p:set>
                                    <p:animEffect transition="in" filter="wipe(left)">
                                      <p:cBhvr>
                                        <p:cTn id="42" dur="500"/>
                                        <p:tgtEl>
                                          <p:spTgt spid="419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986"/>
                                        </p:tgtEl>
                                        <p:attrNameLst>
                                          <p:attrName>style.visibility</p:attrName>
                                        </p:attrNameLst>
                                      </p:cBhvr>
                                      <p:to>
                                        <p:strVal val="visible"/>
                                      </p:to>
                                    </p:set>
                                    <p:animEffect transition="in" filter="wipe(left)">
                                      <p:cBhvr>
                                        <p:cTn id="47" dur="500"/>
                                        <p:tgtEl>
                                          <p:spTgt spid="419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990"/>
                                        </p:tgtEl>
                                        <p:attrNameLst>
                                          <p:attrName>style.visibility</p:attrName>
                                        </p:attrNameLst>
                                      </p:cBhvr>
                                      <p:to>
                                        <p:strVal val="visible"/>
                                      </p:to>
                                    </p:set>
                                    <p:animEffect transition="in" filter="wipe(left)">
                                      <p:cBhvr>
                                        <p:cTn id="52" dur="500"/>
                                        <p:tgtEl>
                                          <p:spTgt spid="419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991"/>
                                        </p:tgtEl>
                                        <p:attrNameLst>
                                          <p:attrName>style.visibility</p:attrName>
                                        </p:attrNameLst>
                                      </p:cBhvr>
                                      <p:to>
                                        <p:strVal val="visible"/>
                                      </p:to>
                                    </p:set>
                                    <p:animEffect transition="in" filter="wipe(left)">
                                      <p:cBhvr>
                                        <p:cTn id="57" dur="500"/>
                                        <p:tgtEl>
                                          <p:spTgt spid="419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992"/>
                                        </p:tgtEl>
                                        <p:attrNameLst>
                                          <p:attrName>style.visibility</p:attrName>
                                        </p:attrNameLst>
                                      </p:cBhvr>
                                      <p:to>
                                        <p:strVal val="visible"/>
                                      </p:to>
                                    </p:set>
                                    <p:animEffect transition="in" filter="wipe(left)">
                                      <p:cBhvr>
                                        <p:cTn id="62" dur="500"/>
                                        <p:tgtEl>
                                          <p:spTgt spid="419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1993"/>
                                        </p:tgtEl>
                                        <p:attrNameLst>
                                          <p:attrName>style.visibility</p:attrName>
                                        </p:attrNameLst>
                                      </p:cBhvr>
                                      <p:to>
                                        <p:strVal val="visible"/>
                                      </p:to>
                                    </p:set>
                                    <p:animEffect transition="in" filter="wipe(left)">
                                      <p:cBhvr>
                                        <p:cTn id="67"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P spid="41989" grpId="0" autoUpdateAnimBg="0"/>
      <p:bldP spid="41990" grpId="0" autoUpdateAnimBg="0"/>
      <p:bldP spid="41991" grpId="0" autoUpdateAnimBg="0"/>
      <p:bldP spid="41992" grpId="0" autoUpdateAnimBg="0"/>
      <p:bldP spid="41994" grpId="0" autoUpdateAnimBg="0"/>
      <p:bldP spid="41995" grpId="0" autoUpdateAnimBg="0"/>
      <p:bldP spid="4199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901825" y="51577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648075"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375275" y="51577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104063" y="52292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5607"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54000" y="908050"/>
            <a:ext cx="114204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8"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12"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5613"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5609"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2700</TotalTime>
  <Words>1588</Words>
  <Application>Microsoft Office PowerPoint</Application>
  <PresentationFormat>宽屏</PresentationFormat>
  <Paragraphs>179</Paragraphs>
  <Slides>37</Slides>
  <Notes>1</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2" baseType="lpstr">
      <vt:lpstr>Times New Roman</vt:lpstr>
      <vt:lpstr>楷体_GB2312</vt:lpstr>
      <vt:lpstr>Arial</vt:lpstr>
      <vt:lpstr>Calibri</vt:lpstr>
      <vt:lpstr>宋体</vt:lpstr>
      <vt:lpstr>华文隶书</vt:lpstr>
      <vt:lpstr>隶书</vt:lpstr>
      <vt:lpstr>Wingdings</vt:lpstr>
      <vt:lpstr>Symbol</vt:lpstr>
      <vt:lpstr>Microsoft Yahei</vt:lpstr>
      <vt:lpstr>Math C</vt:lpstr>
      <vt:lpstr>Office 主题</vt:lpstr>
      <vt:lpstr>Microsoft 公式 3.0</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creator>宋新祥</dc:creator>
  <cp:lastModifiedBy>hp</cp:lastModifiedBy>
  <cp:revision>152</cp:revision>
  <dcterms:created xsi:type="dcterms:W3CDTF">1601-01-01T00:00:00Z</dcterms:created>
  <dcterms:modified xsi:type="dcterms:W3CDTF">2019-11-28T13:06:52Z</dcterms:modified>
</cp:coreProperties>
</file>