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97" r:id="rId2"/>
    <p:sldId id="600" r:id="rId3"/>
    <p:sldId id="607" r:id="rId4"/>
    <p:sldId id="572" r:id="rId5"/>
    <p:sldId id="543" r:id="rId6"/>
    <p:sldId id="579" r:id="rId7"/>
    <p:sldId id="599" r:id="rId8"/>
    <p:sldId id="603" r:id="rId9"/>
    <p:sldId id="604" r:id="rId10"/>
    <p:sldId id="541" r:id="rId11"/>
  </p:sldIdLst>
  <p:sldSz cx="9144000" cy="6858000" type="screen4x3"/>
  <p:notesSz cx="6834188" cy="9979025"/>
  <p:embeddedFontLst>
    <p:embeddedFont>
      <p:font typeface="华文楷体" panose="02010600040101010101" pitchFamily="2" charset="-122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黑体" panose="02010609060101010101" pitchFamily="49" charset="-122"/>
      <p:regular r:id="rId19"/>
    </p:embeddedFont>
    <p:embeddedFont>
      <p:font typeface="楷体" panose="02010609060101010101" pitchFamily="49" charset="-122"/>
      <p:regular r:id="rId20"/>
    </p:embeddedFont>
    <p:embeddedFont>
      <p:font typeface="Arial Unicode MS" panose="02010600030101010101" charset="-122"/>
      <p:regular r:id="rId21"/>
    </p:embeddedFont>
    <p:embeddedFont>
      <p:font typeface="微软雅黑" panose="020B0503020204020204" pitchFamily="34" charset="-122"/>
      <p:regular r:id="rId22"/>
      <p:bold r:id="rId23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u="sng" kern="1200">
        <a:solidFill>
          <a:srgbClr val="6600FF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FFFFFF"/>
    <a:srgbClr val="FF6100"/>
    <a:srgbClr val="FF3300"/>
    <a:srgbClr val="FF7B29"/>
    <a:srgbClr val="6597C9"/>
    <a:srgbClr val="990000"/>
    <a:srgbClr val="85C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4" autoAdjust="0"/>
    <p:restoredTop sz="96148" autoAdjust="0"/>
  </p:normalViewPr>
  <p:slideViewPr>
    <p:cSldViewPr snapToGrid="0">
      <p:cViewPr varScale="1">
        <p:scale>
          <a:sx n="87" d="100"/>
          <a:sy n="87" d="100"/>
        </p:scale>
        <p:origin x="1554" y="60"/>
      </p:cViewPr>
      <p:guideLst>
        <p:guide orient="horz" pos="2088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-2814" y="-120"/>
      </p:cViewPr>
      <p:guideLst>
        <p:guide orient="horz" pos="3143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EC699BA-0B16-4100-816C-E991090705FD}" type="datetimeFigureOut">
              <a:rPr lang="zh-CN" altLang="en-US"/>
              <a:pPr>
                <a:defRPr/>
              </a:pPr>
              <a:t>2020/5/14</a:t>
            </a:fld>
            <a:endParaRPr lang="en-US" altLang="zh-CN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C9C35EB-BAE6-4577-94F7-FB421DF613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990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D58DF9-0CE1-4AE4-957E-47F83CC97D09}" type="datetimeFigureOut">
              <a:rPr lang="zh-CN" altLang="en-US"/>
              <a:pPr>
                <a:defRPr/>
              </a:pPr>
              <a:t>2020/5/14</a:t>
            </a:fld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4A3B430E-BD08-4771-8260-D85043EC4C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6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83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3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1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792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803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50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85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886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122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152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720725"/>
            <a:ext cx="9112250" cy="73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0" u="none"/>
          </a:p>
        </p:txBody>
      </p:sp>
      <p:sp>
        <p:nvSpPr>
          <p:cNvPr id="1027" name="矩形 9"/>
          <p:cNvSpPr>
            <a:spLocks noChangeArrowheads="1"/>
          </p:cNvSpPr>
          <p:nvPr userDrawn="1"/>
        </p:nvSpPr>
        <p:spPr bwMode="auto">
          <a:xfrm>
            <a:off x="6623050" y="720725"/>
            <a:ext cx="2000250" cy="73025"/>
          </a:xfrm>
          <a:prstGeom prst="rect">
            <a:avLst/>
          </a:prstGeom>
          <a:solidFill>
            <a:srgbClr val="990033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 b="0" u="none">
              <a:solidFill>
                <a:srgbClr val="FFFFFF"/>
              </a:solidFill>
            </a:endParaRPr>
          </a:p>
        </p:txBody>
      </p:sp>
      <p:sp>
        <p:nvSpPr>
          <p:cNvPr id="1028" name="矩形 1"/>
          <p:cNvSpPr>
            <a:spLocks noChangeArrowheads="1"/>
          </p:cNvSpPr>
          <p:nvPr userDrawn="1"/>
        </p:nvSpPr>
        <p:spPr bwMode="auto">
          <a:xfrm>
            <a:off x="5470525" y="720725"/>
            <a:ext cx="2001838" cy="73025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en-US" b="0" u="none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中国石油大学（华东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900"/>
            <a:ext cx="39814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0" y="1473200"/>
            <a:ext cx="9144000" cy="292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600" y="2044700"/>
            <a:ext cx="492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40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40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章 设计模式</a:t>
            </a:r>
            <a:endParaRPr lang="zh-CN" altLang="en-US" sz="400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9300" y="3225800"/>
            <a:ext cx="433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单例模式</a:t>
            </a:r>
            <a:endParaRPr lang="zh-CN" altLang="en-US" sz="360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4889500"/>
            <a:ext cx="363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u="none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计算机科学与技术学院</a:t>
            </a:r>
            <a:endParaRPr lang="en-US" altLang="zh-CN" sz="2400" u="none" dirty="0" smtClean="0">
              <a:solidFill>
                <a:schemeClr val="accent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2900" y="5473700"/>
            <a:ext cx="332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u="none" dirty="0" smtClean="0">
                <a:solidFill>
                  <a:schemeClr val="accent1">
                    <a:lumMod val="50000"/>
                  </a:schemeClr>
                </a:solidFill>
                <a:latin typeface="黑体" pitchFamily="2" charset="-122"/>
                <a:ea typeface="黑体" pitchFamily="2" charset="-122"/>
              </a:rPr>
              <a:t>董 玉 坤</a:t>
            </a:r>
            <a:endParaRPr lang="en-US" altLang="zh-CN" sz="2400" u="none" dirty="0" smtClean="0">
              <a:solidFill>
                <a:schemeClr val="accent1">
                  <a:lumMod val="5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3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00" y="1371600"/>
            <a:ext cx="9490075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0" descr="T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63" y="2486025"/>
            <a:ext cx="1196975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2"/>
          <p:cNvSpPr>
            <a:spLocks noChangeArrowheads="1"/>
          </p:cNvSpPr>
          <p:nvPr/>
        </p:nvSpPr>
        <p:spPr bwMode="auto">
          <a:xfrm>
            <a:off x="2020888" y="1914525"/>
            <a:ext cx="3979862" cy="23083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单例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模式的结构；</a:t>
            </a:r>
            <a:endParaRPr lang="en-US" altLang="zh-CN" sz="2400" u="none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单例模式的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特点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；</a:t>
            </a:r>
            <a:endParaRPr lang="en-US" altLang="zh-CN" sz="2400" u="none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单例模式的</a:t>
            </a:r>
            <a:r>
              <a:rPr lang="zh-CN" altLang="en-US" sz="2400" u="none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</a:t>
            </a:r>
            <a:r>
              <a:rPr lang="zh-CN" altLang="en-US" sz="2400" u="none" dirty="0" smtClean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400" u="none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endParaRPr lang="zh-CN" altLang="en-US" sz="2400" dirty="0" smtClean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1524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五、总结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40"/>
          <p:cNvSpPr txBox="1">
            <a:spLocks noChangeArrowheads="1"/>
          </p:cNvSpPr>
          <p:nvPr/>
        </p:nvSpPr>
        <p:spPr bwMode="auto">
          <a:xfrm>
            <a:off x="69850" y="19526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单例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模式的动机</a:t>
            </a:r>
          </a:p>
        </p:txBody>
      </p:sp>
      <p:sp>
        <p:nvSpPr>
          <p:cNvPr id="23" name="矩形​​ 6"/>
          <p:cNvSpPr/>
          <p:nvPr/>
        </p:nvSpPr>
        <p:spPr>
          <a:xfrm>
            <a:off x="190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4" name="矩形​​ 7"/>
          <p:cNvSpPr/>
          <p:nvPr/>
        </p:nvSpPr>
        <p:spPr>
          <a:xfrm>
            <a:off x="5294313" y="6754813"/>
            <a:ext cx="966787" cy="115887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4110" name="直接连接符​​ 9"/>
          <p:cNvCxnSpPr>
            <a:cxnSpLocks noChangeShapeType="1"/>
          </p:cNvCxnSpPr>
          <p:nvPr/>
        </p:nvCxnSpPr>
        <p:spPr bwMode="auto">
          <a:xfrm>
            <a:off x="5332413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直接连接符​​ 10"/>
          <p:cNvCxnSpPr>
            <a:cxnSpLocks noChangeShapeType="1"/>
          </p:cNvCxnSpPr>
          <p:nvPr/>
        </p:nvCxnSpPr>
        <p:spPr bwMode="auto">
          <a:xfrm>
            <a:off x="7177088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直接连接符​​ 11"/>
          <p:cNvCxnSpPr>
            <a:cxnSpLocks noChangeShapeType="1"/>
          </p:cNvCxnSpPr>
          <p:nvPr/>
        </p:nvCxnSpPr>
        <p:spPr bwMode="auto">
          <a:xfrm>
            <a:off x="6254750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直接连接符​​ 12"/>
          <p:cNvCxnSpPr>
            <a:cxnSpLocks noChangeShapeType="1"/>
          </p:cNvCxnSpPr>
          <p:nvPr/>
        </p:nvCxnSpPr>
        <p:spPr bwMode="auto">
          <a:xfrm>
            <a:off x="8097838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4" name="直接连接符​​ 13"/>
          <p:cNvCxnSpPr>
            <a:cxnSpLocks noChangeShapeType="1"/>
          </p:cNvCxnSpPr>
          <p:nvPr/>
        </p:nvCxnSpPr>
        <p:spPr bwMode="auto">
          <a:xfrm>
            <a:off x="9020175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5" name="TextBox 30"/>
          <p:cNvSpPr txBox="1">
            <a:spLocks noChangeArrowheads="1"/>
          </p:cNvSpPr>
          <p:nvPr/>
        </p:nvSpPr>
        <p:spPr bwMode="auto">
          <a:xfrm>
            <a:off x="5329238" y="6284913"/>
            <a:ext cx="1196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u="none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动机</a:t>
            </a:r>
            <a:endParaRPr lang="zh-CN" altLang="en-US" sz="2800" u="none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33" name="TextBox 16"/>
          <p:cNvSpPr txBox="1">
            <a:spLocks noChangeArrowheads="1"/>
          </p:cNvSpPr>
          <p:nvPr/>
        </p:nvSpPr>
        <p:spPr bwMode="auto">
          <a:xfrm>
            <a:off x="6578600" y="6462713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27913" y="6464300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50250" y="6464300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AutoShape 8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10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12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1022679" y="1074662"/>
            <a:ext cx="3464018" cy="510778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E1B40C"/>
              </a:buClr>
              <a:buFont typeface="微软雅黑" pitchFamily="34" charset="-122"/>
              <a:buNone/>
              <a:defRPr/>
            </a:pPr>
            <a:r>
              <a:rPr lang="zh-CN" altLang="en-US" sz="24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 引例：美国总统选举</a:t>
            </a:r>
            <a:endParaRPr lang="zh-CN" altLang="en-US" sz="24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同心圆 46"/>
          <p:cNvSpPr/>
          <p:nvPr/>
        </p:nvSpPr>
        <p:spPr>
          <a:xfrm>
            <a:off x="709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97" y="2218899"/>
            <a:ext cx="4248000" cy="288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915" y="1961171"/>
            <a:ext cx="2540093" cy="317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49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40"/>
          <p:cNvSpPr txBox="1">
            <a:spLocks noChangeArrowheads="1"/>
          </p:cNvSpPr>
          <p:nvPr/>
        </p:nvSpPr>
        <p:spPr bwMode="auto">
          <a:xfrm>
            <a:off x="69850" y="19526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单例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模式的动机</a:t>
            </a:r>
          </a:p>
        </p:txBody>
      </p:sp>
      <p:sp>
        <p:nvSpPr>
          <p:cNvPr id="23" name="矩形​​ 6"/>
          <p:cNvSpPr/>
          <p:nvPr/>
        </p:nvSpPr>
        <p:spPr>
          <a:xfrm>
            <a:off x="190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4" name="矩形​​ 7"/>
          <p:cNvSpPr/>
          <p:nvPr/>
        </p:nvSpPr>
        <p:spPr>
          <a:xfrm>
            <a:off x="5294313" y="6754813"/>
            <a:ext cx="966787" cy="115887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4110" name="直接连接符​​ 9"/>
          <p:cNvCxnSpPr>
            <a:cxnSpLocks noChangeShapeType="1"/>
          </p:cNvCxnSpPr>
          <p:nvPr/>
        </p:nvCxnSpPr>
        <p:spPr bwMode="auto">
          <a:xfrm>
            <a:off x="5332413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直接连接符​​ 10"/>
          <p:cNvCxnSpPr>
            <a:cxnSpLocks noChangeShapeType="1"/>
          </p:cNvCxnSpPr>
          <p:nvPr/>
        </p:nvCxnSpPr>
        <p:spPr bwMode="auto">
          <a:xfrm>
            <a:off x="7177088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直接连接符​​ 11"/>
          <p:cNvCxnSpPr>
            <a:cxnSpLocks noChangeShapeType="1"/>
          </p:cNvCxnSpPr>
          <p:nvPr/>
        </p:nvCxnSpPr>
        <p:spPr bwMode="auto">
          <a:xfrm>
            <a:off x="6254750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直接连接符​​ 12"/>
          <p:cNvCxnSpPr>
            <a:cxnSpLocks noChangeShapeType="1"/>
          </p:cNvCxnSpPr>
          <p:nvPr/>
        </p:nvCxnSpPr>
        <p:spPr bwMode="auto">
          <a:xfrm>
            <a:off x="8097838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4" name="直接连接符​​ 13"/>
          <p:cNvCxnSpPr>
            <a:cxnSpLocks noChangeShapeType="1"/>
          </p:cNvCxnSpPr>
          <p:nvPr/>
        </p:nvCxnSpPr>
        <p:spPr bwMode="auto">
          <a:xfrm>
            <a:off x="9020175" y="6562725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5" name="TextBox 30"/>
          <p:cNvSpPr txBox="1">
            <a:spLocks noChangeArrowheads="1"/>
          </p:cNvSpPr>
          <p:nvPr/>
        </p:nvSpPr>
        <p:spPr bwMode="auto">
          <a:xfrm>
            <a:off x="5329238" y="6284913"/>
            <a:ext cx="1196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u="none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动机</a:t>
            </a:r>
            <a:endParaRPr lang="zh-CN" altLang="en-US" sz="2800" u="none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33" name="TextBox 16"/>
          <p:cNvSpPr txBox="1">
            <a:spLocks noChangeArrowheads="1"/>
          </p:cNvSpPr>
          <p:nvPr/>
        </p:nvSpPr>
        <p:spPr bwMode="auto">
          <a:xfrm>
            <a:off x="6578600" y="6462713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>
                <a:solidFill>
                  <a:schemeClr val="bg1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27913" y="6464300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50250" y="6464300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AutoShape 8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10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12" descr="http://img1.imgtn.bdimg.com/it/u=999694776,992455537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1022679" y="1074662"/>
            <a:ext cx="3734378" cy="510778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E1B40C"/>
              </a:buClr>
              <a:buFont typeface="微软雅黑" pitchFamily="34" charset="-122"/>
              <a:buNone/>
              <a:defRPr/>
            </a:pPr>
            <a:r>
              <a:rPr lang="zh-CN" altLang="en-US" sz="24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 引例：美国总统选举</a:t>
            </a:r>
            <a:endParaRPr lang="zh-CN" altLang="en-US" sz="24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同心圆 46"/>
          <p:cNvSpPr/>
          <p:nvPr/>
        </p:nvSpPr>
        <p:spPr>
          <a:xfrm>
            <a:off x="709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213" y="1853465"/>
            <a:ext cx="4572000" cy="324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88170" y="5284519"/>
            <a:ext cx="5320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u="none" dirty="0" smtClean="0">
                <a:solidFill>
                  <a:srgbClr val="9900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美国</a:t>
            </a:r>
            <a:r>
              <a:rPr lang="zh-CN" altLang="en-US" sz="3600" u="none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只能有一个</a:t>
            </a:r>
            <a:r>
              <a:rPr lang="zh-CN" altLang="en-US" sz="3600" u="none" dirty="0" smtClean="0">
                <a:solidFill>
                  <a:srgbClr val="99003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现任总统</a:t>
            </a:r>
            <a:endParaRPr lang="zh-CN" altLang="en-US" sz="3600" u="none" dirty="0">
              <a:solidFill>
                <a:srgbClr val="990033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2" name="图片 2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213" y="1853465"/>
            <a:ext cx="4572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220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单例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模式的动机</a:t>
            </a:r>
          </a:p>
        </p:txBody>
      </p:sp>
      <p:sp>
        <p:nvSpPr>
          <p:cNvPr id="24" name="矩形​​ 6"/>
          <p:cNvSpPr/>
          <p:nvPr/>
        </p:nvSpPr>
        <p:spPr>
          <a:xfrm>
            <a:off x="190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2" name="矩形​​ 7"/>
          <p:cNvSpPr/>
          <p:nvPr/>
        </p:nvSpPr>
        <p:spPr>
          <a:xfrm>
            <a:off x="5351463" y="6748463"/>
            <a:ext cx="966787" cy="114300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5131" name="直接连接符​​ 9"/>
          <p:cNvCxnSpPr>
            <a:cxnSpLocks noChangeShapeType="1"/>
          </p:cNvCxnSpPr>
          <p:nvPr/>
        </p:nvCxnSpPr>
        <p:spPr bwMode="auto">
          <a:xfrm>
            <a:off x="5389563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直接连接符​​ 10"/>
          <p:cNvCxnSpPr>
            <a:cxnSpLocks noChangeShapeType="1"/>
          </p:cNvCxnSpPr>
          <p:nvPr/>
        </p:nvCxnSpPr>
        <p:spPr bwMode="auto">
          <a:xfrm>
            <a:off x="7234238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直接连接符​​ 11"/>
          <p:cNvCxnSpPr>
            <a:cxnSpLocks noChangeShapeType="1"/>
          </p:cNvCxnSpPr>
          <p:nvPr/>
        </p:nvCxnSpPr>
        <p:spPr bwMode="auto">
          <a:xfrm>
            <a:off x="6311900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直接连接符​​ 12"/>
          <p:cNvCxnSpPr>
            <a:cxnSpLocks noChangeShapeType="1"/>
          </p:cNvCxnSpPr>
          <p:nvPr/>
        </p:nvCxnSpPr>
        <p:spPr bwMode="auto">
          <a:xfrm>
            <a:off x="8154988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直接连接符​​ 13"/>
          <p:cNvCxnSpPr>
            <a:cxnSpLocks noChangeShapeType="1"/>
          </p:cNvCxnSpPr>
          <p:nvPr/>
        </p:nvCxnSpPr>
        <p:spPr bwMode="auto">
          <a:xfrm>
            <a:off x="9077325" y="6554788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6" name="TextBox 30"/>
          <p:cNvSpPr txBox="1">
            <a:spLocks noChangeArrowheads="1"/>
          </p:cNvSpPr>
          <p:nvPr/>
        </p:nvSpPr>
        <p:spPr bwMode="auto">
          <a:xfrm>
            <a:off x="5386388" y="6276975"/>
            <a:ext cx="1196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u="none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动机</a:t>
            </a:r>
            <a:endParaRPr lang="zh-CN" altLang="en-US" sz="2800" u="none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32" name="TextBox 16"/>
          <p:cNvSpPr txBox="1">
            <a:spLocks noChangeArrowheads="1"/>
          </p:cNvSpPr>
          <p:nvPr/>
        </p:nvSpPr>
        <p:spPr bwMode="auto">
          <a:xfrm>
            <a:off x="6635750" y="6456363"/>
            <a:ext cx="720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85063" y="6456363"/>
            <a:ext cx="6699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07400" y="6456363"/>
            <a:ext cx="6699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639302" y="2935451"/>
            <a:ext cx="7515686" cy="276229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spcBef>
                <a:spcPts val="900"/>
              </a:spcBef>
              <a:spcAft>
                <a:spcPts val="600"/>
              </a:spcAft>
              <a:buClr>
                <a:schemeClr val="accent2"/>
              </a:buClr>
              <a:buSzPct val="75000"/>
              <a:defRPr/>
            </a:pPr>
            <a:r>
              <a:rPr lang="zh-CN" altLang="en-US" sz="2400" b="0" u="none" dirty="0" smtClean="0">
                <a:latin typeface="黑体" pitchFamily="2" charset="-122"/>
                <a:ea typeface="黑体" pitchFamily="2" charset="-122"/>
              </a:rPr>
              <a:t>    对于</a:t>
            </a:r>
            <a:r>
              <a:rPr lang="zh-CN" altLang="en-US" sz="2400" b="0" u="none" dirty="0">
                <a:latin typeface="黑体" pitchFamily="2" charset="-122"/>
                <a:ea typeface="黑体" pitchFamily="2" charset="-122"/>
              </a:rPr>
              <a:t>系统中的某些类来说，</a:t>
            </a:r>
            <a:r>
              <a:rPr lang="zh-CN" altLang="en-US" sz="2400" u="none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只有一个实例</a:t>
            </a:r>
            <a:r>
              <a:rPr lang="zh-CN" altLang="en-US" sz="2400" b="0" u="none" dirty="0">
                <a:latin typeface="黑体" pitchFamily="2" charset="-122"/>
                <a:ea typeface="黑体" pitchFamily="2" charset="-122"/>
              </a:rPr>
              <a:t>很重要，</a:t>
            </a:r>
            <a:r>
              <a:rPr lang="zh-CN" altLang="en-US" sz="2400" b="0" u="none" dirty="0" smtClean="0">
                <a:latin typeface="黑体" pitchFamily="2" charset="-122"/>
                <a:ea typeface="黑体" pitchFamily="2" charset="-122"/>
              </a:rPr>
              <a:t>例如：</a:t>
            </a:r>
            <a:endParaRPr lang="en-US" altLang="zh-CN" sz="2400" b="0" u="none" dirty="0" smtClean="0">
              <a:latin typeface="黑体" pitchFamily="2" charset="-122"/>
              <a:ea typeface="黑体" pitchFamily="2" charset="-122"/>
            </a:endParaRPr>
          </a:p>
          <a:p>
            <a:pPr marL="800100" lvl="1" indent="-342900" eaLnBrk="0" hangingPunct="0">
              <a:spcBef>
                <a:spcPts val="9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zh-CN" altLang="en-US" sz="2200" b="0" u="none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2200" b="0" u="none" dirty="0">
                <a:latin typeface="楷体" panose="02010609060101010101" pitchFamily="49" charset="-122"/>
                <a:ea typeface="楷体" panose="02010609060101010101" pitchFamily="49" charset="-122"/>
              </a:rPr>
              <a:t>个系统中可以存在多个打印任务，但是</a:t>
            </a:r>
            <a:r>
              <a:rPr lang="zh-CN" altLang="en-US" sz="2200" u="none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只能有一个正在工作的任务</a:t>
            </a:r>
            <a:r>
              <a:rPr lang="zh-CN" altLang="en-US" sz="2200" b="0" u="none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200" b="0" u="none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 eaLnBrk="0" hangingPunct="0">
              <a:spcBef>
                <a:spcPts val="9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zh-CN" altLang="en-US" sz="2200" b="0" u="none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2200" b="0" u="none" dirty="0">
                <a:latin typeface="楷体" panose="02010609060101010101" pitchFamily="49" charset="-122"/>
                <a:ea typeface="楷体" panose="02010609060101010101" pitchFamily="49" charset="-122"/>
              </a:rPr>
              <a:t>个系统</a:t>
            </a:r>
            <a:r>
              <a:rPr lang="zh-CN" altLang="en-US" sz="2200" u="none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只能有一个窗口管理器或文件系统</a:t>
            </a:r>
            <a:r>
              <a:rPr lang="zh-CN" altLang="en-US" sz="2200" b="0" u="none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200" b="0" u="none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 eaLnBrk="0" hangingPunct="0">
              <a:spcBef>
                <a:spcPts val="9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zh-CN" altLang="en-US" sz="2200" b="0" u="none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2200" b="0" u="none" dirty="0">
                <a:latin typeface="楷体" panose="02010609060101010101" pitchFamily="49" charset="-122"/>
                <a:ea typeface="楷体" panose="02010609060101010101" pitchFamily="49" charset="-122"/>
              </a:rPr>
              <a:t>个系统</a:t>
            </a:r>
            <a:r>
              <a:rPr lang="zh-CN" altLang="en-US" sz="2200" u="none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只能有一个计时工具或</a:t>
            </a:r>
            <a:r>
              <a:rPr lang="en-US" altLang="zh-CN" sz="2200" u="none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ID</a:t>
            </a:r>
            <a:r>
              <a:rPr lang="zh-CN" altLang="en-US" sz="2200" u="none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（序号）生成器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250825" y="2652027"/>
            <a:ext cx="8655050" cy="3357563"/>
          </a:xfrm>
          <a:prstGeom prst="roundRect">
            <a:avLst>
              <a:gd name="adj" fmla="val 3057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图片 33" descr="锐普内部商务PPT图片26 (26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1020077"/>
            <a:ext cx="19685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912450" y="1300391"/>
            <a:ext cx="4584836" cy="90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2400" b="0" u="none" dirty="0" smtClean="0">
                <a:latin typeface="黑体" pitchFamily="2" charset="-122"/>
                <a:ea typeface="黑体" pitchFamily="2" charset="-122"/>
              </a:rPr>
              <a:t>   动机：如何保证只为一个</a:t>
            </a:r>
            <a:endParaRPr lang="en-US" altLang="zh-CN" sz="2400" b="0" u="none" dirty="0" smtClean="0">
              <a:latin typeface="黑体" pitchFamily="2" charset="-122"/>
              <a:ea typeface="黑体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2400" b="0" u="none" dirty="0" smtClean="0">
                <a:latin typeface="黑体" pitchFamily="2" charset="-122"/>
                <a:ea typeface="黑体" pitchFamily="2" charset="-122"/>
              </a:rPr>
              <a:t>         类只创建一个实例</a:t>
            </a:r>
            <a:endParaRPr lang="zh-CN" altLang="en-US" sz="2400" b="0" u="none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单例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模式的结构</a:t>
            </a:r>
          </a:p>
        </p:txBody>
      </p:sp>
      <p:sp>
        <p:nvSpPr>
          <p:cNvPr id="6" name="矩形 5"/>
          <p:cNvSpPr/>
          <p:nvPr/>
        </p:nvSpPr>
        <p:spPr>
          <a:xfrm>
            <a:off x="1193865" y="949498"/>
            <a:ext cx="396498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定义</a:t>
            </a:r>
          </a:p>
        </p:txBody>
      </p:sp>
      <p:sp>
        <p:nvSpPr>
          <p:cNvPr id="10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11" name="矩形​​ 7"/>
          <p:cNvSpPr/>
          <p:nvPr/>
        </p:nvSpPr>
        <p:spPr>
          <a:xfrm>
            <a:off x="6237288" y="6738938"/>
            <a:ext cx="966787" cy="115887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6152" name="直接连接符​​ 9"/>
          <p:cNvCxnSpPr>
            <a:cxnSpLocks noChangeShapeType="1"/>
          </p:cNvCxnSpPr>
          <p:nvPr/>
        </p:nvCxnSpPr>
        <p:spPr bwMode="auto">
          <a:xfrm>
            <a:off x="5373688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" name="直接连接符​​ 11"/>
          <p:cNvCxnSpPr>
            <a:cxnSpLocks noChangeShapeType="1"/>
          </p:cNvCxnSpPr>
          <p:nvPr/>
        </p:nvCxnSpPr>
        <p:spPr bwMode="auto">
          <a:xfrm>
            <a:off x="6296025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5521325" y="6448425"/>
            <a:ext cx="71596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155" name="TextBox 16"/>
          <p:cNvSpPr txBox="1">
            <a:spLocks noChangeArrowheads="1"/>
          </p:cNvSpPr>
          <p:nvPr/>
        </p:nvSpPr>
        <p:spPr bwMode="auto">
          <a:xfrm>
            <a:off x="6300788" y="6284913"/>
            <a:ext cx="13779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u="none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结构</a:t>
            </a:r>
            <a:endParaRPr lang="zh-CN" altLang="en-US" sz="2800" u="none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cxnSp>
        <p:nvCxnSpPr>
          <p:cNvPr id="6156" name="直接连接符​​ 10"/>
          <p:cNvCxnSpPr>
            <a:cxnSpLocks noChangeShapeType="1"/>
          </p:cNvCxnSpPr>
          <p:nvPr/>
        </p:nvCxnSpPr>
        <p:spPr bwMode="auto">
          <a:xfrm>
            <a:off x="7218363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直接连接符​​ 12"/>
          <p:cNvCxnSpPr>
            <a:cxnSpLocks noChangeShapeType="1"/>
          </p:cNvCxnSpPr>
          <p:nvPr/>
        </p:nvCxnSpPr>
        <p:spPr bwMode="auto">
          <a:xfrm>
            <a:off x="8139113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直接连接符​​ 13"/>
          <p:cNvCxnSpPr>
            <a:cxnSpLocks noChangeShapeType="1"/>
          </p:cNvCxnSpPr>
          <p:nvPr/>
        </p:nvCxnSpPr>
        <p:spPr bwMode="auto">
          <a:xfrm>
            <a:off x="9061450" y="6546850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7469188" y="6448425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91525" y="6448425"/>
            <a:ext cx="669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781050" y="1704228"/>
            <a:ext cx="7497763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确保某一个类</a:t>
            </a:r>
            <a:r>
              <a:rPr lang="zh-CN" altLang="en-US" sz="2400" u="none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只有一个实例</a:t>
            </a:r>
            <a:r>
              <a:rPr lang="zh-CN" altLang="en-US" sz="240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，而且</a:t>
            </a:r>
            <a:r>
              <a:rPr lang="zh-CN" altLang="en-US" sz="2400" u="none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自行实例化</a:t>
            </a:r>
            <a:r>
              <a:rPr lang="zh-CN" altLang="en-US" sz="240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并向整个系统提供这个实例，这个类成为</a:t>
            </a:r>
            <a:r>
              <a:rPr lang="zh-CN" altLang="en-US" sz="2400" u="none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单例类</a:t>
            </a:r>
            <a:r>
              <a:rPr lang="zh-CN" altLang="en-US" sz="240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u="none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同心圆 18"/>
          <p:cNvSpPr/>
          <p:nvPr/>
        </p:nvSpPr>
        <p:spPr>
          <a:xfrm>
            <a:off x="709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03" y="2790244"/>
            <a:ext cx="5144311" cy="2641988"/>
          </a:xfrm>
          <a:prstGeom prst="rect">
            <a:avLst/>
          </a:prstGeom>
        </p:spPr>
      </p:pic>
      <p:sp>
        <p:nvSpPr>
          <p:cNvPr id="21" name="线形标注 1 20"/>
          <p:cNvSpPr/>
          <p:nvPr/>
        </p:nvSpPr>
        <p:spPr bwMode="auto">
          <a:xfrm>
            <a:off x="5132635" y="4805207"/>
            <a:ext cx="3714255" cy="1311200"/>
          </a:xfrm>
          <a:prstGeom prst="borderCallout1">
            <a:avLst>
              <a:gd name="adj1" fmla="val 77995"/>
              <a:gd name="adj2" fmla="val -1872"/>
              <a:gd name="adj3" fmla="val 26031"/>
              <a:gd name="adj4" fmla="val -62912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if(instance == null)</a:t>
            </a:r>
          </a:p>
          <a:p>
            <a:pPr>
              <a:lnSpc>
                <a:spcPct val="120000"/>
              </a:lnSpc>
            </a:pPr>
            <a:r>
              <a:rPr lang="en-US" altLang="zh-CN" sz="2200" b="0" u="none" dirty="0">
                <a:solidFill>
                  <a:schemeClr val="tx1"/>
                </a:solidFill>
              </a:rPr>
              <a:t> </a:t>
            </a:r>
            <a:r>
              <a:rPr lang="en-US" altLang="zh-CN" sz="2200" b="0" u="none" dirty="0" smtClean="0">
                <a:solidFill>
                  <a:schemeClr val="tx1"/>
                </a:solidFill>
              </a:rPr>
              <a:t>  instance = new </a:t>
            </a:r>
            <a:r>
              <a:rPr lang="en-US" altLang="zh-CN" sz="2200" b="0" u="none" dirty="0" err="1" smtClean="0">
                <a:solidFill>
                  <a:schemeClr val="tx1"/>
                </a:solidFill>
              </a:rPr>
              <a:t>Sinleton</a:t>
            </a:r>
            <a:r>
              <a:rPr lang="en-US" altLang="zh-CN" sz="2200" b="0" u="none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2200" b="0" u="none" dirty="0">
                <a:solidFill>
                  <a:schemeClr val="tx1"/>
                </a:solidFill>
              </a:rPr>
              <a:t>r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eturn instance;</a:t>
            </a:r>
            <a:endParaRPr kumimoji="0" lang="zh-CN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​​ 6"/>
          <p:cNvSpPr/>
          <p:nvPr/>
        </p:nvSpPr>
        <p:spPr>
          <a:xfrm>
            <a:off x="19050" y="67802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84" name="矩形​​ 7"/>
          <p:cNvSpPr/>
          <p:nvPr/>
        </p:nvSpPr>
        <p:spPr>
          <a:xfrm>
            <a:off x="7054850" y="6742113"/>
            <a:ext cx="968375" cy="117475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9221" name="直接连接符​​ 9"/>
          <p:cNvCxnSpPr>
            <a:cxnSpLocks noChangeShapeType="1"/>
          </p:cNvCxnSpPr>
          <p:nvPr/>
        </p:nvCxnSpPr>
        <p:spPr bwMode="auto">
          <a:xfrm>
            <a:off x="5253038" y="65516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2" name="直接连接符​​ 10"/>
          <p:cNvCxnSpPr>
            <a:cxnSpLocks noChangeShapeType="1"/>
          </p:cNvCxnSpPr>
          <p:nvPr/>
        </p:nvCxnSpPr>
        <p:spPr bwMode="auto">
          <a:xfrm>
            <a:off x="7097713" y="65516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3" name="直接连接符​​ 11"/>
          <p:cNvCxnSpPr>
            <a:cxnSpLocks noChangeShapeType="1"/>
          </p:cNvCxnSpPr>
          <p:nvPr/>
        </p:nvCxnSpPr>
        <p:spPr bwMode="auto">
          <a:xfrm>
            <a:off x="6175375" y="65516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TextBox 16"/>
          <p:cNvSpPr txBox="1">
            <a:spLocks noChangeArrowheads="1"/>
          </p:cNvSpPr>
          <p:nvPr/>
        </p:nvSpPr>
        <p:spPr bwMode="auto">
          <a:xfrm>
            <a:off x="6254750" y="6435725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225" name="TextBox 116"/>
          <p:cNvSpPr txBox="1">
            <a:spLocks noChangeArrowheads="1"/>
          </p:cNvSpPr>
          <p:nvPr/>
        </p:nvSpPr>
        <p:spPr bwMode="auto">
          <a:xfrm>
            <a:off x="7123113" y="6272213"/>
            <a:ext cx="90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特点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10261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单例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模式的特点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00675" y="6440488"/>
            <a:ext cx="71596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9228" name="直接连接符​​ 12"/>
          <p:cNvCxnSpPr>
            <a:cxnSpLocks noChangeShapeType="1"/>
          </p:cNvCxnSpPr>
          <p:nvPr/>
        </p:nvCxnSpPr>
        <p:spPr bwMode="auto">
          <a:xfrm>
            <a:off x="8018463" y="65389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直接连接符​​ 13"/>
          <p:cNvCxnSpPr>
            <a:cxnSpLocks noChangeShapeType="1"/>
          </p:cNvCxnSpPr>
          <p:nvPr/>
        </p:nvCxnSpPr>
        <p:spPr bwMode="auto">
          <a:xfrm>
            <a:off x="8940800" y="65389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8270875" y="6440488"/>
            <a:ext cx="6699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542877" y="4158093"/>
            <a:ext cx="82994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提供了对唯一实例的受控访问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可以节约系统资源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446" y="1028313"/>
            <a:ext cx="5144311" cy="264198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7" name="矩形​​ 7"/>
          <p:cNvSpPr/>
          <p:nvPr/>
        </p:nvSpPr>
        <p:spPr>
          <a:xfrm>
            <a:off x="8001000" y="6769100"/>
            <a:ext cx="968375" cy="115888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15372" name="直接连接符​​ 9"/>
          <p:cNvCxnSpPr>
            <a:cxnSpLocks noChangeShapeType="1"/>
          </p:cNvCxnSpPr>
          <p:nvPr/>
        </p:nvCxnSpPr>
        <p:spPr bwMode="auto">
          <a:xfrm>
            <a:off x="5259388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直接连接符​​ 10"/>
          <p:cNvCxnSpPr>
            <a:cxnSpLocks noChangeShapeType="1"/>
          </p:cNvCxnSpPr>
          <p:nvPr/>
        </p:nvCxnSpPr>
        <p:spPr bwMode="auto">
          <a:xfrm>
            <a:off x="710406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直接连接符​​ 11"/>
          <p:cNvCxnSpPr>
            <a:cxnSpLocks noChangeShapeType="1"/>
          </p:cNvCxnSpPr>
          <p:nvPr/>
        </p:nvCxnSpPr>
        <p:spPr bwMode="auto">
          <a:xfrm>
            <a:off x="6181725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直接连接符​​ 12"/>
          <p:cNvCxnSpPr>
            <a:cxnSpLocks noChangeShapeType="1"/>
          </p:cNvCxnSpPr>
          <p:nvPr/>
        </p:nvCxnSpPr>
        <p:spPr bwMode="auto">
          <a:xfrm>
            <a:off x="802481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直接连接符​​ 13"/>
          <p:cNvCxnSpPr>
            <a:cxnSpLocks noChangeShapeType="1"/>
          </p:cNvCxnSpPr>
          <p:nvPr/>
        </p:nvCxnSpPr>
        <p:spPr bwMode="auto">
          <a:xfrm>
            <a:off x="8947150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7192963" y="6478588"/>
            <a:ext cx="7064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378" name="TextBox 55"/>
          <p:cNvSpPr txBox="1">
            <a:spLocks noChangeArrowheads="1"/>
          </p:cNvSpPr>
          <p:nvPr/>
        </p:nvSpPr>
        <p:spPr bwMode="auto">
          <a:xfrm>
            <a:off x="8054975" y="6332538"/>
            <a:ext cx="94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单例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模式的应用</a:t>
            </a: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6261100" y="6473825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7025" y="6478588"/>
            <a:ext cx="7159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732069" y="4595686"/>
            <a:ext cx="77655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系统只需要一个实例对象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2060"/>
              </a:buClr>
              <a:buFont typeface="Arial" pitchFamily="34" charset="0"/>
              <a:buChar char="•"/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客户调用类的单个实例只允许使用一个公共访问点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09151" y="3798990"/>
            <a:ext cx="3460078" cy="738664"/>
            <a:chOff x="709151" y="3798990"/>
            <a:chExt cx="3460078" cy="738664"/>
          </a:xfrm>
        </p:grpSpPr>
        <p:sp>
          <p:nvSpPr>
            <p:cNvPr id="20" name="同心圆 19"/>
            <p:cNvSpPr/>
            <p:nvPr/>
          </p:nvSpPr>
          <p:spPr>
            <a:xfrm>
              <a:off x="709151" y="4016416"/>
              <a:ext cx="365126" cy="365126"/>
            </a:xfrm>
            <a:prstGeom prst="donut">
              <a:avLst/>
            </a:prstGeom>
            <a:gradFill flip="none" rotWithShape="1">
              <a:gsLst>
                <a:gs pos="0">
                  <a:srgbClr val="6597C9"/>
                </a:gs>
                <a:gs pos="90000">
                  <a:srgbClr val="0070C0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>
              <a:bevelT w="44450" prst="convex"/>
              <a:bevelB w="0" h="63500"/>
              <a:contourClr>
                <a:srgbClr val="FFE593"/>
              </a:contourClr>
            </a:sp3d>
          </p:spPr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b="0" u="none" kern="0">
                <a:solidFill>
                  <a:sysClr val="window" lastClr="FFFFFF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93866" y="3798990"/>
              <a:ext cx="297536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u="none" kern="0" dirty="0" smtClean="0">
                  <a:ln w="1905"/>
                  <a:solidFill>
                    <a:srgbClr val="0070C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微软雅黑" pitchFamily="34" charset="-122"/>
                  <a:ea typeface="微软雅黑" pitchFamily="34" charset="-122"/>
                </a:rPr>
                <a:t>适用情况</a:t>
              </a:r>
              <a:endParaRPr lang="zh-CN" altLang="en-US" sz="2800" u="none" kern="0" dirty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446" y="1028313"/>
            <a:ext cx="5144311" cy="264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984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7" name="矩形​​ 7"/>
          <p:cNvSpPr/>
          <p:nvPr/>
        </p:nvSpPr>
        <p:spPr>
          <a:xfrm>
            <a:off x="8001000" y="6769100"/>
            <a:ext cx="968375" cy="115888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15372" name="直接连接符​​ 9"/>
          <p:cNvCxnSpPr>
            <a:cxnSpLocks noChangeShapeType="1"/>
          </p:cNvCxnSpPr>
          <p:nvPr/>
        </p:nvCxnSpPr>
        <p:spPr bwMode="auto">
          <a:xfrm>
            <a:off x="5259388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直接连接符​​ 10"/>
          <p:cNvCxnSpPr>
            <a:cxnSpLocks noChangeShapeType="1"/>
          </p:cNvCxnSpPr>
          <p:nvPr/>
        </p:nvCxnSpPr>
        <p:spPr bwMode="auto">
          <a:xfrm>
            <a:off x="710406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直接连接符​​ 11"/>
          <p:cNvCxnSpPr>
            <a:cxnSpLocks noChangeShapeType="1"/>
          </p:cNvCxnSpPr>
          <p:nvPr/>
        </p:nvCxnSpPr>
        <p:spPr bwMode="auto">
          <a:xfrm>
            <a:off x="6181725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直接连接符​​ 12"/>
          <p:cNvCxnSpPr>
            <a:cxnSpLocks noChangeShapeType="1"/>
          </p:cNvCxnSpPr>
          <p:nvPr/>
        </p:nvCxnSpPr>
        <p:spPr bwMode="auto">
          <a:xfrm>
            <a:off x="802481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直接连接符​​ 13"/>
          <p:cNvCxnSpPr>
            <a:cxnSpLocks noChangeShapeType="1"/>
          </p:cNvCxnSpPr>
          <p:nvPr/>
        </p:nvCxnSpPr>
        <p:spPr bwMode="auto">
          <a:xfrm>
            <a:off x="8947150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7192963" y="6478588"/>
            <a:ext cx="7064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378" name="TextBox 55"/>
          <p:cNvSpPr txBox="1">
            <a:spLocks noChangeArrowheads="1"/>
          </p:cNvSpPr>
          <p:nvPr/>
        </p:nvSpPr>
        <p:spPr bwMode="auto">
          <a:xfrm>
            <a:off x="8054975" y="6332538"/>
            <a:ext cx="94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单例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模式的应用</a:t>
            </a: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6261100" y="6473825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7025" y="6478588"/>
            <a:ext cx="7159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501445" y="1717675"/>
            <a:ext cx="8008373" cy="279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某系统利用数据库进行数据的存储，但过多的数据库连接将会降低数据库服务器的性能。为了保证数据库服务器的性能，现计划某一时刻只允许有一个数据库连接。</a:t>
            </a: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 b="0" u="none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0" u="none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400" b="0" u="none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请对数据库连接的设计类图。</a:t>
            </a:r>
            <a:endParaRPr lang="zh-CN" altLang="en-US" sz="2400" b="0" u="none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709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93865" y="936051"/>
            <a:ext cx="44340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zh-CN" altLang="en-US" sz="2800" u="none" kern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描述</a:t>
            </a: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：数据库连接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2937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​​ 6"/>
          <p:cNvSpPr/>
          <p:nvPr/>
        </p:nvSpPr>
        <p:spPr>
          <a:xfrm>
            <a:off x="31750" y="6767513"/>
            <a:ext cx="9112250" cy="115887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85000"/>
                </a:srgbClr>
              </a:gs>
              <a:gs pos="100000">
                <a:srgbClr val="FFFFFF">
                  <a:lumMod val="85000"/>
                </a:srgbClr>
              </a:gs>
              <a:gs pos="20000">
                <a:srgbClr val="FFFFFF">
                  <a:lumMod val="75000"/>
                </a:srgbClr>
              </a:gs>
            </a:gsLst>
            <a:lin ang="54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7" name="矩形​​ 7"/>
          <p:cNvSpPr/>
          <p:nvPr/>
        </p:nvSpPr>
        <p:spPr>
          <a:xfrm>
            <a:off x="8001000" y="6769100"/>
            <a:ext cx="968375" cy="115888"/>
          </a:xfrm>
          <a:prstGeom prst="rect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u="none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cxnSp>
        <p:nvCxnSpPr>
          <p:cNvPr id="15372" name="直接连接符​​ 9"/>
          <p:cNvCxnSpPr>
            <a:cxnSpLocks noChangeShapeType="1"/>
          </p:cNvCxnSpPr>
          <p:nvPr/>
        </p:nvCxnSpPr>
        <p:spPr bwMode="auto">
          <a:xfrm>
            <a:off x="5259388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直接连接符​​ 10"/>
          <p:cNvCxnSpPr>
            <a:cxnSpLocks noChangeShapeType="1"/>
          </p:cNvCxnSpPr>
          <p:nvPr/>
        </p:nvCxnSpPr>
        <p:spPr bwMode="auto">
          <a:xfrm>
            <a:off x="710406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直接连接符​​ 11"/>
          <p:cNvCxnSpPr>
            <a:cxnSpLocks noChangeShapeType="1"/>
          </p:cNvCxnSpPr>
          <p:nvPr/>
        </p:nvCxnSpPr>
        <p:spPr bwMode="auto">
          <a:xfrm>
            <a:off x="6181725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直接连接符​​ 12"/>
          <p:cNvCxnSpPr>
            <a:cxnSpLocks noChangeShapeType="1"/>
          </p:cNvCxnSpPr>
          <p:nvPr/>
        </p:nvCxnSpPr>
        <p:spPr bwMode="auto">
          <a:xfrm>
            <a:off x="8024813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直接连接符​​ 13"/>
          <p:cNvCxnSpPr>
            <a:cxnSpLocks noChangeShapeType="1"/>
          </p:cNvCxnSpPr>
          <p:nvPr/>
        </p:nvCxnSpPr>
        <p:spPr bwMode="auto">
          <a:xfrm>
            <a:off x="8947150" y="6577013"/>
            <a:ext cx="0" cy="142875"/>
          </a:xfrm>
          <a:prstGeom prst="line">
            <a:avLst/>
          </a:prstGeom>
          <a:noFill/>
          <a:ln w="9525" algn="ctr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7192963" y="6478588"/>
            <a:ext cx="7064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特点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378" name="TextBox 55"/>
          <p:cNvSpPr txBox="1">
            <a:spLocks noChangeArrowheads="1"/>
          </p:cNvSpPr>
          <p:nvPr/>
        </p:nvSpPr>
        <p:spPr bwMode="auto">
          <a:xfrm>
            <a:off x="8054975" y="6332538"/>
            <a:ext cx="94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应用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15385" name="Text Box 40"/>
          <p:cNvSpPr txBox="1">
            <a:spLocks noChangeArrowheads="1"/>
          </p:cNvSpPr>
          <p:nvPr/>
        </p:nvSpPr>
        <p:spPr bwMode="auto">
          <a:xfrm>
            <a:off x="0" y="112713"/>
            <a:ext cx="441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6600FF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zh-CN" altLang="en-US" sz="2800" u="none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单例</a:t>
            </a:r>
            <a:r>
              <a:rPr lang="zh-CN" altLang="en-US" sz="2800" u="none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模式的应用</a:t>
            </a:r>
          </a:p>
        </p:txBody>
      </p:sp>
      <p:sp>
        <p:nvSpPr>
          <p:cNvPr id="52" name="TextBox 16"/>
          <p:cNvSpPr txBox="1">
            <a:spLocks noChangeArrowheads="1"/>
          </p:cNvSpPr>
          <p:nvPr/>
        </p:nvSpPr>
        <p:spPr bwMode="auto">
          <a:xfrm>
            <a:off x="6261100" y="6473825"/>
            <a:ext cx="720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结构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7025" y="6478588"/>
            <a:ext cx="7159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u="none" kern="0" dirty="0" smtClean="0">
                <a:solidFill>
                  <a:srgbClr val="FFFFFF">
                    <a:lumMod val="5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动机</a:t>
            </a:r>
            <a:endParaRPr lang="zh-CN" altLang="en-US" b="0" u="none" kern="0" dirty="0">
              <a:solidFill>
                <a:srgbClr val="FFFFFF">
                  <a:lumMod val="50000"/>
                </a:srgb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709151" y="1153477"/>
            <a:ext cx="365126" cy="365126"/>
          </a:xfrm>
          <a:prstGeom prst="donut">
            <a:avLst/>
          </a:prstGeom>
          <a:gradFill flip="none" rotWithShape="1">
            <a:gsLst>
              <a:gs pos="0">
                <a:srgbClr val="6597C9"/>
              </a:gs>
              <a:gs pos="90000">
                <a:srgbClr val="0070C0"/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0" u="none" kern="0">
              <a:solidFill>
                <a:sysClr val="window" lastClr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93866" y="936051"/>
            <a:ext cx="308422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u="none" kern="0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数据库连接类图</a:t>
            </a:r>
            <a:endParaRPr lang="zh-CN" altLang="en-US" sz="2800" u="none" kern="0" dirty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107" y="1598605"/>
            <a:ext cx="5939167" cy="2717109"/>
          </a:xfrm>
          <a:prstGeom prst="rect">
            <a:avLst/>
          </a:prstGeom>
        </p:spPr>
      </p:pic>
      <p:sp>
        <p:nvSpPr>
          <p:cNvPr id="20" name="线形标注 1 19"/>
          <p:cNvSpPr/>
          <p:nvPr/>
        </p:nvSpPr>
        <p:spPr bwMode="auto">
          <a:xfrm>
            <a:off x="1855471" y="4882530"/>
            <a:ext cx="5835803" cy="1311200"/>
          </a:xfrm>
          <a:prstGeom prst="borderCallout1">
            <a:avLst>
              <a:gd name="adj1" fmla="val 7055"/>
              <a:gd name="adj2" fmla="val 30811"/>
              <a:gd name="adj3" fmla="val -66552"/>
              <a:gd name="adj4" fmla="val 29727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if(connection == null)</a:t>
            </a:r>
          </a:p>
          <a:p>
            <a:pPr>
              <a:lnSpc>
                <a:spcPct val="120000"/>
              </a:lnSpc>
            </a:pPr>
            <a:r>
              <a:rPr lang="en-US" altLang="zh-CN" sz="2400" b="0" u="none" dirty="0">
                <a:solidFill>
                  <a:schemeClr val="tx1"/>
                </a:solidFill>
              </a:rPr>
              <a:t> </a:t>
            </a:r>
            <a:r>
              <a:rPr lang="en-US" altLang="zh-CN" sz="2400" b="0" u="none" dirty="0" smtClean="0">
                <a:solidFill>
                  <a:schemeClr val="tx1"/>
                </a:solidFill>
              </a:rPr>
              <a:t>  </a:t>
            </a:r>
            <a:r>
              <a:rPr lang="en-US" altLang="zh-CN" sz="2400" b="0" u="none" dirty="0">
                <a:solidFill>
                  <a:schemeClr val="tx1"/>
                </a:solidFill>
              </a:rPr>
              <a:t>connection</a:t>
            </a:r>
            <a:r>
              <a:rPr lang="en-US" altLang="zh-CN" sz="2400" b="0" u="none" dirty="0" smtClean="0">
                <a:solidFill>
                  <a:schemeClr val="tx1"/>
                </a:solidFill>
              </a:rPr>
              <a:t> = new </a:t>
            </a:r>
            <a:r>
              <a:rPr lang="en-US" altLang="zh-CN" sz="2400" b="0" u="none" dirty="0" err="1" smtClean="0">
                <a:solidFill>
                  <a:schemeClr val="tx1"/>
                </a:solidFill>
              </a:rPr>
              <a:t>DBConnection</a:t>
            </a:r>
            <a:r>
              <a:rPr lang="en-US" altLang="zh-CN" sz="2400" b="0" u="none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2400" b="0" u="none" dirty="0">
                <a:solidFill>
                  <a:schemeClr val="tx1"/>
                </a:solidFill>
              </a:rPr>
              <a:t>return connection;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4973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157266117</TotalTime>
  <Pages>0</Pages>
  <Words>382</Words>
  <Characters>0</Characters>
  <Application>Microsoft Office PowerPoint</Application>
  <DocSecurity>0</DocSecurity>
  <PresentationFormat>全屏显示(4:3)</PresentationFormat>
  <Lines>0</Lines>
  <Paragraphs>75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华文楷体</vt:lpstr>
      <vt:lpstr>Calibri</vt:lpstr>
      <vt:lpstr>黑体</vt:lpstr>
      <vt:lpstr>宋体</vt:lpstr>
      <vt:lpstr>Wingdings</vt:lpstr>
      <vt:lpstr>楷体</vt:lpstr>
      <vt:lpstr>Arial Unicode MS</vt:lpstr>
      <vt:lpstr>微软雅黑</vt:lpstr>
      <vt:lpstr>Times New Roman</vt:lpstr>
      <vt:lpstr>Arial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216333C5CFEC416</dc:creator>
  <cp:lastModifiedBy>dongyk</cp:lastModifiedBy>
  <cp:revision>988</cp:revision>
  <cp:lastPrinted>1899-12-30T00:00:00Z</cp:lastPrinted>
  <dcterms:created xsi:type="dcterms:W3CDTF">2010-01-09T15:52:05Z</dcterms:created>
  <dcterms:modified xsi:type="dcterms:W3CDTF">2020-05-14T07:17:10Z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2052-6.5.0.1966</vt:lpwstr>
  </property>
</Properties>
</file>