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97" r:id="rId2"/>
    <p:sldId id="610" r:id="rId3"/>
    <p:sldId id="612" r:id="rId4"/>
    <p:sldId id="613" r:id="rId5"/>
    <p:sldId id="614" r:id="rId6"/>
    <p:sldId id="611" r:id="rId7"/>
    <p:sldId id="543" r:id="rId8"/>
    <p:sldId id="579" r:id="rId9"/>
    <p:sldId id="599" r:id="rId10"/>
    <p:sldId id="603" r:id="rId11"/>
    <p:sldId id="609" r:id="rId12"/>
    <p:sldId id="541" r:id="rId13"/>
  </p:sldIdLst>
  <p:sldSz cx="9144000" cy="6858000" type="screen4x3"/>
  <p:notesSz cx="6834188" cy="9979025"/>
  <p:embeddedFontLst>
    <p:embeddedFont>
      <p:font typeface="Tahoma" panose="020B060403050404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黑体" panose="02010609060101010101" pitchFamily="49" charset="-122"/>
      <p:regular r:id="rId22"/>
    </p:embeddedFont>
    <p:embeddedFont>
      <p:font typeface="Arial Unicode MS" panose="02010600030101010101" charset="-122"/>
      <p:regular r:id="rId23"/>
    </p:embeddedFont>
    <p:embeddedFont>
      <p:font typeface="微软雅黑" panose="020B0503020204020204" pitchFamily="34" charset="-122"/>
      <p:regular r:id="rId24"/>
      <p:bold r:id="rId2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  <a:srgbClr val="FFFFFF"/>
    <a:srgbClr val="FF6100"/>
    <a:srgbClr val="FF3300"/>
    <a:srgbClr val="FF7B29"/>
    <a:srgbClr val="6597C9"/>
    <a:srgbClr val="990000"/>
    <a:srgbClr val="85C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4" autoAdjust="0"/>
    <p:restoredTop sz="96148" autoAdjust="0"/>
  </p:normalViewPr>
  <p:slideViewPr>
    <p:cSldViewPr snapToGrid="0">
      <p:cViewPr varScale="1">
        <p:scale>
          <a:sx n="87" d="100"/>
          <a:sy n="87" d="100"/>
        </p:scale>
        <p:origin x="1554" y="78"/>
      </p:cViewPr>
      <p:guideLst>
        <p:guide orient="horz" pos="208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2814" y="-120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EC699BA-0B16-4100-816C-E991090705FD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9C35EB-BAE6-4577-94F7-FB421DF61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990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D58DF9-0CE1-4AE4-957E-47F83CC97D09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A3B430E-BD08-4771-8260-D85043EC4C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6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8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9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80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0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88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122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152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20725"/>
            <a:ext cx="9112250" cy="7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 u="none"/>
          </a:p>
        </p:txBody>
      </p:sp>
      <p:sp>
        <p:nvSpPr>
          <p:cNvPr id="1027" name="矩形 9"/>
          <p:cNvSpPr>
            <a:spLocks noChangeArrowheads="1"/>
          </p:cNvSpPr>
          <p:nvPr userDrawn="1"/>
        </p:nvSpPr>
        <p:spPr bwMode="auto">
          <a:xfrm>
            <a:off x="6623050" y="720725"/>
            <a:ext cx="2000250" cy="73025"/>
          </a:xfrm>
          <a:prstGeom prst="rect">
            <a:avLst/>
          </a:prstGeom>
          <a:solidFill>
            <a:srgbClr val="99003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  <p:sp>
        <p:nvSpPr>
          <p:cNvPr id="1028" name="矩形 1"/>
          <p:cNvSpPr>
            <a:spLocks noChangeArrowheads="1"/>
          </p:cNvSpPr>
          <p:nvPr userDrawn="1"/>
        </p:nvSpPr>
        <p:spPr bwMode="auto">
          <a:xfrm>
            <a:off x="5470525" y="720725"/>
            <a:ext cx="2001838" cy="7302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国石油大学（华东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"/>
            <a:ext cx="3981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1473200"/>
            <a:ext cx="9144000" cy="292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044700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章 设计模式</a:t>
            </a:r>
            <a:endParaRPr lang="zh-CN" altLang="en-US" sz="40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9300" y="3225800"/>
            <a:ext cx="433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访问</a:t>
            </a:r>
            <a:r>
              <a:rPr lang="zh-CN" altLang="en-US" sz="360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者模式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4889500"/>
            <a:ext cx="363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计算机科学与技术学院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900" y="5473700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董 玉 坤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3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、访问者模式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663674" y="1717675"/>
            <a:ext cx="7860894" cy="492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>
              <a:lnSpc>
                <a:spcPct val="12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顾客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在超市中选择的商品，如苹果、啤酒等放在购物车中，然后到收银员处付款。</a:t>
            </a:r>
            <a:endParaRPr lang="en-US" altLang="zh-CN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2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在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购物过程中，顾客需要对这些商品进行访问，以便确认这些商品的质量，之后收银员计算价格时也需要访问购物车内顾客所选择的商品。此时，购物车作为一个存储各种类型商品的容器，而顾客和收银员作为访问这些商品的访问者，他们需要对商品进行检查和评价。</a:t>
            </a:r>
            <a:endParaRPr lang="en-US" altLang="zh-CN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2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不同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类型的商品其访问形式也可能不同，如苹果需要过秤之后再计价，而啤酒不需要。</a:t>
            </a:r>
            <a:endParaRPr lang="en-US" altLang="zh-CN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2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请设计该超市购物车的类图。</a:t>
            </a: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20000"/>
              </a:lnSpc>
            </a:pP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3866" y="936051"/>
            <a:ext cx="4065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问题描述：超市购物车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293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21" y="1318338"/>
            <a:ext cx="7911680" cy="510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访问者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3866" y="936051"/>
            <a:ext cx="4065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超市购物</a:t>
            </a: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车类图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395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371600"/>
            <a:ext cx="949007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0" descr="T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486025"/>
            <a:ext cx="1196975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/>
          <p:cNvSpPr>
            <a:spLocks noChangeArrowheads="1"/>
          </p:cNvSpPr>
          <p:nvPr/>
        </p:nvSpPr>
        <p:spPr bwMode="auto">
          <a:xfrm>
            <a:off x="2020888" y="1914525"/>
            <a:ext cx="3979862" cy="23083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访问者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模式的结构；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访问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者模式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访问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者模式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u="none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zh-CN" altLang="en-US" sz="2400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1524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五、总结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者模式的动机</a:t>
            </a: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9" y="1112841"/>
            <a:ext cx="7585075" cy="48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2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者模式的动机</a:t>
            </a: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Picture 4" descr="http://www.ah.xinhuanet.com/zhuanti/2007-10/10/xin_54310041008536091953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" y="917575"/>
            <a:ext cx="47625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http://www.univs.cn/newweb/univs/hust/res/h010/h31/img2010071618403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6" y="3102430"/>
            <a:ext cx="5281613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1110344" y="4572000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7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i="0" u="none" dirty="0">
                <a:solidFill>
                  <a:srgbClr val="990033"/>
                </a:solidFill>
              </a:rPr>
              <a:t>刘海粟</a:t>
            </a:r>
            <a:endParaRPr lang="zh-CN" altLang="en-US" u="none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65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者模式的动机</a:t>
            </a: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46863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 descr="http://www.itravelqq.com/uploadfile/2011/0214/201102141152458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51054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57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者模式的动机</a:t>
            </a: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Picture 2" descr="http://www.chinadaily.com.cn/dfpd/attachement/jpg/site1/20121119/d4bed9d5318b1213ddd62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18" y="968830"/>
            <a:ext cx="39481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 descr="http://news.eastday.com/eastday/news/xwzxzt/node5083/node57916/node57924/images/003025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8" y="968830"/>
            <a:ext cx="42862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 descr="http://www.gmw.cn/images/2005-04/19/xin_4304021907493902587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3" y="2510064"/>
            <a:ext cx="5551488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70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访问者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</a:p>
        </p:txBody>
      </p:sp>
      <p:sp>
        <p:nvSpPr>
          <p:cNvPr id="24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2" name="矩形​​ 7"/>
          <p:cNvSpPr/>
          <p:nvPr/>
        </p:nvSpPr>
        <p:spPr>
          <a:xfrm>
            <a:off x="5351463" y="6748463"/>
            <a:ext cx="966787" cy="114300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5131" name="直接连接符​​ 9"/>
          <p:cNvCxnSpPr>
            <a:cxnSpLocks noChangeShapeType="1"/>
          </p:cNvCxnSpPr>
          <p:nvPr/>
        </p:nvCxnSpPr>
        <p:spPr bwMode="auto">
          <a:xfrm>
            <a:off x="5389563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​​ 10"/>
          <p:cNvCxnSpPr>
            <a:cxnSpLocks noChangeShapeType="1"/>
          </p:cNvCxnSpPr>
          <p:nvPr/>
        </p:nvCxnSpPr>
        <p:spPr bwMode="auto">
          <a:xfrm>
            <a:off x="723423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​​ 11"/>
          <p:cNvCxnSpPr>
            <a:cxnSpLocks noChangeShapeType="1"/>
          </p:cNvCxnSpPr>
          <p:nvPr/>
        </p:nvCxnSpPr>
        <p:spPr bwMode="auto">
          <a:xfrm>
            <a:off x="6311900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​​ 12"/>
          <p:cNvCxnSpPr>
            <a:cxnSpLocks noChangeShapeType="1"/>
          </p:cNvCxnSpPr>
          <p:nvPr/>
        </p:nvCxnSpPr>
        <p:spPr bwMode="auto">
          <a:xfrm>
            <a:off x="815498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​​ 13"/>
          <p:cNvCxnSpPr>
            <a:cxnSpLocks noChangeShapeType="1"/>
          </p:cNvCxnSpPr>
          <p:nvPr/>
        </p:nvCxnSpPr>
        <p:spPr bwMode="auto">
          <a:xfrm>
            <a:off x="9077325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Box 30"/>
          <p:cNvSpPr txBox="1">
            <a:spLocks noChangeArrowheads="1"/>
          </p:cNvSpPr>
          <p:nvPr/>
        </p:nvSpPr>
        <p:spPr bwMode="auto">
          <a:xfrm>
            <a:off x="5386388" y="6276975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6635750" y="6456363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85063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7400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50825" y="2547149"/>
            <a:ext cx="8655050" cy="3524903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24863" y="1141676"/>
            <a:ext cx="5587037" cy="90486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  动机：</a:t>
            </a:r>
            <a:r>
              <a:rPr lang="zh-CN" altLang="en-US" sz="2400" b="0" u="none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不同的访问者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对象以</a:t>
            </a:r>
            <a:r>
              <a:rPr lang="zh-CN" altLang="en-US" sz="2400" b="0" u="none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不同的</a:t>
            </a:r>
            <a:endParaRPr lang="en-US" altLang="zh-CN" sz="2400" b="0" u="none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方式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访问</a:t>
            </a:r>
            <a:r>
              <a:rPr lang="zh-CN" altLang="en-US" sz="2400" b="0" u="none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同一个复杂数据结构</a:t>
            </a:r>
            <a:endParaRPr lang="zh-CN" altLang="en-US" sz="2400" b="0" u="none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3" name="图片 32" descr="锐普内部商务PPT图片26 (2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886488"/>
            <a:ext cx="19685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AutoShape 43"/>
          <p:cNvSpPr>
            <a:spLocks noChangeArrowheads="1"/>
          </p:cNvSpPr>
          <p:nvPr/>
        </p:nvSpPr>
        <p:spPr bwMode="auto">
          <a:xfrm>
            <a:off x="4045184" y="4076880"/>
            <a:ext cx="678979" cy="485775"/>
          </a:xfrm>
          <a:prstGeom prst="rightArrow">
            <a:avLst>
              <a:gd name="adj1" fmla="val 50000"/>
              <a:gd name="adj2" fmla="val 50245"/>
            </a:avLst>
          </a:prstGeom>
          <a:gradFill rotWithShape="1">
            <a:gsLst>
              <a:gs pos="0">
                <a:srgbClr val="8AB9E7">
                  <a:shade val="51000"/>
                  <a:satMod val="130000"/>
                </a:srgbClr>
              </a:gs>
              <a:gs pos="80000">
                <a:srgbClr val="8AB9E7">
                  <a:shade val="93000"/>
                  <a:satMod val="130000"/>
                </a:srgbClr>
              </a:gs>
              <a:gs pos="100000">
                <a:srgbClr val="8AB9E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4036" y="3000486"/>
            <a:ext cx="401588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lnSpc>
                <a:spcPct val="150000"/>
              </a:lnSpc>
              <a:buFont typeface="Tahoma" panose="020B0604030504040204" pitchFamily="34" charset="0"/>
              <a:buChar char="•"/>
            </a:pPr>
            <a:r>
              <a:rPr lang="zh-CN" altLang="en-US" sz="2200" u="none" dirty="0" smtClean="0">
                <a:solidFill>
                  <a:srgbClr val="990033"/>
                </a:solidFill>
                <a:ea typeface="黑体" panose="02010609060101010101" pitchFamily="49" charset="-122"/>
              </a:rPr>
              <a:t>对象结构</a:t>
            </a:r>
            <a:r>
              <a:rPr lang="zh-CN" altLang="en-US" sz="2200" b="0" u="none" dirty="0" smtClean="0">
                <a:solidFill>
                  <a:srgbClr val="002060"/>
                </a:solidFill>
                <a:ea typeface="黑体" panose="02010609060101010101" pitchFamily="49" charset="-122"/>
              </a:rPr>
              <a:t>：黄山</a:t>
            </a:r>
            <a:endParaRPr lang="en-US" altLang="zh-CN" sz="2200" b="0" u="none" dirty="0" smtClean="0">
              <a:solidFill>
                <a:srgbClr val="990033"/>
              </a:solidFill>
              <a:ea typeface="黑体" panose="02010609060101010101" pitchFamily="49" charset="-122"/>
            </a:endParaRPr>
          </a:p>
          <a:p>
            <a:pPr indent="-285750">
              <a:lnSpc>
                <a:spcPct val="150000"/>
              </a:lnSpc>
              <a:buFont typeface="Tahoma" panose="020B0604030504040204" pitchFamily="34" charset="0"/>
              <a:buChar char="•"/>
            </a:pPr>
            <a:r>
              <a:rPr lang="zh-CN" altLang="en-US" sz="2200" u="none" dirty="0" smtClean="0">
                <a:solidFill>
                  <a:srgbClr val="990033"/>
                </a:solidFill>
                <a:ea typeface="黑体" panose="02010609060101010101" pitchFamily="49" charset="-122"/>
              </a:rPr>
              <a:t>元素</a:t>
            </a:r>
            <a:r>
              <a:rPr lang="zh-CN" altLang="en-US" sz="2200" b="0" u="none" dirty="0" smtClean="0">
                <a:solidFill>
                  <a:srgbClr val="002060"/>
                </a:solidFill>
                <a:ea typeface="黑体" panose="02010609060101010101" pitchFamily="49" charset="-122"/>
              </a:rPr>
              <a:t>：奇松、怪石、云海</a:t>
            </a:r>
            <a:r>
              <a:rPr lang="zh-CN" altLang="en-US" sz="2200" b="0" u="none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200" b="0" u="none" dirty="0" smtClean="0">
                <a:solidFill>
                  <a:srgbClr val="002060"/>
                </a:solidFill>
                <a:ea typeface="黑体" panose="02010609060101010101" pitchFamily="49" charset="-122"/>
              </a:rPr>
              <a:t>温泉 </a:t>
            </a:r>
            <a:endParaRPr lang="en-US" altLang="zh-CN" sz="2200" b="0" u="none" dirty="0" smtClean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indent="-285750">
              <a:lnSpc>
                <a:spcPct val="150000"/>
              </a:lnSpc>
              <a:buFont typeface="Tahoma" panose="020B0604030504040204" pitchFamily="34" charset="0"/>
              <a:buChar char="•"/>
            </a:pPr>
            <a:r>
              <a:rPr lang="zh-CN" altLang="en-US" sz="2200" u="none" dirty="0" smtClean="0">
                <a:solidFill>
                  <a:srgbClr val="990033"/>
                </a:solidFill>
                <a:ea typeface="黑体" panose="02010609060101010101" pitchFamily="49" charset="-122"/>
              </a:rPr>
              <a:t>访问者</a:t>
            </a:r>
            <a:r>
              <a:rPr lang="zh-CN" altLang="en-US" sz="2200" b="0" u="none" dirty="0" smtClean="0">
                <a:solidFill>
                  <a:srgbClr val="002060"/>
                </a:solidFill>
                <a:ea typeface="黑体" panose="02010609060101010101" pitchFamily="49" charset="-122"/>
              </a:rPr>
              <a:t>：画家、摄影者、普通游客、运动员、环卫工人</a:t>
            </a:r>
            <a:endParaRPr lang="en-US" altLang="zh-CN" sz="2200" b="0" u="none" dirty="0">
              <a:solidFill>
                <a:srgbClr val="990033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0" y="2729764"/>
            <a:ext cx="3287486" cy="31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1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访问者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模式的结构</a:t>
            </a:r>
          </a:p>
        </p:txBody>
      </p:sp>
      <p:sp>
        <p:nvSpPr>
          <p:cNvPr id="10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1" name="矩形​​ 7"/>
          <p:cNvSpPr/>
          <p:nvPr/>
        </p:nvSpPr>
        <p:spPr>
          <a:xfrm>
            <a:off x="6237288" y="6738938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6152" name="直接连接符​​ 9"/>
          <p:cNvCxnSpPr>
            <a:cxnSpLocks noChangeShapeType="1"/>
          </p:cNvCxnSpPr>
          <p:nvPr/>
        </p:nvCxnSpPr>
        <p:spPr bwMode="auto">
          <a:xfrm>
            <a:off x="5373688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直接连接符​​ 11"/>
          <p:cNvCxnSpPr>
            <a:cxnSpLocks noChangeShapeType="1"/>
          </p:cNvCxnSpPr>
          <p:nvPr/>
        </p:nvCxnSpPr>
        <p:spPr bwMode="auto">
          <a:xfrm>
            <a:off x="6296025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521325" y="6448425"/>
            <a:ext cx="7159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55" name="TextBox 16"/>
          <p:cNvSpPr txBox="1">
            <a:spLocks noChangeArrowheads="1"/>
          </p:cNvSpPr>
          <p:nvPr/>
        </p:nvSpPr>
        <p:spPr bwMode="auto">
          <a:xfrm>
            <a:off x="6300788" y="6284913"/>
            <a:ext cx="1377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结构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cxnSp>
        <p:nvCxnSpPr>
          <p:cNvPr id="6156" name="直接连接符​​ 10"/>
          <p:cNvCxnSpPr>
            <a:cxnSpLocks noChangeShapeType="1"/>
          </p:cNvCxnSpPr>
          <p:nvPr/>
        </p:nvCxnSpPr>
        <p:spPr bwMode="auto">
          <a:xfrm>
            <a:off x="721836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连接符​​ 12"/>
          <p:cNvCxnSpPr>
            <a:cxnSpLocks noChangeShapeType="1"/>
          </p:cNvCxnSpPr>
          <p:nvPr/>
        </p:nvCxnSpPr>
        <p:spPr bwMode="auto">
          <a:xfrm>
            <a:off x="813911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连接符​​ 13"/>
          <p:cNvCxnSpPr>
            <a:cxnSpLocks noChangeShapeType="1"/>
          </p:cNvCxnSpPr>
          <p:nvPr/>
        </p:nvCxnSpPr>
        <p:spPr bwMode="auto">
          <a:xfrm>
            <a:off x="9061450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469188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91525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529545" y="1157976"/>
            <a:ext cx="8196942" cy="1135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240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一个作用于某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对象结构</a:t>
            </a:r>
            <a:r>
              <a:rPr lang="zh-CN" altLang="en-US" sz="240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中的各个元素的操作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可以在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不改变各元素的类的前提下定义作用于这些元素的新操作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43" y="2552926"/>
            <a:ext cx="6485714" cy="358095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​​ 6"/>
          <p:cNvSpPr/>
          <p:nvPr/>
        </p:nvSpPr>
        <p:spPr>
          <a:xfrm>
            <a:off x="19050" y="67802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84" name="矩形​​ 7"/>
          <p:cNvSpPr/>
          <p:nvPr/>
        </p:nvSpPr>
        <p:spPr>
          <a:xfrm>
            <a:off x="7054850" y="6742113"/>
            <a:ext cx="968375" cy="117475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9221" name="直接连接符​​ 9"/>
          <p:cNvCxnSpPr>
            <a:cxnSpLocks noChangeShapeType="1"/>
          </p:cNvCxnSpPr>
          <p:nvPr/>
        </p:nvCxnSpPr>
        <p:spPr bwMode="auto">
          <a:xfrm>
            <a:off x="5253038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直接连接符​​ 10"/>
          <p:cNvCxnSpPr>
            <a:cxnSpLocks noChangeShapeType="1"/>
          </p:cNvCxnSpPr>
          <p:nvPr/>
        </p:nvCxnSpPr>
        <p:spPr bwMode="auto">
          <a:xfrm>
            <a:off x="7097713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直接连接符​​ 11"/>
          <p:cNvCxnSpPr>
            <a:cxnSpLocks noChangeShapeType="1"/>
          </p:cNvCxnSpPr>
          <p:nvPr/>
        </p:nvCxnSpPr>
        <p:spPr bwMode="auto">
          <a:xfrm>
            <a:off x="6175375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16"/>
          <p:cNvSpPr txBox="1">
            <a:spLocks noChangeArrowheads="1"/>
          </p:cNvSpPr>
          <p:nvPr/>
        </p:nvSpPr>
        <p:spPr bwMode="auto">
          <a:xfrm>
            <a:off x="6254750" y="64357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225" name="TextBox 116"/>
          <p:cNvSpPr txBox="1">
            <a:spLocks noChangeArrowheads="1"/>
          </p:cNvSpPr>
          <p:nvPr/>
        </p:nvSpPr>
        <p:spPr bwMode="auto">
          <a:xfrm>
            <a:off x="7123113" y="62722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特点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访问者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模式的特点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0675" y="64404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9228" name="直接连接符​​ 12"/>
          <p:cNvCxnSpPr>
            <a:cxnSpLocks noChangeShapeType="1"/>
          </p:cNvCxnSpPr>
          <p:nvPr/>
        </p:nvCxnSpPr>
        <p:spPr bwMode="auto">
          <a:xfrm>
            <a:off x="8018463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直接连接符​​ 13"/>
          <p:cNvCxnSpPr>
            <a:cxnSpLocks noChangeShapeType="1"/>
          </p:cNvCxnSpPr>
          <p:nvPr/>
        </p:nvCxnSpPr>
        <p:spPr bwMode="auto">
          <a:xfrm>
            <a:off x="8940800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8270875" y="6440488"/>
            <a:ext cx="669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542877" y="4099107"/>
            <a:ext cx="82994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增加新的访问操作很方便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的职责更加清晰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客户在不修改现有元素类层次结构的情况下，定义作用于该层次结构的操作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79" y="818550"/>
            <a:ext cx="5855391" cy="323293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访问者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732069" y="4715420"/>
            <a:ext cx="74757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访问的类结构非常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稳定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中的对象进行很多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不同且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不相关的操作</a:t>
            </a:r>
            <a:endParaRPr lang="en-US" altLang="zh-CN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9151" y="4071128"/>
            <a:ext cx="5092935" cy="738664"/>
            <a:chOff x="709151" y="4267076"/>
            <a:chExt cx="5092935" cy="738664"/>
          </a:xfrm>
        </p:grpSpPr>
        <p:sp>
          <p:nvSpPr>
            <p:cNvPr id="20" name="同心圆 19"/>
            <p:cNvSpPr/>
            <p:nvPr/>
          </p:nvSpPr>
          <p:spPr>
            <a:xfrm>
              <a:off x="709151" y="4484502"/>
              <a:ext cx="365126" cy="365126"/>
            </a:xfrm>
            <a:prstGeom prst="donut">
              <a:avLst/>
            </a:prstGeom>
            <a:gradFill flip="none" rotWithShape="1">
              <a:gsLst>
                <a:gs pos="0">
                  <a:srgbClr val="6597C9"/>
                </a:gs>
                <a:gs pos="90000">
                  <a:srgbClr val="0070C0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>
              <a:bevelT w="44450" prst="convex"/>
              <a:bevelB w="0" h="63500"/>
              <a:contourClr>
                <a:srgbClr val="FFE593"/>
              </a:contourClr>
            </a:sp3d>
          </p:spPr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0" u="none" kern="0">
                <a:solidFill>
                  <a:sysClr val="window" lastClr="FFFFF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93865" y="4267076"/>
              <a:ext cx="46082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u="none" kern="0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适用情况</a:t>
              </a:r>
              <a:endPara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79" y="818550"/>
            <a:ext cx="5855391" cy="32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98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157265813</TotalTime>
  <Pages>0</Pages>
  <Words>435</Words>
  <Characters>0</Characters>
  <Application>Microsoft Office PowerPoint</Application>
  <DocSecurity>0</DocSecurity>
  <PresentationFormat>全屏显示(4:3)</PresentationFormat>
  <Lines>0</Lines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Tahoma</vt:lpstr>
      <vt:lpstr>Calibri</vt:lpstr>
      <vt:lpstr>黑体</vt:lpstr>
      <vt:lpstr>宋体</vt:lpstr>
      <vt:lpstr>Wingdings</vt:lpstr>
      <vt:lpstr>Arial Unicode MS</vt:lpstr>
      <vt:lpstr>微软雅黑</vt:lpstr>
      <vt:lpstr>Times New Roman</vt:lpstr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216333C5CFEC416</dc:creator>
  <cp:lastModifiedBy>dongyk</cp:lastModifiedBy>
  <cp:revision>1042</cp:revision>
  <cp:lastPrinted>1899-12-30T00:00:00Z</cp:lastPrinted>
  <dcterms:created xsi:type="dcterms:W3CDTF">2010-01-09T15:52:05Z</dcterms:created>
  <dcterms:modified xsi:type="dcterms:W3CDTF">2020-05-14T07:20:49Z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