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handoutMasterIdLst>
    <p:handoutMasterId r:id="rId12"/>
  </p:handoutMasterIdLst>
  <p:sldIdLst>
    <p:sldId id="597" r:id="rId2"/>
    <p:sldId id="600" r:id="rId3"/>
    <p:sldId id="572" r:id="rId4"/>
    <p:sldId id="543" r:id="rId5"/>
    <p:sldId id="579" r:id="rId6"/>
    <p:sldId id="605" r:id="rId7"/>
    <p:sldId id="603" r:id="rId8"/>
    <p:sldId id="604" r:id="rId9"/>
    <p:sldId id="541" r:id="rId10"/>
  </p:sldIdLst>
  <p:sldSz cx="9144000" cy="6858000" type="screen4x3"/>
  <p:notesSz cx="6834188" cy="9979025"/>
  <p:embeddedFontLst>
    <p:embeddedFont>
      <p:font typeface="Calibri" panose="020F0502020204030204" pitchFamily="34" charset="0"/>
      <p:regular r:id="rId13"/>
      <p:bold r:id="rId14"/>
      <p:italic r:id="rId15"/>
      <p:boldItalic r:id="rId16"/>
    </p:embeddedFont>
    <p:embeddedFont>
      <p:font typeface="黑体" panose="02010609060101010101" pitchFamily="49" charset="-122"/>
      <p:regular r:id="rId17"/>
    </p:embeddedFont>
    <p:embeddedFont>
      <p:font typeface="楷体" panose="02010609060101010101" pitchFamily="49" charset="-122"/>
      <p:regular r:id="rId18"/>
    </p:embeddedFont>
    <p:embeddedFont>
      <p:font typeface="Arial Unicode MS" panose="02010600030101010101" charset="-122"/>
      <p:regular r:id="rId19"/>
    </p:embeddedFont>
    <p:embeddedFont>
      <p:font typeface="微软雅黑" panose="020B0503020204020204" pitchFamily="34" charset="-122"/>
      <p:regular r:id="rId20"/>
      <p:bold r:id="rId21"/>
    </p:embeddedFont>
  </p:embeddedFontLst>
  <p:defaultTextStyle>
    <a:defPPr>
      <a:defRPr lang="zh-CN"/>
    </a:defPPr>
    <a:lvl1pPr algn="l" rtl="0" fontAlgn="base">
      <a:spcBef>
        <a:spcPct val="0"/>
      </a:spcBef>
      <a:spcAft>
        <a:spcPct val="0"/>
      </a:spcAft>
      <a:defRPr b="1" u="sng" kern="1200">
        <a:solidFill>
          <a:srgbClr val="6600FF"/>
        </a:solidFill>
        <a:latin typeface="Arial" pitchFamily="34" charset="0"/>
        <a:ea typeface="宋体" pitchFamily="2" charset="-122"/>
        <a:cs typeface="+mn-cs"/>
      </a:defRPr>
    </a:lvl1pPr>
    <a:lvl2pPr marL="457200" algn="l" rtl="0" fontAlgn="base">
      <a:spcBef>
        <a:spcPct val="0"/>
      </a:spcBef>
      <a:spcAft>
        <a:spcPct val="0"/>
      </a:spcAft>
      <a:defRPr b="1" u="sng" kern="1200">
        <a:solidFill>
          <a:srgbClr val="6600FF"/>
        </a:solidFill>
        <a:latin typeface="Arial" pitchFamily="34" charset="0"/>
        <a:ea typeface="宋体" pitchFamily="2" charset="-122"/>
        <a:cs typeface="+mn-cs"/>
      </a:defRPr>
    </a:lvl2pPr>
    <a:lvl3pPr marL="914400" algn="l" rtl="0" fontAlgn="base">
      <a:spcBef>
        <a:spcPct val="0"/>
      </a:spcBef>
      <a:spcAft>
        <a:spcPct val="0"/>
      </a:spcAft>
      <a:defRPr b="1" u="sng" kern="1200">
        <a:solidFill>
          <a:srgbClr val="6600FF"/>
        </a:solidFill>
        <a:latin typeface="Arial" pitchFamily="34" charset="0"/>
        <a:ea typeface="宋体" pitchFamily="2" charset="-122"/>
        <a:cs typeface="+mn-cs"/>
      </a:defRPr>
    </a:lvl3pPr>
    <a:lvl4pPr marL="1371600" algn="l" rtl="0" fontAlgn="base">
      <a:spcBef>
        <a:spcPct val="0"/>
      </a:spcBef>
      <a:spcAft>
        <a:spcPct val="0"/>
      </a:spcAft>
      <a:defRPr b="1" u="sng" kern="1200">
        <a:solidFill>
          <a:srgbClr val="6600FF"/>
        </a:solidFill>
        <a:latin typeface="Arial" pitchFamily="34" charset="0"/>
        <a:ea typeface="宋体" pitchFamily="2" charset="-122"/>
        <a:cs typeface="+mn-cs"/>
      </a:defRPr>
    </a:lvl4pPr>
    <a:lvl5pPr marL="1828800" algn="l" rtl="0" fontAlgn="base">
      <a:spcBef>
        <a:spcPct val="0"/>
      </a:spcBef>
      <a:spcAft>
        <a:spcPct val="0"/>
      </a:spcAft>
      <a:defRPr b="1" u="sng" kern="1200">
        <a:solidFill>
          <a:srgbClr val="6600FF"/>
        </a:solidFill>
        <a:latin typeface="Arial" pitchFamily="34" charset="0"/>
        <a:ea typeface="宋体" pitchFamily="2" charset="-122"/>
        <a:cs typeface="+mn-cs"/>
      </a:defRPr>
    </a:lvl5pPr>
    <a:lvl6pPr marL="2286000" algn="l" defTabSz="914400" rtl="0" eaLnBrk="1" latinLnBrk="0" hangingPunct="1">
      <a:defRPr b="1" u="sng" kern="1200">
        <a:solidFill>
          <a:srgbClr val="6600FF"/>
        </a:solidFill>
        <a:latin typeface="Arial" pitchFamily="34" charset="0"/>
        <a:ea typeface="宋体" pitchFamily="2" charset="-122"/>
        <a:cs typeface="+mn-cs"/>
      </a:defRPr>
    </a:lvl6pPr>
    <a:lvl7pPr marL="2743200" algn="l" defTabSz="914400" rtl="0" eaLnBrk="1" latinLnBrk="0" hangingPunct="1">
      <a:defRPr b="1" u="sng" kern="1200">
        <a:solidFill>
          <a:srgbClr val="6600FF"/>
        </a:solidFill>
        <a:latin typeface="Arial" pitchFamily="34" charset="0"/>
        <a:ea typeface="宋体" pitchFamily="2" charset="-122"/>
        <a:cs typeface="+mn-cs"/>
      </a:defRPr>
    </a:lvl7pPr>
    <a:lvl8pPr marL="3200400" algn="l" defTabSz="914400" rtl="0" eaLnBrk="1" latinLnBrk="0" hangingPunct="1">
      <a:defRPr b="1" u="sng" kern="1200">
        <a:solidFill>
          <a:srgbClr val="6600FF"/>
        </a:solidFill>
        <a:latin typeface="Arial" pitchFamily="34" charset="0"/>
        <a:ea typeface="宋体" pitchFamily="2" charset="-122"/>
        <a:cs typeface="+mn-cs"/>
      </a:defRPr>
    </a:lvl8pPr>
    <a:lvl9pPr marL="3657600" algn="l" defTabSz="914400" rtl="0" eaLnBrk="1" latinLnBrk="0" hangingPunct="1">
      <a:defRPr b="1" u="sng" kern="1200">
        <a:solidFill>
          <a:srgbClr val="6600FF"/>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088">
          <p15:clr>
            <a:srgbClr val="A4A3A4"/>
          </p15:clr>
        </p15:guide>
        <p15:guide id="2" pos="2879">
          <p15:clr>
            <a:srgbClr val="A4A3A4"/>
          </p15:clr>
        </p15:guide>
      </p15:sldGuideLst>
    </p:ext>
    <p:ext uri="{2D200454-40CA-4A62-9FC3-DE9A4176ACB9}">
      <p15:notesGuideLst xmlns:p15="http://schemas.microsoft.com/office/powerpoint/2012/main">
        <p15:guide id="1" orient="horz" pos="3143">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7C9"/>
    <a:srgbClr val="990033"/>
    <a:srgbClr val="FFFFFF"/>
    <a:srgbClr val="FF6100"/>
    <a:srgbClr val="FF3300"/>
    <a:srgbClr val="FF7B29"/>
    <a:srgbClr val="0000FF"/>
    <a:srgbClr val="990000"/>
    <a:srgbClr val="85C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74" autoAdjust="0"/>
    <p:restoredTop sz="96148" autoAdjust="0"/>
  </p:normalViewPr>
  <p:slideViewPr>
    <p:cSldViewPr snapToGrid="0">
      <p:cViewPr varScale="1">
        <p:scale>
          <a:sx n="87" d="100"/>
          <a:sy n="87" d="100"/>
        </p:scale>
        <p:origin x="1554" y="78"/>
      </p:cViewPr>
      <p:guideLst>
        <p:guide orient="horz" pos="2088"/>
        <p:guide pos="28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4" d="100"/>
          <a:sy n="44" d="100"/>
        </p:scale>
        <p:origin x="-2814" y="-120"/>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62275" cy="498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1200" b="0" u="none">
                <a:solidFill>
                  <a:schemeClr val="tx1"/>
                </a:solidFill>
                <a:latin typeface="Arial" charset="0"/>
              </a:defRPr>
            </a:lvl1pPr>
          </a:lstStyle>
          <a:p>
            <a:pPr>
              <a:defRPr/>
            </a:pPr>
            <a:endParaRPr lang="zh-CN" altLang="en-US"/>
          </a:p>
        </p:txBody>
      </p:sp>
      <p:sp>
        <p:nvSpPr>
          <p:cNvPr id="90115" name="Rectangle 3"/>
          <p:cNvSpPr>
            <a:spLocks noGrp="1" noChangeArrowheads="1"/>
          </p:cNvSpPr>
          <p:nvPr>
            <p:ph type="dt" sz="quarter" idx="1"/>
          </p:nvPr>
        </p:nvSpPr>
        <p:spPr bwMode="auto">
          <a:xfrm>
            <a:off x="3871913" y="0"/>
            <a:ext cx="2960687" cy="498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200" b="0" u="none">
                <a:solidFill>
                  <a:schemeClr val="tx1"/>
                </a:solidFill>
                <a:latin typeface="Arial" charset="0"/>
              </a:defRPr>
            </a:lvl1pPr>
          </a:lstStyle>
          <a:p>
            <a:pPr>
              <a:defRPr/>
            </a:pPr>
            <a:fld id="{AEC699BA-0B16-4100-816C-E991090705FD}" type="datetimeFigureOut">
              <a:rPr lang="zh-CN" altLang="en-US"/>
              <a:pPr>
                <a:defRPr/>
              </a:pPr>
              <a:t>2020/5/14</a:t>
            </a:fld>
            <a:endParaRPr lang="en-US" altLang="zh-CN"/>
          </a:p>
        </p:txBody>
      </p:sp>
      <p:sp>
        <p:nvSpPr>
          <p:cNvPr id="90116" name="Rectangle 4"/>
          <p:cNvSpPr>
            <a:spLocks noGrp="1" noChangeArrowheads="1"/>
          </p:cNvSpPr>
          <p:nvPr>
            <p:ph type="ftr" sz="quarter" idx="2"/>
          </p:nvPr>
        </p:nvSpPr>
        <p:spPr bwMode="auto">
          <a:xfrm>
            <a:off x="0" y="9478963"/>
            <a:ext cx="2962275" cy="49847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lnSpc>
                <a:spcPct val="100000"/>
              </a:lnSpc>
              <a:spcBef>
                <a:spcPct val="0"/>
              </a:spcBef>
              <a:buClrTx/>
              <a:buSzTx/>
              <a:buFontTx/>
              <a:buNone/>
              <a:defRPr sz="1200" b="0" u="none">
                <a:solidFill>
                  <a:schemeClr val="tx1"/>
                </a:solidFill>
                <a:latin typeface="Arial" charset="0"/>
              </a:defRPr>
            </a:lvl1pPr>
          </a:lstStyle>
          <a:p>
            <a:pPr>
              <a:defRPr/>
            </a:pPr>
            <a:endParaRPr lang="en-US" altLang="zh-CN"/>
          </a:p>
        </p:txBody>
      </p:sp>
      <p:sp>
        <p:nvSpPr>
          <p:cNvPr id="90117" name="Rectangle 5"/>
          <p:cNvSpPr>
            <a:spLocks noGrp="1" noChangeArrowheads="1"/>
          </p:cNvSpPr>
          <p:nvPr>
            <p:ph type="sldNum" sz="quarter" idx="3"/>
          </p:nvPr>
        </p:nvSpPr>
        <p:spPr bwMode="auto">
          <a:xfrm>
            <a:off x="3871913" y="9478963"/>
            <a:ext cx="2960687" cy="49847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SzTx/>
              <a:buFontTx/>
              <a:buNone/>
              <a:defRPr sz="1200" b="0" u="none">
                <a:solidFill>
                  <a:schemeClr val="tx1"/>
                </a:solidFill>
                <a:latin typeface="Arial" charset="0"/>
              </a:defRPr>
            </a:lvl1pPr>
          </a:lstStyle>
          <a:p>
            <a:pPr>
              <a:defRPr/>
            </a:pPr>
            <a:fld id="{EC9C35EB-BAE6-4577-94F7-FB421DF613AA}" type="slidenum">
              <a:rPr lang="zh-CN" altLang="en-US"/>
              <a:pPr>
                <a:defRPr/>
              </a:pPr>
              <a:t>‹#›</a:t>
            </a:fld>
            <a:endParaRPr lang="en-US" altLang="zh-CN"/>
          </a:p>
        </p:txBody>
      </p:sp>
    </p:spTree>
    <p:extLst>
      <p:ext uri="{BB962C8B-B14F-4D97-AF65-F5344CB8AC3E}">
        <p14:creationId xmlns:p14="http://schemas.microsoft.com/office/powerpoint/2010/main" val="2337990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2962275" cy="498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1200" b="0" u="none">
                <a:solidFill>
                  <a:schemeClr val="tx1"/>
                </a:solidFill>
                <a:latin typeface="Arial" charset="0"/>
              </a:defRPr>
            </a:lvl1pPr>
          </a:lstStyle>
          <a:p>
            <a:pPr>
              <a:defRPr/>
            </a:pPr>
            <a:endParaRPr lang="zh-CN" altLang="en-US"/>
          </a:p>
        </p:txBody>
      </p:sp>
      <p:sp>
        <p:nvSpPr>
          <p:cNvPr id="177155" name="Rectangle 3"/>
          <p:cNvSpPr>
            <a:spLocks noGrp="1" noChangeArrowheads="1"/>
          </p:cNvSpPr>
          <p:nvPr>
            <p:ph type="dt" idx="1"/>
          </p:nvPr>
        </p:nvSpPr>
        <p:spPr bwMode="auto">
          <a:xfrm>
            <a:off x="3871913" y="0"/>
            <a:ext cx="2960687" cy="498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200" b="0" u="none">
                <a:solidFill>
                  <a:schemeClr val="tx1"/>
                </a:solidFill>
                <a:latin typeface="Arial" charset="0"/>
              </a:defRPr>
            </a:lvl1pPr>
          </a:lstStyle>
          <a:p>
            <a:pPr>
              <a:defRPr/>
            </a:pPr>
            <a:fld id="{78D58DF9-0CE1-4AE4-957E-47F83CC97D09}" type="datetimeFigureOut">
              <a:rPr lang="zh-CN" altLang="en-US"/>
              <a:pPr>
                <a:defRPr/>
              </a:pPr>
              <a:t>2020/5/14</a:t>
            </a:fld>
            <a:endParaRPr lang="en-US" altLang="zh-CN"/>
          </a:p>
        </p:txBody>
      </p:sp>
      <p:sp>
        <p:nvSpPr>
          <p:cNvPr id="23556"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7" name="Rectangle 5"/>
          <p:cNvSpPr>
            <a:spLocks noGrp="1" noChangeArrowheads="1"/>
          </p:cNvSpPr>
          <p:nvPr>
            <p:ph type="body" sz="quarter" idx="3"/>
          </p:nvPr>
        </p:nvSpPr>
        <p:spPr bwMode="auto">
          <a:xfrm>
            <a:off x="684213" y="4740275"/>
            <a:ext cx="5467350" cy="44910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7158" name="Rectangle 6"/>
          <p:cNvSpPr>
            <a:spLocks noGrp="1" noChangeArrowheads="1"/>
          </p:cNvSpPr>
          <p:nvPr>
            <p:ph type="ftr" sz="quarter" idx="4"/>
          </p:nvPr>
        </p:nvSpPr>
        <p:spPr bwMode="auto">
          <a:xfrm>
            <a:off x="0" y="9478963"/>
            <a:ext cx="2962275" cy="49847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lnSpc>
                <a:spcPct val="100000"/>
              </a:lnSpc>
              <a:spcBef>
                <a:spcPct val="0"/>
              </a:spcBef>
              <a:buClrTx/>
              <a:buSzTx/>
              <a:buFontTx/>
              <a:buNone/>
              <a:defRPr sz="1200" b="0" u="none">
                <a:solidFill>
                  <a:schemeClr val="tx1"/>
                </a:solidFill>
                <a:latin typeface="Arial" charset="0"/>
              </a:defRPr>
            </a:lvl1pPr>
          </a:lstStyle>
          <a:p>
            <a:pPr>
              <a:defRPr/>
            </a:pPr>
            <a:endParaRPr lang="en-US" altLang="zh-CN"/>
          </a:p>
        </p:txBody>
      </p:sp>
      <p:sp>
        <p:nvSpPr>
          <p:cNvPr id="177159" name="Rectangle 7"/>
          <p:cNvSpPr>
            <a:spLocks noGrp="1" noChangeArrowheads="1"/>
          </p:cNvSpPr>
          <p:nvPr>
            <p:ph type="sldNum" sz="quarter" idx="5"/>
          </p:nvPr>
        </p:nvSpPr>
        <p:spPr bwMode="auto">
          <a:xfrm>
            <a:off x="3871913" y="9478963"/>
            <a:ext cx="2960687" cy="49847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SzTx/>
              <a:buFontTx/>
              <a:buNone/>
              <a:defRPr sz="1200" b="0" u="none">
                <a:solidFill>
                  <a:schemeClr val="tx1"/>
                </a:solidFill>
                <a:latin typeface="Arial" charset="0"/>
              </a:defRPr>
            </a:lvl1pPr>
          </a:lstStyle>
          <a:p>
            <a:pPr>
              <a:defRPr/>
            </a:pPr>
            <a:fld id="{4A3B430E-BD08-4771-8260-D85043EC4C38}" type="slidenum">
              <a:rPr lang="zh-CN" altLang="en-US"/>
              <a:pPr>
                <a:defRPr/>
              </a:pPr>
              <a:t>‹#›</a:t>
            </a:fld>
            <a:endParaRPr lang="en-US" altLang="zh-CN"/>
          </a:p>
        </p:txBody>
      </p:sp>
    </p:spTree>
    <p:extLst>
      <p:ext uri="{BB962C8B-B14F-4D97-AF65-F5344CB8AC3E}">
        <p14:creationId xmlns:p14="http://schemas.microsoft.com/office/powerpoint/2010/main" val="34496581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571832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913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35714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17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206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033792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7803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95069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8385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676085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8867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7122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7152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720725"/>
            <a:ext cx="9112250" cy="730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u="none"/>
          </a:p>
        </p:txBody>
      </p:sp>
      <p:sp>
        <p:nvSpPr>
          <p:cNvPr id="1027" name="矩形 9"/>
          <p:cNvSpPr>
            <a:spLocks noChangeArrowheads="1"/>
          </p:cNvSpPr>
          <p:nvPr userDrawn="1"/>
        </p:nvSpPr>
        <p:spPr bwMode="auto">
          <a:xfrm>
            <a:off x="6623050" y="720725"/>
            <a:ext cx="2000250" cy="73025"/>
          </a:xfrm>
          <a:prstGeom prst="rect">
            <a:avLst/>
          </a:prstGeom>
          <a:solidFill>
            <a:srgbClr val="990033"/>
          </a:solidFill>
          <a:ln>
            <a:noFill/>
          </a:ln>
          <a:extLst/>
        </p:spPr>
        <p:txBody>
          <a:bodyPr anchor="ctr"/>
          <a:lstStyle/>
          <a:p>
            <a:pPr algn="ctr"/>
            <a:endParaRPr lang="zh-CN" altLang="en-US" b="0" u="none">
              <a:solidFill>
                <a:srgbClr val="FFFFFF"/>
              </a:solidFill>
            </a:endParaRPr>
          </a:p>
        </p:txBody>
      </p:sp>
      <p:sp>
        <p:nvSpPr>
          <p:cNvPr id="1028" name="矩形 1"/>
          <p:cNvSpPr>
            <a:spLocks noChangeArrowheads="1"/>
          </p:cNvSpPr>
          <p:nvPr userDrawn="1"/>
        </p:nvSpPr>
        <p:spPr bwMode="auto">
          <a:xfrm>
            <a:off x="5470525" y="720725"/>
            <a:ext cx="2001838" cy="73025"/>
          </a:xfrm>
          <a:prstGeom prst="rect">
            <a:avLst/>
          </a:prstGeom>
          <a:solidFill>
            <a:srgbClr val="0070C0"/>
          </a:solidFill>
          <a:ln>
            <a:noFill/>
          </a:ln>
          <a:extLst/>
        </p:spPr>
        <p:txBody>
          <a:bodyPr anchor="ctr"/>
          <a:lstStyle/>
          <a:p>
            <a:pPr algn="ctr"/>
            <a:endParaRPr lang="zh-CN" altLang="en-US" b="0" u="none">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中国石油大学（华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900"/>
            <a:ext cx="3981450" cy="8763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bwMode="auto">
          <a:xfrm>
            <a:off x="0" y="1473200"/>
            <a:ext cx="9144000" cy="2921000"/>
          </a:xfrm>
          <a:prstGeom prst="rect">
            <a:avLst/>
          </a:prstGeom>
          <a:solidFill>
            <a:srgbClr val="0070C0"/>
          </a:solidFill>
          <a:ln w="9525" cap="flat" cmpd="sng" algn="ctr">
            <a:no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TextBox 3"/>
          <p:cNvSpPr txBox="1"/>
          <p:nvPr/>
        </p:nvSpPr>
        <p:spPr>
          <a:xfrm>
            <a:off x="2895600" y="2044700"/>
            <a:ext cx="4927600" cy="707886"/>
          </a:xfrm>
          <a:prstGeom prst="rect">
            <a:avLst/>
          </a:prstGeom>
          <a:noFill/>
        </p:spPr>
        <p:txBody>
          <a:bodyPr wrap="square" rtlCol="0">
            <a:spAutoFit/>
          </a:bodyPr>
          <a:lstStyle/>
          <a:p>
            <a:r>
              <a:rPr lang="zh-CN" altLang="en-US" sz="4000" u="none" dirty="0" smtClean="0">
                <a:solidFill>
                  <a:schemeClr val="bg1"/>
                </a:solidFill>
                <a:effectLst>
                  <a:outerShdw blurRad="38100" dist="38100" dir="2700000" algn="tl">
                    <a:srgbClr val="000000">
                      <a:alpha val="43137"/>
                    </a:srgbClr>
                  </a:outerShdw>
                </a:effectLst>
                <a:latin typeface="黑体" pitchFamily="2" charset="-122"/>
                <a:ea typeface="黑体" pitchFamily="2" charset="-122"/>
              </a:rPr>
              <a:t>第</a:t>
            </a:r>
            <a:r>
              <a:rPr lang="en-US" altLang="zh-CN" sz="4000" u="none" dirty="0" smtClean="0">
                <a:solidFill>
                  <a:schemeClr val="bg1"/>
                </a:solidFill>
                <a:effectLst>
                  <a:outerShdw blurRad="38100" dist="38100" dir="2700000" algn="tl">
                    <a:srgbClr val="000000">
                      <a:alpha val="43137"/>
                    </a:srgbClr>
                  </a:outerShdw>
                </a:effectLst>
                <a:latin typeface="黑体" pitchFamily="2" charset="-122"/>
                <a:ea typeface="黑体" pitchFamily="2" charset="-122"/>
              </a:rPr>
              <a:t>7</a:t>
            </a:r>
            <a:r>
              <a:rPr lang="zh-CN" altLang="en-US" sz="4000" u="none" dirty="0" smtClean="0">
                <a:solidFill>
                  <a:schemeClr val="bg1"/>
                </a:solidFill>
                <a:effectLst>
                  <a:outerShdw blurRad="38100" dist="38100" dir="2700000" algn="tl">
                    <a:srgbClr val="000000">
                      <a:alpha val="43137"/>
                    </a:srgbClr>
                  </a:outerShdw>
                </a:effectLst>
                <a:latin typeface="黑体" pitchFamily="2" charset="-122"/>
                <a:ea typeface="黑体" pitchFamily="2" charset="-122"/>
              </a:rPr>
              <a:t>章 设计模式</a:t>
            </a:r>
            <a:endParaRPr lang="zh-CN" altLang="en-US" sz="4000" u="none"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TextBox 5"/>
          <p:cNvSpPr txBox="1"/>
          <p:nvPr/>
        </p:nvSpPr>
        <p:spPr>
          <a:xfrm>
            <a:off x="4559300" y="3225800"/>
            <a:ext cx="4330700" cy="646331"/>
          </a:xfrm>
          <a:prstGeom prst="rect">
            <a:avLst/>
          </a:prstGeom>
          <a:noFill/>
        </p:spPr>
        <p:txBody>
          <a:bodyPr wrap="square" rtlCol="0">
            <a:spAutoFit/>
          </a:bodyPr>
          <a:lstStyle/>
          <a:p>
            <a:r>
              <a:rPr lang="zh-CN" altLang="en-US" sz="3600" u="none" dirty="0" smtClean="0">
                <a:solidFill>
                  <a:schemeClr val="bg1"/>
                </a:solidFill>
                <a:effectLst>
                  <a:outerShdw blurRad="38100" dist="38100" dir="2700000" algn="tl">
                    <a:srgbClr val="000000">
                      <a:alpha val="43137"/>
                    </a:srgbClr>
                  </a:outerShdw>
                </a:effectLst>
                <a:latin typeface="Times New Roman" pitchFamily="18" charset="0"/>
                <a:ea typeface="黑体" pitchFamily="2" charset="-122"/>
                <a:cs typeface="Times New Roman" pitchFamily="18" charset="0"/>
              </a:rPr>
              <a:t>工厂模式</a:t>
            </a:r>
            <a:endParaRPr lang="zh-CN" altLang="en-US" sz="3600" u="none" dirty="0">
              <a:solidFill>
                <a:schemeClr val="bg1"/>
              </a:solidFill>
              <a:effectLst>
                <a:outerShdw blurRad="38100" dist="38100" dir="2700000" algn="tl">
                  <a:srgbClr val="000000">
                    <a:alpha val="43137"/>
                  </a:srgbClr>
                </a:outerShdw>
              </a:effectLst>
              <a:latin typeface="Times New Roman" pitchFamily="18" charset="0"/>
              <a:ea typeface="黑体" pitchFamily="2" charset="-122"/>
              <a:cs typeface="Times New Roman" pitchFamily="18" charset="0"/>
            </a:endParaRPr>
          </a:p>
        </p:txBody>
      </p:sp>
      <p:sp>
        <p:nvSpPr>
          <p:cNvPr id="5" name="TextBox 4"/>
          <p:cNvSpPr txBox="1"/>
          <p:nvPr/>
        </p:nvSpPr>
        <p:spPr>
          <a:xfrm>
            <a:off x="2895600" y="4889500"/>
            <a:ext cx="3632200" cy="461665"/>
          </a:xfrm>
          <a:prstGeom prst="rect">
            <a:avLst/>
          </a:prstGeom>
          <a:noFill/>
        </p:spPr>
        <p:txBody>
          <a:bodyPr wrap="square" rtlCol="0">
            <a:spAutoFit/>
          </a:bodyPr>
          <a:lstStyle/>
          <a:p>
            <a:r>
              <a:rPr lang="zh-CN" altLang="en-US" sz="2400" u="none" dirty="0" smtClean="0">
                <a:solidFill>
                  <a:schemeClr val="accent1">
                    <a:lumMod val="50000"/>
                  </a:schemeClr>
                </a:solidFill>
                <a:latin typeface="黑体" pitchFamily="2" charset="-122"/>
                <a:ea typeface="黑体" pitchFamily="2" charset="-122"/>
              </a:rPr>
              <a:t>计算机科学与技术学院</a:t>
            </a:r>
            <a:endParaRPr lang="en-US" altLang="zh-CN" sz="2400" u="none" dirty="0" smtClean="0">
              <a:solidFill>
                <a:schemeClr val="accent1">
                  <a:lumMod val="50000"/>
                </a:schemeClr>
              </a:solidFill>
              <a:latin typeface="黑体" pitchFamily="2" charset="-122"/>
              <a:ea typeface="黑体" pitchFamily="2" charset="-122"/>
            </a:endParaRPr>
          </a:p>
        </p:txBody>
      </p:sp>
      <p:sp>
        <p:nvSpPr>
          <p:cNvPr id="8" name="TextBox 7"/>
          <p:cNvSpPr txBox="1"/>
          <p:nvPr/>
        </p:nvSpPr>
        <p:spPr>
          <a:xfrm>
            <a:off x="2882900" y="5473700"/>
            <a:ext cx="3327400" cy="461665"/>
          </a:xfrm>
          <a:prstGeom prst="rect">
            <a:avLst/>
          </a:prstGeom>
          <a:noFill/>
        </p:spPr>
        <p:txBody>
          <a:bodyPr wrap="square" rtlCol="0">
            <a:spAutoFit/>
          </a:bodyPr>
          <a:lstStyle/>
          <a:p>
            <a:pPr algn="ctr"/>
            <a:r>
              <a:rPr lang="zh-CN" altLang="en-US" sz="2400" u="none" dirty="0" smtClean="0">
                <a:solidFill>
                  <a:schemeClr val="accent1">
                    <a:lumMod val="50000"/>
                  </a:schemeClr>
                </a:solidFill>
                <a:latin typeface="黑体" pitchFamily="2" charset="-122"/>
                <a:ea typeface="黑体" pitchFamily="2" charset="-122"/>
              </a:rPr>
              <a:t>董 玉 坤</a:t>
            </a:r>
            <a:endParaRPr lang="en-US" altLang="zh-CN" sz="2400" u="none" dirty="0" smtClean="0">
              <a:solidFill>
                <a:schemeClr val="accent1">
                  <a:lumMod val="50000"/>
                </a:schemeClr>
              </a:solidFill>
              <a:latin typeface="黑体" pitchFamily="2" charset="-122"/>
              <a:ea typeface="黑体" pitchFamily="2" charset="-122"/>
            </a:endParaRPr>
          </a:p>
        </p:txBody>
      </p:sp>
    </p:spTree>
    <p:extLst>
      <p:ext uri="{BB962C8B-B14F-4D97-AF65-F5344CB8AC3E}">
        <p14:creationId xmlns:p14="http://schemas.microsoft.com/office/powerpoint/2010/main" val="897352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40"/>
          <p:cNvSpPr txBox="1">
            <a:spLocks noChangeArrowheads="1"/>
          </p:cNvSpPr>
          <p:nvPr/>
        </p:nvSpPr>
        <p:spPr bwMode="auto">
          <a:xfrm>
            <a:off x="69850" y="195263"/>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spcBef>
                <a:spcPct val="50000"/>
              </a:spcBef>
              <a:defRPr/>
            </a:pPr>
            <a:r>
              <a:rPr lang="zh-CN" altLang="en-US" sz="2800" u="none" dirty="0" smtClean="0">
                <a:solidFill>
                  <a:srgbClr val="0070C0"/>
                </a:solidFill>
                <a:latin typeface="微软雅黑" pitchFamily="34" charset="-122"/>
                <a:ea typeface="微软雅黑" pitchFamily="34" charset="-122"/>
              </a:rPr>
              <a:t>一、工厂模式的动机</a:t>
            </a:r>
          </a:p>
        </p:txBody>
      </p:sp>
      <p:sp>
        <p:nvSpPr>
          <p:cNvPr id="22" name="TextBox 21"/>
          <p:cNvSpPr txBox="1"/>
          <p:nvPr/>
        </p:nvSpPr>
        <p:spPr bwMode="auto">
          <a:xfrm>
            <a:off x="3015766" y="2496310"/>
            <a:ext cx="2822246" cy="510778"/>
          </a:xfrm>
          <a:prstGeom prst="roundRect">
            <a:avLst/>
          </a:prstGeom>
          <a:noFill/>
          <a:scene3d>
            <a:camera prst="orthographicFront"/>
            <a:lightRig rig="threePt" dir="t"/>
          </a:scene3d>
          <a:sp3d/>
        </p:spPr>
        <p:txBody>
          <a:bodyPr>
            <a:spAutoFit/>
          </a:bodyPr>
          <a:lstStyle/>
          <a:p>
            <a:pPr algn="ctr">
              <a:spcBef>
                <a:spcPct val="20000"/>
              </a:spcBef>
              <a:buClr>
                <a:srgbClr val="E1B40C"/>
              </a:buClr>
              <a:buFont typeface="微软雅黑" pitchFamily="34" charset="-122"/>
              <a:buNone/>
              <a:defRPr/>
            </a:pPr>
            <a:r>
              <a:rPr lang="zh-CN" altLang="en-US" sz="2400" u="none" kern="0" dirty="0" smtClean="0">
                <a:ln w="1905"/>
                <a:gradFill>
                  <a:gsLst>
                    <a:gs pos="0">
                      <a:srgbClr val="AE4845">
                        <a:shade val="20000"/>
                        <a:satMod val="200000"/>
                      </a:srgbClr>
                    </a:gs>
                    <a:gs pos="78000">
                      <a:srgbClr val="AE4845">
                        <a:tint val="90000"/>
                        <a:shade val="89000"/>
                        <a:satMod val="220000"/>
                      </a:srgbClr>
                    </a:gs>
                    <a:gs pos="100000">
                      <a:srgbClr val="AE4845">
                        <a:tint val="12000"/>
                        <a:satMod val="255000"/>
                      </a:srgbClr>
                    </a:gs>
                  </a:gsLst>
                  <a:lin ang="5400000"/>
                </a:gradFill>
                <a:effectLst>
                  <a:innerShdw blurRad="69850" dist="43180" dir="5400000">
                    <a:srgbClr val="000000">
                      <a:alpha val="65000"/>
                    </a:srgbClr>
                  </a:innerShdw>
                </a:effectLst>
                <a:latin typeface="微软雅黑" pitchFamily="34" charset="-122"/>
                <a:ea typeface="微软雅黑" pitchFamily="34" charset="-122"/>
              </a:rPr>
              <a:t>水果农场</a:t>
            </a:r>
            <a:endParaRPr lang="zh-CN" altLang="en-US" sz="2400" u="none" kern="0" dirty="0">
              <a:ln w="1905"/>
              <a:gradFill>
                <a:gsLst>
                  <a:gs pos="0">
                    <a:srgbClr val="AE4845">
                      <a:shade val="20000"/>
                      <a:satMod val="200000"/>
                    </a:srgbClr>
                  </a:gs>
                  <a:gs pos="78000">
                    <a:srgbClr val="AE4845">
                      <a:tint val="90000"/>
                      <a:shade val="89000"/>
                      <a:satMod val="220000"/>
                    </a:srgbClr>
                  </a:gs>
                  <a:gs pos="100000">
                    <a:srgbClr val="AE4845">
                      <a:tint val="12000"/>
                      <a:satMod val="255000"/>
                    </a:srgb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p:txBody>
      </p:sp>
      <p:sp>
        <p:nvSpPr>
          <p:cNvPr id="23" name="矩形​​ 6"/>
          <p:cNvSpPr/>
          <p:nvPr/>
        </p:nvSpPr>
        <p:spPr>
          <a:xfrm>
            <a:off x="19050" y="6767513"/>
            <a:ext cx="9112250" cy="115887"/>
          </a:xfrm>
          <a:prstGeom prst="rect">
            <a:avLst/>
          </a:prstGeom>
          <a:gradFill flip="none" rotWithShape="1">
            <a:gsLst>
              <a:gs pos="0">
                <a:srgbClr val="FFFFFF">
                  <a:lumMod val="85000"/>
                </a:srgbClr>
              </a:gs>
              <a:gs pos="100000">
                <a:srgbClr val="FFFFFF">
                  <a:lumMod val="85000"/>
                </a:srgbClr>
              </a:gs>
              <a:gs pos="20000">
                <a:srgbClr val="FFFFFF">
                  <a:lumMod val="75000"/>
                </a:srgbClr>
              </a:gs>
            </a:gsLst>
            <a:lin ang="5400000" scaled="0"/>
            <a:tileRect/>
          </a:gra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sp>
        <p:nvSpPr>
          <p:cNvPr id="24" name="矩形​​ 7"/>
          <p:cNvSpPr/>
          <p:nvPr/>
        </p:nvSpPr>
        <p:spPr>
          <a:xfrm>
            <a:off x="5294313" y="6754813"/>
            <a:ext cx="966787" cy="115887"/>
          </a:xfrm>
          <a:prstGeom prst="rect">
            <a:avLst/>
          </a:prstGeom>
          <a:solidFill>
            <a:srgbClr val="00B0F0"/>
          </a:soli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cxnSp>
        <p:nvCxnSpPr>
          <p:cNvPr id="4110" name="直接连接符​​ 9"/>
          <p:cNvCxnSpPr>
            <a:cxnSpLocks noChangeShapeType="1"/>
          </p:cNvCxnSpPr>
          <p:nvPr/>
        </p:nvCxnSpPr>
        <p:spPr bwMode="auto">
          <a:xfrm>
            <a:off x="5332413" y="6562725"/>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4111" name="直接连接符​​ 10"/>
          <p:cNvCxnSpPr>
            <a:cxnSpLocks noChangeShapeType="1"/>
          </p:cNvCxnSpPr>
          <p:nvPr/>
        </p:nvCxnSpPr>
        <p:spPr bwMode="auto">
          <a:xfrm>
            <a:off x="7177088" y="6562725"/>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4112" name="直接连接符​​ 11"/>
          <p:cNvCxnSpPr>
            <a:cxnSpLocks noChangeShapeType="1"/>
          </p:cNvCxnSpPr>
          <p:nvPr/>
        </p:nvCxnSpPr>
        <p:spPr bwMode="auto">
          <a:xfrm>
            <a:off x="6254750" y="6562725"/>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4113" name="直接连接符​​ 12"/>
          <p:cNvCxnSpPr>
            <a:cxnSpLocks noChangeShapeType="1"/>
          </p:cNvCxnSpPr>
          <p:nvPr/>
        </p:nvCxnSpPr>
        <p:spPr bwMode="auto">
          <a:xfrm>
            <a:off x="8097838" y="6562725"/>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4114" name="直接连接符​​ 13"/>
          <p:cNvCxnSpPr>
            <a:cxnSpLocks noChangeShapeType="1"/>
          </p:cNvCxnSpPr>
          <p:nvPr/>
        </p:nvCxnSpPr>
        <p:spPr bwMode="auto">
          <a:xfrm>
            <a:off x="9020175" y="6562725"/>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sp>
        <p:nvSpPr>
          <p:cNvPr id="4115" name="TextBox 30"/>
          <p:cNvSpPr txBox="1">
            <a:spLocks noChangeArrowheads="1"/>
          </p:cNvSpPr>
          <p:nvPr/>
        </p:nvSpPr>
        <p:spPr bwMode="auto">
          <a:xfrm>
            <a:off x="5329238" y="6284913"/>
            <a:ext cx="1196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r>
              <a:rPr lang="zh-CN" altLang="en-US" sz="2800" u="none" dirty="0" smtClean="0">
                <a:solidFill>
                  <a:schemeClr val="bg1">
                    <a:lumMod val="50000"/>
                  </a:schemeClr>
                </a:solidFill>
                <a:latin typeface="黑体" pitchFamily="49" charset="-122"/>
                <a:ea typeface="黑体" pitchFamily="49" charset="-122"/>
                <a:cs typeface="Arial Unicode MS" pitchFamily="34" charset="-122"/>
              </a:rPr>
              <a:t>动机</a:t>
            </a:r>
            <a:endParaRPr lang="zh-CN" altLang="en-US" sz="2800" u="none" dirty="0">
              <a:solidFill>
                <a:schemeClr val="bg1">
                  <a:lumMod val="50000"/>
                </a:schemeClr>
              </a:solidFill>
              <a:latin typeface="黑体" pitchFamily="49" charset="-122"/>
              <a:ea typeface="黑体" pitchFamily="49" charset="-122"/>
              <a:cs typeface="Arial Unicode MS" pitchFamily="34" charset="-122"/>
            </a:endParaRPr>
          </a:p>
        </p:txBody>
      </p:sp>
      <p:sp>
        <p:nvSpPr>
          <p:cNvPr id="33" name="TextBox 16"/>
          <p:cNvSpPr txBox="1">
            <a:spLocks noChangeArrowheads="1"/>
          </p:cNvSpPr>
          <p:nvPr/>
        </p:nvSpPr>
        <p:spPr bwMode="auto">
          <a:xfrm>
            <a:off x="6578600" y="6462713"/>
            <a:ext cx="720725" cy="369887"/>
          </a:xfrm>
          <a:prstGeom prst="rect">
            <a:avLst/>
          </a:prstGeom>
          <a:noFill/>
          <a:ln w="9525">
            <a:noFill/>
            <a:miter lim="800000"/>
            <a:headEnd/>
            <a:tailEnd/>
          </a:ln>
        </p:spPr>
        <p:txBody>
          <a:bodyPr>
            <a:spAutoFit/>
          </a:bodyPr>
          <a:lstStyle/>
          <a:p>
            <a:pPr>
              <a:defRPr/>
            </a:pPr>
            <a:r>
              <a:rPr lang="zh-CN" altLang="en-US" b="0" u="none" kern="0" dirty="0">
                <a:solidFill>
                  <a:schemeClr val="bg1">
                    <a:lumMod val="50000"/>
                  </a:schemeClr>
                </a:solidFill>
                <a:latin typeface="Arial Unicode MS" pitchFamily="34" charset="-122"/>
                <a:ea typeface="Arial Unicode MS" pitchFamily="34" charset="-122"/>
                <a:cs typeface="Arial Unicode MS" pitchFamily="34" charset="-122"/>
              </a:rPr>
              <a:t>结构</a:t>
            </a:r>
          </a:p>
        </p:txBody>
      </p:sp>
      <p:sp>
        <p:nvSpPr>
          <p:cNvPr id="34" name="TextBox 33"/>
          <p:cNvSpPr txBox="1"/>
          <p:nvPr/>
        </p:nvSpPr>
        <p:spPr>
          <a:xfrm>
            <a:off x="7427913" y="6464300"/>
            <a:ext cx="669925" cy="369888"/>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特点</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35" name="TextBox 34"/>
          <p:cNvSpPr txBox="1"/>
          <p:nvPr/>
        </p:nvSpPr>
        <p:spPr>
          <a:xfrm>
            <a:off x="8350250" y="6464300"/>
            <a:ext cx="669925" cy="369888"/>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应用</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074" y="2073795"/>
            <a:ext cx="1058412" cy="111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80" y="4919407"/>
            <a:ext cx="1080000" cy="9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280" y="3601208"/>
            <a:ext cx="1080000" cy="90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8" descr="http://img1.imgtn.bdimg.com/it/u=999694776,992455537&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10" descr="http://img1.imgtn.bdimg.com/it/u=999694776,992455537&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12" descr="http://img1.imgtn.bdimg.com/it/u=999694776,99245553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6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420" y="3029523"/>
            <a:ext cx="3290532" cy="218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440621" y="3581503"/>
            <a:ext cx="1396692" cy="154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bwMode="auto">
          <a:xfrm flipH="1" flipV="1">
            <a:off x="1585280" y="2751699"/>
            <a:ext cx="1170140" cy="829804"/>
          </a:xfrm>
          <a:prstGeom prst="straightConnector1">
            <a:avLst/>
          </a:prstGeom>
          <a:solidFill>
            <a:schemeClr val="accent1"/>
          </a:solidFill>
          <a:ln w="19050" cap="flat" cmpd="sng" algn="ctr">
            <a:solidFill>
              <a:schemeClr val="tx1"/>
            </a:solidFill>
            <a:prstDash val="solid"/>
            <a:round/>
            <a:headEnd type="none" w="med" len="med"/>
            <a:tailEnd type="stealth" w="lg" len="lg"/>
          </a:ln>
          <a:effectLst>
            <a:outerShdw dist="17961" dir="2700000" algn="ctr" rotWithShape="0">
              <a:schemeClr val="tx1">
                <a:gamma/>
                <a:shade val="60000"/>
                <a:invGamma/>
              </a:schemeClr>
            </a:outerShdw>
          </a:effectLst>
        </p:spPr>
      </p:cxnSp>
      <p:cxnSp>
        <p:nvCxnSpPr>
          <p:cNvPr id="8" name="直接箭头连接符 7"/>
          <p:cNvCxnSpPr>
            <a:stCxn id="2061" idx="1"/>
          </p:cNvCxnSpPr>
          <p:nvPr/>
        </p:nvCxnSpPr>
        <p:spPr bwMode="auto">
          <a:xfrm flipH="1" flipV="1">
            <a:off x="1705967" y="4121758"/>
            <a:ext cx="1049453" cy="1"/>
          </a:xfrm>
          <a:prstGeom prst="straightConnector1">
            <a:avLst/>
          </a:prstGeom>
          <a:solidFill>
            <a:schemeClr val="accent1"/>
          </a:solidFill>
          <a:ln w="19050" cap="flat" cmpd="sng" algn="ctr">
            <a:solidFill>
              <a:schemeClr val="tx1"/>
            </a:solidFill>
            <a:prstDash val="solid"/>
            <a:round/>
            <a:headEnd type="none" w="med" len="med"/>
            <a:tailEnd type="stealth" w="lg" len="lg"/>
          </a:ln>
          <a:effectLst>
            <a:outerShdw dist="17961" dir="2700000" algn="ctr" rotWithShape="0">
              <a:schemeClr val="tx1">
                <a:gamma/>
                <a:shade val="60000"/>
                <a:invGamma/>
              </a:schemeClr>
            </a:outerShdw>
          </a:effectLst>
        </p:spPr>
      </p:cxnSp>
      <p:cxnSp>
        <p:nvCxnSpPr>
          <p:cNvPr id="10" name="直接箭头连接符 9"/>
          <p:cNvCxnSpPr>
            <a:endCxn id="2052" idx="3"/>
          </p:cNvCxnSpPr>
          <p:nvPr/>
        </p:nvCxnSpPr>
        <p:spPr bwMode="auto">
          <a:xfrm flipH="1">
            <a:off x="1585280" y="4722134"/>
            <a:ext cx="1170140" cy="661674"/>
          </a:xfrm>
          <a:prstGeom prst="straightConnector1">
            <a:avLst/>
          </a:prstGeom>
          <a:solidFill>
            <a:schemeClr val="accent1"/>
          </a:solidFill>
          <a:ln w="19050" cap="flat" cmpd="sng" algn="ctr">
            <a:solidFill>
              <a:schemeClr val="tx1"/>
            </a:solidFill>
            <a:prstDash val="solid"/>
            <a:round/>
            <a:headEnd type="none" w="med" len="med"/>
            <a:tailEnd type="stealth" w="lg" len="lg"/>
          </a:ln>
          <a:effectLst>
            <a:outerShdw dist="17961" dir="2700000" algn="ctr" rotWithShape="0">
              <a:schemeClr val="tx1">
                <a:gamma/>
                <a:shade val="60000"/>
                <a:invGamma/>
              </a:schemeClr>
            </a:outerShdw>
          </a:effectLst>
        </p:spPr>
      </p:cxnSp>
      <p:sp>
        <p:nvSpPr>
          <p:cNvPr id="11" name="TextBox 10"/>
          <p:cNvSpPr txBox="1"/>
          <p:nvPr/>
        </p:nvSpPr>
        <p:spPr>
          <a:xfrm>
            <a:off x="1748232" y="2683459"/>
            <a:ext cx="1036756" cy="400110"/>
          </a:xfrm>
          <a:prstGeom prst="rect">
            <a:avLst/>
          </a:prstGeom>
          <a:noFill/>
        </p:spPr>
        <p:txBody>
          <a:bodyPr wrap="square" rtlCol="0">
            <a:spAutoFit/>
          </a:bodyPr>
          <a:lstStyle/>
          <a:p>
            <a:r>
              <a:rPr lang="en-US" altLang="zh-CN" sz="2000" u="none" dirty="0" smtClean="0">
                <a:solidFill>
                  <a:srgbClr val="002060"/>
                </a:solidFill>
              </a:rPr>
              <a:t>create</a:t>
            </a:r>
          </a:p>
        </p:txBody>
      </p:sp>
      <p:sp>
        <p:nvSpPr>
          <p:cNvPr id="36" name="TextBox 35"/>
          <p:cNvSpPr txBox="1"/>
          <p:nvPr/>
        </p:nvSpPr>
        <p:spPr>
          <a:xfrm>
            <a:off x="1720936" y="3700510"/>
            <a:ext cx="1036756" cy="400110"/>
          </a:xfrm>
          <a:prstGeom prst="rect">
            <a:avLst/>
          </a:prstGeom>
          <a:noFill/>
        </p:spPr>
        <p:txBody>
          <a:bodyPr wrap="square" rtlCol="0">
            <a:spAutoFit/>
          </a:bodyPr>
          <a:lstStyle/>
          <a:p>
            <a:r>
              <a:rPr lang="en-US" altLang="zh-CN" sz="2000" u="none" dirty="0" smtClean="0">
                <a:solidFill>
                  <a:srgbClr val="002060"/>
                </a:solidFill>
              </a:rPr>
              <a:t>create</a:t>
            </a:r>
          </a:p>
        </p:txBody>
      </p:sp>
      <p:sp>
        <p:nvSpPr>
          <p:cNvPr id="37" name="TextBox 36"/>
          <p:cNvSpPr txBox="1"/>
          <p:nvPr/>
        </p:nvSpPr>
        <p:spPr>
          <a:xfrm>
            <a:off x="1720936" y="4478284"/>
            <a:ext cx="1036756" cy="400110"/>
          </a:xfrm>
          <a:prstGeom prst="rect">
            <a:avLst/>
          </a:prstGeom>
          <a:noFill/>
        </p:spPr>
        <p:txBody>
          <a:bodyPr wrap="square" rtlCol="0">
            <a:spAutoFit/>
          </a:bodyPr>
          <a:lstStyle/>
          <a:p>
            <a:r>
              <a:rPr lang="en-US" altLang="zh-CN" sz="2000" u="none" dirty="0" smtClean="0">
                <a:solidFill>
                  <a:srgbClr val="002060"/>
                </a:solidFill>
              </a:rPr>
              <a:t>create</a:t>
            </a:r>
          </a:p>
        </p:txBody>
      </p:sp>
      <p:sp>
        <p:nvSpPr>
          <p:cNvPr id="13" name="云形标注 12"/>
          <p:cNvSpPr/>
          <p:nvPr/>
        </p:nvSpPr>
        <p:spPr bwMode="auto">
          <a:xfrm>
            <a:off x="6782937" y="1037230"/>
            <a:ext cx="2047163" cy="1633393"/>
          </a:xfrm>
          <a:prstGeom prst="cloudCallout">
            <a:avLst>
              <a:gd name="adj1" fmla="val 25429"/>
              <a:gd name="adj2" fmla="val 102531"/>
            </a:avLst>
          </a:prstGeom>
          <a:gradFill>
            <a:gsLst>
              <a:gs pos="0">
                <a:srgbClr val="6597C9"/>
              </a:gs>
              <a:gs pos="50000">
                <a:schemeClr val="accent1">
                  <a:tint val="44500"/>
                  <a:satMod val="160000"/>
                </a:schemeClr>
              </a:gs>
              <a:gs pos="100000">
                <a:schemeClr val="bg1">
                  <a:lumMod val="95000"/>
                </a:schemeClr>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rgbClr val="C00000"/>
                </a:solidFill>
                <a:effectLst/>
                <a:latin typeface="黑体" pitchFamily="2" charset="-122"/>
                <a:ea typeface="黑体" pitchFamily="2" charset="-122"/>
              </a:rPr>
              <a:t>能否根据水果名字得到水果？</a:t>
            </a:r>
          </a:p>
        </p:txBody>
      </p:sp>
      <p:cxnSp>
        <p:nvCxnSpPr>
          <p:cNvPr id="15" name="直接箭头连接符 14"/>
          <p:cNvCxnSpPr/>
          <p:nvPr/>
        </p:nvCxnSpPr>
        <p:spPr bwMode="auto">
          <a:xfrm flipH="1" flipV="1">
            <a:off x="6097324" y="3411949"/>
            <a:ext cx="1343297" cy="342991"/>
          </a:xfrm>
          <a:prstGeom prst="straightConnector1">
            <a:avLst/>
          </a:prstGeom>
          <a:solidFill>
            <a:schemeClr val="accent1"/>
          </a:solidFill>
          <a:ln w="19050" cap="flat" cmpd="sng" algn="ctr">
            <a:solidFill>
              <a:schemeClr val="tx1"/>
            </a:solidFill>
            <a:prstDash val="solid"/>
            <a:round/>
            <a:headEnd type="none" w="med" len="med"/>
            <a:tailEnd type="stealth" w="lg" len="lg"/>
          </a:ln>
          <a:effectLst>
            <a:outerShdw dist="17961" dir="2700000" algn="ctr" rotWithShape="0">
              <a:schemeClr val="tx1">
                <a:gamma/>
                <a:shade val="60000"/>
                <a:invGamma/>
              </a:schemeClr>
            </a:outerShdw>
          </a:effectLst>
        </p:spPr>
      </p:cxnSp>
      <p:cxnSp>
        <p:nvCxnSpPr>
          <p:cNvPr id="17" name="直接箭头连接符 16"/>
          <p:cNvCxnSpPr/>
          <p:nvPr/>
        </p:nvCxnSpPr>
        <p:spPr bwMode="auto">
          <a:xfrm flipH="1">
            <a:off x="6097324" y="4271886"/>
            <a:ext cx="1343297"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a:outerShdw dist="17961" dir="2700000" algn="ctr" rotWithShape="0">
              <a:schemeClr val="tx1">
                <a:gamma/>
                <a:shade val="60000"/>
                <a:invGamma/>
              </a:schemeClr>
            </a:outerShdw>
          </a:effectLst>
        </p:spPr>
      </p:cxnSp>
      <p:cxnSp>
        <p:nvCxnSpPr>
          <p:cNvPr id="19" name="直接箭头连接符 18"/>
          <p:cNvCxnSpPr/>
          <p:nvPr/>
        </p:nvCxnSpPr>
        <p:spPr bwMode="auto">
          <a:xfrm flipH="1">
            <a:off x="6097324" y="4878394"/>
            <a:ext cx="1501775" cy="247651"/>
          </a:xfrm>
          <a:prstGeom prst="straightConnector1">
            <a:avLst/>
          </a:prstGeom>
          <a:solidFill>
            <a:schemeClr val="accent1"/>
          </a:solidFill>
          <a:ln w="19050" cap="flat" cmpd="sng" algn="ctr">
            <a:solidFill>
              <a:schemeClr val="tx1"/>
            </a:solidFill>
            <a:prstDash val="solid"/>
            <a:round/>
            <a:headEnd type="none" w="med" len="med"/>
            <a:tailEnd type="stealth" w="lg" len="lg"/>
          </a:ln>
          <a:effectLst>
            <a:outerShdw dist="17961" dir="2700000" algn="ctr" rotWithShape="0">
              <a:schemeClr val="tx1">
                <a:gamma/>
                <a:shade val="60000"/>
                <a:invGamma/>
              </a:schemeClr>
            </a:outerShdw>
          </a:effectLst>
        </p:spPr>
      </p:cxnSp>
      <p:sp>
        <p:nvSpPr>
          <p:cNvPr id="43" name="TextBox 42"/>
          <p:cNvSpPr txBox="1"/>
          <p:nvPr/>
        </p:nvSpPr>
        <p:spPr>
          <a:xfrm>
            <a:off x="6414824" y="3181393"/>
            <a:ext cx="1036756" cy="400110"/>
          </a:xfrm>
          <a:prstGeom prst="rect">
            <a:avLst/>
          </a:prstGeom>
          <a:noFill/>
        </p:spPr>
        <p:txBody>
          <a:bodyPr wrap="square" rtlCol="0">
            <a:spAutoFit/>
          </a:bodyPr>
          <a:lstStyle/>
          <a:p>
            <a:r>
              <a:rPr lang="en-US" altLang="zh-CN" sz="2000" u="none" dirty="0" smtClean="0">
                <a:solidFill>
                  <a:srgbClr val="002060"/>
                </a:solidFill>
              </a:rPr>
              <a:t>Apple</a:t>
            </a:r>
          </a:p>
        </p:txBody>
      </p:sp>
      <p:sp>
        <p:nvSpPr>
          <p:cNvPr id="44" name="TextBox 43"/>
          <p:cNvSpPr txBox="1"/>
          <p:nvPr/>
        </p:nvSpPr>
        <p:spPr>
          <a:xfrm>
            <a:off x="6258582" y="3866157"/>
            <a:ext cx="1121747" cy="400110"/>
          </a:xfrm>
          <a:prstGeom prst="rect">
            <a:avLst/>
          </a:prstGeom>
          <a:noFill/>
        </p:spPr>
        <p:txBody>
          <a:bodyPr wrap="square" rtlCol="0">
            <a:spAutoFit/>
          </a:bodyPr>
          <a:lstStyle/>
          <a:p>
            <a:r>
              <a:rPr lang="en-US" altLang="zh-CN" sz="2000" u="none" dirty="0" smtClean="0">
                <a:solidFill>
                  <a:srgbClr val="002060"/>
                </a:solidFill>
              </a:rPr>
              <a:t>Banana</a:t>
            </a:r>
          </a:p>
        </p:txBody>
      </p:sp>
      <p:sp>
        <p:nvSpPr>
          <p:cNvPr id="45" name="TextBox 44"/>
          <p:cNvSpPr txBox="1"/>
          <p:nvPr/>
        </p:nvSpPr>
        <p:spPr>
          <a:xfrm>
            <a:off x="6214312" y="4614617"/>
            <a:ext cx="1121747" cy="400110"/>
          </a:xfrm>
          <a:prstGeom prst="rect">
            <a:avLst/>
          </a:prstGeom>
          <a:noFill/>
        </p:spPr>
        <p:txBody>
          <a:bodyPr wrap="square" rtlCol="0">
            <a:spAutoFit/>
          </a:bodyPr>
          <a:lstStyle/>
          <a:p>
            <a:r>
              <a:rPr lang="en-US" altLang="zh-CN" sz="2000" u="none" dirty="0" smtClean="0">
                <a:solidFill>
                  <a:srgbClr val="002060"/>
                </a:solidFill>
              </a:rPr>
              <a:t>Orange</a:t>
            </a:r>
          </a:p>
        </p:txBody>
      </p:sp>
      <p:sp>
        <p:nvSpPr>
          <p:cNvPr id="46" name="TextBox 45"/>
          <p:cNvSpPr txBox="1"/>
          <p:nvPr/>
        </p:nvSpPr>
        <p:spPr bwMode="auto">
          <a:xfrm>
            <a:off x="1022679" y="1074662"/>
            <a:ext cx="2822246" cy="510778"/>
          </a:xfrm>
          <a:prstGeom prst="roundRect">
            <a:avLst/>
          </a:prstGeom>
          <a:noFill/>
          <a:scene3d>
            <a:camera prst="orthographicFront"/>
            <a:lightRig rig="threePt" dir="t"/>
          </a:scene3d>
          <a:sp3d/>
        </p:spPr>
        <p:txBody>
          <a:bodyPr>
            <a:spAutoFit/>
          </a:bodyPr>
          <a:lstStyle/>
          <a:p>
            <a:pPr>
              <a:spcBef>
                <a:spcPct val="20000"/>
              </a:spcBef>
              <a:buClr>
                <a:srgbClr val="E1B40C"/>
              </a:buClr>
              <a:buFont typeface="微软雅黑" pitchFamily="34" charset="-122"/>
              <a:buNone/>
              <a:defRPr/>
            </a:pPr>
            <a:r>
              <a:rPr lang="zh-CN" altLang="en-US" sz="2400" u="none" kern="0" dirty="0" smtClean="0">
                <a:ln w="1905"/>
                <a:solidFill>
                  <a:srgbClr val="0070C0"/>
                </a:solidFill>
                <a:effectLst>
                  <a:innerShdw blurRad="69850" dist="43180" dir="5400000">
                    <a:srgbClr val="000000">
                      <a:alpha val="65000"/>
                    </a:srgbClr>
                  </a:innerShdw>
                </a:effectLst>
                <a:latin typeface="微软雅黑" pitchFamily="34" charset="-122"/>
                <a:ea typeface="微软雅黑" pitchFamily="34" charset="-122"/>
              </a:rPr>
              <a:t> </a:t>
            </a:r>
            <a:r>
              <a:rPr lang="zh-CN" altLang="en-US" sz="2400" u="none" kern="0" dirty="0">
                <a:ln w="1905"/>
                <a:solidFill>
                  <a:srgbClr val="0070C0"/>
                </a:solidFill>
                <a:effectLst>
                  <a:innerShdw blurRad="69850" dist="43180" dir="5400000">
                    <a:srgbClr val="000000">
                      <a:alpha val="65000"/>
                    </a:srgbClr>
                  </a:innerShdw>
                </a:effectLst>
                <a:latin typeface="微软雅黑" pitchFamily="34" charset="-122"/>
                <a:ea typeface="微软雅黑" pitchFamily="34" charset="-122"/>
              </a:rPr>
              <a:t>引</a:t>
            </a:r>
            <a:r>
              <a:rPr lang="zh-CN" altLang="en-US" sz="2400" u="none" kern="0" dirty="0" smtClean="0">
                <a:ln w="1905"/>
                <a:solidFill>
                  <a:srgbClr val="0070C0"/>
                </a:solidFill>
                <a:effectLst>
                  <a:innerShdw blurRad="69850" dist="43180" dir="5400000">
                    <a:srgbClr val="000000">
                      <a:alpha val="65000"/>
                    </a:srgbClr>
                  </a:innerShdw>
                </a:effectLst>
                <a:latin typeface="微软雅黑" pitchFamily="34" charset="-122"/>
                <a:ea typeface="微软雅黑" pitchFamily="34" charset="-122"/>
              </a:rPr>
              <a:t>例：水果农场</a:t>
            </a:r>
            <a:endParaRPr lang="zh-CN" altLang="en-US" sz="2400" u="none" kern="0" dirty="0">
              <a:ln w="1905"/>
              <a:solidFill>
                <a:srgbClr val="0070C0"/>
              </a:solidFill>
              <a:effectLst>
                <a:innerShdw blurRad="69850" dist="43180" dir="5400000">
                  <a:srgbClr val="000000">
                    <a:alpha val="65000"/>
                  </a:srgbClr>
                </a:innerShdw>
              </a:effectLst>
              <a:latin typeface="微软雅黑" pitchFamily="34" charset="-122"/>
              <a:ea typeface="微软雅黑" pitchFamily="34" charset="-122"/>
            </a:endParaRPr>
          </a:p>
        </p:txBody>
      </p:sp>
      <p:sp>
        <p:nvSpPr>
          <p:cNvPr id="47" name="同心圆 46"/>
          <p:cNvSpPr/>
          <p:nvPr/>
        </p:nvSpPr>
        <p:spPr>
          <a:xfrm>
            <a:off x="709151" y="1153477"/>
            <a:ext cx="365126" cy="365126"/>
          </a:xfrm>
          <a:prstGeom prst="donut">
            <a:avLst/>
          </a:prstGeom>
          <a:gradFill flip="none" rotWithShape="1">
            <a:gsLst>
              <a:gs pos="0">
                <a:srgbClr val="6597C9"/>
              </a:gs>
              <a:gs pos="90000">
                <a:srgbClr val="0070C0"/>
              </a:gs>
            </a:gsLst>
            <a:lin ang="189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a:bevelT w="44450" prst="convex"/>
            <a:bevelB w="0" h="63500"/>
            <a:contourClr>
              <a:srgbClr val="FFE593"/>
            </a:contourClr>
          </a:sp3d>
        </p:spPr>
        <p:txBody>
          <a:bodyPr anchor="ctr">
            <a:sp3d/>
          </a:bodyPr>
          <a:lstStyle/>
          <a:p>
            <a:pPr algn="ctr" eaLnBrk="0" fontAlgn="ctr" hangingPunct="0">
              <a:spcBef>
                <a:spcPts val="0"/>
              </a:spcBef>
              <a:spcAft>
                <a:spcPts val="0"/>
              </a:spcAft>
              <a:buClr>
                <a:srgbClr val="FF0000"/>
              </a:buClr>
              <a:buSzPct val="70000"/>
              <a:defRPr/>
            </a:pPr>
            <a:endParaRPr lang="zh-CN" altLang="en-US" sz="1600" b="0" u="none" kern="0">
              <a:solidFill>
                <a:sysClr val="window" lastClr="FFFFFF"/>
              </a:solidFill>
              <a:effectLst>
                <a:reflection blurRad="6350" stA="50000" endA="300" endPos="50000" dist="29997"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4383495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1000"/>
                                        <p:tgtEl>
                                          <p:spTgt spid="2051"/>
                                        </p:tgtEl>
                                      </p:cBhvr>
                                    </p:animEffect>
                                    <p:anim calcmode="lin" valueType="num">
                                      <p:cBhvr>
                                        <p:cTn id="8" dur="1000" fill="hold"/>
                                        <p:tgtEl>
                                          <p:spTgt spid="2051"/>
                                        </p:tgtEl>
                                        <p:attrNameLst>
                                          <p:attrName>ppt_x</p:attrName>
                                        </p:attrNameLst>
                                      </p:cBhvr>
                                      <p:tavLst>
                                        <p:tav tm="0">
                                          <p:val>
                                            <p:strVal val="#ppt_x"/>
                                          </p:val>
                                        </p:tav>
                                        <p:tav tm="100000">
                                          <p:val>
                                            <p:strVal val="#ppt_x"/>
                                          </p:val>
                                        </p:tav>
                                      </p:tavLst>
                                    </p:anim>
                                    <p:anim calcmode="lin" valueType="num">
                                      <p:cBhvr>
                                        <p:cTn id="9" dur="10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1000"/>
                                        <p:tgtEl>
                                          <p:spTgt spid="2052"/>
                                        </p:tgtEl>
                                      </p:cBhvr>
                                    </p:animEffect>
                                    <p:anim calcmode="lin" valueType="num">
                                      <p:cBhvr>
                                        <p:cTn id="13" dur="1000" fill="hold"/>
                                        <p:tgtEl>
                                          <p:spTgt spid="2052"/>
                                        </p:tgtEl>
                                        <p:attrNameLst>
                                          <p:attrName>ppt_x</p:attrName>
                                        </p:attrNameLst>
                                      </p:cBhvr>
                                      <p:tavLst>
                                        <p:tav tm="0">
                                          <p:val>
                                            <p:strVal val="#ppt_x"/>
                                          </p:val>
                                        </p:tav>
                                        <p:tav tm="100000">
                                          <p:val>
                                            <p:strVal val="#ppt_x"/>
                                          </p:val>
                                        </p:tav>
                                      </p:tavLst>
                                    </p:anim>
                                    <p:anim calcmode="lin" valueType="num">
                                      <p:cBhvr>
                                        <p:cTn id="14" dur="1000" fill="hold"/>
                                        <p:tgtEl>
                                          <p:spTgt spid="205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1000"/>
                                        <p:tgtEl>
                                          <p:spTgt spid="2054"/>
                                        </p:tgtEl>
                                      </p:cBhvr>
                                    </p:animEffect>
                                    <p:anim calcmode="lin" valueType="num">
                                      <p:cBhvr>
                                        <p:cTn id="18" dur="1000" fill="hold"/>
                                        <p:tgtEl>
                                          <p:spTgt spid="2054"/>
                                        </p:tgtEl>
                                        <p:attrNameLst>
                                          <p:attrName>ppt_x</p:attrName>
                                        </p:attrNameLst>
                                      </p:cBhvr>
                                      <p:tavLst>
                                        <p:tav tm="0">
                                          <p:val>
                                            <p:strVal val="#ppt_x"/>
                                          </p:val>
                                        </p:tav>
                                        <p:tav tm="100000">
                                          <p:val>
                                            <p:strVal val="#ppt_x"/>
                                          </p:val>
                                        </p:tav>
                                      </p:tavLst>
                                    </p:anim>
                                    <p:anim calcmode="lin" valueType="num">
                                      <p:cBhvr>
                                        <p:cTn id="19"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6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62"/>
                                        </p:tgtEl>
                                        <p:attrNameLst>
                                          <p:attrName>style.visibility</p:attrName>
                                        </p:attrNameLst>
                                      </p:cBhvr>
                                      <p:to>
                                        <p:strVal val="visible"/>
                                      </p:to>
                                    </p:set>
                                    <p:animEffect transition="in" filter="fade">
                                      <p:cBhvr>
                                        <p:cTn id="30" dur="500"/>
                                        <p:tgtEl>
                                          <p:spTgt spid="206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1" grpId="0"/>
      <p:bldP spid="36" grpId="0"/>
      <p:bldP spid="37" grpId="0"/>
      <p:bldP spid="13" grpId="0" animBg="1"/>
      <p:bldP spid="43" grpId="0"/>
      <p:bldP spid="44"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71662" y="3553716"/>
            <a:ext cx="4686872" cy="2145399"/>
          </a:xfrm>
          <a:prstGeom prst="rect">
            <a:avLst/>
          </a:prstGeom>
        </p:spPr>
      </p:pic>
      <p:sp>
        <p:nvSpPr>
          <p:cNvPr id="5122" name="Text Box 40"/>
          <p:cNvSpPr txBox="1">
            <a:spLocks noChangeArrowheads="1"/>
          </p:cNvSpPr>
          <p:nvPr/>
        </p:nvSpPr>
        <p:spPr bwMode="auto">
          <a:xfrm>
            <a:off x="0" y="112713"/>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spcBef>
                <a:spcPct val="50000"/>
              </a:spcBef>
              <a:defRPr/>
            </a:pPr>
            <a:r>
              <a:rPr lang="zh-CN" altLang="en-US" sz="2800" u="none" dirty="0" smtClean="0">
                <a:solidFill>
                  <a:srgbClr val="0070C0"/>
                </a:solidFill>
                <a:latin typeface="微软雅黑" pitchFamily="34" charset="-122"/>
                <a:ea typeface="微软雅黑" pitchFamily="34" charset="-122"/>
              </a:rPr>
              <a:t>一、工厂模式的动机</a:t>
            </a:r>
          </a:p>
        </p:txBody>
      </p:sp>
      <p:sp>
        <p:nvSpPr>
          <p:cNvPr id="54" name="矩形 53"/>
          <p:cNvSpPr>
            <a:spLocks noChangeArrowheads="1"/>
          </p:cNvSpPr>
          <p:nvPr/>
        </p:nvSpPr>
        <p:spPr bwMode="auto">
          <a:xfrm>
            <a:off x="681582" y="1363675"/>
            <a:ext cx="5303293" cy="904863"/>
          </a:xfrm>
          <a:prstGeom prst="rect">
            <a:avLst/>
          </a:prstGeom>
          <a:solidFill>
            <a:schemeClr val="bg1">
              <a:lumMod val="95000"/>
            </a:schemeClr>
          </a:solidFill>
          <a:ln>
            <a:solidFill>
              <a:schemeClr val="accent1"/>
            </a:solidFill>
          </a:ln>
          <a:scene3d>
            <a:camera prst="orthographicFront"/>
            <a:lightRig rig="threePt" dir="t"/>
          </a:scene3d>
          <a:sp3d/>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spcBef>
                <a:spcPct val="20000"/>
              </a:spcBef>
              <a:buClr>
                <a:schemeClr val="accent2"/>
              </a:buClr>
              <a:buSzPct val="75000"/>
              <a:defRPr/>
            </a:pPr>
            <a:r>
              <a:rPr lang="zh-CN" altLang="en-US" sz="2400" b="0" u="none" dirty="0" smtClean="0">
                <a:latin typeface="黑体" pitchFamily="2" charset="-122"/>
                <a:ea typeface="黑体" pitchFamily="2" charset="-122"/>
              </a:rPr>
              <a:t>   动机：如何根据用户的需</a:t>
            </a:r>
            <a:endParaRPr lang="en-US" altLang="zh-CN" sz="2400" b="0" u="none" dirty="0" smtClean="0">
              <a:latin typeface="黑体" pitchFamily="2" charset="-122"/>
              <a:ea typeface="黑体" pitchFamily="2" charset="-122"/>
            </a:endParaRPr>
          </a:p>
          <a:p>
            <a:pPr eaLnBrk="0" hangingPunct="0">
              <a:spcBef>
                <a:spcPct val="20000"/>
              </a:spcBef>
              <a:buClr>
                <a:schemeClr val="accent2"/>
              </a:buClr>
              <a:buSzPct val="75000"/>
              <a:defRPr/>
            </a:pPr>
            <a:r>
              <a:rPr lang="en-US" altLang="zh-CN" sz="2400" b="0" u="none" dirty="0">
                <a:latin typeface="黑体" pitchFamily="2" charset="-122"/>
                <a:ea typeface="黑体" pitchFamily="2" charset="-122"/>
              </a:rPr>
              <a:t> </a:t>
            </a:r>
            <a:r>
              <a:rPr lang="en-US" altLang="zh-CN" sz="2400" b="0" u="none" dirty="0" smtClean="0">
                <a:latin typeface="黑体" pitchFamily="2" charset="-122"/>
                <a:ea typeface="黑体" pitchFamily="2" charset="-122"/>
              </a:rPr>
              <a:t>        </a:t>
            </a:r>
            <a:r>
              <a:rPr lang="zh-CN" altLang="en-US" sz="2400" b="0" u="none" dirty="0" smtClean="0">
                <a:latin typeface="黑体" pitchFamily="2" charset="-122"/>
                <a:ea typeface="黑体" pitchFamily="2" charset="-122"/>
              </a:rPr>
              <a:t>要创建合适的对象</a:t>
            </a:r>
            <a:endParaRPr lang="zh-CN" altLang="en-US" sz="2400" b="0" u="none" dirty="0">
              <a:latin typeface="黑体" pitchFamily="2" charset="-122"/>
              <a:ea typeface="黑体" pitchFamily="2" charset="-122"/>
            </a:endParaRPr>
          </a:p>
        </p:txBody>
      </p:sp>
      <p:sp>
        <p:nvSpPr>
          <p:cNvPr id="7" name="圆角矩形 6"/>
          <p:cNvSpPr/>
          <p:nvPr/>
        </p:nvSpPr>
        <p:spPr>
          <a:xfrm>
            <a:off x="250825" y="2847975"/>
            <a:ext cx="8655050" cy="3357563"/>
          </a:xfrm>
          <a:prstGeom prst="roundRect">
            <a:avLst>
              <a:gd name="adj" fmla="val 3057"/>
            </a:avLst>
          </a:prstGeom>
          <a:noFill/>
          <a:ln w="25400">
            <a:solidFill>
              <a:schemeClr val="tx1">
                <a:lumMod val="50000"/>
                <a:lumOff val="50000"/>
              </a:schemeClr>
            </a:solidFill>
            <a:prstDash val="sysDash"/>
          </a:ln>
          <a:effectLst/>
        </p:spPr>
        <p:style>
          <a:lnRef idx="1">
            <a:schemeClr val="accent2"/>
          </a:lnRef>
          <a:fillRef idx="3">
            <a:schemeClr val="accent2"/>
          </a:fillRef>
          <a:effectRef idx="2">
            <a:schemeClr val="accent2"/>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lvl="2" algn="ctr" eaLnBrk="0" fontAlgn="ctr" hangingPunct="0">
              <a:spcBef>
                <a:spcPts val="0"/>
              </a:spcBef>
              <a:spcAft>
                <a:spcPts val="0"/>
              </a:spcAft>
              <a:buClr>
                <a:srgbClr val="FF0000"/>
              </a:buClr>
              <a:buSzPct val="70000"/>
              <a:tabLst>
                <a:tab pos="136525" algn="l"/>
              </a:tabLst>
              <a:defRPr/>
            </a:pPr>
            <a:endParaRPr lang="zh-CN" altLang="en-US" sz="1600" dirty="0">
              <a:solidFill>
                <a:schemeClr val="bg1"/>
              </a:solidFill>
              <a:latin typeface="微软雅黑" pitchFamily="34" charset="-122"/>
              <a:ea typeface="微软雅黑" pitchFamily="34" charset="-122"/>
            </a:endParaRPr>
          </a:p>
        </p:txBody>
      </p:sp>
      <p:pic>
        <p:nvPicPr>
          <p:cNvPr id="10" name="图片 9" descr="锐普内部商务PPT图片26 (2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863" y="1216025"/>
            <a:ext cx="19685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6"/>
          <p:cNvSpPr/>
          <p:nvPr/>
        </p:nvSpPr>
        <p:spPr>
          <a:xfrm>
            <a:off x="19050" y="6767513"/>
            <a:ext cx="9112250" cy="115887"/>
          </a:xfrm>
          <a:prstGeom prst="rect">
            <a:avLst/>
          </a:prstGeom>
          <a:gradFill flip="none" rotWithShape="1">
            <a:gsLst>
              <a:gs pos="0">
                <a:srgbClr val="FFFFFF">
                  <a:lumMod val="85000"/>
                </a:srgbClr>
              </a:gs>
              <a:gs pos="100000">
                <a:srgbClr val="FFFFFF">
                  <a:lumMod val="85000"/>
                </a:srgbClr>
              </a:gs>
              <a:gs pos="20000">
                <a:srgbClr val="FFFFFF">
                  <a:lumMod val="75000"/>
                </a:srgbClr>
              </a:gs>
            </a:gsLst>
            <a:lin ang="5400000" scaled="0"/>
            <a:tileRect/>
          </a:gra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sp>
        <p:nvSpPr>
          <p:cNvPr id="22" name="矩形​​ 7"/>
          <p:cNvSpPr/>
          <p:nvPr/>
        </p:nvSpPr>
        <p:spPr>
          <a:xfrm>
            <a:off x="5351463" y="6748463"/>
            <a:ext cx="966787" cy="114300"/>
          </a:xfrm>
          <a:prstGeom prst="rect">
            <a:avLst/>
          </a:prstGeom>
          <a:solidFill>
            <a:srgbClr val="00B0F0"/>
          </a:soli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cxnSp>
        <p:nvCxnSpPr>
          <p:cNvPr id="5131" name="直接连接符​​ 9"/>
          <p:cNvCxnSpPr>
            <a:cxnSpLocks noChangeShapeType="1"/>
          </p:cNvCxnSpPr>
          <p:nvPr/>
        </p:nvCxnSpPr>
        <p:spPr bwMode="auto">
          <a:xfrm>
            <a:off x="5389563" y="6554788"/>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5132" name="直接连接符​​ 10"/>
          <p:cNvCxnSpPr>
            <a:cxnSpLocks noChangeShapeType="1"/>
          </p:cNvCxnSpPr>
          <p:nvPr/>
        </p:nvCxnSpPr>
        <p:spPr bwMode="auto">
          <a:xfrm>
            <a:off x="7234238" y="6554788"/>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5133" name="直接连接符​​ 11"/>
          <p:cNvCxnSpPr>
            <a:cxnSpLocks noChangeShapeType="1"/>
          </p:cNvCxnSpPr>
          <p:nvPr/>
        </p:nvCxnSpPr>
        <p:spPr bwMode="auto">
          <a:xfrm>
            <a:off x="6311900" y="6554788"/>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5134" name="直接连接符​​ 12"/>
          <p:cNvCxnSpPr>
            <a:cxnSpLocks noChangeShapeType="1"/>
          </p:cNvCxnSpPr>
          <p:nvPr/>
        </p:nvCxnSpPr>
        <p:spPr bwMode="auto">
          <a:xfrm>
            <a:off x="8154988" y="6554788"/>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5135" name="直接连接符​​ 13"/>
          <p:cNvCxnSpPr>
            <a:cxnSpLocks noChangeShapeType="1"/>
          </p:cNvCxnSpPr>
          <p:nvPr/>
        </p:nvCxnSpPr>
        <p:spPr bwMode="auto">
          <a:xfrm>
            <a:off x="9077325" y="6554788"/>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sp>
        <p:nvSpPr>
          <p:cNvPr id="5136" name="TextBox 30"/>
          <p:cNvSpPr txBox="1">
            <a:spLocks noChangeArrowheads="1"/>
          </p:cNvSpPr>
          <p:nvPr/>
        </p:nvSpPr>
        <p:spPr bwMode="auto">
          <a:xfrm>
            <a:off x="5386388" y="6276975"/>
            <a:ext cx="1196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r>
              <a:rPr lang="zh-CN" altLang="en-US" sz="2800" u="none" dirty="0" smtClean="0">
                <a:solidFill>
                  <a:schemeClr val="bg1">
                    <a:lumMod val="50000"/>
                  </a:schemeClr>
                </a:solidFill>
                <a:latin typeface="黑体" pitchFamily="49" charset="-122"/>
                <a:ea typeface="黑体" pitchFamily="49" charset="-122"/>
                <a:cs typeface="Arial Unicode MS" pitchFamily="34" charset="-122"/>
              </a:rPr>
              <a:t>动机</a:t>
            </a:r>
            <a:endParaRPr lang="zh-CN" altLang="en-US" sz="2800" u="none" dirty="0">
              <a:solidFill>
                <a:schemeClr val="bg1">
                  <a:lumMod val="50000"/>
                </a:schemeClr>
              </a:solidFill>
              <a:latin typeface="黑体" pitchFamily="49" charset="-122"/>
              <a:ea typeface="黑体" pitchFamily="49" charset="-122"/>
              <a:cs typeface="Arial Unicode MS" pitchFamily="34" charset="-122"/>
            </a:endParaRPr>
          </a:p>
        </p:txBody>
      </p:sp>
      <p:sp>
        <p:nvSpPr>
          <p:cNvPr id="32" name="TextBox 16"/>
          <p:cNvSpPr txBox="1">
            <a:spLocks noChangeArrowheads="1"/>
          </p:cNvSpPr>
          <p:nvPr/>
        </p:nvSpPr>
        <p:spPr bwMode="auto">
          <a:xfrm>
            <a:off x="6635750" y="6456363"/>
            <a:ext cx="720725" cy="368300"/>
          </a:xfrm>
          <a:prstGeom prst="rect">
            <a:avLst/>
          </a:prstGeom>
          <a:noFill/>
          <a:ln w="9525">
            <a:noFill/>
            <a:miter lim="800000"/>
            <a:headEnd/>
            <a:tailEnd/>
          </a:ln>
        </p:spPr>
        <p:txBody>
          <a:bodyPr>
            <a:spAutoFit/>
          </a:bodyPr>
          <a:lstStyle/>
          <a:p>
            <a:pPr>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结构</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37" name="TextBox 36"/>
          <p:cNvSpPr txBox="1"/>
          <p:nvPr/>
        </p:nvSpPr>
        <p:spPr>
          <a:xfrm>
            <a:off x="7485063" y="6456363"/>
            <a:ext cx="669925" cy="369887"/>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特点</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38" name="TextBox 37"/>
          <p:cNvSpPr txBox="1"/>
          <p:nvPr/>
        </p:nvSpPr>
        <p:spPr>
          <a:xfrm>
            <a:off x="8407400" y="6456363"/>
            <a:ext cx="669925" cy="369887"/>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应用</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75" name="AutoShape 43"/>
          <p:cNvSpPr>
            <a:spLocks noChangeArrowheads="1"/>
          </p:cNvSpPr>
          <p:nvPr/>
        </p:nvSpPr>
        <p:spPr bwMode="auto">
          <a:xfrm>
            <a:off x="4749420" y="4368804"/>
            <a:ext cx="678979" cy="485775"/>
          </a:xfrm>
          <a:prstGeom prst="rightArrow">
            <a:avLst>
              <a:gd name="adj1" fmla="val 50000"/>
              <a:gd name="adj2" fmla="val 50245"/>
            </a:avLst>
          </a:prstGeom>
          <a:gradFill rotWithShape="1">
            <a:gsLst>
              <a:gs pos="0">
                <a:srgbClr val="8AB9E7">
                  <a:shade val="51000"/>
                  <a:satMod val="130000"/>
                </a:srgbClr>
              </a:gs>
              <a:gs pos="80000">
                <a:srgbClr val="8AB9E7">
                  <a:shade val="93000"/>
                  <a:satMod val="130000"/>
                </a:srgbClr>
              </a:gs>
              <a:gs pos="100000">
                <a:srgbClr val="8AB9E7">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fontAlgn="auto">
              <a:spcBef>
                <a:spcPts val="0"/>
              </a:spcBef>
              <a:spcAft>
                <a:spcPts val="0"/>
              </a:spcAft>
              <a:defRPr/>
            </a:pPr>
            <a:endParaRPr lang="zh-CN" altLang="en-US" b="0" u="none" kern="0">
              <a:solidFill>
                <a:srgbClr val="FFFFFF"/>
              </a:solidFill>
              <a:latin typeface="黑体" pitchFamily="2" charset="-122"/>
              <a:ea typeface="黑体" pitchFamily="2" charset="-122"/>
              <a:cs typeface="Times New Roman" pitchFamily="18" charset="0"/>
            </a:endParaRPr>
          </a:p>
        </p:txBody>
      </p:sp>
      <p:sp>
        <p:nvSpPr>
          <p:cNvPr id="4" name="矩形 3"/>
          <p:cNvSpPr/>
          <p:nvPr/>
        </p:nvSpPr>
        <p:spPr bwMode="auto">
          <a:xfrm>
            <a:off x="5510787" y="3498873"/>
            <a:ext cx="696036" cy="719927"/>
          </a:xfrm>
          <a:prstGeom prst="rect">
            <a:avLst/>
          </a:prstGeom>
          <a:solidFill>
            <a:schemeClr val="bg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smtClean="0">
                <a:ln>
                  <a:noFill/>
                </a:ln>
                <a:solidFill>
                  <a:schemeClr val="tx1"/>
                </a:solidFill>
                <a:effectLst/>
                <a:latin typeface="楷体" pitchFamily="49" charset="-122"/>
                <a:ea typeface="楷体" pitchFamily="49" charset="-122"/>
              </a:rPr>
              <a:t>客户</a:t>
            </a:r>
          </a:p>
        </p:txBody>
      </p:sp>
      <p:sp>
        <p:nvSpPr>
          <p:cNvPr id="45" name="矩形 44"/>
          <p:cNvSpPr/>
          <p:nvPr/>
        </p:nvSpPr>
        <p:spPr bwMode="auto">
          <a:xfrm>
            <a:off x="6845276" y="3498873"/>
            <a:ext cx="696036" cy="719927"/>
          </a:xfrm>
          <a:prstGeom prst="rect">
            <a:avLst/>
          </a:prstGeom>
          <a:solidFill>
            <a:schemeClr val="bg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smtClean="0">
                <a:ln>
                  <a:noFill/>
                </a:ln>
                <a:solidFill>
                  <a:schemeClr val="tx1"/>
                </a:solidFill>
                <a:effectLst/>
                <a:latin typeface="楷体" pitchFamily="49" charset="-122"/>
                <a:ea typeface="楷体" pitchFamily="49" charset="-122"/>
              </a:rPr>
              <a:t>农场</a:t>
            </a:r>
          </a:p>
        </p:txBody>
      </p:sp>
      <p:sp>
        <p:nvSpPr>
          <p:cNvPr id="46" name="矩形 45"/>
          <p:cNvSpPr/>
          <p:nvPr/>
        </p:nvSpPr>
        <p:spPr bwMode="auto">
          <a:xfrm>
            <a:off x="8114044" y="3444896"/>
            <a:ext cx="696036" cy="827881"/>
          </a:xfrm>
          <a:prstGeom prst="rect">
            <a:avLst/>
          </a:prstGeom>
          <a:solidFill>
            <a:schemeClr val="bg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smtClean="0">
                <a:ln>
                  <a:noFill/>
                </a:ln>
                <a:solidFill>
                  <a:schemeClr val="tx1"/>
                </a:solidFill>
                <a:effectLst/>
                <a:latin typeface="楷体" pitchFamily="49" charset="-122"/>
                <a:ea typeface="楷体" pitchFamily="49" charset="-122"/>
              </a:rPr>
              <a:t>水果</a:t>
            </a:r>
          </a:p>
        </p:txBody>
      </p:sp>
      <p:cxnSp>
        <p:nvCxnSpPr>
          <p:cNvPr id="6" name="直接箭头连接符 5"/>
          <p:cNvCxnSpPr/>
          <p:nvPr/>
        </p:nvCxnSpPr>
        <p:spPr bwMode="auto">
          <a:xfrm>
            <a:off x="6206823" y="3858836"/>
            <a:ext cx="638453" cy="0"/>
          </a:xfrm>
          <a:prstGeom prst="straightConnector1">
            <a:avLst/>
          </a:prstGeom>
          <a:solidFill>
            <a:schemeClr val="accent1"/>
          </a:solidFill>
          <a:ln w="19050"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9" name="直接箭头连接符 8"/>
          <p:cNvCxnSpPr/>
          <p:nvPr/>
        </p:nvCxnSpPr>
        <p:spPr bwMode="auto">
          <a:xfrm>
            <a:off x="7541312" y="3858836"/>
            <a:ext cx="572732" cy="0"/>
          </a:xfrm>
          <a:prstGeom prst="straightConnector1">
            <a:avLst/>
          </a:prstGeom>
          <a:solidFill>
            <a:schemeClr val="accent1"/>
          </a:solidFill>
          <a:ln w="19050"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2" name="TextBox 1"/>
          <p:cNvSpPr txBox="1"/>
          <p:nvPr/>
        </p:nvSpPr>
        <p:spPr>
          <a:xfrm>
            <a:off x="3939816" y="4588755"/>
            <a:ext cx="730249" cy="400110"/>
          </a:xfrm>
          <a:prstGeom prst="rect">
            <a:avLst/>
          </a:prstGeom>
          <a:solidFill>
            <a:schemeClr val="bg1">
              <a:lumMod val="95000"/>
            </a:schemeClr>
          </a:solidFill>
          <a:ln>
            <a:solidFill>
              <a:srgbClr val="0000FF"/>
            </a:solidFill>
          </a:ln>
        </p:spPr>
        <p:txBody>
          <a:bodyPr wrap="square" rtlCol="0">
            <a:spAutoFit/>
          </a:bodyPr>
          <a:lstStyle/>
          <a:p>
            <a:pPr algn="ctr"/>
            <a:r>
              <a:rPr lang="zh-CN" altLang="en-US" sz="2000" u="none" dirty="0" smtClean="0">
                <a:solidFill>
                  <a:srgbClr val="990000"/>
                </a:solidFill>
                <a:latin typeface="黑体" pitchFamily="2" charset="-122"/>
                <a:ea typeface="黑体" pitchFamily="2" charset="-122"/>
              </a:rPr>
              <a:t>客户</a:t>
            </a:r>
            <a:endParaRPr lang="zh-CN" altLang="en-US" sz="2000" u="none" dirty="0">
              <a:solidFill>
                <a:srgbClr val="990000"/>
              </a:solidFill>
              <a:latin typeface="黑体" pitchFamily="2" charset="-122"/>
              <a:ea typeface="黑体" pitchFamily="2" charset="-122"/>
            </a:endParaRPr>
          </a:p>
        </p:txBody>
      </p:sp>
      <p:sp>
        <p:nvSpPr>
          <p:cNvPr id="27" name="TextBox 26"/>
          <p:cNvSpPr txBox="1"/>
          <p:nvPr/>
        </p:nvSpPr>
        <p:spPr>
          <a:xfrm>
            <a:off x="2068677" y="4550876"/>
            <a:ext cx="730249" cy="400110"/>
          </a:xfrm>
          <a:prstGeom prst="rect">
            <a:avLst/>
          </a:prstGeom>
          <a:solidFill>
            <a:schemeClr val="bg1">
              <a:lumMod val="95000"/>
            </a:schemeClr>
          </a:solidFill>
          <a:ln>
            <a:solidFill>
              <a:srgbClr val="0000FF"/>
            </a:solidFill>
          </a:ln>
        </p:spPr>
        <p:txBody>
          <a:bodyPr wrap="square" rtlCol="0">
            <a:spAutoFit/>
          </a:bodyPr>
          <a:lstStyle/>
          <a:p>
            <a:pPr algn="ctr"/>
            <a:r>
              <a:rPr lang="zh-CN" altLang="en-US" sz="2000" u="none" dirty="0">
                <a:solidFill>
                  <a:srgbClr val="990000"/>
                </a:solidFill>
                <a:latin typeface="黑体" pitchFamily="2" charset="-122"/>
                <a:ea typeface="黑体" pitchFamily="2" charset="-122"/>
              </a:rPr>
              <a:t>农场</a:t>
            </a:r>
          </a:p>
        </p:txBody>
      </p:sp>
      <p:sp>
        <p:nvSpPr>
          <p:cNvPr id="28" name="TextBox 27"/>
          <p:cNvSpPr txBox="1"/>
          <p:nvPr/>
        </p:nvSpPr>
        <p:spPr>
          <a:xfrm>
            <a:off x="357278" y="4524034"/>
            <a:ext cx="730249" cy="400110"/>
          </a:xfrm>
          <a:prstGeom prst="rect">
            <a:avLst/>
          </a:prstGeom>
          <a:solidFill>
            <a:schemeClr val="bg1">
              <a:lumMod val="95000"/>
            </a:schemeClr>
          </a:solidFill>
          <a:ln>
            <a:solidFill>
              <a:srgbClr val="0000FF"/>
            </a:solidFill>
          </a:ln>
        </p:spPr>
        <p:txBody>
          <a:bodyPr wrap="square" rtlCol="0">
            <a:spAutoFit/>
          </a:bodyPr>
          <a:lstStyle/>
          <a:p>
            <a:pPr algn="ctr"/>
            <a:r>
              <a:rPr lang="zh-CN" altLang="en-US" sz="2000" u="none" dirty="0">
                <a:solidFill>
                  <a:srgbClr val="990000"/>
                </a:solidFill>
                <a:latin typeface="黑体" pitchFamily="2" charset="-122"/>
                <a:ea typeface="黑体" pitchFamily="2" charset="-122"/>
              </a:rPr>
              <a:t>水果</a:t>
            </a:r>
          </a:p>
        </p:txBody>
      </p:sp>
      <p:sp>
        <p:nvSpPr>
          <p:cNvPr id="29" name="矩形 28"/>
          <p:cNvSpPr/>
          <p:nvPr/>
        </p:nvSpPr>
        <p:spPr bwMode="auto">
          <a:xfrm>
            <a:off x="7082326" y="5101856"/>
            <a:ext cx="696036" cy="719927"/>
          </a:xfrm>
          <a:prstGeom prst="rect">
            <a:avLst/>
          </a:prstGeom>
          <a:solidFill>
            <a:schemeClr val="bg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smtClean="0">
                <a:ln>
                  <a:noFill/>
                </a:ln>
                <a:solidFill>
                  <a:schemeClr val="tx1"/>
                </a:solidFill>
                <a:effectLst/>
                <a:latin typeface="楷体" pitchFamily="49" charset="-122"/>
                <a:ea typeface="楷体" pitchFamily="49" charset="-122"/>
              </a:rPr>
              <a:t>苹果</a:t>
            </a:r>
          </a:p>
        </p:txBody>
      </p:sp>
      <p:sp>
        <p:nvSpPr>
          <p:cNvPr id="30" name="矩形 29"/>
          <p:cNvSpPr/>
          <p:nvPr/>
        </p:nvSpPr>
        <p:spPr bwMode="auto">
          <a:xfrm>
            <a:off x="8114044" y="5101856"/>
            <a:ext cx="696036" cy="719927"/>
          </a:xfrm>
          <a:prstGeom prst="rect">
            <a:avLst/>
          </a:prstGeom>
          <a:solidFill>
            <a:schemeClr val="bg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smtClean="0">
                <a:ln>
                  <a:noFill/>
                </a:ln>
                <a:solidFill>
                  <a:schemeClr val="tx1"/>
                </a:solidFill>
                <a:effectLst/>
                <a:latin typeface="楷体" pitchFamily="49" charset="-122"/>
                <a:ea typeface="楷体" pitchFamily="49" charset="-122"/>
              </a:rPr>
              <a:t>橙子</a:t>
            </a:r>
          </a:p>
        </p:txBody>
      </p:sp>
      <p:sp>
        <p:nvSpPr>
          <p:cNvPr id="5" name="等腰三角形 4"/>
          <p:cNvSpPr/>
          <p:nvPr/>
        </p:nvSpPr>
        <p:spPr bwMode="auto">
          <a:xfrm>
            <a:off x="8154988" y="4272777"/>
            <a:ext cx="126370" cy="96027"/>
          </a:xfrm>
          <a:prstGeom prst="triangle">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3" name="等腰三角形 32"/>
          <p:cNvSpPr/>
          <p:nvPr/>
        </p:nvSpPr>
        <p:spPr bwMode="auto">
          <a:xfrm>
            <a:off x="8505786" y="4278535"/>
            <a:ext cx="126370" cy="96027"/>
          </a:xfrm>
          <a:prstGeom prst="triangle">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13" name="直接连接符 12"/>
          <p:cNvCxnSpPr>
            <a:stCxn id="29" idx="0"/>
          </p:cNvCxnSpPr>
          <p:nvPr/>
        </p:nvCxnSpPr>
        <p:spPr bwMode="auto">
          <a:xfrm flipV="1">
            <a:off x="7430344" y="4378456"/>
            <a:ext cx="788830" cy="723400"/>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42" name="直接连接符 41"/>
          <p:cNvCxnSpPr>
            <a:stCxn id="30" idx="0"/>
            <a:endCxn id="33" idx="3"/>
          </p:cNvCxnSpPr>
          <p:nvPr/>
        </p:nvCxnSpPr>
        <p:spPr bwMode="auto">
          <a:xfrm flipV="1">
            <a:off x="8462062" y="4374562"/>
            <a:ext cx="106909" cy="727294"/>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1000"/>
                                        <p:tgtEl>
                                          <p:spTgt spid="75"/>
                                        </p:tgtEl>
                                      </p:cBhvr>
                                    </p:animEffect>
                                    <p:anim calcmode="lin" valueType="num">
                                      <p:cBhvr>
                                        <p:cTn id="25" dur="1000" fill="hold"/>
                                        <p:tgtEl>
                                          <p:spTgt spid="75"/>
                                        </p:tgtEl>
                                        <p:attrNameLst>
                                          <p:attrName>ppt_x</p:attrName>
                                        </p:attrNameLst>
                                      </p:cBhvr>
                                      <p:tavLst>
                                        <p:tav tm="0">
                                          <p:val>
                                            <p:strVal val="#ppt_x"/>
                                          </p:val>
                                        </p:tav>
                                        <p:tav tm="100000">
                                          <p:val>
                                            <p:strVal val="#ppt_x"/>
                                          </p:val>
                                        </p:tav>
                                      </p:tavLst>
                                    </p:anim>
                                    <p:anim calcmode="lin" valueType="num">
                                      <p:cBhvr>
                                        <p:cTn id="26"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1000"/>
                                        <p:tgtEl>
                                          <p:spTgt spid="45"/>
                                        </p:tgtEl>
                                      </p:cBhvr>
                                    </p:animEffect>
                                    <p:anim calcmode="lin" valueType="num">
                                      <p:cBhvr>
                                        <p:cTn id="37" dur="1000" fill="hold"/>
                                        <p:tgtEl>
                                          <p:spTgt spid="45"/>
                                        </p:tgtEl>
                                        <p:attrNameLst>
                                          <p:attrName>ppt_x</p:attrName>
                                        </p:attrNameLst>
                                      </p:cBhvr>
                                      <p:tavLst>
                                        <p:tav tm="0">
                                          <p:val>
                                            <p:strVal val="#ppt_x"/>
                                          </p:val>
                                        </p:tav>
                                        <p:tav tm="100000">
                                          <p:val>
                                            <p:strVal val="#ppt_x"/>
                                          </p:val>
                                        </p:tav>
                                      </p:tavLst>
                                    </p:anim>
                                    <p:anim calcmode="lin" valueType="num">
                                      <p:cBhvr>
                                        <p:cTn id="38" dur="1000" fill="hold"/>
                                        <p:tgtEl>
                                          <p:spTgt spid="4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1000"/>
                                        <p:tgtEl>
                                          <p:spTgt spid="29"/>
                                        </p:tgtEl>
                                      </p:cBhvr>
                                    </p:animEffect>
                                    <p:anim calcmode="lin" valueType="num">
                                      <p:cBhvr>
                                        <p:cTn id="57" dur="1000" fill="hold"/>
                                        <p:tgtEl>
                                          <p:spTgt spid="29"/>
                                        </p:tgtEl>
                                        <p:attrNameLst>
                                          <p:attrName>ppt_x</p:attrName>
                                        </p:attrNameLst>
                                      </p:cBhvr>
                                      <p:tavLst>
                                        <p:tav tm="0">
                                          <p:val>
                                            <p:strVal val="#ppt_x"/>
                                          </p:val>
                                        </p:tav>
                                        <p:tav tm="100000">
                                          <p:val>
                                            <p:strVal val="#ppt_x"/>
                                          </p:val>
                                        </p:tav>
                                      </p:tavLst>
                                    </p:anim>
                                    <p:anim calcmode="lin" valueType="num">
                                      <p:cBhvr>
                                        <p:cTn id="58" dur="1000" fill="hold"/>
                                        <p:tgtEl>
                                          <p:spTgt spid="2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1000"/>
                                        <p:tgtEl>
                                          <p:spTgt spid="30"/>
                                        </p:tgtEl>
                                      </p:cBhvr>
                                    </p:animEffect>
                                    <p:anim calcmode="lin" valueType="num">
                                      <p:cBhvr>
                                        <p:cTn id="62" dur="1000" fill="hold"/>
                                        <p:tgtEl>
                                          <p:spTgt spid="30"/>
                                        </p:tgtEl>
                                        <p:attrNameLst>
                                          <p:attrName>ppt_x</p:attrName>
                                        </p:attrNameLst>
                                      </p:cBhvr>
                                      <p:tavLst>
                                        <p:tav tm="0">
                                          <p:val>
                                            <p:strVal val="#ppt_x"/>
                                          </p:val>
                                        </p:tav>
                                        <p:tav tm="100000">
                                          <p:val>
                                            <p:strVal val="#ppt_x"/>
                                          </p:val>
                                        </p:tav>
                                      </p:tavLst>
                                    </p:anim>
                                    <p:anim calcmode="lin" valueType="num">
                                      <p:cBhvr>
                                        <p:cTn id="63" dur="1000" fill="hold"/>
                                        <p:tgtEl>
                                          <p:spTgt spid="3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1000"/>
                                        <p:tgtEl>
                                          <p:spTgt spid="5"/>
                                        </p:tgtEl>
                                      </p:cBhvr>
                                    </p:animEffect>
                                    <p:anim calcmode="lin" valueType="num">
                                      <p:cBhvr>
                                        <p:cTn id="67" dur="1000" fill="hold"/>
                                        <p:tgtEl>
                                          <p:spTgt spid="5"/>
                                        </p:tgtEl>
                                        <p:attrNameLst>
                                          <p:attrName>ppt_x</p:attrName>
                                        </p:attrNameLst>
                                      </p:cBhvr>
                                      <p:tavLst>
                                        <p:tav tm="0">
                                          <p:val>
                                            <p:strVal val="#ppt_x"/>
                                          </p:val>
                                        </p:tav>
                                        <p:tav tm="100000">
                                          <p:val>
                                            <p:strVal val="#ppt_x"/>
                                          </p:val>
                                        </p:tav>
                                      </p:tavLst>
                                    </p:anim>
                                    <p:anim calcmode="lin" valueType="num">
                                      <p:cBhvr>
                                        <p:cTn id="68" dur="1000" fill="hold"/>
                                        <p:tgtEl>
                                          <p:spTgt spid="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1000"/>
                                        <p:tgtEl>
                                          <p:spTgt spid="33"/>
                                        </p:tgtEl>
                                      </p:cBhvr>
                                    </p:animEffect>
                                    <p:anim calcmode="lin" valueType="num">
                                      <p:cBhvr>
                                        <p:cTn id="72" dur="1000" fill="hold"/>
                                        <p:tgtEl>
                                          <p:spTgt spid="33"/>
                                        </p:tgtEl>
                                        <p:attrNameLst>
                                          <p:attrName>ppt_x</p:attrName>
                                        </p:attrNameLst>
                                      </p:cBhvr>
                                      <p:tavLst>
                                        <p:tav tm="0">
                                          <p:val>
                                            <p:strVal val="#ppt_x"/>
                                          </p:val>
                                        </p:tav>
                                        <p:tav tm="100000">
                                          <p:val>
                                            <p:strVal val="#ppt_x"/>
                                          </p:val>
                                        </p:tav>
                                      </p:tavLst>
                                    </p:anim>
                                    <p:anim calcmode="lin" valueType="num">
                                      <p:cBhvr>
                                        <p:cTn id="73" dur="1000" fill="hold"/>
                                        <p:tgtEl>
                                          <p:spTgt spid="33"/>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1000"/>
                                        <p:tgtEl>
                                          <p:spTgt spid="13"/>
                                        </p:tgtEl>
                                      </p:cBhvr>
                                    </p:animEffect>
                                    <p:anim calcmode="lin" valueType="num">
                                      <p:cBhvr>
                                        <p:cTn id="77" dur="1000" fill="hold"/>
                                        <p:tgtEl>
                                          <p:spTgt spid="13"/>
                                        </p:tgtEl>
                                        <p:attrNameLst>
                                          <p:attrName>ppt_x</p:attrName>
                                        </p:attrNameLst>
                                      </p:cBhvr>
                                      <p:tavLst>
                                        <p:tav tm="0">
                                          <p:val>
                                            <p:strVal val="#ppt_x"/>
                                          </p:val>
                                        </p:tav>
                                        <p:tav tm="100000">
                                          <p:val>
                                            <p:strVal val="#ppt_x"/>
                                          </p:val>
                                        </p:tav>
                                      </p:tavLst>
                                    </p:anim>
                                    <p:anim calcmode="lin" valueType="num">
                                      <p:cBhvr>
                                        <p:cTn id="78" dur="1000" fill="hold"/>
                                        <p:tgtEl>
                                          <p:spTgt spid="13"/>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1000"/>
                                        <p:tgtEl>
                                          <p:spTgt spid="42"/>
                                        </p:tgtEl>
                                      </p:cBhvr>
                                    </p:animEffect>
                                    <p:anim calcmode="lin" valueType="num">
                                      <p:cBhvr>
                                        <p:cTn id="82" dur="1000" fill="hold"/>
                                        <p:tgtEl>
                                          <p:spTgt spid="42"/>
                                        </p:tgtEl>
                                        <p:attrNameLst>
                                          <p:attrName>ppt_x</p:attrName>
                                        </p:attrNameLst>
                                      </p:cBhvr>
                                      <p:tavLst>
                                        <p:tav tm="0">
                                          <p:val>
                                            <p:strVal val="#ppt_x"/>
                                          </p:val>
                                        </p:tav>
                                        <p:tav tm="100000">
                                          <p:val>
                                            <p:strVal val="#ppt_x"/>
                                          </p:val>
                                        </p:tav>
                                      </p:tavLst>
                                    </p:anim>
                                    <p:anim calcmode="lin" valueType="num">
                                      <p:cBhvr>
                                        <p:cTn id="8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linds(horizontal)">
                                      <p:cBhvr>
                                        <p:cTn id="8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 grpId="0" animBg="1"/>
      <p:bldP spid="45" grpId="0" animBg="1"/>
      <p:bldP spid="46" grpId="0" animBg="1"/>
      <p:bldP spid="2" grpId="0" animBg="1"/>
      <p:bldP spid="27" grpId="0" animBg="1"/>
      <p:bldP spid="28" grpId="0" animBg="1"/>
      <p:bldP spid="29" grpId="0" animBg="1"/>
      <p:bldP spid="30" grpId="0" animBg="1"/>
      <p:bldP spid="5"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0"/>
          <p:cNvSpPr txBox="1">
            <a:spLocks noChangeArrowheads="1"/>
          </p:cNvSpPr>
          <p:nvPr/>
        </p:nvSpPr>
        <p:spPr bwMode="auto">
          <a:xfrm>
            <a:off x="0" y="112713"/>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spcBef>
                <a:spcPct val="50000"/>
              </a:spcBef>
              <a:defRPr/>
            </a:pPr>
            <a:r>
              <a:rPr lang="zh-CN" altLang="en-US" sz="2800" u="none" dirty="0" smtClean="0">
                <a:solidFill>
                  <a:srgbClr val="0070C0"/>
                </a:solidFill>
                <a:latin typeface="微软雅黑" pitchFamily="34" charset="-122"/>
                <a:ea typeface="微软雅黑" pitchFamily="34" charset="-122"/>
              </a:rPr>
              <a:t>二、工厂模式的结构</a:t>
            </a:r>
          </a:p>
        </p:txBody>
      </p:sp>
      <p:sp>
        <p:nvSpPr>
          <p:cNvPr id="10" name="矩形​​ 6"/>
          <p:cNvSpPr/>
          <p:nvPr/>
        </p:nvSpPr>
        <p:spPr>
          <a:xfrm>
            <a:off x="31750" y="6767513"/>
            <a:ext cx="9112250" cy="115887"/>
          </a:xfrm>
          <a:prstGeom prst="rect">
            <a:avLst/>
          </a:prstGeom>
          <a:gradFill flip="none" rotWithShape="1">
            <a:gsLst>
              <a:gs pos="0">
                <a:srgbClr val="FFFFFF">
                  <a:lumMod val="85000"/>
                </a:srgbClr>
              </a:gs>
              <a:gs pos="100000">
                <a:srgbClr val="FFFFFF">
                  <a:lumMod val="85000"/>
                </a:srgbClr>
              </a:gs>
              <a:gs pos="20000">
                <a:srgbClr val="FFFFFF">
                  <a:lumMod val="75000"/>
                </a:srgbClr>
              </a:gs>
            </a:gsLst>
            <a:lin ang="5400000" scaled="0"/>
            <a:tileRect/>
          </a:gra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sp>
        <p:nvSpPr>
          <p:cNvPr id="11" name="矩形​​ 7"/>
          <p:cNvSpPr/>
          <p:nvPr/>
        </p:nvSpPr>
        <p:spPr>
          <a:xfrm>
            <a:off x="6237288" y="6738938"/>
            <a:ext cx="966787" cy="115887"/>
          </a:xfrm>
          <a:prstGeom prst="rect">
            <a:avLst/>
          </a:prstGeom>
          <a:solidFill>
            <a:srgbClr val="00B0F0"/>
          </a:soli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cxnSp>
        <p:nvCxnSpPr>
          <p:cNvPr id="6152" name="直接连接符​​ 9"/>
          <p:cNvCxnSpPr>
            <a:cxnSpLocks noChangeShapeType="1"/>
          </p:cNvCxnSpPr>
          <p:nvPr/>
        </p:nvCxnSpPr>
        <p:spPr bwMode="auto">
          <a:xfrm>
            <a:off x="5373688" y="6546850"/>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6153" name="直接连接符​​ 11"/>
          <p:cNvCxnSpPr>
            <a:cxnSpLocks noChangeShapeType="1"/>
          </p:cNvCxnSpPr>
          <p:nvPr/>
        </p:nvCxnSpPr>
        <p:spPr bwMode="auto">
          <a:xfrm>
            <a:off x="6296025" y="6546850"/>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sp>
        <p:nvSpPr>
          <p:cNvPr id="18" name="TextBox 17"/>
          <p:cNvSpPr txBox="1"/>
          <p:nvPr/>
        </p:nvSpPr>
        <p:spPr>
          <a:xfrm>
            <a:off x="5521325" y="6448425"/>
            <a:ext cx="715963" cy="369888"/>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动机</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6155" name="TextBox 16"/>
          <p:cNvSpPr txBox="1">
            <a:spLocks noChangeArrowheads="1"/>
          </p:cNvSpPr>
          <p:nvPr/>
        </p:nvSpPr>
        <p:spPr bwMode="auto">
          <a:xfrm>
            <a:off x="6300788" y="6284913"/>
            <a:ext cx="13779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r>
              <a:rPr lang="zh-CN" altLang="en-US" sz="2800" u="none" dirty="0" smtClean="0">
                <a:solidFill>
                  <a:schemeClr val="bg1">
                    <a:lumMod val="50000"/>
                  </a:schemeClr>
                </a:solidFill>
                <a:latin typeface="黑体" pitchFamily="49" charset="-122"/>
                <a:ea typeface="黑体" pitchFamily="49" charset="-122"/>
                <a:cs typeface="Arial Unicode MS" pitchFamily="34" charset="-122"/>
              </a:rPr>
              <a:t>结构</a:t>
            </a:r>
            <a:endParaRPr lang="zh-CN" altLang="en-US" sz="2800" u="none" dirty="0">
              <a:solidFill>
                <a:schemeClr val="bg1">
                  <a:lumMod val="50000"/>
                </a:schemeClr>
              </a:solidFill>
              <a:latin typeface="黑体" pitchFamily="49" charset="-122"/>
              <a:ea typeface="黑体" pitchFamily="49" charset="-122"/>
              <a:cs typeface="Arial Unicode MS" pitchFamily="34" charset="-122"/>
            </a:endParaRPr>
          </a:p>
        </p:txBody>
      </p:sp>
      <p:cxnSp>
        <p:nvCxnSpPr>
          <p:cNvPr id="6156" name="直接连接符​​ 10"/>
          <p:cNvCxnSpPr>
            <a:cxnSpLocks noChangeShapeType="1"/>
          </p:cNvCxnSpPr>
          <p:nvPr/>
        </p:nvCxnSpPr>
        <p:spPr bwMode="auto">
          <a:xfrm>
            <a:off x="7218363" y="6546850"/>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6157" name="直接连接符​​ 12"/>
          <p:cNvCxnSpPr>
            <a:cxnSpLocks noChangeShapeType="1"/>
          </p:cNvCxnSpPr>
          <p:nvPr/>
        </p:nvCxnSpPr>
        <p:spPr bwMode="auto">
          <a:xfrm>
            <a:off x="8139113" y="6546850"/>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6158" name="直接连接符​​ 13"/>
          <p:cNvCxnSpPr>
            <a:cxnSpLocks noChangeShapeType="1"/>
          </p:cNvCxnSpPr>
          <p:nvPr/>
        </p:nvCxnSpPr>
        <p:spPr bwMode="auto">
          <a:xfrm>
            <a:off x="9061450" y="6546850"/>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sp>
        <p:nvSpPr>
          <p:cNvPr id="34" name="TextBox 33"/>
          <p:cNvSpPr txBox="1"/>
          <p:nvPr/>
        </p:nvSpPr>
        <p:spPr>
          <a:xfrm>
            <a:off x="7469188" y="6448425"/>
            <a:ext cx="669925" cy="369888"/>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特点</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35" name="TextBox 34"/>
          <p:cNvSpPr txBox="1"/>
          <p:nvPr/>
        </p:nvSpPr>
        <p:spPr>
          <a:xfrm>
            <a:off x="8391525" y="6448425"/>
            <a:ext cx="669925" cy="369888"/>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应用</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pic>
        <p:nvPicPr>
          <p:cNvPr id="1027" name="Picture 3" descr="C:\Users\dyk\Documents\Tencent Files\303171967\Image\C2C\R7D~Z1I3~FA[`RT35D(F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8" y="3098035"/>
            <a:ext cx="9102394" cy="253849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709151" y="949498"/>
            <a:ext cx="7569662" cy="1955059"/>
            <a:chOff x="709151" y="949498"/>
            <a:chExt cx="7569662" cy="1955059"/>
          </a:xfrm>
        </p:grpSpPr>
        <p:sp>
          <p:nvSpPr>
            <p:cNvPr id="6" name="矩形 5"/>
            <p:cNvSpPr/>
            <p:nvPr/>
          </p:nvSpPr>
          <p:spPr>
            <a:xfrm>
              <a:off x="1193865" y="949498"/>
              <a:ext cx="3964989" cy="662554"/>
            </a:xfrm>
            <a:prstGeom prst="rect">
              <a:avLst/>
            </a:prstGeom>
          </p:spPr>
          <p:txBody>
            <a:bodyPr wrap="square">
              <a:spAutoFit/>
            </a:bodyPr>
            <a:lstStyle/>
            <a:p>
              <a:pPr fontAlgn="auto">
                <a:lnSpc>
                  <a:spcPct val="150000"/>
                </a:lnSpc>
                <a:spcBef>
                  <a:spcPts val="0"/>
                </a:spcBef>
                <a:spcAft>
                  <a:spcPts val="0"/>
                </a:spcAft>
                <a:defRPr/>
              </a:pPr>
              <a:r>
                <a:rPr lang="zh-CN" altLang="en-US" sz="2800" u="none" kern="0" dirty="0" smtClean="0">
                  <a:ln w="1905"/>
                  <a:solidFill>
                    <a:srgbClr val="0070C0"/>
                  </a:solidFill>
                  <a:effectLst>
                    <a:innerShdw blurRad="69850" dist="43180" dir="5400000">
                      <a:srgbClr val="000000">
                        <a:alpha val="65000"/>
                      </a:srgbClr>
                    </a:innerShdw>
                  </a:effectLst>
                  <a:latin typeface="微软雅黑" pitchFamily="34" charset="-122"/>
                  <a:ea typeface="微软雅黑" pitchFamily="34" charset="-122"/>
                </a:rPr>
                <a:t>定义</a:t>
              </a:r>
              <a:endParaRPr lang="zh-CN" altLang="en-US" sz="2800" u="none" kern="0" dirty="0">
                <a:ln w="1905"/>
                <a:solidFill>
                  <a:srgbClr val="0070C0"/>
                </a:solidFill>
                <a:effectLst>
                  <a:innerShdw blurRad="69850" dist="43180" dir="5400000">
                    <a:srgbClr val="000000">
                      <a:alpha val="65000"/>
                    </a:srgbClr>
                  </a:innerShdw>
                </a:effectLst>
                <a:latin typeface="微软雅黑" pitchFamily="34" charset="-122"/>
                <a:ea typeface="微软雅黑" pitchFamily="34" charset="-122"/>
              </a:endParaRPr>
            </a:p>
          </p:txBody>
        </p:sp>
        <p:sp>
          <p:nvSpPr>
            <p:cNvPr id="42" name="TextBox 7"/>
            <p:cNvSpPr txBox="1">
              <a:spLocks noChangeArrowheads="1"/>
            </p:cNvSpPr>
            <p:nvPr/>
          </p:nvSpPr>
          <p:spPr bwMode="auto">
            <a:xfrm>
              <a:off x="781050" y="1704228"/>
              <a:ext cx="74977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lnSpc>
                  <a:spcPct val="150000"/>
                </a:lnSpc>
              </a:pPr>
              <a:r>
                <a:rPr lang="zh-CN" altLang="en-US" sz="2400" u="none" dirty="0">
                  <a:solidFill>
                    <a:srgbClr val="000000"/>
                  </a:solidFill>
                  <a:latin typeface="微软雅黑" pitchFamily="34" charset="-122"/>
                  <a:ea typeface="微软雅黑" pitchFamily="34" charset="-122"/>
                </a:rPr>
                <a:t>      </a:t>
              </a:r>
              <a:r>
                <a:rPr lang="zh-CN" altLang="en-US" sz="2400" u="none" dirty="0" smtClean="0">
                  <a:solidFill>
                    <a:srgbClr val="000000"/>
                  </a:solidFill>
                  <a:latin typeface="微软雅黑" pitchFamily="34" charset="-122"/>
                  <a:ea typeface="微软雅黑" pitchFamily="34" charset="-122"/>
                </a:rPr>
                <a:t>专门定义</a:t>
              </a:r>
              <a:r>
                <a:rPr lang="zh-CN" altLang="en-US" sz="2400" u="none" dirty="0" smtClean="0">
                  <a:solidFill>
                    <a:srgbClr val="C00000"/>
                  </a:solidFill>
                  <a:latin typeface="微软雅黑" pitchFamily="34" charset="-122"/>
                  <a:ea typeface="微软雅黑" pitchFamily="34" charset="-122"/>
                </a:rPr>
                <a:t>一个类来负责</a:t>
              </a:r>
              <a:r>
                <a:rPr lang="zh-CN" altLang="en-US" sz="2400" u="none" dirty="0" smtClean="0">
                  <a:solidFill>
                    <a:srgbClr val="0000FF"/>
                  </a:solidFill>
                  <a:latin typeface="微软雅黑" pitchFamily="34" charset="-122"/>
                  <a:ea typeface="微软雅黑" pitchFamily="34" charset="-122"/>
                </a:rPr>
                <a:t>创建</a:t>
              </a:r>
              <a:r>
                <a:rPr lang="zh-CN" altLang="en-US" sz="2400" u="none" dirty="0" smtClean="0">
                  <a:solidFill>
                    <a:srgbClr val="C00000"/>
                  </a:solidFill>
                  <a:latin typeface="微软雅黑" pitchFamily="34" charset="-122"/>
                  <a:ea typeface="微软雅黑" pitchFamily="34" charset="-122"/>
                </a:rPr>
                <a:t>其他类的实例</a:t>
              </a:r>
              <a:r>
                <a:rPr lang="zh-CN" altLang="en-US" sz="2400" u="none" dirty="0" smtClean="0">
                  <a:solidFill>
                    <a:srgbClr val="000000"/>
                  </a:solidFill>
                  <a:latin typeface="微软雅黑" pitchFamily="34" charset="-122"/>
                  <a:ea typeface="微软雅黑" pitchFamily="34" charset="-122"/>
                </a:rPr>
                <a:t>，被创建的实例通常具有</a:t>
              </a:r>
              <a:r>
                <a:rPr lang="zh-CN" altLang="en-US" sz="2400" u="none" dirty="0" smtClean="0">
                  <a:solidFill>
                    <a:srgbClr val="C00000"/>
                  </a:solidFill>
                  <a:latin typeface="微软雅黑" pitchFamily="34" charset="-122"/>
                  <a:ea typeface="微软雅黑" pitchFamily="34" charset="-122"/>
                </a:rPr>
                <a:t>共同的</a:t>
              </a:r>
              <a:r>
                <a:rPr lang="zh-CN" altLang="en-US" sz="2400" u="none" dirty="0" smtClean="0">
                  <a:solidFill>
                    <a:srgbClr val="0000FF"/>
                  </a:solidFill>
                  <a:latin typeface="微软雅黑" pitchFamily="34" charset="-122"/>
                  <a:ea typeface="微软雅黑" pitchFamily="34" charset="-122"/>
                </a:rPr>
                <a:t>父类</a:t>
              </a:r>
              <a:r>
                <a:rPr lang="zh-CN" altLang="en-US" sz="2400" u="none" dirty="0" smtClean="0">
                  <a:solidFill>
                    <a:schemeClr val="tx1"/>
                  </a:solidFill>
                  <a:latin typeface="微软雅黑" pitchFamily="34" charset="-122"/>
                  <a:ea typeface="微软雅黑" pitchFamily="34" charset="-122"/>
                </a:rPr>
                <a:t>。</a:t>
              </a:r>
              <a:endParaRPr lang="zh-CN" altLang="en-US" sz="2400" u="none" dirty="0">
                <a:solidFill>
                  <a:schemeClr val="tx1"/>
                </a:solidFill>
                <a:latin typeface="微软雅黑" pitchFamily="34" charset="-122"/>
                <a:ea typeface="微软雅黑" pitchFamily="34" charset="-122"/>
              </a:endParaRPr>
            </a:p>
          </p:txBody>
        </p:sp>
        <p:sp>
          <p:nvSpPr>
            <p:cNvPr id="19" name="同心圆 18"/>
            <p:cNvSpPr/>
            <p:nvPr/>
          </p:nvSpPr>
          <p:spPr>
            <a:xfrm>
              <a:off x="709151" y="1153477"/>
              <a:ext cx="365126" cy="365126"/>
            </a:xfrm>
            <a:prstGeom prst="donut">
              <a:avLst/>
            </a:prstGeom>
            <a:gradFill flip="none" rotWithShape="1">
              <a:gsLst>
                <a:gs pos="0">
                  <a:srgbClr val="6597C9"/>
                </a:gs>
                <a:gs pos="90000">
                  <a:srgbClr val="0070C0"/>
                </a:gs>
              </a:gsLst>
              <a:lin ang="189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a:bevelT w="44450" prst="convex"/>
              <a:bevelB w="0" h="63500"/>
              <a:contourClr>
                <a:srgbClr val="FFE593"/>
              </a:contourClr>
            </a:sp3d>
          </p:spPr>
          <p:txBody>
            <a:bodyPr anchor="ctr">
              <a:sp3d/>
            </a:bodyPr>
            <a:lstStyle/>
            <a:p>
              <a:pPr algn="ctr" eaLnBrk="0" fontAlgn="ctr" hangingPunct="0">
                <a:spcBef>
                  <a:spcPts val="0"/>
                </a:spcBef>
                <a:spcAft>
                  <a:spcPts val="0"/>
                </a:spcAft>
                <a:buClr>
                  <a:srgbClr val="FF0000"/>
                </a:buClr>
                <a:buSzPct val="70000"/>
                <a:defRPr/>
              </a:pPr>
              <a:endParaRPr lang="zh-CN" altLang="en-US" sz="1600" b="0" u="none" kern="0">
                <a:solidFill>
                  <a:sysClr val="window" lastClr="FFFFFF"/>
                </a:solidFill>
                <a:effectLst>
                  <a:reflection blurRad="6350" stA="50000" endA="300" endPos="50000" dist="29997" dir="5400000" sy="-100000" algn="bl" rotWithShape="0"/>
                </a:effectLst>
                <a:latin typeface="微软雅黑" pitchFamily="34" charset="-122"/>
                <a:ea typeface="微软雅黑" pitchFamily="34"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6"/>
          <p:cNvSpPr/>
          <p:nvPr/>
        </p:nvSpPr>
        <p:spPr>
          <a:xfrm>
            <a:off x="19050" y="6780213"/>
            <a:ext cx="9112250" cy="115887"/>
          </a:xfrm>
          <a:prstGeom prst="rect">
            <a:avLst/>
          </a:prstGeom>
          <a:gradFill flip="none" rotWithShape="1">
            <a:gsLst>
              <a:gs pos="0">
                <a:srgbClr val="FFFFFF">
                  <a:lumMod val="85000"/>
                </a:srgbClr>
              </a:gs>
              <a:gs pos="100000">
                <a:srgbClr val="FFFFFF">
                  <a:lumMod val="85000"/>
                </a:srgbClr>
              </a:gs>
              <a:gs pos="20000">
                <a:srgbClr val="FFFFFF">
                  <a:lumMod val="75000"/>
                </a:srgbClr>
              </a:gs>
            </a:gsLst>
            <a:lin ang="5400000" scaled="0"/>
            <a:tileRect/>
          </a:gra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sp>
        <p:nvSpPr>
          <p:cNvPr id="84" name="矩形​​ 7"/>
          <p:cNvSpPr/>
          <p:nvPr/>
        </p:nvSpPr>
        <p:spPr>
          <a:xfrm>
            <a:off x="7054850" y="6742113"/>
            <a:ext cx="968375" cy="117475"/>
          </a:xfrm>
          <a:prstGeom prst="rect">
            <a:avLst/>
          </a:prstGeom>
          <a:solidFill>
            <a:srgbClr val="00B0F0"/>
          </a:soli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cxnSp>
        <p:nvCxnSpPr>
          <p:cNvPr id="9221" name="直接连接符​​ 9"/>
          <p:cNvCxnSpPr>
            <a:cxnSpLocks noChangeShapeType="1"/>
          </p:cNvCxnSpPr>
          <p:nvPr/>
        </p:nvCxnSpPr>
        <p:spPr bwMode="auto">
          <a:xfrm>
            <a:off x="5253038" y="65516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9222" name="直接连接符​​ 10"/>
          <p:cNvCxnSpPr>
            <a:cxnSpLocks noChangeShapeType="1"/>
          </p:cNvCxnSpPr>
          <p:nvPr/>
        </p:nvCxnSpPr>
        <p:spPr bwMode="auto">
          <a:xfrm>
            <a:off x="7097713" y="65516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9223" name="直接连接符​​ 11"/>
          <p:cNvCxnSpPr>
            <a:cxnSpLocks noChangeShapeType="1"/>
          </p:cNvCxnSpPr>
          <p:nvPr/>
        </p:nvCxnSpPr>
        <p:spPr bwMode="auto">
          <a:xfrm>
            <a:off x="6175375" y="65516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sp>
        <p:nvSpPr>
          <p:cNvPr id="116" name="TextBox 16"/>
          <p:cNvSpPr txBox="1">
            <a:spLocks noChangeArrowheads="1"/>
          </p:cNvSpPr>
          <p:nvPr/>
        </p:nvSpPr>
        <p:spPr bwMode="auto">
          <a:xfrm>
            <a:off x="6254750" y="6435725"/>
            <a:ext cx="720725" cy="369888"/>
          </a:xfrm>
          <a:prstGeom prst="rect">
            <a:avLst/>
          </a:prstGeom>
          <a:noFill/>
          <a:ln w="9525">
            <a:noFill/>
            <a:miter lim="800000"/>
            <a:headEnd/>
            <a:tailEnd/>
          </a:ln>
        </p:spPr>
        <p:txBody>
          <a:bodyPr>
            <a:spAutoFit/>
          </a:bodyPr>
          <a:lstStyle/>
          <a:p>
            <a:pPr>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结构</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9225" name="TextBox 116"/>
          <p:cNvSpPr txBox="1">
            <a:spLocks noChangeArrowheads="1"/>
          </p:cNvSpPr>
          <p:nvPr/>
        </p:nvSpPr>
        <p:spPr bwMode="auto">
          <a:xfrm>
            <a:off x="7123113" y="6272213"/>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r>
              <a:rPr lang="zh-CN" altLang="en-US" sz="2800" dirty="0" smtClean="0">
                <a:solidFill>
                  <a:schemeClr val="bg1">
                    <a:lumMod val="50000"/>
                  </a:schemeClr>
                </a:solidFill>
                <a:latin typeface="黑体" pitchFamily="49" charset="-122"/>
                <a:ea typeface="黑体" pitchFamily="49" charset="-122"/>
                <a:cs typeface="Arial Unicode MS" pitchFamily="34" charset="-122"/>
              </a:rPr>
              <a:t>特点</a:t>
            </a:r>
            <a:endParaRPr lang="zh-CN" altLang="en-US" sz="2800" dirty="0">
              <a:solidFill>
                <a:schemeClr val="bg1">
                  <a:lumMod val="50000"/>
                </a:schemeClr>
              </a:solidFill>
              <a:latin typeface="黑体" pitchFamily="49" charset="-122"/>
              <a:ea typeface="黑体" pitchFamily="49" charset="-122"/>
              <a:cs typeface="Arial Unicode MS" pitchFamily="34" charset="-122"/>
            </a:endParaRPr>
          </a:p>
        </p:txBody>
      </p:sp>
      <p:sp>
        <p:nvSpPr>
          <p:cNvPr id="10261" name="Text Box 40"/>
          <p:cNvSpPr txBox="1">
            <a:spLocks noChangeArrowheads="1"/>
          </p:cNvSpPr>
          <p:nvPr/>
        </p:nvSpPr>
        <p:spPr bwMode="auto">
          <a:xfrm>
            <a:off x="0" y="112713"/>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spcBef>
                <a:spcPct val="50000"/>
              </a:spcBef>
              <a:defRPr/>
            </a:pPr>
            <a:r>
              <a:rPr lang="zh-CN" altLang="en-US" sz="2800" u="none" dirty="0" smtClean="0">
                <a:solidFill>
                  <a:srgbClr val="0070C0"/>
                </a:solidFill>
                <a:latin typeface="微软雅黑" pitchFamily="34" charset="-122"/>
                <a:ea typeface="微软雅黑" pitchFamily="34" charset="-122"/>
              </a:rPr>
              <a:t>三、工厂模式的特点</a:t>
            </a:r>
          </a:p>
        </p:txBody>
      </p:sp>
      <p:sp>
        <p:nvSpPr>
          <p:cNvPr id="27" name="TextBox 26"/>
          <p:cNvSpPr txBox="1"/>
          <p:nvPr/>
        </p:nvSpPr>
        <p:spPr>
          <a:xfrm>
            <a:off x="5400675" y="6440488"/>
            <a:ext cx="715963" cy="368300"/>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动机</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cxnSp>
        <p:nvCxnSpPr>
          <p:cNvPr id="9228" name="直接连接符​​ 12"/>
          <p:cNvCxnSpPr>
            <a:cxnSpLocks noChangeShapeType="1"/>
          </p:cNvCxnSpPr>
          <p:nvPr/>
        </p:nvCxnSpPr>
        <p:spPr bwMode="auto">
          <a:xfrm>
            <a:off x="8018463" y="65389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9229" name="直接连接符​​ 13"/>
          <p:cNvCxnSpPr>
            <a:cxnSpLocks noChangeShapeType="1"/>
          </p:cNvCxnSpPr>
          <p:nvPr/>
        </p:nvCxnSpPr>
        <p:spPr bwMode="auto">
          <a:xfrm>
            <a:off x="8940800" y="65389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sp>
        <p:nvSpPr>
          <p:cNvPr id="31" name="TextBox 30"/>
          <p:cNvSpPr txBox="1"/>
          <p:nvPr/>
        </p:nvSpPr>
        <p:spPr>
          <a:xfrm>
            <a:off x="8270875" y="6440488"/>
            <a:ext cx="669925" cy="368300"/>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应用</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pic>
        <p:nvPicPr>
          <p:cNvPr id="17" name="Picture 3" descr="C:\Users\dyk\Documents\Tencent Files\303171967\Image\C2C\R7D~Z1I3~FA[`RT35D(F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8" y="1132723"/>
            <a:ext cx="9102394" cy="253849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a:spLocks noChangeArrowheads="1"/>
          </p:cNvSpPr>
          <p:nvPr/>
        </p:nvSpPr>
        <p:spPr bwMode="auto">
          <a:xfrm>
            <a:off x="306387" y="3984667"/>
            <a:ext cx="8299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marL="342900" indent="-342900" eaLnBrk="1" hangingPunct="1">
              <a:lnSpc>
                <a:spcPct val="150000"/>
              </a:lnSpc>
              <a:buClr>
                <a:srgbClr val="002060"/>
              </a:buClr>
              <a:buFont typeface="Arial" pitchFamily="34" charset="0"/>
              <a:buChar char="•"/>
            </a:pPr>
            <a:r>
              <a:rPr lang="zh-CN" altLang="en-US" sz="2400" b="0" u="none" dirty="0">
                <a:solidFill>
                  <a:srgbClr val="000000"/>
                </a:solidFill>
                <a:latin typeface="微软雅黑" pitchFamily="34" charset="-122"/>
                <a:ea typeface="微软雅黑" pitchFamily="34" charset="-122"/>
              </a:rPr>
              <a:t>将</a:t>
            </a:r>
            <a:r>
              <a:rPr lang="zh-CN" altLang="en-US" sz="2400" b="0" u="none" dirty="0" smtClean="0">
                <a:solidFill>
                  <a:srgbClr val="000000"/>
                </a:solidFill>
                <a:latin typeface="微软雅黑" pitchFamily="34" charset="-122"/>
                <a:ea typeface="微软雅黑" pitchFamily="34" charset="-122"/>
              </a:rPr>
              <a:t>对象的创建和对象本身业务处理分离，降低了系统的耦合度</a:t>
            </a:r>
            <a:endParaRPr lang="en-US" altLang="zh-CN" sz="2400" b="0" u="none" dirty="0" smtClean="0">
              <a:solidFill>
                <a:srgbClr val="000000"/>
              </a:solidFill>
              <a:latin typeface="微软雅黑" pitchFamily="34" charset="-122"/>
              <a:ea typeface="微软雅黑" pitchFamily="34" charset="-122"/>
            </a:endParaRPr>
          </a:p>
          <a:p>
            <a:pPr marL="342900" indent="-342900" eaLnBrk="1" hangingPunct="1">
              <a:lnSpc>
                <a:spcPct val="150000"/>
              </a:lnSpc>
              <a:buClr>
                <a:srgbClr val="002060"/>
              </a:buClr>
              <a:buFont typeface="Arial" pitchFamily="34" charset="0"/>
              <a:buChar char="•"/>
            </a:pPr>
            <a:r>
              <a:rPr lang="zh-CN" altLang="en-US" sz="2400" b="0" u="none" dirty="0" smtClean="0">
                <a:solidFill>
                  <a:schemeClr val="tx1"/>
                </a:solidFill>
                <a:latin typeface="微软雅黑" pitchFamily="34" charset="-122"/>
                <a:ea typeface="微软雅黑" pitchFamily="34" charset="-122"/>
              </a:rPr>
              <a:t>有利于产品的一致性</a:t>
            </a:r>
            <a:endParaRPr lang="zh-CN" altLang="en-US" sz="2400" b="0" u="none" dirty="0">
              <a:solidFill>
                <a:schemeClr val="tx1"/>
              </a:solidFill>
              <a:latin typeface="微软雅黑" pitchFamily="34" charset="-122"/>
              <a:ea typeface="微软雅黑"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Text Box 40"/>
          <p:cNvSpPr txBox="1">
            <a:spLocks noChangeArrowheads="1"/>
          </p:cNvSpPr>
          <p:nvPr/>
        </p:nvSpPr>
        <p:spPr bwMode="auto">
          <a:xfrm>
            <a:off x="0" y="112713"/>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spcBef>
                <a:spcPct val="50000"/>
              </a:spcBef>
              <a:defRPr/>
            </a:pPr>
            <a:r>
              <a:rPr lang="zh-CN" altLang="en-US" sz="2800" u="none" dirty="0">
                <a:solidFill>
                  <a:srgbClr val="0070C0"/>
                </a:solidFill>
                <a:latin typeface="微软雅黑" pitchFamily="34" charset="-122"/>
                <a:ea typeface="微软雅黑" pitchFamily="34" charset="-122"/>
              </a:rPr>
              <a:t>四</a:t>
            </a:r>
            <a:r>
              <a:rPr lang="zh-CN" altLang="en-US" sz="2800" u="none" dirty="0" smtClean="0">
                <a:solidFill>
                  <a:srgbClr val="0070C0"/>
                </a:solidFill>
                <a:latin typeface="微软雅黑" pitchFamily="34" charset="-122"/>
                <a:ea typeface="微软雅黑" pitchFamily="34" charset="-122"/>
              </a:rPr>
              <a:t>、工厂模式的应用</a:t>
            </a:r>
          </a:p>
        </p:txBody>
      </p:sp>
      <p:pic>
        <p:nvPicPr>
          <p:cNvPr id="17" name="Picture 3" descr="C:\Users\dyk\Documents\Tencent Files\303171967\Image\C2C\R7D~Z1I3~FA[`RT35D(F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8" y="1132723"/>
            <a:ext cx="9102394" cy="2538490"/>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6"/>
          <p:cNvSpPr/>
          <p:nvPr/>
        </p:nvSpPr>
        <p:spPr>
          <a:xfrm>
            <a:off x="31750" y="6767513"/>
            <a:ext cx="9112250" cy="115887"/>
          </a:xfrm>
          <a:prstGeom prst="rect">
            <a:avLst/>
          </a:prstGeom>
          <a:gradFill flip="none" rotWithShape="1">
            <a:gsLst>
              <a:gs pos="0">
                <a:srgbClr val="FFFFFF">
                  <a:lumMod val="85000"/>
                </a:srgbClr>
              </a:gs>
              <a:gs pos="100000">
                <a:srgbClr val="FFFFFF">
                  <a:lumMod val="85000"/>
                </a:srgbClr>
              </a:gs>
              <a:gs pos="20000">
                <a:srgbClr val="FFFFFF">
                  <a:lumMod val="75000"/>
                </a:srgbClr>
              </a:gs>
            </a:gsLst>
            <a:lin ang="5400000" scaled="0"/>
            <a:tileRect/>
          </a:gra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sp>
        <p:nvSpPr>
          <p:cNvPr id="19" name="矩形​​ 7"/>
          <p:cNvSpPr/>
          <p:nvPr/>
        </p:nvSpPr>
        <p:spPr>
          <a:xfrm>
            <a:off x="8001000" y="6769100"/>
            <a:ext cx="968375" cy="115888"/>
          </a:xfrm>
          <a:prstGeom prst="rect">
            <a:avLst/>
          </a:prstGeom>
          <a:solidFill>
            <a:srgbClr val="00B0F0"/>
          </a:soli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cxnSp>
        <p:nvCxnSpPr>
          <p:cNvPr id="20" name="直接连接符​​ 9"/>
          <p:cNvCxnSpPr>
            <a:cxnSpLocks noChangeShapeType="1"/>
          </p:cNvCxnSpPr>
          <p:nvPr/>
        </p:nvCxnSpPr>
        <p:spPr bwMode="auto">
          <a:xfrm>
            <a:off x="5259388"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21" name="直接连接符​​ 10"/>
          <p:cNvCxnSpPr>
            <a:cxnSpLocks noChangeShapeType="1"/>
          </p:cNvCxnSpPr>
          <p:nvPr/>
        </p:nvCxnSpPr>
        <p:spPr bwMode="auto">
          <a:xfrm>
            <a:off x="7104063"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22" name="直接连接符​​ 11"/>
          <p:cNvCxnSpPr>
            <a:cxnSpLocks noChangeShapeType="1"/>
          </p:cNvCxnSpPr>
          <p:nvPr/>
        </p:nvCxnSpPr>
        <p:spPr bwMode="auto">
          <a:xfrm>
            <a:off x="6181725"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a:off x="8024813"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24" name="直接连接符​​ 13"/>
          <p:cNvCxnSpPr>
            <a:cxnSpLocks noChangeShapeType="1"/>
          </p:cNvCxnSpPr>
          <p:nvPr/>
        </p:nvCxnSpPr>
        <p:spPr bwMode="auto">
          <a:xfrm>
            <a:off x="8947150"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sp>
        <p:nvSpPr>
          <p:cNvPr id="25" name="TextBox 54"/>
          <p:cNvSpPr txBox="1"/>
          <p:nvPr/>
        </p:nvSpPr>
        <p:spPr>
          <a:xfrm>
            <a:off x="7192963" y="6478588"/>
            <a:ext cx="706437" cy="369887"/>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特点</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26" name="TextBox 55"/>
          <p:cNvSpPr txBox="1">
            <a:spLocks noChangeArrowheads="1"/>
          </p:cNvSpPr>
          <p:nvPr/>
        </p:nvSpPr>
        <p:spPr bwMode="auto">
          <a:xfrm>
            <a:off x="8054975" y="6332538"/>
            <a:ext cx="949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r>
              <a:rPr lang="zh-CN" altLang="en-US" sz="2800" dirty="0" smtClean="0">
                <a:solidFill>
                  <a:schemeClr val="bg1">
                    <a:lumMod val="50000"/>
                  </a:schemeClr>
                </a:solidFill>
                <a:latin typeface="黑体" pitchFamily="49" charset="-122"/>
                <a:ea typeface="黑体" pitchFamily="49" charset="-122"/>
                <a:cs typeface="Arial Unicode MS" pitchFamily="34" charset="-122"/>
              </a:rPr>
              <a:t>应用</a:t>
            </a:r>
            <a:endParaRPr lang="zh-CN" altLang="en-US" sz="2800" dirty="0">
              <a:solidFill>
                <a:schemeClr val="bg1">
                  <a:lumMod val="50000"/>
                </a:schemeClr>
              </a:solidFill>
              <a:latin typeface="黑体" pitchFamily="49" charset="-122"/>
              <a:ea typeface="黑体" pitchFamily="49" charset="-122"/>
              <a:cs typeface="Arial Unicode MS" pitchFamily="34" charset="-122"/>
            </a:endParaRPr>
          </a:p>
        </p:txBody>
      </p:sp>
      <p:sp>
        <p:nvSpPr>
          <p:cNvPr id="28" name="TextBox 16"/>
          <p:cNvSpPr txBox="1">
            <a:spLocks noChangeArrowheads="1"/>
          </p:cNvSpPr>
          <p:nvPr/>
        </p:nvSpPr>
        <p:spPr bwMode="auto">
          <a:xfrm>
            <a:off x="6261100" y="6473825"/>
            <a:ext cx="720725" cy="369888"/>
          </a:xfrm>
          <a:prstGeom prst="rect">
            <a:avLst/>
          </a:prstGeom>
          <a:noFill/>
          <a:ln w="9525">
            <a:noFill/>
            <a:miter lim="800000"/>
            <a:headEnd/>
            <a:tailEnd/>
          </a:ln>
        </p:spPr>
        <p:txBody>
          <a:bodyPr>
            <a:spAutoFit/>
          </a:bodyPr>
          <a:lstStyle/>
          <a:p>
            <a:pPr>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结构</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29" name="TextBox 55"/>
          <p:cNvSpPr txBox="1"/>
          <p:nvPr/>
        </p:nvSpPr>
        <p:spPr>
          <a:xfrm>
            <a:off x="5407025" y="6478588"/>
            <a:ext cx="715963" cy="369887"/>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动机</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30" name="TextBox 7"/>
          <p:cNvSpPr txBox="1">
            <a:spLocks noChangeArrowheads="1"/>
          </p:cNvSpPr>
          <p:nvPr/>
        </p:nvSpPr>
        <p:spPr bwMode="auto">
          <a:xfrm>
            <a:off x="306387" y="4573918"/>
            <a:ext cx="829945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marL="342900" indent="-342900" eaLnBrk="1" hangingPunct="1">
              <a:lnSpc>
                <a:spcPct val="150000"/>
              </a:lnSpc>
              <a:buClr>
                <a:srgbClr val="002060"/>
              </a:buClr>
              <a:buFont typeface="Arial" pitchFamily="34" charset="0"/>
              <a:buChar char="•"/>
            </a:pPr>
            <a:r>
              <a:rPr lang="zh-CN" altLang="en-US" sz="2400" b="0" u="none" dirty="0" smtClean="0">
                <a:solidFill>
                  <a:schemeClr val="tx1"/>
                </a:solidFill>
                <a:latin typeface="微软雅黑" pitchFamily="34" charset="-122"/>
                <a:ea typeface="微软雅黑" pitchFamily="34" charset="-122"/>
              </a:rPr>
              <a:t>客户只知道传入工厂类的参数，对于如何创建对象不关心</a:t>
            </a:r>
            <a:endParaRPr lang="en-US" altLang="zh-CN" sz="2400" b="0" u="none" dirty="0" smtClean="0">
              <a:solidFill>
                <a:schemeClr val="tx1"/>
              </a:solidFill>
              <a:latin typeface="微软雅黑" pitchFamily="34" charset="-122"/>
              <a:ea typeface="微软雅黑" pitchFamily="34" charset="-122"/>
            </a:endParaRPr>
          </a:p>
          <a:p>
            <a:pPr marL="342900" indent="-342900" eaLnBrk="1" hangingPunct="1">
              <a:lnSpc>
                <a:spcPct val="150000"/>
              </a:lnSpc>
              <a:buClr>
                <a:srgbClr val="002060"/>
              </a:buClr>
              <a:buFont typeface="Arial" pitchFamily="34" charset="0"/>
              <a:buChar char="•"/>
            </a:pPr>
            <a:r>
              <a:rPr lang="zh-CN" altLang="en-US" sz="2400" b="0" u="none" dirty="0">
                <a:solidFill>
                  <a:schemeClr val="tx1"/>
                </a:solidFill>
                <a:latin typeface="微软雅黑" pitchFamily="34" charset="-122"/>
                <a:ea typeface="微软雅黑" pitchFamily="34" charset="-122"/>
              </a:rPr>
              <a:t>工厂</a:t>
            </a:r>
            <a:r>
              <a:rPr lang="zh-CN" altLang="en-US" sz="2400" b="0" u="none" dirty="0" smtClean="0">
                <a:solidFill>
                  <a:schemeClr val="tx1"/>
                </a:solidFill>
                <a:latin typeface="微软雅黑" pitchFamily="34" charset="-122"/>
                <a:ea typeface="微软雅黑" pitchFamily="34" charset="-122"/>
              </a:rPr>
              <a:t>类负责创建的对象比较少</a:t>
            </a:r>
            <a:endParaRPr lang="zh-CN" altLang="en-US" sz="2400" b="0" u="none" dirty="0">
              <a:solidFill>
                <a:schemeClr val="tx1"/>
              </a:solidFill>
              <a:latin typeface="微软雅黑" pitchFamily="34" charset="-122"/>
              <a:ea typeface="微软雅黑" pitchFamily="34" charset="-122"/>
            </a:endParaRPr>
          </a:p>
        </p:txBody>
      </p:sp>
      <p:grpSp>
        <p:nvGrpSpPr>
          <p:cNvPr id="2" name="组合 1"/>
          <p:cNvGrpSpPr/>
          <p:nvPr/>
        </p:nvGrpSpPr>
        <p:grpSpPr>
          <a:xfrm>
            <a:off x="709151" y="3777222"/>
            <a:ext cx="5941031" cy="738664"/>
            <a:chOff x="709151" y="3777222"/>
            <a:chExt cx="5941031" cy="738664"/>
          </a:xfrm>
        </p:grpSpPr>
        <p:sp>
          <p:nvSpPr>
            <p:cNvPr id="32" name="同心圆 31"/>
            <p:cNvSpPr/>
            <p:nvPr/>
          </p:nvSpPr>
          <p:spPr>
            <a:xfrm>
              <a:off x="709151" y="3994648"/>
              <a:ext cx="365126" cy="365126"/>
            </a:xfrm>
            <a:prstGeom prst="donut">
              <a:avLst/>
            </a:prstGeom>
            <a:gradFill flip="none" rotWithShape="1">
              <a:gsLst>
                <a:gs pos="0">
                  <a:srgbClr val="6597C9"/>
                </a:gs>
                <a:gs pos="90000">
                  <a:srgbClr val="0070C0"/>
                </a:gs>
              </a:gsLst>
              <a:lin ang="189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a:bevelT w="44450" prst="convex"/>
              <a:bevelB w="0" h="63500"/>
              <a:contourClr>
                <a:srgbClr val="FFE593"/>
              </a:contourClr>
            </a:sp3d>
          </p:spPr>
          <p:txBody>
            <a:bodyPr anchor="ctr">
              <a:sp3d/>
            </a:bodyPr>
            <a:lstStyle/>
            <a:p>
              <a:pPr algn="ctr" eaLnBrk="0" fontAlgn="ctr" hangingPunct="0">
                <a:spcBef>
                  <a:spcPts val="0"/>
                </a:spcBef>
                <a:spcAft>
                  <a:spcPts val="0"/>
                </a:spcAft>
                <a:buClr>
                  <a:srgbClr val="FF0000"/>
                </a:buClr>
                <a:buSzPct val="70000"/>
                <a:defRPr/>
              </a:pPr>
              <a:endParaRPr lang="zh-CN" altLang="en-US" sz="1600" b="0" u="none" kern="0">
                <a:solidFill>
                  <a:sysClr val="window" lastClr="FFFFFF"/>
                </a:solidFill>
                <a:effectLst>
                  <a:reflection blurRad="6350" stA="50000" endA="300" endPos="50000" dist="29997" dir="5400000" sy="-100000" algn="bl" rotWithShape="0"/>
                </a:effectLst>
                <a:latin typeface="微软雅黑" pitchFamily="34" charset="-122"/>
                <a:ea typeface="微软雅黑" pitchFamily="34" charset="-122"/>
              </a:endParaRPr>
            </a:p>
          </p:txBody>
        </p:sp>
        <p:sp>
          <p:nvSpPr>
            <p:cNvPr id="33" name="矩形 32"/>
            <p:cNvSpPr/>
            <p:nvPr/>
          </p:nvSpPr>
          <p:spPr>
            <a:xfrm>
              <a:off x="1193865" y="3777222"/>
              <a:ext cx="5456317" cy="738664"/>
            </a:xfrm>
            <a:prstGeom prst="rect">
              <a:avLst/>
            </a:prstGeom>
          </p:spPr>
          <p:txBody>
            <a:bodyPr wrap="square">
              <a:spAutoFit/>
            </a:bodyPr>
            <a:lstStyle/>
            <a:p>
              <a:pPr fontAlgn="auto">
                <a:lnSpc>
                  <a:spcPct val="150000"/>
                </a:lnSpc>
                <a:spcBef>
                  <a:spcPts val="0"/>
                </a:spcBef>
                <a:spcAft>
                  <a:spcPts val="0"/>
                </a:spcAft>
                <a:defRPr/>
              </a:pPr>
              <a:r>
                <a:rPr lang="zh-CN" altLang="en-US" sz="2800" u="none" kern="0" dirty="0" smtClean="0">
                  <a:ln w="1905"/>
                  <a:solidFill>
                    <a:srgbClr val="0070C0"/>
                  </a:solidFill>
                  <a:effectLst>
                    <a:innerShdw blurRad="69850" dist="43180" dir="5400000">
                      <a:srgbClr val="000000">
                        <a:alpha val="65000"/>
                      </a:srgbClr>
                    </a:innerShdw>
                  </a:effectLst>
                  <a:latin typeface="微软雅黑" pitchFamily="34" charset="-122"/>
                  <a:ea typeface="微软雅黑" pitchFamily="34" charset="-122"/>
                </a:rPr>
                <a:t>适用情况</a:t>
              </a:r>
              <a:endParaRPr lang="zh-CN" altLang="en-US" sz="2800" u="none" kern="0" dirty="0">
                <a:ln w="1905"/>
                <a:solidFill>
                  <a:srgbClr val="0070C0"/>
                </a:solidFill>
                <a:effectLst>
                  <a:innerShdw blurRad="69850" dist="43180" dir="5400000">
                    <a:srgbClr val="000000">
                      <a:alpha val="65000"/>
                    </a:srgbClr>
                  </a:innerShdw>
                </a:effectLst>
                <a:latin typeface="微软雅黑" pitchFamily="34" charset="-122"/>
                <a:ea typeface="微软雅黑" pitchFamily="34" charset="-122"/>
              </a:endParaRPr>
            </a:p>
          </p:txBody>
        </p:sp>
      </p:grpSp>
    </p:spTree>
    <p:extLst>
      <p:ext uri="{BB962C8B-B14F-4D97-AF65-F5344CB8AC3E}">
        <p14:creationId xmlns:p14="http://schemas.microsoft.com/office/powerpoint/2010/main" val="39282012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6"/>
          <p:cNvSpPr/>
          <p:nvPr/>
        </p:nvSpPr>
        <p:spPr>
          <a:xfrm>
            <a:off x="31750" y="6767513"/>
            <a:ext cx="9112250" cy="115887"/>
          </a:xfrm>
          <a:prstGeom prst="rect">
            <a:avLst/>
          </a:prstGeom>
          <a:gradFill flip="none" rotWithShape="1">
            <a:gsLst>
              <a:gs pos="0">
                <a:srgbClr val="FFFFFF">
                  <a:lumMod val="85000"/>
                </a:srgbClr>
              </a:gs>
              <a:gs pos="100000">
                <a:srgbClr val="FFFFFF">
                  <a:lumMod val="85000"/>
                </a:srgbClr>
              </a:gs>
              <a:gs pos="20000">
                <a:srgbClr val="FFFFFF">
                  <a:lumMod val="75000"/>
                </a:srgbClr>
              </a:gs>
            </a:gsLst>
            <a:lin ang="5400000" scaled="0"/>
            <a:tileRect/>
          </a:gra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sp>
        <p:nvSpPr>
          <p:cNvPr id="27" name="矩形​​ 7"/>
          <p:cNvSpPr/>
          <p:nvPr/>
        </p:nvSpPr>
        <p:spPr>
          <a:xfrm>
            <a:off x="8001000" y="6769100"/>
            <a:ext cx="968375" cy="115888"/>
          </a:xfrm>
          <a:prstGeom prst="rect">
            <a:avLst/>
          </a:prstGeom>
          <a:solidFill>
            <a:srgbClr val="00B0F0"/>
          </a:soli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cxnSp>
        <p:nvCxnSpPr>
          <p:cNvPr id="15372" name="直接连接符​​ 9"/>
          <p:cNvCxnSpPr>
            <a:cxnSpLocks noChangeShapeType="1"/>
          </p:cNvCxnSpPr>
          <p:nvPr/>
        </p:nvCxnSpPr>
        <p:spPr bwMode="auto">
          <a:xfrm>
            <a:off x="5259388"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15373" name="直接连接符​​ 10"/>
          <p:cNvCxnSpPr>
            <a:cxnSpLocks noChangeShapeType="1"/>
          </p:cNvCxnSpPr>
          <p:nvPr/>
        </p:nvCxnSpPr>
        <p:spPr bwMode="auto">
          <a:xfrm>
            <a:off x="7104063"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15374" name="直接连接符​​ 11"/>
          <p:cNvCxnSpPr>
            <a:cxnSpLocks noChangeShapeType="1"/>
          </p:cNvCxnSpPr>
          <p:nvPr/>
        </p:nvCxnSpPr>
        <p:spPr bwMode="auto">
          <a:xfrm>
            <a:off x="6181725"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15375" name="直接连接符​​ 12"/>
          <p:cNvCxnSpPr>
            <a:cxnSpLocks noChangeShapeType="1"/>
          </p:cNvCxnSpPr>
          <p:nvPr/>
        </p:nvCxnSpPr>
        <p:spPr bwMode="auto">
          <a:xfrm>
            <a:off x="8024813"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15376" name="直接连接符​​ 13"/>
          <p:cNvCxnSpPr>
            <a:cxnSpLocks noChangeShapeType="1"/>
          </p:cNvCxnSpPr>
          <p:nvPr/>
        </p:nvCxnSpPr>
        <p:spPr bwMode="auto">
          <a:xfrm>
            <a:off x="8947150"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sp>
        <p:nvSpPr>
          <p:cNvPr id="55" name="TextBox 54"/>
          <p:cNvSpPr txBox="1"/>
          <p:nvPr/>
        </p:nvSpPr>
        <p:spPr>
          <a:xfrm>
            <a:off x="7192963" y="6478588"/>
            <a:ext cx="706437" cy="369887"/>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特点</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15378" name="TextBox 55"/>
          <p:cNvSpPr txBox="1">
            <a:spLocks noChangeArrowheads="1"/>
          </p:cNvSpPr>
          <p:nvPr/>
        </p:nvSpPr>
        <p:spPr bwMode="auto">
          <a:xfrm>
            <a:off x="8054975" y="6332538"/>
            <a:ext cx="949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r>
              <a:rPr lang="zh-CN" altLang="en-US" sz="2800" dirty="0" smtClean="0">
                <a:solidFill>
                  <a:schemeClr val="bg1">
                    <a:lumMod val="50000"/>
                  </a:schemeClr>
                </a:solidFill>
                <a:latin typeface="黑体" pitchFamily="49" charset="-122"/>
                <a:ea typeface="黑体" pitchFamily="49" charset="-122"/>
                <a:cs typeface="Arial Unicode MS" pitchFamily="34" charset="-122"/>
              </a:rPr>
              <a:t>应用</a:t>
            </a:r>
            <a:endParaRPr lang="zh-CN" altLang="en-US" sz="2800" dirty="0">
              <a:solidFill>
                <a:schemeClr val="bg1">
                  <a:lumMod val="50000"/>
                </a:schemeClr>
              </a:solidFill>
              <a:latin typeface="黑体" pitchFamily="49" charset="-122"/>
              <a:ea typeface="黑体" pitchFamily="49" charset="-122"/>
              <a:cs typeface="Arial Unicode MS" pitchFamily="34" charset="-122"/>
            </a:endParaRPr>
          </a:p>
        </p:txBody>
      </p:sp>
      <p:sp>
        <p:nvSpPr>
          <p:cNvPr id="15385" name="Text Box 40"/>
          <p:cNvSpPr txBox="1">
            <a:spLocks noChangeArrowheads="1"/>
          </p:cNvSpPr>
          <p:nvPr/>
        </p:nvSpPr>
        <p:spPr bwMode="auto">
          <a:xfrm>
            <a:off x="0" y="112713"/>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spcBef>
                <a:spcPct val="50000"/>
              </a:spcBef>
              <a:defRPr/>
            </a:pPr>
            <a:r>
              <a:rPr lang="zh-CN" altLang="en-US" sz="2800" u="none" dirty="0" smtClean="0">
                <a:solidFill>
                  <a:srgbClr val="0070C0"/>
                </a:solidFill>
                <a:latin typeface="微软雅黑" pitchFamily="34" charset="-122"/>
                <a:ea typeface="微软雅黑" pitchFamily="34" charset="-122"/>
              </a:rPr>
              <a:t>四、工程模式的应用</a:t>
            </a:r>
          </a:p>
        </p:txBody>
      </p:sp>
      <p:sp>
        <p:nvSpPr>
          <p:cNvPr id="52" name="TextBox 16"/>
          <p:cNvSpPr txBox="1">
            <a:spLocks noChangeArrowheads="1"/>
          </p:cNvSpPr>
          <p:nvPr/>
        </p:nvSpPr>
        <p:spPr bwMode="auto">
          <a:xfrm>
            <a:off x="6261100" y="6473825"/>
            <a:ext cx="720725" cy="369888"/>
          </a:xfrm>
          <a:prstGeom prst="rect">
            <a:avLst/>
          </a:prstGeom>
          <a:noFill/>
          <a:ln w="9525">
            <a:noFill/>
            <a:miter lim="800000"/>
            <a:headEnd/>
            <a:tailEnd/>
          </a:ln>
        </p:spPr>
        <p:txBody>
          <a:bodyPr>
            <a:spAutoFit/>
          </a:bodyPr>
          <a:lstStyle/>
          <a:p>
            <a:pPr>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结构</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56" name="TextBox 55"/>
          <p:cNvSpPr txBox="1"/>
          <p:nvPr/>
        </p:nvSpPr>
        <p:spPr>
          <a:xfrm>
            <a:off x="5407025" y="6478588"/>
            <a:ext cx="715963" cy="369887"/>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动机</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19" name="TextBox 7"/>
          <p:cNvSpPr txBox="1">
            <a:spLocks noChangeArrowheads="1"/>
          </p:cNvSpPr>
          <p:nvPr/>
        </p:nvSpPr>
        <p:spPr bwMode="auto">
          <a:xfrm>
            <a:off x="781050" y="1717675"/>
            <a:ext cx="74977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lnSpc>
                <a:spcPct val="150000"/>
              </a:lnSpc>
            </a:pPr>
            <a:r>
              <a:rPr lang="zh-CN" altLang="en-US" sz="2400" b="0" u="none" dirty="0" smtClean="0">
                <a:solidFill>
                  <a:schemeClr val="tx1"/>
                </a:solidFill>
                <a:latin typeface="微软雅黑" pitchFamily="34" charset="-122"/>
                <a:ea typeface="微软雅黑" pitchFamily="34" charset="-122"/>
              </a:rPr>
              <a:t>       在某教务系统中，系统根据对比用户在登录时输入的账号和密码以及在数据库中存储的账号和密码是否一致来进行身份验证，如果验证通过，则取出在数据库中的用户类型（以整数形式存储），根据不同的类型创建创建不同类型的用户对象，不同类型的用户对象拥有不同的操作权限。</a:t>
            </a:r>
            <a:endParaRPr lang="en-US" altLang="zh-CN" sz="2400" b="0" u="none" dirty="0" smtClean="0">
              <a:solidFill>
                <a:schemeClr val="tx1"/>
              </a:solidFill>
              <a:latin typeface="微软雅黑" pitchFamily="34" charset="-122"/>
              <a:ea typeface="微软雅黑" pitchFamily="34" charset="-122"/>
            </a:endParaRPr>
          </a:p>
          <a:p>
            <a:pPr eaLnBrk="1" hangingPunct="1">
              <a:lnSpc>
                <a:spcPct val="150000"/>
              </a:lnSpc>
            </a:pPr>
            <a:r>
              <a:rPr lang="zh-CN" altLang="en-US" sz="2400" b="0" u="none" dirty="0" smtClean="0">
                <a:solidFill>
                  <a:schemeClr val="tx1"/>
                </a:solidFill>
                <a:latin typeface="微软雅黑" pitchFamily="34" charset="-122"/>
                <a:ea typeface="微软雅黑" pitchFamily="34" charset="-122"/>
              </a:rPr>
              <a:t>       请设计该权限管理模块的类图。</a:t>
            </a:r>
            <a:endParaRPr lang="zh-CN" altLang="en-US" sz="2400" b="0" u="none" dirty="0">
              <a:solidFill>
                <a:schemeClr val="tx1"/>
              </a:solidFill>
              <a:latin typeface="微软雅黑" pitchFamily="34" charset="-122"/>
              <a:ea typeface="微软雅黑" pitchFamily="34" charset="-122"/>
            </a:endParaRPr>
          </a:p>
        </p:txBody>
      </p:sp>
      <p:sp>
        <p:nvSpPr>
          <p:cNvPr id="18" name="同心圆 17"/>
          <p:cNvSpPr/>
          <p:nvPr/>
        </p:nvSpPr>
        <p:spPr>
          <a:xfrm>
            <a:off x="709151" y="1153477"/>
            <a:ext cx="365126" cy="365126"/>
          </a:xfrm>
          <a:prstGeom prst="donut">
            <a:avLst/>
          </a:prstGeom>
          <a:gradFill flip="none" rotWithShape="1">
            <a:gsLst>
              <a:gs pos="0">
                <a:srgbClr val="6597C9"/>
              </a:gs>
              <a:gs pos="90000">
                <a:srgbClr val="0070C0"/>
              </a:gs>
            </a:gsLst>
            <a:lin ang="189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a:bevelT w="44450" prst="convex"/>
            <a:bevelB w="0" h="63500"/>
            <a:contourClr>
              <a:srgbClr val="FFE593"/>
            </a:contourClr>
          </a:sp3d>
        </p:spPr>
        <p:txBody>
          <a:bodyPr anchor="ctr">
            <a:sp3d/>
          </a:bodyPr>
          <a:lstStyle/>
          <a:p>
            <a:pPr algn="ctr" eaLnBrk="0" fontAlgn="ctr" hangingPunct="0">
              <a:spcBef>
                <a:spcPts val="0"/>
              </a:spcBef>
              <a:spcAft>
                <a:spcPts val="0"/>
              </a:spcAft>
              <a:buClr>
                <a:srgbClr val="FF0000"/>
              </a:buClr>
              <a:buSzPct val="70000"/>
              <a:defRPr/>
            </a:pPr>
            <a:endParaRPr lang="zh-CN" altLang="en-US" sz="1600" b="0" u="none" kern="0">
              <a:solidFill>
                <a:sysClr val="window" lastClr="FFFFFF"/>
              </a:solidFill>
              <a:effectLst>
                <a:reflection blurRad="6350" stA="50000" endA="300" endPos="50000" dist="29997" dir="5400000" sy="-100000" algn="bl" rotWithShape="0"/>
              </a:effectLst>
              <a:latin typeface="微软雅黑" pitchFamily="34" charset="-122"/>
              <a:ea typeface="微软雅黑" pitchFamily="34" charset="-122"/>
            </a:endParaRPr>
          </a:p>
        </p:txBody>
      </p:sp>
      <p:sp>
        <p:nvSpPr>
          <p:cNvPr id="20" name="矩形 19"/>
          <p:cNvSpPr/>
          <p:nvPr/>
        </p:nvSpPr>
        <p:spPr>
          <a:xfrm>
            <a:off x="1193866" y="936051"/>
            <a:ext cx="4065522" cy="738664"/>
          </a:xfrm>
          <a:prstGeom prst="rect">
            <a:avLst/>
          </a:prstGeom>
        </p:spPr>
        <p:txBody>
          <a:bodyPr wrap="square">
            <a:spAutoFit/>
          </a:bodyPr>
          <a:lstStyle/>
          <a:p>
            <a:pPr fontAlgn="auto">
              <a:lnSpc>
                <a:spcPct val="150000"/>
              </a:lnSpc>
              <a:spcBef>
                <a:spcPts val="0"/>
              </a:spcBef>
              <a:spcAft>
                <a:spcPts val="0"/>
              </a:spcAft>
              <a:defRPr/>
            </a:pPr>
            <a:r>
              <a:rPr lang="zh-CN" altLang="en-US" sz="2800" u="none" kern="0" dirty="0" smtClean="0">
                <a:ln w="1905"/>
                <a:solidFill>
                  <a:srgbClr val="0070C0"/>
                </a:solidFill>
                <a:effectLst>
                  <a:innerShdw blurRad="69850" dist="43180" dir="5400000">
                    <a:srgbClr val="000000">
                      <a:alpha val="65000"/>
                    </a:srgbClr>
                  </a:innerShdw>
                </a:effectLst>
                <a:latin typeface="微软雅黑" pitchFamily="34" charset="-122"/>
                <a:ea typeface="微软雅黑" pitchFamily="34" charset="-122"/>
              </a:rPr>
              <a:t>问题描述：权限管理</a:t>
            </a:r>
            <a:endParaRPr lang="zh-CN" altLang="en-US" sz="2800" u="none" kern="0" dirty="0">
              <a:ln w="1905"/>
              <a:solidFill>
                <a:srgbClr val="0070C0"/>
              </a:solidFill>
              <a:effectLst>
                <a:innerShdw blurRad="69850" dist="43180" dir="5400000">
                  <a:srgbClr val="000000">
                    <a:alpha val="65000"/>
                  </a:srgbClr>
                </a:innerShdw>
              </a:effectLst>
              <a:latin typeface="微软雅黑" pitchFamily="34" charset="-122"/>
              <a:ea typeface="微软雅黑" pitchFamily="34" charset="-122"/>
            </a:endParaRPr>
          </a:p>
        </p:txBody>
      </p:sp>
    </p:spTree>
    <p:extLst>
      <p:ext uri="{BB962C8B-B14F-4D97-AF65-F5344CB8AC3E}">
        <p14:creationId xmlns:p14="http://schemas.microsoft.com/office/powerpoint/2010/main" val="155229378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6"/>
          <p:cNvSpPr/>
          <p:nvPr/>
        </p:nvSpPr>
        <p:spPr>
          <a:xfrm>
            <a:off x="31750" y="6767513"/>
            <a:ext cx="9112250" cy="115887"/>
          </a:xfrm>
          <a:prstGeom prst="rect">
            <a:avLst/>
          </a:prstGeom>
          <a:gradFill flip="none" rotWithShape="1">
            <a:gsLst>
              <a:gs pos="0">
                <a:srgbClr val="FFFFFF">
                  <a:lumMod val="85000"/>
                </a:srgbClr>
              </a:gs>
              <a:gs pos="100000">
                <a:srgbClr val="FFFFFF">
                  <a:lumMod val="85000"/>
                </a:srgbClr>
              </a:gs>
              <a:gs pos="20000">
                <a:srgbClr val="FFFFFF">
                  <a:lumMod val="75000"/>
                </a:srgbClr>
              </a:gs>
            </a:gsLst>
            <a:lin ang="5400000" scaled="0"/>
            <a:tileRect/>
          </a:gra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sp>
        <p:nvSpPr>
          <p:cNvPr id="27" name="矩形​​ 7"/>
          <p:cNvSpPr/>
          <p:nvPr/>
        </p:nvSpPr>
        <p:spPr>
          <a:xfrm>
            <a:off x="8001000" y="6769100"/>
            <a:ext cx="968375" cy="115888"/>
          </a:xfrm>
          <a:prstGeom prst="rect">
            <a:avLst/>
          </a:prstGeom>
          <a:solidFill>
            <a:srgbClr val="00B0F0"/>
          </a:soli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cxnSp>
        <p:nvCxnSpPr>
          <p:cNvPr id="15372" name="直接连接符​​ 9"/>
          <p:cNvCxnSpPr>
            <a:cxnSpLocks noChangeShapeType="1"/>
          </p:cNvCxnSpPr>
          <p:nvPr/>
        </p:nvCxnSpPr>
        <p:spPr bwMode="auto">
          <a:xfrm>
            <a:off x="5259388"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15373" name="直接连接符​​ 10"/>
          <p:cNvCxnSpPr>
            <a:cxnSpLocks noChangeShapeType="1"/>
          </p:cNvCxnSpPr>
          <p:nvPr/>
        </p:nvCxnSpPr>
        <p:spPr bwMode="auto">
          <a:xfrm>
            <a:off x="7104063"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15374" name="直接连接符​​ 11"/>
          <p:cNvCxnSpPr>
            <a:cxnSpLocks noChangeShapeType="1"/>
          </p:cNvCxnSpPr>
          <p:nvPr/>
        </p:nvCxnSpPr>
        <p:spPr bwMode="auto">
          <a:xfrm>
            <a:off x="6181725"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15375" name="直接连接符​​ 12"/>
          <p:cNvCxnSpPr>
            <a:cxnSpLocks noChangeShapeType="1"/>
          </p:cNvCxnSpPr>
          <p:nvPr/>
        </p:nvCxnSpPr>
        <p:spPr bwMode="auto">
          <a:xfrm>
            <a:off x="8024813"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cxnSp>
        <p:nvCxnSpPr>
          <p:cNvPr id="15376" name="直接连接符​​ 13"/>
          <p:cNvCxnSpPr>
            <a:cxnSpLocks noChangeShapeType="1"/>
          </p:cNvCxnSpPr>
          <p:nvPr/>
        </p:nvCxnSpPr>
        <p:spPr bwMode="auto">
          <a:xfrm>
            <a:off x="8947150" y="6577013"/>
            <a:ext cx="0" cy="142875"/>
          </a:xfrm>
          <a:prstGeom prst="line">
            <a:avLst/>
          </a:prstGeom>
          <a:noFill/>
          <a:ln w="9525" algn="ctr">
            <a:solidFill>
              <a:srgbClr val="A6A6A6"/>
            </a:solidFill>
            <a:round/>
            <a:headEnd/>
            <a:tailEnd/>
          </a:ln>
          <a:extLst>
            <a:ext uri="{909E8E84-426E-40DD-AFC4-6F175D3DCCD1}">
              <a14:hiddenFill xmlns:a14="http://schemas.microsoft.com/office/drawing/2010/main">
                <a:noFill/>
              </a14:hiddenFill>
            </a:ext>
          </a:extLst>
        </p:spPr>
      </p:cxnSp>
      <p:sp>
        <p:nvSpPr>
          <p:cNvPr id="55" name="TextBox 54"/>
          <p:cNvSpPr txBox="1"/>
          <p:nvPr/>
        </p:nvSpPr>
        <p:spPr>
          <a:xfrm>
            <a:off x="7192963" y="6478588"/>
            <a:ext cx="706437" cy="369887"/>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特点</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15378" name="TextBox 55"/>
          <p:cNvSpPr txBox="1">
            <a:spLocks noChangeArrowheads="1"/>
          </p:cNvSpPr>
          <p:nvPr/>
        </p:nvSpPr>
        <p:spPr bwMode="auto">
          <a:xfrm>
            <a:off x="8054975" y="6332538"/>
            <a:ext cx="949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r>
              <a:rPr lang="zh-CN" altLang="en-US" sz="2800" dirty="0" smtClean="0">
                <a:solidFill>
                  <a:schemeClr val="bg1">
                    <a:lumMod val="50000"/>
                  </a:schemeClr>
                </a:solidFill>
                <a:latin typeface="黑体" pitchFamily="49" charset="-122"/>
                <a:ea typeface="黑体" pitchFamily="49" charset="-122"/>
                <a:cs typeface="Arial Unicode MS" pitchFamily="34" charset="-122"/>
              </a:rPr>
              <a:t>应用</a:t>
            </a:r>
            <a:endParaRPr lang="zh-CN" altLang="en-US" sz="2800" dirty="0">
              <a:solidFill>
                <a:schemeClr val="bg1">
                  <a:lumMod val="50000"/>
                </a:schemeClr>
              </a:solidFill>
              <a:latin typeface="黑体" pitchFamily="49" charset="-122"/>
              <a:ea typeface="黑体" pitchFamily="49" charset="-122"/>
              <a:cs typeface="Arial Unicode MS" pitchFamily="34" charset="-122"/>
            </a:endParaRPr>
          </a:p>
        </p:txBody>
      </p:sp>
      <p:sp>
        <p:nvSpPr>
          <p:cNvPr id="15385" name="Text Box 40"/>
          <p:cNvSpPr txBox="1">
            <a:spLocks noChangeArrowheads="1"/>
          </p:cNvSpPr>
          <p:nvPr/>
        </p:nvSpPr>
        <p:spPr bwMode="auto">
          <a:xfrm>
            <a:off x="0" y="112713"/>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spcBef>
                <a:spcPct val="50000"/>
              </a:spcBef>
              <a:defRPr/>
            </a:pPr>
            <a:r>
              <a:rPr lang="zh-CN" altLang="en-US" sz="2800" u="none" dirty="0" smtClean="0">
                <a:solidFill>
                  <a:srgbClr val="0070C0"/>
                </a:solidFill>
                <a:latin typeface="微软雅黑" pitchFamily="34" charset="-122"/>
                <a:ea typeface="微软雅黑" pitchFamily="34" charset="-122"/>
              </a:rPr>
              <a:t>四、工程模式的应用</a:t>
            </a:r>
          </a:p>
        </p:txBody>
      </p:sp>
      <p:sp>
        <p:nvSpPr>
          <p:cNvPr id="52" name="TextBox 16"/>
          <p:cNvSpPr txBox="1">
            <a:spLocks noChangeArrowheads="1"/>
          </p:cNvSpPr>
          <p:nvPr/>
        </p:nvSpPr>
        <p:spPr bwMode="auto">
          <a:xfrm>
            <a:off x="6261100" y="6473825"/>
            <a:ext cx="720725" cy="369888"/>
          </a:xfrm>
          <a:prstGeom prst="rect">
            <a:avLst/>
          </a:prstGeom>
          <a:noFill/>
          <a:ln w="9525">
            <a:noFill/>
            <a:miter lim="800000"/>
            <a:headEnd/>
            <a:tailEnd/>
          </a:ln>
        </p:spPr>
        <p:txBody>
          <a:bodyPr>
            <a:spAutoFit/>
          </a:bodyPr>
          <a:lstStyle/>
          <a:p>
            <a:pPr>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结构</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sp>
        <p:nvSpPr>
          <p:cNvPr id="56" name="TextBox 55"/>
          <p:cNvSpPr txBox="1"/>
          <p:nvPr/>
        </p:nvSpPr>
        <p:spPr>
          <a:xfrm>
            <a:off x="5407025" y="6478588"/>
            <a:ext cx="715963" cy="369887"/>
          </a:xfrm>
          <a:prstGeom prst="rect">
            <a:avLst/>
          </a:prstGeom>
          <a:noFill/>
        </p:spPr>
        <p:txBody>
          <a:bodyPr>
            <a:spAutoFit/>
          </a:bodyPr>
          <a:lstStyle/>
          <a:p>
            <a:pPr fontAlgn="auto">
              <a:spcBef>
                <a:spcPts val="0"/>
              </a:spcBef>
              <a:spcAft>
                <a:spcPts val="0"/>
              </a:spcAft>
              <a:defRPr/>
            </a:pPr>
            <a:r>
              <a:rPr lang="zh-CN" altLang="en-US" b="0" u="none" kern="0" dirty="0" smtClean="0">
                <a:solidFill>
                  <a:srgbClr val="FFFFFF">
                    <a:lumMod val="50000"/>
                  </a:srgbClr>
                </a:solidFill>
                <a:latin typeface="Arial Unicode MS" pitchFamily="34" charset="-122"/>
                <a:ea typeface="Arial Unicode MS" pitchFamily="34" charset="-122"/>
                <a:cs typeface="Arial Unicode MS" pitchFamily="34" charset="-122"/>
              </a:rPr>
              <a:t>动机</a:t>
            </a:r>
            <a:endParaRPr lang="zh-CN" altLang="en-US" b="0" u="none" kern="0" dirty="0">
              <a:solidFill>
                <a:srgbClr val="FFFFFF">
                  <a:lumMod val="50000"/>
                </a:srgbClr>
              </a:solidFill>
              <a:latin typeface="Arial Unicode MS" pitchFamily="34" charset="-122"/>
              <a:ea typeface="Arial Unicode MS" pitchFamily="34" charset="-122"/>
              <a:cs typeface="Arial Unicode MS" pitchFamily="34" charset="-122"/>
            </a:endParaRPr>
          </a:p>
        </p:txBody>
      </p:sp>
      <p:pic>
        <p:nvPicPr>
          <p:cNvPr id="5121" name="Picture 1" descr="C:\Users\dyk\Documents\Tencent Files\303171967\Image\C2C\([_Z1X7IHLM71UQOYZG0J)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1" y="1943100"/>
            <a:ext cx="9069280" cy="3505200"/>
          </a:xfrm>
          <a:prstGeom prst="rect">
            <a:avLst/>
          </a:prstGeom>
          <a:noFill/>
          <a:extLst>
            <a:ext uri="{909E8E84-426E-40DD-AFC4-6F175D3DCCD1}">
              <a14:hiddenFill xmlns:a14="http://schemas.microsoft.com/office/drawing/2010/main">
                <a:solidFill>
                  <a:srgbClr val="FFFFFF"/>
                </a:solidFill>
              </a14:hiddenFill>
            </a:ext>
          </a:extLst>
        </p:spPr>
      </p:pic>
      <p:sp>
        <p:nvSpPr>
          <p:cNvPr id="18" name="同心圆 17"/>
          <p:cNvSpPr/>
          <p:nvPr/>
        </p:nvSpPr>
        <p:spPr>
          <a:xfrm>
            <a:off x="709151" y="1153477"/>
            <a:ext cx="365126" cy="365126"/>
          </a:xfrm>
          <a:prstGeom prst="donut">
            <a:avLst/>
          </a:prstGeom>
          <a:gradFill flip="none" rotWithShape="1">
            <a:gsLst>
              <a:gs pos="0">
                <a:srgbClr val="6597C9"/>
              </a:gs>
              <a:gs pos="90000">
                <a:srgbClr val="0070C0"/>
              </a:gs>
            </a:gsLst>
            <a:lin ang="189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a:bevelT w="44450" prst="convex"/>
            <a:bevelB w="0" h="63500"/>
            <a:contourClr>
              <a:srgbClr val="FFE593"/>
            </a:contourClr>
          </a:sp3d>
        </p:spPr>
        <p:txBody>
          <a:bodyPr anchor="ctr">
            <a:sp3d/>
          </a:bodyPr>
          <a:lstStyle/>
          <a:p>
            <a:pPr algn="ctr" eaLnBrk="0" fontAlgn="ctr" hangingPunct="0">
              <a:spcBef>
                <a:spcPts val="0"/>
              </a:spcBef>
              <a:spcAft>
                <a:spcPts val="0"/>
              </a:spcAft>
              <a:buClr>
                <a:srgbClr val="FF0000"/>
              </a:buClr>
              <a:buSzPct val="70000"/>
              <a:defRPr/>
            </a:pPr>
            <a:endParaRPr lang="zh-CN" altLang="en-US" sz="1600" b="0" u="none" kern="0">
              <a:solidFill>
                <a:sysClr val="window" lastClr="FFFFFF"/>
              </a:solidFill>
              <a:effectLst>
                <a:reflection blurRad="6350" stA="50000" endA="300" endPos="50000" dist="29997" dir="5400000" sy="-100000" algn="bl" rotWithShape="0"/>
              </a:effectLst>
              <a:latin typeface="微软雅黑" pitchFamily="34" charset="-122"/>
              <a:ea typeface="微软雅黑" pitchFamily="34" charset="-122"/>
            </a:endParaRPr>
          </a:p>
        </p:txBody>
      </p:sp>
      <p:sp>
        <p:nvSpPr>
          <p:cNvPr id="19" name="矩形 18"/>
          <p:cNvSpPr/>
          <p:nvPr/>
        </p:nvSpPr>
        <p:spPr>
          <a:xfrm>
            <a:off x="1193866" y="936051"/>
            <a:ext cx="4065522" cy="662554"/>
          </a:xfrm>
          <a:prstGeom prst="rect">
            <a:avLst/>
          </a:prstGeom>
        </p:spPr>
        <p:txBody>
          <a:bodyPr wrap="square">
            <a:spAutoFit/>
          </a:bodyPr>
          <a:lstStyle/>
          <a:p>
            <a:pPr fontAlgn="auto">
              <a:lnSpc>
                <a:spcPct val="150000"/>
              </a:lnSpc>
              <a:spcBef>
                <a:spcPts val="0"/>
              </a:spcBef>
              <a:spcAft>
                <a:spcPts val="0"/>
              </a:spcAft>
              <a:defRPr/>
            </a:pPr>
            <a:r>
              <a:rPr lang="zh-CN" altLang="en-US" sz="2800" u="none" kern="0" dirty="0" smtClean="0">
                <a:ln w="1905"/>
                <a:solidFill>
                  <a:srgbClr val="0070C0"/>
                </a:solidFill>
                <a:effectLst>
                  <a:innerShdw blurRad="69850" dist="43180" dir="5400000">
                    <a:srgbClr val="000000">
                      <a:alpha val="65000"/>
                    </a:srgbClr>
                  </a:innerShdw>
                </a:effectLst>
                <a:latin typeface="微软雅黑" pitchFamily="34" charset="-122"/>
                <a:ea typeface="微软雅黑" pitchFamily="34" charset="-122"/>
              </a:rPr>
              <a:t>权限管理类图</a:t>
            </a:r>
            <a:endParaRPr lang="zh-CN" altLang="en-US" sz="2800" u="none" kern="0" dirty="0">
              <a:ln w="1905"/>
              <a:solidFill>
                <a:srgbClr val="0070C0"/>
              </a:solidFill>
              <a:effectLst>
                <a:innerShdw blurRad="69850" dist="43180" dir="5400000">
                  <a:srgbClr val="000000">
                    <a:alpha val="65000"/>
                  </a:srgbClr>
                </a:innerShdw>
              </a:effectLst>
              <a:latin typeface="微软雅黑" pitchFamily="34" charset="-122"/>
              <a:ea typeface="微软雅黑" pitchFamily="34" charset="-122"/>
            </a:endParaRPr>
          </a:p>
        </p:txBody>
      </p:sp>
    </p:spTree>
    <p:extLst>
      <p:ext uri="{BB962C8B-B14F-4D97-AF65-F5344CB8AC3E}">
        <p14:creationId xmlns:p14="http://schemas.microsoft.com/office/powerpoint/2010/main" val="34449734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1371600"/>
            <a:ext cx="9490075"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0" descr="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563" y="2486025"/>
            <a:ext cx="1196975"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2"/>
          <p:cNvSpPr>
            <a:spLocks noChangeArrowheads="1"/>
          </p:cNvSpPr>
          <p:nvPr/>
        </p:nvSpPr>
        <p:spPr bwMode="auto">
          <a:xfrm>
            <a:off x="2020888" y="1914525"/>
            <a:ext cx="3979862" cy="2308324"/>
          </a:xfrm>
          <a:prstGeom prst="rect">
            <a:avLst/>
          </a:prstGeom>
          <a:noFill/>
          <a:ln>
            <a:noFill/>
          </a:ln>
          <a:extLst/>
        </p:spPr>
        <p:txBody>
          <a:bodyPr wrap="square">
            <a:spAutoFit/>
          </a:bodyPr>
          <a:lstStyle>
            <a:lvl1pPr marL="285750" indent="-2857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150000"/>
              </a:lnSpc>
              <a:buFont typeface="Wingdings" panose="05000000000000000000" pitchFamily="2" charset="2"/>
              <a:buChar char="p"/>
              <a:defRPr/>
            </a:pPr>
            <a:r>
              <a:rPr lang="zh-CN" altLang="en-US" sz="2400" u="none" dirty="0" smtClean="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工厂模式的结构；</a:t>
            </a:r>
            <a:endParaRPr lang="en-US" altLang="zh-CN" sz="2400" u="none" dirty="0" smtClean="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Wingdings" panose="05000000000000000000" pitchFamily="2" charset="2"/>
              <a:buChar char="p"/>
              <a:defRPr/>
            </a:pPr>
            <a:r>
              <a:rPr lang="zh-CN" altLang="en-US" sz="2400" u="none" dirty="0" smtClean="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工厂模式的</a:t>
            </a:r>
            <a:r>
              <a:rPr lang="zh-CN" altLang="en-US" sz="2400" u="none" dirty="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2400" u="none" dirty="0" smtClean="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u="none" dirty="0" smtClean="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Wingdings" panose="05000000000000000000" pitchFamily="2" charset="2"/>
              <a:buChar char="p"/>
              <a:defRPr/>
            </a:pPr>
            <a:r>
              <a:rPr lang="zh-CN" altLang="en-US" sz="2400" u="none" dirty="0" smtClean="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工厂模式的</a:t>
            </a:r>
            <a:r>
              <a:rPr lang="zh-CN" altLang="en-US" sz="2400" u="none" dirty="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应用</a:t>
            </a:r>
            <a:r>
              <a:rPr lang="zh-CN" altLang="en-US" sz="2400" u="none" dirty="0" smtClean="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u="none" dirty="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Wingdings" panose="05000000000000000000" pitchFamily="2" charset="2"/>
              <a:buChar char="p"/>
              <a:defRPr/>
            </a:pPr>
            <a:endPar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6"/>
          <p:cNvSpPr/>
          <p:nvPr/>
        </p:nvSpPr>
        <p:spPr>
          <a:xfrm>
            <a:off x="31750" y="6767513"/>
            <a:ext cx="9112250" cy="115887"/>
          </a:xfrm>
          <a:prstGeom prst="rect">
            <a:avLst/>
          </a:prstGeom>
          <a:gradFill flip="none" rotWithShape="1">
            <a:gsLst>
              <a:gs pos="0">
                <a:srgbClr val="FFFFFF">
                  <a:lumMod val="85000"/>
                </a:srgbClr>
              </a:gs>
              <a:gs pos="100000">
                <a:srgbClr val="FFFFFF">
                  <a:lumMod val="85000"/>
                </a:srgbClr>
              </a:gs>
              <a:gs pos="20000">
                <a:srgbClr val="FFFFFF">
                  <a:lumMod val="75000"/>
                </a:srgbClr>
              </a:gs>
            </a:gsLst>
            <a:lin ang="5400000" scaled="0"/>
            <a:tileRect/>
          </a:gradFill>
          <a:ln w="3175" cap="flat" cmpd="sng" algn="ctr">
            <a:noFill/>
            <a:prstDash val="solid"/>
          </a:ln>
          <a:effectLst/>
        </p:spPr>
        <p:txBody>
          <a:bodyPr anchor="ctr"/>
          <a:lstStyle/>
          <a:p>
            <a:pPr algn="ctr" fontAlgn="auto">
              <a:spcBef>
                <a:spcPts val="0"/>
              </a:spcBef>
              <a:spcAft>
                <a:spcPts val="0"/>
              </a:spcAft>
              <a:defRPr/>
            </a:pPr>
            <a:endParaRPr lang="zh-CN" altLang="en-US" b="0" u="none" kern="0">
              <a:solidFill>
                <a:srgbClr val="FFFFFF"/>
              </a:solidFill>
              <a:latin typeface="Arial"/>
              <a:ea typeface="+mn-ea"/>
            </a:endParaRPr>
          </a:p>
        </p:txBody>
      </p:sp>
      <p:sp>
        <p:nvSpPr>
          <p:cNvPr id="21524" name="Text Box 40"/>
          <p:cNvSpPr txBox="1">
            <a:spLocks noChangeArrowheads="1"/>
          </p:cNvSpPr>
          <p:nvPr/>
        </p:nvSpPr>
        <p:spPr bwMode="auto">
          <a:xfrm>
            <a:off x="0" y="112713"/>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u="sng">
                <a:solidFill>
                  <a:srgbClr val="6600FF"/>
                </a:solidFill>
                <a:latin typeface="Arial" pitchFamily="34" charset="0"/>
                <a:ea typeface="宋体" pitchFamily="2" charset="-122"/>
              </a:defRPr>
            </a:lvl1pPr>
            <a:lvl2pPr marL="742950" indent="-285750" eaLnBrk="0" hangingPunct="0">
              <a:defRPr b="1" u="sng">
                <a:solidFill>
                  <a:srgbClr val="6600FF"/>
                </a:solidFill>
                <a:latin typeface="Arial" pitchFamily="34" charset="0"/>
                <a:ea typeface="宋体" pitchFamily="2" charset="-122"/>
              </a:defRPr>
            </a:lvl2pPr>
            <a:lvl3pPr marL="1143000" indent="-228600" eaLnBrk="0" hangingPunct="0">
              <a:defRPr b="1" u="sng">
                <a:solidFill>
                  <a:srgbClr val="6600FF"/>
                </a:solidFill>
                <a:latin typeface="Arial" pitchFamily="34" charset="0"/>
                <a:ea typeface="宋体" pitchFamily="2" charset="-122"/>
              </a:defRPr>
            </a:lvl3pPr>
            <a:lvl4pPr marL="1600200" indent="-228600" eaLnBrk="0" hangingPunct="0">
              <a:defRPr b="1" u="sng">
                <a:solidFill>
                  <a:srgbClr val="6600FF"/>
                </a:solidFill>
                <a:latin typeface="Arial" pitchFamily="34" charset="0"/>
                <a:ea typeface="宋体" pitchFamily="2" charset="-122"/>
              </a:defRPr>
            </a:lvl4pPr>
            <a:lvl5pPr marL="2057400" indent="-228600" eaLnBrk="0" hangingPunct="0">
              <a:defRPr b="1" u="sng">
                <a:solidFill>
                  <a:srgbClr val="6600FF"/>
                </a:solidFill>
                <a:latin typeface="Arial" pitchFamily="34" charset="0"/>
                <a:ea typeface="宋体" pitchFamily="2" charset="-122"/>
              </a:defRPr>
            </a:lvl5pPr>
            <a:lvl6pPr marL="2514600" indent="-228600" eaLnBrk="0" fontAlgn="base" hangingPunct="0">
              <a:spcBef>
                <a:spcPct val="0"/>
              </a:spcBef>
              <a:spcAft>
                <a:spcPct val="0"/>
              </a:spcAft>
              <a:defRPr b="1" u="sng">
                <a:solidFill>
                  <a:srgbClr val="6600FF"/>
                </a:solidFill>
                <a:latin typeface="Arial" pitchFamily="34" charset="0"/>
                <a:ea typeface="宋体" pitchFamily="2" charset="-122"/>
              </a:defRPr>
            </a:lvl6pPr>
            <a:lvl7pPr marL="2971800" indent="-228600" eaLnBrk="0" fontAlgn="base" hangingPunct="0">
              <a:spcBef>
                <a:spcPct val="0"/>
              </a:spcBef>
              <a:spcAft>
                <a:spcPct val="0"/>
              </a:spcAft>
              <a:defRPr b="1" u="sng">
                <a:solidFill>
                  <a:srgbClr val="6600FF"/>
                </a:solidFill>
                <a:latin typeface="Arial" pitchFamily="34" charset="0"/>
                <a:ea typeface="宋体" pitchFamily="2" charset="-122"/>
              </a:defRPr>
            </a:lvl7pPr>
            <a:lvl8pPr marL="3429000" indent="-228600" eaLnBrk="0" fontAlgn="base" hangingPunct="0">
              <a:spcBef>
                <a:spcPct val="0"/>
              </a:spcBef>
              <a:spcAft>
                <a:spcPct val="0"/>
              </a:spcAft>
              <a:defRPr b="1" u="sng">
                <a:solidFill>
                  <a:srgbClr val="6600FF"/>
                </a:solidFill>
                <a:latin typeface="Arial" pitchFamily="34" charset="0"/>
                <a:ea typeface="宋体" pitchFamily="2" charset="-122"/>
              </a:defRPr>
            </a:lvl8pPr>
            <a:lvl9pPr marL="3886200" indent="-228600" eaLnBrk="0" fontAlgn="base" hangingPunct="0">
              <a:spcBef>
                <a:spcPct val="0"/>
              </a:spcBef>
              <a:spcAft>
                <a:spcPct val="0"/>
              </a:spcAft>
              <a:defRPr b="1" u="sng">
                <a:solidFill>
                  <a:srgbClr val="6600FF"/>
                </a:solidFill>
                <a:latin typeface="Arial" pitchFamily="34" charset="0"/>
                <a:ea typeface="宋体" pitchFamily="2" charset="-122"/>
              </a:defRPr>
            </a:lvl9pPr>
          </a:lstStyle>
          <a:p>
            <a:pPr eaLnBrk="1" hangingPunct="1">
              <a:spcBef>
                <a:spcPct val="50000"/>
              </a:spcBef>
              <a:defRPr/>
            </a:pPr>
            <a:r>
              <a:rPr lang="zh-CN" altLang="en-US" sz="2800" u="none" dirty="0" smtClean="0">
                <a:solidFill>
                  <a:srgbClr val="0070C0"/>
                </a:solidFill>
                <a:latin typeface="微软雅黑" pitchFamily="34" charset="-122"/>
                <a:ea typeface="微软雅黑" pitchFamily="34" charset="-122"/>
              </a:rPr>
              <a:t>五、总结</a:t>
            </a:r>
          </a:p>
        </p:txBody>
      </p:sp>
    </p:spTree>
  </p:cSld>
  <p:clrMapOvr>
    <a:masterClrMapping/>
  </p:clrMapOvr>
  <p:transition>
    <p:checke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157264890</TotalTime>
  <Pages>0</Pages>
  <Words>310</Words>
  <Characters>0</Characters>
  <Application>Microsoft Office PowerPoint</Application>
  <DocSecurity>0</DocSecurity>
  <PresentationFormat>全屏显示(4:3)</PresentationFormat>
  <Lines>0</Lines>
  <Paragraphs>73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Calibri</vt:lpstr>
      <vt:lpstr>黑体</vt:lpstr>
      <vt:lpstr>宋体</vt:lpstr>
      <vt:lpstr>Wingdings</vt:lpstr>
      <vt:lpstr>楷体</vt:lpstr>
      <vt:lpstr>Arial Unicode MS</vt:lpstr>
      <vt:lpstr>微软雅黑</vt:lpstr>
      <vt:lpstr>Times New Roman</vt:lpstr>
      <vt:lpstr>Arial</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216333C5CFEC416</dc:creator>
  <cp:lastModifiedBy>dongyk</cp:lastModifiedBy>
  <cp:revision>965</cp:revision>
  <cp:lastPrinted>1899-12-30T00:00:00Z</cp:lastPrinted>
  <dcterms:created xsi:type="dcterms:W3CDTF">2010-01-09T15:52:05Z</dcterms:created>
  <dcterms:modified xsi:type="dcterms:W3CDTF">2020-05-14T07:09:06Z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