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97" r:id="rId3"/>
    <p:sldId id="600" r:id="rId4"/>
    <p:sldId id="608" r:id="rId5"/>
    <p:sldId id="572" r:id="rId6"/>
    <p:sldId id="543" r:id="rId7"/>
    <p:sldId id="579" r:id="rId8"/>
    <p:sldId id="599" r:id="rId9"/>
    <p:sldId id="603" r:id="rId10"/>
    <p:sldId id="604" r:id="rId11"/>
    <p:sldId id="541" r:id="rId12"/>
    <p:sldId id="598" r:id="rId13"/>
  </p:sldIdLst>
  <p:sldSz cx="9144000" cy="6858000" type="screen4x3"/>
  <p:notesSz cx="6833870" cy="9979025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黑体" panose="02010609060101010101" pitchFamily="49" charset="-122"/>
      <p:regular r:id="rId23"/>
    </p:embeddedFont>
    <p:embeddedFont>
      <p:font typeface="楷体" panose="02010609060101010101" pitchFamily="49" charset="-122"/>
      <p:regular r:id="rId24"/>
    </p:embeddedFont>
    <p:embeddedFont>
      <p:font typeface="Arial Unicode MS" panose="02010600030101010101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u="sng" kern="1200">
        <a:solidFill>
          <a:srgbClr val="6600FF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u="sng" kern="1200">
        <a:solidFill>
          <a:srgbClr val="6600FF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u="sng" kern="1200">
        <a:solidFill>
          <a:srgbClr val="6600FF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u="sng" kern="1200">
        <a:solidFill>
          <a:srgbClr val="6600FF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  <a:srgbClr val="FFFFFF"/>
    <a:srgbClr val="FF6100"/>
    <a:srgbClr val="FF3300"/>
    <a:srgbClr val="FF7B29"/>
    <a:srgbClr val="6597C9"/>
    <a:srgbClr val="990000"/>
    <a:srgbClr val="85C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96148" autoAdjust="0"/>
  </p:normalViewPr>
  <p:slideViewPr>
    <p:cSldViewPr snapToGrid="0">
      <p:cViewPr varScale="1">
        <p:scale>
          <a:sx n="87" d="100"/>
          <a:sy n="87" d="100"/>
        </p:scale>
        <p:origin x="1554" y="78"/>
      </p:cViewPr>
      <p:guideLst>
        <p:guide orient="horz" pos="208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814" y="-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EC699BA-0B16-4100-816C-E991090705FD}" type="datetimeFigureOut">
              <a:rPr lang="zh-CN" altLang="en-US"/>
            </a:fld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9C35EB-BAE6-4577-94F7-FB421DF613A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D58DF9-0CE1-4AE4-957E-47F83CC97D09}" type="datetimeFigureOut">
              <a:rPr lang="zh-CN" altLang="en-US"/>
            </a:fld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3B430E-BD08-4771-8260-D85043EC4C3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20725"/>
            <a:ext cx="9112250" cy="7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 u="none"/>
          </a:p>
        </p:txBody>
      </p:sp>
      <p:sp>
        <p:nvSpPr>
          <p:cNvPr id="1027" name="矩形 9"/>
          <p:cNvSpPr>
            <a:spLocks noChangeArrowheads="1"/>
          </p:cNvSpPr>
          <p:nvPr userDrawn="1"/>
        </p:nvSpPr>
        <p:spPr bwMode="auto">
          <a:xfrm>
            <a:off x="6623050" y="720725"/>
            <a:ext cx="2000250" cy="73025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  <p:sp>
        <p:nvSpPr>
          <p:cNvPr id="1028" name="矩形 1"/>
          <p:cNvSpPr>
            <a:spLocks noChangeArrowheads="1"/>
          </p:cNvSpPr>
          <p:nvPr userDrawn="1"/>
        </p:nvSpPr>
        <p:spPr bwMode="auto">
          <a:xfrm>
            <a:off x="5470525" y="720725"/>
            <a:ext cx="2001838" cy="73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国石油大学（华东）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73200"/>
            <a:ext cx="9144000" cy="292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044700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章 设计模式</a:t>
            </a:r>
            <a:endParaRPr lang="zh-CN" altLang="en-US" sz="40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300" y="3225800"/>
            <a:ext cx="433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组合模式</a:t>
            </a:r>
            <a:endParaRPr lang="zh-CN" altLang="en-US" sz="36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889500"/>
            <a:ext cx="363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计算机科学与技术学院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900" y="5473700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董 玉 坤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371600"/>
            <a:ext cx="94900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0" descr="T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486025"/>
            <a:ext cx="11969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/>
          <p:cNvSpPr>
            <a:spLocks noChangeArrowheads="1"/>
          </p:cNvSpPr>
          <p:nvPr/>
        </p:nvSpPr>
        <p:spPr bwMode="auto">
          <a:xfrm>
            <a:off x="2020888" y="1914525"/>
            <a:ext cx="3979862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组合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模式的结构；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组合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模式的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特点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组合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模式的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2400" u="none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charset="2"/>
              <a:buChar char="p"/>
              <a:defRPr/>
            </a:pPr>
            <a:endParaRPr lang="zh-CN" altLang="en-US" sz="2400" dirty="0" smtClean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8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21524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五、总结</a:t>
            </a:r>
            <a:endParaRPr lang="zh-CN" altLang="en-US" sz="2800" u="none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国石油大学（华东）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73200"/>
            <a:ext cx="9144000" cy="292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200" y="20447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感谢各位评审老师！</a:t>
            </a:r>
            <a:endParaRPr lang="zh-CN" altLang="en-US" sz="40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6500" y="3225800"/>
            <a:ext cx="387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Thanks !</a:t>
            </a:r>
            <a:endParaRPr lang="zh-CN" altLang="en-US" sz="36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889500"/>
            <a:ext cx="363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计算机与通信工程学院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900" y="5473700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董 玉 坤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  <a:endParaRPr lang="zh-CN" altLang="en-US" sz="2800" u="none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chemeClr val="bg1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1022679" y="1074662"/>
            <a:ext cx="2822246" cy="51077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引例：和尚的故事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33" y="3674144"/>
            <a:ext cx="3932189" cy="262335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05945" y="1705556"/>
            <a:ext cx="4572000" cy="304698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zh-CN" altLang="en-US" sz="2400" b="0" u="none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从前有座山，山上有座庙，庙里有个老和尚在给小和尚讲故事，讲的故事是：从前有座山，山上有座庙，庙里有个老和尚在给小和尚讲故事，讲的故事是：从前有座山，山上有座庙，庙里有个老和尚在给小和尚讲故事，讲的故事是：</a:t>
            </a:r>
            <a:r>
              <a:rPr lang="en-US" altLang="zh-CN" sz="2400" b="0" u="none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......</a:t>
            </a:r>
            <a:endParaRPr lang="zh-CN" altLang="en-US" sz="2400" b="0" u="none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圆角矩形 27"/>
          <p:cNvSpPr>
            <a:spLocks noChangeArrowheads="1"/>
          </p:cNvSpPr>
          <p:nvPr/>
        </p:nvSpPr>
        <p:spPr bwMode="auto">
          <a:xfrm>
            <a:off x="5741511" y="1486195"/>
            <a:ext cx="697614" cy="2023093"/>
          </a:xfrm>
          <a:prstGeom prst="roundRect">
            <a:avLst>
              <a:gd name="adj" fmla="val 16667"/>
            </a:avLst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</a:pPr>
            <a:r>
              <a:rPr lang="zh-CN" altLang="en-US" sz="24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故事</a:t>
            </a: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6738257" y="1571812"/>
            <a:ext cx="17961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山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庙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老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和尚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和尚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u="none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故事</a:t>
            </a:r>
            <a:endParaRPr lang="zh-CN" altLang="en-US" sz="2400" u="none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1" y="5152937"/>
            <a:ext cx="740424" cy="121418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04478" y="5221419"/>
            <a:ext cx="2261772" cy="107721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u="none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如何描述故事元素关系</a:t>
            </a:r>
            <a:endParaRPr lang="zh-CN" altLang="en-US" sz="3200" u="none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  <a:endParaRPr lang="zh-CN" altLang="en-US" sz="2800" u="none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chemeClr val="bg1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1022679" y="1074662"/>
            <a:ext cx="2822246" cy="51077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引例：文件夹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793940"/>
            <a:ext cx="5693494" cy="401255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24" y="1888653"/>
            <a:ext cx="740424" cy="1214182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297027" y="3480182"/>
            <a:ext cx="2261772" cy="206210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u="none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如何描述文件系统中文件夹、文件的关系</a:t>
            </a:r>
            <a:endParaRPr lang="zh-CN" altLang="en-US" sz="3200" u="none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  <a:endParaRPr lang="zh-CN" altLang="en-US" sz="2800" u="none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22" name="矩形​​ 7"/>
          <p:cNvSpPr/>
          <p:nvPr/>
        </p:nvSpPr>
        <p:spPr>
          <a:xfrm>
            <a:off x="5351463" y="6748463"/>
            <a:ext cx="966787" cy="114300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cxnSp>
        <p:nvCxnSpPr>
          <p:cNvPr id="5131" name="直接连接符​​ 9"/>
          <p:cNvCxnSpPr>
            <a:cxnSpLocks noChangeShapeType="1"/>
          </p:cNvCxnSpPr>
          <p:nvPr/>
        </p:nvCxnSpPr>
        <p:spPr bwMode="auto">
          <a:xfrm>
            <a:off x="5389563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​​ 10"/>
          <p:cNvCxnSpPr>
            <a:cxnSpLocks noChangeShapeType="1"/>
          </p:cNvCxnSpPr>
          <p:nvPr/>
        </p:nvCxnSpPr>
        <p:spPr bwMode="auto">
          <a:xfrm>
            <a:off x="723423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​​ 11"/>
          <p:cNvCxnSpPr>
            <a:cxnSpLocks noChangeShapeType="1"/>
          </p:cNvCxnSpPr>
          <p:nvPr/>
        </p:nvCxnSpPr>
        <p:spPr bwMode="auto">
          <a:xfrm>
            <a:off x="6311900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​​ 12"/>
          <p:cNvCxnSpPr>
            <a:cxnSpLocks noChangeShapeType="1"/>
          </p:cNvCxnSpPr>
          <p:nvPr/>
        </p:nvCxnSpPr>
        <p:spPr bwMode="auto">
          <a:xfrm>
            <a:off x="815498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​​ 13"/>
          <p:cNvCxnSpPr>
            <a:cxnSpLocks noChangeShapeType="1"/>
          </p:cNvCxnSpPr>
          <p:nvPr/>
        </p:nvCxnSpPr>
        <p:spPr bwMode="auto">
          <a:xfrm>
            <a:off x="9077325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30"/>
          <p:cNvSpPr txBox="1">
            <a:spLocks noChangeArrowheads="1"/>
          </p:cNvSpPr>
          <p:nvPr/>
        </p:nvSpPr>
        <p:spPr bwMode="auto">
          <a:xfrm>
            <a:off x="5386388" y="6276975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6635750" y="6456363"/>
            <a:ext cx="7207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5063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7400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825" y="2467035"/>
            <a:ext cx="8655050" cy="3542556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 defTabSz="-635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088571" y="1291124"/>
            <a:ext cx="5223328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>
                <a:latin typeface="黑体" pitchFamily="2" charset="-122"/>
                <a:ea typeface="黑体" pitchFamily="2" charset="-122"/>
              </a:rPr>
              <a:t>动机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：如何解决容器与叶子的关系</a:t>
            </a:r>
            <a:endParaRPr lang="zh-CN" altLang="en-US" sz="2400" b="0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040086" y="2843406"/>
            <a:ext cx="3505200" cy="289925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lvl="1" indent="-342900" eaLnBrk="0" hangingPunct="0">
              <a:spcBef>
                <a:spcPct val="20000"/>
              </a:spcBef>
              <a:buClr>
                <a:srgbClr val="990033"/>
              </a:buClr>
              <a:buSzPct val="75000"/>
              <a:buFont typeface="Wingdings" charset="2"/>
              <a:buChar char="l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文件夹 </a:t>
            </a:r>
            <a:r>
              <a:rPr lang="en-US" altLang="zh-CN" sz="2400" b="0" u="none" dirty="0">
                <a:latin typeface="黑体" pitchFamily="2" charset="-122"/>
                <a:ea typeface="黑体" pitchFamily="2" charset="-122"/>
                <a:sym typeface="Wingdings" charset="2"/>
              </a:rPr>
              <a:t></a:t>
            </a:r>
            <a:r>
              <a:rPr lang="zh-CN" altLang="en-US" sz="2400" b="0" u="none" dirty="0">
                <a:latin typeface="黑体" pitchFamily="2" charset="-122"/>
                <a:ea typeface="黑体" pitchFamily="2" charset="-122"/>
              </a:rPr>
              <a:t>容器</a:t>
            </a:r>
            <a:r>
              <a:rPr lang="en-US" altLang="zh-CN" sz="2400" b="0" u="none" dirty="0">
                <a:latin typeface="黑体" pitchFamily="2" charset="-122"/>
                <a:ea typeface="黑体" pitchFamily="2" charset="-122"/>
              </a:rPr>
              <a:t>(Container)</a:t>
            </a:r>
            <a:endParaRPr lang="en-US" altLang="zh-CN" sz="2400" b="0" u="none" dirty="0">
              <a:latin typeface="黑体" pitchFamily="2" charset="-122"/>
              <a:ea typeface="黑体" pitchFamily="2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990033"/>
              </a:buClr>
              <a:buSzPct val="75000"/>
              <a:buFont typeface="Wingdings" charset="2"/>
              <a:buChar char="l"/>
              <a:defRPr/>
            </a:pPr>
            <a:r>
              <a:rPr lang="zh-CN" altLang="en-US" sz="2400" b="0" u="none" dirty="0">
                <a:latin typeface="黑体" pitchFamily="2" charset="-122"/>
                <a:ea typeface="黑体" pitchFamily="2" charset="-122"/>
              </a:rPr>
              <a:t>文件 </a:t>
            </a:r>
            <a:r>
              <a:rPr lang="en-US" altLang="zh-CN" sz="2400" b="0" u="none" dirty="0" smtClean="0">
                <a:latin typeface="黑体" pitchFamily="2" charset="-122"/>
                <a:ea typeface="黑体" pitchFamily="2" charset="-122"/>
                <a:sym typeface="Wingdings" charset="2"/>
              </a:rPr>
              <a:t></a:t>
            </a:r>
            <a:r>
              <a:rPr lang="zh-CN" altLang="en-US" sz="2400" b="0" u="none" dirty="0">
                <a:latin typeface="黑体" pitchFamily="2" charset="-122"/>
                <a:ea typeface="黑体" pitchFamily="2" charset="-122"/>
              </a:rPr>
              <a:t>叶子</a:t>
            </a:r>
            <a:r>
              <a:rPr lang="en-US" altLang="zh-CN" sz="2400" b="0" u="none" dirty="0">
                <a:latin typeface="黑体" pitchFamily="2" charset="-122"/>
                <a:ea typeface="黑体" pitchFamily="2" charset="-122"/>
              </a:rPr>
              <a:t>(Leaf</a:t>
            </a:r>
            <a:r>
              <a:rPr lang="en-US" altLang="zh-CN" sz="2400" b="0" u="none" dirty="0" smtClean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400" b="0" u="none" dirty="0" smtClean="0">
              <a:latin typeface="黑体" pitchFamily="2" charset="-122"/>
              <a:ea typeface="黑体" pitchFamily="2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990033"/>
              </a:buClr>
              <a:buSzPct val="75000"/>
              <a:buFont typeface="Wingdings" charset="2"/>
              <a:buChar char="l"/>
              <a:defRPr/>
            </a:pPr>
            <a:endParaRPr lang="en-US" altLang="zh-CN" sz="2400" b="0" u="none" dirty="0">
              <a:latin typeface="黑体" pitchFamily="2" charset="-122"/>
              <a:ea typeface="黑体" pitchFamily="2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990033"/>
              </a:buClr>
              <a:buSzPct val="75000"/>
              <a:buFont typeface="Wingdings" charset="2"/>
              <a:buChar char="l"/>
              <a:defRPr/>
            </a:pPr>
            <a:r>
              <a:rPr lang="zh-CN" altLang="en-US" sz="2400" b="0" u="none" dirty="0">
                <a:latin typeface="黑体" pitchFamily="2" charset="-122"/>
                <a:ea typeface="黑体" pitchFamily="2" charset="-122"/>
              </a:rPr>
              <a:t>“文件系统”重点解决“文件夹”又包含“文件夹”的问题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0" u="none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63" y="2642455"/>
            <a:ext cx="4408652" cy="31070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3" name="图片 32" descr="锐普内部商务PPT图片26 (2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900339"/>
            <a:ext cx="1968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540" y="2723776"/>
            <a:ext cx="6280619" cy="3541382"/>
          </a:xfrm>
          <a:prstGeom prst="rect">
            <a:avLst/>
          </a:prstGeom>
        </p:spPr>
      </p:pic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模式的结构</a:t>
            </a:r>
            <a:endParaRPr lang="zh-CN" altLang="en-US" sz="2800" u="none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3865" y="949498"/>
            <a:ext cx="396498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11" name="矩形​​ 7"/>
          <p:cNvSpPr/>
          <p:nvPr/>
        </p:nvSpPr>
        <p:spPr>
          <a:xfrm>
            <a:off x="6237288" y="6738938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cxnSp>
        <p:nvCxnSpPr>
          <p:cNvPr id="6152" name="直接连接符​​ 9"/>
          <p:cNvCxnSpPr>
            <a:cxnSpLocks noChangeShapeType="1"/>
          </p:cNvCxnSpPr>
          <p:nvPr/>
        </p:nvCxnSpPr>
        <p:spPr bwMode="auto">
          <a:xfrm>
            <a:off x="5373688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直接连接符​​ 11"/>
          <p:cNvCxnSpPr>
            <a:cxnSpLocks noChangeShapeType="1"/>
          </p:cNvCxnSpPr>
          <p:nvPr/>
        </p:nvCxnSpPr>
        <p:spPr bwMode="auto">
          <a:xfrm>
            <a:off x="6296025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521325" y="6448425"/>
            <a:ext cx="7159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55" name="TextBox 16"/>
          <p:cNvSpPr txBox="1">
            <a:spLocks noChangeArrowheads="1"/>
          </p:cNvSpPr>
          <p:nvPr/>
        </p:nvSpPr>
        <p:spPr bwMode="auto">
          <a:xfrm>
            <a:off x="6300788" y="6284913"/>
            <a:ext cx="1377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结构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cxnSp>
        <p:nvCxnSpPr>
          <p:cNvPr id="6156" name="直接连接符​​ 10"/>
          <p:cNvCxnSpPr>
            <a:cxnSpLocks noChangeShapeType="1"/>
          </p:cNvCxnSpPr>
          <p:nvPr/>
        </p:nvCxnSpPr>
        <p:spPr bwMode="auto">
          <a:xfrm>
            <a:off x="721836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连接符​​ 12"/>
          <p:cNvCxnSpPr>
            <a:cxnSpLocks noChangeShapeType="1"/>
          </p:cNvCxnSpPr>
          <p:nvPr/>
        </p:nvCxnSpPr>
        <p:spPr bwMode="auto">
          <a:xfrm>
            <a:off x="813911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连接符​​ 13"/>
          <p:cNvCxnSpPr>
            <a:cxnSpLocks noChangeShapeType="1"/>
          </p:cNvCxnSpPr>
          <p:nvPr/>
        </p:nvCxnSpPr>
        <p:spPr bwMode="auto">
          <a:xfrm>
            <a:off x="9061450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469188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1525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81050" y="1595368"/>
            <a:ext cx="74977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组合多个对象形成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以表示具有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en-US" altLang="zh-CN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关系的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层次结构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​​ 6"/>
          <p:cNvSpPr/>
          <p:nvPr/>
        </p:nvSpPr>
        <p:spPr>
          <a:xfrm>
            <a:off x="19050" y="67802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84" name="矩形​​ 7"/>
          <p:cNvSpPr/>
          <p:nvPr/>
        </p:nvSpPr>
        <p:spPr>
          <a:xfrm>
            <a:off x="7054850" y="6742113"/>
            <a:ext cx="968375" cy="117475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cxnSp>
        <p:nvCxnSpPr>
          <p:cNvPr id="9221" name="直接连接符​​ 9"/>
          <p:cNvCxnSpPr>
            <a:cxnSpLocks noChangeShapeType="1"/>
          </p:cNvCxnSpPr>
          <p:nvPr/>
        </p:nvCxnSpPr>
        <p:spPr bwMode="auto">
          <a:xfrm>
            <a:off x="5253038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直接连接符​​ 10"/>
          <p:cNvCxnSpPr>
            <a:cxnSpLocks noChangeShapeType="1"/>
          </p:cNvCxnSpPr>
          <p:nvPr/>
        </p:nvCxnSpPr>
        <p:spPr bwMode="auto">
          <a:xfrm>
            <a:off x="7097713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直接连接符​​ 11"/>
          <p:cNvCxnSpPr>
            <a:cxnSpLocks noChangeShapeType="1"/>
          </p:cNvCxnSpPr>
          <p:nvPr/>
        </p:nvCxnSpPr>
        <p:spPr bwMode="auto">
          <a:xfrm>
            <a:off x="6175375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6"/>
          <p:cNvSpPr txBox="1">
            <a:spLocks noChangeArrowheads="1"/>
          </p:cNvSpPr>
          <p:nvPr/>
        </p:nvSpPr>
        <p:spPr bwMode="auto">
          <a:xfrm>
            <a:off x="6254750" y="6435725"/>
            <a:ext cx="7207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25" name="TextBox 116"/>
          <p:cNvSpPr txBox="1">
            <a:spLocks noChangeArrowheads="1"/>
          </p:cNvSpPr>
          <p:nvPr/>
        </p:nvSpPr>
        <p:spPr bwMode="auto">
          <a:xfrm>
            <a:off x="7123113" y="62722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特点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模式的特点</a:t>
            </a:r>
            <a:endParaRPr lang="zh-CN" altLang="en-US" sz="2800" u="none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0675" y="64404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228" name="直接连接符​​ 12"/>
          <p:cNvCxnSpPr>
            <a:cxnSpLocks noChangeShapeType="1"/>
          </p:cNvCxnSpPr>
          <p:nvPr/>
        </p:nvCxnSpPr>
        <p:spPr bwMode="auto">
          <a:xfrm>
            <a:off x="8018463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直接连接符​​ 13"/>
          <p:cNvCxnSpPr>
            <a:cxnSpLocks noChangeShapeType="1"/>
          </p:cNvCxnSpPr>
          <p:nvPr/>
        </p:nvCxnSpPr>
        <p:spPr bwMode="auto">
          <a:xfrm>
            <a:off x="8940800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8270875" y="6440488"/>
            <a:ext cx="669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42877" y="4497303"/>
            <a:ext cx="82994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清楚地定义分层次的复杂对象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客户类可以一致的使用一个组合结构或其中单个对象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方便的增加新的容器构件和叶子构件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349" y="869652"/>
            <a:ext cx="6329136" cy="356415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  <a:endParaRPr lang="zh-CN" altLang="en-US" sz="2800" u="none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32069" y="4758972"/>
            <a:ext cx="77655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具有整体和部分的层次结构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系统中能够分离出叶子构件和容器构件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处理一个树形结构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709151" y="4277676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349" y="869652"/>
            <a:ext cx="6329136" cy="356415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93865" y="4060250"/>
            <a:ext cx="61975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适用情况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  <a:endParaRPr lang="zh-CN" altLang="en-US" sz="2800" u="none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01445" y="1717675"/>
            <a:ext cx="800837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marL="0" lvl="2" indent="0" eaLnBrk="1" hangingPunct="1">
              <a:lnSpc>
                <a:spcPct val="15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某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软件公司要开发一个杀毒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(Antivirus)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软件，该软件既可以对某个文件夹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(Folder)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杀毒，也可以对某个指定的文件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(File)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进行杀毒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5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该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杀毒软件还可以根据各类文件的特点，为不同类型的文件提供不同的杀毒方式，例如图像文件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u="none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ImageFile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、文本文件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u="none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TextFile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和视频文件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u="none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VideoFile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杀毒方式就有所差异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5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请对杀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毒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软件设计类图。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6" y="936051"/>
            <a:ext cx="4065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问题描述：杀毒软件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  <a:endParaRPr lang="zh-CN" altLang="en-US" sz="2800" u="none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3865" y="936051"/>
            <a:ext cx="4395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杀毒</a:t>
            </a: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软件类图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714" y="1757877"/>
            <a:ext cx="7345969" cy="440343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82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黑体</vt:lpstr>
      <vt:lpstr>Times New Roman</vt:lpstr>
      <vt:lpstr>微软雅黑</vt:lpstr>
      <vt:lpstr>Arial Unicode MS</vt:lpstr>
      <vt:lpstr>楷体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216333C5CFEC416</dc:creator>
  <cp:lastModifiedBy>iPad</cp:lastModifiedBy>
  <cp:revision>1005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2052-10.9.1</vt:lpwstr>
  </property>
</Properties>
</file>