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97" r:id="rId2"/>
    <p:sldId id="600" r:id="rId3"/>
    <p:sldId id="572" r:id="rId4"/>
    <p:sldId id="543" r:id="rId5"/>
    <p:sldId id="579" r:id="rId6"/>
    <p:sldId id="599" r:id="rId7"/>
    <p:sldId id="603" r:id="rId8"/>
    <p:sldId id="604" r:id="rId9"/>
    <p:sldId id="541" r:id="rId10"/>
  </p:sldIdLst>
  <p:sldSz cx="9144000" cy="6858000" type="screen4x3"/>
  <p:notesSz cx="6834188" cy="9979025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黑体" panose="02010609060101010101" pitchFamily="49" charset="-122"/>
      <p:regular r:id="rId17"/>
    </p:embeddedFont>
    <p:embeddedFont>
      <p:font typeface="楷体" panose="02010609060101010101" pitchFamily="49" charset="-122"/>
      <p:regular r:id="rId18"/>
    </p:embeddedFont>
    <p:embeddedFont>
      <p:font typeface="Arial Unicode MS" panose="02010600030101010101" charset="-122"/>
      <p:regular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  <a:srgbClr val="FFFFFF"/>
    <a:srgbClr val="FF6100"/>
    <a:srgbClr val="FF3300"/>
    <a:srgbClr val="FF7B29"/>
    <a:srgbClr val="6597C9"/>
    <a:srgbClr val="990000"/>
    <a:srgbClr val="85C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96148" autoAdjust="0"/>
  </p:normalViewPr>
  <p:slideViewPr>
    <p:cSldViewPr snapToGrid="0">
      <p:cViewPr varScale="1">
        <p:scale>
          <a:sx n="87" d="100"/>
          <a:sy n="87" d="100"/>
        </p:scale>
        <p:origin x="1554" y="78"/>
      </p:cViewPr>
      <p:guideLst>
        <p:guide orient="horz" pos="208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814" y="-120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EC699BA-0B16-4100-816C-E991090705FD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9C35EB-BAE6-4577-94F7-FB421DF61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9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D58DF9-0CE1-4AE4-957E-47F83CC97D09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3B430E-BD08-4771-8260-D85043EC4C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9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80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0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88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12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15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20725"/>
            <a:ext cx="9112250" cy="7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 u="none"/>
          </a:p>
        </p:txBody>
      </p:sp>
      <p:sp>
        <p:nvSpPr>
          <p:cNvPr id="1027" name="矩形 9"/>
          <p:cNvSpPr>
            <a:spLocks noChangeArrowheads="1"/>
          </p:cNvSpPr>
          <p:nvPr userDrawn="1"/>
        </p:nvSpPr>
        <p:spPr bwMode="auto">
          <a:xfrm>
            <a:off x="6623050" y="720725"/>
            <a:ext cx="2000250" cy="73025"/>
          </a:xfrm>
          <a:prstGeom prst="rect">
            <a:avLst/>
          </a:prstGeom>
          <a:solidFill>
            <a:srgbClr val="99003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  <p:sp>
        <p:nvSpPr>
          <p:cNvPr id="1028" name="矩形 1"/>
          <p:cNvSpPr>
            <a:spLocks noChangeArrowheads="1"/>
          </p:cNvSpPr>
          <p:nvPr userDrawn="1"/>
        </p:nvSpPr>
        <p:spPr bwMode="auto">
          <a:xfrm>
            <a:off x="5470525" y="720725"/>
            <a:ext cx="2001838" cy="730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国石油大学（华东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73200"/>
            <a:ext cx="9144000" cy="292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044700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章 设计模式</a:t>
            </a:r>
            <a:endParaRPr lang="zh-CN" altLang="en-US" sz="40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300" y="3225800"/>
            <a:ext cx="433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none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装饰</a:t>
            </a:r>
            <a:r>
              <a:rPr lang="zh-CN" altLang="en-US" sz="360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模式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4889500"/>
            <a:ext cx="363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计算机科学与技术学院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900" y="5473700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董 玉 坤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一、装饰模式的动机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1022679" y="1074662"/>
            <a:ext cx="2822246" cy="51077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引</a:t>
            </a: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zh-CN" altLang="en-US" sz="24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照</a:t>
            </a: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片处理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9" y="2151902"/>
            <a:ext cx="1533333" cy="18952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59" y="4973927"/>
            <a:ext cx="1447619" cy="16476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59" y="3197374"/>
            <a:ext cx="1447619" cy="16761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059" y="1430344"/>
            <a:ext cx="1447619" cy="16666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50" y="1944729"/>
            <a:ext cx="1933333" cy="2219048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 bwMode="auto">
          <a:xfrm rot="1800000">
            <a:off x="2499183" y="3365565"/>
            <a:ext cx="877265" cy="18427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右箭头 35"/>
          <p:cNvSpPr/>
          <p:nvPr/>
        </p:nvSpPr>
        <p:spPr bwMode="auto">
          <a:xfrm rot="19800000">
            <a:off x="2499183" y="2386945"/>
            <a:ext cx="877265" cy="18427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右箭头 38"/>
          <p:cNvSpPr/>
          <p:nvPr/>
        </p:nvSpPr>
        <p:spPr bwMode="auto">
          <a:xfrm rot="3600000">
            <a:off x="2192073" y="4504006"/>
            <a:ext cx="1598400" cy="18427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右箭头 39"/>
          <p:cNvSpPr/>
          <p:nvPr/>
        </p:nvSpPr>
        <p:spPr bwMode="auto">
          <a:xfrm rot="1800000">
            <a:off x="5223091" y="2358874"/>
            <a:ext cx="877265" cy="184272"/>
          </a:xfrm>
          <a:prstGeom prst="rightArrow">
            <a:avLst/>
          </a:prstGeom>
          <a:solidFill>
            <a:srgbClr val="990033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右箭头 40"/>
          <p:cNvSpPr/>
          <p:nvPr/>
        </p:nvSpPr>
        <p:spPr bwMode="auto">
          <a:xfrm rot="19800000">
            <a:off x="5223091" y="3677893"/>
            <a:ext cx="877265" cy="184272"/>
          </a:xfrm>
          <a:prstGeom prst="rightArrow">
            <a:avLst/>
          </a:prstGeom>
          <a:solidFill>
            <a:srgbClr val="990033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349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6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4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矩形​​ 7"/>
          <p:cNvSpPr/>
          <p:nvPr/>
        </p:nvSpPr>
        <p:spPr>
          <a:xfrm>
            <a:off x="5351463" y="6748463"/>
            <a:ext cx="966787" cy="114300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5131" name="直接连接符​​ 9"/>
          <p:cNvCxnSpPr>
            <a:cxnSpLocks noChangeShapeType="1"/>
          </p:cNvCxnSpPr>
          <p:nvPr/>
        </p:nvCxnSpPr>
        <p:spPr bwMode="auto">
          <a:xfrm>
            <a:off x="5389563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​​ 10"/>
          <p:cNvCxnSpPr>
            <a:cxnSpLocks noChangeShapeType="1"/>
          </p:cNvCxnSpPr>
          <p:nvPr/>
        </p:nvCxnSpPr>
        <p:spPr bwMode="auto">
          <a:xfrm>
            <a:off x="723423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​​ 11"/>
          <p:cNvCxnSpPr>
            <a:cxnSpLocks noChangeShapeType="1"/>
          </p:cNvCxnSpPr>
          <p:nvPr/>
        </p:nvCxnSpPr>
        <p:spPr bwMode="auto">
          <a:xfrm>
            <a:off x="6311900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​​ 12"/>
          <p:cNvCxnSpPr>
            <a:cxnSpLocks noChangeShapeType="1"/>
          </p:cNvCxnSpPr>
          <p:nvPr/>
        </p:nvCxnSpPr>
        <p:spPr bwMode="auto">
          <a:xfrm>
            <a:off x="815498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​​ 13"/>
          <p:cNvCxnSpPr>
            <a:cxnSpLocks noChangeShapeType="1"/>
          </p:cNvCxnSpPr>
          <p:nvPr/>
        </p:nvCxnSpPr>
        <p:spPr bwMode="auto">
          <a:xfrm>
            <a:off x="9077325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30"/>
          <p:cNvSpPr txBox="1">
            <a:spLocks noChangeArrowheads="1"/>
          </p:cNvSpPr>
          <p:nvPr/>
        </p:nvSpPr>
        <p:spPr bwMode="auto">
          <a:xfrm>
            <a:off x="5386388" y="6276975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6635750" y="6456363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5063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7400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825" y="3130778"/>
            <a:ext cx="8655050" cy="2650214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074277" y="1731360"/>
            <a:ext cx="5070928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如何对一个对象动态的增加扩展</a:t>
            </a:r>
            <a:endParaRPr lang="zh-CN" altLang="en-US" sz="2400" b="0" u="none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3" name="图片 32" descr="锐普内部商务PPT图片26 (2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66" y="1619185"/>
            <a:ext cx="1968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78" y="3601269"/>
            <a:ext cx="3734753" cy="181837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5090201" y="4108475"/>
            <a:ext cx="696036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照片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424690" y="4108475"/>
            <a:ext cx="696036" cy="71992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装饰</a:t>
            </a:r>
            <a:endParaRPr kumimoji="0" lang="en-US" altLang="zh-CN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器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7693457" y="4054498"/>
            <a:ext cx="960685" cy="82788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装饰后的照片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5786237" y="4468438"/>
            <a:ext cx="6384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7120726" y="4468438"/>
            <a:ext cx="5727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9" name="AutoShape 43"/>
          <p:cNvSpPr>
            <a:spLocks noChangeArrowheads="1"/>
          </p:cNvSpPr>
          <p:nvPr/>
        </p:nvSpPr>
        <p:spPr bwMode="auto">
          <a:xfrm>
            <a:off x="4209087" y="4225550"/>
            <a:ext cx="678979" cy="485775"/>
          </a:xfrm>
          <a:prstGeom prst="rightArrow">
            <a:avLst>
              <a:gd name="adj1" fmla="val 50000"/>
              <a:gd name="adj2" fmla="val 50245"/>
            </a:avLst>
          </a:prstGeom>
          <a:gradFill rotWithShape="1">
            <a:gsLst>
              <a:gs pos="0">
                <a:srgbClr val="8AB9E7">
                  <a:shade val="51000"/>
                  <a:satMod val="130000"/>
                </a:srgbClr>
              </a:gs>
              <a:gs pos="80000">
                <a:srgbClr val="8AB9E7">
                  <a:shade val="93000"/>
                  <a:satMod val="130000"/>
                </a:srgbClr>
              </a:gs>
              <a:gs pos="100000">
                <a:srgbClr val="8AB9E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7" name="TextBox 45"/>
          <p:cNvSpPr txBox="1"/>
          <p:nvPr/>
        </p:nvSpPr>
        <p:spPr bwMode="auto">
          <a:xfrm>
            <a:off x="1022679" y="1074662"/>
            <a:ext cx="2822246" cy="51077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动机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 animBg="1"/>
      <p:bldP spid="21" grpId="0" animBg="1"/>
      <p:bldP spid="23" grpId="0" animBg="1"/>
      <p:bldP spid="29" grpId="0" animBg="1"/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装饰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1193865" y="949498"/>
            <a:ext cx="396498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1" name="矩形​​ 7"/>
          <p:cNvSpPr/>
          <p:nvPr/>
        </p:nvSpPr>
        <p:spPr>
          <a:xfrm>
            <a:off x="6237288" y="6738938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6152" name="直接连接符​​ 9"/>
          <p:cNvCxnSpPr>
            <a:cxnSpLocks noChangeShapeType="1"/>
          </p:cNvCxnSpPr>
          <p:nvPr/>
        </p:nvCxnSpPr>
        <p:spPr bwMode="auto">
          <a:xfrm>
            <a:off x="5373688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直接连接符​​ 11"/>
          <p:cNvCxnSpPr>
            <a:cxnSpLocks noChangeShapeType="1"/>
          </p:cNvCxnSpPr>
          <p:nvPr/>
        </p:nvCxnSpPr>
        <p:spPr bwMode="auto">
          <a:xfrm>
            <a:off x="6296025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521325" y="6448425"/>
            <a:ext cx="7159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55" name="TextBox 16"/>
          <p:cNvSpPr txBox="1">
            <a:spLocks noChangeArrowheads="1"/>
          </p:cNvSpPr>
          <p:nvPr/>
        </p:nvSpPr>
        <p:spPr bwMode="auto">
          <a:xfrm>
            <a:off x="6300788" y="6284913"/>
            <a:ext cx="1377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结构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cxnSp>
        <p:nvCxnSpPr>
          <p:cNvPr id="6156" name="直接连接符​​ 10"/>
          <p:cNvCxnSpPr>
            <a:cxnSpLocks noChangeShapeType="1"/>
          </p:cNvCxnSpPr>
          <p:nvPr/>
        </p:nvCxnSpPr>
        <p:spPr bwMode="auto">
          <a:xfrm>
            <a:off x="721836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连接符​​ 12"/>
          <p:cNvCxnSpPr>
            <a:cxnSpLocks noChangeShapeType="1"/>
          </p:cNvCxnSpPr>
          <p:nvPr/>
        </p:nvCxnSpPr>
        <p:spPr bwMode="auto">
          <a:xfrm>
            <a:off x="813911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连接符​​ 13"/>
          <p:cNvCxnSpPr>
            <a:cxnSpLocks noChangeShapeType="1"/>
          </p:cNvCxnSpPr>
          <p:nvPr/>
        </p:nvCxnSpPr>
        <p:spPr bwMode="auto">
          <a:xfrm>
            <a:off x="9061450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469188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1525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81050" y="1595368"/>
            <a:ext cx="74977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u="none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240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的给一个类</a:t>
            </a:r>
            <a:r>
              <a:rPr lang="zh-CN" altLang="en-US" sz="2400" u="none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40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一些</a:t>
            </a:r>
            <a:r>
              <a:rPr lang="zh-CN" altLang="en-US" sz="2400" u="none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额外的职责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5" y="2334545"/>
            <a:ext cx="8323809" cy="395238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​​ 6"/>
          <p:cNvSpPr/>
          <p:nvPr/>
        </p:nvSpPr>
        <p:spPr>
          <a:xfrm>
            <a:off x="19050" y="67802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84" name="矩形​​ 7"/>
          <p:cNvSpPr/>
          <p:nvPr/>
        </p:nvSpPr>
        <p:spPr>
          <a:xfrm>
            <a:off x="7054850" y="6742113"/>
            <a:ext cx="968375" cy="117475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9221" name="直接连接符​​ 9"/>
          <p:cNvCxnSpPr>
            <a:cxnSpLocks noChangeShapeType="1"/>
          </p:cNvCxnSpPr>
          <p:nvPr/>
        </p:nvCxnSpPr>
        <p:spPr bwMode="auto">
          <a:xfrm>
            <a:off x="5253038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直接连接符​​ 10"/>
          <p:cNvCxnSpPr>
            <a:cxnSpLocks noChangeShapeType="1"/>
          </p:cNvCxnSpPr>
          <p:nvPr/>
        </p:nvCxnSpPr>
        <p:spPr bwMode="auto">
          <a:xfrm>
            <a:off x="7097713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直接连接符​​ 11"/>
          <p:cNvCxnSpPr>
            <a:cxnSpLocks noChangeShapeType="1"/>
          </p:cNvCxnSpPr>
          <p:nvPr/>
        </p:nvCxnSpPr>
        <p:spPr bwMode="auto">
          <a:xfrm>
            <a:off x="6175375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6"/>
          <p:cNvSpPr txBox="1">
            <a:spLocks noChangeArrowheads="1"/>
          </p:cNvSpPr>
          <p:nvPr/>
        </p:nvSpPr>
        <p:spPr bwMode="auto">
          <a:xfrm>
            <a:off x="6254750" y="64357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25" name="TextBox 116"/>
          <p:cNvSpPr txBox="1">
            <a:spLocks noChangeArrowheads="1"/>
          </p:cNvSpPr>
          <p:nvPr/>
        </p:nvSpPr>
        <p:spPr bwMode="auto">
          <a:xfrm>
            <a:off x="7123113" y="62722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特点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模式的特点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0675" y="64404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228" name="直接连接符​​ 12"/>
          <p:cNvCxnSpPr>
            <a:cxnSpLocks noChangeShapeType="1"/>
          </p:cNvCxnSpPr>
          <p:nvPr/>
        </p:nvCxnSpPr>
        <p:spPr bwMode="auto">
          <a:xfrm>
            <a:off x="8018463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直接连接符​​ 13"/>
          <p:cNvCxnSpPr>
            <a:cxnSpLocks noChangeShapeType="1"/>
          </p:cNvCxnSpPr>
          <p:nvPr/>
        </p:nvCxnSpPr>
        <p:spPr bwMode="auto">
          <a:xfrm>
            <a:off x="8940800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8270875" y="6440488"/>
            <a:ext cx="669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42877" y="4556295"/>
            <a:ext cx="82994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灵活的增加扩展对象的功能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通过一种动态的方式来扩展一个对象的功能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使用不同装饰类的组合创造不同行为的组合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21" y="860573"/>
            <a:ext cx="6052742" cy="35957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装饰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32069" y="4987574"/>
            <a:ext cx="77655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动态、透明的方式给单个对象添加职责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动态的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一个对象增加功能，也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动态撤销这些功能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同心圆 19"/>
          <p:cNvSpPr/>
          <p:nvPr/>
        </p:nvSpPr>
        <p:spPr>
          <a:xfrm>
            <a:off x="709151" y="4538936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93866" y="4321510"/>
            <a:ext cx="49291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适用情况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21" y="860573"/>
            <a:ext cx="6052742" cy="359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8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装饰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01446" y="1717675"/>
            <a:ext cx="472301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>
              <a:lnSpc>
                <a:spcPct val="14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某超市的销售系统在进行销售时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需要打印出顾客所购买的商品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的票据。票据信息包括：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3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票据</a:t>
            </a:r>
            <a:r>
              <a:rPr lang="zh-CN" altLang="en-US" sz="22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头部</a:t>
            </a: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Header</a:t>
            </a: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800100" lvl="3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票据</a:t>
            </a:r>
            <a:r>
              <a:rPr lang="zh-CN" altLang="en-US" sz="22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主部</a:t>
            </a:r>
            <a:endParaRPr lang="zh-CN" altLang="en-US" sz="2200" b="0" u="none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3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票据</a:t>
            </a:r>
            <a:r>
              <a:rPr lang="zh-CN" altLang="en-US" sz="22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尾部</a:t>
            </a: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Footer</a:t>
            </a:r>
            <a:r>
              <a:rPr lang="zh-CN" altLang="en-US" sz="22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 marL="0" lvl="2" indent="0" eaLnBrk="1" hangingPunct="1">
              <a:lnSpc>
                <a:spcPct val="14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要求销售票据的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头部和尾部可以灵活的替换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lnSpc>
                <a:spcPct val="140000"/>
              </a:lnSpc>
            </a:pP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请对该打印功能设计类图。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6" y="936051"/>
            <a:ext cx="46082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问题描述：打印销售票据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2" descr="http://www.bytsoft.com.user.d-jet.com/linkimage/posprin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8210" y="2277993"/>
            <a:ext cx="3222625" cy="3048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6174010" y="2201793"/>
            <a:ext cx="1752600" cy="3810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7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3" name="矩形 7"/>
          <p:cNvSpPr>
            <a:spLocks noChangeArrowheads="1"/>
          </p:cNvSpPr>
          <p:nvPr/>
        </p:nvSpPr>
        <p:spPr bwMode="auto">
          <a:xfrm>
            <a:off x="5945410" y="4487793"/>
            <a:ext cx="2514600" cy="60960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7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8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155229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装饰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3865" y="936051"/>
            <a:ext cx="43957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打印销售</a:t>
            </a: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票据类图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6" y="1752605"/>
            <a:ext cx="76231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97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371600"/>
            <a:ext cx="94900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0" descr="T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486025"/>
            <a:ext cx="11969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/>
          <p:cNvSpPr>
            <a:spLocks noChangeArrowheads="1"/>
          </p:cNvSpPr>
          <p:nvPr/>
        </p:nvSpPr>
        <p:spPr bwMode="auto">
          <a:xfrm>
            <a:off x="2020888" y="1914525"/>
            <a:ext cx="3979862" cy="23083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装饰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模式的结构；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装饰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装饰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u="none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240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524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五、总结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157265859</TotalTime>
  <Pages>0</Pages>
  <Words>269</Words>
  <Characters>0</Characters>
  <Application>Microsoft Office PowerPoint</Application>
  <DocSecurity>0</DocSecurity>
  <PresentationFormat>全屏显示(4:3)</PresentationFormat>
  <Lines>0</Lines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Calibri</vt:lpstr>
      <vt:lpstr>黑体</vt:lpstr>
      <vt:lpstr>宋体</vt:lpstr>
      <vt:lpstr>Wingdings</vt:lpstr>
      <vt:lpstr>楷体</vt:lpstr>
      <vt:lpstr>Arial Unicode MS</vt:lpstr>
      <vt:lpstr>微软雅黑</vt:lpstr>
      <vt:lpstr>Times New Roman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216333C5CFEC416</dc:creator>
  <cp:lastModifiedBy>dongyk</cp:lastModifiedBy>
  <cp:revision>1018</cp:revision>
  <cp:lastPrinted>1899-12-30T00:00:00Z</cp:lastPrinted>
  <dcterms:created xsi:type="dcterms:W3CDTF">2010-01-09T15:52:05Z</dcterms:created>
  <dcterms:modified xsi:type="dcterms:W3CDTF">2020-05-14T07:19:23Z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