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97" r:id="rId2"/>
    <p:sldId id="600" r:id="rId3"/>
    <p:sldId id="572" r:id="rId4"/>
    <p:sldId id="543" r:id="rId5"/>
    <p:sldId id="579" r:id="rId6"/>
    <p:sldId id="599" r:id="rId7"/>
    <p:sldId id="603" r:id="rId8"/>
    <p:sldId id="604" r:id="rId9"/>
    <p:sldId id="606" r:id="rId10"/>
    <p:sldId id="541" r:id="rId11"/>
  </p:sldIdLst>
  <p:sldSz cx="9144000" cy="6858000" type="screen4x3"/>
  <p:notesSz cx="6834188" cy="9979025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黑体" panose="02010609060101010101" pitchFamily="49" charset="-122"/>
      <p:regular r:id="rId18"/>
    </p:embeddedFont>
    <p:embeddedFont>
      <p:font typeface="楷体" panose="02010609060101010101" pitchFamily="49" charset="-122"/>
      <p:regular r:id="rId19"/>
    </p:embeddedFont>
    <p:embeddedFont>
      <p:font typeface="Arial Unicode MS" panose="02010600030101010101" charset="-122"/>
      <p:regular r:id="rId20"/>
    </p:embeddedFont>
    <p:embeddedFont>
      <p:font typeface="微软雅黑" panose="020B0503020204020204" pitchFamily="34" charset="-122"/>
      <p:regular r:id="rId21"/>
      <p:bold r:id="rId22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00FF"/>
    <a:srgbClr val="FFFFFF"/>
    <a:srgbClr val="FF6100"/>
    <a:srgbClr val="FF3300"/>
    <a:srgbClr val="FF7B29"/>
    <a:srgbClr val="6597C9"/>
    <a:srgbClr val="990000"/>
    <a:srgbClr val="85C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374" autoAdjust="0"/>
    <p:restoredTop sz="96148" autoAdjust="0"/>
  </p:normalViewPr>
  <p:slideViewPr>
    <p:cSldViewPr snapToGrid="0">
      <p:cViewPr varScale="1">
        <p:scale>
          <a:sx n="92" d="100"/>
          <a:sy n="92" d="100"/>
        </p:scale>
        <p:origin x="1404" y="78"/>
      </p:cViewPr>
      <p:guideLst>
        <p:guide orient="horz" pos="2088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-2814" y="-120"/>
      </p:cViewPr>
      <p:guideLst>
        <p:guide orient="horz" pos="3143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EC699BA-0B16-4100-816C-E991090705FD}" type="datetimeFigureOut">
              <a:rPr lang="zh-CN" altLang="en-US"/>
              <a:pPr>
                <a:defRPr/>
              </a:pPr>
              <a:t>2020/5/14</a:t>
            </a:fld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9C35EB-BAE6-4577-94F7-FB421DF613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990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D58DF9-0CE1-4AE4-957E-47F83CC97D09}" type="datetimeFigureOut">
              <a:rPr lang="zh-CN" altLang="en-US"/>
              <a:pPr>
                <a:defRPr/>
              </a:pPr>
              <a:t>2020/5/14</a:t>
            </a:fld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4A3B430E-BD08-4771-8260-D85043EC4C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6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83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3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1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792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803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0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85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88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122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152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720725"/>
            <a:ext cx="9112250" cy="73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 u="none"/>
          </a:p>
        </p:txBody>
      </p:sp>
      <p:sp>
        <p:nvSpPr>
          <p:cNvPr id="1027" name="矩形 9"/>
          <p:cNvSpPr>
            <a:spLocks noChangeArrowheads="1"/>
          </p:cNvSpPr>
          <p:nvPr userDrawn="1"/>
        </p:nvSpPr>
        <p:spPr bwMode="auto">
          <a:xfrm>
            <a:off x="6623050" y="720725"/>
            <a:ext cx="2000250" cy="73025"/>
          </a:xfrm>
          <a:prstGeom prst="rect">
            <a:avLst/>
          </a:prstGeom>
          <a:solidFill>
            <a:srgbClr val="99003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b="0" u="none">
              <a:solidFill>
                <a:srgbClr val="FFFFFF"/>
              </a:solidFill>
            </a:endParaRPr>
          </a:p>
        </p:txBody>
      </p:sp>
      <p:sp>
        <p:nvSpPr>
          <p:cNvPr id="1028" name="矩形 1"/>
          <p:cNvSpPr>
            <a:spLocks noChangeArrowheads="1"/>
          </p:cNvSpPr>
          <p:nvPr userDrawn="1"/>
        </p:nvSpPr>
        <p:spPr bwMode="auto">
          <a:xfrm>
            <a:off x="5470525" y="720725"/>
            <a:ext cx="2001838" cy="73025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b="0" u="none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国石油大学（华东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900"/>
            <a:ext cx="3981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0" y="1473200"/>
            <a:ext cx="9144000" cy="292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2044700"/>
            <a:ext cx="492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章 设计模式</a:t>
            </a:r>
            <a:endParaRPr lang="zh-CN" altLang="en-US" sz="400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9300" y="3225800"/>
            <a:ext cx="433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观察</a:t>
            </a:r>
            <a:r>
              <a:rPr lang="zh-CN" altLang="en-US" sz="360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者模式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4889500"/>
            <a:ext cx="363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u="none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计算机科学与技术学院</a:t>
            </a:r>
            <a:endParaRPr lang="en-US" altLang="zh-CN" sz="2400" u="none" dirty="0" smtClean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2900" y="5473700"/>
            <a:ext cx="332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none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董 玉 坤</a:t>
            </a:r>
            <a:endParaRPr lang="en-US" altLang="zh-CN" sz="2400" u="none" dirty="0" smtClean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35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00" y="1371600"/>
            <a:ext cx="9490075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0" descr="T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3" y="2486025"/>
            <a:ext cx="1196975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2"/>
          <p:cNvSpPr>
            <a:spLocks noChangeArrowheads="1"/>
          </p:cNvSpPr>
          <p:nvPr/>
        </p:nvSpPr>
        <p:spPr bwMode="auto">
          <a:xfrm>
            <a:off x="2020888" y="1914525"/>
            <a:ext cx="3979862" cy="23083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观察者模式的结构；</a:t>
            </a:r>
            <a:endParaRPr lang="en-US" altLang="zh-CN" sz="2400" u="none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观察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者模式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特点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  <a:endParaRPr lang="en-US" altLang="zh-CN" sz="2400" u="none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观察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者模式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400" u="none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endParaRPr lang="zh-CN" altLang="en-US" sz="2400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1524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五、总结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69850" y="19526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观察者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模式的动机</a:t>
            </a:r>
          </a:p>
        </p:txBody>
      </p:sp>
      <p:sp>
        <p:nvSpPr>
          <p:cNvPr id="23" name="矩形​​ 6"/>
          <p:cNvSpPr/>
          <p:nvPr/>
        </p:nvSpPr>
        <p:spPr>
          <a:xfrm>
            <a:off x="190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4" name="矩形​​ 7"/>
          <p:cNvSpPr/>
          <p:nvPr/>
        </p:nvSpPr>
        <p:spPr>
          <a:xfrm>
            <a:off x="5294313" y="6754813"/>
            <a:ext cx="966787" cy="115887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4110" name="直接连接符​​ 9"/>
          <p:cNvCxnSpPr>
            <a:cxnSpLocks noChangeShapeType="1"/>
          </p:cNvCxnSpPr>
          <p:nvPr/>
        </p:nvCxnSpPr>
        <p:spPr bwMode="auto">
          <a:xfrm>
            <a:off x="5332413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直接连接符​​ 10"/>
          <p:cNvCxnSpPr>
            <a:cxnSpLocks noChangeShapeType="1"/>
          </p:cNvCxnSpPr>
          <p:nvPr/>
        </p:nvCxnSpPr>
        <p:spPr bwMode="auto">
          <a:xfrm>
            <a:off x="717708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直接连接符​​ 11"/>
          <p:cNvCxnSpPr>
            <a:cxnSpLocks noChangeShapeType="1"/>
          </p:cNvCxnSpPr>
          <p:nvPr/>
        </p:nvCxnSpPr>
        <p:spPr bwMode="auto">
          <a:xfrm>
            <a:off x="6254750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直接连接符​​ 12"/>
          <p:cNvCxnSpPr>
            <a:cxnSpLocks noChangeShapeType="1"/>
          </p:cNvCxnSpPr>
          <p:nvPr/>
        </p:nvCxnSpPr>
        <p:spPr bwMode="auto">
          <a:xfrm>
            <a:off x="809783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直接连接符​​ 13"/>
          <p:cNvCxnSpPr>
            <a:cxnSpLocks noChangeShapeType="1"/>
          </p:cNvCxnSpPr>
          <p:nvPr/>
        </p:nvCxnSpPr>
        <p:spPr bwMode="auto">
          <a:xfrm>
            <a:off x="9020175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TextBox 30"/>
          <p:cNvSpPr txBox="1">
            <a:spLocks noChangeArrowheads="1"/>
          </p:cNvSpPr>
          <p:nvPr/>
        </p:nvSpPr>
        <p:spPr bwMode="auto">
          <a:xfrm>
            <a:off x="5329238" y="6284913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动机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6578600" y="6462713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7913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50250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AutoShape 8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10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12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1022679" y="1074662"/>
            <a:ext cx="2822246" cy="510778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r>
              <a:rPr lang="zh-CN" altLang="en-US" sz="24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引</a:t>
            </a:r>
            <a:r>
              <a:rPr lang="zh-CN" altLang="en-US" sz="24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例：红绿灯</a:t>
            </a:r>
            <a:endParaRPr lang="zh-CN" altLang="en-US" sz="24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同心圆 46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3"/>
          <p:cNvGrpSpPr>
            <a:grpSpLocks/>
          </p:cNvGrpSpPr>
          <p:nvPr/>
        </p:nvGrpSpPr>
        <p:grpSpPr bwMode="auto">
          <a:xfrm>
            <a:off x="2279650" y="1960563"/>
            <a:ext cx="4586288" cy="2997200"/>
            <a:chOff x="1066800" y="3505200"/>
            <a:chExt cx="4586514" cy="2997200"/>
          </a:xfrm>
        </p:grpSpPr>
        <p:pic>
          <p:nvPicPr>
            <p:cNvPr id="30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504"/>
            <a:stretch>
              <a:fillRect/>
            </a:stretch>
          </p:blipFill>
          <p:spPr bwMode="auto">
            <a:xfrm>
              <a:off x="1066800" y="3984625"/>
              <a:ext cx="990600" cy="218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3505200"/>
              <a:ext cx="1462314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1686" y="4038600"/>
              <a:ext cx="1462314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4953000"/>
              <a:ext cx="1462314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715000"/>
              <a:ext cx="1462314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2" name="直接箭头连接符 41"/>
            <p:cNvCxnSpPr/>
            <p:nvPr/>
          </p:nvCxnSpPr>
          <p:spPr>
            <a:xfrm rot="10800000" flipV="1">
              <a:off x="2057449" y="4114800"/>
              <a:ext cx="838241" cy="609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rot="10800000" flipV="1">
              <a:off x="2057449" y="4648200"/>
              <a:ext cx="1828890" cy="3048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rot="10800000">
              <a:off x="2057449" y="5181600"/>
              <a:ext cx="2057501" cy="228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10800000">
              <a:off x="1981245" y="5562600"/>
              <a:ext cx="685834" cy="3048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云形标注 4"/>
          <p:cNvSpPr/>
          <p:nvPr/>
        </p:nvSpPr>
        <p:spPr bwMode="auto">
          <a:xfrm>
            <a:off x="307975" y="4564063"/>
            <a:ext cx="1704002" cy="1337148"/>
          </a:xfrm>
          <a:prstGeom prst="cloudCallout">
            <a:avLst>
              <a:gd name="adj1" fmla="val 55498"/>
              <a:gd name="adj2" fmla="val -129762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观察目标</a:t>
            </a:r>
          </a:p>
        </p:txBody>
      </p:sp>
      <p:sp>
        <p:nvSpPr>
          <p:cNvPr id="48" name="云形标注 47"/>
          <p:cNvSpPr/>
          <p:nvPr/>
        </p:nvSpPr>
        <p:spPr bwMode="auto">
          <a:xfrm>
            <a:off x="6910874" y="4404603"/>
            <a:ext cx="1704002" cy="1337148"/>
          </a:xfrm>
          <a:prstGeom prst="cloudCallout">
            <a:avLst>
              <a:gd name="adj1" fmla="val -49229"/>
              <a:gd name="adj2" fmla="val -159542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观察</a:t>
            </a:r>
            <a:endParaRPr kumimoji="0" lang="en-US" altLang="zh-CN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者</a:t>
            </a:r>
          </a:p>
        </p:txBody>
      </p:sp>
    </p:spTree>
    <p:extLst>
      <p:ext uri="{BB962C8B-B14F-4D97-AF65-F5344CB8AC3E}">
        <p14:creationId xmlns:p14="http://schemas.microsoft.com/office/powerpoint/2010/main" val="438349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、观察者模式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的动机</a:t>
            </a:r>
          </a:p>
        </p:txBody>
      </p:sp>
      <p:sp>
        <p:nvSpPr>
          <p:cNvPr id="24" name="矩形​​ 6"/>
          <p:cNvSpPr/>
          <p:nvPr/>
        </p:nvSpPr>
        <p:spPr>
          <a:xfrm>
            <a:off x="190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2" name="矩形​​ 7"/>
          <p:cNvSpPr/>
          <p:nvPr/>
        </p:nvSpPr>
        <p:spPr>
          <a:xfrm>
            <a:off x="5351463" y="6748463"/>
            <a:ext cx="966787" cy="114300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5131" name="直接连接符​​ 9"/>
          <p:cNvCxnSpPr>
            <a:cxnSpLocks noChangeShapeType="1"/>
          </p:cNvCxnSpPr>
          <p:nvPr/>
        </p:nvCxnSpPr>
        <p:spPr bwMode="auto">
          <a:xfrm>
            <a:off x="5389563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直接连接符​​ 10"/>
          <p:cNvCxnSpPr>
            <a:cxnSpLocks noChangeShapeType="1"/>
          </p:cNvCxnSpPr>
          <p:nvPr/>
        </p:nvCxnSpPr>
        <p:spPr bwMode="auto">
          <a:xfrm>
            <a:off x="7234238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直接连接符​​ 11"/>
          <p:cNvCxnSpPr>
            <a:cxnSpLocks noChangeShapeType="1"/>
          </p:cNvCxnSpPr>
          <p:nvPr/>
        </p:nvCxnSpPr>
        <p:spPr bwMode="auto">
          <a:xfrm>
            <a:off x="6311900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直接连接符​​ 12"/>
          <p:cNvCxnSpPr>
            <a:cxnSpLocks noChangeShapeType="1"/>
          </p:cNvCxnSpPr>
          <p:nvPr/>
        </p:nvCxnSpPr>
        <p:spPr bwMode="auto">
          <a:xfrm>
            <a:off x="8154988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直接连接符​​ 13"/>
          <p:cNvCxnSpPr>
            <a:cxnSpLocks noChangeShapeType="1"/>
          </p:cNvCxnSpPr>
          <p:nvPr/>
        </p:nvCxnSpPr>
        <p:spPr bwMode="auto">
          <a:xfrm>
            <a:off x="9077325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6" name="TextBox 30"/>
          <p:cNvSpPr txBox="1">
            <a:spLocks noChangeArrowheads="1"/>
          </p:cNvSpPr>
          <p:nvPr/>
        </p:nvSpPr>
        <p:spPr bwMode="auto">
          <a:xfrm>
            <a:off x="5386388" y="6276975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动机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32" name="TextBox 16"/>
          <p:cNvSpPr txBox="1">
            <a:spLocks noChangeArrowheads="1"/>
          </p:cNvSpPr>
          <p:nvPr/>
        </p:nvSpPr>
        <p:spPr bwMode="auto">
          <a:xfrm>
            <a:off x="6635750" y="6456363"/>
            <a:ext cx="720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85063" y="6456363"/>
            <a:ext cx="6699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07400" y="6456363"/>
            <a:ext cx="6699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50825" y="2967488"/>
            <a:ext cx="8655050" cy="2650214"/>
          </a:xfrm>
          <a:prstGeom prst="roundRect">
            <a:avLst>
              <a:gd name="adj" fmla="val 3057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63629" y="1420732"/>
            <a:ext cx="6549237" cy="90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2400" b="0" u="none" dirty="0">
                <a:latin typeface="黑体" pitchFamily="2" charset="-122"/>
                <a:ea typeface="黑体" pitchFamily="2" charset="-122"/>
              </a:rPr>
              <a:t>动机</a:t>
            </a: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：如何让一个对象的状态或行为的改变</a:t>
            </a:r>
            <a:endParaRPr lang="en-US" altLang="zh-CN" sz="2400" b="0" u="none" dirty="0" smtClean="0">
              <a:latin typeface="黑体" pitchFamily="2" charset="-122"/>
              <a:ea typeface="黑体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2400" b="0" u="none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0" u="none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导致其它对象的状态或行为也发生改变</a:t>
            </a:r>
            <a:endParaRPr lang="zh-CN" altLang="en-US" sz="2400" b="0" u="none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3" name="图片 32" descr="锐普内部商务PPT图片26 (26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66" y="1455895"/>
            <a:ext cx="19685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 bwMode="auto">
          <a:xfrm>
            <a:off x="5427662" y="3938558"/>
            <a:ext cx="987127" cy="71992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一个观察目标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7543445" y="3914528"/>
            <a:ext cx="1099198" cy="7561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若干观察者</a:t>
            </a:r>
          </a:p>
        </p:txBody>
      </p:sp>
      <p:cxnSp>
        <p:nvCxnSpPr>
          <p:cNvPr id="25" name="直接箭头连接符 24"/>
          <p:cNvCxnSpPr>
            <a:stCxn id="20" idx="3"/>
            <a:endCxn id="21" idx="1"/>
          </p:cNvCxnSpPr>
          <p:nvPr/>
        </p:nvCxnSpPr>
        <p:spPr bwMode="auto">
          <a:xfrm flipV="1">
            <a:off x="6414789" y="4292595"/>
            <a:ext cx="1128656" cy="59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29" name="AutoShape 43"/>
          <p:cNvSpPr>
            <a:spLocks noChangeArrowheads="1"/>
          </p:cNvSpPr>
          <p:nvPr/>
        </p:nvSpPr>
        <p:spPr bwMode="auto">
          <a:xfrm>
            <a:off x="4448577" y="4062260"/>
            <a:ext cx="678979" cy="485775"/>
          </a:xfrm>
          <a:prstGeom prst="rightArrow">
            <a:avLst>
              <a:gd name="adj1" fmla="val 50000"/>
              <a:gd name="adj2" fmla="val 50245"/>
            </a:avLst>
          </a:prstGeom>
          <a:gradFill rotWithShape="1">
            <a:gsLst>
              <a:gs pos="0">
                <a:srgbClr val="8AB9E7">
                  <a:shade val="51000"/>
                  <a:satMod val="130000"/>
                </a:srgbClr>
              </a:gs>
              <a:gs pos="80000">
                <a:srgbClr val="8AB9E7">
                  <a:shade val="93000"/>
                  <a:satMod val="130000"/>
                </a:srgbClr>
              </a:gs>
              <a:gs pos="100000">
                <a:srgbClr val="8AB9E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27" name="组合 23"/>
          <p:cNvGrpSpPr>
            <a:grpSpLocks/>
          </p:cNvGrpSpPr>
          <p:nvPr/>
        </p:nvGrpSpPr>
        <p:grpSpPr bwMode="auto">
          <a:xfrm>
            <a:off x="691099" y="3220449"/>
            <a:ext cx="3184745" cy="2235396"/>
            <a:chOff x="1066800" y="3505200"/>
            <a:chExt cx="4586514" cy="2997200"/>
          </a:xfrm>
        </p:grpSpPr>
        <p:pic>
          <p:nvPicPr>
            <p:cNvPr id="28" name="Picture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504"/>
            <a:stretch>
              <a:fillRect/>
            </a:stretch>
          </p:blipFill>
          <p:spPr bwMode="auto">
            <a:xfrm>
              <a:off x="1066800" y="3984625"/>
              <a:ext cx="990600" cy="218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3505200"/>
              <a:ext cx="1462314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1686" y="4038600"/>
              <a:ext cx="1462314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4953000"/>
              <a:ext cx="1462314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715000"/>
              <a:ext cx="1462314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0" name="直接箭头连接符 39"/>
            <p:cNvCxnSpPr/>
            <p:nvPr/>
          </p:nvCxnSpPr>
          <p:spPr>
            <a:xfrm rot="10800000" flipV="1">
              <a:off x="2057449" y="4114800"/>
              <a:ext cx="838241" cy="609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10800000" flipV="1">
              <a:off x="2057449" y="4648200"/>
              <a:ext cx="1828890" cy="3048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rot="10800000">
              <a:off x="2057449" y="5181600"/>
              <a:ext cx="2057501" cy="228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rot="10800000">
              <a:off x="1981245" y="5562600"/>
              <a:ext cx="685834" cy="3048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21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、观察者模式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的结构</a:t>
            </a:r>
          </a:p>
        </p:txBody>
      </p:sp>
      <p:sp>
        <p:nvSpPr>
          <p:cNvPr id="10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11" name="矩形​​ 7"/>
          <p:cNvSpPr/>
          <p:nvPr/>
        </p:nvSpPr>
        <p:spPr>
          <a:xfrm>
            <a:off x="6237288" y="6738938"/>
            <a:ext cx="966787" cy="115887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6152" name="直接连接符​​ 9"/>
          <p:cNvCxnSpPr>
            <a:cxnSpLocks noChangeShapeType="1"/>
          </p:cNvCxnSpPr>
          <p:nvPr/>
        </p:nvCxnSpPr>
        <p:spPr bwMode="auto">
          <a:xfrm>
            <a:off x="5373688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直接连接符​​ 11"/>
          <p:cNvCxnSpPr>
            <a:cxnSpLocks noChangeShapeType="1"/>
          </p:cNvCxnSpPr>
          <p:nvPr/>
        </p:nvCxnSpPr>
        <p:spPr bwMode="auto">
          <a:xfrm>
            <a:off x="6296025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5521325" y="6448425"/>
            <a:ext cx="71596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55" name="TextBox 16"/>
          <p:cNvSpPr txBox="1">
            <a:spLocks noChangeArrowheads="1"/>
          </p:cNvSpPr>
          <p:nvPr/>
        </p:nvSpPr>
        <p:spPr bwMode="auto">
          <a:xfrm>
            <a:off x="6300788" y="6284913"/>
            <a:ext cx="13779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结构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cxnSp>
        <p:nvCxnSpPr>
          <p:cNvPr id="6156" name="直接连接符​​ 10"/>
          <p:cNvCxnSpPr>
            <a:cxnSpLocks noChangeShapeType="1"/>
          </p:cNvCxnSpPr>
          <p:nvPr/>
        </p:nvCxnSpPr>
        <p:spPr bwMode="auto">
          <a:xfrm>
            <a:off x="7218363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直接连接符​​ 12"/>
          <p:cNvCxnSpPr>
            <a:cxnSpLocks noChangeShapeType="1"/>
          </p:cNvCxnSpPr>
          <p:nvPr/>
        </p:nvCxnSpPr>
        <p:spPr bwMode="auto">
          <a:xfrm>
            <a:off x="8139113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直接连接符​​ 13"/>
          <p:cNvCxnSpPr>
            <a:cxnSpLocks noChangeShapeType="1"/>
          </p:cNvCxnSpPr>
          <p:nvPr/>
        </p:nvCxnSpPr>
        <p:spPr bwMode="auto">
          <a:xfrm>
            <a:off x="9061450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7469188" y="6448425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91525" y="6448425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529545" y="1039992"/>
            <a:ext cx="819694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定义对象的一种</a:t>
            </a:r>
            <a:r>
              <a:rPr lang="zh-CN" altLang="en-US" sz="2400" u="none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一对多依赖关系</a:t>
            </a: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，使得每当</a:t>
            </a:r>
            <a:r>
              <a:rPr lang="zh-CN" altLang="en-US" sz="2400" u="none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一个对象状态行为发生改变</a:t>
            </a: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时，其相关依赖对象</a:t>
            </a:r>
            <a:r>
              <a:rPr lang="zh-CN" altLang="en-US" sz="2400" u="none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都得到通知并自动更新</a:t>
            </a: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33" y="2385578"/>
            <a:ext cx="7733333" cy="398095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​​ 6"/>
          <p:cNvSpPr/>
          <p:nvPr/>
        </p:nvSpPr>
        <p:spPr>
          <a:xfrm>
            <a:off x="19050" y="67802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84" name="矩形​​ 7"/>
          <p:cNvSpPr/>
          <p:nvPr/>
        </p:nvSpPr>
        <p:spPr>
          <a:xfrm>
            <a:off x="7054850" y="6742113"/>
            <a:ext cx="968375" cy="117475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9221" name="直接连接符​​ 9"/>
          <p:cNvCxnSpPr>
            <a:cxnSpLocks noChangeShapeType="1"/>
          </p:cNvCxnSpPr>
          <p:nvPr/>
        </p:nvCxnSpPr>
        <p:spPr bwMode="auto">
          <a:xfrm>
            <a:off x="5253038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2" name="直接连接符​​ 10"/>
          <p:cNvCxnSpPr>
            <a:cxnSpLocks noChangeShapeType="1"/>
          </p:cNvCxnSpPr>
          <p:nvPr/>
        </p:nvCxnSpPr>
        <p:spPr bwMode="auto">
          <a:xfrm>
            <a:off x="7097713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" name="直接连接符​​ 11"/>
          <p:cNvCxnSpPr>
            <a:cxnSpLocks noChangeShapeType="1"/>
          </p:cNvCxnSpPr>
          <p:nvPr/>
        </p:nvCxnSpPr>
        <p:spPr bwMode="auto">
          <a:xfrm>
            <a:off x="6175375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TextBox 16"/>
          <p:cNvSpPr txBox="1">
            <a:spLocks noChangeArrowheads="1"/>
          </p:cNvSpPr>
          <p:nvPr/>
        </p:nvSpPr>
        <p:spPr bwMode="auto">
          <a:xfrm>
            <a:off x="6254750" y="64357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225" name="TextBox 116"/>
          <p:cNvSpPr txBox="1">
            <a:spLocks noChangeArrowheads="1"/>
          </p:cNvSpPr>
          <p:nvPr/>
        </p:nvSpPr>
        <p:spPr bwMode="auto">
          <a:xfrm>
            <a:off x="7123113" y="6272213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特点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0261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观察者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模式的特点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0675" y="6440488"/>
            <a:ext cx="7159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9228" name="直接连接符​​ 12"/>
          <p:cNvCxnSpPr>
            <a:cxnSpLocks noChangeShapeType="1"/>
          </p:cNvCxnSpPr>
          <p:nvPr/>
        </p:nvCxnSpPr>
        <p:spPr bwMode="auto">
          <a:xfrm>
            <a:off x="8018463" y="65389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直接连接符​​ 13"/>
          <p:cNvCxnSpPr>
            <a:cxnSpLocks noChangeShapeType="1"/>
          </p:cNvCxnSpPr>
          <p:nvPr/>
        </p:nvCxnSpPr>
        <p:spPr bwMode="auto">
          <a:xfrm>
            <a:off x="8940800" y="65389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8270875" y="6440488"/>
            <a:ext cx="669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542877" y="4012019"/>
            <a:ext cx="82994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观察目标和观察者之间建立一个抽象的耦合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支持广播通信，简化了一对多系统设计的难度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可以实现表示层和数据逻辑层的分离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符合开闭原则，可以方便的增加新的观察目标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47" y="946597"/>
            <a:ext cx="7761905" cy="302857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观察者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732069" y="4595684"/>
            <a:ext cx="776554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一个对象的改变将导致一个或多个其他对象发生改变，且并不知道具体有多少对象将发生改变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中一方面依赖于另一方面，且可以各自独立改变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同心圆 19"/>
          <p:cNvSpPr/>
          <p:nvPr/>
        </p:nvSpPr>
        <p:spPr>
          <a:xfrm>
            <a:off x="709151" y="4157932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93865" y="3940506"/>
            <a:ext cx="62628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适用情况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47" y="946597"/>
            <a:ext cx="7761905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984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、观察者模式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663674" y="1717675"/>
            <a:ext cx="786089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2" indent="0" eaLnBrk="1" hangingPunct="1">
              <a:lnSpc>
                <a:spcPct val="14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某电影院售票系统客户购票后，系统将获记录数据库日志，同时将会发送短信告诉用户，为吸引用户，还将会送抵扣卷、兑换券、积分等。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0" eaLnBrk="1" hangingPunct="1">
              <a:lnSpc>
                <a:spcPct val="140000"/>
              </a:lnSpc>
            </a:pP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0" eaLnBrk="1" hangingPunct="1">
              <a:lnSpc>
                <a:spcPct val="140000"/>
              </a:lnSpc>
            </a:pPr>
            <a:r>
              <a:rPr lang="en-US" altLang="zh-CN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请对电影院网上售票系统设计类图。</a:t>
            </a:r>
            <a:endParaRPr lang="zh-CN" altLang="en-US" sz="2400" b="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93865" y="936051"/>
            <a:ext cx="49878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问题描述：电影院网上售票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293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、观察者模式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93865" y="936051"/>
            <a:ext cx="43957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电影院网上</a:t>
            </a: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售票类图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43" y="2038524"/>
            <a:ext cx="8685714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7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、观察者模式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的作业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663674" y="1717675"/>
            <a:ext cx="7860894" cy="263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2" indent="0" eaLnBrk="1" hangingPunct="1">
              <a:lnSpc>
                <a:spcPct val="140000"/>
              </a:lnSpc>
            </a:pPr>
            <a:r>
              <a:rPr lang="zh-CN" altLang="en-US" sz="20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某户人家有大人还有孩子，还养了一只猫和一条狗，某天深夜，猫听到了老鼠的走动，大声 喵喵 了几声，老鼠吓</a:t>
            </a:r>
            <a:r>
              <a:rPr lang="zh-CN" altLang="en-US" sz="20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跑 </a:t>
            </a:r>
            <a:r>
              <a:rPr lang="zh-CN" altLang="en-US" sz="20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（Mouse</a:t>
            </a:r>
            <a:r>
              <a:rPr lang="zh-CN" altLang="en-US" sz="20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--Run</a:t>
            </a:r>
            <a:r>
              <a:rPr lang="zh-CN" altLang="en-US" sz="20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）、狗大声叫</a:t>
            </a:r>
            <a:r>
              <a:rPr lang="zh-CN" altLang="en-US" sz="20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狗会叫（Dog--Wang</a:t>
            </a:r>
            <a:r>
              <a:rPr lang="zh-CN" altLang="en-US" sz="20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）、孩子被吓哭</a:t>
            </a:r>
            <a:r>
              <a:rPr lang="zh-CN" altLang="en-US" sz="20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（Baby--Cry</a:t>
            </a:r>
            <a:r>
              <a:rPr lang="zh-CN" altLang="en-US" sz="20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）、大人说话</a:t>
            </a:r>
            <a:r>
              <a:rPr lang="zh-CN" altLang="en-US" sz="20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（Mother--Whisper</a:t>
            </a:r>
            <a:r>
              <a:rPr lang="zh-CN" altLang="en-US" sz="20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0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0" eaLnBrk="1" hangingPunct="1">
              <a:lnSpc>
                <a:spcPct val="140000"/>
              </a:lnSpc>
            </a:pPr>
            <a:endParaRPr lang="en-US" altLang="zh-CN" sz="20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0" eaLnBrk="1" hangingPunct="1">
              <a:lnSpc>
                <a:spcPct val="140000"/>
              </a:lnSpc>
            </a:pPr>
            <a:r>
              <a:rPr lang="en-US" altLang="zh-CN" sz="20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请对猫叫事件 设计类图。</a:t>
            </a:r>
            <a:endParaRPr lang="zh-CN" altLang="en-US" sz="2000" b="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93865" y="936051"/>
            <a:ext cx="49878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问题描述：猫叫了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38" y="3604537"/>
            <a:ext cx="5704961" cy="237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9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157265832</TotalTime>
  <Pages>0</Pages>
  <Words>438</Words>
  <Characters>0</Characters>
  <Application>Microsoft Office PowerPoint</Application>
  <DocSecurity>0</DocSecurity>
  <PresentationFormat>全屏显示(4:3)</PresentationFormat>
  <Lines>0</Lines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Calibri</vt:lpstr>
      <vt:lpstr>黑体</vt:lpstr>
      <vt:lpstr>宋体</vt:lpstr>
      <vt:lpstr>Wingdings</vt:lpstr>
      <vt:lpstr>楷体</vt:lpstr>
      <vt:lpstr>Arial Unicode MS</vt:lpstr>
      <vt:lpstr>微软雅黑</vt:lpstr>
      <vt:lpstr>Times New Roman</vt:lpstr>
      <vt:lpstr>Arial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216333C5CFEC416</dc:creator>
  <cp:lastModifiedBy>dongyk</cp:lastModifiedBy>
  <cp:revision>1023</cp:revision>
  <cp:lastPrinted>1899-12-30T00:00:00Z</cp:lastPrinted>
  <dcterms:created xsi:type="dcterms:W3CDTF">2010-01-09T15:52:05Z</dcterms:created>
  <dcterms:modified xsi:type="dcterms:W3CDTF">2020-05-14T07:19:48Z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