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97" r:id="rId2"/>
    <p:sldId id="608" r:id="rId3"/>
    <p:sldId id="572" r:id="rId4"/>
    <p:sldId id="543" r:id="rId5"/>
    <p:sldId id="579" r:id="rId6"/>
    <p:sldId id="599" r:id="rId7"/>
    <p:sldId id="603" r:id="rId8"/>
    <p:sldId id="609" r:id="rId9"/>
    <p:sldId id="541" r:id="rId10"/>
  </p:sldIdLst>
  <p:sldSz cx="9144000" cy="6858000" type="screen4x3"/>
  <p:notesSz cx="6834188" cy="9979025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黑体" panose="02010609060101010101" pitchFamily="49" charset="-122"/>
      <p:regular r:id="rId17"/>
    </p:embeddedFont>
    <p:embeddedFont>
      <p:font typeface="楷体" panose="02010609060101010101" pitchFamily="49" charset="-122"/>
      <p:regular r:id="rId18"/>
    </p:embeddedFont>
    <p:embeddedFont>
      <p:font typeface="Arial Unicode MS" panose="02010600030101010101" charset="-122"/>
      <p:regular r:id="rId19"/>
    </p:embeddedFont>
    <p:embeddedFont>
      <p:font typeface="微软雅黑" panose="020B0503020204020204" pitchFamily="34" charset="-122"/>
      <p:regular r:id="rId20"/>
      <p:bold r:id="rId21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FFFFFF"/>
    <a:srgbClr val="FF6100"/>
    <a:srgbClr val="FF3300"/>
    <a:srgbClr val="FF7B29"/>
    <a:srgbClr val="6597C9"/>
    <a:srgbClr val="990000"/>
    <a:srgbClr val="85C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4" autoAdjust="0"/>
    <p:restoredTop sz="96148" autoAdjust="0"/>
  </p:normalViewPr>
  <p:slideViewPr>
    <p:cSldViewPr snapToGrid="0">
      <p:cViewPr varScale="1">
        <p:scale>
          <a:sx n="87" d="100"/>
          <a:sy n="87" d="100"/>
        </p:scale>
        <p:origin x="1554" y="78"/>
      </p:cViewPr>
      <p:guideLst>
        <p:guide orient="horz" pos="2088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-2814" y="-120"/>
      </p:cViewPr>
      <p:guideLst>
        <p:guide orient="horz" pos="3143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EC699BA-0B16-4100-816C-E991090705FD}" type="datetimeFigureOut">
              <a:rPr lang="zh-CN" altLang="en-US"/>
              <a:pPr>
                <a:defRPr/>
              </a:pPr>
              <a:t>2020/5/14</a:t>
            </a:fld>
            <a:endParaRPr lang="en-US" altLang="zh-CN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C9C35EB-BAE6-4577-94F7-FB421DF613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990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D58DF9-0CE1-4AE4-957E-47F83CC97D09}" type="datetimeFigureOut">
              <a:rPr lang="zh-CN" altLang="en-US"/>
              <a:pPr>
                <a:defRPr/>
              </a:pPr>
              <a:t>2020/5/14</a:t>
            </a:fld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4A3B430E-BD08-4771-8260-D85043EC4C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6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83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3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1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792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803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50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85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88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122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152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720725"/>
            <a:ext cx="9112250" cy="73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0" u="none"/>
          </a:p>
        </p:txBody>
      </p:sp>
      <p:sp>
        <p:nvSpPr>
          <p:cNvPr id="1027" name="矩形 9"/>
          <p:cNvSpPr>
            <a:spLocks noChangeArrowheads="1"/>
          </p:cNvSpPr>
          <p:nvPr userDrawn="1"/>
        </p:nvSpPr>
        <p:spPr bwMode="auto">
          <a:xfrm>
            <a:off x="6623050" y="720725"/>
            <a:ext cx="2000250" cy="73025"/>
          </a:xfrm>
          <a:prstGeom prst="rect">
            <a:avLst/>
          </a:prstGeom>
          <a:solidFill>
            <a:srgbClr val="99003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 b="0" u="none">
              <a:solidFill>
                <a:srgbClr val="FFFFFF"/>
              </a:solidFill>
            </a:endParaRPr>
          </a:p>
        </p:txBody>
      </p:sp>
      <p:sp>
        <p:nvSpPr>
          <p:cNvPr id="1028" name="矩形 1"/>
          <p:cNvSpPr>
            <a:spLocks noChangeArrowheads="1"/>
          </p:cNvSpPr>
          <p:nvPr userDrawn="1"/>
        </p:nvSpPr>
        <p:spPr bwMode="auto">
          <a:xfrm>
            <a:off x="5470525" y="720725"/>
            <a:ext cx="2001838" cy="73025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 b="0" u="none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中国石油大学（华东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900"/>
            <a:ext cx="39814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0" y="1473200"/>
            <a:ext cx="9144000" cy="292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600" y="2044700"/>
            <a:ext cx="492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40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40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章 设计模式</a:t>
            </a:r>
            <a:endParaRPr lang="zh-CN" altLang="en-US" sz="400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9300" y="3225800"/>
            <a:ext cx="433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策略</a:t>
            </a:r>
            <a:r>
              <a:rPr lang="zh-CN" altLang="en-US" sz="360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模式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4889500"/>
            <a:ext cx="363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u="none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计算机科学与技术学院</a:t>
            </a:r>
            <a:endParaRPr lang="en-US" altLang="zh-CN" sz="2400" u="none" dirty="0" smtClean="0">
              <a:solidFill>
                <a:schemeClr val="accent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2900" y="5473700"/>
            <a:ext cx="332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u="none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董 玉 坤</a:t>
            </a:r>
            <a:endParaRPr lang="en-US" altLang="zh-CN" sz="2400" u="none" dirty="0" smtClean="0">
              <a:solidFill>
                <a:schemeClr val="accent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3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852" y="4006698"/>
            <a:ext cx="1400413" cy="1108831"/>
          </a:xfrm>
          <a:prstGeom prst="rect">
            <a:avLst/>
          </a:prstGeom>
        </p:spPr>
      </p:pic>
      <p:sp>
        <p:nvSpPr>
          <p:cNvPr id="4099" name="Text Box 40"/>
          <p:cNvSpPr txBox="1">
            <a:spLocks noChangeArrowheads="1"/>
          </p:cNvSpPr>
          <p:nvPr/>
        </p:nvSpPr>
        <p:spPr bwMode="auto">
          <a:xfrm>
            <a:off x="69850" y="19526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策略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模式的动机</a:t>
            </a:r>
          </a:p>
        </p:txBody>
      </p:sp>
      <p:sp>
        <p:nvSpPr>
          <p:cNvPr id="23" name="矩形​​ 6"/>
          <p:cNvSpPr/>
          <p:nvPr/>
        </p:nvSpPr>
        <p:spPr>
          <a:xfrm>
            <a:off x="190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4" name="矩形​​ 7"/>
          <p:cNvSpPr/>
          <p:nvPr/>
        </p:nvSpPr>
        <p:spPr>
          <a:xfrm>
            <a:off x="5294313" y="6754813"/>
            <a:ext cx="966787" cy="115887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4110" name="直接连接符​​ 9"/>
          <p:cNvCxnSpPr>
            <a:cxnSpLocks noChangeShapeType="1"/>
          </p:cNvCxnSpPr>
          <p:nvPr/>
        </p:nvCxnSpPr>
        <p:spPr bwMode="auto">
          <a:xfrm>
            <a:off x="5332413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直接连接符​​ 10"/>
          <p:cNvCxnSpPr>
            <a:cxnSpLocks noChangeShapeType="1"/>
          </p:cNvCxnSpPr>
          <p:nvPr/>
        </p:nvCxnSpPr>
        <p:spPr bwMode="auto">
          <a:xfrm>
            <a:off x="7177088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直接连接符​​ 11"/>
          <p:cNvCxnSpPr>
            <a:cxnSpLocks noChangeShapeType="1"/>
          </p:cNvCxnSpPr>
          <p:nvPr/>
        </p:nvCxnSpPr>
        <p:spPr bwMode="auto">
          <a:xfrm>
            <a:off x="6254750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直接连接符​​ 12"/>
          <p:cNvCxnSpPr>
            <a:cxnSpLocks noChangeShapeType="1"/>
          </p:cNvCxnSpPr>
          <p:nvPr/>
        </p:nvCxnSpPr>
        <p:spPr bwMode="auto">
          <a:xfrm>
            <a:off x="8097838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4" name="直接连接符​​ 13"/>
          <p:cNvCxnSpPr>
            <a:cxnSpLocks noChangeShapeType="1"/>
          </p:cNvCxnSpPr>
          <p:nvPr/>
        </p:nvCxnSpPr>
        <p:spPr bwMode="auto">
          <a:xfrm>
            <a:off x="9020175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5" name="TextBox 30"/>
          <p:cNvSpPr txBox="1">
            <a:spLocks noChangeArrowheads="1"/>
          </p:cNvSpPr>
          <p:nvPr/>
        </p:nvSpPr>
        <p:spPr bwMode="auto">
          <a:xfrm>
            <a:off x="5329238" y="6284913"/>
            <a:ext cx="1196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u="none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动机</a:t>
            </a:r>
            <a:endParaRPr lang="zh-CN" altLang="en-US" sz="2800" u="none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33" name="TextBox 16"/>
          <p:cNvSpPr txBox="1">
            <a:spLocks noChangeArrowheads="1"/>
          </p:cNvSpPr>
          <p:nvPr/>
        </p:nvSpPr>
        <p:spPr bwMode="auto">
          <a:xfrm>
            <a:off x="6578600" y="6462713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27913" y="6464300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50250" y="6464300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AutoShape 8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10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12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4" y="2041729"/>
            <a:ext cx="2362200" cy="3390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157674" y="1908926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u="none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出行方式</a:t>
            </a:r>
            <a:endParaRPr lang="zh-CN" altLang="en-US" sz="5400" b="1" u="none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72" y="4065308"/>
            <a:ext cx="1649936" cy="9916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7345" y="4159236"/>
            <a:ext cx="1525255" cy="8037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1578" y="4196704"/>
            <a:ext cx="1505551" cy="728818"/>
          </a:xfrm>
          <a:prstGeom prst="rect">
            <a:avLst/>
          </a:prstGeom>
        </p:spPr>
      </p:pic>
      <p:cxnSp>
        <p:nvCxnSpPr>
          <p:cNvPr id="9" name="直接箭头连接符 8"/>
          <p:cNvCxnSpPr>
            <a:endCxn id="7" idx="1"/>
          </p:cNvCxnSpPr>
          <p:nvPr/>
        </p:nvCxnSpPr>
        <p:spPr bwMode="auto">
          <a:xfrm flipV="1">
            <a:off x="2035629" y="2370591"/>
            <a:ext cx="2122045" cy="6883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11" name="矩形 10"/>
          <p:cNvSpPr/>
          <p:nvPr/>
        </p:nvSpPr>
        <p:spPr bwMode="auto">
          <a:xfrm>
            <a:off x="4226908" y="1908926"/>
            <a:ext cx="2898246" cy="9233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 flipV="1">
            <a:off x="3670754" y="2832256"/>
            <a:ext cx="923018" cy="123305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8" name="直接连接符 17"/>
          <p:cNvCxnSpPr>
            <a:stCxn id="10" idx="0"/>
          </p:cNvCxnSpPr>
          <p:nvPr/>
        </p:nvCxnSpPr>
        <p:spPr bwMode="auto">
          <a:xfrm flipV="1">
            <a:off x="4799973" y="2832256"/>
            <a:ext cx="436056" cy="132698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20" name="直接连接符 19"/>
          <p:cNvCxnSpPr/>
          <p:nvPr/>
        </p:nvCxnSpPr>
        <p:spPr bwMode="auto">
          <a:xfrm flipH="1" flipV="1">
            <a:off x="5889852" y="2832256"/>
            <a:ext cx="685121" cy="132698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22" name="直接连接符 21"/>
          <p:cNvCxnSpPr/>
          <p:nvPr/>
        </p:nvCxnSpPr>
        <p:spPr bwMode="auto">
          <a:xfrm flipH="1" flipV="1">
            <a:off x="6574973" y="2832256"/>
            <a:ext cx="1348695" cy="136444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grpSp>
        <p:nvGrpSpPr>
          <p:cNvPr id="21" name="组合 20"/>
          <p:cNvGrpSpPr/>
          <p:nvPr/>
        </p:nvGrpSpPr>
        <p:grpSpPr>
          <a:xfrm>
            <a:off x="709151" y="1074662"/>
            <a:ext cx="3135774" cy="510778"/>
            <a:chOff x="709151" y="1074662"/>
            <a:chExt cx="3135774" cy="510778"/>
          </a:xfrm>
        </p:grpSpPr>
        <p:sp>
          <p:nvSpPr>
            <p:cNvPr id="37" name="TextBox 45"/>
            <p:cNvSpPr txBox="1"/>
            <p:nvPr/>
          </p:nvSpPr>
          <p:spPr bwMode="auto">
            <a:xfrm>
              <a:off x="1022679" y="1074662"/>
              <a:ext cx="2822246" cy="510778"/>
            </a:xfrm>
            <a:prstGeom prst="round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rgbClr val="E1B40C"/>
                </a:buClr>
                <a:buFont typeface="微软雅黑" pitchFamily="34" charset="-122"/>
                <a:buNone/>
                <a:defRPr/>
              </a:pPr>
              <a:r>
                <a:rPr lang="zh-CN" altLang="en-US" sz="2400" u="none" kern="0" dirty="0" smtClean="0">
                  <a:ln w="1905"/>
                  <a:solidFill>
                    <a:srgbClr val="0070C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400" u="none" kern="0" dirty="0">
                  <a:ln w="1905"/>
                  <a:solidFill>
                    <a:srgbClr val="0070C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微软雅黑" pitchFamily="34" charset="-122"/>
                  <a:ea typeface="微软雅黑" pitchFamily="34" charset="-122"/>
                </a:rPr>
                <a:t>引</a:t>
              </a:r>
              <a:r>
                <a:rPr lang="zh-CN" altLang="en-US" sz="2400" u="none" kern="0" dirty="0" smtClean="0">
                  <a:ln w="1905"/>
                  <a:solidFill>
                    <a:srgbClr val="0070C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微软雅黑" pitchFamily="34" charset="-122"/>
                  <a:ea typeface="微软雅黑" pitchFamily="34" charset="-122"/>
                </a:rPr>
                <a:t>例：旅游出行</a:t>
              </a:r>
              <a:endParaRPr lang="zh-CN" altLang="en-US" sz="2400" u="none" kern="0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同心圆 37"/>
            <p:cNvSpPr/>
            <p:nvPr/>
          </p:nvSpPr>
          <p:spPr>
            <a:xfrm>
              <a:off x="709151" y="1153477"/>
              <a:ext cx="365126" cy="365126"/>
            </a:xfrm>
            <a:prstGeom prst="donut">
              <a:avLst/>
            </a:prstGeom>
            <a:gradFill flip="none" rotWithShape="1">
              <a:gsLst>
                <a:gs pos="0">
                  <a:srgbClr val="6597C9"/>
                </a:gs>
                <a:gs pos="90000">
                  <a:srgbClr val="0070C0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>
              <a:bevelT w="44450" prst="convex"/>
              <a:bevelB w="0" h="63500"/>
              <a:contourClr>
                <a:srgbClr val="FFE593"/>
              </a:contourClr>
            </a:sp3d>
          </p:spPr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b="0" u="none" kern="0">
                <a:solidFill>
                  <a:sysClr val="window" lastClr="FFFFFF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7033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策略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模式的动机</a:t>
            </a:r>
          </a:p>
        </p:txBody>
      </p:sp>
      <p:sp>
        <p:nvSpPr>
          <p:cNvPr id="24" name="矩形​​ 6"/>
          <p:cNvSpPr/>
          <p:nvPr/>
        </p:nvSpPr>
        <p:spPr>
          <a:xfrm>
            <a:off x="190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2" name="矩形​​ 7"/>
          <p:cNvSpPr/>
          <p:nvPr/>
        </p:nvSpPr>
        <p:spPr>
          <a:xfrm>
            <a:off x="5351463" y="6748463"/>
            <a:ext cx="966787" cy="114300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5131" name="直接连接符​​ 9"/>
          <p:cNvCxnSpPr>
            <a:cxnSpLocks noChangeShapeType="1"/>
          </p:cNvCxnSpPr>
          <p:nvPr/>
        </p:nvCxnSpPr>
        <p:spPr bwMode="auto">
          <a:xfrm>
            <a:off x="5389563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直接连接符​​ 10"/>
          <p:cNvCxnSpPr>
            <a:cxnSpLocks noChangeShapeType="1"/>
          </p:cNvCxnSpPr>
          <p:nvPr/>
        </p:nvCxnSpPr>
        <p:spPr bwMode="auto">
          <a:xfrm>
            <a:off x="7234238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直接连接符​​ 11"/>
          <p:cNvCxnSpPr>
            <a:cxnSpLocks noChangeShapeType="1"/>
          </p:cNvCxnSpPr>
          <p:nvPr/>
        </p:nvCxnSpPr>
        <p:spPr bwMode="auto">
          <a:xfrm>
            <a:off x="6311900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直接连接符​​ 12"/>
          <p:cNvCxnSpPr>
            <a:cxnSpLocks noChangeShapeType="1"/>
          </p:cNvCxnSpPr>
          <p:nvPr/>
        </p:nvCxnSpPr>
        <p:spPr bwMode="auto">
          <a:xfrm>
            <a:off x="8154988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直接连接符​​ 13"/>
          <p:cNvCxnSpPr>
            <a:cxnSpLocks noChangeShapeType="1"/>
          </p:cNvCxnSpPr>
          <p:nvPr/>
        </p:nvCxnSpPr>
        <p:spPr bwMode="auto">
          <a:xfrm>
            <a:off x="9077325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6" name="TextBox 30"/>
          <p:cNvSpPr txBox="1">
            <a:spLocks noChangeArrowheads="1"/>
          </p:cNvSpPr>
          <p:nvPr/>
        </p:nvSpPr>
        <p:spPr bwMode="auto">
          <a:xfrm>
            <a:off x="5386388" y="6276975"/>
            <a:ext cx="1196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u="none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动机</a:t>
            </a:r>
            <a:endParaRPr lang="zh-CN" altLang="en-US" sz="2800" u="none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32" name="TextBox 16"/>
          <p:cNvSpPr txBox="1">
            <a:spLocks noChangeArrowheads="1"/>
          </p:cNvSpPr>
          <p:nvPr/>
        </p:nvSpPr>
        <p:spPr bwMode="auto">
          <a:xfrm>
            <a:off x="6635750" y="6456363"/>
            <a:ext cx="720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85063" y="6456363"/>
            <a:ext cx="6699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07400" y="6456363"/>
            <a:ext cx="6699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50825" y="2967488"/>
            <a:ext cx="8655050" cy="3104564"/>
          </a:xfrm>
          <a:prstGeom prst="roundRect">
            <a:avLst>
              <a:gd name="adj" fmla="val 3057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63629" y="1420732"/>
            <a:ext cx="5819457" cy="90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2400" b="0" u="none" dirty="0" smtClean="0">
                <a:latin typeface="黑体" pitchFamily="2" charset="-122"/>
                <a:ea typeface="黑体" pitchFamily="2" charset="-122"/>
              </a:rPr>
              <a:t>   动机：如何根据环境变化灵活的从</a:t>
            </a:r>
            <a:endParaRPr lang="en-US" altLang="zh-CN" sz="2400" b="0" u="none" dirty="0" smtClean="0">
              <a:latin typeface="黑体" pitchFamily="2" charset="-122"/>
              <a:ea typeface="黑体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2400" b="0" u="none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0" u="none" dirty="0" smtClean="0">
                <a:latin typeface="黑体" pitchFamily="2" charset="-122"/>
                <a:ea typeface="黑体" pitchFamily="2" charset="-122"/>
              </a:rPr>
              <a:t>        </a:t>
            </a:r>
            <a:r>
              <a:rPr lang="zh-CN" altLang="en-US" sz="2400" b="0" u="none" dirty="0" smtClean="0">
                <a:latin typeface="黑体" pitchFamily="2" charset="-122"/>
                <a:ea typeface="黑体" pitchFamily="2" charset="-122"/>
              </a:rPr>
              <a:t>若干策略中选择合适的策略</a:t>
            </a:r>
            <a:endParaRPr lang="zh-CN" altLang="en-US" sz="2400" b="0" u="none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3" name="图片 32" descr="锐普内部商务PPT图片26 (26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66" y="1292605"/>
            <a:ext cx="19685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AutoShape 43"/>
          <p:cNvSpPr>
            <a:spLocks noChangeArrowheads="1"/>
          </p:cNvSpPr>
          <p:nvPr/>
        </p:nvSpPr>
        <p:spPr bwMode="auto">
          <a:xfrm>
            <a:off x="4448577" y="4283483"/>
            <a:ext cx="678979" cy="485775"/>
          </a:xfrm>
          <a:prstGeom prst="rightArrow">
            <a:avLst>
              <a:gd name="adj1" fmla="val 50000"/>
              <a:gd name="adj2" fmla="val 50245"/>
            </a:avLst>
          </a:prstGeom>
          <a:gradFill rotWithShape="1">
            <a:gsLst>
              <a:gs pos="0">
                <a:srgbClr val="8AB9E7">
                  <a:shade val="51000"/>
                  <a:satMod val="130000"/>
                </a:srgbClr>
              </a:gs>
              <a:gs pos="80000">
                <a:srgbClr val="8AB9E7">
                  <a:shade val="93000"/>
                  <a:satMod val="130000"/>
                </a:srgbClr>
              </a:gs>
              <a:gs pos="100000">
                <a:srgbClr val="8AB9E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5348558" y="3380879"/>
            <a:ext cx="696036" cy="71992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游客</a:t>
            </a:r>
          </a:p>
        </p:txBody>
      </p:sp>
      <p:sp>
        <p:nvSpPr>
          <p:cNvPr id="45" name="矩形 44"/>
          <p:cNvSpPr/>
          <p:nvPr/>
        </p:nvSpPr>
        <p:spPr bwMode="auto">
          <a:xfrm>
            <a:off x="6683047" y="3380879"/>
            <a:ext cx="696036" cy="71992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具体情况</a:t>
            </a:r>
          </a:p>
        </p:txBody>
      </p:sp>
      <p:sp>
        <p:nvSpPr>
          <p:cNvPr id="46" name="矩形 45"/>
          <p:cNvSpPr/>
          <p:nvPr/>
        </p:nvSpPr>
        <p:spPr bwMode="auto">
          <a:xfrm>
            <a:off x="7951815" y="3326902"/>
            <a:ext cx="696036" cy="82788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出行方式</a:t>
            </a:r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6044594" y="3740842"/>
            <a:ext cx="6384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48" name="直接箭头连接符 47"/>
          <p:cNvCxnSpPr/>
          <p:nvPr/>
        </p:nvCxnSpPr>
        <p:spPr bwMode="auto">
          <a:xfrm>
            <a:off x="7379083" y="3740842"/>
            <a:ext cx="5727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49" name="矩形 48"/>
          <p:cNvSpPr/>
          <p:nvPr/>
        </p:nvSpPr>
        <p:spPr bwMode="auto">
          <a:xfrm>
            <a:off x="6583363" y="4983862"/>
            <a:ext cx="1032770" cy="71992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自行车</a:t>
            </a:r>
          </a:p>
        </p:txBody>
      </p:sp>
      <p:sp>
        <p:nvSpPr>
          <p:cNvPr id="50" name="矩形 49"/>
          <p:cNvSpPr/>
          <p:nvPr/>
        </p:nvSpPr>
        <p:spPr bwMode="auto">
          <a:xfrm>
            <a:off x="7831394" y="4983862"/>
            <a:ext cx="929147" cy="71992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汽车</a:t>
            </a:r>
          </a:p>
        </p:txBody>
      </p:sp>
      <p:sp>
        <p:nvSpPr>
          <p:cNvPr id="51" name="等腰三角形 50"/>
          <p:cNvSpPr/>
          <p:nvPr/>
        </p:nvSpPr>
        <p:spPr bwMode="auto">
          <a:xfrm>
            <a:off x="7992759" y="4154783"/>
            <a:ext cx="126370" cy="9602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" name="等腰三角形 51"/>
          <p:cNvSpPr/>
          <p:nvPr/>
        </p:nvSpPr>
        <p:spPr bwMode="auto">
          <a:xfrm>
            <a:off x="8343557" y="4160541"/>
            <a:ext cx="126370" cy="9602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53" name="直接连接符 52"/>
          <p:cNvCxnSpPr>
            <a:stCxn id="49" idx="0"/>
          </p:cNvCxnSpPr>
          <p:nvPr/>
        </p:nvCxnSpPr>
        <p:spPr bwMode="auto">
          <a:xfrm flipV="1">
            <a:off x="7099748" y="4260462"/>
            <a:ext cx="957197" cy="72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54" name="直接连接符 53"/>
          <p:cNvCxnSpPr>
            <a:stCxn id="50" idx="0"/>
            <a:endCxn id="52" idx="3"/>
          </p:cNvCxnSpPr>
          <p:nvPr/>
        </p:nvCxnSpPr>
        <p:spPr bwMode="auto">
          <a:xfrm flipV="1">
            <a:off x="8295968" y="4256568"/>
            <a:ext cx="110774" cy="7272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78" y="3620866"/>
            <a:ext cx="3881066" cy="1671767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4" grpId="0" animBg="1"/>
      <p:bldP spid="45" grpId="0" animBg="1"/>
      <p:bldP spid="46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策略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模式的结构</a:t>
            </a:r>
          </a:p>
        </p:txBody>
      </p:sp>
      <p:sp>
        <p:nvSpPr>
          <p:cNvPr id="10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11" name="矩形​​ 7"/>
          <p:cNvSpPr/>
          <p:nvPr/>
        </p:nvSpPr>
        <p:spPr>
          <a:xfrm>
            <a:off x="6237288" y="6738938"/>
            <a:ext cx="966787" cy="115887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6152" name="直接连接符​​ 9"/>
          <p:cNvCxnSpPr>
            <a:cxnSpLocks noChangeShapeType="1"/>
          </p:cNvCxnSpPr>
          <p:nvPr/>
        </p:nvCxnSpPr>
        <p:spPr bwMode="auto">
          <a:xfrm>
            <a:off x="5373688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" name="直接连接符​​ 11"/>
          <p:cNvCxnSpPr>
            <a:cxnSpLocks noChangeShapeType="1"/>
          </p:cNvCxnSpPr>
          <p:nvPr/>
        </p:nvCxnSpPr>
        <p:spPr bwMode="auto">
          <a:xfrm>
            <a:off x="6296025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5521325" y="6448425"/>
            <a:ext cx="71596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155" name="TextBox 16"/>
          <p:cNvSpPr txBox="1">
            <a:spLocks noChangeArrowheads="1"/>
          </p:cNvSpPr>
          <p:nvPr/>
        </p:nvSpPr>
        <p:spPr bwMode="auto">
          <a:xfrm>
            <a:off x="6300788" y="6284913"/>
            <a:ext cx="13779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u="none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结构</a:t>
            </a:r>
            <a:endParaRPr lang="zh-CN" altLang="en-US" sz="2800" u="none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cxnSp>
        <p:nvCxnSpPr>
          <p:cNvPr id="6156" name="直接连接符​​ 10"/>
          <p:cNvCxnSpPr>
            <a:cxnSpLocks noChangeShapeType="1"/>
          </p:cNvCxnSpPr>
          <p:nvPr/>
        </p:nvCxnSpPr>
        <p:spPr bwMode="auto">
          <a:xfrm>
            <a:off x="7218363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直接连接符​​ 12"/>
          <p:cNvCxnSpPr>
            <a:cxnSpLocks noChangeShapeType="1"/>
          </p:cNvCxnSpPr>
          <p:nvPr/>
        </p:nvCxnSpPr>
        <p:spPr bwMode="auto">
          <a:xfrm>
            <a:off x="8139113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直接连接符​​ 13"/>
          <p:cNvCxnSpPr>
            <a:cxnSpLocks noChangeShapeType="1"/>
          </p:cNvCxnSpPr>
          <p:nvPr/>
        </p:nvCxnSpPr>
        <p:spPr bwMode="auto">
          <a:xfrm>
            <a:off x="9061450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7469188" y="6448425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91525" y="6448425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529545" y="1157976"/>
            <a:ext cx="8196942" cy="1135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定义</a:t>
            </a:r>
            <a:r>
              <a:rPr lang="zh-CN" altLang="en-US" sz="2400" u="none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一系列算法</a:t>
            </a:r>
            <a:r>
              <a:rPr lang="zh-CN" altLang="en-US" sz="240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，将每</a:t>
            </a:r>
            <a:r>
              <a:rPr lang="zh-CN" altLang="en-US" sz="2400" u="none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一个算法封装起来</a:t>
            </a:r>
            <a:r>
              <a:rPr lang="zh-CN" altLang="en-US" sz="240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，并让它们可以</a:t>
            </a:r>
            <a:r>
              <a:rPr lang="zh-CN" altLang="en-US" sz="2400" u="none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相互替换</a:t>
            </a:r>
            <a:r>
              <a:rPr lang="zh-CN" altLang="en-US" sz="240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u="none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75" y="2730902"/>
            <a:ext cx="7715144" cy="288823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​​ 6"/>
          <p:cNvSpPr/>
          <p:nvPr/>
        </p:nvSpPr>
        <p:spPr>
          <a:xfrm>
            <a:off x="19050" y="67802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84" name="矩形​​ 7"/>
          <p:cNvSpPr/>
          <p:nvPr/>
        </p:nvSpPr>
        <p:spPr>
          <a:xfrm>
            <a:off x="7054850" y="6742113"/>
            <a:ext cx="968375" cy="117475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9221" name="直接连接符​​ 9"/>
          <p:cNvCxnSpPr>
            <a:cxnSpLocks noChangeShapeType="1"/>
          </p:cNvCxnSpPr>
          <p:nvPr/>
        </p:nvCxnSpPr>
        <p:spPr bwMode="auto">
          <a:xfrm>
            <a:off x="5253038" y="65516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2" name="直接连接符​​ 10"/>
          <p:cNvCxnSpPr>
            <a:cxnSpLocks noChangeShapeType="1"/>
          </p:cNvCxnSpPr>
          <p:nvPr/>
        </p:nvCxnSpPr>
        <p:spPr bwMode="auto">
          <a:xfrm>
            <a:off x="7097713" y="65516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3" name="直接连接符​​ 11"/>
          <p:cNvCxnSpPr>
            <a:cxnSpLocks noChangeShapeType="1"/>
          </p:cNvCxnSpPr>
          <p:nvPr/>
        </p:nvCxnSpPr>
        <p:spPr bwMode="auto">
          <a:xfrm>
            <a:off x="6175375" y="65516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TextBox 16"/>
          <p:cNvSpPr txBox="1">
            <a:spLocks noChangeArrowheads="1"/>
          </p:cNvSpPr>
          <p:nvPr/>
        </p:nvSpPr>
        <p:spPr bwMode="auto">
          <a:xfrm>
            <a:off x="6254750" y="6435725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225" name="TextBox 116"/>
          <p:cNvSpPr txBox="1">
            <a:spLocks noChangeArrowheads="1"/>
          </p:cNvSpPr>
          <p:nvPr/>
        </p:nvSpPr>
        <p:spPr bwMode="auto">
          <a:xfrm>
            <a:off x="7123113" y="6272213"/>
            <a:ext cx="90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特点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10261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策略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模式的特点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00675" y="6440488"/>
            <a:ext cx="71596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9228" name="直接连接符​​ 12"/>
          <p:cNvCxnSpPr>
            <a:cxnSpLocks noChangeShapeType="1"/>
          </p:cNvCxnSpPr>
          <p:nvPr/>
        </p:nvCxnSpPr>
        <p:spPr bwMode="auto">
          <a:xfrm>
            <a:off x="8018463" y="65389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直接连接符​​ 13"/>
          <p:cNvCxnSpPr>
            <a:cxnSpLocks noChangeShapeType="1"/>
          </p:cNvCxnSpPr>
          <p:nvPr/>
        </p:nvCxnSpPr>
        <p:spPr bwMode="auto">
          <a:xfrm>
            <a:off x="8940800" y="65389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8270875" y="6440488"/>
            <a:ext cx="6699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542877" y="4099107"/>
            <a:ext cx="829945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提供了对“开闭原则”的完美支持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了管理相关算法族的办法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了可以替换继承关系的办法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14" y="1021341"/>
            <a:ext cx="7428571" cy="280952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7" name="矩形​​ 7"/>
          <p:cNvSpPr/>
          <p:nvPr/>
        </p:nvSpPr>
        <p:spPr>
          <a:xfrm>
            <a:off x="8001000" y="6769100"/>
            <a:ext cx="968375" cy="115888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15372" name="直接连接符​​ 9"/>
          <p:cNvCxnSpPr>
            <a:cxnSpLocks noChangeShapeType="1"/>
          </p:cNvCxnSpPr>
          <p:nvPr/>
        </p:nvCxnSpPr>
        <p:spPr bwMode="auto">
          <a:xfrm>
            <a:off x="5259388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直接连接符​​ 10"/>
          <p:cNvCxnSpPr>
            <a:cxnSpLocks noChangeShapeType="1"/>
          </p:cNvCxnSpPr>
          <p:nvPr/>
        </p:nvCxnSpPr>
        <p:spPr bwMode="auto">
          <a:xfrm>
            <a:off x="710406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直接连接符​​ 11"/>
          <p:cNvCxnSpPr>
            <a:cxnSpLocks noChangeShapeType="1"/>
          </p:cNvCxnSpPr>
          <p:nvPr/>
        </p:nvCxnSpPr>
        <p:spPr bwMode="auto">
          <a:xfrm>
            <a:off x="6181725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直接连接符​​ 12"/>
          <p:cNvCxnSpPr>
            <a:cxnSpLocks noChangeShapeType="1"/>
          </p:cNvCxnSpPr>
          <p:nvPr/>
        </p:nvCxnSpPr>
        <p:spPr bwMode="auto">
          <a:xfrm>
            <a:off x="802481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直接连接符​​ 13"/>
          <p:cNvCxnSpPr>
            <a:cxnSpLocks noChangeShapeType="1"/>
          </p:cNvCxnSpPr>
          <p:nvPr/>
        </p:nvCxnSpPr>
        <p:spPr bwMode="auto">
          <a:xfrm>
            <a:off x="8947150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7192963" y="6478588"/>
            <a:ext cx="7064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378" name="TextBox 55"/>
          <p:cNvSpPr txBox="1">
            <a:spLocks noChangeArrowheads="1"/>
          </p:cNvSpPr>
          <p:nvPr/>
        </p:nvSpPr>
        <p:spPr bwMode="auto">
          <a:xfrm>
            <a:off x="8054975" y="6332538"/>
            <a:ext cx="94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策略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模式的应用</a:t>
            </a: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6261100" y="6473825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7025" y="6478588"/>
            <a:ext cx="7159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732069" y="4388859"/>
            <a:ext cx="776554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一个系统中有许多类，它们的区别仅在于它们的行为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一个系统需要动态地在几种算法中选择一种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希望客户知道具体策略类中的算法与数据结构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同心圆 19"/>
          <p:cNvSpPr/>
          <p:nvPr/>
        </p:nvSpPr>
        <p:spPr>
          <a:xfrm>
            <a:off x="709151" y="395110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93866" y="3733681"/>
            <a:ext cx="70139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适用情况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14" y="1021341"/>
            <a:ext cx="7428571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984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7" name="矩形​​ 7"/>
          <p:cNvSpPr/>
          <p:nvPr/>
        </p:nvSpPr>
        <p:spPr>
          <a:xfrm>
            <a:off x="8001000" y="6769100"/>
            <a:ext cx="968375" cy="115888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15372" name="直接连接符​​ 9"/>
          <p:cNvCxnSpPr>
            <a:cxnSpLocks noChangeShapeType="1"/>
          </p:cNvCxnSpPr>
          <p:nvPr/>
        </p:nvCxnSpPr>
        <p:spPr bwMode="auto">
          <a:xfrm>
            <a:off x="5259388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直接连接符​​ 10"/>
          <p:cNvCxnSpPr>
            <a:cxnSpLocks noChangeShapeType="1"/>
          </p:cNvCxnSpPr>
          <p:nvPr/>
        </p:nvCxnSpPr>
        <p:spPr bwMode="auto">
          <a:xfrm>
            <a:off x="710406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直接连接符​​ 11"/>
          <p:cNvCxnSpPr>
            <a:cxnSpLocks noChangeShapeType="1"/>
          </p:cNvCxnSpPr>
          <p:nvPr/>
        </p:nvCxnSpPr>
        <p:spPr bwMode="auto">
          <a:xfrm>
            <a:off x="6181725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直接连接符​​ 12"/>
          <p:cNvCxnSpPr>
            <a:cxnSpLocks noChangeShapeType="1"/>
          </p:cNvCxnSpPr>
          <p:nvPr/>
        </p:nvCxnSpPr>
        <p:spPr bwMode="auto">
          <a:xfrm>
            <a:off x="802481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直接连接符​​ 13"/>
          <p:cNvCxnSpPr>
            <a:cxnSpLocks noChangeShapeType="1"/>
          </p:cNvCxnSpPr>
          <p:nvPr/>
        </p:nvCxnSpPr>
        <p:spPr bwMode="auto">
          <a:xfrm>
            <a:off x="8947150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7192963" y="6478588"/>
            <a:ext cx="7064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378" name="TextBox 55"/>
          <p:cNvSpPr txBox="1">
            <a:spLocks noChangeArrowheads="1"/>
          </p:cNvSpPr>
          <p:nvPr/>
        </p:nvSpPr>
        <p:spPr bwMode="auto">
          <a:xfrm>
            <a:off x="8054975" y="6332538"/>
            <a:ext cx="94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策略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模式的应用</a:t>
            </a: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6261100" y="6473825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7025" y="6478588"/>
            <a:ext cx="7159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663674" y="1717675"/>
            <a:ext cx="7860894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2" indent="0" eaLnBrk="1" hangingPunct="1">
              <a:lnSpc>
                <a:spcPct val="140000"/>
              </a:lnSpc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某超市为实现商品促销，采取了多种促销策略，有：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3" indent="-342900" eaLnBrk="1" hangingPunct="1">
              <a:lnSpc>
                <a:spcPct val="140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折扣策略，就是所有商品都打一个百分比折扣</a:t>
            </a:r>
            <a:endParaRPr lang="en-US" altLang="zh-CN" sz="2400" b="0" u="none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3" indent="-342900" eaLnBrk="1" hangingPunct="1">
              <a:lnSpc>
                <a:spcPct val="140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zh-CN" altLang="en-US" sz="2400" b="0" u="none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减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额策略，当一次销售总额大于一个定额时，减去一个绝对值金额</a:t>
            </a:r>
            <a:endParaRPr lang="en-US" altLang="zh-CN" sz="2400" b="0" u="none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3" indent="-342900" eaLnBrk="1" hangingPunct="1">
              <a:lnSpc>
                <a:spcPct val="140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今后可能还会有其它促销策略</a:t>
            </a:r>
            <a:endParaRPr lang="en-US" altLang="zh-CN" sz="2400" b="0" u="none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3" indent="-342900" eaLnBrk="1" hangingPunct="1">
              <a:lnSpc>
                <a:spcPct val="140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endParaRPr lang="en-US" altLang="zh-CN" sz="2400" b="0" u="none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2" indent="0" eaLnBrk="1" hangingPunct="1">
              <a:lnSpc>
                <a:spcPct val="140000"/>
              </a:lnSpc>
            </a:pPr>
            <a:r>
              <a:rPr lang="en-US" altLang="zh-CN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请对该销售促销策略设计类图。</a:t>
            </a:r>
            <a:endParaRPr lang="zh-CN" altLang="en-US" sz="2400" b="0" u="none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709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93865" y="936051"/>
            <a:ext cx="57879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问题描述：销售促销策略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2937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7" name="矩形​​ 7"/>
          <p:cNvSpPr/>
          <p:nvPr/>
        </p:nvSpPr>
        <p:spPr>
          <a:xfrm>
            <a:off x="8001000" y="6769100"/>
            <a:ext cx="968375" cy="115888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15372" name="直接连接符​​ 9"/>
          <p:cNvCxnSpPr>
            <a:cxnSpLocks noChangeShapeType="1"/>
          </p:cNvCxnSpPr>
          <p:nvPr/>
        </p:nvCxnSpPr>
        <p:spPr bwMode="auto">
          <a:xfrm>
            <a:off x="5259388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直接连接符​​ 10"/>
          <p:cNvCxnSpPr>
            <a:cxnSpLocks noChangeShapeType="1"/>
          </p:cNvCxnSpPr>
          <p:nvPr/>
        </p:nvCxnSpPr>
        <p:spPr bwMode="auto">
          <a:xfrm>
            <a:off x="710406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直接连接符​​ 11"/>
          <p:cNvCxnSpPr>
            <a:cxnSpLocks noChangeShapeType="1"/>
          </p:cNvCxnSpPr>
          <p:nvPr/>
        </p:nvCxnSpPr>
        <p:spPr bwMode="auto">
          <a:xfrm>
            <a:off x="6181725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直接连接符​​ 12"/>
          <p:cNvCxnSpPr>
            <a:cxnSpLocks noChangeShapeType="1"/>
          </p:cNvCxnSpPr>
          <p:nvPr/>
        </p:nvCxnSpPr>
        <p:spPr bwMode="auto">
          <a:xfrm>
            <a:off x="802481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直接连接符​​ 13"/>
          <p:cNvCxnSpPr>
            <a:cxnSpLocks noChangeShapeType="1"/>
          </p:cNvCxnSpPr>
          <p:nvPr/>
        </p:nvCxnSpPr>
        <p:spPr bwMode="auto">
          <a:xfrm>
            <a:off x="8947150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7192963" y="6478588"/>
            <a:ext cx="7064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378" name="TextBox 55"/>
          <p:cNvSpPr txBox="1">
            <a:spLocks noChangeArrowheads="1"/>
          </p:cNvSpPr>
          <p:nvPr/>
        </p:nvSpPr>
        <p:spPr bwMode="auto">
          <a:xfrm>
            <a:off x="8054975" y="6332538"/>
            <a:ext cx="94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策略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模式的应用</a:t>
            </a: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6261100" y="6473825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7025" y="6478588"/>
            <a:ext cx="7159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709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93866" y="936051"/>
            <a:ext cx="40655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销售促销策略类图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90" y="2015219"/>
            <a:ext cx="8535169" cy="346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95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00" y="1371600"/>
            <a:ext cx="9490075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0" descr="T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63" y="2486025"/>
            <a:ext cx="1196975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2"/>
          <p:cNvSpPr>
            <a:spLocks noChangeArrowheads="1"/>
          </p:cNvSpPr>
          <p:nvPr/>
        </p:nvSpPr>
        <p:spPr bwMode="auto">
          <a:xfrm>
            <a:off x="2020888" y="1914525"/>
            <a:ext cx="3979862" cy="23083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策略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模式的结构；</a:t>
            </a:r>
            <a:endParaRPr lang="en-US" altLang="zh-CN" sz="2400" u="none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策略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特点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；</a:t>
            </a:r>
            <a:endParaRPr lang="en-US" altLang="zh-CN" sz="2400" u="none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400" u="none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策略</a:t>
            </a:r>
            <a:r>
              <a:rPr lang="zh-CN" altLang="en-US" sz="2400" u="none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400" u="none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endParaRPr lang="zh-CN" altLang="en-US" sz="2400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1524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五、总结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157265739</TotalTime>
  <Pages>0</Pages>
  <Words>301</Words>
  <Characters>0</Characters>
  <Application>Microsoft Office PowerPoint</Application>
  <DocSecurity>0</DocSecurity>
  <PresentationFormat>全屏显示(4:3)</PresentationFormat>
  <Lines>0</Lines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Calibri</vt:lpstr>
      <vt:lpstr>黑体</vt:lpstr>
      <vt:lpstr>宋体</vt:lpstr>
      <vt:lpstr>Wingdings</vt:lpstr>
      <vt:lpstr>楷体</vt:lpstr>
      <vt:lpstr>Arial Unicode MS</vt:lpstr>
      <vt:lpstr>微软雅黑</vt:lpstr>
      <vt:lpstr>Times New Roman</vt:lpstr>
      <vt:lpstr>Arial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216333C5CFEC416</dc:creator>
  <cp:lastModifiedBy>dongyk</cp:lastModifiedBy>
  <cp:revision>1031</cp:revision>
  <cp:lastPrinted>1899-12-30T00:00:00Z</cp:lastPrinted>
  <dcterms:created xsi:type="dcterms:W3CDTF">2010-01-09T15:52:05Z</dcterms:created>
  <dcterms:modified xsi:type="dcterms:W3CDTF">2020-05-14T07:20:20Z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2052-6.5.0.1966</vt:lpwstr>
  </property>
</Properties>
</file>