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ABE9-F332-442E-9E11-0004867B5E8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6B069-DC1A-4437-AD60-0A2A501C6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8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5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2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3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2EE7-7B6A-4AF0-A707-C6E8D37C44A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9215-DA86-4B21-BB88-B3388FC8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7772400" cy="11964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四级词汇讲解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05426" y="1836518"/>
            <a:ext cx="2765684" cy="434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1.accompany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consider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apply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blame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48775" y="1825625"/>
            <a:ext cx="3366575" cy="397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6. </a:t>
            </a:r>
          </a:p>
          <a:p>
            <a:r>
              <a:rPr lang="en-US" altLang="zh-CN" dirty="0"/>
              <a:t>7. </a:t>
            </a:r>
          </a:p>
          <a:p>
            <a:r>
              <a:rPr lang="en-US" altLang="zh-CN" dirty="0"/>
              <a:t>8. </a:t>
            </a:r>
          </a:p>
          <a:p>
            <a:r>
              <a:rPr lang="en-US" altLang="zh-CN" dirty="0"/>
              <a:t>9. </a:t>
            </a:r>
          </a:p>
          <a:p>
            <a:r>
              <a:rPr lang="en-US" altLang="zh-CN" dirty="0"/>
              <a:t>10.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68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8</a:t>
            </a:r>
            <a:r>
              <a:rPr lang="en-US" altLang="zh-CN" sz="3200" b="1" dirty="0" smtClean="0">
                <a:latin typeface="+mn-lt"/>
              </a:rPr>
              <a:t>. resign </a:t>
            </a:r>
            <a:r>
              <a:rPr lang="en-US" altLang="zh-CN" sz="3200" dirty="0" err="1" smtClean="0"/>
              <a:t>vi&amp;vt</a:t>
            </a:r>
            <a:r>
              <a:rPr lang="zh-CN" altLang="en-US" sz="3200" dirty="0" smtClean="0"/>
              <a:t>辞职</a:t>
            </a:r>
            <a:r>
              <a:rPr lang="en-US" altLang="zh-CN" sz="3200" dirty="0" smtClean="0"/>
              <a:t>;</a:t>
            </a:r>
            <a:r>
              <a:rPr lang="zh-CN" altLang="en-US" sz="3200" dirty="0" smtClean="0"/>
              <a:t>辞去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工作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职务）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62807"/>
            <a:ext cx="8114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resign from </a:t>
            </a:r>
            <a:r>
              <a:rPr lang="zh-CN" altLang="en-US" sz="2800" dirty="0" smtClean="0"/>
              <a:t>辞去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工作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职务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resign…to…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托付给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管理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照看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resign oneself to  </a:t>
            </a:r>
            <a:r>
              <a:rPr lang="zh-CN" altLang="en-US" sz="2800" dirty="0" smtClean="0"/>
              <a:t>听从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顺从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甘心于</a:t>
            </a:r>
            <a:r>
              <a:rPr lang="en-US" altLang="zh-CN" sz="28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485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7315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9</a:t>
            </a:r>
            <a:r>
              <a:rPr lang="en-US" altLang="zh-CN" sz="3200" b="1" dirty="0" smtClean="0">
                <a:latin typeface="+mn-lt"/>
              </a:rPr>
              <a:t>. account n</a:t>
            </a:r>
            <a:r>
              <a:rPr lang="en-US" altLang="zh-CN" sz="3200" b="1" dirty="0" smtClean="0">
                <a:latin typeface="+mn-lt"/>
              </a:rPr>
              <a:t>.</a:t>
            </a:r>
            <a:r>
              <a:rPr lang="zh-CN" altLang="en-US" sz="3200" b="1" dirty="0" smtClean="0">
                <a:latin typeface="+mn-lt"/>
              </a:rPr>
              <a:t>账</a:t>
            </a:r>
            <a:r>
              <a:rPr lang="en-US" altLang="zh-CN" sz="3200" b="1" dirty="0" smtClean="0">
                <a:latin typeface="+mn-lt"/>
              </a:rPr>
              <a:t>,</a:t>
            </a:r>
            <a:r>
              <a:rPr lang="zh-CN" altLang="en-US" sz="3200" b="1" dirty="0" smtClean="0">
                <a:latin typeface="+mn-lt"/>
              </a:rPr>
              <a:t>账目</a:t>
            </a:r>
            <a:r>
              <a:rPr lang="en-US" altLang="zh-CN" sz="3200" b="1" dirty="0" smtClean="0">
                <a:latin typeface="+mn-lt"/>
              </a:rPr>
              <a:t>,</a:t>
            </a:r>
            <a:r>
              <a:rPr lang="zh-CN" altLang="en-US" sz="3200" b="1" dirty="0" smtClean="0">
                <a:latin typeface="+mn-lt"/>
              </a:rPr>
              <a:t>存款</a:t>
            </a:r>
            <a:r>
              <a:rPr lang="en-US" altLang="zh-CN" sz="3200" b="1" dirty="0" smtClean="0">
                <a:latin typeface="+mn-lt"/>
              </a:rPr>
              <a:t>,</a:t>
            </a:r>
            <a:r>
              <a:rPr lang="zh-CN" altLang="en-US" sz="3200" b="1" dirty="0" smtClean="0">
                <a:latin typeface="+mn-lt"/>
              </a:rPr>
              <a:t>记述</a:t>
            </a:r>
            <a:r>
              <a:rPr lang="en-US" altLang="zh-CN" sz="3200" b="1" dirty="0" smtClean="0">
                <a:latin typeface="+mn-lt"/>
              </a:rPr>
              <a:t>,</a:t>
            </a:r>
            <a:r>
              <a:rPr lang="zh-CN" altLang="en-US" sz="3200" b="1" dirty="0" smtClean="0">
                <a:latin typeface="+mn-lt"/>
              </a:rPr>
              <a:t>报告</a:t>
            </a:r>
            <a:r>
              <a:rPr lang="en-US" altLang="zh-CN" sz="3200" b="1" dirty="0" smtClean="0">
                <a:latin typeface="+mn-lt"/>
              </a:rPr>
              <a:t>,</a:t>
            </a:r>
            <a:r>
              <a:rPr lang="zh-CN" altLang="en-US" sz="3200" b="1" dirty="0" smtClean="0">
                <a:latin typeface="+mn-lt"/>
              </a:rPr>
              <a:t>理由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62807"/>
            <a:ext cx="8114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</a:t>
            </a:r>
            <a:r>
              <a:rPr lang="en-US" altLang="zh-CN" sz="2800" dirty="0" smtClean="0"/>
              <a:t>n account of  </a:t>
            </a:r>
            <a:r>
              <a:rPr lang="zh-CN" altLang="en-US" sz="2800" dirty="0" smtClean="0"/>
              <a:t>因为由于</a:t>
            </a:r>
            <a:endParaRPr lang="en-US" altLang="zh-CN" sz="2800" dirty="0" smtClean="0"/>
          </a:p>
          <a:p>
            <a:r>
              <a:rPr lang="en-US" altLang="zh-CN" sz="2800" dirty="0" smtClean="0"/>
              <a:t>on no account </a:t>
            </a:r>
            <a:r>
              <a:rPr lang="zh-CN" altLang="en-US" sz="2800" dirty="0" smtClean="0"/>
              <a:t>绝不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绝对不</a:t>
            </a:r>
            <a:endParaRPr lang="en-US" altLang="zh-CN" sz="2800" dirty="0" smtClean="0"/>
          </a:p>
          <a:p>
            <a:r>
              <a:rPr lang="en-US" altLang="zh-CN" sz="2800" dirty="0" smtClean="0"/>
              <a:t>on </a:t>
            </a:r>
            <a:r>
              <a:rPr lang="en-US" altLang="zh-CN" sz="2800" dirty="0" err="1" smtClean="0"/>
              <a:t>sb’s</a:t>
            </a:r>
            <a:r>
              <a:rPr lang="en-US" altLang="zh-CN" sz="2800" dirty="0" smtClean="0"/>
              <a:t> account</a:t>
            </a:r>
            <a:r>
              <a:rPr lang="zh-CN" altLang="en-US" sz="2800" dirty="0" smtClean="0"/>
              <a:t>由于某人的原因</a:t>
            </a:r>
            <a:endParaRPr lang="en-US" altLang="zh-CN" sz="2800" dirty="0" smtClean="0"/>
          </a:p>
          <a:p>
            <a:r>
              <a:rPr lang="en-US" altLang="zh-CN" sz="2800" dirty="0" smtClean="0"/>
              <a:t>take account of </a:t>
            </a:r>
            <a:br>
              <a:rPr lang="en-US" altLang="zh-CN" sz="2800" dirty="0" smtClean="0"/>
            </a:br>
            <a:r>
              <a:rPr lang="en-US" altLang="zh-CN" sz="2800" dirty="0" smtClean="0"/>
              <a:t>take into account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考虑到顾及</a:t>
            </a:r>
            <a:endParaRPr lang="en-US" altLang="zh-CN" sz="2800" dirty="0" smtClean="0"/>
          </a:p>
          <a:p>
            <a:r>
              <a:rPr lang="en-US" altLang="zh-CN" sz="2800" dirty="0" smtClean="0"/>
              <a:t>settle an account </a:t>
            </a:r>
            <a:r>
              <a:rPr lang="zh-CN" altLang="en-US" sz="2800" dirty="0" smtClean="0"/>
              <a:t>清算算账</a:t>
            </a:r>
            <a:r>
              <a:rPr lang="en-US" altLang="zh-CN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9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6145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10. charge </a:t>
            </a:r>
            <a:r>
              <a:rPr lang="zh-CN" altLang="en-US" sz="2700" dirty="0" smtClean="0"/>
              <a:t>收费</a:t>
            </a:r>
            <a:r>
              <a:rPr lang="en-US" altLang="zh-CN" sz="2700" dirty="0"/>
              <a:t>;</a:t>
            </a:r>
            <a:r>
              <a:rPr lang="zh-CN" altLang="en-US" sz="2700" dirty="0"/>
              <a:t>指控</a:t>
            </a:r>
            <a:r>
              <a:rPr lang="en-US" altLang="zh-CN" sz="2700" dirty="0"/>
              <a:t>;</a:t>
            </a:r>
            <a:r>
              <a:rPr lang="zh-CN" altLang="en-US" sz="2700" dirty="0"/>
              <a:t>控告</a:t>
            </a:r>
            <a:r>
              <a:rPr lang="en-US" altLang="zh-CN" sz="2700" dirty="0"/>
              <a:t>;</a:t>
            </a:r>
            <a:r>
              <a:rPr lang="zh-CN" altLang="en-US" sz="2700" dirty="0"/>
              <a:t>指责</a:t>
            </a:r>
            <a:r>
              <a:rPr lang="en-US" altLang="zh-CN" sz="2700" dirty="0"/>
              <a:t>;</a:t>
            </a:r>
            <a:r>
              <a:rPr lang="zh-CN" altLang="en-US" sz="2700" dirty="0"/>
              <a:t>谴责</a:t>
            </a:r>
            <a:r>
              <a:rPr lang="en-US" altLang="zh-CN" sz="2700" dirty="0"/>
              <a:t>v.</a:t>
            </a:r>
            <a:r>
              <a:rPr lang="zh-CN" altLang="en-US" sz="2700" dirty="0"/>
              <a:t>收</a:t>
            </a:r>
            <a:r>
              <a:rPr lang="en-US" altLang="zh-CN" sz="2700" dirty="0"/>
              <a:t>(</a:t>
            </a:r>
            <a:r>
              <a:rPr lang="zh-CN" altLang="en-US" sz="2700" dirty="0"/>
              <a:t>费</a:t>
            </a:r>
            <a:r>
              <a:rPr lang="en-US" altLang="zh-CN" sz="2700" dirty="0" smtClean="0"/>
              <a:t>);</a:t>
            </a:r>
            <a:r>
              <a:rPr lang="zh-CN" altLang="en-US" sz="2700" dirty="0"/>
              <a:t>把</a:t>
            </a:r>
            <a:r>
              <a:rPr lang="en-US" altLang="zh-CN" sz="2700" dirty="0"/>
              <a:t>…</a:t>
            </a:r>
            <a:r>
              <a:rPr lang="zh-CN" altLang="en-US" sz="2700" dirty="0"/>
              <a:t>记在账</a:t>
            </a:r>
            <a:r>
              <a:rPr lang="zh-CN" altLang="en-US" sz="2700" dirty="0" smtClean="0"/>
              <a:t>上</a:t>
            </a:r>
            <a:r>
              <a:rPr lang="en-US" altLang="zh-CN" sz="2700" dirty="0" smtClean="0"/>
              <a:t>;</a:t>
            </a:r>
            <a:r>
              <a:rPr lang="zh-CN" altLang="en-US" sz="2700" dirty="0"/>
              <a:t>控告</a:t>
            </a:r>
            <a:r>
              <a:rPr lang="en-US" altLang="zh-CN" sz="2700" dirty="0"/>
              <a:t>;</a:t>
            </a:r>
            <a:r>
              <a:rPr lang="zh-CN" altLang="en-US" sz="2700" dirty="0" smtClean="0"/>
              <a:t>起诉</a:t>
            </a:r>
            <a:r>
              <a:rPr lang="en-US" altLang="zh-CN" sz="2700" dirty="0" smtClean="0"/>
              <a:t>;</a:t>
            </a:r>
            <a:r>
              <a:rPr lang="zh-CN" altLang="en-US" sz="2700" dirty="0" smtClean="0"/>
              <a:t>给</a:t>
            </a:r>
            <a:r>
              <a:rPr lang="en-US" altLang="zh-CN" sz="2700" dirty="0" smtClean="0"/>
              <a:t>…</a:t>
            </a:r>
            <a:r>
              <a:rPr lang="zh-CN" altLang="en-US" sz="2700" dirty="0" smtClean="0"/>
              <a:t>充电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494692"/>
            <a:ext cx="81140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 </a:t>
            </a:r>
            <a:r>
              <a:rPr lang="en-US" altLang="zh-CN" sz="2800" dirty="0"/>
              <a:t>in charge of </a:t>
            </a:r>
            <a:r>
              <a:rPr lang="zh-CN" altLang="en-US" sz="2800" dirty="0"/>
              <a:t>负责管理，</a:t>
            </a:r>
            <a:r>
              <a:rPr lang="zh-CN" altLang="en-US" sz="2800" dirty="0"/>
              <a:t>主管</a:t>
            </a:r>
            <a:endParaRPr lang="en-US" altLang="zh-CN" sz="2800" dirty="0"/>
          </a:p>
          <a:p>
            <a:r>
              <a:rPr lang="en-US" altLang="zh-CN" sz="2800" dirty="0"/>
              <a:t> in the charge of </a:t>
            </a:r>
            <a:r>
              <a:rPr lang="zh-CN" altLang="en-US" sz="2800" dirty="0"/>
              <a:t>在</a:t>
            </a:r>
            <a:r>
              <a:rPr lang="en-US" altLang="zh-CN" sz="2800" dirty="0"/>
              <a:t>……</a:t>
            </a:r>
            <a:r>
              <a:rPr lang="zh-CN" altLang="en-US" sz="2800" dirty="0"/>
              <a:t>的管理</a:t>
            </a:r>
            <a:r>
              <a:rPr lang="zh-CN" altLang="en-US" sz="2800" dirty="0"/>
              <a:t>之下</a:t>
            </a:r>
            <a:endParaRPr lang="en-US" altLang="zh-CN" sz="2800" dirty="0"/>
          </a:p>
          <a:p>
            <a:r>
              <a:rPr lang="en-US" altLang="zh-CN" sz="2800" dirty="0"/>
              <a:t> take charge of </a:t>
            </a:r>
            <a:r>
              <a:rPr lang="zh-CN" altLang="en-US" sz="2800" dirty="0"/>
              <a:t>管理，</a:t>
            </a:r>
            <a:r>
              <a:rPr lang="zh-CN" altLang="en-US" sz="2800" dirty="0"/>
              <a:t>负责</a:t>
            </a:r>
            <a:endParaRPr lang="en-US" altLang="zh-CN" sz="2800" dirty="0"/>
          </a:p>
          <a:p>
            <a:r>
              <a:rPr lang="en-US" altLang="zh-CN" sz="2800" dirty="0"/>
              <a:t> charge </a:t>
            </a:r>
            <a:r>
              <a:rPr lang="en-US" altLang="zh-CN" sz="2800" dirty="0" err="1"/>
              <a:t>sb</a:t>
            </a:r>
            <a:r>
              <a:rPr lang="en-US" altLang="zh-CN" sz="2800" dirty="0"/>
              <a:t> with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 </a:t>
            </a:r>
            <a:r>
              <a:rPr lang="zh-CN" altLang="en-US" sz="2800" dirty="0"/>
              <a:t>指控某人做某事，因为某事而控告</a:t>
            </a:r>
            <a:r>
              <a:rPr lang="zh-CN" altLang="en-US" sz="2800" dirty="0" smtClean="0"/>
              <a:t>某人</a:t>
            </a:r>
            <a:endParaRPr lang="en-US" altLang="zh-CN" sz="2800" dirty="0" smtClean="0"/>
          </a:p>
          <a:p>
            <a:r>
              <a:rPr lang="en-US" altLang="zh-CN" sz="2800" dirty="0" smtClean="0"/>
              <a:t>charge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for </a:t>
            </a:r>
            <a:r>
              <a:rPr lang="en-US" altLang="zh-CN" sz="2800" dirty="0" err="1" smtClean="0"/>
              <a:t>sth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收费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69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(</a:t>
            </a:r>
            <a:r>
              <a:rPr lang="zh-CN" altLang="en-US" dirty="0" smtClean="0"/>
              <a:t>列出所讲单词，提问同学们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425" y="1836518"/>
            <a:ext cx="3366575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5.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48775" y="1825625"/>
            <a:ext cx="336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6. </a:t>
            </a:r>
          </a:p>
          <a:p>
            <a:r>
              <a:rPr lang="en-US" altLang="zh-CN" dirty="0"/>
              <a:t>7. </a:t>
            </a:r>
          </a:p>
          <a:p>
            <a:r>
              <a:rPr lang="en-US" altLang="zh-CN" dirty="0"/>
              <a:t>8. </a:t>
            </a:r>
          </a:p>
          <a:p>
            <a:r>
              <a:rPr lang="en-US" altLang="zh-CN" dirty="0"/>
              <a:t>9. </a:t>
            </a:r>
          </a:p>
          <a:p>
            <a:r>
              <a:rPr lang="en-US" altLang="zh-CN" dirty="0"/>
              <a:t>10.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90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1. </a:t>
            </a:r>
            <a:r>
              <a:rPr lang="en-US" altLang="zh-CN" sz="3200" b="1" dirty="0" smtClean="0">
                <a:latin typeface="+mn-lt"/>
              </a:rPr>
              <a:t>accompany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362807"/>
            <a:ext cx="8114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陪伴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陪同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b="1" dirty="0" smtClean="0"/>
              <a:t>a</a:t>
            </a:r>
            <a:r>
              <a:rPr lang="en-US" altLang="zh-CN" sz="2800" b="1" dirty="0" smtClean="0"/>
              <a:t>ccompany </a:t>
            </a:r>
            <a:r>
              <a:rPr lang="en-US" altLang="zh-CN" sz="2800" b="1" dirty="0" err="1" smtClean="0"/>
              <a:t>sb</a:t>
            </a:r>
            <a:r>
              <a:rPr lang="en-US" altLang="zh-CN" sz="2800" b="1" dirty="0" smtClean="0"/>
              <a:t> to do </a:t>
            </a:r>
            <a:r>
              <a:rPr lang="en-US" altLang="zh-CN" sz="2800" b="1" dirty="0" err="1" smtClean="0"/>
              <a:t>sth</a:t>
            </a:r>
            <a:endParaRPr lang="en-US" altLang="zh-CN" sz="2800" b="1" dirty="0" smtClean="0"/>
          </a:p>
          <a:p>
            <a:r>
              <a:rPr lang="en-US" altLang="zh-CN" sz="2800" dirty="0" smtClean="0"/>
              <a:t>Who will accompany me to inspect the engine-room?</a:t>
            </a:r>
          </a:p>
          <a:p>
            <a:r>
              <a:rPr lang="en-US" altLang="zh-CN" sz="2800" b="1" dirty="0" smtClean="0"/>
              <a:t>accompany </a:t>
            </a:r>
            <a:r>
              <a:rPr lang="en-US" altLang="zh-CN" sz="2800" b="1" dirty="0" err="1" smtClean="0"/>
              <a:t>sb</a:t>
            </a:r>
            <a:r>
              <a:rPr lang="en-US" altLang="zh-CN" sz="2800" b="1" dirty="0" smtClean="0"/>
              <a:t>, keep </a:t>
            </a:r>
            <a:r>
              <a:rPr lang="en-US" altLang="zh-CN" sz="2800" b="1" dirty="0" err="1" smtClean="0"/>
              <a:t>sb</a:t>
            </a:r>
            <a:r>
              <a:rPr lang="en-US" altLang="zh-CN" sz="2800" b="1" dirty="0" smtClean="0"/>
              <a:t> company</a:t>
            </a:r>
          </a:p>
          <a:p>
            <a:r>
              <a:rPr lang="en-US" altLang="zh-CN" sz="2800" dirty="0" smtClean="0"/>
              <a:t>Sit here and keep me company for a while.</a:t>
            </a:r>
          </a:p>
          <a:p>
            <a:r>
              <a:rPr lang="en-US" altLang="zh-CN" sz="2800" dirty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伴随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一起发生</a:t>
            </a:r>
            <a:endParaRPr lang="en-US" altLang="zh-CN" sz="2800" dirty="0"/>
          </a:p>
          <a:p>
            <a:r>
              <a:rPr lang="en-US" altLang="zh-CN" sz="2800" b="1" dirty="0" smtClean="0"/>
              <a:t>accompany </a:t>
            </a:r>
            <a:r>
              <a:rPr lang="en-US" altLang="zh-CN" sz="2800" b="1" dirty="0" err="1" smtClean="0"/>
              <a:t>sth</a:t>
            </a:r>
            <a:r>
              <a:rPr lang="en-US" altLang="zh-CN" sz="2800" b="1" dirty="0" smtClean="0"/>
              <a:t> with </a:t>
            </a:r>
            <a:r>
              <a:rPr lang="en-US" altLang="zh-CN" sz="2800" b="1" dirty="0" err="1" smtClean="0"/>
              <a:t>sth</a:t>
            </a:r>
            <a:endParaRPr lang="en-US" altLang="zh-CN" sz="2800" b="1" dirty="0" smtClean="0"/>
          </a:p>
          <a:p>
            <a:r>
              <a:rPr lang="en-US" altLang="zh-CN" sz="2800" dirty="0" smtClean="0"/>
              <a:t>He accompanied his with gesture.</a:t>
            </a:r>
          </a:p>
          <a:p>
            <a:r>
              <a:rPr lang="en-US" altLang="zh-CN" sz="2800" b="1" dirty="0"/>
              <a:t>b</a:t>
            </a:r>
            <a:r>
              <a:rPr lang="en-US" altLang="zh-CN" sz="2800" b="1" dirty="0" smtClean="0"/>
              <a:t>e accompanied with</a:t>
            </a:r>
          </a:p>
          <a:p>
            <a:r>
              <a:rPr lang="en-US" altLang="zh-CN" sz="2800" dirty="0" smtClean="0"/>
              <a:t>The lightning is accompanied with thunder. </a:t>
            </a:r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伴奏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伴唱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She sang and I accompanied her on the piano.</a:t>
            </a:r>
          </a:p>
        </p:txBody>
      </p:sp>
    </p:spTree>
    <p:extLst>
      <p:ext uri="{BB962C8B-B14F-4D97-AF65-F5344CB8AC3E}">
        <p14:creationId xmlns:p14="http://schemas.microsoft.com/office/powerpoint/2010/main" val="1283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90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2</a:t>
            </a:r>
            <a:r>
              <a:rPr lang="en-US" altLang="zh-CN" sz="3200" b="1" dirty="0" smtClean="0">
                <a:latin typeface="+mn-lt"/>
              </a:rPr>
              <a:t>. consider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362807"/>
            <a:ext cx="81140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考虑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细想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b="1" dirty="0" err="1" smtClean="0"/>
              <a:t>consider+to</a:t>
            </a:r>
            <a:r>
              <a:rPr lang="en-US" altLang="zh-CN" sz="2800" b="1" dirty="0" smtClean="0"/>
              <a:t> do/doing </a:t>
            </a:r>
            <a:r>
              <a:rPr lang="en-US" altLang="zh-CN" sz="2800" b="1" dirty="0" err="1" smtClean="0"/>
              <a:t>sth</a:t>
            </a:r>
            <a:endParaRPr lang="en-US" altLang="zh-CN" sz="2800" b="1" dirty="0" smtClean="0"/>
          </a:p>
          <a:p>
            <a:r>
              <a:rPr lang="en-US" altLang="zh-CN" sz="2800" dirty="0" smtClean="0"/>
              <a:t>This is the plan he considered to help those in need.</a:t>
            </a:r>
            <a:endParaRPr lang="en-US" altLang="zh-CN" sz="2800" dirty="0"/>
          </a:p>
          <a:p>
            <a:r>
              <a:rPr lang="en-US" altLang="zh-CN" sz="2800" b="1" dirty="0" smtClean="0"/>
              <a:t>Consider+</a:t>
            </a:r>
            <a:r>
              <a:rPr lang="zh-CN" altLang="en-US" sz="2800" b="1" dirty="0" smtClean="0"/>
              <a:t>从句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疑问词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不定式</a:t>
            </a:r>
            <a:endParaRPr lang="en-US" altLang="zh-CN" sz="2800" b="1" dirty="0" smtClean="0"/>
          </a:p>
          <a:p>
            <a:r>
              <a:rPr lang="en-US" altLang="zh-CN" sz="2800" dirty="0" smtClean="0"/>
              <a:t>We must consider what to do next.</a:t>
            </a:r>
            <a:endParaRPr lang="en-US" altLang="zh-CN" sz="2800" b="1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认为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看做</a:t>
            </a:r>
            <a:endParaRPr lang="en-US" altLang="zh-CN" sz="2800" dirty="0" smtClean="0"/>
          </a:p>
          <a:p>
            <a:r>
              <a:rPr lang="en-US" altLang="zh-CN" sz="2800" b="1" dirty="0" smtClean="0"/>
              <a:t>consider </a:t>
            </a:r>
            <a:r>
              <a:rPr lang="en-US" altLang="zh-CN" sz="2800" b="1" dirty="0" err="1" smtClean="0"/>
              <a:t>sb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sth</a:t>
            </a:r>
            <a:r>
              <a:rPr lang="en-US" altLang="zh-CN" sz="2800" b="1" dirty="0" smtClean="0"/>
              <a:t>+(to be)+n./adj./pron.</a:t>
            </a:r>
          </a:p>
          <a:p>
            <a:r>
              <a:rPr lang="en-US" altLang="zh-CN" sz="2800" dirty="0" smtClean="0"/>
              <a:t>We consider Miss. Wang the most beautiful girl in the world.</a:t>
            </a:r>
          </a:p>
          <a:p>
            <a:r>
              <a:rPr lang="en-US" altLang="zh-CN" sz="2800" b="1" dirty="0" err="1" smtClean="0"/>
              <a:t>consider+it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形容词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名词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不定式短语</a:t>
            </a:r>
            <a:endParaRPr lang="en-US" altLang="zh-CN" sz="2800" b="1" dirty="0" smtClean="0"/>
          </a:p>
          <a:p>
            <a:r>
              <a:rPr lang="en-US" altLang="zh-CN" sz="2800" dirty="0"/>
              <a:t>We consider </a:t>
            </a:r>
            <a:r>
              <a:rPr lang="en-US" altLang="zh-CN" sz="2800" dirty="0" smtClean="0"/>
              <a:t>it hard to study English well. </a:t>
            </a:r>
          </a:p>
        </p:txBody>
      </p:sp>
    </p:spTree>
    <p:extLst>
      <p:ext uri="{BB962C8B-B14F-4D97-AF65-F5344CB8AC3E}">
        <p14:creationId xmlns:p14="http://schemas.microsoft.com/office/powerpoint/2010/main" val="4298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123597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n-lt"/>
                <a:ea typeface="+mn-ea"/>
                <a:cs typeface="+mn-cs"/>
              </a:rPr>
              <a:t>1)</a:t>
            </a:r>
            <a:r>
              <a:rPr lang="en-US" altLang="zh-CN" sz="2800" b="1" dirty="0" smtClean="0">
                <a:latin typeface="+mn-lt"/>
                <a:ea typeface="+mn-ea"/>
                <a:cs typeface="+mn-cs"/>
              </a:rPr>
              <a:t>Considering</a:t>
            </a:r>
            <a:br>
              <a:rPr lang="en-US" altLang="zh-CN" sz="2800" b="1" dirty="0" smtClean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意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为“考虑到，就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……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而论”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。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如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:Considering your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son has only been learning French a year, he speaks it very well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.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考虑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到你儿子只学了一年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法语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,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他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说得已经很好了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。</a:t>
            </a:r>
            <a:br>
              <a:rPr lang="zh-CN" altLang="en-US" sz="2800" dirty="0">
                <a:latin typeface="+mn-lt"/>
                <a:ea typeface="+mn-ea"/>
                <a:cs typeface="+mn-cs"/>
              </a:rPr>
            </a:br>
            <a:r>
              <a:rPr lang="en-US" altLang="zh-CN" sz="2800" dirty="0" smtClean="0">
                <a:latin typeface="+mn-lt"/>
                <a:ea typeface="+mn-ea"/>
                <a:cs typeface="+mn-cs"/>
              </a:rPr>
              <a:t>2)</a:t>
            </a:r>
            <a:r>
              <a:rPr lang="en-US" altLang="zh-CN" sz="2800" b="1" dirty="0" smtClean="0">
                <a:latin typeface="+mn-lt"/>
                <a:ea typeface="+mn-ea"/>
                <a:cs typeface="+mn-cs"/>
              </a:rPr>
              <a:t>considered</a:t>
            </a:r>
            <a:br>
              <a:rPr lang="en-US" altLang="zh-CN" sz="2800" b="1" dirty="0" smtClean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意为“经过仔细考虑的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;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受人尊重的”。如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:My father is a highly considered person.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en-US" altLang="zh-CN" sz="2400" dirty="0"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我爸爸是一位十分受人尊敬的人。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2800" dirty="0">
                <a:latin typeface="+mn-lt"/>
                <a:ea typeface="+mn-ea"/>
                <a:cs typeface="+mn-cs"/>
              </a:rPr>
            </a:br>
            <a:r>
              <a:rPr lang="en-US" altLang="zh-CN" sz="2800" dirty="0" smtClean="0">
                <a:latin typeface="+mn-lt"/>
                <a:ea typeface="+mn-ea"/>
                <a:cs typeface="+mn-cs"/>
              </a:rPr>
              <a:t>3)</a:t>
            </a:r>
            <a:r>
              <a:rPr lang="en-US" altLang="zh-CN" sz="2800" b="1" dirty="0" smtClean="0">
                <a:latin typeface="+mn-lt"/>
                <a:ea typeface="+mn-ea"/>
                <a:cs typeface="+mn-cs"/>
              </a:rPr>
              <a:t>considerable</a:t>
            </a:r>
            <a:br>
              <a:rPr lang="en-US" altLang="zh-CN" sz="2800" b="1" dirty="0" smtClean="0">
                <a:latin typeface="+mn-lt"/>
                <a:ea typeface="+mn-ea"/>
                <a:cs typeface="+mn-cs"/>
              </a:rPr>
            </a:br>
            <a:r>
              <a:rPr lang="zh-CN" altLang="en-US" sz="2400" dirty="0" smtClean="0">
                <a:latin typeface="+mn-lt"/>
                <a:ea typeface="+mn-ea"/>
                <a:cs typeface="+mn-cs"/>
              </a:rPr>
              <a:t>意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为“相当多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的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,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可观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”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400" dirty="0" smtClean="0">
                <a:latin typeface="+mn-lt"/>
                <a:ea typeface="+mn-ea"/>
                <a:cs typeface="+mn-cs"/>
              </a:rPr>
            </a:br>
            <a:r>
              <a:rPr lang="zh-CN" altLang="en-US" sz="2400" dirty="0" smtClean="0">
                <a:latin typeface="+mn-lt"/>
                <a:ea typeface="+mn-ea"/>
                <a:cs typeface="+mn-cs"/>
              </a:rPr>
              <a:t>如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:We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need a considerable sum of money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.</a:t>
            </a:r>
            <a:br>
              <a:rPr lang="en-US" altLang="zh-CN" sz="2400" dirty="0" smtClean="0">
                <a:latin typeface="+mn-lt"/>
                <a:ea typeface="+mn-ea"/>
                <a:cs typeface="+mn-cs"/>
              </a:rPr>
            </a:br>
            <a:r>
              <a:rPr lang="en-US" altLang="zh-CN" sz="2400" dirty="0" smtClean="0"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我们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需要一大笔钱。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2800" dirty="0">
                <a:latin typeface="+mn-lt"/>
                <a:ea typeface="+mn-ea"/>
                <a:cs typeface="+mn-cs"/>
              </a:rPr>
            </a:br>
            <a:r>
              <a:rPr lang="en-US" altLang="zh-CN" sz="2800" dirty="0" smtClean="0">
                <a:latin typeface="+mn-lt"/>
                <a:ea typeface="+mn-ea"/>
                <a:cs typeface="+mn-cs"/>
              </a:rPr>
              <a:t>4)</a:t>
            </a:r>
            <a:r>
              <a:rPr lang="en-US" altLang="zh-CN" sz="2800" b="1" dirty="0" smtClean="0">
                <a:latin typeface="+mn-lt"/>
                <a:ea typeface="+mn-ea"/>
                <a:cs typeface="+mn-cs"/>
              </a:rPr>
              <a:t>considerate</a:t>
            </a:r>
            <a:br>
              <a:rPr lang="en-US" altLang="zh-CN" sz="2800" b="1" dirty="0" smtClean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意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为“考虑周到的，体贴的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”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如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:She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is so considerate-always thinking about her friends.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她很善解人意，总是为朋友着想。</a:t>
            </a:r>
            <a:br>
              <a:rPr lang="zh-CN" altLang="en-US" sz="2400" dirty="0">
                <a:latin typeface="+mn-lt"/>
                <a:ea typeface="+mn-ea"/>
                <a:cs typeface="+mn-cs"/>
              </a:rPr>
            </a:b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90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3</a:t>
            </a:r>
            <a:r>
              <a:rPr lang="en-US" altLang="zh-CN" sz="3200" b="1" dirty="0" smtClean="0">
                <a:latin typeface="+mn-lt"/>
              </a:rPr>
              <a:t>. </a:t>
            </a:r>
            <a:r>
              <a:rPr lang="en-US" altLang="zh-CN" sz="3200" b="1" dirty="0">
                <a:latin typeface="+mn-lt"/>
              </a:rPr>
              <a:t>a</a:t>
            </a:r>
            <a:r>
              <a:rPr lang="en-US" altLang="zh-CN" sz="3200" b="1" dirty="0" smtClean="0">
                <a:latin typeface="+mn-lt"/>
              </a:rPr>
              <a:t>pply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362807"/>
            <a:ext cx="8114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应用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运用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适用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The rule doesn’t apply in all case.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申请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apply for </a:t>
            </a:r>
          </a:p>
          <a:p>
            <a:r>
              <a:rPr lang="en-US" altLang="zh-CN" sz="2800" dirty="0"/>
              <a:t>More than 30 people applied for the position. 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apply to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for</a:t>
            </a:r>
          </a:p>
          <a:p>
            <a:r>
              <a:rPr lang="en-US" altLang="zh-CN" sz="2800" dirty="0"/>
              <a:t>He applied to us for help. </a:t>
            </a:r>
            <a:endParaRPr lang="en-US" altLang="zh-CN" sz="2800" dirty="0" smtClean="0"/>
          </a:p>
          <a:p>
            <a:r>
              <a:rPr lang="en-US" altLang="zh-CN" sz="2800" dirty="0" smtClean="0"/>
              <a:t>3.apply oneself to(</a:t>
            </a:r>
            <a:r>
              <a:rPr lang="zh-CN" altLang="en-US" sz="2800" dirty="0" smtClean="0"/>
              <a:t>专心致力于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专心从事）</a:t>
            </a:r>
            <a:endParaRPr lang="en-US" altLang="zh-CN" sz="2800" dirty="0" smtClean="0"/>
          </a:p>
          <a:p>
            <a:r>
              <a:rPr lang="en-US" altLang="zh-CN" sz="2800" dirty="0" smtClean="0"/>
              <a:t>He applied himself to his work.</a:t>
            </a:r>
          </a:p>
          <a:p>
            <a:r>
              <a:rPr lang="zh-CN" altLang="en-US" sz="2800" dirty="0" smtClean="0"/>
              <a:t>派生词：</a:t>
            </a:r>
            <a:endParaRPr lang="en-US" altLang="zh-CN" sz="2800" dirty="0" smtClean="0"/>
          </a:p>
          <a:p>
            <a:r>
              <a:rPr lang="en-US" altLang="zh-CN" sz="2800" dirty="0"/>
              <a:t>applicant n. </a:t>
            </a:r>
            <a:r>
              <a:rPr lang="zh-CN" altLang="en-US" sz="2800" dirty="0"/>
              <a:t>申请者</a:t>
            </a:r>
            <a:r>
              <a:rPr lang="en-US" altLang="zh-CN" sz="2800" dirty="0"/>
              <a:t>(</a:t>
            </a:r>
            <a:r>
              <a:rPr lang="zh-CN" altLang="en-US" sz="2800" dirty="0"/>
              <a:t>可数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application</a:t>
            </a:r>
            <a:r>
              <a:rPr lang="en-US" altLang="zh-CN" sz="2800" dirty="0"/>
              <a:t> n. </a:t>
            </a:r>
            <a:r>
              <a:rPr lang="zh-CN" altLang="en-US" sz="2800" dirty="0"/>
              <a:t>申请</a:t>
            </a:r>
            <a:r>
              <a:rPr lang="en-US" altLang="zh-CN" sz="2800" dirty="0"/>
              <a:t>(</a:t>
            </a:r>
            <a:r>
              <a:rPr lang="zh-CN" altLang="en-US" sz="2800" dirty="0"/>
              <a:t>不可数</a:t>
            </a:r>
            <a:r>
              <a:rPr lang="en-US" altLang="zh-CN" sz="2800" dirty="0" smtClean="0"/>
              <a:t>);</a:t>
            </a:r>
            <a:r>
              <a:rPr lang="zh-CN" altLang="en-US" sz="2800" dirty="0" smtClean="0"/>
              <a:t>申请书</a:t>
            </a:r>
            <a:r>
              <a:rPr lang="en-US" altLang="zh-CN" sz="2800" dirty="0"/>
              <a:t>(</a:t>
            </a:r>
            <a:r>
              <a:rPr lang="zh-CN" altLang="en-US" sz="2800" dirty="0"/>
              <a:t>可数</a:t>
            </a:r>
            <a:r>
              <a:rPr lang="en-US" altLang="zh-CN" sz="2800" dirty="0" smtClean="0"/>
              <a:t>);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应用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400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90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4</a:t>
            </a:r>
            <a:r>
              <a:rPr lang="en-US" altLang="zh-CN" sz="3200" b="1" dirty="0" smtClean="0">
                <a:latin typeface="+mn-lt"/>
              </a:rPr>
              <a:t>. Blame </a:t>
            </a:r>
            <a:r>
              <a:rPr lang="en-US" altLang="zh-CN" sz="3200" b="1" dirty="0" err="1" smtClean="0">
                <a:latin typeface="+mn-lt"/>
              </a:rPr>
              <a:t>n&amp;vt</a:t>
            </a:r>
            <a:r>
              <a:rPr lang="zh-CN" altLang="en-US" sz="3200" b="1" dirty="0" smtClean="0">
                <a:latin typeface="+mn-lt"/>
              </a:rPr>
              <a:t>责备责任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362807"/>
            <a:ext cx="8114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en-US" altLang="zh-CN" sz="2800" dirty="0" smtClean="0"/>
              <a:t>lame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for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/doing </a:t>
            </a:r>
            <a:r>
              <a:rPr lang="en-US" altLang="zh-CN" sz="2800" dirty="0" err="1" smtClean="0"/>
              <a:t>sth</a:t>
            </a:r>
            <a:endParaRPr lang="en-US" altLang="zh-CN" sz="2800" dirty="0" smtClean="0"/>
          </a:p>
          <a:p>
            <a:r>
              <a:rPr lang="zh-CN" altLang="en-US" sz="2800" dirty="0"/>
              <a:t>因为某</a:t>
            </a:r>
            <a:r>
              <a:rPr lang="zh-CN" altLang="en-US" sz="2800" dirty="0" smtClean="0"/>
              <a:t>事责备某人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责备某人做了某事</a:t>
            </a:r>
            <a:endParaRPr lang="en-US" altLang="zh-CN" sz="2800" dirty="0" smtClean="0"/>
          </a:p>
          <a:p>
            <a:r>
              <a:rPr lang="en-US" altLang="zh-CN" sz="2800" dirty="0"/>
              <a:t>b</a:t>
            </a:r>
            <a:r>
              <a:rPr lang="en-US" altLang="zh-CN" sz="2800" dirty="0" smtClean="0"/>
              <a:t>lame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 on </a:t>
            </a:r>
            <a:r>
              <a:rPr lang="en-US" altLang="zh-CN" sz="2800" dirty="0" err="1" smtClean="0"/>
              <a:t>sb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把</a:t>
            </a:r>
            <a:r>
              <a:rPr lang="zh-CN" altLang="en-US" sz="2800" dirty="0"/>
              <a:t>某事归咎</a:t>
            </a:r>
            <a:r>
              <a:rPr lang="zh-CN" altLang="en-US" sz="2800" dirty="0" smtClean="0"/>
              <a:t>于某人</a:t>
            </a:r>
            <a:endParaRPr lang="en-US" altLang="zh-CN" sz="2800" dirty="0" smtClean="0"/>
          </a:p>
          <a:p>
            <a:r>
              <a:rPr lang="en-US" altLang="zh-CN" sz="2800" dirty="0" smtClean="0"/>
              <a:t>accept/bear/take the blame for </a:t>
            </a:r>
            <a:r>
              <a:rPr lang="en-US" altLang="zh-CN" sz="2800" dirty="0" err="1" smtClean="0"/>
              <a:t>sth</a:t>
            </a:r>
            <a:endParaRPr lang="en-US" altLang="zh-CN" sz="2800" dirty="0" smtClean="0"/>
          </a:p>
          <a:p>
            <a:r>
              <a:rPr lang="zh-CN" altLang="en-US" sz="2800" dirty="0"/>
              <a:t>对某</a:t>
            </a:r>
            <a:r>
              <a:rPr lang="zh-CN" altLang="en-US" sz="2800" dirty="0" smtClean="0"/>
              <a:t>事负责人</a:t>
            </a:r>
            <a:endParaRPr lang="en-US" altLang="zh-CN" sz="2800" dirty="0" smtClean="0"/>
          </a:p>
          <a:p>
            <a:r>
              <a:rPr lang="en-US" altLang="zh-CN" sz="2800" dirty="0" smtClean="0"/>
              <a:t>be to blame (for) </a:t>
            </a:r>
            <a:r>
              <a:rPr lang="zh-CN" altLang="en-US" sz="2800" dirty="0" smtClean="0"/>
              <a:t>应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…)</a:t>
            </a:r>
            <a:r>
              <a:rPr lang="zh-CN" altLang="en-US" sz="2800" dirty="0" smtClean="0"/>
              <a:t>承担责任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该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…)</a:t>
            </a:r>
            <a:r>
              <a:rPr lang="zh-CN" altLang="en-US" sz="2800" dirty="0" smtClean="0"/>
              <a:t>受责备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343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5816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lt"/>
              </a:rPr>
              <a:t>5</a:t>
            </a:r>
            <a:r>
              <a:rPr lang="en-US" altLang="zh-CN" sz="3200" b="1" dirty="0" smtClean="0">
                <a:latin typeface="+mn-lt"/>
              </a:rPr>
              <a:t>. Absorb </a:t>
            </a:r>
            <a:r>
              <a:rPr lang="en-US" altLang="zh-CN" sz="3200" dirty="0" err="1"/>
              <a:t>vt</a:t>
            </a:r>
            <a:r>
              <a:rPr lang="en-US" altLang="zh-CN" sz="3200" dirty="0"/>
              <a:t> </a:t>
            </a:r>
            <a:r>
              <a:rPr lang="zh-CN" altLang="en-US" sz="3200" dirty="0"/>
              <a:t>吸收</a:t>
            </a:r>
            <a:r>
              <a:rPr lang="en-US" altLang="zh-CN" sz="3200" dirty="0"/>
              <a:t>,</a:t>
            </a:r>
            <a:r>
              <a:rPr lang="zh-CN" altLang="en-US" sz="3200" dirty="0"/>
              <a:t>吸进</a:t>
            </a:r>
            <a:r>
              <a:rPr lang="en-US" altLang="zh-CN" sz="3200" dirty="0"/>
              <a:t>(</a:t>
            </a:r>
            <a:r>
              <a:rPr lang="zh-CN" altLang="en-US" sz="3200" dirty="0"/>
              <a:t>液体</a:t>
            </a:r>
            <a:r>
              <a:rPr lang="en-US" altLang="zh-CN" sz="3200" dirty="0"/>
              <a:t>,</a:t>
            </a:r>
            <a:r>
              <a:rPr lang="zh-CN" altLang="en-US" sz="3200" dirty="0"/>
              <a:t>气体</a:t>
            </a:r>
            <a:r>
              <a:rPr lang="en-US" altLang="zh-CN" sz="3200" dirty="0"/>
              <a:t>);</a:t>
            </a:r>
            <a:r>
              <a:rPr lang="zh-CN" altLang="en-US" sz="3200" dirty="0"/>
              <a:t>理解</a:t>
            </a:r>
            <a:r>
              <a:rPr lang="en-US" altLang="zh-CN" sz="3200" dirty="0"/>
              <a:t>;</a:t>
            </a:r>
            <a:r>
              <a:rPr lang="zh-CN" altLang="en-US" sz="3200" dirty="0"/>
              <a:t>获取</a:t>
            </a:r>
            <a:r>
              <a:rPr lang="en-US" altLang="zh-CN" sz="3200" dirty="0"/>
              <a:t>(</a:t>
            </a:r>
            <a:r>
              <a:rPr lang="zh-CN" altLang="en-US" sz="3200" dirty="0"/>
              <a:t>信息）吸引某人的注意力或兴趣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62807"/>
            <a:ext cx="8114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absorb water/light/heat(=take in)</a:t>
            </a:r>
            <a:r>
              <a:rPr lang="zh-CN" altLang="en-US" sz="2800" dirty="0" smtClean="0"/>
              <a:t>吸收水光热</a:t>
            </a:r>
            <a:endParaRPr lang="en-US" altLang="zh-CN" sz="2800" dirty="0" smtClean="0"/>
          </a:p>
          <a:p>
            <a:r>
              <a:rPr lang="en-US" altLang="zh-CN" sz="2800" dirty="0" smtClean="0"/>
              <a:t>absorb what </a:t>
            </a:r>
            <a:r>
              <a:rPr lang="en-US" altLang="zh-CN" sz="2800" dirty="0" err="1" smtClean="0"/>
              <a:t>sb.said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理解某人所说的话</a:t>
            </a:r>
            <a:endParaRPr lang="en-US" altLang="zh-CN" sz="2800" dirty="0" smtClean="0"/>
          </a:p>
          <a:p>
            <a:r>
              <a:rPr lang="en-US" altLang="zh-CN" sz="2800" dirty="0"/>
              <a:t>a</a:t>
            </a:r>
            <a:r>
              <a:rPr lang="en-US" altLang="zh-CN" sz="2800" dirty="0" smtClean="0"/>
              <a:t>bsorb one’s attention </a:t>
            </a:r>
            <a:r>
              <a:rPr lang="zh-CN" altLang="en-US" sz="2800" dirty="0" smtClean="0"/>
              <a:t>吸引某人的注意力</a:t>
            </a:r>
            <a:endParaRPr lang="en-US" altLang="zh-CN" sz="2800" dirty="0" smtClean="0"/>
          </a:p>
          <a:p>
            <a:r>
              <a:rPr lang="en-US" altLang="zh-CN" sz="2800" dirty="0" smtClean="0"/>
              <a:t>be absorb in… </a:t>
            </a:r>
            <a:r>
              <a:rPr lang="zh-CN" altLang="en-US" sz="2800" dirty="0" smtClean="0"/>
              <a:t>全神贯注于</a:t>
            </a:r>
            <a:r>
              <a:rPr lang="en-US" altLang="zh-CN" sz="2800" dirty="0" smtClean="0"/>
              <a:t>…</a:t>
            </a:r>
          </a:p>
          <a:p>
            <a:r>
              <a:rPr lang="en-US" altLang="zh-CN" sz="2800" dirty="0" smtClean="0"/>
              <a:t>    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011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6</a:t>
            </a:r>
            <a:r>
              <a:rPr lang="en-US" altLang="zh-CN" sz="3200" b="1" dirty="0" smtClean="0">
                <a:latin typeface="+mn-lt"/>
              </a:rPr>
              <a:t>. </a:t>
            </a:r>
            <a:r>
              <a:rPr lang="en-US" altLang="zh-CN" sz="3200" b="1" dirty="0" smtClean="0">
                <a:latin typeface="+mn-lt"/>
              </a:rPr>
              <a:t>conclude</a:t>
            </a:r>
            <a:r>
              <a:rPr lang="en-US" altLang="zh-CN" sz="3200" b="1" dirty="0" smtClean="0">
                <a:latin typeface="+mn-lt"/>
              </a:rPr>
              <a:t> </a:t>
            </a:r>
            <a:r>
              <a:rPr lang="en-US" altLang="zh-CN" sz="3200" dirty="0" err="1" smtClean="0"/>
              <a:t>vt</a:t>
            </a:r>
            <a:r>
              <a:rPr lang="zh-CN" altLang="en-US" sz="3200" dirty="0" smtClean="0"/>
              <a:t>断定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推断出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做出结论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62807"/>
            <a:ext cx="81140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altLang="zh-CN" sz="2800" dirty="0" smtClean="0"/>
              <a:t>onclusion  n.</a:t>
            </a:r>
            <a:r>
              <a:rPr lang="zh-CN" altLang="en-US" sz="2800" dirty="0" smtClean="0"/>
              <a:t>结论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推论</a:t>
            </a:r>
            <a:endParaRPr lang="en-US" altLang="zh-CN" sz="2800" dirty="0" smtClean="0"/>
          </a:p>
          <a:p>
            <a:r>
              <a:rPr lang="en-US" altLang="zh-CN" sz="2800" dirty="0" smtClean="0"/>
              <a:t>conclusive  adj.</a:t>
            </a:r>
            <a:r>
              <a:rPr lang="zh-CN" altLang="en-US" sz="2800" dirty="0" smtClean="0"/>
              <a:t>结论性的</a:t>
            </a:r>
            <a:endParaRPr lang="en-US" altLang="zh-CN" sz="2800" dirty="0" smtClean="0"/>
          </a:p>
          <a:p>
            <a:r>
              <a:rPr lang="en-US" altLang="zh-CN" sz="2800" dirty="0" smtClean="0"/>
              <a:t>conclude…by/with…</a:t>
            </a:r>
            <a:r>
              <a:rPr lang="zh-CN" altLang="en-US" sz="2800" dirty="0" smtClean="0"/>
              <a:t>以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结束</a:t>
            </a:r>
            <a:endParaRPr lang="en-US" altLang="zh-CN" sz="2800" dirty="0" smtClean="0"/>
          </a:p>
          <a:p>
            <a:r>
              <a:rPr lang="en-US" altLang="zh-CN" sz="2800" dirty="0" smtClean="0"/>
              <a:t>conclude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决定做某事</a:t>
            </a:r>
            <a:endParaRPr lang="en-US" altLang="zh-CN" sz="2800" dirty="0" smtClean="0"/>
          </a:p>
          <a:p>
            <a:r>
              <a:rPr lang="en-US" altLang="zh-CN" sz="2800" dirty="0" smtClean="0"/>
              <a:t>to conclude </a:t>
            </a:r>
            <a:r>
              <a:rPr lang="zh-CN" altLang="en-US" sz="2800" dirty="0" smtClean="0"/>
              <a:t>最后</a:t>
            </a:r>
            <a:endParaRPr lang="en-US" altLang="zh-CN" sz="2800" dirty="0" smtClean="0"/>
          </a:p>
          <a:p>
            <a:r>
              <a:rPr lang="en-US" altLang="zh-CN" sz="2800" dirty="0" smtClean="0"/>
              <a:t>in conclude </a:t>
            </a:r>
            <a:r>
              <a:rPr lang="zh-CN" altLang="en-US" sz="2800" dirty="0" smtClean="0"/>
              <a:t>最后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总之</a:t>
            </a:r>
            <a:endParaRPr lang="en-US" altLang="zh-CN" sz="2800" dirty="0" smtClean="0"/>
          </a:p>
          <a:p>
            <a:r>
              <a:rPr lang="en-US" altLang="zh-CN" sz="2800" dirty="0" smtClean="0"/>
              <a:t>Make a conclusion </a:t>
            </a:r>
            <a:r>
              <a:rPr lang="zh-CN" altLang="en-US" sz="2800" dirty="0" smtClean="0"/>
              <a:t>下结论</a:t>
            </a:r>
            <a:r>
              <a:rPr lang="en-US" altLang="zh-CN" sz="28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979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68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</a:rPr>
              <a:t>7</a:t>
            </a:r>
            <a:r>
              <a:rPr lang="en-US" altLang="zh-CN" sz="3200" b="1" dirty="0" smtClean="0">
                <a:latin typeface="+mn-lt"/>
              </a:rPr>
              <a:t>. </a:t>
            </a:r>
            <a:r>
              <a:rPr lang="en-US" altLang="zh-CN" sz="3200" b="1" dirty="0">
                <a:latin typeface="+mn-lt"/>
              </a:rPr>
              <a:t>conduct</a:t>
            </a:r>
            <a:r>
              <a:rPr lang="en-US" altLang="zh-CN" sz="3200" b="1" dirty="0" smtClean="0">
                <a:latin typeface="+mn-lt"/>
              </a:rPr>
              <a:t> </a:t>
            </a:r>
            <a:r>
              <a:rPr lang="en-US" altLang="zh-CN" sz="3200" dirty="0" smtClean="0"/>
              <a:t>n.</a:t>
            </a:r>
            <a:r>
              <a:rPr lang="zh-CN" altLang="en-US" sz="3200" dirty="0" smtClean="0"/>
              <a:t>行为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品性</a:t>
            </a:r>
            <a:r>
              <a:rPr lang="en-US" altLang="zh-CN" sz="3200" dirty="0" err="1" smtClean="0"/>
              <a:t>vt</a:t>
            </a:r>
            <a:r>
              <a:rPr lang="zh-CN" altLang="en-US" sz="3200" dirty="0" smtClean="0"/>
              <a:t>指挥管理主持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62807"/>
            <a:ext cx="8114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altLang="zh-CN" sz="2800" dirty="0" smtClean="0"/>
              <a:t>onduct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around(=show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around)</a:t>
            </a:r>
          </a:p>
          <a:p>
            <a:r>
              <a:rPr lang="zh-CN" altLang="en-US" sz="2800" dirty="0"/>
              <a:t>带某人</a:t>
            </a:r>
            <a:r>
              <a:rPr lang="zh-CN" altLang="en-US" sz="2800" dirty="0" smtClean="0"/>
              <a:t>参观</a:t>
            </a:r>
            <a:endParaRPr lang="en-US" altLang="zh-CN" sz="2800" dirty="0" smtClean="0"/>
          </a:p>
          <a:p>
            <a:r>
              <a:rPr lang="en-US" altLang="zh-CN" sz="2800" dirty="0" smtClean="0"/>
              <a:t>conduct </a:t>
            </a:r>
            <a:r>
              <a:rPr lang="en-US" altLang="zh-CN" sz="2800" dirty="0" err="1" smtClean="0"/>
              <a:t>sb</a:t>
            </a:r>
            <a:r>
              <a:rPr lang="en-US" altLang="zh-CN" sz="2800" dirty="0" smtClean="0"/>
              <a:t> in/out/to the door</a:t>
            </a:r>
          </a:p>
          <a:p>
            <a:r>
              <a:rPr lang="en-US" altLang="zh-CN" sz="2800" dirty="0" smtClean="0"/>
              <a:t>conduct (=do/make/perform/carry out) an experiment</a:t>
            </a:r>
          </a:p>
          <a:p>
            <a:r>
              <a:rPr lang="zh-CN" altLang="en-US" sz="2800" dirty="0"/>
              <a:t>做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onduct  a concert </a:t>
            </a:r>
            <a:r>
              <a:rPr lang="zh-CN" altLang="en-US" sz="2800" dirty="0" smtClean="0"/>
              <a:t>指挥音乐会</a:t>
            </a:r>
            <a:endParaRPr lang="en-US" altLang="zh-CN" sz="2800" dirty="0" smtClean="0"/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onduct  a survey/investigation  </a:t>
            </a:r>
            <a:r>
              <a:rPr lang="zh-CN" altLang="en-US" sz="2800" dirty="0" smtClean="0"/>
              <a:t>开展调查</a:t>
            </a:r>
            <a:endParaRPr lang="en-US" altLang="zh-CN" sz="2800" dirty="0" smtClean="0"/>
          </a:p>
          <a:p>
            <a:r>
              <a:rPr lang="en-US" altLang="zh-CN" sz="2800" dirty="0" smtClean="0"/>
              <a:t>under the conduct of 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指导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管理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下</a:t>
            </a:r>
            <a:endParaRPr lang="en-US" altLang="zh-CN" sz="2800" dirty="0" smtClean="0"/>
          </a:p>
          <a:p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9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593</Words>
  <Application>Microsoft Office PowerPoint</Application>
  <PresentationFormat>全屏显示(4:3)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四级词汇讲解</vt:lpstr>
      <vt:lpstr>1. accompany</vt:lpstr>
      <vt:lpstr>2. consider</vt:lpstr>
      <vt:lpstr>1)Considering 意为“考虑到，就……而论”。 如:Considering your son has only been learning French a year, he speaks it very well. 考虑到你儿子只学了一年法语,他说得已经很好了。 2)considered 意为“经过仔细考虑的;受人尊重的”。如:My father is a highly considered person.  我爸爸是一位十分受人尊敬的人。 3)considerable 意为“相当多的,可观的” 如:We need a considerable sum of money.  我们需要一大笔钱。 4)considerate 意为“考虑周到的，体贴的” 如:She is so considerate-always thinking about her friends.她很善解人意，总是为朋友着想。 </vt:lpstr>
      <vt:lpstr>3. apply</vt:lpstr>
      <vt:lpstr>4. Blame n&amp;vt责备责任</vt:lpstr>
      <vt:lpstr>5. Absorb vt 吸收,吸进(液体,气体);理解;获取(信息）吸引某人的注意力或兴趣  </vt:lpstr>
      <vt:lpstr>6. conclude vt断定,推断出,做出结论</vt:lpstr>
      <vt:lpstr>7. conduct n.行为,品性vt指挥管理主持</vt:lpstr>
      <vt:lpstr>8. resign vi&amp;vt辞职;辞去(工作,职务）</vt:lpstr>
      <vt:lpstr>9. account n.账,账目,存款,记述,报告,理由</vt:lpstr>
      <vt:lpstr>10. charge 收费;指控;控告;指责;谴责v.收(费);把…记在账上;控告;起诉;给…充电</vt:lpstr>
      <vt:lpstr>Summary (列出所讲单词，提问同学们)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四级词汇讲解</dc:title>
  <dc:creator>delll</dc:creator>
  <cp:lastModifiedBy>admin</cp:lastModifiedBy>
  <cp:revision>23</cp:revision>
  <dcterms:created xsi:type="dcterms:W3CDTF">2019-10-09T02:32:24Z</dcterms:created>
  <dcterms:modified xsi:type="dcterms:W3CDTF">2019-10-15T14:27:24Z</dcterms:modified>
</cp:coreProperties>
</file>