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2918400" cx="43891200"/>
  <p:notesSz cx="6858000" cy="9144000"/>
  <p:embeddedFontLst>
    <p:embeddedFont>
      <p:font typeface="Arial Black"/>
      <p:regular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p15:clr>
            <a:srgbClr val="A4A3A4"/>
          </p15:clr>
        </p15:guide>
        <p15:guide id="6" pos="27384">
          <p15:clr>
            <a:srgbClr val="A4A3A4"/>
          </p15:clr>
        </p15:guide>
        <p15:guide id="7" pos="17316">
          <p15:clr>
            <a:srgbClr val="747775"/>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9" roundtripDataSignature="AMtx7mjYrI4aK8GLekXDhLoDKCKgOPIT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58BD40-A898-41F2-8A2C-1172BE6E8A70}">
  <a:tblStyle styleId="{E158BD40-A898-41F2-8A2C-1172BE6E8A7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6"/>
          </a:solidFill>
        </a:fill>
      </a:tcStyle>
    </a:wholeTbl>
    <a:band1H>
      <a:tcTxStyle b="off" i="off"/>
      <a:tcStyle>
        <a:fill>
          <a:solidFill>
            <a:srgbClr val="E0CCCA"/>
          </a:solidFill>
        </a:fill>
      </a:tcStyle>
    </a:band1H>
    <a:band2H>
      <a:tcTxStyle b="off" i="off"/>
    </a:band2H>
    <a:band1V>
      <a:tcTxStyle b="off" i="off"/>
      <a:tcStyle>
        <a:fill>
          <a:solidFill>
            <a:srgbClr val="E0CCC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18" orient="horz"/>
        <p:guide pos="288" orient="horz"/>
        <p:guide pos="20160" orient="horz"/>
        <p:guide orient="horz"/>
        <p:guide pos="264"/>
        <p:guide pos="27384"/>
        <p:guide pos="17316"/>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 name="Google Shape;3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48 template">
  <p:cSld name="36x48 template">
    <p:spTree>
      <p:nvGrpSpPr>
        <p:cNvPr id="15" name="Shape 15"/>
        <p:cNvGrpSpPr/>
        <p:nvPr/>
      </p:nvGrpSpPr>
      <p:grpSpPr>
        <a:xfrm>
          <a:off x="0" y="0"/>
          <a:ext cx="0" cy="0"/>
          <a:chOff x="0" y="0"/>
          <a:chExt cx="0" cy="0"/>
        </a:xfrm>
      </p:grpSpPr>
      <p:sp>
        <p:nvSpPr>
          <p:cNvPr id="16" name="Google Shape;16;p3"/>
          <p:cNvSpPr txBox="1"/>
          <p:nvPr>
            <p:ph idx="1" type="body"/>
          </p:nvPr>
        </p:nvSpPr>
        <p:spPr>
          <a:xfrm>
            <a:off x="459674" y="637848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500"/>
              </a:spcBef>
              <a:spcAft>
                <a:spcPts val="0"/>
              </a:spcAft>
              <a:buClr>
                <a:srgbClr val="3F2F28"/>
              </a:buClr>
              <a:buSzPts val="2500"/>
              <a:buFont typeface="Arial"/>
              <a:buNone/>
              <a:defRPr b="0" i="0" sz="2500" u="none" cap="none" strike="noStrike">
                <a:solidFill>
                  <a:srgbClr val="3F2F28"/>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 name="Google Shape;17;p3"/>
          <p:cNvSpPr txBox="1"/>
          <p:nvPr>
            <p:ph idx="2" type="body"/>
          </p:nvPr>
        </p:nvSpPr>
        <p:spPr>
          <a:xfrm>
            <a:off x="477827"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l">
              <a:lnSpc>
                <a:spcPct val="100000"/>
              </a:lnSpc>
              <a:spcBef>
                <a:spcPts val="740"/>
              </a:spcBef>
              <a:spcAft>
                <a:spcPts val="0"/>
              </a:spcAft>
              <a:buClr>
                <a:schemeClr val="accent1"/>
              </a:buClr>
              <a:buSzPts val="3700"/>
              <a:buFont typeface="Noto Sans Symbols"/>
              <a:buNone/>
              <a:defRPr b="1" i="0" sz="3700" u="sng" cap="none" strike="noStrike">
                <a:solidFill>
                  <a:schemeClr val="accent1"/>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 name="Google Shape;18;p3"/>
          <p:cNvSpPr txBox="1"/>
          <p:nvPr>
            <p:ph idx="3" type="body"/>
          </p:nvPr>
        </p:nvSpPr>
        <p:spPr>
          <a:xfrm>
            <a:off x="477825"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l">
              <a:lnSpc>
                <a:spcPct val="100000"/>
              </a:lnSpc>
              <a:spcBef>
                <a:spcPts val="740"/>
              </a:spcBef>
              <a:spcAft>
                <a:spcPts val="0"/>
              </a:spcAft>
              <a:buClr>
                <a:schemeClr val="accent1"/>
              </a:buClr>
              <a:buSzPts val="3700"/>
              <a:buFont typeface="Noto Sans Symbols"/>
              <a:buNone/>
              <a:defRPr b="1" i="0" sz="3700" u="sng" cap="none" strike="noStrike">
                <a:solidFill>
                  <a:schemeClr val="accent1"/>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 name="Google Shape;19;p3"/>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500"/>
              </a:spcBef>
              <a:spcAft>
                <a:spcPts val="0"/>
              </a:spcAft>
              <a:buClr>
                <a:srgbClr val="3F2F28"/>
              </a:buClr>
              <a:buSzPts val="2500"/>
              <a:buFont typeface="Arial"/>
              <a:buNone/>
              <a:defRPr b="0" i="0" sz="2500" u="none" cap="none" strike="noStrike">
                <a:solidFill>
                  <a:srgbClr val="3F2F28"/>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 name="Google Shape;20;p3"/>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l">
              <a:lnSpc>
                <a:spcPct val="100000"/>
              </a:lnSpc>
              <a:spcBef>
                <a:spcPts val="740"/>
              </a:spcBef>
              <a:spcAft>
                <a:spcPts val="0"/>
              </a:spcAft>
              <a:buClr>
                <a:schemeClr val="accent1"/>
              </a:buClr>
              <a:buSzPts val="3700"/>
              <a:buFont typeface="Noto Sans Symbols"/>
              <a:buNone/>
              <a:defRPr b="1" i="0" sz="3700" u="sng" cap="none" strike="noStrike">
                <a:solidFill>
                  <a:schemeClr val="accent1"/>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1" name="Google Shape;21;p3"/>
          <p:cNvSpPr txBox="1"/>
          <p:nvPr>
            <p:ph idx="6" type="body"/>
          </p:nvPr>
        </p:nvSpPr>
        <p:spPr>
          <a:xfrm>
            <a:off x="22385343"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500"/>
              </a:spcBef>
              <a:spcAft>
                <a:spcPts val="0"/>
              </a:spcAft>
              <a:buClr>
                <a:srgbClr val="3F2F28"/>
              </a:buClr>
              <a:buSzPts val="2500"/>
              <a:buFont typeface="Arial"/>
              <a:buNone/>
              <a:defRPr b="0" i="0" sz="2500" u="none" cap="none" strike="noStrike">
                <a:solidFill>
                  <a:srgbClr val="3F2F28"/>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2" name="Google Shape;22;p3"/>
          <p:cNvSpPr txBox="1"/>
          <p:nvPr>
            <p:ph idx="7" type="body"/>
          </p:nvPr>
        </p:nvSpPr>
        <p:spPr>
          <a:xfrm>
            <a:off x="22377404" y="5548749"/>
            <a:ext cx="10058400" cy="754045"/>
          </a:xfrm>
          <a:prstGeom prst="rect">
            <a:avLst/>
          </a:prstGeom>
          <a:noFill/>
          <a:ln>
            <a:noFill/>
          </a:ln>
        </p:spPr>
        <p:txBody>
          <a:bodyPr anchorCtr="0" anchor="ctr" bIns="91425" lIns="91425" spcFirstLastPara="1" rIns="91425" wrap="square" tIns="91425">
            <a:spAutoFit/>
          </a:bodyPr>
          <a:lstStyle>
            <a:lvl1pPr indent="-228600" lvl="0" marL="457200" marR="0" rtl="0" algn="l">
              <a:lnSpc>
                <a:spcPct val="100000"/>
              </a:lnSpc>
              <a:spcBef>
                <a:spcPts val="740"/>
              </a:spcBef>
              <a:spcAft>
                <a:spcPts val="0"/>
              </a:spcAft>
              <a:buClr>
                <a:schemeClr val="accent1"/>
              </a:buClr>
              <a:buSzPts val="3700"/>
              <a:buFont typeface="Noto Sans Symbols"/>
              <a:buNone/>
              <a:defRPr b="1" i="0" sz="3700" u="sng" cap="none" strike="noStrike">
                <a:solidFill>
                  <a:schemeClr val="accent1"/>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3" name="Google Shape;23;p3"/>
          <p:cNvSpPr txBox="1"/>
          <p:nvPr>
            <p:ph idx="8" type="body"/>
          </p:nvPr>
        </p:nvSpPr>
        <p:spPr>
          <a:xfrm>
            <a:off x="33390292" y="5548749"/>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l">
              <a:lnSpc>
                <a:spcPct val="100000"/>
              </a:lnSpc>
              <a:spcBef>
                <a:spcPts val="740"/>
              </a:spcBef>
              <a:spcAft>
                <a:spcPts val="0"/>
              </a:spcAft>
              <a:buClr>
                <a:schemeClr val="accent1"/>
              </a:buClr>
              <a:buSzPts val="3700"/>
              <a:buFont typeface="Noto Sans Symbols"/>
              <a:buNone/>
              <a:defRPr b="1" i="0" sz="3700" u="sng" cap="none" strike="noStrike">
                <a:solidFill>
                  <a:schemeClr val="accent1"/>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4" name="Google Shape;24;p3"/>
          <p:cNvSpPr txBox="1"/>
          <p:nvPr>
            <p:ph idx="9" type="body"/>
          </p:nvPr>
        </p:nvSpPr>
        <p:spPr>
          <a:xfrm>
            <a:off x="33390292" y="637848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500"/>
              </a:spcBef>
              <a:spcAft>
                <a:spcPts val="0"/>
              </a:spcAft>
              <a:buClr>
                <a:srgbClr val="3F2F28"/>
              </a:buClr>
              <a:buSzPts val="2500"/>
              <a:buFont typeface="Arial"/>
              <a:buNone/>
              <a:defRPr b="0" i="0" sz="2500" u="none" cap="none" strike="noStrike">
                <a:solidFill>
                  <a:srgbClr val="3F2F28"/>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5" name="Google Shape;25;p3"/>
          <p:cNvSpPr txBox="1"/>
          <p:nvPr>
            <p:ph idx="13" type="body"/>
          </p:nvPr>
        </p:nvSpPr>
        <p:spPr>
          <a:xfrm>
            <a:off x="33390292"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l">
              <a:lnSpc>
                <a:spcPct val="100000"/>
              </a:lnSpc>
              <a:spcBef>
                <a:spcPts val="740"/>
              </a:spcBef>
              <a:spcAft>
                <a:spcPts val="0"/>
              </a:spcAft>
              <a:buClr>
                <a:schemeClr val="accent1"/>
              </a:buClr>
              <a:buSzPts val="3700"/>
              <a:buFont typeface="Noto Sans Symbols"/>
              <a:buNone/>
              <a:defRPr b="1" i="0" sz="3700" u="sng" cap="none" strike="noStrike">
                <a:solidFill>
                  <a:schemeClr val="accent1"/>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6" name="Google Shape;26;p3"/>
          <p:cNvSpPr txBox="1"/>
          <p:nvPr>
            <p:ph idx="14" type="body"/>
          </p:nvPr>
        </p:nvSpPr>
        <p:spPr>
          <a:xfrm>
            <a:off x="33390292"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500"/>
              </a:spcBef>
              <a:spcAft>
                <a:spcPts val="0"/>
              </a:spcAft>
              <a:buClr>
                <a:srgbClr val="3F2F28"/>
              </a:buClr>
              <a:buSzPts val="2500"/>
              <a:buFont typeface="Arial"/>
              <a:buNone/>
              <a:defRPr b="0" i="0" sz="2500" u="none" cap="none" strike="noStrike">
                <a:solidFill>
                  <a:srgbClr val="3F2F28"/>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7" name="Google Shape;27;p3"/>
          <p:cNvSpPr txBox="1"/>
          <p:nvPr>
            <p:ph idx="15" type="body"/>
          </p:nvPr>
        </p:nvSpPr>
        <p:spPr>
          <a:xfrm>
            <a:off x="33390292" y="25679401"/>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l">
              <a:lnSpc>
                <a:spcPct val="100000"/>
              </a:lnSpc>
              <a:spcBef>
                <a:spcPts val="740"/>
              </a:spcBef>
              <a:spcAft>
                <a:spcPts val="0"/>
              </a:spcAft>
              <a:buClr>
                <a:schemeClr val="accent1"/>
              </a:buClr>
              <a:buSzPts val="3700"/>
              <a:buFont typeface="Noto Sans Symbols"/>
              <a:buNone/>
              <a:defRPr b="1" i="0" sz="3700" u="sng" cap="none" strike="noStrike">
                <a:solidFill>
                  <a:schemeClr val="accent1"/>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8" name="Google Shape;28;p3"/>
          <p:cNvSpPr txBox="1"/>
          <p:nvPr>
            <p:ph idx="16" type="body"/>
          </p:nvPr>
        </p:nvSpPr>
        <p:spPr>
          <a:xfrm>
            <a:off x="33390292" y="26433446"/>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500"/>
              </a:spcBef>
              <a:spcAft>
                <a:spcPts val="0"/>
              </a:spcAft>
              <a:buClr>
                <a:srgbClr val="3F2F28"/>
              </a:buClr>
              <a:buSzPts val="2500"/>
              <a:buFont typeface="Arial"/>
              <a:buNone/>
              <a:defRPr b="0" i="0" sz="2500" u="none" cap="none" strike="noStrike">
                <a:solidFill>
                  <a:srgbClr val="3F2F28"/>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9" name="Google Shape;29;p3"/>
          <p:cNvSpPr txBox="1"/>
          <p:nvPr>
            <p:ph idx="17" type="body"/>
          </p:nvPr>
        </p:nvSpPr>
        <p:spPr>
          <a:xfrm>
            <a:off x="459674" y="1495155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500"/>
              </a:spcBef>
              <a:spcAft>
                <a:spcPts val="0"/>
              </a:spcAft>
              <a:buClr>
                <a:srgbClr val="3F2F28"/>
              </a:buClr>
              <a:buSzPts val="2500"/>
              <a:buFont typeface="Arial"/>
              <a:buNone/>
              <a:defRPr b="0" i="0" sz="2500" u="none" cap="none" strike="noStrike">
                <a:solidFill>
                  <a:srgbClr val="3F2F28"/>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0" name="Google Shape;30;p3"/>
          <p:cNvSpPr txBox="1"/>
          <p:nvPr>
            <p:ph idx="18" type="body"/>
          </p:nvPr>
        </p:nvSpPr>
        <p:spPr>
          <a:xfrm>
            <a:off x="5932593" y="3127915"/>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100000"/>
              </a:lnSpc>
              <a:spcBef>
                <a:spcPts val="1080"/>
              </a:spcBef>
              <a:spcAft>
                <a:spcPts val="0"/>
              </a:spcAft>
              <a:buClr>
                <a:schemeClr val="lt1"/>
              </a:buClr>
              <a:buSzPts val="5400"/>
              <a:buFont typeface="Arial"/>
              <a:buNone/>
              <a:defRPr b="0" i="0" sz="5400" u="none" cap="none" strike="noStrike">
                <a:solidFill>
                  <a:schemeClr val="lt1"/>
                </a:solidFill>
                <a:latin typeface="Calibri"/>
                <a:ea typeface="Calibri"/>
                <a:cs typeface="Calibri"/>
                <a:sym typeface="Calibri"/>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1" name="Google Shape;31;p3"/>
          <p:cNvSpPr txBox="1"/>
          <p:nvPr>
            <p:ph idx="19" type="body"/>
          </p:nvPr>
        </p:nvSpPr>
        <p:spPr>
          <a:xfrm>
            <a:off x="5932593" y="1847755"/>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lnSpc>
                <a:spcPct val="100000"/>
              </a:lnSpc>
              <a:spcBef>
                <a:spcPts val="1600"/>
              </a:spcBef>
              <a:spcAft>
                <a:spcPts val="0"/>
              </a:spcAft>
              <a:buClr>
                <a:schemeClr val="lt1"/>
              </a:buClr>
              <a:buSzPts val="8000"/>
              <a:buFont typeface="Arial"/>
              <a:buNone/>
              <a:defRPr b="0" i="0" sz="8000" u="none" cap="none" strike="noStrike">
                <a:solidFill>
                  <a:schemeClr val="lt1"/>
                </a:solidFill>
                <a:latin typeface="Calibri"/>
                <a:ea typeface="Calibri"/>
                <a:cs typeface="Calibri"/>
                <a:sym typeface="Calibri"/>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2" name="Google Shape;32;p3"/>
          <p:cNvSpPr txBox="1"/>
          <p:nvPr>
            <p:ph idx="20" type="body"/>
          </p:nvPr>
        </p:nvSpPr>
        <p:spPr>
          <a:xfrm>
            <a:off x="5932593" y="209781"/>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lnSpc>
                <a:spcPct val="100000"/>
              </a:lnSpc>
              <a:spcBef>
                <a:spcPts val="1920"/>
              </a:spcBef>
              <a:spcAft>
                <a:spcPts val="0"/>
              </a:spcAft>
              <a:buClr>
                <a:schemeClr val="lt1"/>
              </a:buClr>
              <a:buSzPts val="9600"/>
              <a:buFont typeface="Arial"/>
              <a:buNone/>
              <a:defRPr b="1" i="0" sz="9600" u="none" cap="none" strike="noStrike">
                <a:solidFill>
                  <a:schemeClr val="lt1"/>
                </a:solidFill>
                <a:latin typeface="Calibri"/>
                <a:ea typeface="Calibri"/>
                <a:cs typeface="Calibri"/>
                <a:sym typeface="Calibri"/>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rot="10800000">
            <a:off x="0" y="31365486"/>
            <a:ext cx="43891200" cy="15497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11" name="Google Shape;11;p2"/>
          <p:cNvSpPr/>
          <p:nvPr/>
        </p:nvSpPr>
        <p:spPr>
          <a:xfrm>
            <a:off x="0" y="1"/>
            <a:ext cx="43891200" cy="44927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graphicFrame>
        <p:nvGraphicFramePr>
          <p:cNvPr id="12" name="Google Shape;12;p2"/>
          <p:cNvGraphicFramePr/>
          <p:nvPr/>
        </p:nvGraphicFramePr>
        <p:xfrm>
          <a:off x="-10611120" y="14098"/>
          <a:ext cx="3000000" cy="3000000"/>
        </p:xfrm>
        <a:graphic>
          <a:graphicData uri="http://schemas.openxmlformats.org/drawingml/2006/table">
            <a:tbl>
              <a:tblPr bandRow="1" firstRow="1">
                <a:noFill/>
                <a:tableStyleId>{E158BD40-A898-41F2-8A2C-1172BE6E8A70}</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lnSpc>
                          <a:spcPct val="100000"/>
                        </a:lnSpc>
                        <a:spcBef>
                          <a:spcPts val="0"/>
                        </a:spcBef>
                        <a:spcAft>
                          <a:spcPts val="0"/>
                        </a:spcAft>
                        <a:buClr>
                          <a:srgbClr val="000000"/>
                        </a:buClr>
                        <a:buSzPts val="2000"/>
                        <a:buFont typeface="Arial"/>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rgbClr val="1F3A4E"/>
                        </a:solidFill>
                      </a:endParaRPr>
                    </a:p>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rgbClr val="1F3A4E"/>
                        </a:solidFill>
                      </a:endParaRPr>
                    </a:p>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This is a template for a </a:t>
                      </a:r>
                      <a:endParaRPr sz="1400" u="none" cap="none" strike="noStrike"/>
                    </a:p>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sz="1400" u="none" cap="none" strike="noStrike"/>
                    </a:p>
                  </a:txBody>
                  <a:tcPr marT="137150" marB="45725" marR="91450" marL="182875">
                    <a:solidFill>
                      <a:srgbClr val="010101"/>
                    </a:solidFill>
                  </a:tcPr>
                </a:tc>
              </a:tr>
              <a:tr h="4288700">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solidFill>
                          <a:srgbClr val="1F3A4E"/>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b="1" lang="en-US" sz="2400" u="none" cap="none" strike="noStrike">
                          <a:solidFill>
                            <a:srgbClr val="FFC000"/>
                          </a:solidFill>
                          <a:latin typeface="Arial"/>
                          <a:ea typeface="Arial"/>
                          <a:cs typeface="Arial"/>
                          <a:sym typeface="Arial"/>
                        </a:rPr>
                        <a:t>How to </a:t>
                      </a:r>
                      <a:r>
                        <a:rPr b="1" lang="en-US" sz="4000" u="none" cap="none" strike="noStrike">
                          <a:solidFill>
                            <a:srgbClr val="FFC000"/>
                          </a:solidFill>
                          <a:latin typeface="Arial"/>
                          <a:ea typeface="Arial"/>
                          <a:cs typeface="Arial"/>
                          <a:sym typeface="Arial"/>
                        </a:rPr>
                        <a:t>Zoom in </a:t>
                      </a:r>
                      <a:r>
                        <a:rPr b="1" lang="en-US" sz="2400" u="none" cap="none" strike="noStrike">
                          <a:solidFill>
                            <a:srgbClr val="FFC000"/>
                          </a:solidFill>
                          <a:latin typeface="Arial"/>
                          <a:ea typeface="Arial"/>
                          <a:cs typeface="Arial"/>
                          <a:sym typeface="Arial"/>
                        </a:rPr>
                        <a:t>and </a:t>
                      </a:r>
                      <a:r>
                        <a:rPr b="1" lang="en-US" sz="1800" u="none" cap="none" strike="noStrike">
                          <a:solidFill>
                            <a:srgbClr val="FFC000"/>
                          </a:solidFill>
                          <a:latin typeface="Arial"/>
                          <a:ea typeface="Arial"/>
                          <a:cs typeface="Arial"/>
                          <a:sym typeface="Arial"/>
                        </a:rPr>
                        <a:t>out</a:t>
                      </a:r>
                      <a:endParaRPr b="1" sz="2400" u="none" cap="none" strike="noStrike">
                        <a:solidFill>
                          <a:srgbClr val="FFC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lang="en-US" sz="2000" u="none" cap="none" strike="noStrike">
                          <a:solidFill>
                            <a:srgbClr val="D9D9D9"/>
                          </a:solidFill>
                          <a:latin typeface="Arial"/>
                          <a:ea typeface="Arial"/>
                          <a:cs typeface="Arial"/>
                          <a:sym typeface="Arial"/>
                        </a:rPr>
                        <a:t>Use the PowerPoint zoom tool to adjust the screen magnification to view comfortably. PowerPoint provides 2 ways to zoom: </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1. </a:t>
                      </a:r>
                      <a:r>
                        <a:rPr b="0" lang="en-US" sz="2000" u="none" cap="none" strike="noStrike">
                          <a:solidFill>
                            <a:srgbClr val="D9D9D9"/>
                          </a:solidFill>
                          <a:latin typeface="Arial"/>
                          <a:ea typeface="Arial"/>
                          <a:cs typeface="Arial"/>
                          <a:sym typeface="Arial"/>
                        </a:rPr>
                        <a:t>On the top menu bar click on the VIEW tab and then click on ZOOM. Choose the zoom percentage that works best for you. </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2. </a:t>
                      </a:r>
                      <a:r>
                        <a:rPr b="0" lang="en-US" sz="2000" u="none" cap="none" strike="noStrike">
                          <a:solidFill>
                            <a:srgbClr val="D9D9D9"/>
                          </a:solidFill>
                          <a:latin typeface="Arial"/>
                          <a:ea typeface="Arial"/>
                          <a:cs typeface="Arial"/>
                          <a:sym typeface="Arial"/>
                        </a:rPr>
                        <a:t>For better zoom flexibility, use the zoom slider at the bottom right of the window.</a:t>
                      </a:r>
                      <a:endParaRPr sz="1400" u="none" cap="none" strike="noStrike"/>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Ruler and Guides</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sz="1400" u="none" cap="none" strike="noStrike"/>
                    </a:p>
                  </a:txBody>
                  <a:tcPr marT="45725" marB="45725" marR="91450" marL="91450">
                    <a:solidFill>
                      <a:srgbClr val="010101"/>
                    </a:solidFill>
                  </a:tcPr>
                </a:tc>
                <a:tc hMerge="1"/>
              </a:tr>
              <a:tr h="3824350">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solidFill>
                          <a:srgbClr val="1F3A4E"/>
                        </a:solidFill>
                      </a:endParaRPr>
                    </a:p>
                  </a:txBody>
                  <a:tcPr marT="45725" marB="45725" marR="91450" marL="91450"/>
                </a:tc>
                <a:tc>
                  <a:txBody>
                    <a:bodyPr/>
                    <a:lstStyle/>
                    <a:p>
                      <a:pPr indent="0" lvl="1" marL="0" marR="0" rtl="0" algn="l">
                        <a:lnSpc>
                          <a:spcPct val="100000"/>
                        </a:lnSpc>
                        <a:spcBef>
                          <a:spcPts val="0"/>
                        </a:spcBef>
                        <a:spcAft>
                          <a:spcPts val="0"/>
                        </a:spcAft>
                        <a:buClr>
                          <a:srgbClr val="000000"/>
                        </a:buClr>
                        <a:buSzPts val="2400"/>
                        <a:buFont typeface="Arial"/>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sz="1400" u="none" cap="none" strike="noStrike"/>
                    </a:p>
                  </a:txBody>
                  <a:tcPr marT="137150" marB="45725" marR="91450" marL="182875">
                    <a:solidFill>
                      <a:srgbClr val="010101"/>
                    </a:solidFill>
                  </a:tcPr>
                </a:tc>
              </a:tr>
              <a:tr h="3519125">
                <a:tc gridSpan="2">
                  <a:txBody>
                    <a:bodyPr/>
                    <a:lstStyle/>
                    <a:p>
                      <a:pPr indent="0" lvl="0" marL="0" marR="0" rtl="0" algn="l">
                        <a:lnSpc>
                          <a:spcPct val="100000"/>
                        </a:lnSpc>
                        <a:spcBef>
                          <a:spcPts val="0"/>
                        </a:spcBef>
                        <a:spcAft>
                          <a:spcPts val="0"/>
                        </a:spcAft>
                        <a:buClr>
                          <a:srgbClr val="000000"/>
                        </a:buClr>
                        <a:buSzPts val="2400"/>
                        <a:buFont typeface="Arial"/>
                        <a:buNone/>
                      </a:pPr>
                      <a:r>
                        <a:rPr b="1" lang="en-US" sz="2400" u="none" cap="none" strike="noStrike">
                          <a:solidFill>
                            <a:srgbClr val="FFC000"/>
                          </a:solidFill>
                          <a:latin typeface="Arial"/>
                          <a:ea typeface="Arial"/>
                          <a:cs typeface="Arial"/>
                          <a:sym typeface="Arial"/>
                        </a:rPr>
                        <a:t>Adding content to the poster</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sz="1400" u="none" cap="none" strike="noStrike"/>
                    </a:p>
                    <a:p>
                      <a:pPr indent="-342900" lvl="0" marL="342900" marR="0" rtl="0" algn="l">
                        <a:lnSpc>
                          <a:spcPct val="100000"/>
                        </a:lnSpc>
                        <a:spcBef>
                          <a:spcPts val="0"/>
                        </a:spcBef>
                        <a:spcAft>
                          <a:spcPts val="0"/>
                        </a:spcAft>
                        <a:buClr>
                          <a:srgbClr val="D9D9D9"/>
                        </a:buClr>
                        <a:buSzPts val="2000"/>
                        <a:buFont typeface="Arial"/>
                        <a:buChar char="-"/>
                      </a:pPr>
                      <a:r>
                        <a:rPr lang="en-US" sz="2000" u="none" cap="none" strike="noStrike">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u="none" cap="none" strike="noStrike">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Photos</a:t>
                      </a:r>
                      <a:endParaRPr sz="1400" u="none" cap="none" strike="noStrike"/>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sz="1400" u="none" cap="none" strike="noStrike"/>
                    </a:p>
                  </a:txBody>
                  <a:tcPr marT="137150" marB="45725" marR="91450" marL="182875">
                    <a:solidFill>
                      <a:srgbClr val="010101"/>
                    </a:solidFill>
                  </a:tcPr>
                </a:tc>
                <a:tc hMerge="1"/>
              </a:tr>
              <a:tr h="2293175">
                <a:tc gridSpan="2">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Quality check your graphics</a:t>
                      </a:r>
                      <a:endParaRPr sz="1400" u="none" cap="none" strike="noStrike"/>
                    </a:p>
                    <a:p>
                      <a:pPr indent="0" lvl="0" marL="0" marR="0" rtl="0" algn="l">
                        <a:lnSpc>
                          <a:spcPct val="100000"/>
                        </a:lnSpc>
                        <a:spcBef>
                          <a:spcPts val="0"/>
                        </a:spcBef>
                        <a:spcAft>
                          <a:spcPts val="0"/>
                        </a:spcAft>
                        <a:buClr>
                          <a:srgbClr val="D9D9D9"/>
                        </a:buClr>
                        <a:buSzPts val="2000"/>
                        <a:buFont typeface="Arial"/>
                        <a:buNone/>
                      </a:pPr>
                      <a:r>
                        <a:rPr lang="en-US" sz="2000" u="none" cap="none" strike="noStrike">
                          <a:solidFill>
                            <a:srgbClr val="D9D9D9"/>
                          </a:solidFill>
                          <a:latin typeface="Arial"/>
                          <a:ea typeface="Arial"/>
                          <a:cs typeface="Arial"/>
                          <a:sym typeface="Arial"/>
                        </a:rPr>
                        <a:t>Zoom in and look at your images at 100%-200% magnification. If they look clear, they will print well. </a:t>
                      </a:r>
                      <a:endParaRPr sz="1400" u="none" cap="none" strike="noStrike"/>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u="none" cap="none" strike="noStrike">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3" name="Google Shape;13;p2"/>
          <p:cNvGraphicFramePr/>
          <p:nvPr/>
        </p:nvGraphicFramePr>
        <p:xfrm>
          <a:off x="44695229" y="-84749"/>
          <a:ext cx="3000000" cy="3000000"/>
        </p:xfrm>
        <a:graphic>
          <a:graphicData uri="http://schemas.openxmlformats.org/drawingml/2006/table">
            <a:tbl>
              <a:tblPr bandRow="1" firstRow="1">
                <a:noFill/>
                <a:tableStyleId>{E158BD40-A898-41F2-8A2C-1172BE6E8A70}</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u="none" cap="none" strike="noStrike">
                          <a:solidFill>
                            <a:srgbClr val="1F3A4E"/>
                          </a:solidFill>
                          <a:latin typeface="Arial Black"/>
                          <a:ea typeface="Arial Black"/>
                          <a:cs typeface="Arial Black"/>
                          <a:sym typeface="Arial Black"/>
                        </a:rPr>
                        <a:t>QUICK START GUIDE</a:t>
                      </a:r>
                      <a:br>
                        <a:rPr b="0" lang="en-US" sz="4000" u="none" cap="none" strike="noStrike">
                          <a:solidFill>
                            <a:srgbClr val="1F3A4E"/>
                          </a:solidFill>
                          <a:latin typeface="Arial Black"/>
                          <a:ea typeface="Arial Black"/>
                          <a:cs typeface="Arial Black"/>
                          <a:sym typeface="Arial Black"/>
                        </a:rPr>
                      </a:br>
                      <a:r>
                        <a:rPr b="1" lang="en-US" sz="3200" u="none" cap="none" strike="noStrike">
                          <a:solidFill>
                            <a:srgbClr val="FF0000"/>
                          </a:solidFill>
                          <a:latin typeface="Trebuchet MS"/>
                          <a:ea typeface="Trebuchet MS"/>
                          <a:cs typeface="Trebuchet MS"/>
                          <a:sym typeface="Trebuchet MS"/>
                        </a:rPr>
                        <a:t>(THIS SIDEBAR WILL NOT PRINT)</a:t>
                      </a:r>
                      <a:endParaRPr b="1" sz="40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lnSpc>
                          <a:spcPct val="100000"/>
                        </a:lnSpc>
                        <a:spcBef>
                          <a:spcPts val="0"/>
                        </a:spcBef>
                        <a:spcAft>
                          <a:spcPts val="0"/>
                        </a:spcAft>
                        <a:buClr>
                          <a:srgbClr val="000000"/>
                        </a:buClr>
                        <a:buSzPts val="2800"/>
                        <a:buFont typeface="Arial"/>
                        <a:buNone/>
                      </a:pPr>
                      <a:r>
                        <a:rPr b="1" lang="en-US" sz="2800" u="none" cap="none" strike="noStrike">
                          <a:solidFill>
                            <a:srgbClr val="FFC000"/>
                          </a:solidFill>
                          <a:latin typeface="Arial"/>
                          <a:ea typeface="Arial"/>
                          <a:cs typeface="Arial"/>
                          <a:sym typeface="Arial"/>
                        </a:rPr>
                        <a:t>How to change the template colors</a:t>
                      </a:r>
                      <a:endParaRPr sz="1400" u="none" cap="none" strike="noStrike"/>
                    </a:p>
                    <a:p>
                      <a:pPr indent="0" lvl="0" marL="0" marR="0" rtl="0" algn="l">
                        <a:lnSpc>
                          <a:spcPct val="100000"/>
                        </a:lnSpc>
                        <a:spcBef>
                          <a:spcPts val="0"/>
                        </a:spcBef>
                        <a:spcAft>
                          <a:spcPts val="0"/>
                        </a:spcAft>
                        <a:buClr>
                          <a:srgbClr val="000000"/>
                        </a:buClr>
                        <a:buSzPts val="2400"/>
                        <a:buFont typeface="Arial"/>
                        <a:buNone/>
                      </a:pPr>
                      <a:r>
                        <a:rPr b="0" lang="en-US" sz="2400" u="none" cap="none" strike="noStrike">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cap="none" strike="noStrike">
                          <a:solidFill>
                            <a:srgbClr val="FFC000"/>
                          </a:solidFill>
                          <a:hlinkClick r:id="rId1">
                            <a:extLst>
                              <a:ext uri="{A12FA001-AC4F-418D-AE19-62706E023703}">
                                <ahyp:hlinkClr val="tx"/>
                              </a:ext>
                            </a:extLst>
                          </a:hlinkClick>
                        </a:rPr>
                        <a:t>https://www.posterpresentations.com/how-to-change-the-research-poster-template-colors.html</a:t>
                      </a:r>
                      <a:endParaRPr sz="2400" u="none" cap="none" strike="noStrike">
                        <a:solidFill>
                          <a:srgbClr val="FFC000"/>
                        </a:solidFill>
                      </a:endParaRPr>
                    </a:p>
                    <a:p>
                      <a:pPr indent="0" lvl="0" marL="0" marR="0" rtl="0" algn="l">
                        <a:lnSpc>
                          <a:spcPct val="100000"/>
                        </a:lnSpc>
                        <a:spcBef>
                          <a:spcPts val="0"/>
                        </a:spcBef>
                        <a:spcAft>
                          <a:spcPts val="0"/>
                        </a:spcAft>
                        <a:buClr>
                          <a:srgbClr val="000000"/>
                        </a:buClr>
                        <a:buSzPts val="2400"/>
                        <a:buFont typeface="Arial"/>
                        <a:buNone/>
                      </a:pPr>
                      <a:r>
                        <a:t/>
                      </a:r>
                      <a:endParaRPr b="0" sz="2400" u="none" cap="none" strike="noStrike">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lang="en-US" sz="2400" u="none" cap="none" strike="noStrike">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sz="1400" u="none" cap="none" strike="noStrike"/>
                    </a:p>
                    <a:p>
                      <a:pPr indent="0" lvl="0" marL="0" marR="0" rtl="0" algn="l">
                        <a:lnSpc>
                          <a:spcPct val="100000"/>
                        </a:lnSpc>
                        <a:spcBef>
                          <a:spcPts val="0"/>
                        </a:spcBef>
                        <a:spcAft>
                          <a:spcPts val="0"/>
                        </a:spcAft>
                        <a:buClr>
                          <a:srgbClr val="000000"/>
                        </a:buClr>
                        <a:buSzPts val="2400"/>
                        <a:buFont typeface="Arial"/>
                        <a:buNone/>
                      </a:pPr>
                      <a:r>
                        <a:t/>
                      </a:r>
                      <a:endParaRPr b="0" sz="2400" u="none" cap="none" strike="noStrike">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lang="en-US" sz="2400" u="none" cap="none" strike="noStrike">
                          <a:solidFill>
                            <a:srgbClr val="D9D9D9"/>
                          </a:solidFill>
                          <a:latin typeface="Arial"/>
                          <a:ea typeface="Arial"/>
                          <a:cs typeface="Arial"/>
                          <a:sym typeface="Arial"/>
                        </a:rPr>
                        <a:t>After you finish working on the SLIDE MASTER, it is important that you go to VIEW &gt; NORMAL to continue working on your poster. </a:t>
                      </a:r>
                      <a:endParaRPr sz="1400" u="none" cap="none" strike="noStrike"/>
                    </a:p>
                  </a:txBody>
                  <a:tcPr marT="137150" marB="45725" marR="91450" marL="182875">
                    <a:solidFill>
                      <a:schemeClr val="dk1"/>
                    </a:solidFill>
                  </a:tcPr>
                </a:tc>
                <a:tc hMerge="1"/>
                <a:tc hMerge="1"/>
              </a:tr>
              <a:tr h="3667725">
                <a:tc gridSpan="3">
                  <a:txBody>
                    <a:bodyPr/>
                    <a:lstStyle/>
                    <a:p>
                      <a:pPr indent="0" lvl="0" marL="0" marR="0" rtl="0" algn="l">
                        <a:lnSpc>
                          <a:spcPct val="100000"/>
                        </a:lnSpc>
                        <a:spcBef>
                          <a:spcPts val="0"/>
                        </a:spcBef>
                        <a:spcAft>
                          <a:spcPts val="0"/>
                        </a:spcAft>
                        <a:buClr>
                          <a:srgbClr val="000000"/>
                        </a:buClr>
                        <a:buSzPts val="2800"/>
                        <a:buFont typeface="Arial"/>
                        <a:buNone/>
                      </a:pPr>
                      <a:r>
                        <a:rPr b="1" lang="en-US" sz="2800" u="none" cap="none" strike="noStrike">
                          <a:solidFill>
                            <a:srgbClr val="FFC000"/>
                          </a:solidFill>
                          <a:latin typeface="Arial"/>
                          <a:ea typeface="Arial"/>
                          <a:cs typeface="Arial"/>
                          <a:sym typeface="Arial"/>
                        </a:rPr>
                        <a:t>How to change the column layout configuration</a:t>
                      </a:r>
                      <a:endParaRPr sz="1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sz="1400" u="none" cap="none" strike="noStrike"/>
                    </a:p>
                    <a:p>
                      <a:pPr indent="0" lvl="0" marL="0" marR="0" rtl="0" algn="l">
                        <a:lnSpc>
                          <a:spcPct val="100000"/>
                        </a:lnSpc>
                        <a:spcBef>
                          <a:spcPts val="0"/>
                        </a:spcBef>
                        <a:spcAft>
                          <a:spcPts val="0"/>
                        </a:spcAft>
                        <a:buClr>
                          <a:srgbClr val="D9D9D9"/>
                        </a:buClr>
                        <a:buSzPts val="2400"/>
                        <a:buFont typeface="Arial"/>
                        <a:buNone/>
                      </a:pPr>
                      <a:r>
                        <a:rPr lang="en-US" sz="2400" u="none" cap="none" strike="noStrike">
                          <a:solidFill>
                            <a:srgbClr val="D9D9D9"/>
                          </a:solidFill>
                          <a:latin typeface="Arial"/>
                          <a:ea typeface="Arial"/>
                          <a:cs typeface="Arial"/>
                          <a:sym typeface="Arial"/>
                        </a:rPr>
                        <a:t>You can see a tutorial here: </a:t>
                      </a:r>
                      <a:r>
                        <a:rPr lang="en-US" sz="2400" u="sng" cap="none" strike="noStrike">
                          <a:solidFill>
                            <a:srgbClr val="FFC000"/>
                          </a:solidFill>
                          <a:latin typeface="Arial"/>
                          <a:ea typeface="Arial"/>
                          <a:cs typeface="Arial"/>
                          <a:sym typeface="Arial"/>
                        </a:rPr>
                        <a:t>https://www.posterpresentations.com/how-to-change-the-column-configuration.html</a:t>
                      </a:r>
                      <a:endParaRPr sz="8600" u="sng" cap="none" strike="noStrike">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u="none" cap="none" strike="noStrike">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u="none" cap="none" strike="noStrike">
                          <a:solidFill>
                            <a:srgbClr val="FFC000"/>
                          </a:solidFill>
                          <a:latin typeface="Arial"/>
                          <a:ea typeface="Arial"/>
                          <a:cs typeface="Arial"/>
                          <a:sym typeface="Arial"/>
                        </a:rPr>
                        <a:t>How to hide the QUICK START GUIDE bars from the sides of the template</a:t>
                      </a:r>
                      <a:endParaRPr sz="1400" u="none" cap="none" strike="noStrike"/>
                    </a:p>
                    <a:p>
                      <a:pPr indent="0" lvl="0" marL="0" marR="0" rtl="0" algn="l">
                        <a:lnSpc>
                          <a:spcPct val="100000"/>
                        </a:lnSpc>
                        <a:spcBef>
                          <a:spcPts val="0"/>
                        </a:spcBef>
                        <a:spcAft>
                          <a:spcPts val="0"/>
                        </a:spcAft>
                        <a:buClr>
                          <a:srgbClr val="D9D9D9"/>
                        </a:buClr>
                        <a:buSzPts val="2400"/>
                        <a:buFont typeface="Arial"/>
                        <a:buNone/>
                      </a:pPr>
                      <a:r>
                        <a:rPr lang="en-US" sz="2400" u="none" cap="none" strike="noStrike">
                          <a:solidFill>
                            <a:srgbClr val="D9D9D9"/>
                          </a:solidFill>
                          <a:latin typeface="Arial"/>
                          <a:ea typeface="Arial"/>
                          <a:cs typeface="Arial"/>
                          <a:sym typeface="Arial"/>
                        </a:rPr>
                        <a:t>The Quick Start Guides </a:t>
                      </a:r>
                      <a:r>
                        <a:rPr lang="en-US" sz="2400" u="sng" cap="none" strike="noStrike">
                          <a:solidFill>
                            <a:srgbClr val="D9D9D9"/>
                          </a:solidFill>
                          <a:latin typeface="Arial"/>
                          <a:ea typeface="Arial"/>
                          <a:cs typeface="Arial"/>
                          <a:sym typeface="Arial"/>
                        </a:rPr>
                        <a:t>are outside the template’s printable area</a:t>
                      </a:r>
                      <a:r>
                        <a:rPr lang="en-US" sz="2400" u="none" cap="none" strike="noStrike">
                          <a:solidFill>
                            <a:srgbClr val="D9D9D9"/>
                          </a:solidFill>
                          <a:latin typeface="Arial"/>
                          <a:ea typeface="Arial"/>
                          <a:cs typeface="Arial"/>
                          <a:sym typeface="Arial"/>
                        </a:rPr>
                        <a:t> and they will not be on the printed poster. </a:t>
                      </a:r>
                      <a:endParaRPr sz="1400" u="none" cap="none" strike="noStrike"/>
                    </a:p>
                    <a:p>
                      <a:pPr indent="0" lvl="0" marL="0" marR="0" rtl="0" algn="l">
                        <a:lnSpc>
                          <a:spcPct val="100000"/>
                        </a:lnSpc>
                        <a:spcBef>
                          <a:spcPts val="0"/>
                        </a:spcBef>
                        <a:spcAft>
                          <a:spcPts val="0"/>
                        </a:spcAft>
                        <a:buClr>
                          <a:schemeClr val="dk1"/>
                        </a:buClr>
                        <a:buSzPts val="2400"/>
                        <a:buFont typeface="Calibri"/>
                        <a:buNone/>
                      </a:pPr>
                      <a:r>
                        <a:t/>
                      </a:r>
                      <a:endParaRPr sz="2400" u="none" cap="none" strike="noStrike">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u="none" cap="none" strike="noStrike">
                          <a:solidFill>
                            <a:srgbClr val="D9D9D9"/>
                          </a:solidFill>
                          <a:latin typeface="Arial"/>
                          <a:ea typeface="Arial"/>
                          <a:cs typeface="Arial"/>
                          <a:sym typeface="Arial"/>
                        </a:rPr>
                        <a:t>If you create a PDF file from your template, the guides will not be included.</a:t>
                      </a:r>
                      <a:endParaRPr sz="1400" u="none" cap="none" strike="noStrike"/>
                    </a:p>
                    <a:p>
                      <a:pPr indent="0" lvl="0" marL="0" marR="0" rtl="0" algn="l">
                        <a:lnSpc>
                          <a:spcPct val="100000"/>
                        </a:lnSpc>
                        <a:spcBef>
                          <a:spcPts val="0"/>
                        </a:spcBef>
                        <a:spcAft>
                          <a:spcPts val="0"/>
                        </a:spcAft>
                        <a:buClr>
                          <a:schemeClr val="dk1"/>
                        </a:buClr>
                        <a:buSzPts val="2400"/>
                        <a:buFont typeface="Calibri"/>
                        <a:buNone/>
                      </a:pPr>
                      <a:r>
                        <a:t/>
                      </a:r>
                      <a:endParaRPr sz="2400" u="none" cap="none" strike="noStrike">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u="none" cap="none" strike="noStrike">
                          <a:solidFill>
                            <a:srgbClr val="D9D9D9"/>
                          </a:solidFill>
                          <a:latin typeface="Arial"/>
                          <a:ea typeface="Arial"/>
                          <a:cs typeface="Arial"/>
                          <a:sym typeface="Arial"/>
                        </a:rPr>
                        <a:t>To hide the guides click on the </a:t>
                      </a:r>
                      <a:r>
                        <a:rPr b="1" lang="en-US" sz="2400" u="none" cap="none" strike="noStrike">
                          <a:solidFill>
                            <a:srgbClr val="D9D9D9"/>
                          </a:solidFill>
                          <a:latin typeface="Arial"/>
                          <a:ea typeface="Arial"/>
                          <a:cs typeface="Arial"/>
                          <a:sym typeface="Arial"/>
                        </a:rPr>
                        <a:t>Home</a:t>
                      </a:r>
                      <a:r>
                        <a:rPr lang="en-US" sz="2400" u="none" cap="none" strike="noStrike">
                          <a:solidFill>
                            <a:srgbClr val="D9D9D9"/>
                          </a:solidFill>
                          <a:latin typeface="Arial"/>
                          <a:ea typeface="Arial"/>
                          <a:cs typeface="Arial"/>
                          <a:sym typeface="Arial"/>
                        </a:rPr>
                        <a:t> tab (top of the screen) and then click on the </a:t>
                      </a:r>
                      <a:r>
                        <a:rPr b="1" lang="en-US" sz="2400" u="none" cap="none" strike="noStrike">
                          <a:solidFill>
                            <a:srgbClr val="D9D9D9"/>
                          </a:solidFill>
                          <a:latin typeface="Arial"/>
                          <a:ea typeface="Arial"/>
                          <a:cs typeface="Arial"/>
                          <a:sym typeface="Arial"/>
                        </a:rPr>
                        <a:t>Layout</a:t>
                      </a:r>
                      <a:r>
                        <a:rPr lang="en-US" sz="2400" u="none" cap="none" strike="noStrike">
                          <a:solidFill>
                            <a:srgbClr val="D9D9D9"/>
                          </a:solidFill>
                          <a:latin typeface="Arial"/>
                          <a:ea typeface="Arial"/>
                          <a:cs typeface="Arial"/>
                          <a:sym typeface="Arial"/>
                        </a:rPr>
                        <a:t> button below to see the available layouts. Choose the </a:t>
                      </a:r>
                      <a:r>
                        <a:rPr b="1" lang="en-US" sz="2400" u="none" cap="none" strike="noStrike">
                          <a:solidFill>
                            <a:srgbClr val="D9D9D9"/>
                          </a:solidFill>
                          <a:latin typeface="Arial"/>
                          <a:ea typeface="Arial"/>
                          <a:cs typeface="Arial"/>
                          <a:sym typeface="Arial"/>
                        </a:rPr>
                        <a:t>Without Guides </a:t>
                      </a:r>
                      <a:r>
                        <a:rPr b="0" lang="en-US" sz="2400" u="none" cap="none" strike="noStrike">
                          <a:solidFill>
                            <a:srgbClr val="D9D9D9"/>
                          </a:solidFill>
                          <a:latin typeface="Arial"/>
                          <a:ea typeface="Arial"/>
                          <a:cs typeface="Arial"/>
                          <a:sym typeface="Arial"/>
                        </a:rPr>
                        <a:t>layout</a:t>
                      </a:r>
                      <a:r>
                        <a:rPr lang="en-US" sz="2400" u="none" cap="none" strike="noStrike">
                          <a:solidFill>
                            <a:srgbClr val="D9D9D9"/>
                          </a:solidFill>
                          <a:latin typeface="Arial"/>
                          <a:ea typeface="Arial"/>
                          <a:cs typeface="Arial"/>
                          <a:sym typeface="Arial"/>
                        </a:rPr>
                        <a:t>.</a:t>
                      </a:r>
                      <a:endParaRPr sz="2400" u="none" cap="none" strike="noStrike">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u="none" cap="none" strike="noStrike">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lnSpc>
                          <a:spcPct val="100000"/>
                        </a:lnSpc>
                        <a:spcBef>
                          <a:spcPts val="0"/>
                        </a:spcBef>
                        <a:spcAft>
                          <a:spcPts val="0"/>
                        </a:spcAft>
                        <a:buClr>
                          <a:srgbClr val="000000"/>
                        </a:buClr>
                        <a:buSzPts val="2800"/>
                        <a:buFont typeface="Arial"/>
                        <a:buNone/>
                      </a:pPr>
                      <a:r>
                        <a:rPr b="1" lang="en-US" sz="2800" u="none" cap="none" strike="noStrike">
                          <a:solidFill>
                            <a:srgbClr val="FFC000"/>
                          </a:solidFill>
                          <a:latin typeface="Arial"/>
                          <a:ea typeface="Arial"/>
                          <a:cs typeface="Arial"/>
                          <a:sym typeface="Arial"/>
                        </a:rPr>
                        <a:t>How to preview your poster prior to printing</a:t>
                      </a:r>
                      <a:endParaRPr b="1" sz="2800" u="none" cap="none" strike="noStrike">
                        <a:solidFill>
                          <a:srgbClr val="FFC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rgbClr val="D9D9D9"/>
                          </a:solidFill>
                          <a:latin typeface="Arial"/>
                          <a:ea typeface="Arial"/>
                          <a:cs typeface="Arial"/>
                          <a:sym typeface="Arial"/>
                        </a:rPr>
                        <a:t>You can preview your poster at any time by pressing the </a:t>
                      </a:r>
                      <a:r>
                        <a:rPr lang="en-US" sz="2400" u="none" cap="none" strike="noStrike">
                          <a:solidFill>
                            <a:srgbClr val="FFC000"/>
                          </a:solidFill>
                          <a:latin typeface="Arial"/>
                          <a:ea typeface="Arial"/>
                          <a:cs typeface="Arial"/>
                          <a:sym typeface="Arial"/>
                        </a:rPr>
                        <a:t>F5 key</a:t>
                      </a:r>
                      <a:r>
                        <a:rPr lang="en-US" sz="2400" u="none" cap="none" strike="noStrike">
                          <a:solidFill>
                            <a:srgbClr val="D9D9D9"/>
                          </a:solidFill>
                          <a:latin typeface="Arial"/>
                          <a:ea typeface="Arial"/>
                          <a:cs typeface="Arial"/>
                          <a:sym typeface="Arial"/>
                        </a:rPr>
                        <a:t> on your keyboard. You will see on the screen what's on your poster and how it should look when printed. Press the </a:t>
                      </a:r>
                      <a:r>
                        <a:rPr lang="en-US" sz="2400" u="none" cap="none" strike="noStrike">
                          <a:solidFill>
                            <a:srgbClr val="FFC000"/>
                          </a:solidFill>
                          <a:latin typeface="Arial"/>
                          <a:ea typeface="Arial"/>
                          <a:cs typeface="Arial"/>
                          <a:sym typeface="Arial"/>
                        </a:rPr>
                        <a:t>ESC key </a:t>
                      </a:r>
                      <a:r>
                        <a:rPr lang="en-US" sz="2400" u="none" cap="none" strike="noStrike">
                          <a:solidFill>
                            <a:srgbClr val="D9D9D9"/>
                          </a:solidFill>
                          <a:latin typeface="Arial"/>
                          <a:ea typeface="Arial"/>
                          <a:cs typeface="Arial"/>
                          <a:sym typeface="Arial"/>
                        </a:rPr>
                        <a:t>to exit Preview.</a:t>
                      </a:r>
                      <a:endParaRPr sz="1400" u="none" cap="none" strike="noStrike"/>
                    </a:p>
                  </a:txBody>
                  <a:tcPr marT="137150" marB="45725" marR="91450" marL="182875">
                    <a:solidFill>
                      <a:srgbClr val="010101"/>
                    </a:solidFill>
                  </a:tcPr>
                </a:tc>
                <a:tc hMerge="1"/>
                <a:tc>
                  <a:txBody>
                    <a:bodyPr/>
                    <a:lstStyle/>
                    <a:p>
                      <a:pPr indent="0" lvl="0" marL="0" marR="0" rtl="0" algn="ctr">
                        <a:lnSpc>
                          <a:spcPct val="100000"/>
                        </a:lnSpc>
                        <a:spcBef>
                          <a:spcPts val="0"/>
                        </a:spcBef>
                        <a:spcAft>
                          <a:spcPts val="0"/>
                        </a:spcAft>
                        <a:buClr>
                          <a:srgbClr val="000000"/>
                        </a:buClr>
                        <a:buSzPts val="11500"/>
                        <a:buFont typeface="Arial"/>
                        <a:buNone/>
                      </a:pPr>
                      <a:r>
                        <a:rPr b="1" lang="en-US" sz="11500" u="none" cap="none" strike="noStrike">
                          <a:solidFill>
                            <a:srgbClr val="D9D9D9"/>
                          </a:solidFill>
                          <a:latin typeface="Arial"/>
                          <a:ea typeface="Arial"/>
                          <a:cs typeface="Arial"/>
                          <a:sym typeface="Arial"/>
                        </a:rPr>
                        <a:t>F5</a:t>
                      </a:r>
                      <a:r>
                        <a:rPr lang="en-US" sz="2400" u="none" cap="none" strike="noStrike">
                          <a:solidFill>
                            <a:srgbClr val="D9D9D9"/>
                          </a:solidFill>
                          <a:latin typeface="Arial"/>
                          <a:ea typeface="Arial"/>
                          <a:cs typeface="Arial"/>
                          <a:sym typeface="Arial"/>
                        </a:rPr>
                        <a:t> </a:t>
                      </a:r>
                      <a:endParaRPr sz="8600" u="none" cap="none" strike="noStrike"/>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u="none" cap="none" strike="noStrike">
                          <a:solidFill>
                            <a:srgbClr val="FFC000"/>
                          </a:solidFill>
                          <a:latin typeface="Arial"/>
                          <a:ea typeface="Arial"/>
                          <a:cs typeface="Arial"/>
                          <a:sym typeface="Arial"/>
                        </a:rPr>
                        <a:t>How to print your poster</a:t>
                      </a:r>
                      <a:endParaRPr sz="1400" u="none" cap="none" strike="noStrike"/>
                    </a:p>
                    <a:p>
                      <a:pPr indent="0" lvl="0" marL="0" marR="0" rtl="0" algn="l">
                        <a:lnSpc>
                          <a:spcPct val="100000"/>
                        </a:lnSpc>
                        <a:spcBef>
                          <a:spcPts val="0"/>
                        </a:spcBef>
                        <a:spcAft>
                          <a:spcPts val="0"/>
                        </a:spcAft>
                        <a:buClr>
                          <a:srgbClr val="D9D9D9"/>
                        </a:buClr>
                        <a:buSzPts val="2400"/>
                        <a:buFont typeface="Arial"/>
                        <a:buNone/>
                      </a:pPr>
                      <a:r>
                        <a:rPr lang="en-US" sz="2400" u="none" cap="none" strike="noStrike">
                          <a:solidFill>
                            <a:srgbClr val="D9D9D9"/>
                          </a:solidFill>
                          <a:latin typeface="Arial"/>
                          <a:ea typeface="Arial"/>
                          <a:cs typeface="Arial"/>
                          <a:sym typeface="Arial"/>
                        </a:rPr>
                        <a:t>When you are ready to have your poster printed go online to </a:t>
                      </a:r>
                      <a:r>
                        <a:rPr lang="en-US" sz="2400" u="none" cap="none" strike="noStrike">
                          <a:solidFill>
                            <a:srgbClr val="FFC000"/>
                          </a:solidFill>
                          <a:latin typeface="Arial"/>
                          <a:ea typeface="Arial"/>
                          <a:cs typeface="Arial"/>
                          <a:sym typeface="Arial"/>
                        </a:rPr>
                        <a:t>PosterPresentations.com</a:t>
                      </a:r>
                      <a:r>
                        <a:rPr lang="en-US" sz="2400" u="none" cap="none" strike="noStrike">
                          <a:solidFill>
                            <a:srgbClr val="D9D9D9"/>
                          </a:solidFill>
                          <a:latin typeface="Arial"/>
                          <a:ea typeface="Arial"/>
                          <a:cs typeface="Arial"/>
                          <a:sym typeface="Arial"/>
                        </a:rPr>
                        <a:t> and click on the "</a:t>
                      </a:r>
                      <a:r>
                        <a:rPr lang="en-US" sz="2400" u="none" cap="none" strike="noStrike">
                          <a:solidFill>
                            <a:srgbClr val="FFC000"/>
                          </a:solidFill>
                          <a:latin typeface="Arial"/>
                          <a:ea typeface="Arial"/>
                          <a:cs typeface="Arial"/>
                          <a:sym typeface="Arial"/>
                        </a:rPr>
                        <a:t>Order Your Poster</a:t>
                      </a:r>
                      <a:r>
                        <a:rPr lang="en-US" sz="2400" u="none" cap="none" strike="noStrike">
                          <a:solidFill>
                            <a:srgbClr val="D9D9D9"/>
                          </a:solidFill>
                          <a:latin typeface="Arial"/>
                          <a:ea typeface="Arial"/>
                          <a:cs typeface="Arial"/>
                          <a:sym typeface="Arial"/>
                        </a:rPr>
                        <a:t>" button. You can have your poster printed on professional papers, fabric for easy traveling and a variety of other materials. </a:t>
                      </a:r>
                      <a:endParaRPr sz="1400" u="none" cap="none" strike="noStrike"/>
                    </a:p>
                    <a:p>
                      <a:pPr indent="0" lvl="0" marL="0" marR="0" rtl="0" algn="l">
                        <a:lnSpc>
                          <a:spcPct val="100000"/>
                        </a:lnSpc>
                        <a:spcBef>
                          <a:spcPts val="0"/>
                        </a:spcBef>
                        <a:spcAft>
                          <a:spcPts val="0"/>
                        </a:spcAft>
                        <a:buClr>
                          <a:srgbClr val="D9D9D9"/>
                        </a:buClr>
                        <a:buSzPts val="2400"/>
                        <a:buFont typeface="Arial"/>
                        <a:buNone/>
                      </a:pPr>
                      <a:r>
                        <a:rPr lang="en-US" sz="2400" u="none" cap="none" strike="noStrike">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sz="1400" u="none" cap="none" strike="noStrike"/>
                    </a:p>
                    <a:p>
                      <a:pPr indent="0" lvl="0" marL="0" marR="0" rtl="0" algn="l">
                        <a:lnSpc>
                          <a:spcPct val="100000"/>
                        </a:lnSpc>
                        <a:spcBef>
                          <a:spcPts val="0"/>
                        </a:spcBef>
                        <a:spcAft>
                          <a:spcPts val="0"/>
                        </a:spcAft>
                        <a:buClr>
                          <a:srgbClr val="D9D9D9"/>
                        </a:buClr>
                        <a:buSzPts val="2400"/>
                        <a:buFont typeface="Arial"/>
                        <a:buNone/>
                      </a:pPr>
                      <a:br>
                        <a:rPr lang="en-US" sz="2400" u="none" cap="none" strike="noStrike">
                          <a:solidFill>
                            <a:srgbClr val="D9D9D9"/>
                          </a:solidFill>
                          <a:latin typeface="Arial"/>
                          <a:ea typeface="Arial"/>
                          <a:cs typeface="Arial"/>
                          <a:sym typeface="Arial"/>
                        </a:rPr>
                      </a:br>
                      <a:r>
                        <a:rPr lang="en-US" sz="2400" u="none" cap="none" strike="noStrike">
                          <a:solidFill>
                            <a:srgbClr val="D9D9D9"/>
                          </a:solidFill>
                          <a:latin typeface="Arial"/>
                          <a:ea typeface="Arial"/>
                          <a:cs typeface="Arial"/>
                          <a:sym typeface="Arial"/>
                        </a:rPr>
                        <a:t>Go to </a:t>
                      </a:r>
                      <a:r>
                        <a:rPr lang="en-US" sz="2400" u="none" cap="none" strike="noStrike">
                          <a:solidFill>
                            <a:srgbClr val="FFC000"/>
                          </a:solidFill>
                          <a:latin typeface="Arial"/>
                          <a:ea typeface="Arial"/>
                          <a:cs typeface="Arial"/>
                          <a:sym typeface="Arial"/>
                        </a:rPr>
                        <a:t>PosterPresentations.com</a:t>
                      </a:r>
                      <a:r>
                        <a:rPr lang="en-US" sz="2400" u="none" cap="none" strike="noStrike">
                          <a:solidFill>
                            <a:srgbClr val="D9D9D9"/>
                          </a:solidFill>
                          <a:latin typeface="Arial"/>
                          <a:ea typeface="Arial"/>
                          <a:cs typeface="Arial"/>
                          <a:sym typeface="Arial"/>
                        </a:rPr>
                        <a:t> for more information.</a:t>
                      </a:r>
                      <a:endParaRPr sz="1400" u="none" cap="none" strike="noStrike"/>
                    </a:p>
                  </a:txBody>
                  <a:tcPr marT="137150" marB="45725" marR="91450" marL="182875">
                    <a:solidFill>
                      <a:srgbClr val="010101"/>
                    </a:solidFill>
                  </a:tcPr>
                </a:tc>
                <a:tc hMerge="1"/>
                <a:tc hMerge="1"/>
              </a:tr>
              <a:tr h="1354775">
                <a:tc gridSpan="3">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Clr>
                          <a:srgbClr val="000000"/>
                        </a:buClr>
                        <a:buSzPts val="2000"/>
                        <a:buFont typeface="Arial"/>
                        <a:buNone/>
                      </a:pPr>
                      <a:r>
                        <a:rPr lang="en-US" sz="2000" u="none" cap="none" strike="noStrike">
                          <a:solidFill>
                            <a:srgbClr val="D8D8D8"/>
                          </a:solidFill>
                          <a:latin typeface="Arial"/>
                          <a:ea typeface="Arial"/>
                          <a:cs typeface="Arial"/>
                          <a:sym typeface="Arial"/>
                        </a:rPr>
                        <a:t>© 2019 PosterPresentations.com</a:t>
                      </a:r>
                      <a:br>
                        <a:rPr lang="en-US" sz="2000" u="none" cap="none" strike="noStrike">
                          <a:solidFill>
                            <a:srgbClr val="D8D8D8"/>
                          </a:solidFill>
                          <a:latin typeface="Arial"/>
                          <a:ea typeface="Arial"/>
                          <a:cs typeface="Arial"/>
                          <a:sym typeface="Arial"/>
                        </a:rPr>
                      </a:br>
                      <a:r>
                        <a:rPr lang="en-US" sz="2000" u="none" cap="none" strike="noStrike">
                          <a:solidFill>
                            <a:srgbClr val="D8D8D8"/>
                          </a:solidFill>
                          <a:latin typeface="Arial"/>
                          <a:ea typeface="Arial"/>
                          <a:cs typeface="Arial"/>
                          <a:sym typeface="Arial"/>
                        </a:rPr>
                        <a:t>2117 Fourth Street , STE C        </a:t>
                      </a:r>
                      <a:endParaRPr sz="1400" u="none" cap="none" strike="noStrike"/>
                    </a:p>
                    <a:p>
                      <a:pPr indent="0" lvl="0" marL="0" marR="0" rtl="0" algn="l">
                        <a:lnSpc>
                          <a:spcPct val="130000"/>
                        </a:lnSpc>
                        <a:spcBef>
                          <a:spcPts val="0"/>
                        </a:spcBef>
                        <a:spcAft>
                          <a:spcPts val="0"/>
                        </a:spcAft>
                        <a:buClr>
                          <a:srgbClr val="000000"/>
                        </a:buClr>
                        <a:buSzPts val="2000"/>
                        <a:buFont typeface="Arial"/>
                        <a:buNone/>
                      </a:pPr>
                      <a:r>
                        <a:rPr lang="en-US" sz="2000" u="none" cap="none" strike="noStrike">
                          <a:solidFill>
                            <a:srgbClr val="D8D8D8"/>
                          </a:solidFill>
                          <a:latin typeface="Arial"/>
                          <a:ea typeface="Arial"/>
                          <a:cs typeface="Arial"/>
                          <a:sym typeface="Arial"/>
                        </a:rPr>
                        <a:t>Berkeley CA 94710 USA</a:t>
                      </a:r>
                      <a:endParaRPr sz="2000" u="none" cap="none" strike="noStrike">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u="none" cap="none" strike="noStrike">
                          <a:solidFill>
                            <a:srgbClr val="D0D0D0"/>
                          </a:solidFill>
                          <a:latin typeface="Arial"/>
                          <a:ea typeface="Arial"/>
                          <a:cs typeface="Arial"/>
                          <a:sym typeface="Arial"/>
                        </a:rPr>
                        <a:t>For complete tutorials visit:</a:t>
                      </a:r>
                      <a:endParaRPr sz="1400" u="none" cap="none" strike="noStrike"/>
                    </a:p>
                    <a:p>
                      <a:pPr indent="0" lvl="0" marL="0" marR="0" rtl="0" algn="l">
                        <a:lnSpc>
                          <a:spcPct val="100000"/>
                        </a:lnSpc>
                        <a:spcBef>
                          <a:spcPts val="0"/>
                        </a:spcBef>
                        <a:spcAft>
                          <a:spcPts val="0"/>
                        </a:spcAft>
                        <a:buClr>
                          <a:srgbClr val="FFC000"/>
                        </a:buClr>
                        <a:buSzPts val="1800"/>
                        <a:buFont typeface="Arial"/>
                        <a:buNone/>
                      </a:pPr>
                      <a:r>
                        <a:rPr b="1" lang="en-US" sz="1800" u="none" cap="none" strike="noStrike">
                          <a:solidFill>
                            <a:srgbClr val="FFC000"/>
                          </a:solidFill>
                          <a:latin typeface="Arial"/>
                          <a:ea typeface="Arial"/>
                          <a:cs typeface="Arial"/>
                          <a:sym typeface="Arial"/>
                        </a:rPr>
                        <a:t>https://www.posterpresentations.com/helpdesk.html</a:t>
                      </a:r>
                      <a:endParaRPr sz="1800" u="none" cap="none" strike="noStrike">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
        <p:nvSpPr>
          <p:cNvPr id="14" name="Google Shape;14;p2"/>
          <p:cNvSpPr txBox="1"/>
          <p:nvPr/>
        </p:nvSpPr>
        <p:spPr>
          <a:xfrm>
            <a:off x="1128393" y="31971938"/>
            <a:ext cx="2514600" cy="336819"/>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Clr>
                <a:srgbClr val="000000"/>
              </a:buClr>
              <a:buSzPts val="500"/>
              <a:buFont typeface="Arial"/>
              <a:buNone/>
            </a:pPr>
            <a:r>
              <a:rPr b="1" i="0" lang="en-US" sz="500" u="none" cap="none" strike="noStrike">
                <a:solidFill>
                  <a:srgbClr val="BFBFBF"/>
                </a:solidFill>
                <a:latin typeface="Arial"/>
                <a:ea typeface="Arial"/>
                <a:cs typeface="Arial"/>
                <a:sym typeface="Arial"/>
              </a:rPr>
              <a:t>RESEARCH POSTER PRESENTATION DESIGN © 2015</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550"/>
              </a:spcBef>
              <a:spcAft>
                <a:spcPts val="0"/>
              </a:spcAft>
              <a:buClr>
                <a:srgbClr val="000000"/>
              </a:buClr>
              <a:buSzPts val="1100"/>
              <a:buFont typeface="Arial"/>
              <a:buNone/>
            </a:pPr>
            <a:r>
              <a:rPr b="1" i="0" lang="en-US" sz="1100" u="none" cap="none" strike="noStrike">
                <a:solidFill>
                  <a:srgbClr val="BFBFBF"/>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8.png"/><Relationship Id="rId13" Type="http://schemas.openxmlformats.org/officeDocument/2006/relationships/image" Target="../media/image7.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10.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p:nvPr/>
        </p:nvSpPr>
        <p:spPr>
          <a:xfrm>
            <a:off x="33352975" y="5440800"/>
            <a:ext cx="10047000" cy="255024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
          <p:cNvSpPr/>
          <p:nvPr/>
        </p:nvSpPr>
        <p:spPr>
          <a:xfrm>
            <a:off x="11419513" y="5440800"/>
            <a:ext cx="10047000" cy="258456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
          <p:cNvSpPr txBox="1"/>
          <p:nvPr>
            <p:ph idx="1" type="body"/>
          </p:nvPr>
        </p:nvSpPr>
        <p:spPr>
          <a:xfrm>
            <a:off x="459674" y="6378481"/>
            <a:ext cx="10056900" cy="8650500"/>
          </a:xfrm>
          <a:prstGeom prst="rect">
            <a:avLst/>
          </a:prstGeom>
          <a:noFill/>
          <a:ln>
            <a:noFill/>
          </a:ln>
        </p:spPr>
        <p:txBody>
          <a:bodyPr anchorCtr="0" anchor="t" bIns="228575" lIns="228575" spcFirstLastPara="1" rIns="228575" wrap="square" tIns="228575">
            <a:spAutoFit/>
          </a:bodyPr>
          <a:lstStyle/>
          <a:p>
            <a:pPr indent="457200" lvl="0" marL="0" marR="0" rtl="0" algn="l">
              <a:lnSpc>
                <a:spcPct val="100000"/>
              </a:lnSpc>
              <a:spcBef>
                <a:spcPts val="0"/>
              </a:spcBef>
              <a:spcAft>
                <a:spcPts val="0"/>
              </a:spcAft>
              <a:buClr>
                <a:srgbClr val="3F2F28"/>
              </a:buClr>
              <a:buSzPts val="2500"/>
              <a:buNone/>
            </a:pPr>
            <a:r>
              <a:rPr b="1" lang="en-US" sz="2800"/>
              <a:t>A</a:t>
            </a:r>
            <a:r>
              <a:rPr lang="en-US" sz="2800"/>
              <a:t>ccessible Routes was designed in conjunction with the Disabled Students at Rensselaer Club as an application to help physically disabled students navigate between their dorms, dining halls, classes, and extracurriculars, in order to provide a more equitable RPI experience. </a:t>
            </a:r>
            <a:endParaRPr sz="2800"/>
          </a:p>
          <a:p>
            <a:pPr indent="457200" lvl="0" marL="0" marR="0" rtl="0" algn="l">
              <a:lnSpc>
                <a:spcPct val="100000"/>
              </a:lnSpc>
              <a:spcBef>
                <a:spcPts val="0"/>
              </a:spcBef>
              <a:spcAft>
                <a:spcPts val="0"/>
              </a:spcAft>
              <a:buClr>
                <a:srgbClr val="3F2F28"/>
              </a:buClr>
              <a:buSzPts val="2500"/>
              <a:buFont typeface="Arial"/>
              <a:buNone/>
            </a:pPr>
            <a:r>
              <a:rPr b="1" lang="en-US" sz="2800"/>
              <a:t>U</a:t>
            </a:r>
            <a:r>
              <a:rPr lang="en-US" sz="2800"/>
              <a:t>sers will be able to use the website to choose buildings starting location and a destination from drop-down menus, and will either be presented with an accessible route, or be informed that there are no accessible routes between those two locations. The website will also help users locate an accessible way to find their room within the destination building -  and inform them of any difficulties they may face. The interface will consist of a map as well as an information tab with information on what buildings are accessible. In the future, we hope to add time estimates for paths (will also add a feature to alter the estimate based on the speed of the user). We also plan to add path warnings for steep hills, where wheelchair buttons are and whether or not they work, information about winter snow clearing, and more. Finally, we plan to include routing to bathrooms by gender (mens, womens, gender-inclusive).</a:t>
            </a:r>
            <a:endParaRPr sz="2800"/>
          </a:p>
        </p:txBody>
      </p:sp>
      <p:sp>
        <p:nvSpPr>
          <p:cNvPr id="40" name="Google Shape;40;p1"/>
          <p:cNvSpPr txBox="1"/>
          <p:nvPr>
            <p:ph idx="2" type="body"/>
          </p:nvPr>
        </p:nvSpPr>
        <p:spPr>
          <a:xfrm>
            <a:off x="477827" y="5548750"/>
            <a:ext cx="10048875" cy="754045"/>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3700"/>
              <a:buNone/>
            </a:pPr>
            <a:r>
              <a:rPr lang="en-US"/>
              <a:t>INTRODUCTION</a:t>
            </a:r>
            <a:endParaRPr/>
          </a:p>
        </p:txBody>
      </p:sp>
      <p:sp>
        <p:nvSpPr>
          <p:cNvPr id="41" name="Google Shape;41;p1"/>
          <p:cNvSpPr txBox="1"/>
          <p:nvPr>
            <p:ph idx="3" type="body"/>
          </p:nvPr>
        </p:nvSpPr>
        <p:spPr>
          <a:xfrm>
            <a:off x="533150" y="15026001"/>
            <a:ext cx="10050600" cy="7542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3700"/>
              <a:buNone/>
            </a:pPr>
            <a:r>
              <a:rPr lang="en-US"/>
              <a:t>STRUCTURE</a:t>
            </a:r>
            <a:endParaRPr/>
          </a:p>
        </p:txBody>
      </p:sp>
      <p:sp>
        <p:nvSpPr>
          <p:cNvPr id="42" name="Google Shape;42;p1"/>
          <p:cNvSpPr txBox="1"/>
          <p:nvPr>
            <p:ph idx="4" type="body"/>
          </p:nvPr>
        </p:nvSpPr>
        <p:spPr>
          <a:xfrm>
            <a:off x="11460150" y="6378477"/>
            <a:ext cx="10048800" cy="19856100"/>
          </a:xfrm>
          <a:prstGeom prst="rect">
            <a:avLst/>
          </a:prstGeom>
          <a:noFill/>
          <a:ln>
            <a:noFill/>
          </a:ln>
        </p:spPr>
        <p:txBody>
          <a:bodyPr anchorCtr="0" anchor="t" bIns="228575" lIns="228575" spcFirstLastPara="1" rIns="228575" wrap="square" tIns="228575">
            <a:spAutoFit/>
          </a:bodyPr>
          <a:lstStyle/>
          <a:p>
            <a:pPr indent="457200" lvl="0" marL="0" rtl="0" algn="l">
              <a:spcBef>
                <a:spcPts val="0"/>
              </a:spcBef>
              <a:spcAft>
                <a:spcPts val="0"/>
              </a:spcAft>
              <a:buClr>
                <a:schemeClr val="dk1"/>
              </a:buClr>
              <a:buSzPts val="1100"/>
              <a:buFont typeface="Arial"/>
              <a:buNone/>
            </a:pPr>
            <a:r>
              <a:rPr b="1" lang="en-US" sz="2800"/>
              <a:t>T</a:t>
            </a:r>
            <a:r>
              <a:rPr lang="en-US" sz="2800"/>
              <a:t>he objective for our data collection was to take the floor plans of RPI academic buildings (images) and implement them into software that we created in order to create a way to efficiently input data on each building into our database.  We already had data for getting around campus.  The challenge here was figuring out the best format to take the data in for graph creation. We use a combination of OSMnx for </a:t>
            </a:r>
            <a:r>
              <a:rPr lang="en-US" sz="2800"/>
              <a:t>querying</a:t>
            </a:r>
            <a:r>
              <a:rPr lang="en-US" sz="2800"/>
              <a:t> the data from OpenStreetMaps, as well as GeoPandas to properly format our data and convert it into a graph.</a:t>
            </a:r>
            <a:endParaRPr b="1" sz="2800"/>
          </a:p>
          <a:p>
            <a:pPr indent="457200" lvl="0" marL="0" rtl="0" algn="l">
              <a:lnSpc>
                <a:spcPct val="100000"/>
              </a:lnSpc>
              <a:spcBef>
                <a:spcPts val="0"/>
              </a:spcBef>
              <a:spcAft>
                <a:spcPts val="0"/>
              </a:spcAft>
              <a:buClr>
                <a:srgbClr val="3F2F28"/>
              </a:buClr>
              <a:buSzPts val="2500"/>
              <a:buNone/>
            </a:pPr>
            <a:r>
              <a:t/>
            </a:r>
            <a:endParaRPr sz="2800"/>
          </a:p>
          <a:p>
            <a:pPr indent="457200" lvl="0" marL="0" rtl="0" algn="l">
              <a:lnSpc>
                <a:spcPct val="100000"/>
              </a:lnSpc>
              <a:spcBef>
                <a:spcPts val="0"/>
              </a:spcBef>
              <a:spcAft>
                <a:spcPts val="0"/>
              </a:spcAft>
              <a:buClr>
                <a:srgbClr val="3F2F28"/>
              </a:buClr>
              <a:buSzPts val="2500"/>
              <a:buNone/>
            </a:pPr>
            <a:r>
              <a:rPr b="1" lang="en-US" sz="2800"/>
              <a:t>F</a:t>
            </a:r>
            <a:r>
              <a:rPr lang="en-US" sz="2800"/>
              <a:t>or each room, we stored the room number, floor number, building name, room type (classroom, staircase, etc.), and a couple more as seen below in the graph. However, only the floor number, building name, and room type are easily accessible to us and so we do not have complete data for the other categories yet.</a:t>
            </a:r>
            <a:endParaRPr sz="2800"/>
          </a:p>
          <a:p>
            <a:pPr indent="457200" lvl="0" marL="0" rtl="0" algn="l">
              <a:lnSpc>
                <a:spcPct val="100000"/>
              </a:lnSpc>
              <a:spcBef>
                <a:spcPts val="0"/>
              </a:spcBef>
              <a:spcAft>
                <a:spcPts val="0"/>
              </a:spcAft>
              <a:buClr>
                <a:srgbClr val="3F2F28"/>
              </a:buClr>
              <a:buSzPts val="2500"/>
              <a:buNone/>
            </a:pPr>
            <a:r>
              <a:t/>
            </a:r>
            <a:endParaRPr sz="2800"/>
          </a:p>
          <a:p>
            <a:pPr indent="457200" lvl="0" marL="0" rtl="0" algn="l">
              <a:lnSpc>
                <a:spcPct val="100000"/>
              </a:lnSpc>
              <a:spcBef>
                <a:spcPts val="0"/>
              </a:spcBef>
              <a:spcAft>
                <a:spcPts val="0"/>
              </a:spcAft>
              <a:buClr>
                <a:srgbClr val="3F2F28"/>
              </a:buClr>
              <a:buSzPts val="2500"/>
              <a:buNone/>
            </a:pPr>
            <a:r>
              <a:rPr b="1" lang="en-US" sz="2800"/>
              <a:t>A</a:t>
            </a:r>
            <a:r>
              <a:rPr lang="en-US" sz="2800"/>
              <a:t>ccessible Routes backend application is designed using relational database principles to provide a flexible and scalable architecture. Using a PostgreSQL database, there are 4 main tables or types of objects: Rooms, Buildings, Nodes, and Ways. Rooms and Buildings represent rooms and building that are defined by RPI while Nodes and Ways are nodes and pathways we have identified as accessible and used for the routing of students.</a:t>
            </a:r>
            <a:endParaRPr sz="2800"/>
          </a:p>
          <a:p>
            <a:pPr indent="45720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rPr lang="en-US" sz="2800"/>
              <a:t>	</a:t>
            </a:r>
            <a:r>
              <a:rPr b="1" lang="en-US" sz="2800"/>
              <a:t>I</a:t>
            </a:r>
            <a:r>
              <a:rPr lang="en-US" sz="2800"/>
              <a:t>n order to give accessible routes inside of buildings, we needed a way to get the connections between interior rooms and any accessibility </a:t>
            </a:r>
            <a:r>
              <a:rPr lang="en-US" sz="2800"/>
              <a:t>challenges</a:t>
            </a:r>
            <a:r>
              <a:rPr lang="en-US" sz="2800"/>
              <a:t> that may be present. Manually inputting the layout of each building on campus would take forever, so a </a:t>
            </a:r>
            <a:r>
              <a:rPr lang="en-US" sz="2800"/>
              <a:t>different</a:t>
            </a:r>
            <a:r>
              <a:rPr lang="en-US" sz="2800"/>
              <a:t> solution was needed. A tool was created to make data entry easier. As shown below, the user can choose a floor plan image as a reference and quickly add rooms and their connections. When every room has been entered, the user can export the data in a format that can be used by the rest of the project.</a:t>
            </a:r>
            <a:endParaRPr sz="2800"/>
          </a:p>
        </p:txBody>
      </p:sp>
      <p:sp>
        <p:nvSpPr>
          <p:cNvPr id="43" name="Google Shape;43;p1"/>
          <p:cNvSpPr txBox="1"/>
          <p:nvPr>
            <p:ph idx="5" type="body"/>
          </p:nvPr>
        </p:nvSpPr>
        <p:spPr>
          <a:xfrm>
            <a:off x="11460162" y="5548749"/>
            <a:ext cx="10048800" cy="7542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3700"/>
              <a:buNone/>
            </a:pPr>
            <a:r>
              <a:rPr lang="en-US"/>
              <a:t>BACKEND — DATA AND DATABASE</a:t>
            </a:r>
            <a:endParaRPr/>
          </a:p>
        </p:txBody>
      </p:sp>
      <p:sp>
        <p:nvSpPr>
          <p:cNvPr id="44" name="Google Shape;44;p1"/>
          <p:cNvSpPr txBox="1"/>
          <p:nvPr>
            <p:ph idx="6" type="body"/>
          </p:nvPr>
        </p:nvSpPr>
        <p:spPr>
          <a:xfrm>
            <a:off x="22385350" y="6378475"/>
            <a:ext cx="10048800" cy="10805400"/>
          </a:xfrm>
          <a:prstGeom prst="rect">
            <a:avLst/>
          </a:prstGeom>
          <a:noFill/>
          <a:ln>
            <a:noFill/>
          </a:ln>
        </p:spPr>
        <p:txBody>
          <a:bodyPr anchorCtr="0" anchor="t" bIns="228575" lIns="228575" spcFirstLastPara="1" rIns="228575" wrap="square" tIns="228575">
            <a:spAutoFit/>
          </a:bodyPr>
          <a:lstStyle/>
          <a:p>
            <a:pPr indent="457200" lvl="0" marL="0" rtl="0" algn="l">
              <a:lnSpc>
                <a:spcPct val="100000"/>
              </a:lnSpc>
              <a:spcBef>
                <a:spcPts val="0"/>
              </a:spcBef>
              <a:spcAft>
                <a:spcPts val="0"/>
              </a:spcAft>
              <a:buClr>
                <a:srgbClr val="3F2F28"/>
              </a:buClr>
              <a:buSzPts val="2500"/>
              <a:buNone/>
            </a:pPr>
            <a:r>
              <a:rPr b="1" lang="en-US" sz="2800"/>
              <a:t>T</a:t>
            </a:r>
            <a:r>
              <a:rPr lang="en-US" sz="2800"/>
              <a:t>he frontend is currently being developed for both a website and a mobile platform (IOS and Android) using React and React Native respectively. Each platform this semester focuses on a separate aspect of navigation, with the website platform focusing on navigation inside of buildings and the mobile platform focused on navigation between buildings. </a:t>
            </a:r>
            <a:endParaRPr sz="2800"/>
          </a:p>
          <a:p>
            <a:pPr indent="457200" lvl="0" marL="0" rtl="0" algn="l">
              <a:lnSpc>
                <a:spcPct val="100000"/>
              </a:lnSpc>
              <a:spcBef>
                <a:spcPts val="0"/>
              </a:spcBef>
              <a:spcAft>
                <a:spcPts val="0"/>
              </a:spcAft>
              <a:buClr>
                <a:srgbClr val="3F2F28"/>
              </a:buClr>
              <a:buSzPts val="2500"/>
              <a:buNone/>
            </a:pPr>
            <a:r>
              <a:rPr lang="en-US" sz="2800"/>
              <a:t>The website currently contains two pages. One is a map page, with some buildings marked and two search bars. Once the routing is finished, the user should be able to press the button and have the route shown to them. The second page is an accessibility page, where the user chooses a building from a dropdown menu and the website will tell them if the building is internally accessible.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457200" lvl="0" marL="0" rtl="0" algn="l">
              <a:lnSpc>
                <a:spcPct val="100000"/>
              </a:lnSpc>
              <a:spcBef>
                <a:spcPts val="0"/>
              </a:spcBef>
              <a:spcAft>
                <a:spcPts val="0"/>
              </a:spcAft>
              <a:buClr>
                <a:srgbClr val="3F2F28"/>
              </a:buClr>
              <a:buSzPts val="2500"/>
              <a:buNone/>
            </a:pPr>
            <a:r>
              <a:t/>
            </a:r>
            <a:endParaRPr sz="2800"/>
          </a:p>
        </p:txBody>
      </p:sp>
      <p:sp>
        <p:nvSpPr>
          <p:cNvPr id="45" name="Google Shape;45;p1"/>
          <p:cNvSpPr txBox="1"/>
          <p:nvPr>
            <p:ph idx="7" type="body"/>
          </p:nvPr>
        </p:nvSpPr>
        <p:spPr>
          <a:xfrm>
            <a:off x="22377404" y="5548749"/>
            <a:ext cx="10058400" cy="7542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3700"/>
              <a:buNone/>
            </a:pPr>
            <a:r>
              <a:rPr lang="en-US"/>
              <a:t>FRONTEND</a:t>
            </a:r>
            <a:endParaRPr/>
          </a:p>
        </p:txBody>
      </p:sp>
      <p:sp>
        <p:nvSpPr>
          <p:cNvPr id="46" name="Google Shape;46;p1"/>
          <p:cNvSpPr txBox="1"/>
          <p:nvPr>
            <p:ph idx="8" type="body"/>
          </p:nvPr>
        </p:nvSpPr>
        <p:spPr>
          <a:xfrm>
            <a:off x="33310542" y="17174599"/>
            <a:ext cx="10047000" cy="7542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3700"/>
              <a:buNone/>
            </a:pPr>
            <a:r>
              <a:rPr lang="en-US"/>
              <a:t>FUTURE PLANS</a:t>
            </a:r>
            <a:endParaRPr/>
          </a:p>
        </p:txBody>
      </p:sp>
      <p:sp>
        <p:nvSpPr>
          <p:cNvPr id="47" name="Google Shape;47;p1"/>
          <p:cNvSpPr txBox="1"/>
          <p:nvPr>
            <p:ph idx="9" type="body"/>
          </p:nvPr>
        </p:nvSpPr>
        <p:spPr>
          <a:xfrm>
            <a:off x="33277792" y="17928444"/>
            <a:ext cx="10047000" cy="6926400"/>
          </a:xfrm>
          <a:prstGeom prst="rect">
            <a:avLst/>
          </a:prstGeom>
          <a:noFill/>
          <a:ln>
            <a:noFill/>
          </a:ln>
        </p:spPr>
        <p:txBody>
          <a:bodyPr anchorCtr="0" anchor="t" bIns="228575" lIns="228575" spcFirstLastPara="1" rIns="228575" wrap="square" tIns="228575">
            <a:spAutoFit/>
          </a:bodyPr>
          <a:lstStyle/>
          <a:p>
            <a:pPr indent="457200" lvl="0" marL="0" rtl="0" algn="l">
              <a:lnSpc>
                <a:spcPct val="100000"/>
              </a:lnSpc>
              <a:spcBef>
                <a:spcPts val="0"/>
              </a:spcBef>
              <a:spcAft>
                <a:spcPts val="0"/>
              </a:spcAft>
              <a:buSzPts val="2500"/>
              <a:buNone/>
            </a:pPr>
            <a:r>
              <a:rPr b="1" lang="en-US" sz="2800"/>
              <a:t>W</a:t>
            </a:r>
            <a:r>
              <a:rPr lang="en-US" sz="2800"/>
              <a:t>e plan to implement many features once the website runs successfully. Future features beyond basic functionality include:</a:t>
            </a:r>
            <a:endParaRPr sz="2800"/>
          </a:p>
          <a:p>
            <a:pPr indent="-406400" lvl="0" marL="457200" rtl="0" algn="l">
              <a:lnSpc>
                <a:spcPct val="100000"/>
              </a:lnSpc>
              <a:spcBef>
                <a:spcPts val="0"/>
              </a:spcBef>
              <a:spcAft>
                <a:spcPts val="0"/>
              </a:spcAft>
              <a:buSzPts val="2800"/>
              <a:buChar char="-"/>
            </a:pPr>
            <a:r>
              <a:rPr lang="en-US" sz="2800"/>
              <a:t>Mobile application;</a:t>
            </a:r>
            <a:endParaRPr sz="2800">
              <a:solidFill>
                <a:srgbClr val="3F2F28"/>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SzPts val="2800"/>
              <a:buChar char="-"/>
            </a:pPr>
            <a:r>
              <a:rPr lang="en-US" sz="2800"/>
              <a:t>Combining indoor and outdoor navigation;</a:t>
            </a:r>
            <a:endParaRPr sz="2800"/>
          </a:p>
          <a:p>
            <a:pPr indent="-406400" lvl="0" marL="457200" marR="0" rtl="0" algn="l">
              <a:lnSpc>
                <a:spcPct val="100000"/>
              </a:lnSpc>
              <a:spcBef>
                <a:spcPts val="0"/>
              </a:spcBef>
              <a:spcAft>
                <a:spcPts val="0"/>
              </a:spcAft>
              <a:buSzPts val="2800"/>
              <a:buChar char="-"/>
            </a:pPr>
            <a:r>
              <a:rPr lang="en-US" sz="2800"/>
              <a:t>Location tracking during route;</a:t>
            </a:r>
            <a:endParaRPr sz="2800"/>
          </a:p>
          <a:p>
            <a:pPr indent="-406400" lvl="0" marL="457200" marR="0" rtl="0" algn="l">
              <a:lnSpc>
                <a:spcPct val="100000"/>
              </a:lnSpc>
              <a:spcBef>
                <a:spcPts val="0"/>
              </a:spcBef>
              <a:spcAft>
                <a:spcPts val="0"/>
              </a:spcAft>
              <a:buSzPts val="2800"/>
              <a:buChar char="-"/>
            </a:pPr>
            <a:r>
              <a:rPr lang="en-US" sz="2800"/>
              <a:t>Customizable accessibility factors. Different people have different needs, and some people can handle (for example) a few stairs but not a whole staircase.</a:t>
            </a:r>
            <a:endParaRPr sz="2800"/>
          </a:p>
          <a:p>
            <a:pPr indent="-406400" lvl="0" marL="914400" rtl="0" algn="l">
              <a:lnSpc>
                <a:spcPct val="100000"/>
              </a:lnSpc>
              <a:spcBef>
                <a:spcPts val="0"/>
              </a:spcBef>
              <a:spcAft>
                <a:spcPts val="0"/>
              </a:spcAft>
              <a:buClr>
                <a:schemeClr val="dk1"/>
              </a:buClr>
              <a:buSzPts val="2800"/>
              <a:buChar char="-"/>
            </a:pPr>
            <a:r>
              <a:rPr lang="en-US" sz="2800"/>
              <a:t>Number of stairs allowed</a:t>
            </a:r>
            <a:endParaRPr sz="2800"/>
          </a:p>
          <a:p>
            <a:pPr indent="-406400" lvl="0" marL="914400" rtl="0" algn="l">
              <a:lnSpc>
                <a:spcPct val="100000"/>
              </a:lnSpc>
              <a:spcBef>
                <a:spcPts val="0"/>
              </a:spcBef>
              <a:spcAft>
                <a:spcPts val="0"/>
              </a:spcAft>
              <a:buSzPts val="2800"/>
              <a:buFont typeface="Times New Roman"/>
              <a:buChar char="-"/>
            </a:pPr>
            <a:r>
              <a:rPr lang="en-US" sz="2800"/>
              <a:t>Rough terrain</a:t>
            </a:r>
            <a:endParaRPr sz="2800"/>
          </a:p>
          <a:p>
            <a:pPr indent="-406400" lvl="0" marL="914400" rtl="0" algn="l">
              <a:lnSpc>
                <a:spcPct val="100000"/>
              </a:lnSpc>
              <a:spcBef>
                <a:spcPts val="0"/>
              </a:spcBef>
              <a:spcAft>
                <a:spcPts val="0"/>
              </a:spcAft>
              <a:buClr>
                <a:schemeClr val="dk1"/>
              </a:buClr>
              <a:buSzPts val="2800"/>
              <a:buChar char="-"/>
            </a:pPr>
            <a:r>
              <a:rPr lang="en-US" sz="2800"/>
              <a:t>Steep ramps</a:t>
            </a:r>
            <a:endParaRPr sz="2800"/>
          </a:p>
          <a:p>
            <a:pPr indent="-406400" lvl="0" marL="457200" marR="0" rtl="0" algn="l">
              <a:lnSpc>
                <a:spcPct val="100000"/>
              </a:lnSpc>
              <a:spcBef>
                <a:spcPts val="0"/>
              </a:spcBef>
              <a:spcAft>
                <a:spcPts val="0"/>
              </a:spcAft>
              <a:buSzPts val="2800"/>
              <a:buChar char="-"/>
            </a:pPr>
            <a:r>
              <a:rPr lang="en-US" sz="2800"/>
              <a:t>Considering stairs inside rooms (for example, lecture halls) and routing to the bottom/top based on user preference.</a:t>
            </a:r>
            <a:endParaRPr sz="2800"/>
          </a:p>
          <a:p>
            <a:pPr indent="-406400" lvl="0" marL="457200" marR="0" rtl="0" algn="l">
              <a:lnSpc>
                <a:spcPct val="100000"/>
              </a:lnSpc>
              <a:spcBef>
                <a:spcPts val="0"/>
              </a:spcBef>
              <a:spcAft>
                <a:spcPts val="0"/>
              </a:spcAft>
              <a:buSzPts val="2800"/>
              <a:buChar char="-"/>
            </a:pPr>
            <a:r>
              <a:rPr lang="en-US" sz="2800"/>
              <a:t>Showing a 360 image of the inside of a desired room </a:t>
            </a:r>
            <a:endParaRPr sz="2800"/>
          </a:p>
          <a:p>
            <a:pPr indent="0" lvl="0" marL="0" rtl="0" algn="ctr">
              <a:lnSpc>
                <a:spcPct val="100000"/>
              </a:lnSpc>
              <a:spcBef>
                <a:spcPts val="0"/>
              </a:spcBef>
              <a:spcAft>
                <a:spcPts val="0"/>
              </a:spcAft>
              <a:buSzPts val="2500"/>
              <a:buNone/>
            </a:pPr>
            <a:r>
              <a:t/>
            </a:r>
            <a:endParaRPr sz="2800"/>
          </a:p>
        </p:txBody>
      </p:sp>
      <p:sp>
        <p:nvSpPr>
          <p:cNvPr id="48" name="Google Shape;48;p1"/>
          <p:cNvSpPr txBox="1"/>
          <p:nvPr>
            <p:ph idx="13" type="body"/>
          </p:nvPr>
        </p:nvSpPr>
        <p:spPr>
          <a:xfrm>
            <a:off x="33304242" y="5688138"/>
            <a:ext cx="10047000" cy="7542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3700"/>
              <a:buNone/>
            </a:pPr>
            <a:r>
              <a:rPr lang="en-US"/>
              <a:t>ROUTING</a:t>
            </a:r>
            <a:endParaRPr/>
          </a:p>
        </p:txBody>
      </p:sp>
      <p:sp>
        <p:nvSpPr>
          <p:cNvPr id="49" name="Google Shape;49;p1"/>
          <p:cNvSpPr txBox="1"/>
          <p:nvPr>
            <p:ph idx="14" type="body"/>
          </p:nvPr>
        </p:nvSpPr>
        <p:spPr>
          <a:xfrm>
            <a:off x="33383992" y="6591877"/>
            <a:ext cx="10052100" cy="6495600"/>
          </a:xfrm>
          <a:prstGeom prst="rect">
            <a:avLst/>
          </a:prstGeom>
          <a:noFill/>
          <a:ln>
            <a:noFill/>
          </a:ln>
        </p:spPr>
        <p:txBody>
          <a:bodyPr anchorCtr="0" anchor="t" bIns="228575" lIns="228575" spcFirstLastPara="1" rIns="228575" wrap="square" tIns="228575">
            <a:spAutoFit/>
          </a:bodyPr>
          <a:lstStyle/>
          <a:p>
            <a:pPr indent="457200" lvl="0" marL="0" rtl="0" algn="l">
              <a:lnSpc>
                <a:spcPct val="100000"/>
              </a:lnSpc>
              <a:spcBef>
                <a:spcPts val="0"/>
              </a:spcBef>
              <a:spcAft>
                <a:spcPts val="0"/>
              </a:spcAft>
              <a:buClr>
                <a:srgbClr val="3F2F28"/>
              </a:buClr>
              <a:buSzPts val="2500"/>
              <a:buNone/>
            </a:pPr>
            <a:r>
              <a:rPr lang="en-US" sz="2800"/>
              <a:t>For routing, campus is represented as a weighted bidirectional graph </a:t>
            </a:r>
            <a:r>
              <a:rPr lang="en-US" sz="2800"/>
              <a:t>where</a:t>
            </a:r>
            <a:r>
              <a:rPr lang="en-US" sz="2800"/>
              <a:t> each edge has a weight equal to its length. For outside routing, a longitude, latitude plane is utilized to provide accurate distance measurements.. </a:t>
            </a:r>
            <a:endParaRPr sz="2800"/>
          </a:p>
          <a:p>
            <a:pPr indent="457200" lvl="0" marL="0" rtl="0" algn="l">
              <a:lnSpc>
                <a:spcPct val="100000"/>
              </a:lnSpc>
              <a:spcBef>
                <a:spcPts val="0"/>
              </a:spcBef>
              <a:spcAft>
                <a:spcPts val="0"/>
              </a:spcAft>
              <a:buClr>
                <a:srgbClr val="3F2F28"/>
              </a:buClr>
              <a:buSzPts val="2500"/>
              <a:buNone/>
            </a:pPr>
            <a:r>
              <a:rPr lang="en-US" sz="2800"/>
              <a:t>To create this graph, OSMnx, a </a:t>
            </a:r>
            <a:r>
              <a:rPr lang="en-US" sz="2800"/>
              <a:t>python module used to represent locations as graphs is used. This information is queried from OpenStreetMaps using RPI’s address, and is then converted to a graph of nodes and edges where each node represents a point of interest and each edge represents a walkway. While we are able to query outdoor data for general information, the mapping of entrances that are accessible must be done manually. While it has not been implemented yet, indoor routing functionality will be implemented based on the measurements given in floor plans. This graph will be generated using our building graphing tool.</a:t>
            </a:r>
            <a:endParaRPr sz="2800"/>
          </a:p>
        </p:txBody>
      </p:sp>
      <p:sp>
        <p:nvSpPr>
          <p:cNvPr id="50" name="Google Shape;50;p1"/>
          <p:cNvSpPr txBox="1"/>
          <p:nvPr>
            <p:ph idx="15" type="body"/>
          </p:nvPr>
        </p:nvSpPr>
        <p:spPr>
          <a:xfrm>
            <a:off x="33392842" y="24546214"/>
            <a:ext cx="10047000" cy="7542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3700"/>
              <a:buNone/>
            </a:pPr>
            <a:r>
              <a:rPr lang="en-US"/>
              <a:t>ACKNOWLEDGEMENTS</a:t>
            </a:r>
            <a:endParaRPr/>
          </a:p>
        </p:txBody>
      </p:sp>
      <p:sp>
        <p:nvSpPr>
          <p:cNvPr id="51" name="Google Shape;51;p1"/>
          <p:cNvSpPr txBox="1"/>
          <p:nvPr>
            <p:ph idx="16" type="body"/>
          </p:nvPr>
        </p:nvSpPr>
        <p:spPr>
          <a:xfrm>
            <a:off x="33390292" y="25387146"/>
            <a:ext cx="10052100" cy="4340700"/>
          </a:xfrm>
          <a:prstGeom prst="rect">
            <a:avLst/>
          </a:prstGeom>
          <a:noFill/>
          <a:ln>
            <a:noFill/>
          </a:ln>
        </p:spPr>
        <p:txBody>
          <a:bodyPr anchorCtr="0" anchor="t" bIns="228575" lIns="228575" spcFirstLastPara="1" rIns="228575" wrap="square" tIns="228575">
            <a:spAutoFit/>
          </a:bodyPr>
          <a:lstStyle/>
          <a:p>
            <a:pPr indent="0" lvl="0" marL="0" rtl="0" algn="l">
              <a:lnSpc>
                <a:spcPct val="100000"/>
              </a:lnSpc>
              <a:spcBef>
                <a:spcPts val="0"/>
              </a:spcBef>
              <a:spcAft>
                <a:spcPts val="0"/>
              </a:spcAft>
              <a:buClr>
                <a:srgbClr val="3F2F28"/>
              </a:buClr>
              <a:buSzPts val="2500"/>
              <a:buNone/>
            </a:pPr>
            <a:r>
              <a:rPr lang="en-US" sz="2800"/>
              <a:t>To </a:t>
            </a:r>
            <a:r>
              <a:rPr b="1" lang="en-US" sz="2800"/>
              <a:t>Sam Sussman-Randall</a:t>
            </a:r>
            <a:r>
              <a:rPr lang="en-US" sz="2800"/>
              <a:t>: for initially coming up with the idea to represent campus as a graph of nodes and edges, and for helping guide the technical design. </a:t>
            </a:r>
            <a:endParaRPr sz="2800"/>
          </a:p>
          <a:p>
            <a:pPr indent="0" lvl="0" marL="0" rtl="0" algn="l">
              <a:lnSpc>
                <a:spcPct val="100000"/>
              </a:lnSpc>
              <a:spcBef>
                <a:spcPts val="0"/>
              </a:spcBef>
              <a:spcAft>
                <a:spcPts val="0"/>
              </a:spcAft>
              <a:buClr>
                <a:srgbClr val="3F2F28"/>
              </a:buClr>
              <a:buSzPts val="2500"/>
              <a:buNone/>
            </a:pPr>
            <a:r>
              <a:rPr lang="en-US" sz="2800"/>
              <a:t>To </a:t>
            </a:r>
            <a:r>
              <a:rPr b="1" lang="en-US" sz="2800"/>
              <a:t>Eyri Pellerin</a:t>
            </a:r>
            <a:r>
              <a:rPr lang="en-US" sz="2800"/>
              <a:t> and the Disabled Students at Rensselaer Club: for sharing their personal experiences and helping us understand what makes campus inaccessible.</a:t>
            </a:r>
            <a:endParaRPr sz="2800"/>
          </a:p>
          <a:p>
            <a:pPr indent="0" lvl="0" marL="0" rtl="0" algn="l">
              <a:lnSpc>
                <a:spcPct val="100000"/>
              </a:lnSpc>
              <a:spcBef>
                <a:spcPts val="0"/>
              </a:spcBef>
              <a:spcAft>
                <a:spcPts val="0"/>
              </a:spcAft>
              <a:buClr>
                <a:srgbClr val="3F2F28"/>
              </a:buClr>
              <a:buSzPts val="2500"/>
              <a:buNone/>
            </a:pPr>
            <a:r>
              <a:rPr lang="en-US" sz="2800"/>
              <a:t>To </a:t>
            </a:r>
            <a:r>
              <a:rPr b="1" lang="en-US" sz="2800"/>
              <a:t>Kevin Smith</a:t>
            </a:r>
            <a:r>
              <a:rPr lang="en-US" sz="2800"/>
              <a:t> and the Facilities Management Department for providing floor plans for us to use.</a:t>
            </a:r>
            <a:endParaRPr sz="2800"/>
          </a:p>
          <a:p>
            <a:pPr indent="0" lvl="0" marL="0" rtl="0" algn="l">
              <a:lnSpc>
                <a:spcPct val="100000"/>
              </a:lnSpc>
              <a:spcBef>
                <a:spcPts val="0"/>
              </a:spcBef>
              <a:spcAft>
                <a:spcPts val="0"/>
              </a:spcAft>
              <a:buClr>
                <a:srgbClr val="3F2F28"/>
              </a:buClr>
              <a:buSzPts val="2500"/>
              <a:buNone/>
            </a:pPr>
            <a:r>
              <a:rPr lang="en-US" sz="2800"/>
              <a:t>To </a:t>
            </a:r>
            <a:r>
              <a:rPr b="1" lang="en-US" sz="2800"/>
              <a:t>The QuACS Team</a:t>
            </a:r>
            <a:r>
              <a:rPr lang="en-US" sz="2800"/>
              <a:t> for the floor plans posted on their GitHub.</a:t>
            </a:r>
            <a:endParaRPr sz="2800"/>
          </a:p>
        </p:txBody>
      </p:sp>
      <p:sp>
        <p:nvSpPr>
          <p:cNvPr id="52" name="Google Shape;52;p1"/>
          <p:cNvSpPr txBox="1"/>
          <p:nvPr>
            <p:ph idx="17" type="body"/>
          </p:nvPr>
        </p:nvSpPr>
        <p:spPr>
          <a:xfrm>
            <a:off x="241300" y="15655500"/>
            <a:ext cx="10056900" cy="9943500"/>
          </a:xfrm>
          <a:prstGeom prst="rect">
            <a:avLst/>
          </a:prstGeom>
          <a:noFill/>
          <a:ln>
            <a:noFill/>
          </a:ln>
        </p:spPr>
        <p:txBody>
          <a:bodyPr anchorCtr="0" anchor="t" bIns="228575" lIns="228575" spcFirstLastPara="1" rIns="228575" wrap="square" tIns="228575">
            <a:spAutoFit/>
          </a:bodyPr>
          <a:lstStyle/>
          <a:p>
            <a:pPr indent="457200" lvl="0" marL="0" rtl="0" algn="l">
              <a:lnSpc>
                <a:spcPct val="100000"/>
              </a:lnSpc>
              <a:spcBef>
                <a:spcPts val="0"/>
              </a:spcBef>
              <a:spcAft>
                <a:spcPts val="0"/>
              </a:spcAft>
              <a:buClr>
                <a:srgbClr val="3F2F28"/>
              </a:buClr>
              <a:buSzPts val="2500"/>
              <a:buNone/>
            </a:pPr>
            <a:r>
              <a:rPr b="1" lang="en-US" sz="2800"/>
              <a:t>T</a:t>
            </a:r>
            <a:r>
              <a:rPr lang="en-US" sz="2800"/>
              <a:t>he development could generally be divided into four parts: the database structure design and data entry, the backend </a:t>
            </a:r>
            <a:r>
              <a:rPr lang="en-US" sz="2800"/>
              <a:t>API</a:t>
            </a:r>
            <a:r>
              <a:rPr lang="en-US" sz="2800"/>
              <a:t> that controls the database with HTTP, the frontend UI design, and the map display and routing functions. We have constructed most of the database component as well as the API, and have begun integrating the two systems.</a:t>
            </a:r>
            <a:endParaRPr sz="2800"/>
          </a:p>
          <a:p>
            <a:pPr indent="457200" lvl="0" marL="0" rtl="0" algn="l">
              <a:lnSpc>
                <a:spcPct val="100000"/>
              </a:lnSpc>
              <a:spcBef>
                <a:spcPts val="0"/>
              </a:spcBef>
              <a:spcAft>
                <a:spcPts val="0"/>
              </a:spcAft>
              <a:buClr>
                <a:srgbClr val="3F2F28"/>
              </a:buClr>
              <a:buSzPts val="2500"/>
              <a:buNone/>
            </a:pPr>
            <a:r>
              <a:t/>
            </a:r>
            <a:endParaRPr sz="2800"/>
          </a:p>
          <a:p>
            <a:pPr indent="457200" lvl="0" marL="0" rtl="0" algn="l">
              <a:lnSpc>
                <a:spcPct val="100000"/>
              </a:lnSpc>
              <a:spcBef>
                <a:spcPts val="0"/>
              </a:spcBef>
              <a:spcAft>
                <a:spcPts val="0"/>
              </a:spcAft>
              <a:buClr>
                <a:srgbClr val="3F2F28"/>
              </a:buClr>
              <a:buSzPts val="2500"/>
              <a:buNone/>
            </a:pPr>
            <a:r>
              <a:t/>
            </a:r>
            <a:endParaRPr sz="2800"/>
          </a:p>
          <a:p>
            <a:pPr indent="457200" lvl="0" marL="0" rtl="0" algn="l">
              <a:lnSpc>
                <a:spcPct val="100000"/>
              </a:lnSpc>
              <a:spcBef>
                <a:spcPts val="0"/>
              </a:spcBef>
              <a:spcAft>
                <a:spcPts val="0"/>
              </a:spcAft>
              <a:buClr>
                <a:srgbClr val="3F2F28"/>
              </a:buClr>
              <a:buSzPts val="2500"/>
              <a:buNone/>
            </a:pPr>
            <a:r>
              <a:t/>
            </a:r>
            <a:endParaRPr sz="2800"/>
          </a:p>
          <a:p>
            <a:pPr indent="457200" lvl="0" marL="0" rtl="0" algn="l">
              <a:lnSpc>
                <a:spcPct val="100000"/>
              </a:lnSpc>
              <a:spcBef>
                <a:spcPts val="0"/>
              </a:spcBef>
              <a:spcAft>
                <a:spcPts val="0"/>
              </a:spcAft>
              <a:buClr>
                <a:srgbClr val="3F2F28"/>
              </a:buClr>
              <a:buSzPts val="2500"/>
              <a:buNone/>
            </a:pPr>
            <a:r>
              <a:t/>
            </a:r>
            <a:endParaRPr sz="2800"/>
          </a:p>
          <a:p>
            <a:pPr indent="457200" lvl="0" marL="0" rtl="0" algn="l">
              <a:lnSpc>
                <a:spcPct val="100000"/>
              </a:lnSpc>
              <a:spcBef>
                <a:spcPts val="0"/>
              </a:spcBef>
              <a:spcAft>
                <a:spcPts val="0"/>
              </a:spcAft>
              <a:buClr>
                <a:srgbClr val="3F2F28"/>
              </a:buClr>
              <a:buSzPts val="2500"/>
              <a:buNone/>
            </a:pPr>
            <a:r>
              <a:t/>
            </a:r>
            <a:endParaRPr sz="2800"/>
          </a:p>
          <a:p>
            <a:pPr indent="457200" lvl="0" marL="0" rtl="0" algn="l">
              <a:lnSpc>
                <a:spcPct val="100000"/>
              </a:lnSpc>
              <a:spcBef>
                <a:spcPts val="0"/>
              </a:spcBef>
              <a:spcAft>
                <a:spcPts val="0"/>
              </a:spcAft>
              <a:buClr>
                <a:srgbClr val="3F2F28"/>
              </a:buClr>
              <a:buSzPts val="2500"/>
              <a:buNone/>
            </a:pPr>
            <a:r>
              <a:t/>
            </a:r>
            <a:endParaRPr sz="2800"/>
          </a:p>
          <a:p>
            <a:pPr indent="457200" lvl="0" marL="0" rtl="0" algn="l">
              <a:lnSpc>
                <a:spcPct val="100000"/>
              </a:lnSpc>
              <a:spcBef>
                <a:spcPts val="0"/>
              </a:spcBef>
              <a:spcAft>
                <a:spcPts val="0"/>
              </a:spcAft>
              <a:buClr>
                <a:srgbClr val="3F2F28"/>
              </a:buClr>
              <a:buSzPts val="2500"/>
              <a:buNone/>
            </a:pPr>
            <a:r>
              <a:t/>
            </a:r>
            <a:endParaRPr sz="2800"/>
          </a:p>
          <a:p>
            <a:pPr indent="0" lvl="0" marL="0" rtl="0" algn="l">
              <a:lnSpc>
                <a:spcPct val="100000"/>
              </a:lnSpc>
              <a:spcBef>
                <a:spcPts val="0"/>
              </a:spcBef>
              <a:spcAft>
                <a:spcPts val="0"/>
              </a:spcAft>
              <a:buClr>
                <a:srgbClr val="3F2F28"/>
              </a:buClr>
              <a:buSzPts val="2500"/>
              <a:buNone/>
            </a:pPr>
            <a:r>
              <a:t/>
            </a:r>
            <a:endParaRPr sz="2800"/>
          </a:p>
          <a:p>
            <a:pPr indent="457200" lvl="0" marL="0" rtl="0" algn="l">
              <a:lnSpc>
                <a:spcPct val="100000"/>
              </a:lnSpc>
              <a:spcBef>
                <a:spcPts val="0"/>
              </a:spcBef>
              <a:spcAft>
                <a:spcPts val="0"/>
              </a:spcAft>
              <a:buClr>
                <a:srgbClr val="3F2F28"/>
              </a:buClr>
              <a:buSzPts val="2500"/>
              <a:buNone/>
            </a:pPr>
            <a:r>
              <a:t/>
            </a:r>
            <a:endParaRPr sz="2800"/>
          </a:p>
          <a:p>
            <a:pPr indent="457200" lvl="0" marL="0" rtl="0" algn="l">
              <a:lnSpc>
                <a:spcPct val="100000"/>
              </a:lnSpc>
              <a:spcBef>
                <a:spcPts val="0"/>
              </a:spcBef>
              <a:spcAft>
                <a:spcPts val="0"/>
              </a:spcAft>
              <a:buClr>
                <a:srgbClr val="3F2F28"/>
              </a:buClr>
              <a:buSzPts val="2500"/>
              <a:buNone/>
            </a:pPr>
            <a:r>
              <a:rPr b="1" lang="en-US" sz="2800"/>
              <a:t>T</a:t>
            </a:r>
            <a:r>
              <a:rPr lang="en-US" sz="2800"/>
              <a:t>he Application Programming Interface (API) is made using the Django REST framework. It is designed to connect the routing algorithm to the PostgreSQL database with a variety of pre-made queries, such as getting the accessibility data for each specific room on campus a student may be wanting to route to. More queries include getting the route to the rooms and routes that only include certain features such as stairs, ramps, or elevators.</a:t>
            </a:r>
            <a:endParaRPr/>
          </a:p>
        </p:txBody>
      </p:sp>
      <p:sp>
        <p:nvSpPr>
          <p:cNvPr id="53" name="Google Shape;53;p1"/>
          <p:cNvSpPr txBox="1"/>
          <p:nvPr>
            <p:ph idx="18" type="body"/>
          </p:nvPr>
        </p:nvSpPr>
        <p:spPr>
          <a:xfrm>
            <a:off x="5932593" y="3127915"/>
            <a:ext cx="31998968" cy="128016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lt1"/>
              </a:buClr>
              <a:buSzPts val="5400"/>
              <a:buFont typeface="Calibri"/>
              <a:buNone/>
            </a:pPr>
            <a:r>
              <a:rPr lang="en-US"/>
              <a:t>By Jason Jacobs, Tyler Du, Eddie Poon, Matthew Merritt, Mike Newby, Anthony DiGiovanna, Ben Dennison</a:t>
            </a:r>
            <a:endParaRPr/>
          </a:p>
        </p:txBody>
      </p:sp>
      <p:sp>
        <p:nvSpPr>
          <p:cNvPr id="54" name="Google Shape;54;p1"/>
          <p:cNvSpPr txBox="1"/>
          <p:nvPr>
            <p:ph idx="19" type="body"/>
          </p:nvPr>
        </p:nvSpPr>
        <p:spPr>
          <a:xfrm>
            <a:off x="5946143" y="1847830"/>
            <a:ext cx="31998900" cy="1280100"/>
          </a:xfrm>
          <a:prstGeom prst="rect">
            <a:avLst/>
          </a:prstGeom>
          <a:noFill/>
          <a:ln>
            <a:noFill/>
          </a:ln>
        </p:spPr>
        <p:txBody>
          <a:bodyPr anchorCtr="1" anchor="t" bIns="45700" lIns="91425" spcFirstLastPara="1" rIns="91425" wrap="square" tIns="45700">
            <a:normAutofit/>
          </a:bodyPr>
          <a:lstStyle/>
          <a:p>
            <a:pPr indent="0" lvl="0" marL="0" rtl="0" algn="ctr">
              <a:lnSpc>
                <a:spcPct val="100000"/>
              </a:lnSpc>
              <a:spcBef>
                <a:spcPts val="0"/>
              </a:spcBef>
              <a:spcAft>
                <a:spcPts val="0"/>
              </a:spcAft>
              <a:buClr>
                <a:schemeClr val="lt1"/>
              </a:buClr>
              <a:buSzPts val="8000"/>
              <a:buFont typeface="Calibri"/>
              <a:buNone/>
            </a:pPr>
            <a:r>
              <a:rPr lang="en-US" sz="7200"/>
              <a:t>Providing students with a guide to navigating a less-than-accessible campus</a:t>
            </a:r>
            <a:endParaRPr sz="7200"/>
          </a:p>
        </p:txBody>
      </p:sp>
      <p:sp>
        <p:nvSpPr>
          <p:cNvPr id="55" name="Google Shape;55;p1"/>
          <p:cNvSpPr txBox="1"/>
          <p:nvPr>
            <p:ph idx="20" type="body"/>
          </p:nvPr>
        </p:nvSpPr>
        <p:spPr>
          <a:xfrm>
            <a:off x="5932618" y="457206"/>
            <a:ext cx="31998900" cy="1638000"/>
          </a:xfrm>
          <a:prstGeom prst="rect">
            <a:avLst/>
          </a:prstGeom>
          <a:noFill/>
          <a:ln>
            <a:noFill/>
          </a:ln>
        </p:spPr>
        <p:txBody>
          <a:bodyPr anchorCtr="1" anchor="t" bIns="45700" lIns="91425" spcFirstLastPara="1" rIns="91425" wrap="square" tIns="45700">
            <a:normAutofit/>
          </a:bodyPr>
          <a:lstStyle/>
          <a:p>
            <a:pPr indent="0" lvl="0" marL="0" rtl="0" algn="ctr">
              <a:lnSpc>
                <a:spcPct val="100000"/>
              </a:lnSpc>
              <a:spcBef>
                <a:spcPts val="0"/>
              </a:spcBef>
              <a:spcAft>
                <a:spcPts val="0"/>
              </a:spcAft>
              <a:buClr>
                <a:schemeClr val="lt1"/>
              </a:buClr>
              <a:buSzPts val="9600"/>
              <a:buFont typeface="Calibri"/>
              <a:buNone/>
            </a:pPr>
            <a:r>
              <a:rPr lang="en-US"/>
              <a:t>ACCESSIBLE ROUTES</a:t>
            </a:r>
            <a:endParaRPr/>
          </a:p>
        </p:txBody>
      </p:sp>
      <p:sp>
        <p:nvSpPr>
          <p:cNvPr id="56" name="Google Shape;56;p1"/>
          <p:cNvSpPr txBox="1"/>
          <p:nvPr/>
        </p:nvSpPr>
        <p:spPr>
          <a:xfrm>
            <a:off x="317500" y="30189125"/>
            <a:ext cx="10562700" cy="10317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T</a:t>
            </a:r>
            <a:r>
              <a:rPr b="0" i="0" lang="en-US" sz="2800" u="none" cap="none" strike="noStrike">
                <a:solidFill>
                  <a:srgbClr val="000000"/>
                </a:solidFill>
                <a:latin typeface="Times New Roman"/>
                <a:ea typeface="Times New Roman"/>
                <a:cs typeface="Times New Roman"/>
                <a:sym typeface="Times New Roman"/>
              </a:rPr>
              <a:t>he above image represents a sample of the data taken from the a</a:t>
            </a:r>
            <a:r>
              <a:rPr lang="en-US" sz="2800">
                <a:latin typeface="Times New Roman"/>
                <a:ea typeface="Times New Roman"/>
                <a:cs typeface="Times New Roman"/>
                <a:sym typeface="Times New Roman"/>
              </a:rPr>
              <a:t>dmin page </a:t>
            </a:r>
            <a:r>
              <a:rPr b="0" i="0" lang="en-US" sz="2800" u="none" cap="none" strike="noStrike">
                <a:solidFill>
                  <a:srgbClr val="000000"/>
                </a:solidFill>
                <a:latin typeface="Times New Roman"/>
                <a:ea typeface="Times New Roman"/>
                <a:cs typeface="Times New Roman"/>
                <a:sym typeface="Times New Roman"/>
              </a:rPr>
              <a:t>for </a:t>
            </a:r>
            <a:r>
              <a:rPr lang="en-US" sz="2800">
                <a:latin typeface="Times New Roman"/>
                <a:ea typeface="Times New Roman"/>
                <a:cs typeface="Times New Roman"/>
                <a:sym typeface="Times New Roman"/>
              </a:rPr>
              <a:t>Commons dining hall and DCC 308</a:t>
            </a:r>
            <a:r>
              <a:rPr b="0" i="0" lang="en-US" sz="2800" u="none" cap="none" strike="noStrike">
                <a:solidFill>
                  <a:srgbClr val="000000"/>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p:txBody>
      </p:sp>
      <p:pic>
        <p:nvPicPr>
          <p:cNvPr id="57" name="Google Shape;57;p1"/>
          <p:cNvPicPr preferRelativeResize="0"/>
          <p:nvPr/>
        </p:nvPicPr>
        <p:blipFill>
          <a:blip r:embed="rId3">
            <a:alphaModFix/>
          </a:blip>
          <a:stretch>
            <a:fillRect/>
          </a:stretch>
        </p:blipFill>
        <p:spPr>
          <a:xfrm>
            <a:off x="22614487" y="12155337"/>
            <a:ext cx="9664000" cy="5539836"/>
          </a:xfrm>
          <a:prstGeom prst="rect">
            <a:avLst/>
          </a:prstGeom>
          <a:noFill/>
          <a:ln>
            <a:noFill/>
          </a:ln>
        </p:spPr>
      </p:pic>
      <p:pic>
        <p:nvPicPr>
          <p:cNvPr id="58" name="Google Shape;58;p1"/>
          <p:cNvPicPr preferRelativeResize="0"/>
          <p:nvPr/>
        </p:nvPicPr>
        <p:blipFill>
          <a:blip r:embed="rId4">
            <a:alphaModFix/>
          </a:blip>
          <a:stretch>
            <a:fillRect/>
          </a:stretch>
        </p:blipFill>
        <p:spPr>
          <a:xfrm>
            <a:off x="11624338" y="16579475"/>
            <a:ext cx="9664000" cy="4886325"/>
          </a:xfrm>
          <a:prstGeom prst="rect">
            <a:avLst/>
          </a:prstGeom>
          <a:noFill/>
          <a:ln>
            <a:noFill/>
          </a:ln>
        </p:spPr>
      </p:pic>
      <p:sp>
        <p:nvSpPr>
          <p:cNvPr id="59" name="Google Shape;59;p1"/>
          <p:cNvSpPr txBox="1"/>
          <p:nvPr/>
        </p:nvSpPr>
        <p:spPr>
          <a:xfrm>
            <a:off x="25373038" y="17999250"/>
            <a:ext cx="4073400" cy="4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Website View</a:t>
            </a:r>
            <a:endParaRPr sz="1800">
              <a:latin typeface="Times New Roman"/>
              <a:ea typeface="Times New Roman"/>
              <a:cs typeface="Times New Roman"/>
              <a:sym typeface="Times New Roman"/>
            </a:endParaRPr>
          </a:p>
        </p:txBody>
      </p:sp>
      <p:pic>
        <p:nvPicPr>
          <p:cNvPr id="60" name="Google Shape;60;p1"/>
          <p:cNvPicPr preferRelativeResize="0"/>
          <p:nvPr/>
        </p:nvPicPr>
        <p:blipFill rotWithShape="1">
          <a:blip r:embed="rId5">
            <a:alphaModFix/>
          </a:blip>
          <a:srcRect b="1929" l="0" r="0" t="4402"/>
          <a:stretch/>
        </p:blipFill>
        <p:spPr>
          <a:xfrm>
            <a:off x="22556525" y="21230550"/>
            <a:ext cx="4127876" cy="8381999"/>
          </a:xfrm>
          <a:prstGeom prst="rect">
            <a:avLst/>
          </a:prstGeom>
          <a:noFill/>
          <a:ln>
            <a:noFill/>
          </a:ln>
        </p:spPr>
      </p:pic>
      <p:sp>
        <p:nvSpPr>
          <p:cNvPr id="61" name="Google Shape;61;p1"/>
          <p:cNvSpPr txBox="1"/>
          <p:nvPr/>
        </p:nvSpPr>
        <p:spPr>
          <a:xfrm>
            <a:off x="25373038" y="30158750"/>
            <a:ext cx="4073400" cy="4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Mobile </a:t>
            </a:r>
            <a:r>
              <a:rPr lang="en-US" sz="1800">
                <a:latin typeface="Times New Roman"/>
                <a:ea typeface="Times New Roman"/>
                <a:cs typeface="Times New Roman"/>
                <a:sym typeface="Times New Roman"/>
              </a:rPr>
              <a:t>View</a:t>
            </a:r>
            <a:endParaRPr sz="1800">
              <a:latin typeface="Times New Roman"/>
              <a:ea typeface="Times New Roman"/>
              <a:cs typeface="Times New Roman"/>
              <a:sym typeface="Times New Roman"/>
            </a:endParaRPr>
          </a:p>
        </p:txBody>
      </p:sp>
      <p:pic>
        <p:nvPicPr>
          <p:cNvPr id="62" name="Google Shape;62;p1"/>
          <p:cNvPicPr preferRelativeResize="0"/>
          <p:nvPr/>
        </p:nvPicPr>
        <p:blipFill rotWithShape="1">
          <a:blip r:embed="rId6">
            <a:alphaModFix/>
          </a:blip>
          <a:srcRect b="0" l="0" r="57092" t="0"/>
          <a:stretch/>
        </p:blipFill>
        <p:spPr>
          <a:xfrm>
            <a:off x="415750" y="25751400"/>
            <a:ext cx="4289300" cy="4285324"/>
          </a:xfrm>
          <a:prstGeom prst="rect">
            <a:avLst/>
          </a:prstGeom>
          <a:noFill/>
          <a:ln>
            <a:noFill/>
          </a:ln>
        </p:spPr>
      </p:pic>
      <p:pic>
        <p:nvPicPr>
          <p:cNvPr id="63" name="Google Shape;63;p1"/>
          <p:cNvPicPr preferRelativeResize="0"/>
          <p:nvPr/>
        </p:nvPicPr>
        <p:blipFill rotWithShape="1">
          <a:blip r:embed="rId7">
            <a:alphaModFix/>
          </a:blip>
          <a:srcRect b="0" l="0" r="26825" t="0"/>
          <a:stretch/>
        </p:blipFill>
        <p:spPr>
          <a:xfrm>
            <a:off x="5819301" y="25599000"/>
            <a:ext cx="4127876" cy="4674600"/>
          </a:xfrm>
          <a:prstGeom prst="rect">
            <a:avLst/>
          </a:prstGeom>
          <a:noFill/>
          <a:ln>
            <a:noFill/>
          </a:ln>
        </p:spPr>
      </p:pic>
      <p:pic>
        <p:nvPicPr>
          <p:cNvPr id="64" name="Google Shape;64;p1"/>
          <p:cNvPicPr preferRelativeResize="0"/>
          <p:nvPr/>
        </p:nvPicPr>
        <p:blipFill>
          <a:blip r:embed="rId8">
            <a:alphaModFix/>
          </a:blip>
          <a:stretch>
            <a:fillRect/>
          </a:stretch>
        </p:blipFill>
        <p:spPr>
          <a:xfrm>
            <a:off x="1035025" y="18574662"/>
            <a:ext cx="8029575" cy="3631050"/>
          </a:xfrm>
          <a:prstGeom prst="rect">
            <a:avLst/>
          </a:prstGeom>
          <a:noFill/>
          <a:ln>
            <a:noFill/>
          </a:ln>
        </p:spPr>
      </p:pic>
      <p:pic>
        <p:nvPicPr>
          <p:cNvPr id="65" name="Google Shape;65;p1"/>
          <p:cNvPicPr preferRelativeResize="0"/>
          <p:nvPr/>
        </p:nvPicPr>
        <p:blipFill rotWithShape="1">
          <a:blip r:embed="rId9">
            <a:alphaModFix/>
          </a:blip>
          <a:srcRect b="3010" l="0" r="0" t="4362"/>
          <a:stretch/>
        </p:blipFill>
        <p:spPr>
          <a:xfrm>
            <a:off x="27933525" y="21250025"/>
            <a:ext cx="4127876" cy="8343028"/>
          </a:xfrm>
          <a:prstGeom prst="rect">
            <a:avLst/>
          </a:prstGeom>
          <a:noFill/>
          <a:ln>
            <a:noFill/>
          </a:ln>
        </p:spPr>
      </p:pic>
      <p:sp>
        <p:nvSpPr>
          <p:cNvPr id="66" name="Google Shape;66;p1"/>
          <p:cNvSpPr txBox="1"/>
          <p:nvPr/>
        </p:nvSpPr>
        <p:spPr>
          <a:xfrm>
            <a:off x="22364175" y="18574650"/>
            <a:ext cx="10058400" cy="23397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US" sz="2800">
                <a:solidFill>
                  <a:srgbClr val="3F2F28"/>
                </a:solidFill>
                <a:latin typeface="Times New Roman"/>
                <a:ea typeface="Times New Roman"/>
                <a:cs typeface="Times New Roman"/>
                <a:sym typeface="Times New Roman"/>
              </a:rPr>
              <a:t>The mobile version currently contains two pages. One page is a map page which shows the route between buildings once the routing is finished. The other page is a list of all buildings on campus, with a search feature that filters the buildings shown based on the text entered by the user.</a:t>
            </a:r>
            <a:endParaRPr sz="2800">
              <a:solidFill>
                <a:srgbClr val="3F2F28"/>
              </a:solidFill>
              <a:latin typeface="Times New Roman"/>
              <a:ea typeface="Times New Roman"/>
              <a:cs typeface="Times New Roman"/>
              <a:sym typeface="Times New Roman"/>
            </a:endParaRPr>
          </a:p>
        </p:txBody>
      </p:sp>
      <p:pic>
        <p:nvPicPr>
          <p:cNvPr id="67" name="Google Shape;67;p1"/>
          <p:cNvPicPr preferRelativeResize="0"/>
          <p:nvPr/>
        </p:nvPicPr>
        <p:blipFill>
          <a:blip r:embed="rId10">
            <a:alphaModFix/>
          </a:blip>
          <a:stretch>
            <a:fillRect/>
          </a:stretch>
        </p:blipFill>
        <p:spPr>
          <a:xfrm>
            <a:off x="34862051" y="12898550"/>
            <a:ext cx="6878505" cy="4285325"/>
          </a:xfrm>
          <a:prstGeom prst="rect">
            <a:avLst/>
          </a:prstGeom>
          <a:noFill/>
          <a:ln>
            <a:noFill/>
          </a:ln>
        </p:spPr>
      </p:pic>
      <p:pic>
        <p:nvPicPr>
          <p:cNvPr id="68" name="Google Shape;68;p1"/>
          <p:cNvPicPr preferRelativeResize="0"/>
          <p:nvPr/>
        </p:nvPicPr>
        <p:blipFill>
          <a:blip r:embed="rId11">
            <a:alphaModFix/>
          </a:blip>
          <a:stretch>
            <a:fillRect/>
          </a:stretch>
        </p:blipFill>
        <p:spPr>
          <a:xfrm>
            <a:off x="12170335" y="26089121"/>
            <a:ext cx="8297909" cy="4674599"/>
          </a:xfrm>
          <a:prstGeom prst="rect">
            <a:avLst/>
          </a:prstGeom>
          <a:noFill/>
          <a:ln>
            <a:noFill/>
          </a:ln>
        </p:spPr>
      </p:pic>
      <p:pic>
        <p:nvPicPr>
          <p:cNvPr id="69" name="Google Shape;69;p1"/>
          <p:cNvPicPr preferRelativeResize="0"/>
          <p:nvPr/>
        </p:nvPicPr>
        <p:blipFill>
          <a:blip r:embed="rId12">
            <a:alphaModFix/>
          </a:blip>
          <a:stretch>
            <a:fillRect/>
          </a:stretch>
        </p:blipFill>
        <p:spPr>
          <a:xfrm>
            <a:off x="958825" y="92275"/>
            <a:ext cx="5910938" cy="4886324"/>
          </a:xfrm>
          <a:prstGeom prst="rect">
            <a:avLst/>
          </a:prstGeom>
          <a:noFill/>
          <a:ln>
            <a:noFill/>
          </a:ln>
        </p:spPr>
      </p:pic>
      <p:pic>
        <p:nvPicPr>
          <p:cNvPr id="70" name="Google Shape;70;p1"/>
          <p:cNvPicPr preferRelativeResize="0"/>
          <p:nvPr/>
        </p:nvPicPr>
        <p:blipFill>
          <a:blip r:embed="rId13">
            <a:alphaModFix/>
          </a:blip>
          <a:stretch>
            <a:fillRect/>
          </a:stretch>
        </p:blipFill>
        <p:spPr>
          <a:xfrm>
            <a:off x="38883050" y="762000"/>
            <a:ext cx="2857500" cy="285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6x48-Template">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PosterPresentations.com</dc:creator>
</cp:coreProperties>
</file>