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68C49C6.xml" ContentType="application/vnd.ms-powerpoint.comments+xml"/>
  <Override PartName="/ppt/comments/modernComment_101_140F4E05.xml" ContentType="application/vnd.ms-powerpoint.comments+xml"/>
  <Override PartName="/ppt/comments/modernComment_10D_A29EBEE1.xml" ContentType="application/vnd.ms-powerpoint.comments+xml"/>
  <Override PartName="/ppt/comments/modernComment_104_8E28612E.xml" ContentType="application/vnd.ms-powerpoint.comments+xml"/>
  <Override PartName="/ppt/comments/modernComment_103_2249FB2C.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08_D00BD6E1.xml" ContentType="application/vnd.ms-powerpoint.comments+xml"/>
  <Override PartName="/ppt/comments/modernComment_105_DC8A9893.xml" ContentType="application/vnd.ms-powerpoint.comments+xml"/>
  <Override PartName="/ppt/comments/modernComment_106_9F8DEFB1.xml" ContentType="application/vnd.ms-powerpoint.comments+xml"/>
  <Override PartName="/ppt/comments/modernComment_109_AC21B067.xml" ContentType="application/vnd.ms-powerpoint.comments+xml"/>
  <Override PartName="/ppt/comments/modernComment_10B_DCF2E8E6.xml" ContentType="application/vnd.ms-powerpoint.comments+xml"/>
  <Override PartName="/ppt/comments/modernComment_107_CC259696.xml" ContentType="application/vnd.ms-powerpoint.comments+xml"/>
  <Override PartName="/ppt/comments/modernComment_10E_D2FC2913.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9" r:id="rId4"/>
    <p:sldId id="260" r:id="rId5"/>
    <p:sldId id="259" r:id="rId6"/>
    <p:sldId id="264" r:id="rId7"/>
    <p:sldId id="261" r:id="rId8"/>
    <p:sldId id="262" r:id="rId9"/>
    <p:sldId id="265" r:id="rId10"/>
    <p:sldId id="267" r:id="rId11"/>
    <p:sldId id="263" r:id="rId12"/>
    <p:sldId id="270" r:id="rId13"/>
    <p:sldId id="268" r:id="rId14"/>
    <p:sldId id="272"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5DFB72F-7E22-384D-E23C-B38AC54BD21F}" name="Dominic Pedavoli" initials="DP" userId="S::dope2485@colorado.edu::23a7e144-73eb-4edc-b5eb-6e615e68ed39" providerId="AD"/>
  <p188:author id="{7C3F788B-2E48-95AF-050E-E51AF10A3C4F}" name="Kameron Lund" initials="KL" userId="S::kalu7194@colorado.edu::3f124cec-5e62-42a6-84e8-660d8e5440bb"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BF584E-F660-41CE-D28F-C66E1ABFF4BD}" v="1204" dt="2023-10-04T02:44:47.252"/>
    <p1510:client id="{19E0145A-0020-0DB8-6280-FE7A5B077B5B}" v="3" dt="2023-10-04T01:07:41.379"/>
    <p1510:client id="{3BEC07B4-0C75-8A45-2590-C5B083E6579C}" v="654" dt="2023-10-04T01:27:25.899"/>
    <p1510:client id="{7DE5DB46-6CBE-92C5-7940-C9BC99E89FC6}" v="1243" dt="2023-09-29T18:43:49.461"/>
    <p1510:client id="{98402077-0377-63D0-F368-2EB26BC250EF}" v="6" dt="2023-10-04T00:42:43.817"/>
    <p1510:client id="{98EA40A3-055B-4DF0-9788-88FB6D123826}" v="1490" dt="2023-09-29T18:35:39.141"/>
    <p1510:client id="{9B07E579-AB5E-4DC3-8C0A-172F509D4CD7}" v="430" dt="2023-09-29T18:20:51.627"/>
    <p1510:client id="{CBEBCA8A-0765-866E-60E9-9C0368C17BBC}" v="141" dt="2023-10-04T00:00:12.217"/>
    <p1510:client id="{D38BCBCE-9C89-E0DE-25BD-984567E42C46}" v="949" dt="2023-09-29T18:30:52.600"/>
    <p1510:client id="{E07B7B5B-9B58-BFFF-68BE-DF3180BAD6C5}" v="59" dt="2023-10-03T23:28:34.9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comments/modernComment_100_68C49C6.xml><?xml version="1.0" encoding="utf-8"?>
<p188:cmLst xmlns:a="http://schemas.openxmlformats.org/drawingml/2006/main" xmlns:r="http://schemas.openxmlformats.org/officeDocument/2006/relationships" xmlns:p188="http://schemas.microsoft.com/office/powerpoint/2018/8/main">
  <p188:cm id="{488F57B5-4C4E-4C85-BCEC-952625BDD5D3}" authorId="{7C3F788B-2E48-95AF-050E-E51AF10A3C4F}" created="2023-10-04T00:44:04.978">
    <pc:sldMkLst xmlns:pc="http://schemas.microsoft.com/office/powerpoint/2013/main/command">
      <pc:docMk/>
      <pc:sldMk cId="109857222" sldId="256"/>
    </pc:sldMkLst>
    <p188:txBody>
      <a:bodyPr/>
      <a:lstStyle/>
      <a:p>
        <a:r>
          <a:rPr lang="en-US"/>
          <a:t>all</a:t>
        </a:r>
      </a:p>
    </p188:txBody>
  </p188:cm>
</p188:cmLst>
</file>

<file path=ppt/comments/modernComment_101_140F4E05.xml><?xml version="1.0" encoding="utf-8"?>
<p188:cmLst xmlns:a="http://schemas.openxmlformats.org/drawingml/2006/main" xmlns:r="http://schemas.openxmlformats.org/officeDocument/2006/relationships" xmlns:p188="http://schemas.microsoft.com/office/powerpoint/2018/8/main">
  <p188:cm id="{7224DBE0-1A32-4E5C-A923-59D50551D7B0}" authorId="{7C3F788B-2E48-95AF-050E-E51AF10A3C4F}" created="2023-10-04T00:44:24.587">
    <pc:sldMkLst xmlns:pc="http://schemas.microsoft.com/office/powerpoint/2013/main/command">
      <pc:docMk/>
      <pc:sldMk cId="336547333" sldId="257"/>
    </pc:sldMkLst>
    <p188:txBody>
      <a:bodyPr/>
      <a:lstStyle/>
      <a:p>
        <a:r>
          <a:rPr lang="en-US"/>
          <a:t>Dominic</a:t>
        </a:r>
      </a:p>
    </p188:txBody>
  </p188:cm>
</p188:cmLst>
</file>

<file path=ppt/comments/modernComment_103_2249FB2C.xml><?xml version="1.0" encoding="utf-8"?>
<p188:cmLst xmlns:a="http://schemas.openxmlformats.org/drawingml/2006/main" xmlns:r="http://schemas.openxmlformats.org/officeDocument/2006/relationships" xmlns:p188="http://schemas.microsoft.com/office/powerpoint/2018/8/main">
  <p188:cm id="{04ADB3DB-B39E-4ED7-AA02-964DB21EEB60}" authorId="{E5DFB72F-7E22-384D-E23C-B38AC54BD21F}" created="2023-10-03T23:42:18.087">
    <pc:sldMkLst xmlns:pc="http://schemas.microsoft.com/office/powerpoint/2013/main/command">
      <pc:docMk/>
      <pc:sldMk cId="575273772" sldId="259"/>
    </pc:sldMkLst>
    <p188:txBody>
      <a:bodyPr/>
      <a:lstStyle/>
      <a:p>
        <a:r>
          <a:rPr lang="en-US"/>
          <a:t>For this project, we figured that we could apply our product to those who lack control of the fine motor function in their hands and may require an alternative to playing the instrument that they love. ​
This is not meant to replace the way that you are normally supposed to play the ukulele, but rather expand upon the options that people must play it, especially for those who need something to convert their movements into notes played on the ukulele.​</a:t>
        </a:r>
      </a:p>
    </p188:txBody>
  </p188:cm>
  <p188:cm id="{1341A94C-5E99-4446-AFBC-16BDF63D334A}" authorId="{7C3F788B-2E48-95AF-050E-E51AF10A3C4F}" created="2023-10-03T23:46:16.547">
    <pc:sldMkLst xmlns:pc="http://schemas.microsoft.com/office/powerpoint/2013/main/command">
      <pc:docMk/>
      <pc:sldMk cId="575273772" sldId="259"/>
    </pc:sldMkLst>
    <p188:txBody>
      <a:bodyPr/>
      <a:lstStyle/>
      <a:p>
        <a:r>
          <a:rPr lang="en-US"/>
          <a:t>avoid controls that require the use of fingers</a:t>
        </a:r>
      </a:p>
    </p188:txBody>
  </p188:cm>
  <p188:cm id="{F22332ED-F17C-44AA-9F27-D1DB52E28027}" authorId="{7C3F788B-2E48-95AF-050E-E51AF10A3C4F}" created="2023-10-04T00:44:39.869">
    <pc:sldMkLst xmlns:pc="http://schemas.microsoft.com/office/powerpoint/2013/main/command">
      <pc:docMk/>
      <pc:sldMk cId="575273772" sldId="259"/>
    </pc:sldMkLst>
    <p188:txBody>
      <a:bodyPr/>
      <a:lstStyle/>
      <a:p>
        <a:r>
          <a:rPr lang="en-US"/>
          <a:t>Kaleb</a:t>
        </a:r>
      </a:p>
    </p188:txBody>
  </p188:cm>
</p188:cmLst>
</file>

<file path=ppt/comments/modernComment_104_8E28612E.xml><?xml version="1.0" encoding="utf-8"?>
<p188:cmLst xmlns:a="http://schemas.openxmlformats.org/drawingml/2006/main" xmlns:r="http://schemas.openxmlformats.org/officeDocument/2006/relationships" xmlns:p188="http://schemas.microsoft.com/office/powerpoint/2018/8/main">
  <p188:cm id="{AA815664-0495-4A01-A2A9-036479EC6FE2}" authorId="{7C3F788B-2E48-95AF-050E-E51AF10A3C4F}" created="2023-10-04T00:44:47.181">
    <pc:sldMkLst xmlns:pc="http://schemas.microsoft.com/office/powerpoint/2013/main/command">
      <pc:docMk/>
      <pc:sldMk cId="2385010990" sldId="260"/>
    </pc:sldMkLst>
    <p188:txBody>
      <a:bodyPr/>
      <a:lstStyle/>
      <a:p>
        <a:r>
          <a:rPr lang="en-US"/>
          <a:t>Kaleb</a:t>
        </a:r>
      </a:p>
    </p188:txBody>
  </p188:cm>
</p188:cmLst>
</file>

<file path=ppt/comments/modernComment_105_DC8A9893.xml><?xml version="1.0" encoding="utf-8"?>
<p188:cmLst xmlns:a="http://schemas.openxmlformats.org/drawingml/2006/main" xmlns:r="http://schemas.openxmlformats.org/officeDocument/2006/relationships" xmlns:p188="http://schemas.microsoft.com/office/powerpoint/2018/8/main">
  <p188:cm id="{BB3CD007-FE5F-4AB2-BE38-A5CD141B5AFA}" authorId="{7C3F788B-2E48-95AF-050E-E51AF10A3C4F}" created="2023-09-29T18:19:44.217">
    <pc:sldMkLst xmlns:pc="http://schemas.microsoft.com/office/powerpoint/2013/main/command">
      <pc:docMk/>
      <pc:sldMk cId="3700070547" sldId="261"/>
    </pc:sldMkLst>
    <p188:txBody>
      <a:bodyPr/>
      <a:lstStyle/>
      <a:p>
        <a:r>
          <a:rPr lang="en-US"/>
          <a:t>One deadline at a time. We think the most realistic way to set deadlines is to set them with the most context possible.</a:t>
        </a:r>
      </a:p>
    </p188:txBody>
  </p188:cm>
  <p188:cm id="{087D32A5-CFF2-4FB7-9DBF-4E6FF0A39E3F}" authorId="{7C3F788B-2E48-95AF-050E-E51AF10A3C4F}" created="2023-09-29T18:24:09.362">
    <pc:sldMkLst xmlns:pc="http://schemas.microsoft.com/office/powerpoint/2013/main/command">
      <pc:docMk/>
      <pc:sldMk cId="3700070547" sldId="261"/>
    </pc:sldMkLst>
    <p188:txBody>
      <a:bodyPr/>
      <a:lstStyle/>
      <a:p>
        <a:r>
          <a:rPr lang="en-US"/>
          <a:t>We want to measure our benchmarks in physical success. Physical success in our case involves all teams testing a chord or series of chords. Once we nail 4 cords, we can move on to more etc.</a:t>
        </a:r>
      </a:p>
    </p188:txBody>
  </p188:cm>
  <p188:cm id="{01746006-A7A1-4050-BBA5-2718567B3049}" authorId="{7C3F788B-2E48-95AF-050E-E51AF10A3C4F}" created="2023-10-03T23:40:02.807">
    <pc:sldMkLst xmlns:pc="http://schemas.microsoft.com/office/powerpoint/2013/main/command">
      <pc:docMk/>
      <pc:sldMk cId="3700070547" sldId="261"/>
    </pc:sldMkLst>
    <p188:txBody>
      <a:bodyPr/>
      <a:lstStyle/>
      <a:p>
        <a:r>
          <a:rPr lang="en-US"/>
          <a:t>Plan to change as we go</a:t>
        </a:r>
      </a:p>
    </p188:txBody>
  </p188:cm>
  <p188:cm id="{F918D492-8476-44DF-B138-A239EBA8BA82}" authorId="{7C3F788B-2E48-95AF-050E-E51AF10A3C4F}" created="2023-10-04T00:45:01.353">
    <pc:sldMkLst xmlns:pc="http://schemas.microsoft.com/office/powerpoint/2013/main/command">
      <pc:docMk/>
      <pc:sldMk cId="3700070547" sldId="261"/>
    </pc:sldMkLst>
    <p188:txBody>
      <a:bodyPr/>
      <a:lstStyle/>
      <a:p>
        <a:r>
          <a:rPr lang="en-US"/>
          <a:t>Kameron</a:t>
        </a:r>
      </a:p>
    </p188:txBody>
  </p188:cm>
</p188:cmLst>
</file>

<file path=ppt/comments/modernComment_106_9F8DEFB1.xml><?xml version="1.0" encoding="utf-8"?>
<p188:cmLst xmlns:a="http://schemas.openxmlformats.org/drawingml/2006/main" xmlns:r="http://schemas.openxmlformats.org/officeDocument/2006/relationships" xmlns:p188="http://schemas.microsoft.com/office/powerpoint/2018/8/main">
  <p188:cm id="{E950645D-0593-4C9D-906C-1E830A5B4054}" authorId="{7C3F788B-2E48-95AF-050E-E51AF10A3C4F}" created="2023-10-03T23:48:46.847">
    <pc:sldMkLst xmlns:pc="http://schemas.microsoft.com/office/powerpoint/2013/main/command">
      <pc:docMk/>
      <pc:sldMk cId="2676879281" sldId="262"/>
    </pc:sldMkLst>
    <p188:txBody>
      <a:bodyPr/>
      <a:lstStyle/>
      <a:p>
        <a:r>
          <a:rPr lang="en-US"/>
          <a:t>detail the purpose of each component</a:t>
        </a:r>
      </a:p>
    </p188:txBody>
  </p188:cm>
  <p188:cm id="{AD464C8B-9816-4661-85C8-F87F8774A23B}" authorId="{7C3F788B-2E48-95AF-050E-E51AF10A3C4F}" created="2023-10-04T00:45:08.947">
    <pc:sldMkLst xmlns:pc="http://schemas.microsoft.com/office/powerpoint/2013/main/command">
      <pc:docMk/>
      <pc:sldMk cId="2676879281" sldId="262"/>
    </pc:sldMkLst>
    <p188:txBody>
      <a:bodyPr/>
      <a:lstStyle/>
      <a:p>
        <a:r>
          <a:rPr lang="en-US"/>
          <a:t>Ryan</a:t>
        </a:r>
      </a:p>
    </p188:txBody>
  </p188:cm>
</p188:cmLst>
</file>

<file path=ppt/comments/modernComment_107_CC259696.xml><?xml version="1.0" encoding="utf-8"?>
<p188:cmLst xmlns:a="http://schemas.openxmlformats.org/drawingml/2006/main" xmlns:r="http://schemas.openxmlformats.org/officeDocument/2006/relationships" xmlns:p188="http://schemas.microsoft.com/office/powerpoint/2018/8/main">
  <p188:cm id="{D65BA685-4D0F-40E9-8EB7-A0E3721E9547}" authorId="{7C3F788B-2E48-95AF-050E-E51AF10A3C4F}" created="2023-10-04T00:45:41.292">
    <pc:sldMkLst xmlns:pc="http://schemas.microsoft.com/office/powerpoint/2013/main/command">
      <pc:docMk/>
      <pc:sldMk cId="3425015446" sldId="263"/>
    </pc:sldMkLst>
    <p188:txBody>
      <a:bodyPr/>
      <a:lstStyle/>
      <a:p>
        <a:r>
          <a:rPr lang="en-US"/>
          <a:t>Kameron</a:t>
        </a:r>
      </a:p>
    </p188:txBody>
  </p188:cm>
</p188:cmLst>
</file>

<file path=ppt/comments/modernComment_108_D00BD6E1.xml><?xml version="1.0" encoding="utf-8"?>
<p188:cmLst xmlns:a="http://schemas.openxmlformats.org/drawingml/2006/main" xmlns:r="http://schemas.openxmlformats.org/officeDocument/2006/relationships" xmlns:p188="http://schemas.microsoft.com/office/powerpoint/2018/8/main">
  <p188:cm id="{7704674C-C342-48FF-A49C-E616C033BF35}" authorId="{7C3F788B-2E48-95AF-050E-E51AF10A3C4F}" created="2023-10-04T00:44:55.166">
    <pc:sldMkLst xmlns:pc="http://schemas.microsoft.com/office/powerpoint/2013/main/command">
      <pc:docMk/>
      <pc:sldMk cId="3490436833" sldId="264"/>
    </pc:sldMkLst>
    <p188:txBody>
      <a:bodyPr/>
      <a:lstStyle/>
      <a:p>
        <a:r>
          <a:rPr lang="en-US"/>
          <a:t>Dominic</a:t>
        </a:r>
      </a:p>
    </p188:txBody>
  </p188:cm>
</p188:cmLst>
</file>

<file path=ppt/comments/modernComment_109_AC21B067.xml><?xml version="1.0" encoding="utf-8"?>
<p188:cmLst xmlns:a="http://schemas.openxmlformats.org/drawingml/2006/main" xmlns:r="http://schemas.openxmlformats.org/officeDocument/2006/relationships" xmlns:p188="http://schemas.microsoft.com/office/powerpoint/2018/8/main">
  <p188:cm id="{BE50976A-D201-42B3-895A-F73B41E2A563}" authorId="{7C3F788B-2E48-95AF-050E-E51AF10A3C4F}" created="2023-10-04T00:45:18.479">
    <pc:sldMkLst xmlns:pc="http://schemas.microsoft.com/office/powerpoint/2013/main/command">
      <pc:docMk/>
      <pc:sldMk cId="2887888999" sldId="265"/>
    </pc:sldMkLst>
    <p188:txBody>
      <a:bodyPr/>
      <a:lstStyle/>
      <a:p>
        <a:r>
          <a:rPr lang="en-US"/>
          <a:t>Kaleb</a:t>
        </a:r>
      </a:p>
    </p188:txBody>
  </p188:cm>
</p188:cmLst>
</file>

<file path=ppt/comments/modernComment_10B_DCF2E8E6.xml><?xml version="1.0" encoding="utf-8"?>
<p188:cmLst xmlns:a="http://schemas.openxmlformats.org/drawingml/2006/main" xmlns:r="http://schemas.openxmlformats.org/officeDocument/2006/relationships" xmlns:p188="http://schemas.microsoft.com/office/powerpoint/2018/8/main">
  <p188:cm id="{59CB4980-48DF-4B5A-85F7-01A996ACC561}" authorId="{7C3F788B-2E48-95AF-050E-E51AF10A3C4F}" created="2023-10-03T23:57:52.341">
    <pc:sldMkLst xmlns:pc="http://schemas.microsoft.com/office/powerpoint/2013/main/command">
      <pc:docMk/>
      <pc:sldMk cId="3706906854" sldId="267"/>
    </pc:sldMkLst>
    <p188:txBody>
      <a:bodyPr/>
      <a:lstStyle/>
      <a:p>
        <a:r>
          <a:rPr lang="en-US"/>
          <a:t>take about having to make many of these</a:t>
        </a:r>
      </a:p>
    </p188:txBody>
  </p188:cm>
  <p188:cm id="{AC788FED-E156-4767-8D05-44DF1DCB02E7}" authorId="{7C3F788B-2E48-95AF-050E-E51AF10A3C4F}" created="2023-10-03T23:58:19.919">
    <pc:sldMkLst xmlns:pc="http://schemas.microsoft.com/office/powerpoint/2013/main/command">
      <pc:docMk/>
      <pc:sldMk cId="3706906854" sldId="267"/>
    </pc:sldMkLst>
    <p188:txBody>
      <a:bodyPr/>
      <a:lstStyle/>
      <a:p>
        <a:r>
          <a:rPr lang="en-US"/>
          <a:t>external power source
can use button for multiple individual circuit sets</a:t>
        </a:r>
      </a:p>
    </p188:txBody>
  </p188:cm>
  <p188:cm id="{A9101D3F-34E9-4EE3-A433-E99A7881E9B0}" authorId="{7C3F788B-2E48-95AF-050E-E51AF10A3C4F}" created="2023-10-04T00:45:31.620">
    <pc:sldMkLst xmlns:pc="http://schemas.microsoft.com/office/powerpoint/2013/main/command">
      <pc:docMk/>
      <pc:sldMk cId="3706906854" sldId="267"/>
    </pc:sldMkLst>
    <p188:txBody>
      <a:bodyPr/>
      <a:lstStyle/>
      <a:p>
        <a:r>
          <a:rPr lang="en-US"/>
          <a:t>Ryan</a:t>
        </a:r>
      </a:p>
    </p188:txBody>
  </p188:cm>
</p188:cmLst>
</file>

<file path=ppt/comments/modernComment_10D_A29EBEE1.xml><?xml version="1.0" encoding="utf-8"?>
<p188:cmLst xmlns:a="http://schemas.openxmlformats.org/drawingml/2006/main" xmlns:r="http://schemas.openxmlformats.org/officeDocument/2006/relationships" xmlns:p188="http://schemas.microsoft.com/office/powerpoint/2018/8/main">
  <p188:cm id="{ECC32E48-E6B3-487A-B56F-E5B9F486FA28}" authorId="{7C3F788B-2E48-95AF-050E-E51AF10A3C4F}" created="2023-10-04T00:44:29.947">
    <pc:sldMkLst xmlns:pc="http://schemas.microsoft.com/office/powerpoint/2013/main/command">
      <pc:docMk/>
      <pc:sldMk cId="2728312545" sldId="269"/>
    </pc:sldMkLst>
    <p188:txBody>
      <a:bodyPr/>
      <a:lstStyle/>
      <a:p>
        <a:r>
          <a:rPr lang="en-US"/>
          <a:t>Dominic</a:t>
        </a:r>
      </a:p>
    </p188:txBody>
  </p188:cm>
</p188:cmLst>
</file>

<file path=ppt/comments/modernComment_10E_D2FC2913.xml><?xml version="1.0" encoding="utf-8"?>
<p188:cmLst xmlns:a="http://schemas.openxmlformats.org/drawingml/2006/main" xmlns:r="http://schemas.openxmlformats.org/officeDocument/2006/relationships" xmlns:p188="http://schemas.microsoft.com/office/powerpoint/2018/8/main">
  <p188:cm id="{596BF5FA-22B9-45E6-8576-D7380B8B5036}" authorId="{7C3F788B-2E48-95AF-050E-E51AF10A3C4F}" created="2023-10-04T00:45:54.558">
    <pc:sldMkLst xmlns:pc="http://schemas.microsoft.com/office/powerpoint/2013/main/command">
      <pc:docMk/>
      <pc:sldMk cId="3539740947" sldId="270"/>
    </pc:sldMkLst>
    <p188:txBody>
      <a:bodyPr/>
      <a:lstStyle/>
      <a:p>
        <a:r>
          <a:rPr lang="en-US"/>
          <a:t>Kameron</a:t>
        </a:r>
      </a:p>
    </p188:txBody>
  </p188:cm>
</p188: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3A1BE0-93B9-4D6D-B8CC-00260009D57B}" type="doc">
      <dgm:prSet loTypeId="urn:microsoft.com/office/officeart/2005/8/layout/hierarchy1" loCatId="hierarchy" qsTypeId="urn:microsoft.com/office/officeart/2005/8/quickstyle/simple2" qsCatId="simple" csTypeId="urn:microsoft.com/office/officeart/2005/8/colors/accent0_3" csCatId="mainScheme" phldr="1"/>
      <dgm:spPr/>
      <dgm:t>
        <a:bodyPr/>
        <a:lstStyle/>
        <a:p>
          <a:endParaRPr lang="en-US"/>
        </a:p>
      </dgm:t>
    </dgm:pt>
    <dgm:pt modelId="{0D8C637D-52F7-4ABE-A5D7-A19ED063E059}">
      <dgm:prSet phldr="0"/>
      <dgm:spPr/>
      <dgm:t>
        <a:bodyPr/>
        <a:lstStyle/>
        <a:p>
          <a:pPr rtl="0"/>
          <a:r>
            <a:rPr lang="en-US">
              <a:latin typeface="Calibri"/>
              <a:ea typeface="Calibri"/>
              <a:cs typeface="Calibri"/>
            </a:rPr>
            <a:t>Intended for those who lack fine motor control in hands</a:t>
          </a:r>
        </a:p>
      </dgm:t>
    </dgm:pt>
    <dgm:pt modelId="{CD742295-7E2F-4EE2-9414-5802C9D20A97}" type="parTrans" cxnId="{3CA7D115-8AC9-4B81-A872-B690E4CAF1E1}">
      <dgm:prSet/>
      <dgm:spPr/>
      <dgm:t>
        <a:bodyPr/>
        <a:lstStyle/>
        <a:p>
          <a:endParaRPr lang="en-US"/>
        </a:p>
      </dgm:t>
    </dgm:pt>
    <dgm:pt modelId="{040946C0-DE67-4D24-B86A-E41B18607AC2}" type="sibTrans" cxnId="{3CA7D115-8AC9-4B81-A872-B690E4CAF1E1}">
      <dgm:prSet/>
      <dgm:spPr/>
      <dgm:t>
        <a:bodyPr/>
        <a:lstStyle/>
        <a:p>
          <a:endParaRPr lang="en-US"/>
        </a:p>
      </dgm:t>
    </dgm:pt>
    <dgm:pt modelId="{C8F3B484-E87A-479F-846F-22E4270788F8}">
      <dgm:prSet phldr="0"/>
      <dgm:spPr/>
      <dgm:t>
        <a:bodyPr/>
        <a:lstStyle/>
        <a:p>
          <a:pPr rtl="0"/>
          <a:r>
            <a:rPr lang="en-US">
              <a:latin typeface="Calibri"/>
              <a:ea typeface="Calibri"/>
              <a:cs typeface="Calibri"/>
            </a:rPr>
            <a:t>Not trying to replace the ukulele</a:t>
          </a:r>
        </a:p>
      </dgm:t>
    </dgm:pt>
    <dgm:pt modelId="{9845FC5D-0E70-414E-9FEE-3BF6E09F35C9}" type="parTrans" cxnId="{AABD06F9-FF71-45B2-9017-0213D754744C}">
      <dgm:prSet/>
      <dgm:spPr/>
    </dgm:pt>
    <dgm:pt modelId="{7391375B-F93B-447F-B555-94D360F1C0D1}" type="sibTrans" cxnId="{AABD06F9-FF71-45B2-9017-0213D754744C}">
      <dgm:prSet/>
      <dgm:spPr/>
    </dgm:pt>
    <dgm:pt modelId="{2A4EFE10-4577-42A6-837D-0B61728AB63C}">
      <dgm:prSet phldr="0"/>
      <dgm:spPr/>
      <dgm:t>
        <a:bodyPr/>
        <a:lstStyle/>
        <a:p>
          <a:pPr rtl="0"/>
          <a:r>
            <a:rPr lang="en-US">
              <a:latin typeface="Calibri"/>
              <a:ea typeface="Calibri"/>
              <a:cs typeface="Calibri"/>
            </a:rPr>
            <a:t>Simplifying the way, it's played and giving options to those in need</a:t>
          </a:r>
        </a:p>
      </dgm:t>
    </dgm:pt>
    <dgm:pt modelId="{067F9E35-E126-4FDF-BFBF-7F6AAD8359E3}" type="parTrans" cxnId="{393BB326-18FF-4D77-B953-31FCD285033E}">
      <dgm:prSet/>
      <dgm:spPr/>
    </dgm:pt>
    <dgm:pt modelId="{8617DBFA-4D9B-4A53-ACD0-E78D006DD96F}" type="sibTrans" cxnId="{393BB326-18FF-4D77-B953-31FCD285033E}">
      <dgm:prSet/>
      <dgm:spPr/>
    </dgm:pt>
    <dgm:pt modelId="{605DDE4F-BD06-4A3C-9F8D-4867BDF508F7}" type="pres">
      <dgm:prSet presAssocID="{223A1BE0-93B9-4D6D-B8CC-00260009D57B}" presName="hierChild1" presStyleCnt="0">
        <dgm:presLayoutVars>
          <dgm:chPref val="1"/>
          <dgm:dir/>
          <dgm:animOne val="branch"/>
          <dgm:animLvl val="lvl"/>
          <dgm:resizeHandles/>
        </dgm:presLayoutVars>
      </dgm:prSet>
      <dgm:spPr/>
    </dgm:pt>
    <dgm:pt modelId="{FA5D01C4-307A-43AF-955A-1038D7273618}" type="pres">
      <dgm:prSet presAssocID="{0D8C637D-52F7-4ABE-A5D7-A19ED063E059}" presName="hierRoot1" presStyleCnt="0"/>
      <dgm:spPr/>
    </dgm:pt>
    <dgm:pt modelId="{072F6AD8-C856-45B8-AF51-FF8753CB2ED4}" type="pres">
      <dgm:prSet presAssocID="{0D8C637D-52F7-4ABE-A5D7-A19ED063E059}" presName="composite" presStyleCnt="0"/>
      <dgm:spPr/>
    </dgm:pt>
    <dgm:pt modelId="{78F5CC38-A442-4713-984D-1DD6F6AE64D3}" type="pres">
      <dgm:prSet presAssocID="{0D8C637D-52F7-4ABE-A5D7-A19ED063E059}" presName="background" presStyleLbl="node0" presStyleIdx="0" presStyleCnt="3"/>
      <dgm:spPr/>
    </dgm:pt>
    <dgm:pt modelId="{8077E83F-4A93-47DC-B330-47BB6D7485C8}" type="pres">
      <dgm:prSet presAssocID="{0D8C637D-52F7-4ABE-A5D7-A19ED063E059}" presName="text" presStyleLbl="fgAcc0" presStyleIdx="0" presStyleCnt="3">
        <dgm:presLayoutVars>
          <dgm:chPref val="3"/>
        </dgm:presLayoutVars>
      </dgm:prSet>
      <dgm:spPr/>
    </dgm:pt>
    <dgm:pt modelId="{2A132D53-1421-4B24-867D-7E85B0D1D36F}" type="pres">
      <dgm:prSet presAssocID="{0D8C637D-52F7-4ABE-A5D7-A19ED063E059}" presName="hierChild2" presStyleCnt="0"/>
      <dgm:spPr/>
    </dgm:pt>
    <dgm:pt modelId="{8827392D-25A1-4AEF-B2DD-EBBF1776EAF8}" type="pres">
      <dgm:prSet presAssocID="{C8F3B484-E87A-479F-846F-22E4270788F8}" presName="hierRoot1" presStyleCnt="0"/>
      <dgm:spPr/>
    </dgm:pt>
    <dgm:pt modelId="{E9108601-C142-468A-9760-13ECBF4418FB}" type="pres">
      <dgm:prSet presAssocID="{C8F3B484-E87A-479F-846F-22E4270788F8}" presName="composite" presStyleCnt="0"/>
      <dgm:spPr/>
    </dgm:pt>
    <dgm:pt modelId="{33926587-43B0-4622-8043-BED92CD56531}" type="pres">
      <dgm:prSet presAssocID="{C8F3B484-E87A-479F-846F-22E4270788F8}" presName="background" presStyleLbl="node0" presStyleIdx="1" presStyleCnt="3"/>
      <dgm:spPr/>
    </dgm:pt>
    <dgm:pt modelId="{FEDBBD23-DA47-4946-A6EB-36F2A13082D4}" type="pres">
      <dgm:prSet presAssocID="{C8F3B484-E87A-479F-846F-22E4270788F8}" presName="text" presStyleLbl="fgAcc0" presStyleIdx="1" presStyleCnt="3">
        <dgm:presLayoutVars>
          <dgm:chPref val="3"/>
        </dgm:presLayoutVars>
      </dgm:prSet>
      <dgm:spPr/>
    </dgm:pt>
    <dgm:pt modelId="{D68F6113-AF0D-40C0-B9C5-801424547523}" type="pres">
      <dgm:prSet presAssocID="{C8F3B484-E87A-479F-846F-22E4270788F8}" presName="hierChild2" presStyleCnt="0"/>
      <dgm:spPr/>
    </dgm:pt>
    <dgm:pt modelId="{D2861261-7D1A-471E-AE79-1CCF525BC2AF}" type="pres">
      <dgm:prSet presAssocID="{2A4EFE10-4577-42A6-837D-0B61728AB63C}" presName="hierRoot1" presStyleCnt="0"/>
      <dgm:spPr/>
    </dgm:pt>
    <dgm:pt modelId="{1CC2C717-A794-4611-92AF-2B4C886A954E}" type="pres">
      <dgm:prSet presAssocID="{2A4EFE10-4577-42A6-837D-0B61728AB63C}" presName="composite" presStyleCnt="0"/>
      <dgm:spPr/>
    </dgm:pt>
    <dgm:pt modelId="{FACC530F-0B16-48EE-BBB4-AFD85A450C56}" type="pres">
      <dgm:prSet presAssocID="{2A4EFE10-4577-42A6-837D-0B61728AB63C}" presName="background" presStyleLbl="node0" presStyleIdx="2" presStyleCnt="3"/>
      <dgm:spPr/>
    </dgm:pt>
    <dgm:pt modelId="{327C686A-5F54-4301-AD74-62BAB47A4DBE}" type="pres">
      <dgm:prSet presAssocID="{2A4EFE10-4577-42A6-837D-0B61728AB63C}" presName="text" presStyleLbl="fgAcc0" presStyleIdx="2" presStyleCnt="3">
        <dgm:presLayoutVars>
          <dgm:chPref val="3"/>
        </dgm:presLayoutVars>
      </dgm:prSet>
      <dgm:spPr/>
    </dgm:pt>
    <dgm:pt modelId="{1FA91079-C186-47F1-B573-1DA5A085A38C}" type="pres">
      <dgm:prSet presAssocID="{2A4EFE10-4577-42A6-837D-0B61728AB63C}" presName="hierChild2" presStyleCnt="0"/>
      <dgm:spPr/>
    </dgm:pt>
  </dgm:ptLst>
  <dgm:cxnLst>
    <dgm:cxn modelId="{3CA7D115-8AC9-4B81-A872-B690E4CAF1E1}" srcId="{223A1BE0-93B9-4D6D-B8CC-00260009D57B}" destId="{0D8C637D-52F7-4ABE-A5D7-A19ED063E059}" srcOrd="0" destOrd="0" parTransId="{CD742295-7E2F-4EE2-9414-5802C9D20A97}" sibTransId="{040946C0-DE67-4D24-B86A-E41B18607AC2}"/>
    <dgm:cxn modelId="{393BB326-18FF-4D77-B953-31FCD285033E}" srcId="{223A1BE0-93B9-4D6D-B8CC-00260009D57B}" destId="{2A4EFE10-4577-42A6-837D-0B61728AB63C}" srcOrd="2" destOrd="0" parTransId="{067F9E35-E126-4FDF-BFBF-7F6AAD8359E3}" sibTransId="{8617DBFA-4D9B-4A53-ACD0-E78D006DD96F}"/>
    <dgm:cxn modelId="{C10FCA3C-4425-44AB-8086-D9D99F0DBB08}" type="presOf" srcId="{C8F3B484-E87A-479F-846F-22E4270788F8}" destId="{FEDBBD23-DA47-4946-A6EB-36F2A13082D4}" srcOrd="0" destOrd="0" presId="urn:microsoft.com/office/officeart/2005/8/layout/hierarchy1"/>
    <dgm:cxn modelId="{3C1DDE75-2FDC-44D6-8231-ECC7F6B3B22B}" type="presOf" srcId="{0D8C637D-52F7-4ABE-A5D7-A19ED063E059}" destId="{8077E83F-4A93-47DC-B330-47BB6D7485C8}" srcOrd="0" destOrd="0" presId="urn:microsoft.com/office/officeart/2005/8/layout/hierarchy1"/>
    <dgm:cxn modelId="{39FD1AA7-C01E-4FF0-A3B6-952DC07049B6}" type="presOf" srcId="{2A4EFE10-4577-42A6-837D-0B61728AB63C}" destId="{327C686A-5F54-4301-AD74-62BAB47A4DBE}" srcOrd="0" destOrd="0" presId="urn:microsoft.com/office/officeart/2005/8/layout/hierarchy1"/>
    <dgm:cxn modelId="{9E9B0BC8-7DD4-4245-9406-F95DDE95DBA2}" type="presOf" srcId="{223A1BE0-93B9-4D6D-B8CC-00260009D57B}" destId="{605DDE4F-BD06-4A3C-9F8D-4867BDF508F7}" srcOrd="0" destOrd="0" presId="urn:microsoft.com/office/officeart/2005/8/layout/hierarchy1"/>
    <dgm:cxn modelId="{AABD06F9-FF71-45B2-9017-0213D754744C}" srcId="{223A1BE0-93B9-4D6D-B8CC-00260009D57B}" destId="{C8F3B484-E87A-479F-846F-22E4270788F8}" srcOrd="1" destOrd="0" parTransId="{9845FC5D-0E70-414E-9FEE-3BF6E09F35C9}" sibTransId="{7391375B-F93B-447F-B555-94D360F1C0D1}"/>
    <dgm:cxn modelId="{A6B86869-66F6-41EA-97E6-87453EB46540}" type="presParOf" srcId="{605DDE4F-BD06-4A3C-9F8D-4867BDF508F7}" destId="{FA5D01C4-307A-43AF-955A-1038D7273618}" srcOrd="0" destOrd="0" presId="urn:microsoft.com/office/officeart/2005/8/layout/hierarchy1"/>
    <dgm:cxn modelId="{07194246-8D12-4A68-BE66-212D6BEEFEBB}" type="presParOf" srcId="{FA5D01C4-307A-43AF-955A-1038D7273618}" destId="{072F6AD8-C856-45B8-AF51-FF8753CB2ED4}" srcOrd="0" destOrd="0" presId="urn:microsoft.com/office/officeart/2005/8/layout/hierarchy1"/>
    <dgm:cxn modelId="{886A58ED-4137-48C6-A85B-F87FD184D183}" type="presParOf" srcId="{072F6AD8-C856-45B8-AF51-FF8753CB2ED4}" destId="{78F5CC38-A442-4713-984D-1DD6F6AE64D3}" srcOrd="0" destOrd="0" presId="urn:microsoft.com/office/officeart/2005/8/layout/hierarchy1"/>
    <dgm:cxn modelId="{73BA40D9-4C2B-488B-8E66-2BE88BF0124F}" type="presParOf" srcId="{072F6AD8-C856-45B8-AF51-FF8753CB2ED4}" destId="{8077E83F-4A93-47DC-B330-47BB6D7485C8}" srcOrd="1" destOrd="0" presId="urn:microsoft.com/office/officeart/2005/8/layout/hierarchy1"/>
    <dgm:cxn modelId="{16E0923C-8A60-4531-AFCE-334D411A2C3A}" type="presParOf" srcId="{FA5D01C4-307A-43AF-955A-1038D7273618}" destId="{2A132D53-1421-4B24-867D-7E85B0D1D36F}" srcOrd="1" destOrd="0" presId="urn:microsoft.com/office/officeart/2005/8/layout/hierarchy1"/>
    <dgm:cxn modelId="{131A86E9-A9EC-494A-95F1-C81FA3D85A56}" type="presParOf" srcId="{605DDE4F-BD06-4A3C-9F8D-4867BDF508F7}" destId="{8827392D-25A1-4AEF-B2DD-EBBF1776EAF8}" srcOrd="1" destOrd="0" presId="urn:microsoft.com/office/officeart/2005/8/layout/hierarchy1"/>
    <dgm:cxn modelId="{6B182A05-F08E-47E0-85D4-5A78D8016E92}" type="presParOf" srcId="{8827392D-25A1-4AEF-B2DD-EBBF1776EAF8}" destId="{E9108601-C142-468A-9760-13ECBF4418FB}" srcOrd="0" destOrd="0" presId="urn:microsoft.com/office/officeart/2005/8/layout/hierarchy1"/>
    <dgm:cxn modelId="{84028A27-E30D-4DA8-A4E2-A9CC34D920D8}" type="presParOf" srcId="{E9108601-C142-468A-9760-13ECBF4418FB}" destId="{33926587-43B0-4622-8043-BED92CD56531}" srcOrd="0" destOrd="0" presId="urn:microsoft.com/office/officeart/2005/8/layout/hierarchy1"/>
    <dgm:cxn modelId="{C4EC3153-BBC1-48F7-A795-BD017A58F727}" type="presParOf" srcId="{E9108601-C142-468A-9760-13ECBF4418FB}" destId="{FEDBBD23-DA47-4946-A6EB-36F2A13082D4}" srcOrd="1" destOrd="0" presId="urn:microsoft.com/office/officeart/2005/8/layout/hierarchy1"/>
    <dgm:cxn modelId="{BB456F0A-F5CF-426D-BA86-675C6EE7E13A}" type="presParOf" srcId="{8827392D-25A1-4AEF-B2DD-EBBF1776EAF8}" destId="{D68F6113-AF0D-40C0-B9C5-801424547523}" srcOrd="1" destOrd="0" presId="urn:microsoft.com/office/officeart/2005/8/layout/hierarchy1"/>
    <dgm:cxn modelId="{70938EEC-B8AF-4BAC-9904-77699489CBD0}" type="presParOf" srcId="{605DDE4F-BD06-4A3C-9F8D-4867BDF508F7}" destId="{D2861261-7D1A-471E-AE79-1CCF525BC2AF}" srcOrd="2" destOrd="0" presId="urn:microsoft.com/office/officeart/2005/8/layout/hierarchy1"/>
    <dgm:cxn modelId="{32F32D69-EAF1-4DD0-8F96-68B99D3BFB31}" type="presParOf" srcId="{D2861261-7D1A-471E-AE79-1CCF525BC2AF}" destId="{1CC2C717-A794-4611-92AF-2B4C886A954E}" srcOrd="0" destOrd="0" presId="urn:microsoft.com/office/officeart/2005/8/layout/hierarchy1"/>
    <dgm:cxn modelId="{E6AC2740-71B8-4206-B938-1D5B1D3FFE02}" type="presParOf" srcId="{1CC2C717-A794-4611-92AF-2B4C886A954E}" destId="{FACC530F-0B16-48EE-BBB4-AFD85A450C56}" srcOrd="0" destOrd="0" presId="urn:microsoft.com/office/officeart/2005/8/layout/hierarchy1"/>
    <dgm:cxn modelId="{C9F7662A-FF08-47F7-9F51-85FD890588E3}" type="presParOf" srcId="{1CC2C717-A794-4611-92AF-2B4C886A954E}" destId="{327C686A-5F54-4301-AD74-62BAB47A4DBE}" srcOrd="1" destOrd="0" presId="urn:microsoft.com/office/officeart/2005/8/layout/hierarchy1"/>
    <dgm:cxn modelId="{49105F61-C237-4998-9979-399899E588AC}" type="presParOf" srcId="{D2861261-7D1A-471E-AE79-1CCF525BC2AF}" destId="{1FA91079-C186-47F1-B573-1DA5A085A38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5CC38-A442-4713-984D-1DD6F6AE64D3}">
      <dsp:nvSpPr>
        <dsp:cNvPr id="0" name=""/>
        <dsp:cNvSpPr/>
      </dsp:nvSpPr>
      <dsp:spPr>
        <a:xfrm>
          <a:off x="0" y="1074100"/>
          <a:ext cx="2772616" cy="1760611"/>
        </a:xfrm>
        <a:prstGeom prst="roundRect">
          <a:avLst>
            <a:gd name="adj" fmla="val 10000"/>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077E83F-4A93-47DC-B330-47BB6D7485C8}">
      <dsp:nvSpPr>
        <dsp:cNvPr id="0" name=""/>
        <dsp:cNvSpPr/>
      </dsp:nvSpPr>
      <dsp:spPr>
        <a:xfrm>
          <a:off x="308068" y="1366765"/>
          <a:ext cx="2772616" cy="1760611"/>
        </a:xfrm>
        <a:prstGeom prst="roundRect">
          <a:avLst>
            <a:gd name="adj" fmla="val 10000"/>
          </a:avLst>
        </a:prstGeom>
        <a:solidFill>
          <a:schemeClr val="lt2">
            <a:alpha val="90000"/>
            <a:hueOff val="0"/>
            <a:satOff val="0"/>
            <a:lumOff val="0"/>
            <a:alphaOff val="0"/>
          </a:schemeClr>
        </a:solidFill>
        <a:ln w="1397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a:latin typeface="Calibri"/>
              <a:ea typeface="Calibri"/>
              <a:cs typeface="Calibri"/>
            </a:rPr>
            <a:t>Intended for those who lack fine motor control in hands</a:t>
          </a:r>
        </a:p>
      </dsp:txBody>
      <dsp:txXfrm>
        <a:off x="359635" y="1418332"/>
        <a:ext cx="2669482" cy="1657477"/>
      </dsp:txXfrm>
    </dsp:sp>
    <dsp:sp modelId="{33926587-43B0-4622-8043-BED92CD56531}">
      <dsp:nvSpPr>
        <dsp:cNvPr id="0" name=""/>
        <dsp:cNvSpPr/>
      </dsp:nvSpPr>
      <dsp:spPr>
        <a:xfrm>
          <a:off x="3388753" y="1074100"/>
          <a:ext cx="2772616" cy="1760611"/>
        </a:xfrm>
        <a:prstGeom prst="roundRect">
          <a:avLst>
            <a:gd name="adj" fmla="val 10000"/>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EDBBD23-DA47-4946-A6EB-36F2A13082D4}">
      <dsp:nvSpPr>
        <dsp:cNvPr id="0" name=""/>
        <dsp:cNvSpPr/>
      </dsp:nvSpPr>
      <dsp:spPr>
        <a:xfrm>
          <a:off x="3696821" y="1366765"/>
          <a:ext cx="2772616" cy="1760611"/>
        </a:xfrm>
        <a:prstGeom prst="roundRect">
          <a:avLst>
            <a:gd name="adj" fmla="val 10000"/>
          </a:avLst>
        </a:prstGeom>
        <a:solidFill>
          <a:schemeClr val="lt2">
            <a:alpha val="90000"/>
            <a:hueOff val="0"/>
            <a:satOff val="0"/>
            <a:lumOff val="0"/>
            <a:alphaOff val="0"/>
          </a:schemeClr>
        </a:solidFill>
        <a:ln w="1397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a:latin typeface="Calibri"/>
              <a:ea typeface="Calibri"/>
              <a:cs typeface="Calibri"/>
            </a:rPr>
            <a:t>Not trying to replace the ukulele</a:t>
          </a:r>
        </a:p>
      </dsp:txBody>
      <dsp:txXfrm>
        <a:off x="3748388" y="1418332"/>
        <a:ext cx="2669482" cy="1657477"/>
      </dsp:txXfrm>
    </dsp:sp>
    <dsp:sp modelId="{FACC530F-0B16-48EE-BBB4-AFD85A450C56}">
      <dsp:nvSpPr>
        <dsp:cNvPr id="0" name=""/>
        <dsp:cNvSpPr/>
      </dsp:nvSpPr>
      <dsp:spPr>
        <a:xfrm>
          <a:off x="6777506" y="1074100"/>
          <a:ext cx="2772616" cy="1760611"/>
        </a:xfrm>
        <a:prstGeom prst="roundRect">
          <a:avLst>
            <a:gd name="adj" fmla="val 10000"/>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27C686A-5F54-4301-AD74-62BAB47A4DBE}">
      <dsp:nvSpPr>
        <dsp:cNvPr id="0" name=""/>
        <dsp:cNvSpPr/>
      </dsp:nvSpPr>
      <dsp:spPr>
        <a:xfrm>
          <a:off x="7085574" y="1366765"/>
          <a:ext cx="2772616" cy="1760611"/>
        </a:xfrm>
        <a:prstGeom prst="roundRect">
          <a:avLst>
            <a:gd name="adj" fmla="val 10000"/>
          </a:avLst>
        </a:prstGeom>
        <a:solidFill>
          <a:schemeClr val="lt2">
            <a:alpha val="90000"/>
            <a:hueOff val="0"/>
            <a:satOff val="0"/>
            <a:lumOff val="0"/>
            <a:alphaOff val="0"/>
          </a:schemeClr>
        </a:solidFill>
        <a:ln w="1397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a:latin typeface="Calibri"/>
              <a:ea typeface="Calibri"/>
              <a:cs typeface="Calibri"/>
            </a:rPr>
            <a:t>Simplifying the way, it's played and giving options to those in need</a:t>
          </a:r>
        </a:p>
      </dsp:txBody>
      <dsp:txXfrm>
        <a:off x="7137141" y="1418332"/>
        <a:ext cx="2669482" cy="165747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10/3/2023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883979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dirty="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088841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dirty="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169183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03333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76680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dirty="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901926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dirty="0"/>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7916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54519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56958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69919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40560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10/3/2023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1665482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0_68C49C6.xml"/><Relationship Id="rId1" Type="http://schemas.openxmlformats.org/officeDocument/2006/relationships/slideLayout" Target="../slideLayouts/slideLayout1.xml"/><Relationship Id="rId4" Type="http://schemas.openxmlformats.org/officeDocument/2006/relationships/hyperlink" Target="https://en.wikipedia.org/wiki/Colorado_Buffaloe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0B_DCF2E8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07_CC25969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microsoft.com/office/2018/10/relationships/comments" Target="../comments/modernComment_10E_D2FC291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8/10/relationships/comments" Target="../comments/modernComment_101_140F4E0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D_A29EBE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4_8E28612E.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microsoft.com/office/2018/10/relationships/comments" Target="../comments/modernComment_103_2249FB2C.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microsoft.com/office/2018/10/relationships/comments" Target="../comments/modernComment_108_D00BD6E1.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05_DC8A989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microsoft.com/office/2018/10/relationships/comments" Target="../comments/modernComment_106_9F8DEFB1.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microsoft.com/office/2018/10/relationships/comments" Target="../comments/modernComment_109_AC21B06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7373122" cy="3498554"/>
          </a:xfrm>
        </p:spPr>
        <p:txBody>
          <a:bodyPr>
            <a:normAutofit/>
          </a:bodyPr>
          <a:lstStyle/>
          <a:p>
            <a:r>
              <a:rPr lang="en-US">
                <a:latin typeface="Calibri"/>
                <a:ea typeface="+mj-lt"/>
                <a:cs typeface="+mj-lt"/>
              </a:rPr>
              <a:t>The Accessible Ukulele</a:t>
            </a:r>
            <a:br>
              <a:rPr lang="en-US">
                <a:latin typeface="Calibri"/>
                <a:ea typeface="+mj-lt"/>
                <a:cs typeface="+mj-lt"/>
              </a:rPr>
            </a:br>
            <a:r>
              <a:rPr lang="en-US" sz="3200">
                <a:latin typeface="Calibri"/>
                <a:ea typeface="+mj-lt"/>
                <a:cs typeface="+mj-lt"/>
              </a:rPr>
              <a:t>The Joule Jugglers</a:t>
            </a:r>
            <a:br>
              <a:rPr lang="en-US" sz="3200">
                <a:latin typeface="Calibri"/>
                <a:ea typeface="+mj-lt"/>
                <a:cs typeface="+mj-lt"/>
              </a:rPr>
            </a:br>
            <a:endParaRPr lang="en-US">
              <a:latin typeface="Calibri"/>
              <a:ea typeface="Calibri"/>
              <a:cs typeface="Calibri"/>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a:latin typeface="Calibri"/>
                <a:ea typeface="Calibri"/>
                <a:cs typeface="Calibri"/>
              </a:rPr>
              <a:t>Dominic </a:t>
            </a:r>
            <a:r>
              <a:rPr lang="en-US" err="1">
                <a:latin typeface="Calibri"/>
                <a:ea typeface="Calibri"/>
                <a:cs typeface="Calibri"/>
              </a:rPr>
              <a:t>Pedavoli</a:t>
            </a:r>
            <a:br>
              <a:rPr lang="en-US">
                <a:latin typeface="Calibri"/>
                <a:ea typeface="Calibri"/>
                <a:cs typeface="Calibri"/>
              </a:rPr>
            </a:br>
            <a:r>
              <a:rPr lang="en-US">
                <a:latin typeface="Calibri"/>
                <a:ea typeface="Calibri"/>
                <a:cs typeface="Calibri"/>
              </a:rPr>
              <a:t>Kaleb Keller</a:t>
            </a:r>
            <a:br>
              <a:rPr lang="en-US">
                <a:latin typeface="Calibri"/>
                <a:ea typeface="Calibri"/>
                <a:cs typeface="Calibri"/>
              </a:rPr>
            </a:br>
            <a:r>
              <a:rPr lang="en-US">
                <a:latin typeface="Calibri"/>
                <a:ea typeface="Calibri"/>
                <a:cs typeface="Calibri"/>
              </a:rPr>
              <a:t>Kameron Lund</a:t>
            </a:r>
            <a:br>
              <a:rPr lang="en-US">
                <a:latin typeface="Calibri"/>
                <a:ea typeface="Calibri"/>
                <a:cs typeface="Calibri"/>
              </a:rPr>
            </a:br>
            <a:r>
              <a:rPr lang="en-US">
                <a:latin typeface="Calibri"/>
                <a:ea typeface="Calibri"/>
                <a:cs typeface="Calibri"/>
              </a:rPr>
              <a:t>Ryan Loar</a:t>
            </a:r>
          </a:p>
        </p:txBody>
      </p:sp>
      <p:pic>
        <p:nvPicPr>
          <p:cNvPr id="16" name="Picture 15" descr="A black and gold logo&#10;&#10;Description automatically generated">
            <a:extLst>
              <a:ext uri="{FF2B5EF4-FFF2-40B4-BE49-F238E27FC236}">
                <a16:creationId xmlns:a16="http://schemas.microsoft.com/office/drawing/2014/main" id="{0A29B44D-9CAA-938D-1B59-45960E6797B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902132" y="5062362"/>
            <a:ext cx="2046985" cy="1507801"/>
          </a:xfrm>
          <a:prstGeom prst="rect">
            <a:avLst/>
          </a:prstGeom>
        </p:spPr>
      </p:pic>
    </p:spTree>
    <p:extLst>
      <p:ext uri="{BB962C8B-B14F-4D97-AF65-F5344CB8AC3E}">
        <p14:creationId xmlns:p14="http://schemas.microsoft.com/office/powerpoint/2010/main" val="109857222"/>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6120-16B6-38DC-10FA-D2B0DD7398DE}"/>
              </a:ext>
            </a:extLst>
          </p:cNvPr>
          <p:cNvSpPr>
            <a:spLocks noGrp="1"/>
          </p:cNvSpPr>
          <p:nvPr>
            <p:ph type="title"/>
          </p:nvPr>
        </p:nvSpPr>
        <p:spPr>
          <a:xfrm>
            <a:off x="1261872" y="245895"/>
            <a:ext cx="9692640" cy="1325562"/>
          </a:xfrm>
        </p:spPr>
        <p:txBody>
          <a:bodyPr/>
          <a:lstStyle/>
          <a:p>
            <a:r>
              <a:rPr lang="en-US">
                <a:latin typeface="Calibri"/>
                <a:ea typeface="Calibri"/>
                <a:cs typeface="Calibri"/>
              </a:rPr>
              <a:t>Circuit Diagram</a:t>
            </a:r>
          </a:p>
        </p:txBody>
      </p:sp>
      <p:pic>
        <p:nvPicPr>
          <p:cNvPr id="4" name="Content Placeholder 3" descr="A diagram of electrical wiring&#10;&#10;Description automatically generated">
            <a:extLst>
              <a:ext uri="{FF2B5EF4-FFF2-40B4-BE49-F238E27FC236}">
                <a16:creationId xmlns:a16="http://schemas.microsoft.com/office/drawing/2014/main" id="{7E895788-CE66-3612-A4EF-EAE66C545B04}"/>
              </a:ext>
            </a:extLst>
          </p:cNvPr>
          <p:cNvPicPr>
            <a:picLocks noGrp="1" noChangeAspect="1"/>
          </p:cNvPicPr>
          <p:nvPr>
            <p:ph idx="1"/>
          </p:nvPr>
        </p:nvPicPr>
        <p:blipFill>
          <a:blip r:embed="rId3"/>
          <a:stretch>
            <a:fillRect/>
          </a:stretch>
        </p:blipFill>
        <p:spPr>
          <a:xfrm>
            <a:off x="1684550" y="1687671"/>
            <a:ext cx="7796964" cy="4279353"/>
          </a:xfrm>
        </p:spPr>
      </p:pic>
      <p:sp>
        <p:nvSpPr>
          <p:cNvPr id="5" name="TextBox 4">
            <a:extLst>
              <a:ext uri="{FF2B5EF4-FFF2-40B4-BE49-F238E27FC236}">
                <a16:creationId xmlns:a16="http://schemas.microsoft.com/office/drawing/2014/main" id="{385D54C9-CD69-2851-5C7E-BC897E072BCD}"/>
              </a:ext>
            </a:extLst>
          </p:cNvPr>
          <p:cNvSpPr txBox="1"/>
          <p:nvPr/>
        </p:nvSpPr>
        <p:spPr>
          <a:xfrm>
            <a:off x="1732316" y="6156301"/>
            <a:ext cx="459612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alibri"/>
                <a:ea typeface="Calibri"/>
                <a:cs typeface="Calibri"/>
              </a:rPr>
              <a:t>*Diagram for 1 of 16 solenoids</a:t>
            </a:r>
          </a:p>
        </p:txBody>
      </p:sp>
      <p:sp>
        <p:nvSpPr>
          <p:cNvPr id="6" name="Half Frame 5">
            <a:extLst>
              <a:ext uri="{FF2B5EF4-FFF2-40B4-BE49-F238E27FC236}">
                <a16:creationId xmlns:a16="http://schemas.microsoft.com/office/drawing/2014/main" id="{F5950D27-AD9D-1A94-6A66-230A4CA8F605}"/>
              </a:ext>
            </a:extLst>
          </p:cNvPr>
          <p:cNvSpPr/>
          <p:nvPr/>
        </p:nvSpPr>
        <p:spPr>
          <a:xfrm>
            <a:off x="1730830" y="1687783"/>
            <a:ext cx="522270" cy="488023"/>
          </a:xfrm>
          <a:prstGeom prst="half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Half Frame 8">
            <a:extLst>
              <a:ext uri="{FF2B5EF4-FFF2-40B4-BE49-F238E27FC236}">
                <a16:creationId xmlns:a16="http://schemas.microsoft.com/office/drawing/2014/main" id="{07F16FAF-5E1A-7DF8-358B-B27FF8E7986A}"/>
              </a:ext>
            </a:extLst>
          </p:cNvPr>
          <p:cNvSpPr/>
          <p:nvPr/>
        </p:nvSpPr>
        <p:spPr>
          <a:xfrm rot="10800000">
            <a:off x="8959919" y="5479549"/>
            <a:ext cx="522270" cy="488023"/>
          </a:xfrm>
          <a:prstGeom prst="half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06906854"/>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45C33-2D02-45C7-FF53-F6C27B6C4F96}"/>
              </a:ext>
            </a:extLst>
          </p:cNvPr>
          <p:cNvSpPr>
            <a:spLocks noGrp="1"/>
          </p:cNvSpPr>
          <p:nvPr>
            <p:ph type="title"/>
          </p:nvPr>
        </p:nvSpPr>
        <p:spPr/>
        <p:txBody>
          <a:bodyPr/>
          <a:lstStyle/>
          <a:p>
            <a:r>
              <a:rPr lang="en-US">
                <a:latin typeface="Calibri"/>
                <a:ea typeface="Calibri"/>
                <a:cs typeface="Calibri"/>
              </a:rPr>
              <a:t>Definition of Success</a:t>
            </a:r>
          </a:p>
        </p:txBody>
      </p:sp>
      <p:sp>
        <p:nvSpPr>
          <p:cNvPr id="3" name="Content Placeholder 2">
            <a:extLst>
              <a:ext uri="{FF2B5EF4-FFF2-40B4-BE49-F238E27FC236}">
                <a16:creationId xmlns:a16="http://schemas.microsoft.com/office/drawing/2014/main" id="{3F5527FD-601E-21F8-B12A-D426473808B8}"/>
              </a:ext>
            </a:extLst>
          </p:cNvPr>
          <p:cNvSpPr>
            <a:spLocks noGrp="1"/>
          </p:cNvSpPr>
          <p:nvPr>
            <p:ph idx="1"/>
          </p:nvPr>
        </p:nvSpPr>
        <p:spPr>
          <a:xfrm>
            <a:off x="1261872" y="1828800"/>
            <a:ext cx="8595360" cy="4123450"/>
          </a:xfrm>
        </p:spPr>
        <p:txBody>
          <a:bodyPr vert="horz" lIns="91440" tIns="45720" rIns="91440" bIns="45720" rtlCol="0" anchor="t">
            <a:normAutofit/>
          </a:bodyPr>
          <a:lstStyle/>
          <a:p>
            <a:pPr marL="0" indent="0">
              <a:buNone/>
            </a:pPr>
            <a:r>
              <a:rPr lang="en-US" sz="2800" dirty="0">
                <a:latin typeface="Calibri"/>
                <a:ea typeface="Calibri"/>
                <a:cs typeface="Calibri"/>
              </a:rPr>
              <a:t>With this project we will…</a:t>
            </a:r>
            <a:endParaRPr lang="en-US" sz="2800">
              <a:latin typeface="Century Schoolbook" panose="02040604050505020304"/>
              <a:ea typeface="Calibri"/>
              <a:cs typeface="Calibri"/>
            </a:endParaRPr>
          </a:p>
          <a:p>
            <a:r>
              <a:rPr lang="en-US" sz="2400" dirty="0">
                <a:latin typeface="Calibri"/>
                <a:ea typeface="Calibri"/>
                <a:cs typeface="Calibri"/>
              </a:rPr>
              <a:t>Respect and preserve the individual creativity of the musician</a:t>
            </a:r>
            <a:endParaRPr lang="en-US" sz="2400"/>
          </a:p>
          <a:p>
            <a:r>
              <a:rPr lang="en-US" sz="2400" dirty="0">
                <a:latin typeface="Calibri"/>
                <a:ea typeface="Calibri"/>
                <a:cs typeface="Calibri"/>
              </a:rPr>
              <a:t>Fundamentally change the range of physical motion required for musical expression​</a:t>
            </a:r>
            <a:endParaRPr lang="en-US" sz="2400">
              <a:latin typeface="Century Schoolbook" panose="02040604050505020304"/>
              <a:ea typeface="Calibri"/>
              <a:cs typeface="Calibri"/>
            </a:endParaRPr>
          </a:p>
          <a:p>
            <a:r>
              <a:rPr lang="en-US" sz="2400" dirty="0">
                <a:latin typeface="Calibri"/>
                <a:ea typeface="Calibri"/>
                <a:cs typeface="Calibri"/>
              </a:rPr>
              <a:t>Respect the instrument for its complexity (it's not a toy)</a:t>
            </a:r>
          </a:p>
          <a:p>
            <a:r>
              <a:rPr lang="en-US" sz="2400" dirty="0">
                <a:latin typeface="Calibri"/>
                <a:ea typeface="Calibri"/>
                <a:cs typeface="Calibri"/>
              </a:rPr>
              <a:t>Design in a way that maximizes accessibility while minimizing triviality </a:t>
            </a:r>
            <a:endParaRPr lang="en-US" sz="2400" dirty="0">
              <a:latin typeface="Century Schoolbook" panose="02040604050505020304"/>
              <a:ea typeface="Calibri"/>
              <a:cs typeface="Calibri"/>
            </a:endParaRPr>
          </a:p>
          <a:p>
            <a:r>
              <a:rPr lang="en-US" sz="2400" dirty="0">
                <a:latin typeface="Calibri"/>
                <a:ea typeface="Calibri"/>
                <a:cs typeface="Calibri"/>
              </a:rPr>
              <a:t>Separate music as an art form from physical ability</a:t>
            </a:r>
            <a:endParaRPr lang="en-US" sz="2400" dirty="0"/>
          </a:p>
        </p:txBody>
      </p:sp>
    </p:spTree>
    <p:extLst>
      <p:ext uri="{BB962C8B-B14F-4D97-AF65-F5344CB8AC3E}">
        <p14:creationId xmlns:p14="http://schemas.microsoft.com/office/powerpoint/2010/main" val="3425015446"/>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512E-F0A0-E249-9514-B0DE29DD54C7}"/>
              </a:ext>
            </a:extLst>
          </p:cNvPr>
          <p:cNvSpPr>
            <a:spLocks noGrp="1"/>
          </p:cNvSpPr>
          <p:nvPr>
            <p:ph type="title"/>
          </p:nvPr>
        </p:nvSpPr>
        <p:spPr/>
        <p:txBody>
          <a:bodyPr/>
          <a:lstStyle/>
          <a:p>
            <a:r>
              <a:rPr lang="en-US">
                <a:latin typeface="Calibri"/>
                <a:ea typeface="Calibri"/>
                <a:cs typeface="Calibri"/>
              </a:rPr>
              <a:t>Conclusion</a:t>
            </a:r>
          </a:p>
        </p:txBody>
      </p:sp>
      <p:sp>
        <p:nvSpPr>
          <p:cNvPr id="3" name="Content Placeholder 2">
            <a:extLst>
              <a:ext uri="{FF2B5EF4-FFF2-40B4-BE49-F238E27FC236}">
                <a16:creationId xmlns:a16="http://schemas.microsoft.com/office/drawing/2014/main" id="{CBD9D1C5-5CBB-F56F-E37B-0423BECCC929}"/>
              </a:ext>
            </a:extLst>
          </p:cNvPr>
          <p:cNvSpPr>
            <a:spLocks noGrp="1"/>
          </p:cNvSpPr>
          <p:nvPr>
            <p:ph idx="1"/>
          </p:nvPr>
        </p:nvSpPr>
        <p:spPr>
          <a:xfrm>
            <a:off x="1261872" y="1828800"/>
            <a:ext cx="8595360" cy="4928385"/>
          </a:xfrm>
        </p:spPr>
        <p:txBody>
          <a:bodyPr vert="horz" lIns="91440" tIns="45720" rIns="91440" bIns="45720" rtlCol="0" anchor="t">
            <a:normAutofit/>
          </a:bodyPr>
          <a:lstStyle/>
          <a:p>
            <a:r>
              <a:rPr lang="en-US" sz="2800">
                <a:latin typeface="Calibri"/>
                <a:ea typeface="Calibri"/>
                <a:cs typeface="Calibri"/>
              </a:rPr>
              <a:t>Ease the process of playing stringed instruments</a:t>
            </a:r>
          </a:p>
          <a:p>
            <a:r>
              <a:rPr lang="en-US" sz="2800">
                <a:latin typeface="Calibri"/>
                <a:ea typeface="Calibri"/>
                <a:cs typeface="Calibri"/>
              </a:rPr>
              <a:t>Keep outcomes (sound) the same</a:t>
            </a:r>
          </a:p>
          <a:p>
            <a:r>
              <a:rPr lang="en-US" sz="2800">
                <a:latin typeface="Calibri"/>
                <a:ea typeface="Calibri"/>
                <a:cs typeface="Calibri"/>
              </a:rPr>
              <a:t>Regularly test (physical and digital)</a:t>
            </a:r>
          </a:p>
          <a:p>
            <a:r>
              <a:rPr lang="en-US" sz="2800">
                <a:latin typeface="Calibri"/>
                <a:ea typeface="Calibri"/>
                <a:cs typeface="Calibri"/>
              </a:rPr>
              <a:t>Explore new input avenues (buttons vs motion control vs app)</a:t>
            </a:r>
          </a:p>
          <a:p>
            <a:r>
              <a:rPr lang="en-US" sz="2800">
                <a:latin typeface="Calibri"/>
                <a:ea typeface="Calibri"/>
                <a:cs typeface="Calibri"/>
              </a:rPr>
              <a:t>Explore coding solutions to physical problems (manage button switching)</a:t>
            </a:r>
          </a:p>
          <a:p>
            <a:pPr marL="0" indent="0">
              <a:buNone/>
            </a:pPr>
            <a:endParaRPr lang="en-US" sz="2800">
              <a:latin typeface="Calibri"/>
              <a:ea typeface="Calibri"/>
              <a:cs typeface="Calibri"/>
            </a:endParaRPr>
          </a:p>
          <a:p>
            <a:endParaRPr lang="en-US" sz="2800">
              <a:latin typeface="Calibri"/>
              <a:ea typeface="Calibri"/>
              <a:cs typeface="Calibri"/>
            </a:endParaRPr>
          </a:p>
        </p:txBody>
      </p:sp>
    </p:spTree>
    <p:extLst>
      <p:ext uri="{BB962C8B-B14F-4D97-AF65-F5344CB8AC3E}">
        <p14:creationId xmlns:p14="http://schemas.microsoft.com/office/powerpoint/2010/main" val="3539740947"/>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29AAF-77D4-9A5B-5691-461844F88CA5}"/>
              </a:ext>
            </a:extLst>
          </p:cNvPr>
          <p:cNvSpPr>
            <a:spLocks noGrp="1"/>
          </p:cNvSpPr>
          <p:nvPr>
            <p:ph type="title"/>
          </p:nvPr>
        </p:nvSpPr>
        <p:spPr/>
        <p:txBody>
          <a:bodyPr/>
          <a:lstStyle/>
          <a:p>
            <a:br>
              <a:rPr lang="en-US">
                <a:latin typeface="Calibri"/>
                <a:ea typeface="Calibri"/>
                <a:cs typeface="Calibri"/>
              </a:rPr>
            </a:br>
            <a:br>
              <a:rPr lang="en-US">
                <a:latin typeface="Calibri"/>
                <a:ea typeface="Calibri"/>
                <a:cs typeface="Calibri"/>
              </a:rPr>
            </a:br>
            <a:r>
              <a:rPr lang="en-US">
                <a:latin typeface="Calibri"/>
                <a:ea typeface="Calibri"/>
                <a:cs typeface="Calibri"/>
              </a:rPr>
              <a:t>Any Questions?</a:t>
            </a:r>
            <a:br>
              <a:rPr lang="en-US">
                <a:latin typeface="Calibri"/>
                <a:ea typeface="Calibri"/>
                <a:cs typeface="Calibri"/>
              </a:rPr>
            </a:br>
            <a:endParaRPr lang="en-US">
              <a:latin typeface="Calibri"/>
              <a:ea typeface="Calibri"/>
              <a:cs typeface="Calibri"/>
            </a:endParaRPr>
          </a:p>
        </p:txBody>
      </p:sp>
    </p:spTree>
    <p:extLst>
      <p:ext uri="{BB962C8B-B14F-4D97-AF65-F5344CB8AC3E}">
        <p14:creationId xmlns:p14="http://schemas.microsoft.com/office/powerpoint/2010/main" val="3371359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9CD47-5D02-10F7-FC0F-0389C365B1EE}"/>
              </a:ext>
            </a:extLst>
          </p:cNvPr>
          <p:cNvSpPr>
            <a:spLocks noGrp="1"/>
          </p:cNvSpPr>
          <p:nvPr>
            <p:ph type="title"/>
          </p:nvPr>
        </p:nvSpPr>
        <p:spPr/>
        <p:txBody>
          <a:bodyPr/>
          <a:lstStyle/>
          <a:p>
            <a:r>
              <a:rPr lang="en-US">
                <a:latin typeface="Calibri"/>
                <a:ea typeface="Calibri"/>
                <a:cs typeface="Calibri"/>
              </a:rPr>
              <a:t>How Do Solenoids Work?</a:t>
            </a:r>
          </a:p>
        </p:txBody>
      </p:sp>
      <p:pic>
        <p:nvPicPr>
          <p:cNvPr id="4" name="Picture 3" descr="A diagram of a device">
            <a:extLst>
              <a:ext uri="{FF2B5EF4-FFF2-40B4-BE49-F238E27FC236}">
                <a16:creationId xmlns:a16="http://schemas.microsoft.com/office/drawing/2014/main" id="{41627C88-9F0C-685F-2C64-A986D23D4DDA}"/>
              </a:ext>
            </a:extLst>
          </p:cNvPr>
          <p:cNvPicPr>
            <a:picLocks noChangeAspect="1"/>
          </p:cNvPicPr>
          <p:nvPr/>
        </p:nvPicPr>
        <p:blipFill>
          <a:blip r:embed="rId2"/>
          <a:stretch>
            <a:fillRect/>
          </a:stretch>
        </p:blipFill>
        <p:spPr>
          <a:xfrm>
            <a:off x="1170422" y="2731986"/>
            <a:ext cx="3860237" cy="2161849"/>
          </a:xfrm>
          <a:prstGeom prst="rect">
            <a:avLst/>
          </a:prstGeom>
          <a:ln w="57150">
            <a:solidFill>
              <a:schemeClr val="tx2"/>
            </a:solidFill>
          </a:ln>
        </p:spPr>
      </p:pic>
      <p:pic>
        <p:nvPicPr>
          <p:cNvPr id="5" name="Picture 4" descr="A row of circuit boards&#10;&#10;Description automatically generated">
            <a:extLst>
              <a:ext uri="{FF2B5EF4-FFF2-40B4-BE49-F238E27FC236}">
                <a16:creationId xmlns:a16="http://schemas.microsoft.com/office/drawing/2014/main" id="{5477B53C-F56D-6514-3043-C78B8EA03392}"/>
              </a:ext>
            </a:extLst>
          </p:cNvPr>
          <p:cNvPicPr>
            <a:picLocks noChangeAspect="1"/>
          </p:cNvPicPr>
          <p:nvPr/>
        </p:nvPicPr>
        <p:blipFill>
          <a:blip r:embed="rId3"/>
          <a:stretch>
            <a:fillRect/>
          </a:stretch>
        </p:blipFill>
        <p:spPr>
          <a:xfrm>
            <a:off x="6108362" y="2942316"/>
            <a:ext cx="3924728" cy="1735830"/>
          </a:xfrm>
          <a:prstGeom prst="rect">
            <a:avLst/>
          </a:prstGeom>
          <a:ln w="57150">
            <a:solidFill>
              <a:schemeClr val="tx2"/>
            </a:solidFill>
          </a:ln>
        </p:spPr>
      </p:pic>
    </p:spTree>
    <p:extLst>
      <p:ext uri="{BB962C8B-B14F-4D97-AF65-F5344CB8AC3E}">
        <p14:creationId xmlns:p14="http://schemas.microsoft.com/office/powerpoint/2010/main" val="231354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ECE84-D063-DA4C-8FB3-154F30712213}"/>
              </a:ext>
            </a:extLst>
          </p:cNvPr>
          <p:cNvSpPr>
            <a:spLocks noGrp="1"/>
          </p:cNvSpPr>
          <p:nvPr>
            <p:ph type="title"/>
          </p:nvPr>
        </p:nvSpPr>
        <p:spPr/>
        <p:txBody>
          <a:bodyPr/>
          <a:lstStyle/>
          <a:p>
            <a:r>
              <a:rPr lang="en-US">
                <a:latin typeface="Calibri"/>
                <a:ea typeface="Calibri"/>
                <a:cs typeface="Calibri"/>
              </a:rPr>
              <a:t>What If The Solenoids Don't Work?</a:t>
            </a:r>
          </a:p>
        </p:txBody>
      </p:sp>
      <p:pic>
        <p:nvPicPr>
          <p:cNvPr id="6" name="Picture 5" descr="A small blue and silver device with a black wire&#10;&#10;Description automatically generated">
            <a:extLst>
              <a:ext uri="{FF2B5EF4-FFF2-40B4-BE49-F238E27FC236}">
                <a16:creationId xmlns:a16="http://schemas.microsoft.com/office/drawing/2014/main" id="{B084843F-9913-44A4-2822-3244C3F6D7DF}"/>
              </a:ext>
            </a:extLst>
          </p:cNvPr>
          <p:cNvPicPr>
            <a:picLocks noChangeAspect="1"/>
          </p:cNvPicPr>
          <p:nvPr/>
        </p:nvPicPr>
        <p:blipFill>
          <a:blip r:embed="rId2"/>
          <a:stretch>
            <a:fillRect/>
          </a:stretch>
        </p:blipFill>
        <p:spPr>
          <a:xfrm>
            <a:off x="1807968" y="2452105"/>
            <a:ext cx="3357185" cy="3357185"/>
          </a:xfrm>
          <a:prstGeom prst="rect">
            <a:avLst/>
          </a:prstGeom>
          <a:ln w="57150">
            <a:solidFill>
              <a:schemeClr val="tx2"/>
            </a:solidFill>
          </a:ln>
        </p:spPr>
      </p:pic>
      <p:pic>
        <p:nvPicPr>
          <p:cNvPr id="9" name="Picture 8" descr="A small metal rod with red wire&#10;&#10;Description automatically generated">
            <a:extLst>
              <a:ext uri="{FF2B5EF4-FFF2-40B4-BE49-F238E27FC236}">
                <a16:creationId xmlns:a16="http://schemas.microsoft.com/office/drawing/2014/main" id="{64A30555-457B-1826-CB2F-513B71848837}"/>
              </a:ext>
            </a:extLst>
          </p:cNvPr>
          <p:cNvPicPr>
            <a:picLocks noChangeAspect="1"/>
          </p:cNvPicPr>
          <p:nvPr/>
        </p:nvPicPr>
        <p:blipFill rotWithShape="1">
          <a:blip r:embed="rId3"/>
          <a:srcRect t="11834" r="222" b="11870"/>
          <a:stretch/>
        </p:blipFill>
        <p:spPr>
          <a:xfrm>
            <a:off x="6529046" y="3130025"/>
            <a:ext cx="3492124" cy="2001882"/>
          </a:xfrm>
          <a:prstGeom prst="rect">
            <a:avLst/>
          </a:prstGeom>
          <a:ln w="57150">
            <a:solidFill>
              <a:schemeClr val="tx2"/>
            </a:solidFill>
          </a:ln>
        </p:spPr>
      </p:pic>
    </p:spTree>
    <p:extLst>
      <p:ext uri="{BB962C8B-B14F-4D97-AF65-F5344CB8AC3E}">
        <p14:creationId xmlns:p14="http://schemas.microsoft.com/office/powerpoint/2010/main" val="1835578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AB7D9-F8B3-2AD5-27F7-C62B8A0BDAA9}"/>
              </a:ext>
            </a:extLst>
          </p:cNvPr>
          <p:cNvSpPr>
            <a:spLocks noGrp="1"/>
          </p:cNvSpPr>
          <p:nvPr>
            <p:ph type="title"/>
          </p:nvPr>
        </p:nvSpPr>
        <p:spPr>
          <a:xfrm>
            <a:off x="1237489" y="566382"/>
            <a:ext cx="4534047" cy="1550284"/>
          </a:xfrm>
        </p:spPr>
        <p:txBody>
          <a:bodyPr>
            <a:normAutofit/>
          </a:bodyPr>
          <a:lstStyle/>
          <a:p>
            <a:r>
              <a:rPr lang="en-US">
                <a:latin typeface="Calibri"/>
                <a:ea typeface="Calibri"/>
                <a:cs typeface="Calibri"/>
              </a:rPr>
              <a:t>For The Love of Music</a:t>
            </a:r>
          </a:p>
        </p:txBody>
      </p:sp>
      <p:sp>
        <p:nvSpPr>
          <p:cNvPr id="9" name="Rectangle 8">
            <a:extLst>
              <a:ext uri="{FF2B5EF4-FFF2-40B4-BE49-F238E27FC236}">
                <a16:creationId xmlns:a16="http://schemas.microsoft.com/office/drawing/2014/main" id="{50CF6C96-4596-4D83-A9F9-A3AB22AB4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FCE33758-AFEE-2B7C-970C-7C546E60CFA3}"/>
              </a:ext>
            </a:extLst>
          </p:cNvPr>
          <p:cNvSpPr>
            <a:spLocks noGrp="1"/>
          </p:cNvSpPr>
          <p:nvPr>
            <p:ph idx="1"/>
          </p:nvPr>
        </p:nvSpPr>
        <p:spPr>
          <a:xfrm>
            <a:off x="1199535" y="2438399"/>
            <a:ext cx="4572002" cy="3853219"/>
          </a:xfrm>
        </p:spPr>
        <p:txBody>
          <a:bodyPr vert="horz" lIns="91440" tIns="45720" rIns="91440" bIns="45720" rtlCol="0" anchor="t">
            <a:normAutofit/>
          </a:bodyPr>
          <a:lstStyle/>
          <a:p>
            <a:r>
              <a:rPr lang="en-US" sz="2800">
                <a:latin typeface="Calibri"/>
                <a:ea typeface="Calibri"/>
                <a:cs typeface="Calibri"/>
              </a:rPr>
              <a:t>Form of expression</a:t>
            </a:r>
          </a:p>
          <a:p>
            <a:r>
              <a:rPr lang="en-US" sz="2800">
                <a:latin typeface="Calibri"/>
                <a:ea typeface="Calibri"/>
                <a:cs typeface="Calibri"/>
              </a:rPr>
              <a:t>Relaxing</a:t>
            </a:r>
          </a:p>
          <a:p>
            <a:r>
              <a:rPr lang="en-US" sz="2800">
                <a:latin typeface="Calibri"/>
                <a:ea typeface="Calibri"/>
                <a:cs typeface="Calibri"/>
              </a:rPr>
              <a:t>Outlet to relieve stress</a:t>
            </a:r>
          </a:p>
          <a:p>
            <a:r>
              <a:rPr lang="en-US" sz="2800">
                <a:latin typeface="Calibri"/>
                <a:ea typeface="Calibri"/>
                <a:cs typeface="Calibri"/>
              </a:rPr>
              <a:t>Not always accessible to everyone</a:t>
            </a:r>
          </a:p>
        </p:txBody>
      </p:sp>
      <p:pic>
        <p:nvPicPr>
          <p:cNvPr id="4" name="Picture 3" descr="A close up of a guitar&#10;&#10;Description automatically generated">
            <a:extLst>
              <a:ext uri="{FF2B5EF4-FFF2-40B4-BE49-F238E27FC236}">
                <a16:creationId xmlns:a16="http://schemas.microsoft.com/office/drawing/2014/main" id="{B39D791A-CD9F-267D-CC8E-D39F455BD64C}"/>
              </a:ext>
            </a:extLst>
          </p:cNvPr>
          <p:cNvPicPr>
            <a:picLocks noChangeAspect="1"/>
          </p:cNvPicPr>
          <p:nvPr/>
        </p:nvPicPr>
        <p:blipFill rotWithShape="1">
          <a:blip r:embed="rId3"/>
          <a:srcRect l="7315" r="3813"/>
          <a:stretch/>
        </p:blipFill>
        <p:spPr>
          <a:xfrm>
            <a:off x="6097181" y="10"/>
            <a:ext cx="6094819" cy="6857990"/>
          </a:xfrm>
          <a:prstGeom prst="rect">
            <a:avLst/>
          </a:prstGeom>
        </p:spPr>
      </p:pic>
    </p:spTree>
    <p:extLst>
      <p:ext uri="{BB962C8B-B14F-4D97-AF65-F5344CB8AC3E}">
        <p14:creationId xmlns:p14="http://schemas.microsoft.com/office/powerpoint/2010/main" val="336547333"/>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530A-7689-DA1E-2F7C-EC32B401371B}"/>
              </a:ext>
            </a:extLst>
          </p:cNvPr>
          <p:cNvSpPr>
            <a:spLocks noGrp="1"/>
          </p:cNvSpPr>
          <p:nvPr>
            <p:ph type="title"/>
          </p:nvPr>
        </p:nvSpPr>
        <p:spPr/>
        <p:txBody>
          <a:bodyPr/>
          <a:lstStyle/>
          <a:p>
            <a:r>
              <a:rPr lang="en-US">
                <a:latin typeface="Calibri"/>
                <a:ea typeface="Calibri"/>
                <a:cs typeface="Calibri"/>
              </a:rPr>
              <a:t>Problem Statement</a:t>
            </a:r>
          </a:p>
        </p:txBody>
      </p:sp>
      <p:sp>
        <p:nvSpPr>
          <p:cNvPr id="3" name="Content Placeholder 2">
            <a:extLst>
              <a:ext uri="{FF2B5EF4-FFF2-40B4-BE49-F238E27FC236}">
                <a16:creationId xmlns:a16="http://schemas.microsoft.com/office/drawing/2014/main" id="{2FEEBFD3-F1B9-01D9-18C2-E9419029EED0}"/>
              </a:ext>
            </a:extLst>
          </p:cNvPr>
          <p:cNvSpPr>
            <a:spLocks noGrp="1"/>
          </p:cNvSpPr>
          <p:nvPr>
            <p:ph idx="1"/>
          </p:nvPr>
        </p:nvSpPr>
        <p:spPr>
          <a:xfrm>
            <a:off x="1767018" y="2483777"/>
            <a:ext cx="7756303" cy="2159184"/>
          </a:xfrm>
        </p:spPr>
        <p:txBody>
          <a:bodyPr vert="horz" lIns="91440" tIns="45720" rIns="91440" bIns="45720" rtlCol="0" anchor="t">
            <a:noAutofit/>
          </a:bodyPr>
          <a:lstStyle/>
          <a:p>
            <a:pPr marL="0" indent="0" algn="ctr">
              <a:buNone/>
            </a:pPr>
            <a:r>
              <a:rPr lang="en-US" sz="2800">
                <a:latin typeface="Calibri"/>
                <a:ea typeface="Calibri"/>
                <a:cs typeface="Calibri"/>
              </a:rPr>
              <a:t>The ability to play music is not accessible to everyone. Those with a fine motor control disability can find it difficult to play music as an outlet of expression. This problem can begin to be solved by simplifying the way instruments can be played.</a:t>
            </a:r>
          </a:p>
        </p:txBody>
      </p:sp>
      <p:sp>
        <p:nvSpPr>
          <p:cNvPr id="4" name="Half Frame 3">
            <a:extLst>
              <a:ext uri="{FF2B5EF4-FFF2-40B4-BE49-F238E27FC236}">
                <a16:creationId xmlns:a16="http://schemas.microsoft.com/office/drawing/2014/main" id="{3E15CE33-4E80-3BA3-2D8B-A388B96CF42E}"/>
              </a:ext>
            </a:extLst>
          </p:cNvPr>
          <p:cNvSpPr/>
          <p:nvPr/>
        </p:nvSpPr>
        <p:spPr>
          <a:xfrm>
            <a:off x="1620173" y="2485745"/>
            <a:ext cx="443883" cy="1376038"/>
          </a:xfrm>
          <a:prstGeom prst="half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Half Frame 4">
            <a:extLst>
              <a:ext uri="{FF2B5EF4-FFF2-40B4-BE49-F238E27FC236}">
                <a16:creationId xmlns:a16="http://schemas.microsoft.com/office/drawing/2014/main" id="{C1E153FF-2F54-D0E2-BCBB-C22C5EB36998}"/>
              </a:ext>
            </a:extLst>
          </p:cNvPr>
          <p:cNvSpPr/>
          <p:nvPr/>
        </p:nvSpPr>
        <p:spPr>
          <a:xfrm rot="10800000">
            <a:off x="9180989" y="3269939"/>
            <a:ext cx="443883" cy="1376038"/>
          </a:xfrm>
          <a:prstGeom prst="half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28312545"/>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A5EE9-1B56-F953-32ED-D2442F261C53}"/>
              </a:ext>
            </a:extLst>
          </p:cNvPr>
          <p:cNvSpPr>
            <a:spLocks noGrp="1"/>
          </p:cNvSpPr>
          <p:nvPr>
            <p:ph type="title"/>
          </p:nvPr>
        </p:nvSpPr>
        <p:spPr/>
        <p:txBody>
          <a:bodyPr/>
          <a:lstStyle/>
          <a:p>
            <a:r>
              <a:rPr lang="en-US">
                <a:latin typeface="Calibri"/>
                <a:ea typeface="Calibri"/>
                <a:cs typeface="Calibri"/>
              </a:rPr>
              <a:t>Outline</a:t>
            </a:r>
          </a:p>
        </p:txBody>
      </p:sp>
      <p:sp>
        <p:nvSpPr>
          <p:cNvPr id="4" name="Rectangle 3">
            <a:extLst>
              <a:ext uri="{FF2B5EF4-FFF2-40B4-BE49-F238E27FC236}">
                <a16:creationId xmlns:a16="http://schemas.microsoft.com/office/drawing/2014/main" id="{D9A2235F-F2E5-8828-4935-45712A2CBBA5}"/>
              </a:ext>
            </a:extLst>
          </p:cNvPr>
          <p:cNvSpPr/>
          <p:nvPr/>
        </p:nvSpPr>
        <p:spPr>
          <a:xfrm>
            <a:off x="3698142" y="2136446"/>
            <a:ext cx="1789415" cy="1121595"/>
          </a:xfrm>
          <a:prstGeom prst="rect">
            <a:avLst/>
          </a:prstGeom>
          <a:ln w="28575">
            <a:solidFill>
              <a:schemeClr val="tx1"/>
            </a:solidFill>
            <a:extLst>
              <a:ext uri="{C807C97D-BFC1-408E-A445-0C87EB9F89A2}">
                <ask:lineSketchStyleProps xmlns:ask="http://schemas.microsoft.com/office/drawing/2018/sketchyshapes" sd="3499211612">
                  <a:custGeom>
                    <a:avLst/>
                    <a:gdLst>
                      <a:gd name="connsiteX0" fmla="*/ 0 w 1789415"/>
                      <a:gd name="connsiteY0" fmla="*/ 0 h 1121595"/>
                      <a:gd name="connsiteX1" fmla="*/ 542789 w 1789415"/>
                      <a:gd name="connsiteY1" fmla="*/ 0 h 1121595"/>
                      <a:gd name="connsiteX2" fmla="*/ 1157155 w 1789415"/>
                      <a:gd name="connsiteY2" fmla="*/ 0 h 1121595"/>
                      <a:gd name="connsiteX3" fmla="*/ 1789415 w 1789415"/>
                      <a:gd name="connsiteY3" fmla="*/ 0 h 1121595"/>
                      <a:gd name="connsiteX4" fmla="*/ 1789415 w 1789415"/>
                      <a:gd name="connsiteY4" fmla="*/ 572013 h 1121595"/>
                      <a:gd name="connsiteX5" fmla="*/ 1789415 w 1789415"/>
                      <a:gd name="connsiteY5" fmla="*/ 1121595 h 1121595"/>
                      <a:gd name="connsiteX6" fmla="*/ 1228732 w 1789415"/>
                      <a:gd name="connsiteY6" fmla="*/ 1121595 h 1121595"/>
                      <a:gd name="connsiteX7" fmla="*/ 632260 w 1789415"/>
                      <a:gd name="connsiteY7" fmla="*/ 1121595 h 1121595"/>
                      <a:gd name="connsiteX8" fmla="*/ 0 w 1789415"/>
                      <a:gd name="connsiteY8" fmla="*/ 1121595 h 1121595"/>
                      <a:gd name="connsiteX9" fmla="*/ 0 w 1789415"/>
                      <a:gd name="connsiteY9" fmla="*/ 594445 h 1121595"/>
                      <a:gd name="connsiteX10" fmla="*/ 0 w 1789415"/>
                      <a:gd name="connsiteY10" fmla="*/ 0 h 11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9415" h="1121595" fill="none" extrusionOk="0">
                        <a:moveTo>
                          <a:pt x="0" y="0"/>
                        </a:moveTo>
                        <a:cubicBezTo>
                          <a:pt x="154887" y="-43504"/>
                          <a:pt x="401744" y="17629"/>
                          <a:pt x="542789" y="0"/>
                        </a:cubicBezTo>
                        <a:cubicBezTo>
                          <a:pt x="683834" y="-17629"/>
                          <a:pt x="1021022" y="8785"/>
                          <a:pt x="1157155" y="0"/>
                        </a:cubicBezTo>
                        <a:cubicBezTo>
                          <a:pt x="1293288" y="-8785"/>
                          <a:pt x="1628776" y="58186"/>
                          <a:pt x="1789415" y="0"/>
                        </a:cubicBezTo>
                        <a:cubicBezTo>
                          <a:pt x="1799205" y="147449"/>
                          <a:pt x="1745972" y="382182"/>
                          <a:pt x="1789415" y="572013"/>
                        </a:cubicBezTo>
                        <a:cubicBezTo>
                          <a:pt x="1832858" y="761844"/>
                          <a:pt x="1773074" y="866412"/>
                          <a:pt x="1789415" y="1121595"/>
                        </a:cubicBezTo>
                        <a:cubicBezTo>
                          <a:pt x="1540078" y="1160228"/>
                          <a:pt x="1381839" y="1086703"/>
                          <a:pt x="1228732" y="1121595"/>
                        </a:cubicBezTo>
                        <a:cubicBezTo>
                          <a:pt x="1075625" y="1156487"/>
                          <a:pt x="828204" y="1089000"/>
                          <a:pt x="632260" y="1121595"/>
                        </a:cubicBezTo>
                        <a:cubicBezTo>
                          <a:pt x="436316" y="1154190"/>
                          <a:pt x="261437" y="1097821"/>
                          <a:pt x="0" y="1121595"/>
                        </a:cubicBezTo>
                        <a:cubicBezTo>
                          <a:pt x="-39976" y="1001695"/>
                          <a:pt x="63213" y="818453"/>
                          <a:pt x="0" y="594445"/>
                        </a:cubicBezTo>
                        <a:cubicBezTo>
                          <a:pt x="-63213" y="370437"/>
                          <a:pt x="40379" y="253674"/>
                          <a:pt x="0" y="0"/>
                        </a:cubicBezTo>
                        <a:close/>
                      </a:path>
                      <a:path w="1789415" h="1121595" stroke="0" extrusionOk="0">
                        <a:moveTo>
                          <a:pt x="0" y="0"/>
                        </a:moveTo>
                        <a:cubicBezTo>
                          <a:pt x="200494" y="-1385"/>
                          <a:pt x="355304" y="68995"/>
                          <a:pt x="578578" y="0"/>
                        </a:cubicBezTo>
                        <a:cubicBezTo>
                          <a:pt x="801852" y="-68995"/>
                          <a:pt x="876056" y="4906"/>
                          <a:pt x="1139261" y="0"/>
                        </a:cubicBezTo>
                        <a:cubicBezTo>
                          <a:pt x="1402466" y="-4906"/>
                          <a:pt x="1645050" y="19669"/>
                          <a:pt x="1789415" y="0"/>
                        </a:cubicBezTo>
                        <a:cubicBezTo>
                          <a:pt x="1826997" y="116722"/>
                          <a:pt x="1754704" y="269803"/>
                          <a:pt x="1789415" y="527150"/>
                        </a:cubicBezTo>
                        <a:cubicBezTo>
                          <a:pt x="1824126" y="784497"/>
                          <a:pt x="1724654" y="935653"/>
                          <a:pt x="1789415" y="1121595"/>
                        </a:cubicBezTo>
                        <a:cubicBezTo>
                          <a:pt x="1547597" y="1124625"/>
                          <a:pt x="1337244" y="1054373"/>
                          <a:pt x="1210837" y="1121595"/>
                        </a:cubicBezTo>
                        <a:cubicBezTo>
                          <a:pt x="1084430" y="1188817"/>
                          <a:pt x="800430" y="1096218"/>
                          <a:pt x="578578" y="1121595"/>
                        </a:cubicBezTo>
                        <a:cubicBezTo>
                          <a:pt x="356726" y="1146972"/>
                          <a:pt x="220659" y="1072842"/>
                          <a:pt x="0" y="1121595"/>
                        </a:cubicBezTo>
                        <a:cubicBezTo>
                          <a:pt x="-63954" y="972666"/>
                          <a:pt x="57931" y="754961"/>
                          <a:pt x="0" y="583229"/>
                        </a:cubicBezTo>
                        <a:cubicBezTo>
                          <a:pt x="-57931" y="411497"/>
                          <a:pt x="47594" y="141584"/>
                          <a:pt x="0" y="0"/>
                        </a:cubicBezTo>
                        <a:close/>
                      </a:path>
                    </a:pathLst>
                  </a:cu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latin typeface="Calibri"/>
                <a:ea typeface="Calibri"/>
                <a:cs typeface="Calibri"/>
              </a:rPr>
              <a:t>Design Inspiration</a:t>
            </a:r>
          </a:p>
        </p:txBody>
      </p:sp>
      <p:sp>
        <p:nvSpPr>
          <p:cNvPr id="5" name="Rectangle 4">
            <a:extLst>
              <a:ext uri="{FF2B5EF4-FFF2-40B4-BE49-F238E27FC236}">
                <a16:creationId xmlns:a16="http://schemas.microsoft.com/office/drawing/2014/main" id="{B4CAFD30-0A22-5D9A-C250-356A1E766B6C}"/>
              </a:ext>
            </a:extLst>
          </p:cNvPr>
          <p:cNvSpPr/>
          <p:nvPr/>
        </p:nvSpPr>
        <p:spPr>
          <a:xfrm>
            <a:off x="6022669" y="2136445"/>
            <a:ext cx="1789415" cy="1121595"/>
          </a:xfrm>
          <a:prstGeom prst="rect">
            <a:avLst/>
          </a:prstGeom>
          <a:ln w="28575">
            <a:solidFill>
              <a:schemeClr val="tx1"/>
            </a:solidFill>
            <a:extLst>
              <a:ext uri="{C807C97D-BFC1-408E-A445-0C87EB9F89A2}">
                <ask:lineSketchStyleProps xmlns:ask="http://schemas.microsoft.com/office/drawing/2018/sketchyshapes" sd="1314734589">
                  <a:custGeom>
                    <a:avLst/>
                    <a:gdLst>
                      <a:gd name="connsiteX0" fmla="*/ 0 w 1789415"/>
                      <a:gd name="connsiteY0" fmla="*/ 0 h 1121595"/>
                      <a:gd name="connsiteX1" fmla="*/ 578578 w 1789415"/>
                      <a:gd name="connsiteY1" fmla="*/ 0 h 1121595"/>
                      <a:gd name="connsiteX2" fmla="*/ 1139261 w 1789415"/>
                      <a:gd name="connsiteY2" fmla="*/ 0 h 1121595"/>
                      <a:gd name="connsiteX3" fmla="*/ 1789415 w 1789415"/>
                      <a:gd name="connsiteY3" fmla="*/ 0 h 1121595"/>
                      <a:gd name="connsiteX4" fmla="*/ 1789415 w 1789415"/>
                      <a:gd name="connsiteY4" fmla="*/ 527150 h 1121595"/>
                      <a:gd name="connsiteX5" fmla="*/ 1789415 w 1789415"/>
                      <a:gd name="connsiteY5" fmla="*/ 1121595 h 1121595"/>
                      <a:gd name="connsiteX6" fmla="*/ 1246626 w 1789415"/>
                      <a:gd name="connsiteY6" fmla="*/ 1121595 h 1121595"/>
                      <a:gd name="connsiteX7" fmla="*/ 685942 w 1789415"/>
                      <a:gd name="connsiteY7" fmla="*/ 1121595 h 1121595"/>
                      <a:gd name="connsiteX8" fmla="*/ 0 w 1789415"/>
                      <a:gd name="connsiteY8" fmla="*/ 1121595 h 1121595"/>
                      <a:gd name="connsiteX9" fmla="*/ 0 w 1789415"/>
                      <a:gd name="connsiteY9" fmla="*/ 572013 h 1121595"/>
                      <a:gd name="connsiteX10" fmla="*/ 0 w 1789415"/>
                      <a:gd name="connsiteY10" fmla="*/ 0 h 11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9415" h="1121595" fill="none" extrusionOk="0">
                        <a:moveTo>
                          <a:pt x="0" y="0"/>
                        </a:moveTo>
                        <a:cubicBezTo>
                          <a:pt x="265048" y="-14006"/>
                          <a:pt x="294544" y="46785"/>
                          <a:pt x="578578" y="0"/>
                        </a:cubicBezTo>
                        <a:cubicBezTo>
                          <a:pt x="862612" y="-46785"/>
                          <a:pt x="982587" y="34028"/>
                          <a:pt x="1139261" y="0"/>
                        </a:cubicBezTo>
                        <a:cubicBezTo>
                          <a:pt x="1295935" y="-34028"/>
                          <a:pt x="1512815" y="48894"/>
                          <a:pt x="1789415" y="0"/>
                        </a:cubicBezTo>
                        <a:cubicBezTo>
                          <a:pt x="1789715" y="181447"/>
                          <a:pt x="1730389" y="413925"/>
                          <a:pt x="1789415" y="527150"/>
                        </a:cubicBezTo>
                        <a:cubicBezTo>
                          <a:pt x="1848441" y="640375"/>
                          <a:pt x="1752471" y="972213"/>
                          <a:pt x="1789415" y="1121595"/>
                        </a:cubicBezTo>
                        <a:cubicBezTo>
                          <a:pt x="1653085" y="1174061"/>
                          <a:pt x="1440230" y="1086197"/>
                          <a:pt x="1246626" y="1121595"/>
                        </a:cubicBezTo>
                        <a:cubicBezTo>
                          <a:pt x="1053022" y="1156993"/>
                          <a:pt x="809308" y="1066399"/>
                          <a:pt x="685942" y="1121595"/>
                        </a:cubicBezTo>
                        <a:cubicBezTo>
                          <a:pt x="562576" y="1176791"/>
                          <a:pt x="239835" y="1091825"/>
                          <a:pt x="0" y="1121595"/>
                        </a:cubicBezTo>
                        <a:cubicBezTo>
                          <a:pt x="-35638" y="992635"/>
                          <a:pt x="4250" y="839137"/>
                          <a:pt x="0" y="572013"/>
                        </a:cubicBezTo>
                        <a:cubicBezTo>
                          <a:pt x="-4250" y="304889"/>
                          <a:pt x="43269" y="252206"/>
                          <a:pt x="0" y="0"/>
                        </a:cubicBezTo>
                        <a:close/>
                      </a:path>
                      <a:path w="1789415" h="1121595" stroke="0" extrusionOk="0">
                        <a:moveTo>
                          <a:pt x="0" y="0"/>
                        </a:moveTo>
                        <a:cubicBezTo>
                          <a:pt x="243242" y="-265"/>
                          <a:pt x="427663" y="19051"/>
                          <a:pt x="542789" y="0"/>
                        </a:cubicBezTo>
                        <a:cubicBezTo>
                          <a:pt x="657915" y="-19051"/>
                          <a:pt x="909164" y="3895"/>
                          <a:pt x="1139261" y="0"/>
                        </a:cubicBezTo>
                        <a:cubicBezTo>
                          <a:pt x="1369358" y="-3895"/>
                          <a:pt x="1658528" y="56251"/>
                          <a:pt x="1789415" y="0"/>
                        </a:cubicBezTo>
                        <a:cubicBezTo>
                          <a:pt x="1845358" y="188126"/>
                          <a:pt x="1784278" y="333095"/>
                          <a:pt x="1789415" y="538366"/>
                        </a:cubicBezTo>
                        <a:cubicBezTo>
                          <a:pt x="1794552" y="743637"/>
                          <a:pt x="1721714" y="965276"/>
                          <a:pt x="1789415" y="1121595"/>
                        </a:cubicBezTo>
                        <a:cubicBezTo>
                          <a:pt x="1601146" y="1141815"/>
                          <a:pt x="1461530" y="1072823"/>
                          <a:pt x="1210837" y="1121595"/>
                        </a:cubicBezTo>
                        <a:cubicBezTo>
                          <a:pt x="960144" y="1170367"/>
                          <a:pt x="860241" y="1102300"/>
                          <a:pt x="650154" y="1121595"/>
                        </a:cubicBezTo>
                        <a:cubicBezTo>
                          <a:pt x="440067" y="1140890"/>
                          <a:pt x="157809" y="1049181"/>
                          <a:pt x="0" y="1121595"/>
                        </a:cubicBezTo>
                        <a:cubicBezTo>
                          <a:pt x="-68419" y="950851"/>
                          <a:pt x="27437" y="834219"/>
                          <a:pt x="0" y="549582"/>
                        </a:cubicBezTo>
                        <a:cubicBezTo>
                          <a:pt x="-27437" y="264945"/>
                          <a:pt x="35578" y="268715"/>
                          <a:pt x="0" y="0"/>
                        </a:cubicBezTo>
                        <a:close/>
                      </a:path>
                    </a:pathLst>
                  </a:cu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latin typeface="Calibri"/>
                <a:ea typeface="Calibri"/>
                <a:cs typeface="Calibri"/>
              </a:rPr>
              <a:t>Expected Timeline</a:t>
            </a:r>
          </a:p>
        </p:txBody>
      </p:sp>
      <p:sp>
        <p:nvSpPr>
          <p:cNvPr id="6" name="Rectangle 5">
            <a:extLst>
              <a:ext uri="{FF2B5EF4-FFF2-40B4-BE49-F238E27FC236}">
                <a16:creationId xmlns:a16="http://schemas.microsoft.com/office/drawing/2014/main" id="{B7913478-1A3D-F8C6-4082-B3FD33024D3D}"/>
              </a:ext>
            </a:extLst>
          </p:cNvPr>
          <p:cNvSpPr/>
          <p:nvPr/>
        </p:nvSpPr>
        <p:spPr>
          <a:xfrm>
            <a:off x="8358162" y="2136446"/>
            <a:ext cx="1789415" cy="1121595"/>
          </a:xfrm>
          <a:prstGeom prst="rect">
            <a:avLst/>
          </a:prstGeom>
          <a:ln w="28575">
            <a:solidFill>
              <a:schemeClr val="tx1"/>
            </a:solidFill>
            <a:extLst>
              <a:ext uri="{C807C97D-BFC1-408E-A445-0C87EB9F89A2}">
                <ask:lineSketchStyleProps xmlns:ask="http://schemas.microsoft.com/office/drawing/2018/sketchyshapes" sd="2876991986">
                  <a:custGeom>
                    <a:avLst/>
                    <a:gdLst>
                      <a:gd name="connsiteX0" fmla="*/ 0 w 1789415"/>
                      <a:gd name="connsiteY0" fmla="*/ 0 h 1121595"/>
                      <a:gd name="connsiteX1" fmla="*/ 560683 w 1789415"/>
                      <a:gd name="connsiteY1" fmla="*/ 0 h 1121595"/>
                      <a:gd name="connsiteX2" fmla="*/ 1103473 w 1789415"/>
                      <a:gd name="connsiteY2" fmla="*/ 0 h 1121595"/>
                      <a:gd name="connsiteX3" fmla="*/ 1789415 w 1789415"/>
                      <a:gd name="connsiteY3" fmla="*/ 0 h 1121595"/>
                      <a:gd name="connsiteX4" fmla="*/ 1789415 w 1789415"/>
                      <a:gd name="connsiteY4" fmla="*/ 572013 h 1121595"/>
                      <a:gd name="connsiteX5" fmla="*/ 1789415 w 1789415"/>
                      <a:gd name="connsiteY5" fmla="*/ 1121595 h 1121595"/>
                      <a:gd name="connsiteX6" fmla="*/ 1192943 w 1789415"/>
                      <a:gd name="connsiteY6" fmla="*/ 1121595 h 1121595"/>
                      <a:gd name="connsiteX7" fmla="*/ 596472 w 1789415"/>
                      <a:gd name="connsiteY7" fmla="*/ 1121595 h 1121595"/>
                      <a:gd name="connsiteX8" fmla="*/ 0 w 1789415"/>
                      <a:gd name="connsiteY8" fmla="*/ 1121595 h 1121595"/>
                      <a:gd name="connsiteX9" fmla="*/ 0 w 1789415"/>
                      <a:gd name="connsiteY9" fmla="*/ 560798 h 1121595"/>
                      <a:gd name="connsiteX10" fmla="*/ 0 w 1789415"/>
                      <a:gd name="connsiteY10" fmla="*/ 0 h 11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9415" h="1121595" fill="none" extrusionOk="0">
                        <a:moveTo>
                          <a:pt x="0" y="0"/>
                        </a:moveTo>
                        <a:cubicBezTo>
                          <a:pt x="195457" y="-51908"/>
                          <a:pt x="406277" y="24754"/>
                          <a:pt x="560683" y="0"/>
                        </a:cubicBezTo>
                        <a:cubicBezTo>
                          <a:pt x="715089" y="-24754"/>
                          <a:pt x="847170" y="50127"/>
                          <a:pt x="1103473" y="0"/>
                        </a:cubicBezTo>
                        <a:cubicBezTo>
                          <a:pt x="1359776" y="-50127"/>
                          <a:pt x="1484503" y="60725"/>
                          <a:pt x="1789415" y="0"/>
                        </a:cubicBezTo>
                        <a:cubicBezTo>
                          <a:pt x="1800138" y="138439"/>
                          <a:pt x="1749779" y="371012"/>
                          <a:pt x="1789415" y="572013"/>
                        </a:cubicBezTo>
                        <a:cubicBezTo>
                          <a:pt x="1829051" y="773014"/>
                          <a:pt x="1773451" y="881870"/>
                          <a:pt x="1789415" y="1121595"/>
                        </a:cubicBezTo>
                        <a:cubicBezTo>
                          <a:pt x="1630744" y="1174105"/>
                          <a:pt x="1355802" y="1072758"/>
                          <a:pt x="1192943" y="1121595"/>
                        </a:cubicBezTo>
                        <a:cubicBezTo>
                          <a:pt x="1030084" y="1170432"/>
                          <a:pt x="771273" y="1056608"/>
                          <a:pt x="596472" y="1121595"/>
                        </a:cubicBezTo>
                        <a:cubicBezTo>
                          <a:pt x="421671" y="1186582"/>
                          <a:pt x="178349" y="1080973"/>
                          <a:pt x="0" y="1121595"/>
                        </a:cubicBezTo>
                        <a:cubicBezTo>
                          <a:pt x="-50590" y="903193"/>
                          <a:pt x="29527" y="725475"/>
                          <a:pt x="0" y="560798"/>
                        </a:cubicBezTo>
                        <a:cubicBezTo>
                          <a:pt x="-29527" y="396121"/>
                          <a:pt x="32507" y="198501"/>
                          <a:pt x="0" y="0"/>
                        </a:cubicBezTo>
                        <a:close/>
                      </a:path>
                      <a:path w="1789415" h="1121595" stroke="0" extrusionOk="0">
                        <a:moveTo>
                          <a:pt x="0" y="0"/>
                        </a:moveTo>
                        <a:cubicBezTo>
                          <a:pt x="227258" y="-62368"/>
                          <a:pt x="499361" y="39325"/>
                          <a:pt x="632260" y="0"/>
                        </a:cubicBezTo>
                        <a:cubicBezTo>
                          <a:pt x="765159" y="-39325"/>
                          <a:pt x="994191" y="35037"/>
                          <a:pt x="1228732" y="0"/>
                        </a:cubicBezTo>
                        <a:cubicBezTo>
                          <a:pt x="1463273" y="-35037"/>
                          <a:pt x="1605244" y="49285"/>
                          <a:pt x="1789415" y="0"/>
                        </a:cubicBezTo>
                        <a:cubicBezTo>
                          <a:pt x="1791208" y="239651"/>
                          <a:pt x="1723551" y="387017"/>
                          <a:pt x="1789415" y="583229"/>
                        </a:cubicBezTo>
                        <a:cubicBezTo>
                          <a:pt x="1855279" y="779441"/>
                          <a:pt x="1734022" y="1011066"/>
                          <a:pt x="1789415" y="1121595"/>
                        </a:cubicBezTo>
                        <a:cubicBezTo>
                          <a:pt x="1654517" y="1189701"/>
                          <a:pt x="1386538" y="1057427"/>
                          <a:pt x="1210837" y="1121595"/>
                        </a:cubicBezTo>
                        <a:cubicBezTo>
                          <a:pt x="1035136" y="1185763"/>
                          <a:pt x="761332" y="1097504"/>
                          <a:pt x="578578" y="1121595"/>
                        </a:cubicBezTo>
                        <a:cubicBezTo>
                          <a:pt x="395824" y="1145686"/>
                          <a:pt x="133672" y="1059467"/>
                          <a:pt x="0" y="1121595"/>
                        </a:cubicBezTo>
                        <a:cubicBezTo>
                          <a:pt x="-49579" y="1005938"/>
                          <a:pt x="20710" y="714244"/>
                          <a:pt x="0" y="549582"/>
                        </a:cubicBezTo>
                        <a:cubicBezTo>
                          <a:pt x="-20710" y="384920"/>
                          <a:pt x="54649" y="265761"/>
                          <a:pt x="0" y="0"/>
                        </a:cubicBezTo>
                        <a:close/>
                      </a:path>
                    </a:pathLst>
                  </a:cu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latin typeface="Calibri"/>
                <a:ea typeface="Calibri"/>
                <a:cs typeface="Calibri"/>
              </a:rPr>
              <a:t>Cost of Materials</a:t>
            </a:r>
          </a:p>
        </p:txBody>
      </p:sp>
      <p:sp>
        <p:nvSpPr>
          <p:cNvPr id="7" name="Rectangle 6">
            <a:extLst>
              <a:ext uri="{FF2B5EF4-FFF2-40B4-BE49-F238E27FC236}">
                <a16:creationId xmlns:a16="http://schemas.microsoft.com/office/drawing/2014/main" id="{C7FB5D14-25E6-4B9D-A5D3-061C3B72445D}"/>
              </a:ext>
            </a:extLst>
          </p:cNvPr>
          <p:cNvSpPr/>
          <p:nvPr/>
        </p:nvSpPr>
        <p:spPr>
          <a:xfrm>
            <a:off x="1374229" y="3709784"/>
            <a:ext cx="1789415" cy="1121595"/>
          </a:xfrm>
          <a:prstGeom prst="rect">
            <a:avLst/>
          </a:prstGeom>
          <a:ln w="28575">
            <a:solidFill>
              <a:schemeClr val="tx1"/>
            </a:solidFill>
            <a:extLst>
              <a:ext uri="{C807C97D-BFC1-408E-A445-0C87EB9F89A2}">
                <ask:lineSketchStyleProps xmlns:ask="http://schemas.microsoft.com/office/drawing/2018/sketchyshapes" sd="1842614717">
                  <a:custGeom>
                    <a:avLst/>
                    <a:gdLst>
                      <a:gd name="connsiteX0" fmla="*/ 0 w 1789415"/>
                      <a:gd name="connsiteY0" fmla="*/ 0 h 1121595"/>
                      <a:gd name="connsiteX1" fmla="*/ 632260 w 1789415"/>
                      <a:gd name="connsiteY1" fmla="*/ 0 h 1121595"/>
                      <a:gd name="connsiteX2" fmla="*/ 1192943 w 1789415"/>
                      <a:gd name="connsiteY2" fmla="*/ 0 h 1121595"/>
                      <a:gd name="connsiteX3" fmla="*/ 1789415 w 1789415"/>
                      <a:gd name="connsiteY3" fmla="*/ 0 h 1121595"/>
                      <a:gd name="connsiteX4" fmla="*/ 1789415 w 1789415"/>
                      <a:gd name="connsiteY4" fmla="*/ 549582 h 1121595"/>
                      <a:gd name="connsiteX5" fmla="*/ 1789415 w 1789415"/>
                      <a:gd name="connsiteY5" fmla="*/ 1121595 h 1121595"/>
                      <a:gd name="connsiteX6" fmla="*/ 1157155 w 1789415"/>
                      <a:gd name="connsiteY6" fmla="*/ 1121595 h 1121595"/>
                      <a:gd name="connsiteX7" fmla="*/ 596472 w 1789415"/>
                      <a:gd name="connsiteY7" fmla="*/ 1121595 h 1121595"/>
                      <a:gd name="connsiteX8" fmla="*/ 0 w 1789415"/>
                      <a:gd name="connsiteY8" fmla="*/ 1121595 h 1121595"/>
                      <a:gd name="connsiteX9" fmla="*/ 0 w 1789415"/>
                      <a:gd name="connsiteY9" fmla="*/ 572013 h 1121595"/>
                      <a:gd name="connsiteX10" fmla="*/ 0 w 1789415"/>
                      <a:gd name="connsiteY10" fmla="*/ 0 h 11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9415" h="1121595" fill="none" extrusionOk="0">
                        <a:moveTo>
                          <a:pt x="0" y="0"/>
                        </a:moveTo>
                        <a:cubicBezTo>
                          <a:pt x="186812" y="-10903"/>
                          <a:pt x="429577" y="75056"/>
                          <a:pt x="632260" y="0"/>
                        </a:cubicBezTo>
                        <a:cubicBezTo>
                          <a:pt x="834943" y="-75056"/>
                          <a:pt x="943119" y="47600"/>
                          <a:pt x="1192943" y="0"/>
                        </a:cubicBezTo>
                        <a:cubicBezTo>
                          <a:pt x="1442767" y="-47600"/>
                          <a:pt x="1652039" y="65818"/>
                          <a:pt x="1789415" y="0"/>
                        </a:cubicBezTo>
                        <a:cubicBezTo>
                          <a:pt x="1826387" y="232051"/>
                          <a:pt x="1751148" y="360441"/>
                          <a:pt x="1789415" y="549582"/>
                        </a:cubicBezTo>
                        <a:cubicBezTo>
                          <a:pt x="1827682" y="738723"/>
                          <a:pt x="1744595" y="956534"/>
                          <a:pt x="1789415" y="1121595"/>
                        </a:cubicBezTo>
                        <a:cubicBezTo>
                          <a:pt x="1541131" y="1144237"/>
                          <a:pt x="1396931" y="1096493"/>
                          <a:pt x="1157155" y="1121595"/>
                        </a:cubicBezTo>
                        <a:cubicBezTo>
                          <a:pt x="917379" y="1146697"/>
                          <a:pt x="862335" y="1094588"/>
                          <a:pt x="596472" y="1121595"/>
                        </a:cubicBezTo>
                        <a:cubicBezTo>
                          <a:pt x="330609" y="1148602"/>
                          <a:pt x="264659" y="1072672"/>
                          <a:pt x="0" y="1121595"/>
                        </a:cubicBezTo>
                        <a:cubicBezTo>
                          <a:pt x="-11039" y="890581"/>
                          <a:pt x="38702" y="784580"/>
                          <a:pt x="0" y="572013"/>
                        </a:cubicBezTo>
                        <a:cubicBezTo>
                          <a:pt x="-38702" y="359446"/>
                          <a:pt x="7442" y="254653"/>
                          <a:pt x="0" y="0"/>
                        </a:cubicBezTo>
                        <a:close/>
                      </a:path>
                      <a:path w="1789415" h="1121595" stroke="0" extrusionOk="0">
                        <a:moveTo>
                          <a:pt x="0" y="0"/>
                        </a:moveTo>
                        <a:cubicBezTo>
                          <a:pt x="144373" y="-31130"/>
                          <a:pt x="335647" y="43805"/>
                          <a:pt x="560683" y="0"/>
                        </a:cubicBezTo>
                        <a:cubicBezTo>
                          <a:pt x="785719" y="-43805"/>
                          <a:pt x="991075" y="24617"/>
                          <a:pt x="1157155" y="0"/>
                        </a:cubicBezTo>
                        <a:cubicBezTo>
                          <a:pt x="1323235" y="-24617"/>
                          <a:pt x="1548543" y="36538"/>
                          <a:pt x="1789415" y="0"/>
                        </a:cubicBezTo>
                        <a:cubicBezTo>
                          <a:pt x="1801121" y="177807"/>
                          <a:pt x="1743165" y="267419"/>
                          <a:pt x="1789415" y="527150"/>
                        </a:cubicBezTo>
                        <a:cubicBezTo>
                          <a:pt x="1835665" y="786881"/>
                          <a:pt x="1751724" y="882561"/>
                          <a:pt x="1789415" y="1121595"/>
                        </a:cubicBezTo>
                        <a:cubicBezTo>
                          <a:pt x="1593485" y="1167273"/>
                          <a:pt x="1456110" y="1064311"/>
                          <a:pt x="1175049" y="1121595"/>
                        </a:cubicBezTo>
                        <a:cubicBezTo>
                          <a:pt x="893988" y="1178879"/>
                          <a:pt x="745038" y="1057168"/>
                          <a:pt x="632260" y="1121595"/>
                        </a:cubicBezTo>
                        <a:cubicBezTo>
                          <a:pt x="519482" y="1186022"/>
                          <a:pt x="286816" y="1053811"/>
                          <a:pt x="0" y="1121595"/>
                        </a:cubicBezTo>
                        <a:cubicBezTo>
                          <a:pt x="-27981" y="892238"/>
                          <a:pt x="62969" y="817377"/>
                          <a:pt x="0" y="572013"/>
                        </a:cubicBezTo>
                        <a:cubicBezTo>
                          <a:pt x="-62969" y="326649"/>
                          <a:pt x="35539" y="170606"/>
                          <a:pt x="0" y="0"/>
                        </a:cubicBezTo>
                        <a:close/>
                      </a:path>
                    </a:pathLst>
                  </a:cu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latin typeface="Calibri"/>
                <a:ea typeface="Calibri"/>
                <a:cs typeface="Calibri"/>
              </a:rPr>
              <a:t>Original Circuit Diagrams</a:t>
            </a:r>
          </a:p>
        </p:txBody>
      </p:sp>
      <p:sp>
        <p:nvSpPr>
          <p:cNvPr id="9" name="Arrow: Right 8">
            <a:extLst>
              <a:ext uri="{FF2B5EF4-FFF2-40B4-BE49-F238E27FC236}">
                <a16:creationId xmlns:a16="http://schemas.microsoft.com/office/drawing/2014/main" id="{052AA2E9-95F9-BB4B-B379-BAEA0324B09C}"/>
              </a:ext>
            </a:extLst>
          </p:cNvPr>
          <p:cNvSpPr/>
          <p:nvPr/>
        </p:nvSpPr>
        <p:spPr>
          <a:xfrm>
            <a:off x="3205992" y="2546211"/>
            <a:ext cx="458056" cy="286820"/>
          </a:xfrm>
          <a:prstGeom prst="rightArrow">
            <a:avLst/>
          </a:prstGeom>
          <a:solidFill>
            <a:schemeClr val="bg2"/>
          </a:solidFill>
          <a:ln w="28575">
            <a:solidFill>
              <a:schemeClr val="tx1"/>
            </a:solidFill>
            <a:extLst>
              <a:ext uri="{C807C97D-BFC1-408E-A445-0C87EB9F89A2}">
                <ask:lineSketchStyleProps xmlns:ask="http://schemas.microsoft.com/office/drawing/2018/sketchyshapes" sd="3263257866">
                  <a:custGeom>
                    <a:avLst/>
                    <a:gdLst>
                      <a:gd name="connsiteX0" fmla="*/ 0 w 458056"/>
                      <a:gd name="connsiteY0" fmla="*/ 71705 h 286820"/>
                      <a:gd name="connsiteX1" fmla="*/ 314646 w 458056"/>
                      <a:gd name="connsiteY1" fmla="*/ 71705 h 286820"/>
                      <a:gd name="connsiteX2" fmla="*/ 314646 w 458056"/>
                      <a:gd name="connsiteY2" fmla="*/ 0 h 286820"/>
                      <a:gd name="connsiteX3" fmla="*/ 458056 w 458056"/>
                      <a:gd name="connsiteY3" fmla="*/ 143410 h 286820"/>
                      <a:gd name="connsiteX4" fmla="*/ 314646 w 458056"/>
                      <a:gd name="connsiteY4" fmla="*/ 286820 h 286820"/>
                      <a:gd name="connsiteX5" fmla="*/ 314646 w 458056"/>
                      <a:gd name="connsiteY5" fmla="*/ 215115 h 286820"/>
                      <a:gd name="connsiteX6" fmla="*/ 0 w 458056"/>
                      <a:gd name="connsiteY6" fmla="*/ 215115 h 286820"/>
                      <a:gd name="connsiteX7" fmla="*/ 0 w 458056"/>
                      <a:gd name="connsiteY7" fmla="*/ 71705 h 286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056" h="286820" fill="none" extrusionOk="0">
                        <a:moveTo>
                          <a:pt x="0" y="71705"/>
                        </a:moveTo>
                        <a:cubicBezTo>
                          <a:pt x="102296" y="51541"/>
                          <a:pt x="212259" y="90740"/>
                          <a:pt x="314646" y="71705"/>
                        </a:cubicBezTo>
                        <a:cubicBezTo>
                          <a:pt x="309654" y="41188"/>
                          <a:pt x="316809" y="20357"/>
                          <a:pt x="314646" y="0"/>
                        </a:cubicBezTo>
                        <a:cubicBezTo>
                          <a:pt x="377876" y="34776"/>
                          <a:pt x="411269" y="103853"/>
                          <a:pt x="458056" y="143410"/>
                        </a:cubicBezTo>
                        <a:cubicBezTo>
                          <a:pt x="422160" y="190428"/>
                          <a:pt x="356678" y="237852"/>
                          <a:pt x="314646" y="286820"/>
                        </a:cubicBezTo>
                        <a:cubicBezTo>
                          <a:pt x="313623" y="261551"/>
                          <a:pt x="317519" y="231359"/>
                          <a:pt x="314646" y="215115"/>
                        </a:cubicBezTo>
                        <a:cubicBezTo>
                          <a:pt x="233880" y="216199"/>
                          <a:pt x="124429" y="193219"/>
                          <a:pt x="0" y="215115"/>
                        </a:cubicBezTo>
                        <a:cubicBezTo>
                          <a:pt x="-10773" y="149338"/>
                          <a:pt x="10608" y="137237"/>
                          <a:pt x="0" y="71705"/>
                        </a:cubicBezTo>
                        <a:close/>
                      </a:path>
                      <a:path w="458056" h="286820" stroke="0" extrusionOk="0">
                        <a:moveTo>
                          <a:pt x="0" y="71705"/>
                        </a:moveTo>
                        <a:cubicBezTo>
                          <a:pt x="135986" y="47084"/>
                          <a:pt x="198547" y="99715"/>
                          <a:pt x="314646" y="71705"/>
                        </a:cubicBezTo>
                        <a:cubicBezTo>
                          <a:pt x="311801" y="50687"/>
                          <a:pt x="318972" y="32191"/>
                          <a:pt x="314646" y="0"/>
                        </a:cubicBezTo>
                        <a:cubicBezTo>
                          <a:pt x="376479" y="27646"/>
                          <a:pt x="392785" y="108138"/>
                          <a:pt x="458056" y="143410"/>
                        </a:cubicBezTo>
                        <a:cubicBezTo>
                          <a:pt x="410462" y="225070"/>
                          <a:pt x="337036" y="251695"/>
                          <a:pt x="314646" y="286820"/>
                        </a:cubicBezTo>
                        <a:cubicBezTo>
                          <a:pt x="311273" y="256354"/>
                          <a:pt x="318790" y="232717"/>
                          <a:pt x="314646" y="215115"/>
                        </a:cubicBezTo>
                        <a:cubicBezTo>
                          <a:pt x="223715" y="251440"/>
                          <a:pt x="65590" y="182910"/>
                          <a:pt x="0" y="215115"/>
                        </a:cubicBezTo>
                        <a:cubicBezTo>
                          <a:pt x="-9034" y="185332"/>
                          <a:pt x="15741" y="117194"/>
                          <a:pt x="0" y="71705"/>
                        </a:cubicBezTo>
                        <a:close/>
                      </a:path>
                    </a:pathLst>
                  </a:cu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11C0C010-ACFA-FB5B-3D63-5D2C19950007}"/>
              </a:ext>
            </a:extLst>
          </p:cNvPr>
          <p:cNvSpPr/>
          <p:nvPr/>
        </p:nvSpPr>
        <p:spPr>
          <a:xfrm>
            <a:off x="5530519" y="2550491"/>
            <a:ext cx="458056" cy="286820"/>
          </a:xfrm>
          <a:prstGeom prst="rightArrow">
            <a:avLst/>
          </a:prstGeom>
          <a:solidFill>
            <a:schemeClr val="bg2"/>
          </a:solidFill>
          <a:ln w="28575">
            <a:solidFill>
              <a:schemeClr val="tx1"/>
            </a:solidFill>
            <a:extLst>
              <a:ext uri="{C807C97D-BFC1-408E-A445-0C87EB9F89A2}">
                <ask:lineSketchStyleProps xmlns:ask="http://schemas.microsoft.com/office/drawing/2018/sketchyshapes" sd="1004914858">
                  <a:custGeom>
                    <a:avLst/>
                    <a:gdLst>
                      <a:gd name="connsiteX0" fmla="*/ 0 w 458056"/>
                      <a:gd name="connsiteY0" fmla="*/ 71705 h 286820"/>
                      <a:gd name="connsiteX1" fmla="*/ 314646 w 458056"/>
                      <a:gd name="connsiteY1" fmla="*/ 71705 h 286820"/>
                      <a:gd name="connsiteX2" fmla="*/ 314646 w 458056"/>
                      <a:gd name="connsiteY2" fmla="*/ 0 h 286820"/>
                      <a:gd name="connsiteX3" fmla="*/ 458056 w 458056"/>
                      <a:gd name="connsiteY3" fmla="*/ 143410 h 286820"/>
                      <a:gd name="connsiteX4" fmla="*/ 314646 w 458056"/>
                      <a:gd name="connsiteY4" fmla="*/ 286820 h 286820"/>
                      <a:gd name="connsiteX5" fmla="*/ 314646 w 458056"/>
                      <a:gd name="connsiteY5" fmla="*/ 215115 h 286820"/>
                      <a:gd name="connsiteX6" fmla="*/ 0 w 458056"/>
                      <a:gd name="connsiteY6" fmla="*/ 215115 h 286820"/>
                      <a:gd name="connsiteX7" fmla="*/ 0 w 458056"/>
                      <a:gd name="connsiteY7" fmla="*/ 71705 h 286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056" h="286820" fill="none" extrusionOk="0">
                        <a:moveTo>
                          <a:pt x="0" y="71705"/>
                        </a:moveTo>
                        <a:cubicBezTo>
                          <a:pt x="91963" y="37713"/>
                          <a:pt x="201538" y="101055"/>
                          <a:pt x="314646" y="71705"/>
                        </a:cubicBezTo>
                        <a:cubicBezTo>
                          <a:pt x="306748" y="38228"/>
                          <a:pt x="321983" y="24440"/>
                          <a:pt x="314646" y="0"/>
                        </a:cubicBezTo>
                        <a:cubicBezTo>
                          <a:pt x="346298" y="31222"/>
                          <a:pt x="407419" y="116176"/>
                          <a:pt x="458056" y="143410"/>
                        </a:cubicBezTo>
                        <a:cubicBezTo>
                          <a:pt x="433212" y="200454"/>
                          <a:pt x="377105" y="215320"/>
                          <a:pt x="314646" y="286820"/>
                        </a:cubicBezTo>
                        <a:cubicBezTo>
                          <a:pt x="309402" y="271688"/>
                          <a:pt x="318603" y="241717"/>
                          <a:pt x="314646" y="215115"/>
                        </a:cubicBezTo>
                        <a:cubicBezTo>
                          <a:pt x="205660" y="252392"/>
                          <a:pt x="79837" y="195493"/>
                          <a:pt x="0" y="215115"/>
                        </a:cubicBezTo>
                        <a:cubicBezTo>
                          <a:pt x="-12221" y="165447"/>
                          <a:pt x="16240" y="103769"/>
                          <a:pt x="0" y="71705"/>
                        </a:cubicBezTo>
                        <a:close/>
                      </a:path>
                      <a:path w="458056" h="286820" stroke="0" extrusionOk="0">
                        <a:moveTo>
                          <a:pt x="0" y="71705"/>
                        </a:moveTo>
                        <a:cubicBezTo>
                          <a:pt x="102318" y="62884"/>
                          <a:pt x="166071" y="92935"/>
                          <a:pt x="314646" y="71705"/>
                        </a:cubicBezTo>
                        <a:cubicBezTo>
                          <a:pt x="309494" y="43251"/>
                          <a:pt x="317579" y="21168"/>
                          <a:pt x="314646" y="0"/>
                        </a:cubicBezTo>
                        <a:cubicBezTo>
                          <a:pt x="384028" y="45988"/>
                          <a:pt x="406682" y="106451"/>
                          <a:pt x="458056" y="143410"/>
                        </a:cubicBezTo>
                        <a:cubicBezTo>
                          <a:pt x="421988" y="180711"/>
                          <a:pt x="344760" y="232976"/>
                          <a:pt x="314646" y="286820"/>
                        </a:cubicBezTo>
                        <a:cubicBezTo>
                          <a:pt x="310943" y="267560"/>
                          <a:pt x="322455" y="229984"/>
                          <a:pt x="314646" y="215115"/>
                        </a:cubicBezTo>
                        <a:cubicBezTo>
                          <a:pt x="169009" y="217390"/>
                          <a:pt x="131075" y="183753"/>
                          <a:pt x="0" y="215115"/>
                        </a:cubicBezTo>
                        <a:cubicBezTo>
                          <a:pt x="-11168" y="146576"/>
                          <a:pt x="8998" y="109435"/>
                          <a:pt x="0" y="71705"/>
                        </a:cubicBezTo>
                        <a:close/>
                      </a:path>
                    </a:pathLst>
                  </a:cu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C5562197-24A9-41DA-90EA-D68F3B6A0BA8}"/>
              </a:ext>
            </a:extLst>
          </p:cNvPr>
          <p:cNvSpPr/>
          <p:nvPr/>
        </p:nvSpPr>
        <p:spPr>
          <a:xfrm>
            <a:off x="7855048" y="2546211"/>
            <a:ext cx="458056" cy="286820"/>
          </a:xfrm>
          <a:prstGeom prst="rightArrow">
            <a:avLst/>
          </a:prstGeom>
          <a:solidFill>
            <a:schemeClr val="bg2"/>
          </a:solidFill>
          <a:ln w="28575">
            <a:solidFill>
              <a:schemeClr val="tx1"/>
            </a:solidFill>
            <a:extLst>
              <a:ext uri="{C807C97D-BFC1-408E-A445-0C87EB9F89A2}">
                <ask:lineSketchStyleProps xmlns:ask="http://schemas.microsoft.com/office/drawing/2018/sketchyshapes" sd="1605675860">
                  <a:custGeom>
                    <a:avLst/>
                    <a:gdLst>
                      <a:gd name="connsiteX0" fmla="*/ 0 w 458056"/>
                      <a:gd name="connsiteY0" fmla="*/ 71705 h 286820"/>
                      <a:gd name="connsiteX1" fmla="*/ 314646 w 458056"/>
                      <a:gd name="connsiteY1" fmla="*/ 71705 h 286820"/>
                      <a:gd name="connsiteX2" fmla="*/ 314646 w 458056"/>
                      <a:gd name="connsiteY2" fmla="*/ 0 h 286820"/>
                      <a:gd name="connsiteX3" fmla="*/ 458056 w 458056"/>
                      <a:gd name="connsiteY3" fmla="*/ 143410 h 286820"/>
                      <a:gd name="connsiteX4" fmla="*/ 314646 w 458056"/>
                      <a:gd name="connsiteY4" fmla="*/ 286820 h 286820"/>
                      <a:gd name="connsiteX5" fmla="*/ 314646 w 458056"/>
                      <a:gd name="connsiteY5" fmla="*/ 215115 h 286820"/>
                      <a:gd name="connsiteX6" fmla="*/ 0 w 458056"/>
                      <a:gd name="connsiteY6" fmla="*/ 215115 h 286820"/>
                      <a:gd name="connsiteX7" fmla="*/ 0 w 458056"/>
                      <a:gd name="connsiteY7" fmla="*/ 71705 h 286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056" h="286820" fill="none" extrusionOk="0">
                        <a:moveTo>
                          <a:pt x="0" y="71705"/>
                        </a:moveTo>
                        <a:cubicBezTo>
                          <a:pt x="139189" y="69382"/>
                          <a:pt x="180960" y="93537"/>
                          <a:pt x="314646" y="71705"/>
                        </a:cubicBezTo>
                        <a:cubicBezTo>
                          <a:pt x="311233" y="56145"/>
                          <a:pt x="320438" y="27170"/>
                          <a:pt x="314646" y="0"/>
                        </a:cubicBezTo>
                        <a:cubicBezTo>
                          <a:pt x="379923" y="33098"/>
                          <a:pt x="407006" y="119506"/>
                          <a:pt x="458056" y="143410"/>
                        </a:cubicBezTo>
                        <a:cubicBezTo>
                          <a:pt x="416492" y="212250"/>
                          <a:pt x="365368" y="225874"/>
                          <a:pt x="314646" y="286820"/>
                        </a:cubicBezTo>
                        <a:cubicBezTo>
                          <a:pt x="312267" y="269982"/>
                          <a:pt x="322599" y="244382"/>
                          <a:pt x="314646" y="215115"/>
                        </a:cubicBezTo>
                        <a:cubicBezTo>
                          <a:pt x="220967" y="226911"/>
                          <a:pt x="75671" y="208204"/>
                          <a:pt x="0" y="215115"/>
                        </a:cubicBezTo>
                        <a:cubicBezTo>
                          <a:pt x="-7703" y="174232"/>
                          <a:pt x="3053" y="106889"/>
                          <a:pt x="0" y="71705"/>
                        </a:cubicBezTo>
                        <a:close/>
                      </a:path>
                      <a:path w="458056" h="286820" stroke="0" extrusionOk="0">
                        <a:moveTo>
                          <a:pt x="0" y="71705"/>
                        </a:moveTo>
                        <a:cubicBezTo>
                          <a:pt x="147898" y="36655"/>
                          <a:pt x="219162" y="105305"/>
                          <a:pt x="314646" y="71705"/>
                        </a:cubicBezTo>
                        <a:cubicBezTo>
                          <a:pt x="306382" y="42689"/>
                          <a:pt x="321862" y="34562"/>
                          <a:pt x="314646" y="0"/>
                        </a:cubicBezTo>
                        <a:cubicBezTo>
                          <a:pt x="357252" y="35236"/>
                          <a:pt x="407979" y="108430"/>
                          <a:pt x="458056" y="143410"/>
                        </a:cubicBezTo>
                        <a:cubicBezTo>
                          <a:pt x="396212" y="220298"/>
                          <a:pt x="348819" y="230792"/>
                          <a:pt x="314646" y="286820"/>
                        </a:cubicBezTo>
                        <a:cubicBezTo>
                          <a:pt x="312779" y="266379"/>
                          <a:pt x="315661" y="243430"/>
                          <a:pt x="314646" y="215115"/>
                        </a:cubicBezTo>
                        <a:cubicBezTo>
                          <a:pt x="178114" y="250134"/>
                          <a:pt x="75290" y="208397"/>
                          <a:pt x="0" y="215115"/>
                        </a:cubicBezTo>
                        <a:cubicBezTo>
                          <a:pt x="-10441" y="183406"/>
                          <a:pt x="6413" y="127049"/>
                          <a:pt x="0" y="71705"/>
                        </a:cubicBezTo>
                        <a:close/>
                      </a:path>
                    </a:pathLst>
                  </a:cu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65FE000F-AA96-4A3E-34E7-10481B21217F}"/>
              </a:ext>
            </a:extLst>
          </p:cNvPr>
          <p:cNvSpPr/>
          <p:nvPr/>
        </p:nvSpPr>
        <p:spPr>
          <a:xfrm>
            <a:off x="10179575" y="2550491"/>
            <a:ext cx="458056" cy="286820"/>
          </a:xfrm>
          <a:prstGeom prst="rightArrow">
            <a:avLst/>
          </a:prstGeom>
          <a:solidFill>
            <a:schemeClr val="bg2"/>
          </a:solidFill>
          <a:ln w="28575">
            <a:solidFill>
              <a:schemeClr val="tx1"/>
            </a:solidFill>
            <a:extLst>
              <a:ext uri="{C807C97D-BFC1-408E-A445-0C87EB9F89A2}">
                <ask:lineSketchStyleProps xmlns:ask="http://schemas.microsoft.com/office/drawing/2018/sketchyshapes" sd="2700650946">
                  <a:custGeom>
                    <a:avLst/>
                    <a:gdLst>
                      <a:gd name="connsiteX0" fmla="*/ 0 w 458056"/>
                      <a:gd name="connsiteY0" fmla="*/ 71705 h 286820"/>
                      <a:gd name="connsiteX1" fmla="*/ 314646 w 458056"/>
                      <a:gd name="connsiteY1" fmla="*/ 71705 h 286820"/>
                      <a:gd name="connsiteX2" fmla="*/ 314646 w 458056"/>
                      <a:gd name="connsiteY2" fmla="*/ 0 h 286820"/>
                      <a:gd name="connsiteX3" fmla="*/ 458056 w 458056"/>
                      <a:gd name="connsiteY3" fmla="*/ 143410 h 286820"/>
                      <a:gd name="connsiteX4" fmla="*/ 314646 w 458056"/>
                      <a:gd name="connsiteY4" fmla="*/ 286820 h 286820"/>
                      <a:gd name="connsiteX5" fmla="*/ 314646 w 458056"/>
                      <a:gd name="connsiteY5" fmla="*/ 215115 h 286820"/>
                      <a:gd name="connsiteX6" fmla="*/ 0 w 458056"/>
                      <a:gd name="connsiteY6" fmla="*/ 215115 h 286820"/>
                      <a:gd name="connsiteX7" fmla="*/ 0 w 458056"/>
                      <a:gd name="connsiteY7" fmla="*/ 71705 h 286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056" h="286820" fill="none" extrusionOk="0">
                        <a:moveTo>
                          <a:pt x="0" y="71705"/>
                        </a:moveTo>
                        <a:cubicBezTo>
                          <a:pt x="150769" y="66608"/>
                          <a:pt x="200868" y="101523"/>
                          <a:pt x="314646" y="71705"/>
                        </a:cubicBezTo>
                        <a:cubicBezTo>
                          <a:pt x="311642" y="50957"/>
                          <a:pt x="319430" y="29323"/>
                          <a:pt x="314646" y="0"/>
                        </a:cubicBezTo>
                        <a:cubicBezTo>
                          <a:pt x="364042" y="42891"/>
                          <a:pt x="391093" y="99094"/>
                          <a:pt x="458056" y="143410"/>
                        </a:cubicBezTo>
                        <a:cubicBezTo>
                          <a:pt x="407519" y="219315"/>
                          <a:pt x="337159" y="233480"/>
                          <a:pt x="314646" y="286820"/>
                        </a:cubicBezTo>
                        <a:cubicBezTo>
                          <a:pt x="313306" y="272169"/>
                          <a:pt x="320748" y="249315"/>
                          <a:pt x="314646" y="215115"/>
                        </a:cubicBezTo>
                        <a:cubicBezTo>
                          <a:pt x="214691" y="221416"/>
                          <a:pt x="138745" y="188538"/>
                          <a:pt x="0" y="215115"/>
                        </a:cubicBezTo>
                        <a:cubicBezTo>
                          <a:pt x="-8067" y="168235"/>
                          <a:pt x="13980" y="119388"/>
                          <a:pt x="0" y="71705"/>
                        </a:cubicBezTo>
                        <a:close/>
                      </a:path>
                      <a:path w="458056" h="286820" stroke="0" extrusionOk="0">
                        <a:moveTo>
                          <a:pt x="0" y="71705"/>
                        </a:moveTo>
                        <a:cubicBezTo>
                          <a:pt x="64840" y="38216"/>
                          <a:pt x="199380" y="106933"/>
                          <a:pt x="314646" y="71705"/>
                        </a:cubicBezTo>
                        <a:cubicBezTo>
                          <a:pt x="312598" y="43493"/>
                          <a:pt x="316224" y="18450"/>
                          <a:pt x="314646" y="0"/>
                        </a:cubicBezTo>
                        <a:cubicBezTo>
                          <a:pt x="364498" y="25353"/>
                          <a:pt x="372749" y="88076"/>
                          <a:pt x="458056" y="143410"/>
                        </a:cubicBezTo>
                        <a:cubicBezTo>
                          <a:pt x="395480" y="220784"/>
                          <a:pt x="360857" y="207102"/>
                          <a:pt x="314646" y="286820"/>
                        </a:cubicBezTo>
                        <a:cubicBezTo>
                          <a:pt x="307438" y="269453"/>
                          <a:pt x="318073" y="244528"/>
                          <a:pt x="314646" y="215115"/>
                        </a:cubicBezTo>
                        <a:cubicBezTo>
                          <a:pt x="189780" y="222858"/>
                          <a:pt x="94663" y="208435"/>
                          <a:pt x="0" y="215115"/>
                        </a:cubicBezTo>
                        <a:cubicBezTo>
                          <a:pt x="-10919" y="181966"/>
                          <a:pt x="13551" y="115235"/>
                          <a:pt x="0" y="71705"/>
                        </a:cubicBezTo>
                        <a:close/>
                      </a:path>
                    </a:pathLst>
                  </a:cu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73B8B5A8-22AA-F874-ECB9-06633DDC6290}"/>
              </a:ext>
            </a:extLst>
          </p:cNvPr>
          <p:cNvSpPr/>
          <p:nvPr/>
        </p:nvSpPr>
        <p:spPr>
          <a:xfrm>
            <a:off x="3205991" y="4125862"/>
            <a:ext cx="458056" cy="286820"/>
          </a:xfrm>
          <a:prstGeom prst="rightArrow">
            <a:avLst/>
          </a:prstGeom>
          <a:solidFill>
            <a:schemeClr val="bg2"/>
          </a:solidFill>
          <a:ln w="28575">
            <a:solidFill>
              <a:schemeClr val="tx1"/>
            </a:solidFill>
            <a:extLst>
              <a:ext uri="{C807C97D-BFC1-408E-A445-0C87EB9F89A2}">
                <ask:lineSketchStyleProps xmlns:ask="http://schemas.microsoft.com/office/drawing/2018/sketchyshapes" sd="3055753322">
                  <a:custGeom>
                    <a:avLst/>
                    <a:gdLst>
                      <a:gd name="connsiteX0" fmla="*/ 0 w 458056"/>
                      <a:gd name="connsiteY0" fmla="*/ 71705 h 286820"/>
                      <a:gd name="connsiteX1" fmla="*/ 314646 w 458056"/>
                      <a:gd name="connsiteY1" fmla="*/ 71705 h 286820"/>
                      <a:gd name="connsiteX2" fmla="*/ 314646 w 458056"/>
                      <a:gd name="connsiteY2" fmla="*/ 0 h 286820"/>
                      <a:gd name="connsiteX3" fmla="*/ 458056 w 458056"/>
                      <a:gd name="connsiteY3" fmla="*/ 143410 h 286820"/>
                      <a:gd name="connsiteX4" fmla="*/ 314646 w 458056"/>
                      <a:gd name="connsiteY4" fmla="*/ 286820 h 286820"/>
                      <a:gd name="connsiteX5" fmla="*/ 314646 w 458056"/>
                      <a:gd name="connsiteY5" fmla="*/ 215115 h 286820"/>
                      <a:gd name="connsiteX6" fmla="*/ 0 w 458056"/>
                      <a:gd name="connsiteY6" fmla="*/ 215115 h 286820"/>
                      <a:gd name="connsiteX7" fmla="*/ 0 w 458056"/>
                      <a:gd name="connsiteY7" fmla="*/ 71705 h 286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056" h="286820" fill="none" extrusionOk="0">
                        <a:moveTo>
                          <a:pt x="0" y="71705"/>
                        </a:moveTo>
                        <a:cubicBezTo>
                          <a:pt x="99952" y="59578"/>
                          <a:pt x="185397" y="72950"/>
                          <a:pt x="314646" y="71705"/>
                        </a:cubicBezTo>
                        <a:cubicBezTo>
                          <a:pt x="311329" y="54797"/>
                          <a:pt x="316317" y="33878"/>
                          <a:pt x="314646" y="0"/>
                        </a:cubicBezTo>
                        <a:cubicBezTo>
                          <a:pt x="379593" y="45346"/>
                          <a:pt x="422242" y="114661"/>
                          <a:pt x="458056" y="143410"/>
                        </a:cubicBezTo>
                        <a:cubicBezTo>
                          <a:pt x="415489" y="217798"/>
                          <a:pt x="360645" y="231962"/>
                          <a:pt x="314646" y="286820"/>
                        </a:cubicBezTo>
                        <a:cubicBezTo>
                          <a:pt x="310189" y="268407"/>
                          <a:pt x="317876" y="248086"/>
                          <a:pt x="314646" y="215115"/>
                        </a:cubicBezTo>
                        <a:cubicBezTo>
                          <a:pt x="203468" y="245084"/>
                          <a:pt x="70982" y="214400"/>
                          <a:pt x="0" y="215115"/>
                        </a:cubicBezTo>
                        <a:cubicBezTo>
                          <a:pt x="-4729" y="167790"/>
                          <a:pt x="4281" y="123110"/>
                          <a:pt x="0" y="71705"/>
                        </a:cubicBezTo>
                        <a:close/>
                      </a:path>
                      <a:path w="458056" h="286820" stroke="0" extrusionOk="0">
                        <a:moveTo>
                          <a:pt x="0" y="71705"/>
                        </a:moveTo>
                        <a:cubicBezTo>
                          <a:pt x="91453" y="62709"/>
                          <a:pt x="227301" y="96835"/>
                          <a:pt x="314646" y="71705"/>
                        </a:cubicBezTo>
                        <a:cubicBezTo>
                          <a:pt x="307159" y="54948"/>
                          <a:pt x="322804" y="29698"/>
                          <a:pt x="314646" y="0"/>
                        </a:cubicBezTo>
                        <a:cubicBezTo>
                          <a:pt x="359956" y="37494"/>
                          <a:pt x="417683" y="104159"/>
                          <a:pt x="458056" y="143410"/>
                        </a:cubicBezTo>
                        <a:cubicBezTo>
                          <a:pt x="423982" y="189655"/>
                          <a:pt x="360180" y="220892"/>
                          <a:pt x="314646" y="286820"/>
                        </a:cubicBezTo>
                        <a:cubicBezTo>
                          <a:pt x="309521" y="266258"/>
                          <a:pt x="319004" y="246927"/>
                          <a:pt x="314646" y="215115"/>
                        </a:cubicBezTo>
                        <a:cubicBezTo>
                          <a:pt x="225979" y="215351"/>
                          <a:pt x="153146" y="205314"/>
                          <a:pt x="0" y="215115"/>
                        </a:cubicBezTo>
                        <a:cubicBezTo>
                          <a:pt x="-17172" y="163903"/>
                          <a:pt x="12037" y="134353"/>
                          <a:pt x="0" y="71705"/>
                        </a:cubicBezTo>
                        <a:close/>
                      </a:path>
                    </a:pathLst>
                  </a:cu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A63911-D749-5EC6-9990-05BA5732D552}"/>
              </a:ext>
            </a:extLst>
          </p:cNvPr>
          <p:cNvSpPr/>
          <p:nvPr/>
        </p:nvSpPr>
        <p:spPr>
          <a:xfrm>
            <a:off x="3698294" y="3706333"/>
            <a:ext cx="1789415" cy="1121595"/>
          </a:xfrm>
          <a:prstGeom prst="rect">
            <a:avLst/>
          </a:prstGeom>
          <a:ln w="28575">
            <a:solidFill>
              <a:schemeClr val="tx1"/>
            </a:solidFill>
            <a:extLst>
              <a:ext uri="{C807C97D-BFC1-408E-A445-0C87EB9F89A2}">
                <ask:lineSketchStyleProps xmlns:ask="http://schemas.microsoft.com/office/drawing/2018/sketchyshapes" sd="1586291916">
                  <a:custGeom>
                    <a:avLst/>
                    <a:gdLst>
                      <a:gd name="connsiteX0" fmla="*/ 0 w 1789415"/>
                      <a:gd name="connsiteY0" fmla="*/ 0 h 1121595"/>
                      <a:gd name="connsiteX1" fmla="*/ 578578 w 1789415"/>
                      <a:gd name="connsiteY1" fmla="*/ 0 h 1121595"/>
                      <a:gd name="connsiteX2" fmla="*/ 1210837 w 1789415"/>
                      <a:gd name="connsiteY2" fmla="*/ 0 h 1121595"/>
                      <a:gd name="connsiteX3" fmla="*/ 1789415 w 1789415"/>
                      <a:gd name="connsiteY3" fmla="*/ 0 h 1121595"/>
                      <a:gd name="connsiteX4" fmla="*/ 1789415 w 1789415"/>
                      <a:gd name="connsiteY4" fmla="*/ 527150 h 1121595"/>
                      <a:gd name="connsiteX5" fmla="*/ 1789415 w 1789415"/>
                      <a:gd name="connsiteY5" fmla="*/ 1121595 h 1121595"/>
                      <a:gd name="connsiteX6" fmla="*/ 1228732 w 1789415"/>
                      <a:gd name="connsiteY6" fmla="*/ 1121595 h 1121595"/>
                      <a:gd name="connsiteX7" fmla="*/ 668048 w 1789415"/>
                      <a:gd name="connsiteY7" fmla="*/ 1121595 h 1121595"/>
                      <a:gd name="connsiteX8" fmla="*/ 0 w 1789415"/>
                      <a:gd name="connsiteY8" fmla="*/ 1121595 h 1121595"/>
                      <a:gd name="connsiteX9" fmla="*/ 0 w 1789415"/>
                      <a:gd name="connsiteY9" fmla="*/ 583229 h 1121595"/>
                      <a:gd name="connsiteX10" fmla="*/ 0 w 1789415"/>
                      <a:gd name="connsiteY10" fmla="*/ 0 h 11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9415" h="1121595" fill="none" extrusionOk="0">
                        <a:moveTo>
                          <a:pt x="0" y="0"/>
                        </a:moveTo>
                        <a:cubicBezTo>
                          <a:pt x="160416" y="-59054"/>
                          <a:pt x="344908" y="33403"/>
                          <a:pt x="578578" y="0"/>
                        </a:cubicBezTo>
                        <a:cubicBezTo>
                          <a:pt x="812248" y="-33403"/>
                          <a:pt x="1055688" y="29037"/>
                          <a:pt x="1210837" y="0"/>
                        </a:cubicBezTo>
                        <a:cubicBezTo>
                          <a:pt x="1365986" y="-29037"/>
                          <a:pt x="1591033" y="20459"/>
                          <a:pt x="1789415" y="0"/>
                        </a:cubicBezTo>
                        <a:cubicBezTo>
                          <a:pt x="1809649" y="197476"/>
                          <a:pt x="1783431" y="366343"/>
                          <a:pt x="1789415" y="527150"/>
                        </a:cubicBezTo>
                        <a:cubicBezTo>
                          <a:pt x="1795399" y="687957"/>
                          <a:pt x="1730224" y="976559"/>
                          <a:pt x="1789415" y="1121595"/>
                        </a:cubicBezTo>
                        <a:cubicBezTo>
                          <a:pt x="1649681" y="1162357"/>
                          <a:pt x="1402103" y="1098215"/>
                          <a:pt x="1228732" y="1121595"/>
                        </a:cubicBezTo>
                        <a:cubicBezTo>
                          <a:pt x="1055361" y="1144975"/>
                          <a:pt x="844266" y="1093944"/>
                          <a:pt x="668048" y="1121595"/>
                        </a:cubicBezTo>
                        <a:cubicBezTo>
                          <a:pt x="491830" y="1149246"/>
                          <a:pt x="302325" y="1101578"/>
                          <a:pt x="0" y="1121595"/>
                        </a:cubicBezTo>
                        <a:cubicBezTo>
                          <a:pt x="-4384" y="976126"/>
                          <a:pt x="34823" y="828285"/>
                          <a:pt x="0" y="583229"/>
                        </a:cubicBezTo>
                        <a:cubicBezTo>
                          <a:pt x="-34823" y="338173"/>
                          <a:pt x="28410" y="172725"/>
                          <a:pt x="0" y="0"/>
                        </a:cubicBezTo>
                        <a:close/>
                      </a:path>
                      <a:path w="1789415" h="1121595" stroke="0" extrusionOk="0">
                        <a:moveTo>
                          <a:pt x="0" y="0"/>
                        </a:moveTo>
                        <a:cubicBezTo>
                          <a:pt x="179216" y="-25152"/>
                          <a:pt x="384962" y="1406"/>
                          <a:pt x="578578" y="0"/>
                        </a:cubicBezTo>
                        <a:cubicBezTo>
                          <a:pt x="772194" y="-1406"/>
                          <a:pt x="1050862" y="46075"/>
                          <a:pt x="1210837" y="0"/>
                        </a:cubicBezTo>
                        <a:cubicBezTo>
                          <a:pt x="1370812" y="-46075"/>
                          <a:pt x="1594979" y="39092"/>
                          <a:pt x="1789415" y="0"/>
                        </a:cubicBezTo>
                        <a:cubicBezTo>
                          <a:pt x="1790711" y="218993"/>
                          <a:pt x="1752950" y="420744"/>
                          <a:pt x="1789415" y="560798"/>
                        </a:cubicBezTo>
                        <a:cubicBezTo>
                          <a:pt x="1825880" y="700852"/>
                          <a:pt x="1728192" y="1005548"/>
                          <a:pt x="1789415" y="1121595"/>
                        </a:cubicBezTo>
                        <a:cubicBezTo>
                          <a:pt x="1620528" y="1159664"/>
                          <a:pt x="1448857" y="1069336"/>
                          <a:pt x="1210837" y="1121595"/>
                        </a:cubicBezTo>
                        <a:cubicBezTo>
                          <a:pt x="972817" y="1173854"/>
                          <a:pt x="904157" y="1089804"/>
                          <a:pt x="632260" y="1121595"/>
                        </a:cubicBezTo>
                        <a:cubicBezTo>
                          <a:pt x="360363" y="1153386"/>
                          <a:pt x="278387" y="1106319"/>
                          <a:pt x="0" y="1121595"/>
                        </a:cubicBezTo>
                        <a:cubicBezTo>
                          <a:pt x="-59035" y="997958"/>
                          <a:pt x="45940" y="719870"/>
                          <a:pt x="0" y="594445"/>
                        </a:cubicBezTo>
                        <a:cubicBezTo>
                          <a:pt x="-45940" y="469020"/>
                          <a:pt x="40504" y="248394"/>
                          <a:pt x="0" y="0"/>
                        </a:cubicBezTo>
                        <a:close/>
                      </a:path>
                    </a:pathLst>
                  </a:cu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latin typeface="Calibri"/>
                <a:ea typeface="Calibri"/>
                <a:cs typeface="Calibri"/>
              </a:rPr>
              <a:t>Plans for Testing</a:t>
            </a:r>
          </a:p>
        </p:txBody>
      </p:sp>
      <p:sp>
        <p:nvSpPr>
          <p:cNvPr id="15" name="Rectangle 14">
            <a:extLst>
              <a:ext uri="{FF2B5EF4-FFF2-40B4-BE49-F238E27FC236}">
                <a16:creationId xmlns:a16="http://schemas.microsoft.com/office/drawing/2014/main" id="{04140109-1260-E26C-DA47-AFFE2A5DC155}"/>
              </a:ext>
            </a:extLst>
          </p:cNvPr>
          <p:cNvSpPr/>
          <p:nvPr/>
        </p:nvSpPr>
        <p:spPr>
          <a:xfrm>
            <a:off x="6022821" y="3710613"/>
            <a:ext cx="1789415" cy="1121595"/>
          </a:xfrm>
          <a:prstGeom prst="rect">
            <a:avLst/>
          </a:prstGeom>
          <a:ln w="28575">
            <a:solidFill>
              <a:schemeClr val="tx1"/>
            </a:solidFill>
            <a:extLst>
              <a:ext uri="{C807C97D-BFC1-408E-A445-0C87EB9F89A2}">
                <ask:lineSketchStyleProps xmlns:ask="http://schemas.microsoft.com/office/drawing/2018/sketchyshapes" sd="3388367770">
                  <a:custGeom>
                    <a:avLst/>
                    <a:gdLst>
                      <a:gd name="connsiteX0" fmla="*/ 0 w 1789415"/>
                      <a:gd name="connsiteY0" fmla="*/ 0 h 1121595"/>
                      <a:gd name="connsiteX1" fmla="*/ 560683 w 1789415"/>
                      <a:gd name="connsiteY1" fmla="*/ 0 h 1121595"/>
                      <a:gd name="connsiteX2" fmla="*/ 1121367 w 1789415"/>
                      <a:gd name="connsiteY2" fmla="*/ 0 h 1121595"/>
                      <a:gd name="connsiteX3" fmla="*/ 1789415 w 1789415"/>
                      <a:gd name="connsiteY3" fmla="*/ 0 h 1121595"/>
                      <a:gd name="connsiteX4" fmla="*/ 1789415 w 1789415"/>
                      <a:gd name="connsiteY4" fmla="*/ 527150 h 1121595"/>
                      <a:gd name="connsiteX5" fmla="*/ 1789415 w 1789415"/>
                      <a:gd name="connsiteY5" fmla="*/ 1121595 h 1121595"/>
                      <a:gd name="connsiteX6" fmla="*/ 1157155 w 1789415"/>
                      <a:gd name="connsiteY6" fmla="*/ 1121595 h 1121595"/>
                      <a:gd name="connsiteX7" fmla="*/ 578578 w 1789415"/>
                      <a:gd name="connsiteY7" fmla="*/ 1121595 h 1121595"/>
                      <a:gd name="connsiteX8" fmla="*/ 0 w 1789415"/>
                      <a:gd name="connsiteY8" fmla="*/ 1121595 h 1121595"/>
                      <a:gd name="connsiteX9" fmla="*/ 0 w 1789415"/>
                      <a:gd name="connsiteY9" fmla="*/ 538366 h 1121595"/>
                      <a:gd name="connsiteX10" fmla="*/ 0 w 1789415"/>
                      <a:gd name="connsiteY10" fmla="*/ 0 h 11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9415" h="1121595" fill="none" extrusionOk="0">
                        <a:moveTo>
                          <a:pt x="0" y="0"/>
                        </a:moveTo>
                        <a:cubicBezTo>
                          <a:pt x="180495" y="-57459"/>
                          <a:pt x="420565" y="30398"/>
                          <a:pt x="560683" y="0"/>
                        </a:cubicBezTo>
                        <a:cubicBezTo>
                          <a:pt x="700801" y="-30398"/>
                          <a:pt x="927716" y="19637"/>
                          <a:pt x="1121367" y="0"/>
                        </a:cubicBezTo>
                        <a:cubicBezTo>
                          <a:pt x="1315018" y="-19637"/>
                          <a:pt x="1502186" y="26764"/>
                          <a:pt x="1789415" y="0"/>
                        </a:cubicBezTo>
                        <a:cubicBezTo>
                          <a:pt x="1790468" y="114096"/>
                          <a:pt x="1759321" y="417591"/>
                          <a:pt x="1789415" y="527150"/>
                        </a:cubicBezTo>
                        <a:cubicBezTo>
                          <a:pt x="1819509" y="636709"/>
                          <a:pt x="1733856" y="966005"/>
                          <a:pt x="1789415" y="1121595"/>
                        </a:cubicBezTo>
                        <a:cubicBezTo>
                          <a:pt x="1530936" y="1176106"/>
                          <a:pt x="1369188" y="1075733"/>
                          <a:pt x="1157155" y="1121595"/>
                        </a:cubicBezTo>
                        <a:cubicBezTo>
                          <a:pt x="945122" y="1167457"/>
                          <a:pt x="847038" y="1108785"/>
                          <a:pt x="578578" y="1121595"/>
                        </a:cubicBezTo>
                        <a:cubicBezTo>
                          <a:pt x="310118" y="1134405"/>
                          <a:pt x="144298" y="1110592"/>
                          <a:pt x="0" y="1121595"/>
                        </a:cubicBezTo>
                        <a:cubicBezTo>
                          <a:pt x="-65540" y="1004225"/>
                          <a:pt x="12677" y="656021"/>
                          <a:pt x="0" y="538366"/>
                        </a:cubicBezTo>
                        <a:cubicBezTo>
                          <a:pt x="-12677" y="420711"/>
                          <a:pt x="27848" y="234443"/>
                          <a:pt x="0" y="0"/>
                        </a:cubicBezTo>
                        <a:close/>
                      </a:path>
                      <a:path w="1789415" h="1121595" stroke="0" extrusionOk="0">
                        <a:moveTo>
                          <a:pt x="0" y="0"/>
                        </a:moveTo>
                        <a:cubicBezTo>
                          <a:pt x="259508" y="-6832"/>
                          <a:pt x="326893" y="42005"/>
                          <a:pt x="596472" y="0"/>
                        </a:cubicBezTo>
                        <a:cubicBezTo>
                          <a:pt x="866051" y="-42005"/>
                          <a:pt x="929567" y="47621"/>
                          <a:pt x="1139261" y="0"/>
                        </a:cubicBezTo>
                        <a:cubicBezTo>
                          <a:pt x="1348955" y="-47621"/>
                          <a:pt x="1544648" y="34500"/>
                          <a:pt x="1789415" y="0"/>
                        </a:cubicBezTo>
                        <a:cubicBezTo>
                          <a:pt x="1792139" y="173963"/>
                          <a:pt x="1730511" y="343695"/>
                          <a:pt x="1789415" y="549582"/>
                        </a:cubicBezTo>
                        <a:cubicBezTo>
                          <a:pt x="1848319" y="755469"/>
                          <a:pt x="1782751" y="974259"/>
                          <a:pt x="1789415" y="1121595"/>
                        </a:cubicBezTo>
                        <a:cubicBezTo>
                          <a:pt x="1627414" y="1125308"/>
                          <a:pt x="1344114" y="1066524"/>
                          <a:pt x="1210837" y="1121595"/>
                        </a:cubicBezTo>
                        <a:cubicBezTo>
                          <a:pt x="1077560" y="1176666"/>
                          <a:pt x="727962" y="1087489"/>
                          <a:pt x="578578" y="1121595"/>
                        </a:cubicBezTo>
                        <a:cubicBezTo>
                          <a:pt x="429194" y="1155701"/>
                          <a:pt x="286573" y="1055199"/>
                          <a:pt x="0" y="1121595"/>
                        </a:cubicBezTo>
                        <a:cubicBezTo>
                          <a:pt x="-21267" y="968623"/>
                          <a:pt x="14642" y="853954"/>
                          <a:pt x="0" y="594445"/>
                        </a:cubicBezTo>
                        <a:cubicBezTo>
                          <a:pt x="-14642" y="334936"/>
                          <a:pt x="31650" y="270188"/>
                          <a:pt x="0" y="0"/>
                        </a:cubicBezTo>
                        <a:close/>
                      </a:path>
                    </a:pathLst>
                  </a:cu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latin typeface="Calibri"/>
                <a:ea typeface="Calibri"/>
                <a:cs typeface="Calibri"/>
              </a:rPr>
              <a:t>Goals</a:t>
            </a:r>
          </a:p>
        </p:txBody>
      </p:sp>
      <p:sp>
        <p:nvSpPr>
          <p:cNvPr id="16" name="Arrow: Right 15">
            <a:extLst>
              <a:ext uri="{FF2B5EF4-FFF2-40B4-BE49-F238E27FC236}">
                <a16:creationId xmlns:a16="http://schemas.microsoft.com/office/drawing/2014/main" id="{18E3D59C-4859-E17E-B6D2-FDF9B49D9FAC}"/>
              </a:ext>
            </a:extLst>
          </p:cNvPr>
          <p:cNvSpPr/>
          <p:nvPr/>
        </p:nvSpPr>
        <p:spPr>
          <a:xfrm>
            <a:off x="5530518" y="4125861"/>
            <a:ext cx="458056" cy="286820"/>
          </a:xfrm>
          <a:prstGeom prst="rightArrow">
            <a:avLst/>
          </a:prstGeom>
          <a:solidFill>
            <a:schemeClr val="bg2"/>
          </a:solidFill>
          <a:ln w="28575">
            <a:solidFill>
              <a:schemeClr val="tx1"/>
            </a:solidFill>
            <a:extLst>
              <a:ext uri="{C807C97D-BFC1-408E-A445-0C87EB9F89A2}">
                <ask:lineSketchStyleProps xmlns:ask="http://schemas.microsoft.com/office/drawing/2018/sketchyshapes" sd="2182459787">
                  <a:custGeom>
                    <a:avLst/>
                    <a:gdLst>
                      <a:gd name="connsiteX0" fmla="*/ 0 w 458056"/>
                      <a:gd name="connsiteY0" fmla="*/ 71705 h 286820"/>
                      <a:gd name="connsiteX1" fmla="*/ 314646 w 458056"/>
                      <a:gd name="connsiteY1" fmla="*/ 71705 h 286820"/>
                      <a:gd name="connsiteX2" fmla="*/ 314646 w 458056"/>
                      <a:gd name="connsiteY2" fmla="*/ 0 h 286820"/>
                      <a:gd name="connsiteX3" fmla="*/ 458056 w 458056"/>
                      <a:gd name="connsiteY3" fmla="*/ 143410 h 286820"/>
                      <a:gd name="connsiteX4" fmla="*/ 314646 w 458056"/>
                      <a:gd name="connsiteY4" fmla="*/ 286820 h 286820"/>
                      <a:gd name="connsiteX5" fmla="*/ 314646 w 458056"/>
                      <a:gd name="connsiteY5" fmla="*/ 215115 h 286820"/>
                      <a:gd name="connsiteX6" fmla="*/ 0 w 458056"/>
                      <a:gd name="connsiteY6" fmla="*/ 215115 h 286820"/>
                      <a:gd name="connsiteX7" fmla="*/ 0 w 458056"/>
                      <a:gd name="connsiteY7" fmla="*/ 71705 h 286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056" h="286820" fill="none" extrusionOk="0">
                        <a:moveTo>
                          <a:pt x="0" y="71705"/>
                        </a:moveTo>
                        <a:cubicBezTo>
                          <a:pt x="76069" y="61662"/>
                          <a:pt x="172272" y="82546"/>
                          <a:pt x="314646" y="71705"/>
                        </a:cubicBezTo>
                        <a:cubicBezTo>
                          <a:pt x="313004" y="44911"/>
                          <a:pt x="315068" y="22360"/>
                          <a:pt x="314646" y="0"/>
                        </a:cubicBezTo>
                        <a:cubicBezTo>
                          <a:pt x="396203" y="52233"/>
                          <a:pt x="390691" y="109064"/>
                          <a:pt x="458056" y="143410"/>
                        </a:cubicBezTo>
                        <a:cubicBezTo>
                          <a:pt x="415060" y="195021"/>
                          <a:pt x="375831" y="217467"/>
                          <a:pt x="314646" y="286820"/>
                        </a:cubicBezTo>
                        <a:cubicBezTo>
                          <a:pt x="311268" y="259956"/>
                          <a:pt x="314970" y="233885"/>
                          <a:pt x="314646" y="215115"/>
                        </a:cubicBezTo>
                        <a:cubicBezTo>
                          <a:pt x="237672" y="241084"/>
                          <a:pt x="82788" y="182253"/>
                          <a:pt x="0" y="215115"/>
                        </a:cubicBezTo>
                        <a:cubicBezTo>
                          <a:pt x="-14611" y="145611"/>
                          <a:pt x="191" y="105442"/>
                          <a:pt x="0" y="71705"/>
                        </a:cubicBezTo>
                        <a:close/>
                      </a:path>
                      <a:path w="458056" h="286820" stroke="0" extrusionOk="0">
                        <a:moveTo>
                          <a:pt x="0" y="71705"/>
                        </a:moveTo>
                        <a:cubicBezTo>
                          <a:pt x="117894" y="42388"/>
                          <a:pt x="210162" y="104587"/>
                          <a:pt x="314646" y="71705"/>
                        </a:cubicBezTo>
                        <a:cubicBezTo>
                          <a:pt x="309488" y="41116"/>
                          <a:pt x="319543" y="16785"/>
                          <a:pt x="314646" y="0"/>
                        </a:cubicBezTo>
                        <a:cubicBezTo>
                          <a:pt x="372253" y="49101"/>
                          <a:pt x="383099" y="96384"/>
                          <a:pt x="458056" y="143410"/>
                        </a:cubicBezTo>
                        <a:cubicBezTo>
                          <a:pt x="418605" y="216393"/>
                          <a:pt x="350542" y="227326"/>
                          <a:pt x="314646" y="286820"/>
                        </a:cubicBezTo>
                        <a:cubicBezTo>
                          <a:pt x="308415" y="255271"/>
                          <a:pt x="316018" y="239059"/>
                          <a:pt x="314646" y="215115"/>
                        </a:cubicBezTo>
                        <a:cubicBezTo>
                          <a:pt x="225866" y="241751"/>
                          <a:pt x="101007" y="199617"/>
                          <a:pt x="0" y="215115"/>
                        </a:cubicBezTo>
                        <a:cubicBezTo>
                          <a:pt x="-11278" y="165017"/>
                          <a:pt x="13177" y="133727"/>
                          <a:pt x="0" y="71705"/>
                        </a:cubicBezTo>
                        <a:close/>
                      </a:path>
                    </a:pathLst>
                  </a:cu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C20B6E8-0285-DE8D-C0B6-84E0793A85E7}"/>
              </a:ext>
            </a:extLst>
          </p:cNvPr>
          <p:cNvSpPr/>
          <p:nvPr/>
        </p:nvSpPr>
        <p:spPr>
          <a:xfrm>
            <a:off x="1373768" y="2136446"/>
            <a:ext cx="1789415" cy="1121595"/>
          </a:xfrm>
          <a:prstGeom prst="rect">
            <a:avLst/>
          </a:prstGeom>
          <a:ln w="28575">
            <a:solidFill>
              <a:schemeClr val="tx1"/>
            </a:solidFill>
            <a:extLst>
              <a:ext uri="{C807C97D-BFC1-408E-A445-0C87EB9F89A2}">
                <ask:lineSketchStyleProps xmlns:ask="http://schemas.microsoft.com/office/drawing/2018/sketchyshapes" sd="3499211612">
                  <a:custGeom>
                    <a:avLst/>
                    <a:gdLst>
                      <a:gd name="connsiteX0" fmla="*/ 0 w 1789415"/>
                      <a:gd name="connsiteY0" fmla="*/ 0 h 1121595"/>
                      <a:gd name="connsiteX1" fmla="*/ 542789 w 1789415"/>
                      <a:gd name="connsiteY1" fmla="*/ 0 h 1121595"/>
                      <a:gd name="connsiteX2" fmla="*/ 1157155 w 1789415"/>
                      <a:gd name="connsiteY2" fmla="*/ 0 h 1121595"/>
                      <a:gd name="connsiteX3" fmla="*/ 1789415 w 1789415"/>
                      <a:gd name="connsiteY3" fmla="*/ 0 h 1121595"/>
                      <a:gd name="connsiteX4" fmla="*/ 1789415 w 1789415"/>
                      <a:gd name="connsiteY4" fmla="*/ 572013 h 1121595"/>
                      <a:gd name="connsiteX5" fmla="*/ 1789415 w 1789415"/>
                      <a:gd name="connsiteY5" fmla="*/ 1121595 h 1121595"/>
                      <a:gd name="connsiteX6" fmla="*/ 1228732 w 1789415"/>
                      <a:gd name="connsiteY6" fmla="*/ 1121595 h 1121595"/>
                      <a:gd name="connsiteX7" fmla="*/ 632260 w 1789415"/>
                      <a:gd name="connsiteY7" fmla="*/ 1121595 h 1121595"/>
                      <a:gd name="connsiteX8" fmla="*/ 0 w 1789415"/>
                      <a:gd name="connsiteY8" fmla="*/ 1121595 h 1121595"/>
                      <a:gd name="connsiteX9" fmla="*/ 0 w 1789415"/>
                      <a:gd name="connsiteY9" fmla="*/ 594445 h 1121595"/>
                      <a:gd name="connsiteX10" fmla="*/ 0 w 1789415"/>
                      <a:gd name="connsiteY10" fmla="*/ 0 h 11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9415" h="1121595" fill="none" extrusionOk="0">
                        <a:moveTo>
                          <a:pt x="0" y="0"/>
                        </a:moveTo>
                        <a:cubicBezTo>
                          <a:pt x="154887" y="-43504"/>
                          <a:pt x="401744" y="17629"/>
                          <a:pt x="542789" y="0"/>
                        </a:cubicBezTo>
                        <a:cubicBezTo>
                          <a:pt x="683834" y="-17629"/>
                          <a:pt x="1021022" y="8785"/>
                          <a:pt x="1157155" y="0"/>
                        </a:cubicBezTo>
                        <a:cubicBezTo>
                          <a:pt x="1293288" y="-8785"/>
                          <a:pt x="1628776" y="58186"/>
                          <a:pt x="1789415" y="0"/>
                        </a:cubicBezTo>
                        <a:cubicBezTo>
                          <a:pt x="1799205" y="147449"/>
                          <a:pt x="1745972" y="382182"/>
                          <a:pt x="1789415" y="572013"/>
                        </a:cubicBezTo>
                        <a:cubicBezTo>
                          <a:pt x="1832858" y="761844"/>
                          <a:pt x="1773074" y="866412"/>
                          <a:pt x="1789415" y="1121595"/>
                        </a:cubicBezTo>
                        <a:cubicBezTo>
                          <a:pt x="1540078" y="1160228"/>
                          <a:pt x="1381839" y="1086703"/>
                          <a:pt x="1228732" y="1121595"/>
                        </a:cubicBezTo>
                        <a:cubicBezTo>
                          <a:pt x="1075625" y="1156487"/>
                          <a:pt x="828204" y="1089000"/>
                          <a:pt x="632260" y="1121595"/>
                        </a:cubicBezTo>
                        <a:cubicBezTo>
                          <a:pt x="436316" y="1154190"/>
                          <a:pt x="261437" y="1097821"/>
                          <a:pt x="0" y="1121595"/>
                        </a:cubicBezTo>
                        <a:cubicBezTo>
                          <a:pt x="-39976" y="1001695"/>
                          <a:pt x="63213" y="818453"/>
                          <a:pt x="0" y="594445"/>
                        </a:cubicBezTo>
                        <a:cubicBezTo>
                          <a:pt x="-63213" y="370437"/>
                          <a:pt x="40379" y="253674"/>
                          <a:pt x="0" y="0"/>
                        </a:cubicBezTo>
                        <a:close/>
                      </a:path>
                      <a:path w="1789415" h="1121595" stroke="0" extrusionOk="0">
                        <a:moveTo>
                          <a:pt x="0" y="0"/>
                        </a:moveTo>
                        <a:cubicBezTo>
                          <a:pt x="200494" y="-1385"/>
                          <a:pt x="355304" y="68995"/>
                          <a:pt x="578578" y="0"/>
                        </a:cubicBezTo>
                        <a:cubicBezTo>
                          <a:pt x="801852" y="-68995"/>
                          <a:pt x="876056" y="4906"/>
                          <a:pt x="1139261" y="0"/>
                        </a:cubicBezTo>
                        <a:cubicBezTo>
                          <a:pt x="1402466" y="-4906"/>
                          <a:pt x="1645050" y="19669"/>
                          <a:pt x="1789415" y="0"/>
                        </a:cubicBezTo>
                        <a:cubicBezTo>
                          <a:pt x="1826997" y="116722"/>
                          <a:pt x="1754704" y="269803"/>
                          <a:pt x="1789415" y="527150"/>
                        </a:cubicBezTo>
                        <a:cubicBezTo>
                          <a:pt x="1824126" y="784497"/>
                          <a:pt x="1724654" y="935653"/>
                          <a:pt x="1789415" y="1121595"/>
                        </a:cubicBezTo>
                        <a:cubicBezTo>
                          <a:pt x="1547597" y="1124625"/>
                          <a:pt x="1337244" y="1054373"/>
                          <a:pt x="1210837" y="1121595"/>
                        </a:cubicBezTo>
                        <a:cubicBezTo>
                          <a:pt x="1084430" y="1188817"/>
                          <a:pt x="800430" y="1096218"/>
                          <a:pt x="578578" y="1121595"/>
                        </a:cubicBezTo>
                        <a:cubicBezTo>
                          <a:pt x="356726" y="1146972"/>
                          <a:pt x="220659" y="1072842"/>
                          <a:pt x="0" y="1121595"/>
                        </a:cubicBezTo>
                        <a:cubicBezTo>
                          <a:pt x="-63954" y="972666"/>
                          <a:pt x="57931" y="754961"/>
                          <a:pt x="0" y="583229"/>
                        </a:cubicBezTo>
                        <a:cubicBezTo>
                          <a:pt x="-57931" y="411497"/>
                          <a:pt x="47594" y="141584"/>
                          <a:pt x="0" y="0"/>
                        </a:cubicBezTo>
                        <a:close/>
                      </a:path>
                    </a:pathLst>
                  </a:cu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latin typeface="Calibri"/>
                <a:ea typeface="Calibri"/>
                <a:cs typeface="Calibri"/>
              </a:rPr>
              <a:t>Our Target Market</a:t>
            </a:r>
          </a:p>
        </p:txBody>
      </p:sp>
      <p:sp>
        <p:nvSpPr>
          <p:cNvPr id="17" name="Rectangle 16">
            <a:extLst>
              <a:ext uri="{FF2B5EF4-FFF2-40B4-BE49-F238E27FC236}">
                <a16:creationId xmlns:a16="http://schemas.microsoft.com/office/drawing/2014/main" id="{C7DFECF1-0A07-A178-325C-4AAC11D3A4CC}"/>
              </a:ext>
            </a:extLst>
          </p:cNvPr>
          <p:cNvSpPr/>
          <p:nvPr/>
        </p:nvSpPr>
        <p:spPr>
          <a:xfrm>
            <a:off x="8358161" y="3707535"/>
            <a:ext cx="1789415" cy="1121595"/>
          </a:xfrm>
          <a:prstGeom prst="rect">
            <a:avLst/>
          </a:prstGeom>
          <a:ln w="28575">
            <a:solidFill>
              <a:schemeClr val="tx1"/>
            </a:solidFill>
            <a:extLst>
              <a:ext uri="{C807C97D-BFC1-408E-A445-0C87EB9F89A2}">
                <ask:lineSketchStyleProps xmlns:ask="http://schemas.microsoft.com/office/drawing/2018/sketchyshapes" sd="2876991986">
                  <a:custGeom>
                    <a:avLst/>
                    <a:gdLst>
                      <a:gd name="connsiteX0" fmla="*/ 0 w 1789415"/>
                      <a:gd name="connsiteY0" fmla="*/ 0 h 1121595"/>
                      <a:gd name="connsiteX1" fmla="*/ 560683 w 1789415"/>
                      <a:gd name="connsiteY1" fmla="*/ 0 h 1121595"/>
                      <a:gd name="connsiteX2" fmla="*/ 1103473 w 1789415"/>
                      <a:gd name="connsiteY2" fmla="*/ 0 h 1121595"/>
                      <a:gd name="connsiteX3" fmla="*/ 1789415 w 1789415"/>
                      <a:gd name="connsiteY3" fmla="*/ 0 h 1121595"/>
                      <a:gd name="connsiteX4" fmla="*/ 1789415 w 1789415"/>
                      <a:gd name="connsiteY4" fmla="*/ 572013 h 1121595"/>
                      <a:gd name="connsiteX5" fmla="*/ 1789415 w 1789415"/>
                      <a:gd name="connsiteY5" fmla="*/ 1121595 h 1121595"/>
                      <a:gd name="connsiteX6" fmla="*/ 1192943 w 1789415"/>
                      <a:gd name="connsiteY6" fmla="*/ 1121595 h 1121595"/>
                      <a:gd name="connsiteX7" fmla="*/ 596472 w 1789415"/>
                      <a:gd name="connsiteY7" fmla="*/ 1121595 h 1121595"/>
                      <a:gd name="connsiteX8" fmla="*/ 0 w 1789415"/>
                      <a:gd name="connsiteY8" fmla="*/ 1121595 h 1121595"/>
                      <a:gd name="connsiteX9" fmla="*/ 0 w 1789415"/>
                      <a:gd name="connsiteY9" fmla="*/ 560798 h 1121595"/>
                      <a:gd name="connsiteX10" fmla="*/ 0 w 1789415"/>
                      <a:gd name="connsiteY10" fmla="*/ 0 h 11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9415" h="1121595" fill="none" extrusionOk="0">
                        <a:moveTo>
                          <a:pt x="0" y="0"/>
                        </a:moveTo>
                        <a:cubicBezTo>
                          <a:pt x="195457" y="-51908"/>
                          <a:pt x="406277" y="24754"/>
                          <a:pt x="560683" y="0"/>
                        </a:cubicBezTo>
                        <a:cubicBezTo>
                          <a:pt x="715089" y="-24754"/>
                          <a:pt x="847170" y="50127"/>
                          <a:pt x="1103473" y="0"/>
                        </a:cubicBezTo>
                        <a:cubicBezTo>
                          <a:pt x="1359776" y="-50127"/>
                          <a:pt x="1484503" y="60725"/>
                          <a:pt x="1789415" y="0"/>
                        </a:cubicBezTo>
                        <a:cubicBezTo>
                          <a:pt x="1800138" y="138439"/>
                          <a:pt x="1749779" y="371012"/>
                          <a:pt x="1789415" y="572013"/>
                        </a:cubicBezTo>
                        <a:cubicBezTo>
                          <a:pt x="1829051" y="773014"/>
                          <a:pt x="1773451" y="881870"/>
                          <a:pt x="1789415" y="1121595"/>
                        </a:cubicBezTo>
                        <a:cubicBezTo>
                          <a:pt x="1630744" y="1174105"/>
                          <a:pt x="1355802" y="1072758"/>
                          <a:pt x="1192943" y="1121595"/>
                        </a:cubicBezTo>
                        <a:cubicBezTo>
                          <a:pt x="1030084" y="1170432"/>
                          <a:pt x="771273" y="1056608"/>
                          <a:pt x="596472" y="1121595"/>
                        </a:cubicBezTo>
                        <a:cubicBezTo>
                          <a:pt x="421671" y="1186582"/>
                          <a:pt x="178349" y="1080973"/>
                          <a:pt x="0" y="1121595"/>
                        </a:cubicBezTo>
                        <a:cubicBezTo>
                          <a:pt x="-50590" y="903193"/>
                          <a:pt x="29527" y="725475"/>
                          <a:pt x="0" y="560798"/>
                        </a:cubicBezTo>
                        <a:cubicBezTo>
                          <a:pt x="-29527" y="396121"/>
                          <a:pt x="32507" y="198501"/>
                          <a:pt x="0" y="0"/>
                        </a:cubicBezTo>
                        <a:close/>
                      </a:path>
                      <a:path w="1789415" h="1121595" stroke="0" extrusionOk="0">
                        <a:moveTo>
                          <a:pt x="0" y="0"/>
                        </a:moveTo>
                        <a:cubicBezTo>
                          <a:pt x="227258" y="-62368"/>
                          <a:pt x="499361" y="39325"/>
                          <a:pt x="632260" y="0"/>
                        </a:cubicBezTo>
                        <a:cubicBezTo>
                          <a:pt x="765159" y="-39325"/>
                          <a:pt x="994191" y="35037"/>
                          <a:pt x="1228732" y="0"/>
                        </a:cubicBezTo>
                        <a:cubicBezTo>
                          <a:pt x="1463273" y="-35037"/>
                          <a:pt x="1605244" y="49285"/>
                          <a:pt x="1789415" y="0"/>
                        </a:cubicBezTo>
                        <a:cubicBezTo>
                          <a:pt x="1791208" y="239651"/>
                          <a:pt x="1723551" y="387017"/>
                          <a:pt x="1789415" y="583229"/>
                        </a:cubicBezTo>
                        <a:cubicBezTo>
                          <a:pt x="1855279" y="779441"/>
                          <a:pt x="1734022" y="1011066"/>
                          <a:pt x="1789415" y="1121595"/>
                        </a:cubicBezTo>
                        <a:cubicBezTo>
                          <a:pt x="1654517" y="1189701"/>
                          <a:pt x="1386538" y="1057427"/>
                          <a:pt x="1210837" y="1121595"/>
                        </a:cubicBezTo>
                        <a:cubicBezTo>
                          <a:pt x="1035136" y="1185763"/>
                          <a:pt x="761332" y="1097504"/>
                          <a:pt x="578578" y="1121595"/>
                        </a:cubicBezTo>
                        <a:cubicBezTo>
                          <a:pt x="395824" y="1145686"/>
                          <a:pt x="133672" y="1059467"/>
                          <a:pt x="0" y="1121595"/>
                        </a:cubicBezTo>
                        <a:cubicBezTo>
                          <a:pt x="-49579" y="1005938"/>
                          <a:pt x="20710" y="714244"/>
                          <a:pt x="0" y="549582"/>
                        </a:cubicBezTo>
                        <a:cubicBezTo>
                          <a:pt x="-20710" y="384920"/>
                          <a:pt x="54649" y="265761"/>
                          <a:pt x="0" y="0"/>
                        </a:cubicBezTo>
                        <a:close/>
                      </a:path>
                    </a:pathLst>
                  </a:cu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latin typeface="Calibri"/>
                <a:ea typeface="Calibri"/>
                <a:cs typeface="Calibri"/>
              </a:rPr>
              <a:t>Definition of Success</a:t>
            </a:r>
          </a:p>
        </p:txBody>
      </p:sp>
      <p:sp>
        <p:nvSpPr>
          <p:cNvPr id="18" name="Arrow: Right 17">
            <a:extLst>
              <a:ext uri="{FF2B5EF4-FFF2-40B4-BE49-F238E27FC236}">
                <a16:creationId xmlns:a16="http://schemas.microsoft.com/office/drawing/2014/main" id="{4EEC0C83-2DAE-F298-B682-6C526B8D4D20}"/>
              </a:ext>
            </a:extLst>
          </p:cNvPr>
          <p:cNvSpPr/>
          <p:nvPr/>
        </p:nvSpPr>
        <p:spPr>
          <a:xfrm>
            <a:off x="7855047" y="4121581"/>
            <a:ext cx="458056" cy="286820"/>
          </a:xfrm>
          <a:prstGeom prst="rightArrow">
            <a:avLst/>
          </a:prstGeom>
          <a:solidFill>
            <a:schemeClr val="bg2"/>
          </a:solidFill>
          <a:ln w="28575">
            <a:solidFill>
              <a:schemeClr val="tx1"/>
            </a:solidFill>
            <a:extLst>
              <a:ext uri="{C807C97D-BFC1-408E-A445-0C87EB9F89A2}">
                <ask:lineSketchStyleProps xmlns:ask="http://schemas.microsoft.com/office/drawing/2018/sketchyshapes" sd="1605675860">
                  <a:custGeom>
                    <a:avLst/>
                    <a:gdLst>
                      <a:gd name="connsiteX0" fmla="*/ 0 w 458056"/>
                      <a:gd name="connsiteY0" fmla="*/ 71705 h 286820"/>
                      <a:gd name="connsiteX1" fmla="*/ 314646 w 458056"/>
                      <a:gd name="connsiteY1" fmla="*/ 71705 h 286820"/>
                      <a:gd name="connsiteX2" fmla="*/ 314646 w 458056"/>
                      <a:gd name="connsiteY2" fmla="*/ 0 h 286820"/>
                      <a:gd name="connsiteX3" fmla="*/ 458056 w 458056"/>
                      <a:gd name="connsiteY3" fmla="*/ 143410 h 286820"/>
                      <a:gd name="connsiteX4" fmla="*/ 314646 w 458056"/>
                      <a:gd name="connsiteY4" fmla="*/ 286820 h 286820"/>
                      <a:gd name="connsiteX5" fmla="*/ 314646 w 458056"/>
                      <a:gd name="connsiteY5" fmla="*/ 215115 h 286820"/>
                      <a:gd name="connsiteX6" fmla="*/ 0 w 458056"/>
                      <a:gd name="connsiteY6" fmla="*/ 215115 h 286820"/>
                      <a:gd name="connsiteX7" fmla="*/ 0 w 458056"/>
                      <a:gd name="connsiteY7" fmla="*/ 71705 h 286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056" h="286820" fill="none" extrusionOk="0">
                        <a:moveTo>
                          <a:pt x="0" y="71705"/>
                        </a:moveTo>
                        <a:cubicBezTo>
                          <a:pt x="139189" y="69382"/>
                          <a:pt x="180960" y="93537"/>
                          <a:pt x="314646" y="71705"/>
                        </a:cubicBezTo>
                        <a:cubicBezTo>
                          <a:pt x="311233" y="56145"/>
                          <a:pt x="320438" y="27170"/>
                          <a:pt x="314646" y="0"/>
                        </a:cubicBezTo>
                        <a:cubicBezTo>
                          <a:pt x="379923" y="33098"/>
                          <a:pt x="407006" y="119506"/>
                          <a:pt x="458056" y="143410"/>
                        </a:cubicBezTo>
                        <a:cubicBezTo>
                          <a:pt x="416492" y="212250"/>
                          <a:pt x="365368" y="225874"/>
                          <a:pt x="314646" y="286820"/>
                        </a:cubicBezTo>
                        <a:cubicBezTo>
                          <a:pt x="312267" y="269982"/>
                          <a:pt x="322599" y="244382"/>
                          <a:pt x="314646" y="215115"/>
                        </a:cubicBezTo>
                        <a:cubicBezTo>
                          <a:pt x="220967" y="226911"/>
                          <a:pt x="75671" y="208204"/>
                          <a:pt x="0" y="215115"/>
                        </a:cubicBezTo>
                        <a:cubicBezTo>
                          <a:pt x="-7703" y="174232"/>
                          <a:pt x="3053" y="106889"/>
                          <a:pt x="0" y="71705"/>
                        </a:cubicBezTo>
                        <a:close/>
                      </a:path>
                      <a:path w="458056" h="286820" stroke="0" extrusionOk="0">
                        <a:moveTo>
                          <a:pt x="0" y="71705"/>
                        </a:moveTo>
                        <a:cubicBezTo>
                          <a:pt x="147898" y="36655"/>
                          <a:pt x="219162" y="105305"/>
                          <a:pt x="314646" y="71705"/>
                        </a:cubicBezTo>
                        <a:cubicBezTo>
                          <a:pt x="306382" y="42689"/>
                          <a:pt x="321862" y="34562"/>
                          <a:pt x="314646" y="0"/>
                        </a:cubicBezTo>
                        <a:cubicBezTo>
                          <a:pt x="357252" y="35236"/>
                          <a:pt x="407979" y="108430"/>
                          <a:pt x="458056" y="143410"/>
                        </a:cubicBezTo>
                        <a:cubicBezTo>
                          <a:pt x="396212" y="220298"/>
                          <a:pt x="348819" y="230792"/>
                          <a:pt x="314646" y="286820"/>
                        </a:cubicBezTo>
                        <a:cubicBezTo>
                          <a:pt x="312779" y="266379"/>
                          <a:pt x="315661" y="243430"/>
                          <a:pt x="314646" y="215115"/>
                        </a:cubicBezTo>
                        <a:cubicBezTo>
                          <a:pt x="178114" y="250134"/>
                          <a:pt x="75290" y="208397"/>
                          <a:pt x="0" y="215115"/>
                        </a:cubicBezTo>
                        <a:cubicBezTo>
                          <a:pt x="-10441" y="183406"/>
                          <a:pt x="6413" y="127049"/>
                          <a:pt x="0" y="71705"/>
                        </a:cubicBezTo>
                        <a:close/>
                      </a:path>
                    </a:pathLst>
                  </a:cu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5010990"/>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355571-1CC6-1893-0582-69BAB739A894}"/>
              </a:ext>
            </a:extLst>
          </p:cNvPr>
          <p:cNvSpPr>
            <a:spLocks noGrp="1"/>
          </p:cNvSpPr>
          <p:nvPr>
            <p:ph type="title"/>
          </p:nvPr>
        </p:nvSpPr>
        <p:spPr>
          <a:xfrm>
            <a:off x="1261871" y="365760"/>
            <a:ext cx="9858383" cy="1325562"/>
          </a:xfrm>
        </p:spPr>
        <p:txBody>
          <a:bodyPr>
            <a:normAutofit/>
          </a:bodyPr>
          <a:lstStyle/>
          <a:p>
            <a:r>
              <a:rPr lang="en-US">
                <a:latin typeface="Calibri"/>
                <a:ea typeface="Calibri"/>
                <a:cs typeface="Calibri"/>
              </a:rPr>
              <a:t>Client Introduction – Our Target Market</a:t>
            </a:r>
          </a:p>
        </p:txBody>
      </p:sp>
      <p:sp>
        <p:nvSpPr>
          <p:cNvPr id="11" name="Rectangle 10">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EB8245ED-4FC9-6CA1-99ED-EABC4C007B4B}"/>
              </a:ext>
            </a:extLst>
          </p:cNvPr>
          <p:cNvGraphicFramePr>
            <a:graphicFrameLocks noGrp="1"/>
          </p:cNvGraphicFramePr>
          <p:nvPr>
            <p:ph idx="1"/>
            <p:extLst>
              <p:ext uri="{D42A27DB-BD31-4B8C-83A1-F6EECF244321}">
                <p14:modId xmlns:p14="http://schemas.microsoft.com/office/powerpoint/2010/main" val="299640059"/>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75273772"/>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0F7B1-A1B5-977C-5025-C997DA0BFB55}"/>
              </a:ext>
            </a:extLst>
          </p:cNvPr>
          <p:cNvSpPr>
            <a:spLocks noGrp="1"/>
          </p:cNvSpPr>
          <p:nvPr>
            <p:ph type="title"/>
          </p:nvPr>
        </p:nvSpPr>
        <p:spPr>
          <a:xfrm>
            <a:off x="615820" y="177461"/>
            <a:ext cx="3587517" cy="2011436"/>
          </a:xfrm>
        </p:spPr>
        <p:txBody>
          <a:bodyPr>
            <a:normAutofit/>
          </a:bodyPr>
          <a:lstStyle/>
          <a:p>
            <a:r>
              <a:rPr lang="en-US" sz="4000">
                <a:latin typeface="Calibri"/>
                <a:ea typeface="Calibri"/>
                <a:cs typeface="Calibri"/>
              </a:rPr>
              <a:t>Design Inspiration</a:t>
            </a:r>
          </a:p>
        </p:txBody>
      </p:sp>
      <p:sp>
        <p:nvSpPr>
          <p:cNvPr id="3" name="Content Placeholder 2">
            <a:extLst>
              <a:ext uri="{FF2B5EF4-FFF2-40B4-BE49-F238E27FC236}">
                <a16:creationId xmlns:a16="http://schemas.microsoft.com/office/drawing/2014/main" id="{CC31C874-A803-0BD3-CF54-86079A13695D}"/>
              </a:ext>
            </a:extLst>
          </p:cNvPr>
          <p:cNvSpPr>
            <a:spLocks noGrp="1"/>
          </p:cNvSpPr>
          <p:nvPr>
            <p:ph idx="1"/>
          </p:nvPr>
        </p:nvSpPr>
        <p:spPr>
          <a:xfrm>
            <a:off x="616637" y="2510630"/>
            <a:ext cx="3604594" cy="3669507"/>
          </a:xfrm>
        </p:spPr>
        <p:txBody>
          <a:bodyPr vert="horz" lIns="91440" tIns="45720" rIns="91440" bIns="45720" rtlCol="0" anchor="t">
            <a:normAutofit/>
          </a:bodyPr>
          <a:lstStyle/>
          <a:p>
            <a:pPr marL="285750" indent="-285750"/>
            <a:r>
              <a:rPr lang="en-US" sz="2400">
                <a:latin typeface="Calibri"/>
                <a:ea typeface="Calibri"/>
                <a:cs typeface="Calibri"/>
              </a:rPr>
              <a:t>Guitar Hero (Top Right)</a:t>
            </a:r>
          </a:p>
          <a:p>
            <a:pPr marL="285750" indent="-285750"/>
            <a:r>
              <a:rPr lang="en-US" sz="2400">
                <a:latin typeface="Calibri"/>
                <a:ea typeface="Calibri"/>
                <a:cs typeface="Calibri"/>
              </a:rPr>
              <a:t>Beginner Chord (Top Left)</a:t>
            </a:r>
          </a:p>
          <a:p>
            <a:pPr marL="285750" indent="-285750"/>
            <a:r>
              <a:rPr lang="en-US" sz="2400">
                <a:latin typeface="Calibri"/>
                <a:ea typeface="Calibri"/>
                <a:cs typeface="Calibri"/>
              </a:rPr>
              <a:t>EZ Fret (Bottom Left)</a:t>
            </a:r>
          </a:p>
          <a:p>
            <a:pPr marL="285750" indent="-285750"/>
            <a:r>
              <a:rPr lang="en-US" sz="2400">
                <a:latin typeface="Calibri"/>
                <a:ea typeface="Calibri"/>
                <a:cs typeface="Calibri"/>
              </a:rPr>
              <a:t>Our Initial Design Idea (Bottom Left)</a:t>
            </a:r>
          </a:p>
          <a:p>
            <a:pPr marL="285750" indent="-285750"/>
            <a:endParaRPr lang="en-US" sz="2400">
              <a:latin typeface="Calibri"/>
              <a:ea typeface="Calibri"/>
              <a:cs typeface="Calibri"/>
            </a:endParaRPr>
          </a:p>
        </p:txBody>
      </p:sp>
      <p:pic>
        <p:nvPicPr>
          <p:cNvPr id="8" name="Picture 7" descr="A person playing a guitar&#10;&#10;Description automatically generated">
            <a:extLst>
              <a:ext uri="{FF2B5EF4-FFF2-40B4-BE49-F238E27FC236}">
                <a16:creationId xmlns:a16="http://schemas.microsoft.com/office/drawing/2014/main" id="{9D62B3E0-2315-70EC-5C99-97C6BB903A2A}"/>
              </a:ext>
            </a:extLst>
          </p:cNvPr>
          <p:cNvPicPr>
            <a:picLocks noChangeAspect="1"/>
          </p:cNvPicPr>
          <p:nvPr/>
        </p:nvPicPr>
        <p:blipFill rotWithShape="1">
          <a:blip r:embed="rId3"/>
          <a:srcRect r="3886" b="1"/>
          <a:stretch/>
        </p:blipFill>
        <p:spPr>
          <a:xfrm>
            <a:off x="4446496" y="1"/>
            <a:ext cx="3330919" cy="3378929"/>
          </a:xfrm>
          <a:prstGeom prst="rect">
            <a:avLst/>
          </a:prstGeom>
        </p:spPr>
      </p:pic>
      <p:pic>
        <p:nvPicPr>
          <p:cNvPr id="10" name="Picture 9" descr="A black guitar with multicolored buttons&#10;&#10;Description automatically generated">
            <a:extLst>
              <a:ext uri="{FF2B5EF4-FFF2-40B4-BE49-F238E27FC236}">
                <a16:creationId xmlns:a16="http://schemas.microsoft.com/office/drawing/2014/main" id="{6E009811-1C5B-D507-DB1B-A168AC09F9F4}"/>
              </a:ext>
            </a:extLst>
          </p:cNvPr>
          <p:cNvPicPr>
            <a:picLocks noChangeAspect="1"/>
          </p:cNvPicPr>
          <p:nvPr/>
        </p:nvPicPr>
        <p:blipFill rotWithShape="1">
          <a:blip r:embed="rId4"/>
          <a:srcRect l="34444" r="2" b="2"/>
          <a:stretch/>
        </p:blipFill>
        <p:spPr>
          <a:xfrm>
            <a:off x="7868854" y="1"/>
            <a:ext cx="3330921" cy="3378929"/>
          </a:xfrm>
          <a:prstGeom prst="rect">
            <a:avLst/>
          </a:prstGeom>
        </p:spPr>
      </p:pic>
      <p:pic>
        <p:nvPicPr>
          <p:cNvPr id="5" name="Picture 4" descr="A graph paper with a diagram&#10;&#10;Description automatically generated">
            <a:extLst>
              <a:ext uri="{FF2B5EF4-FFF2-40B4-BE49-F238E27FC236}">
                <a16:creationId xmlns:a16="http://schemas.microsoft.com/office/drawing/2014/main" id="{4A8791E3-CAD2-0964-9B7C-15D99CC44F13}"/>
              </a:ext>
            </a:extLst>
          </p:cNvPr>
          <p:cNvPicPr>
            <a:picLocks noChangeAspect="1"/>
          </p:cNvPicPr>
          <p:nvPr/>
        </p:nvPicPr>
        <p:blipFill rotWithShape="1">
          <a:blip r:embed="rId5"/>
          <a:srcRect r="3" b="23766"/>
          <a:stretch/>
        </p:blipFill>
        <p:spPr>
          <a:xfrm>
            <a:off x="4446494" y="3474719"/>
            <a:ext cx="3328416" cy="3383280"/>
          </a:xfrm>
          <a:prstGeom prst="rect">
            <a:avLst/>
          </a:prstGeom>
        </p:spPr>
      </p:pic>
      <p:pic>
        <p:nvPicPr>
          <p:cNvPr id="6" name="Picture 5">
            <a:extLst>
              <a:ext uri="{FF2B5EF4-FFF2-40B4-BE49-F238E27FC236}">
                <a16:creationId xmlns:a16="http://schemas.microsoft.com/office/drawing/2014/main" id="{B7EE8934-80D0-14C9-AF82-0328B0F24ED0}"/>
              </a:ext>
            </a:extLst>
          </p:cNvPr>
          <p:cNvPicPr>
            <a:picLocks noChangeAspect="1"/>
          </p:cNvPicPr>
          <p:nvPr/>
        </p:nvPicPr>
        <p:blipFill rotWithShape="1">
          <a:blip r:embed="rId6"/>
          <a:srcRect r="11213" b="4"/>
          <a:stretch/>
        </p:blipFill>
        <p:spPr>
          <a:xfrm>
            <a:off x="7868853" y="3472329"/>
            <a:ext cx="3330922" cy="3385670"/>
          </a:xfrm>
          <a:prstGeom prst="rect">
            <a:avLst/>
          </a:prstGeom>
        </p:spPr>
      </p:pic>
    </p:spTree>
    <p:extLst>
      <p:ext uri="{BB962C8B-B14F-4D97-AF65-F5344CB8AC3E}">
        <p14:creationId xmlns:p14="http://schemas.microsoft.com/office/powerpoint/2010/main" val="3490436833"/>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0B692-7FBF-4549-9C22-84DDEC86322F}"/>
              </a:ext>
            </a:extLst>
          </p:cNvPr>
          <p:cNvSpPr>
            <a:spLocks noGrp="1"/>
          </p:cNvSpPr>
          <p:nvPr>
            <p:ph type="title"/>
          </p:nvPr>
        </p:nvSpPr>
        <p:spPr>
          <a:xfrm>
            <a:off x="3013760" y="180601"/>
            <a:ext cx="6167500" cy="1339804"/>
          </a:xfrm>
        </p:spPr>
        <p:txBody>
          <a:bodyPr/>
          <a:lstStyle/>
          <a:p>
            <a:r>
              <a:rPr lang="en-US">
                <a:latin typeface="Calibri"/>
                <a:ea typeface="Calibri"/>
                <a:cs typeface="Calibri"/>
              </a:rPr>
              <a:t>Timeline/Task Assignments</a:t>
            </a:r>
          </a:p>
        </p:txBody>
      </p:sp>
      <p:pic>
        <p:nvPicPr>
          <p:cNvPr id="7" name="Content Placeholder 6" descr="A screenshot of a graph&#10;&#10;Description automatically generated">
            <a:extLst>
              <a:ext uri="{FF2B5EF4-FFF2-40B4-BE49-F238E27FC236}">
                <a16:creationId xmlns:a16="http://schemas.microsoft.com/office/drawing/2014/main" id="{FF46178D-F945-383F-938C-F9290EA00D06}"/>
              </a:ext>
            </a:extLst>
          </p:cNvPr>
          <p:cNvPicPr>
            <a:picLocks noGrp="1" noChangeAspect="1"/>
          </p:cNvPicPr>
          <p:nvPr>
            <p:ph idx="1"/>
          </p:nvPr>
        </p:nvPicPr>
        <p:blipFill>
          <a:blip r:embed="rId3"/>
          <a:stretch>
            <a:fillRect/>
          </a:stretch>
        </p:blipFill>
        <p:spPr>
          <a:xfrm>
            <a:off x="398044" y="1879362"/>
            <a:ext cx="6155178" cy="4351337"/>
          </a:xfrm>
        </p:spPr>
      </p:pic>
      <p:sp>
        <p:nvSpPr>
          <p:cNvPr id="8" name="TextBox 7">
            <a:extLst>
              <a:ext uri="{FF2B5EF4-FFF2-40B4-BE49-F238E27FC236}">
                <a16:creationId xmlns:a16="http://schemas.microsoft.com/office/drawing/2014/main" id="{049B30DF-F905-ED55-C419-F3B85EA68238}"/>
              </a:ext>
            </a:extLst>
          </p:cNvPr>
          <p:cNvSpPr txBox="1"/>
          <p:nvPr/>
        </p:nvSpPr>
        <p:spPr>
          <a:xfrm>
            <a:off x="6985494" y="1639187"/>
            <a:ext cx="3968400"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a:latin typeface="Calibri"/>
              <a:ea typeface="Calibri"/>
              <a:cs typeface="Calibri"/>
            </a:endParaRPr>
          </a:p>
          <a:p>
            <a:pPr marL="285750" indent="-285750">
              <a:buFont typeface="Arial"/>
              <a:buChar char="•"/>
            </a:pPr>
            <a:r>
              <a:rPr lang="en-US" sz="2800">
                <a:latin typeface="Calibri"/>
                <a:ea typeface="Calibri"/>
                <a:cs typeface="Calibri"/>
              </a:rPr>
              <a:t>Kameron - coding</a:t>
            </a:r>
          </a:p>
          <a:p>
            <a:pPr marL="285750" indent="-285750">
              <a:buFont typeface="Arial"/>
              <a:buChar char="•"/>
            </a:pPr>
            <a:r>
              <a:rPr lang="en-US" sz="2800">
                <a:latin typeface="Calibri"/>
                <a:ea typeface="Calibri"/>
                <a:cs typeface="Calibri"/>
              </a:rPr>
              <a:t>Dominic - circuitry</a:t>
            </a:r>
          </a:p>
          <a:p>
            <a:pPr marL="285750" indent="-285750">
              <a:buFont typeface="Arial"/>
              <a:buChar char="•"/>
            </a:pPr>
            <a:r>
              <a:rPr lang="en-US" sz="2800">
                <a:latin typeface="Calibri"/>
                <a:ea typeface="Calibri"/>
                <a:cs typeface="Calibri"/>
              </a:rPr>
              <a:t>Kaleb - 3D design</a:t>
            </a:r>
          </a:p>
          <a:p>
            <a:pPr marL="285750" indent="-285750">
              <a:buFont typeface="Arial"/>
              <a:buChar char="•"/>
            </a:pPr>
            <a:r>
              <a:rPr lang="en-US" sz="2800">
                <a:latin typeface="Calibri"/>
                <a:ea typeface="Calibri"/>
                <a:cs typeface="Calibri"/>
              </a:rPr>
              <a:t>Ryan - float </a:t>
            </a:r>
          </a:p>
          <a:p>
            <a:pPr marL="285750" indent="-285750">
              <a:buFont typeface="Arial"/>
              <a:buChar char="•"/>
            </a:pPr>
            <a:r>
              <a:rPr lang="en-US" sz="2800">
                <a:latin typeface="Calibri"/>
                <a:ea typeface="Calibri"/>
                <a:cs typeface="Calibri"/>
              </a:rPr>
              <a:t>Organizing time based on musical milestone</a:t>
            </a:r>
            <a:endParaRPr lang="en-US" sz="2800"/>
          </a:p>
          <a:p>
            <a:pPr marL="285750" indent="-285750">
              <a:buFont typeface="Arial"/>
              <a:buChar char="•"/>
            </a:pPr>
            <a:r>
              <a:rPr lang="en-US" sz="2800">
                <a:latin typeface="Calibri"/>
                <a:ea typeface="Calibri"/>
                <a:cs typeface="Calibri"/>
              </a:rPr>
              <a:t>Design as individuals and come back together to test and iterate as a group</a:t>
            </a:r>
          </a:p>
        </p:txBody>
      </p:sp>
      <p:sp>
        <p:nvSpPr>
          <p:cNvPr id="3" name="TextBox 2">
            <a:extLst>
              <a:ext uri="{FF2B5EF4-FFF2-40B4-BE49-F238E27FC236}">
                <a16:creationId xmlns:a16="http://schemas.microsoft.com/office/drawing/2014/main" id="{B4815682-AF59-B557-6A7C-47DAE7670969}"/>
              </a:ext>
            </a:extLst>
          </p:cNvPr>
          <p:cNvSpPr txBox="1"/>
          <p:nvPr/>
        </p:nvSpPr>
        <p:spPr>
          <a:xfrm>
            <a:off x="398753" y="6287871"/>
            <a:ext cx="541842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alibri"/>
                <a:ea typeface="Calibri"/>
                <a:cs typeface="Calibri"/>
              </a:rPr>
              <a:t>Gantt chart of our timeline</a:t>
            </a:r>
          </a:p>
        </p:txBody>
      </p:sp>
    </p:spTree>
    <p:extLst>
      <p:ext uri="{BB962C8B-B14F-4D97-AF65-F5344CB8AC3E}">
        <p14:creationId xmlns:p14="http://schemas.microsoft.com/office/powerpoint/2010/main" val="3700070547"/>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737AC-73F7-777C-8E3C-F8DFB4C6CD2B}"/>
              </a:ext>
            </a:extLst>
          </p:cNvPr>
          <p:cNvSpPr>
            <a:spLocks noGrp="1"/>
          </p:cNvSpPr>
          <p:nvPr>
            <p:ph type="title"/>
          </p:nvPr>
        </p:nvSpPr>
        <p:spPr/>
        <p:txBody>
          <a:bodyPr/>
          <a:lstStyle/>
          <a:p>
            <a:r>
              <a:rPr lang="en-US">
                <a:latin typeface="Calibri"/>
                <a:ea typeface="Calibri"/>
                <a:cs typeface="Calibri"/>
              </a:rPr>
              <a:t>Budget/Bill of Materials</a:t>
            </a:r>
          </a:p>
        </p:txBody>
      </p:sp>
      <p:sp>
        <p:nvSpPr>
          <p:cNvPr id="3" name="Content Placeholder 2">
            <a:extLst>
              <a:ext uri="{FF2B5EF4-FFF2-40B4-BE49-F238E27FC236}">
                <a16:creationId xmlns:a16="http://schemas.microsoft.com/office/drawing/2014/main" id="{719FC117-3873-CA25-40E1-CD6DA1EF1755}"/>
              </a:ext>
            </a:extLst>
          </p:cNvPr>
          <p:cNvSpPr>
            <a:spLocks noGrp="1"/>
          </p:cNvSpPr>
          <p:nvPr>
            <p:ph idx="1"/>
          </p:nvPr>
        </p:nvSpPr>
        <p:spPr>
          <a:xfrm>
            <a:off x="1261872" y="1800046"/>
            <a:ext cx="4888841" cy="4811411"/>
          </a:xfrm>
        </p:spPr>
        <p:txBody>
          <a:bodyPr vert="horz" lIns="91440" tIns="45720" rIns="91440" bIns="45720" rtlCol="0" anchor="t">
            <a:normAutofit/>
          </a:bodyPr>
          <a:lstStyle/>
          <a:p>
            <a:pPr marL="0" indent="0">
              <a:buNone/>
            </a:pPr>
            <a:r>
              <a:rPr lang="en-US" sz="2000">
                <a:latin typeface="Calibri"/>
                <a:ea typeface="Calibri"/>
                <a:cs typeface="Calibri"/>
              </a:rPr>
              <a:t>Solenoids (x16):</a:t>
            </a:r>
          </a:p>
          <a:p>
            <a:pPr marL="0" indent="0">
              <a:buNone/>
            </a:pPr>
            <a:r>
              <a:rPr lang="en-US" sz="2000">
                <a:latin typeface="Calibri"/>
                <a:ea typeface="Calibri"/>
                <a:cs typeface="Calibri"/>
              </a:rPr>
              <a:t>Buttons (x4):</a:t>
            </a:r>
          </a:p>
          <a:p>
            <a:pPr marL="0" indent="0">
              <a:buNone/>
            </a:pPr>
            <a:r>
              <a:rPr lang="en-US" sz="2000">
                <a:latin typeface="Calibri"/>
                <a:ea typeface="Calibri"/>
                <a:cs typeface="Calibri"/>
              </a:rPr>
              <a:t>Arduino Mega (Elegoo) (x1):</a:t>
            </a:r>
            <a:endParaRPr lang="en-US" sz="2000"/>
          </a:p>
          <a:p>
            <a:pPr marL="0" indent="0">
              <a:buNone/>
            </a:pPr>
            <a:r>
              <a:rPr lang="en-US" sz="2000">
                <a:latin typeface="Calibri"/>
                <a:ea typeface="Calibri"/>
                <a:cs typeface="Calibri"/>
              </a:rPr>
              <a:t>Transistors (x16)</a:t>
            </a:r>
          </a:p>
          <a:p>
            <a:pPr marL="0" indent="0">
              <a:buNone/>
            </a:pPr>
            <a:r>
              <a:rPr lang="en-US" sz="2000">
                <a:latin typeface="Calibri"/>
                <a:ea typeface="Calibri"/>
                <a:cs typeface="Calibri"/>
              </a:rPr>
              <a:t>Miscellaneous:</a:t>
            </a:r>
            <a:endParaRPr lang="en-US" sz="2000"/>
          </a:p>
          <a:p>
            <a:pPr marL="0" indent="0">
              <a:buNone/>
            </a:pPr>
            <a:endParaRPr lang="en-US" sz="2000">
              <a:solidFill>
                <a:srgbClr val="000000"/>
              </a:solidFill>
              <a:latin typeface="Calibri"/>
              <a:ea typeface="Calibri"/>
              <a:cs typeface="Calibri"/>
            </a:endParaRPr>
          </a:p>
          <a:p>
            <a:pPr marL="0" indent="0">
              <a:buNone/>
            </a:pPr>
            <a:r>
              <a:rPr lang="en-US" sz="2000">
                <a:solidFill>
                  <a:srgbClr val="000000"/>
                </a:solidFill>
                <a:latin typeface="Calibri"/>
                <a:ea typeface="Calibri"/>
                <a:cs typeface="Calibri"/>
              </a:rPr>
              <a:t>Total:</a:t>
            </a:r>
          </a:p>
          <a:p>
            <a:pPr marL="0" indent="0">
              <a:buNone/>
            </a:pPr>
            <a:r>
              <a:rPr lang="en-US" sz="2000">
                <a:latin typeface="Calibri"/>
                <a:ea typeface="Calibri"/>
                <a:cs typeface="Calibri"/>
              </a:rPr>
              <a:t>Budget Maximum:</a:t>
            </a:r>
          </a:p>
          <a:p>
            <a:pPr marL="0" indent="0">
              <a:buNone/>
            </a:pPr>
            <a:r>
              <a:rPr lang="en-US" sz="2000">
                <a:latin typeface="Calibri"/>
                <a:ea typeface="Calibri"/>
                <a:cs typeface="Calibri"/>
              </a:rPr>
              <a:t>Margin:</a:t>
            </a:r>
          </a:p>
          <a:p>
            <a:endParaRPr lang="en-US"/>
          </a:p>
        </p:txBody>
      </p:sp>
      <p:sp>
        <p:nvSpPr>
          <p:cNvPr id="5" name="Content Placeholder 2">
            <a:extLst>
              <a:ext uri="{FF2B5EF4-FFF2-40B4-BE49-F238E27FC236}">
                <a16:creationId xmlns:a16="http://schemas.microsoft.com/office/drawing/2014/main" id="{5FC505ED-FCC4-E0AB-3F58-E49C9524F46B}"/>
              </a:ext>
            </a:extLst>
          </p:cNvPr>
          <p:cNvSpPr txBox="1">
            <a:spLocks/>
          </p:cNvSpPr>
          <p:nvPr/>
        </p:nvSpPr>
        <p:spPr>
          <a:xfrm>
            <a:off x="5017309" y="1802458"/>
            <a:ext cx="4888841" cy="4351337"/>
          </a:xfrm>
          <a:prstGeom prst="rect">
            <a:avLst/>
          </a:prstGeom>
        </p:spPr>
        <p:txBody>
          <a:bodyPr vert="horz" lIns="91440" tIns="45720" rIns="91440" bIns="45720" rtlCol="0" anchor="t">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000">
                <a:latin typeface="Calibri"/>
                <a:ea typeface="Calibri"/>
                <a:cs typeface="Calibri"/>
              </a:rPr>
              <a:t>$88.00</a:t>
            </a:r>
          </a:p>
          <a:p>
            <a:pPr marL="0" indent="0">
              <a:buNone/>
            </a:pPr>
            <a:r>
              <a:rPr lang="en-US" sz="2000">
                <a:latin typeface="Calibri"/>
                <a:ea typeface="Calibri"/>
                <a:cs typeface="Calibri"/>
              </a:rPr>
              <a:t>$51.80</a:t>
            </a:r>
          </a:p>
          <a:p>
            <a:pPr marL="0" indent="0">
              <a:buNone/>
            </a:pPr>
            <a:r>
              <a:rPr lang="en-US" sz="2000">
                <a:latin typeface="Calibri"/>
                <a:ea typeface="Calibri"/>
                <a:cs typeface="Calibri"/>
              </a:rPr>
              <a:t>$21.00</a:t>
            </a:r>
          </a:p>
          <a:p>
            <a:pPr marL="0" indent="0">
              <a:buNone/>
            </a:pPr>
            <a:r>
              <a:rPr lang="en-US" sz="2000">
                <a:latin typeface="Calibri"/>
                <a:ea typeface="Calibri"/>
                <a:cs typeface="Calibri"/>
              </a:rPr>
              <a:t>$0.00</a:t>
            </a:r>
          </a:p>
          <a:p>
            <a:pPr marL="0" indent="0">
              <a:buNone/>
            </a:pPr>
            <a:r>
              <a:rPr lang="en-US" sz="2000">
                <a:latin typeface="Calibri"/>
                <a:ea typeface="Calibri"/>
                <a:cs typeface="Calibri"/>
              </a:rPr>
              <a:t>$15.00</a:t>
            </a:r>
            <a:endParaRPr lang="en-US" sz="2000"/>
          </a:p>
          <a:p>
            <a:endParaRPr lang="en-US" sz="2000">
              <a:latin typeface="Calibri"/>
              <a:ea typeface="Calibri"/>
              <a:cs typeface="Calibri"/>
            </a:endParaRPr>
          </a:p>
          <a:p>
            <a:pPr marL="0" indent="0">
              <a:buNone/>
            </a:pPr>
            <a:r>
              <a:rPr lang="en-US" sz="2000">
                <a:solidFill>
                  <a:srgbClr val="000000"/>
                </a:solidFill>
                <a:latin typeface="Calibri"/>
                <a:ea typeface="Calibri"/>
                <a:cs typeface="Calibri"/>
              </a:rPr>
              <a:t>$175.80</a:t>
            </a:r>
          </a:p>
          <a:p>
            <a:pPr marL="0" indent="0">
              <a:buNone/>
            </a:pPr>
            <a:r>
              <a:rPr lang="en-US" sz="2000">
                <a:latin typeface="Calibri"/>
                <a:ea typeface="Calibri"/>
                <a:cs typeface="Calibri"/>
              </a:rPr>
              <a:t>$300.00</a:t>
            </a:r>
          </a:p>
          <a:p>
            <a:pPr marL="0" indent="0">
              <a:buNone/>
            </a:pPr>
            <a:r>
              <a:rPr lang="en-US" sz="2000">
                <a:latin typeface="Calibri"/>
                <a:ea typeface="Calibri"/>
                <a:cs typeface="Calibri"/>
              </a:rPr>
              <a:t>$124.20</a:t>
            </a:r>
          </a:p>
          <a:p>
            <a:endParaRPr lang="en-US"/>
          </a:p>
        </p:txBody>
      </p:sp>
      <p:pic>
        <p:nvPicPr>
          <p:cNvPr id="4" name="Picture 3" descr="A small metal device with a blue cover&#10;&#10;Description automatically generated">
            <a:extLst>
              <a:ext uri="{FF2B5EF4-FFF2-40B4-BE49-F238E27FC236}">
                <a16:creationId xmlns:a16="http://schemas.microsoft.com/office/drawing/2014/main" id="{64AB9F3C-8B02-95C9-3B16-2F249E774CDC}"/>
              </a:ext>
            </a:extLst>
          </p:cNvPr>
          <p:cNvPicPr>
            <a:picLocks noChangeAspect="1"/>
          </p:cNvPicPr>
          <p:nvPr/>
        </p:nvPicPr>
        <p:blipFill>
          <a:blip r:embed="rId3"/>
          <a:stretch>
            <a:fillRect/>
          </a:stretch>
        </p:blipFill>
        <p:spPr>
          <a:xfrm>
            <a:off x="8772534" y="1030789"/>
            <a:ext cx="2143125" cy="2143125"/>
          </a:xfrm>
          <a:prstGeom prst="rect">
            <a:avLst/>
          </a:prstGeom>
        </p:spPr>
      </p:pic>
      <p:pic>
        <p:nvPicPr>
          <p:cNvPr id="6" name="Picture 5" descr="A red button with black frame&#10;&#10;Description automatically generated">
            <a:extLst>
              <a:ext uri="{FF2B5EF4-FFF2-40B4-BE49-F238E27FC236}">
                <a16:creationId xmlns:a16="http://schemas.microsoft.com/office/drawing/2014/main" id="{90E69EF8-8BDC-87B3-1016-B32BDCBF3B09}"/>
              </a:ext>
            </a:extLst>
          </p:cNvPr>
          <p:cNvPicPr>
            <a:picLocks noChangeAspect="1"/>
          </p:cNvPicPr>
          <p:nvPr/>
        </p:nvPicPr>
        <p:blipFill>
          <a:blip r:embed="rId4"/>
          <a:stretch>
            <a:fillRect/>
          </a:stretch>
        </p:blipFill>
        <p:spPr>
          <a:xfrm>
            <a:off x="6964885" y="2357437"/>
            <a:ext cx="2143125" cy="2143125"/>
          </a:xfrm>
          <a:prstGeom prst="rect">
            <a:avLst/>
          </a:prstGeom>
        </p:spPr>
      </p:pic>
      <p:pic>
        <p:nvPicPr>
          <p:cNvPr id="7" name="Picture 6" descr="A black electronic board with a blue cable&#10;&#10;Description automatically generated">
            <a:extLst>
              <a:ext uri="{FF2B5EF4-FFF2-40B4-BE49-F238E27FC236}">
                <a16:creationId xmlns:a16="http://schemas.microsoft.com/office/drawing/2014/main" id="{5DA59201-7E20-08E7-B629-509E042CA034}"/>
              </a:ext>
            </a:extLst>
          </p:cNvPr>
          <p:cNvPicPr>
            <a:picLocks noChangeAspect="1"/>
          </p:cNvPicPr>
          <p:nvPr/>
        </p:nvPicPr>
        <p:blipFill>
          <a:blip r:embed="rId5"/>
          <a:stretch>
            <a:fillRect/>
          </a:stretch>
        </p:blipFill>
        <p:spPr>
          <a:xfrm>
            <a:off x="8506990" y="4146112"/>
            <a:ext cx="2743200" cy="1975589"/>
          </a:xfrm>
          <a:prstGeom prst="rect">
            <a:avLst/>
          </a:prstGeom>
        </p:spPr>
      </p:pic>
    </p:spTree>
    <p:extLst>
      <p:ext uri="{BB962C8B-B14F-4D97-AF65-F5344CB8AC3E}">
        <p14:creationId xmlns:p14="http://schemas.microsoft.com/office/powerpoint/2010/main" val="2676879281"/>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4B9A-318D-489B-7EAE-91C4805E2A85}"/>
              </a:ext>
            </a:extLst>
          </p:cNvPr>
          <p:cNvSpPr>
            <a:spLocks noGrp="1"/>
          </p:cNvSpPr>
          <p:nvPr>
            <p:ph type="title"/>
          </p:nvPr>
        </p:nvSpPr>
        <p:spPr/>
        <p:txBody>
          <a:bodyPr/>
          <a:lstStyle/>
          <a:p>
            <a:r>
              <a:rPr lang="en-US">
                <a:latin typeface="Calibri"/>
                <a:ea typeface="Calibri"/>
                <a:cs typeface="Calibri"/>
              </a:rPr>
              <a:t>Plans for Testing</a:t>
            </a:r>
          </a:p>
        </p:txBody>
      </p:sp>
      <p:sp>
        <p:nvSpPr>
          <p:cNvPr id="3" name="Content Placeholder 2">
            <a:extLst>
              <a:ext uri="{FF2B5EF4-FFF2-40B4-BE49-F238E27FC236}">
                <a16:creationId xmlns:a16="http://schemas.microsoft.com/office/drawing/2014/main" id="{34792D0F-D176-5FC6-0578-6E4049074E8E}"/>
              </a:ext>
            </a:extLst>
          </p:cNvPr>
          <p:cNvSpPr>
            <a:spLocks noGrp="1"/>
          </p:cNvSpPr>
          <p:nvPr>
            <p:ph idx="1"/>
          </p:nvPr>
        </p:nvSpPr>
        <p:spPr/>
        <p:txBody>
          <a:bodyPr vert="horz" lIns="91440" tIns="45720" rIns="91440" bIns="45720" rtlCol="0" anchor="t">
            <a:normAutofit/>
          </a:bodyPr>
          <a:lstStyle/>
          <a:p>
            <a:r>
              <a:rPr lang="en-US" sz="2800">
                <a:latin typeface="Calibri"/>
                <a:ea typeface="Calibri"/>
                <a:cs typeface="Calibri"/>
              </a:rPr>
              <a:t>Test materials immediately after their arrival</a:t>
            </a:r>
          </a:p>
          <a:p>
            <a:r>
              <a:rPr lang="en-US" sz="2800">
                <a:latin typeface="Calibri"/>
                <a:ea typeface="Calibri"/>
                <a:cs typeface="Calibri"/>
              </a:rPr>
              <a:t>Test code consistently and thoroughly as we develop it</a:t>
            </a:r>
          </a:p>
          <a:p>
            <a:r>
              <a:rPr lang="en-US" sz="2800">
                <a:latin typeface="Calibri"/>
                <a:ea typeface="Calibri"/>
                <a:cs typeface="Calibri"/>
              </a:rPr>
              <a:t>Test circuits on breadboard before soldering wires</a:t>
            </a:r>
          </a:p>
          <a:p>
            <a:r>
              <a:rPr lang="en-US" sz="2800">
                <a:latin typeface="Calibri"/>
                <a:ea typeface="Calibri"/>
                <a:cs typeface="Calibri"/>
              </a:rPr>
              <a:t>Print housing and parts early</a:t>
            </a:r>
          </a:p>
          <a:p>
            <a:r>
              <a:rPr lang="en-US" sz="2800">
                <a:latin typeface="Calibri"/>
                <a:ea typeface="Calibri"/>
                <a:cs typeface="Calibri"/>
              </a:rPr>
              <a:t>Test compilation of parts</a:t>
            </a:r>
          </a:p>
          <a:p>
            <a:r>
              <a:rPr lang="en-US" sz="2800">
                <a:latin typeface="Calibri"/>
                <a:ea typeface="Calibri"/>
                <a:cs typeface="Calibri"/>
              </a:rPr>
              <a:t>Regularly test all tasks together once completed</a:t>
            </a:r>
          </a:p>
        </p:txBody>
      </p:sp>
    </p:spTree>
    <p:extLst>
      <p:ext uri="{BB962C8B-B14F-4D97-AF65-F5344CB8AC3E}">
        <p14:creationId xmlns:p14="http://schemas.microsoft.com/office/powerpoint/2010/main" val="2887888999"/>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View</vt:lpstr>
      <vt:lpstr>The Accessible Ukulele The Joule Jugglers </vt:lpstr>
      <vt:lpstr>For The Love of Music</vt:lpstr>
      <vt:lpstr>Problem Statement</vt:lpstr>
      <vt:lpstr>Outline</vt:lpstr>
      <vt:lpstr>Client Introduction – Our Target Market</vt:lpstr>
      <vt:lpstr>Design Inspiration</vt:lpstr>
      <vt:lpstr>Timeline/Task Assignments</vt:lpstr>
      <vt:lpstr>Budget/Bill of Materials</vt:lpstr>
      <vt:lpstr>Plans for Testing</vt:lpstr>
      <vt:lpstr>Circuit Diagram</vt:lpstr>
      <vt:lpstr>Definition of Success</vt:lpstr>
      <vt:lpstr>Conclusion</vt:lpstr>
      <vt:lpstr>  Any Questions? </vt:lpstr>
      <vt:lpstr>How Do Solenoids Work?</vt:lpstr>
      <vt:lpstr>What If The Solenoids Don't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2023-09-29T17:24:44Z</dcterms:created>
  <dcterms:modified xsi:type="dcterms:W3CDTF">2023-10-04T02:46:28Z</dcterms:modified>
</cp:coreProperties>
</file>