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E1AA20E-4D93-4D63-8A93-F664C6921426}">
  <a:tblStyle styleId="{2E1AA20E-4D93-4D63-8A93-F664C6921426}"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9A382A31-231E-4632-9B6E-9921C23B4E70}" styleName="Table_1">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9ECC08DB-93C6-43A9-B2CC-2DAC0B363869}" styleName="Table_2">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2.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24" Type="http://schemas.openxmlformats.org/officeDocument/2006/relationships/slide" Target="slides/slide19.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image" Target="../media/image04.png"/><Relationship Id="rId5" Type="http://schemas.openxmlformats.org/officeDocument/2006/relationships/image" Target="../media/image0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07.png"/><Relationship Id="rId5" Type="http://schemas.openxmlformats.org/officeDocument/2006/relationships/image" Target="../media/image0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95175" y="1300750"/>
            <a:ext cx="8363099" cy="1684199"/>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sz="3600"/>
              <a:t>FairTest:</a:t>
            </a:r>
            <a:r>
              <a:rPr lang="en" sz="3200"/>
              <a:t>  A Service for Uncovering Privacy Bugs in Data Driven Applications</a:t>
            </a:r>
          </a:p>
          <a:p>
            <a:pPr lvl="0" rtl="0">
              <a:spcBef>
                <a:spcPts val="0"/>
              </a:spcBef>
              <a:buClr>
                <a:schemeClr val="dk1"/>
              </a:buClr>
              <a:buFont typeface="Arial"/>
              <a:buNone/>
            </a:pPr>
            <a:r>
              <a:t/>
            </a:r>
            <a:endParaRPr sz="700"/>
          </a:p>
          <a:p>
            <a:pPr>
              <a:spcBef>
                <a:spcPts val="0"/>
              </a:spcBef>
              <a:buNone/>
            </a:pPr>
            <a:r>
              <a:t/>
            </a:r>
            <a:endParaRPr sz="700"/>
          </a:p>
        </p:txBody>
      </p:sp>
      <p:sp>
        <p:nvSpPr>
          <p:cNvPr id="36" name="Shape 36"/>
          <p:cNvSpPr txBox="1"/>
          <p:nvPr>
            <p:ph idx="1" type="subTitle"/>
          </p:nvPr>
        </p:nvSpPr>
        <p:spPr>
          <a:xfrm>
            <a:off x="685800" y="3093357"/>
            <a:ext cx="7772400" cy="712499"/>
          </a:xfrm>
          <a:prstGeom prst="rect">
            <a:avLst/>
          </a:prstGeom>
        </p:spPr>
        <p:txBody>
          <a:bodyPr anchorCtr="0" anchor="ctr" bIns="91425" lIns="91425" rIns="91425" tIns="91425">
            <a:noAutofit/>
          </a:bodyPr>
          <a:lstStyle/>
          <a:p>
            <a:pPr>
              <a:spcBef>
                <a:spcPts val="0"/>
              </a:spcBef>
              <a:buNone/>
            </a:pPr>
            <a:r>
              <a:rPr lang="en"/>
              <a:t>V. Atlidakis and X. He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155150" y="134225"/>
            <a:ext cx="8501699" cy="1141499"/>
          </a:xfrm>
          <a:prstGeom prst="rect">
            <a:avLst/>
          </a:prstGeom>
        </p:spPr>
        <p:txBody>
          <a:bodyPr anchorCtr="0" anchor="b" bIns="91425" lIns="91425" rIns="91425" tIns="91425">
            <a:noAutofit/>
          </a:bodyPr>
          <a:lstStyle/>
          <a:p>
            <a:pPr lvl="0" rtl="0">
              <a:spcBef>
                <a:spcPts val="0"/>
              </a:spcBef>
              <a:buNone/>
            </a:pPr>
            <a:r>
              <a:rPr lang="en" sz="3600"/>
              <a:t>Applying Relaxed Statistical Parity</a:t>
            </a:r>
          </a:p>
        </p:txBody>
      </p:sp>
      <p:sp>
        <p:nvSpPr>
          <p:cNvPr id="92" name="Shape 92"/>
          <p:cNvSpPr txBox="1"/>
          <p:nvPr>
            <p:ph idx="1" type="body"/>
          </p:nvPr>
        </p:nvSpPr>
        <p:spPr>
          <a:xfrm>
            <a:off x="457200" y="1144825"/>
            <a:ext cx="8229600" cy="3779099"/>
          </a:xfrm>
          <a:prstGeom prst="rect">
            <a:avLst/>
          </a:prstGeom>
        </p:spPr>
        <p:txBody>
          <a:bodyPr anchorCtr="0" anchor="t" bIns="91425" lIns="91425" rIns="91425" tIns="91425">
            <a:noAutofit/>
          </a:bodyPr>
          <a:lstStyle/>
          <a:p>
            <a:pPr lvl="0" rtl="0">
              <a:spcBef>
                <a:spcPts val="0"/>
              </a:spcBef>
              <a:buNone/>
            </a:pPr>
            <a:r>
              <a:rPr lang="en"/>
              <a:t>An example with business necessity (cont’d)</a:t>
            </a:r>
          </a:p>
          <a:p>
            <a:pPr lvl="0" rtl="0">
              <a:spcBef>
                <a:spcPts val="0"/>
              </a:spcBef>
              <a:buNone/>
            </a:pPr>
            <a:br>
              <a:rPr lang="en"/>
            </a:br>
          </a:p>
          <a:p>
            <a:pPr lvl="0" rtl="0">
              <a:spcBef>
                <a:spcPts val="0"/>
              </a:spcBef>
              <a:buNone/>
            </a:pPr>
            <a:r>
              <a:t/>
            </a:r>
            <a:endParaRPr/>
          </a:p>
          <a:p>
            <a:pPr rtl="0">
              <a:spcBef>
                <a:spcPts val="0"/>
              </a:spcBef>
              <a:buNone/>
            </a:pPr>
            <a:r>
              <a:rPr lang="en" sz="1400"/>
              <a:t>Relaxed statistical parity approach:</a:t>
            </a:r>
          </a:p>
          <a:p>
            <a:pPr indent="-317500" lvl="0" marL="457200" rtl="0">
              <a:spcBef>
                <a:spcPts val="0"/>
              </a:spcBef>
              <a:buClr>
                <a:schemeClr val="dk2"/>
              </a:buClr>
              <a:buSzPct val="100000"/>
              <a:buFont typeface="Arial"/>
              <a:buChar char="●"/>
            </a:pPr>
            <a:r>
              <a:rPr lang="en" sz="1400"/>
              <a:t>|P{O | x ∈S∩R} − P{O | x ∈ T∩R}| ≤  Ɛ(1)</a:t>
            </a:r>
          </a:p>
          <a:p>
            <a:pPr rtl="0">
              <a:spcBef>
                <a:spcPts val="0"/>
              </a:spcBef>
              <a:buNone/>
            </a:pPr>
            <a:r>
              <a:rPr lang="en" sz="1400"/>
              <a:t>	|P{O | x ∈S∩R’} − P{O | x ∈ T∩R’}| ≤ Ɛ (2)</a:t>
            </a:r>
          </a:p>
          <a:p>
            <a:pPr lvl="0" rtl="0">
              <a:spcBef>
                <a:spcPts val="0"/>
              </a:spcBef>
              <a:buNone/>
            </a:pPr>
            <a:r>
              <a:t/>
            </a:r>
            <a:endParaRPr sz="600"/>
          </a:p>
          <a:p>
            <a:pPr indent="-317500" lvl="0" marL="457200" rtl="0">
              <a:spcBef>
                <a:spcPts val="0"/>
              </a:spcBef>
              <a:buClr>
                <a:schemeClr val="dk2"/>
              </a:buClr>
              <a:buSzPct val="100000"/>
              <a:buFont typeface="Arial"/>
              <a:buChar char="●"/>
            </a:pPr>
            <a:r>
              <a:rPr lang="en" sz="1400"/>
              <a:t>Condition (1) yields: |5/20 - 15/55| = 0.02</a:t>
            </a:r>
          </a:p>
          <a:p>
            <a:pPr lvl="0" rtl="0">
              <a:spcBef>
                <a:spcPts val="0"/>
              </a:spcBef>
              <a:buNone/>
            </a:pPr>
            <a:r>
              <a:rPr lang="en" sz="1400"/>
              <a:t>         Condition (2) yields: |80/80 - 45/55| = 0</a:t>
            </a:r>
          </a:p>
        </p:txBody>
      </p:sp>
      <p:graphicFrame>
        <p:nvGraphicFramePr>
          <p:cNvPr id="93" name="Shape 93"/>
          <p:cNvGraphicFramePr/>
          <p:nvPr/>
        </p:nvGraphicFramePr>
        <p:xfrm>
          <a:off x="585350" y="1876275"/>
          <a:ext cx="3000000" cy="3000000"/>
        </p:xfrm>
        <a:graphic>
          <a:graphicData uri="http://schemas.openxmlformats.org/drawingml/2006/table">
            <a:tbl>
              <a:tblPr>
                <a:noFill/>
                <a:tableStyleId>{9ECC08DB-93C6-43A9-B2CC-2DAC0B363869}</a:tableStyleId>
              </a:tblPr>
              <a:tblGrid>
                <a:gridCol w="2428100"/>
                <a:gridCol w="2428100"/>
                <a:gridCol w="2428100"/>
              </a:tblGrid>
              <a:tr h="564650">
                <a:tc>
                  <a:txBody>
                    <a:bodyPr>
                      <a:noAutofit/>
                    </a:bodyPr>
                    <a:lstStyle/>
                    <a:p>
                      <a:pPr lvl="0" rtl="0" algn="ctr">
                        <a:spcBef>
                          <a:spcPts val="0"/>
                        </a:spcBef>
                        <a:buNone/>
                      </a:pPr>
                      <a:r>
                        <a:t/>
                      </a:r>
                      <a:endParaRPr sz="1200"/>
                    </a:p>
                    <a:p>
                      <a:pPr lvl="0" rtl="0" algn="ctr">
                        <a:spcBef>
                          <a:spcPts val="0"/>
                        </a:spcBef>
                        <a:buNone/>
                      </a:pPr>
                      <a:r>
                        <a:rPr lang="en" sz="1200"/>
                        <a:t>Credit History</a:t>
                      </a:r>
                    </a:p>
                  </a:txBody>
                  <a:tcPr marT="91425" marB="91425" marR="91425" marL="91425"/>
                </a:tc>
                <a:tc>
                  <a:txBody>
                    <a:bodyPr>
                      <a:noAutofit/>
                    </a:bodyPr>
                    <a:lstStyle/>
                    <a:p>
                      <a:pPr lvl="0" rtl="0" algn="ctr">
                        <a:spcBef>
                          <a:spcPts val="0"/>
                        </a:spcBef>
                        <a:buNone/>
                      </a:pPr>
                      <a:r>
                        <a:rPr lang="en" sz="1200" u="sng"/>
                        <a:t>Loan Type (Population A)</a:t>
                      </a:r>
                    </a:p>
                    <a:p>
                      <a:pPr lvl="0" rtl="0" algn="ctr">
                        <a:spcBef>
                          <a:spcPts val="0"/>
                        </a:spcBef>
                        <a:buNone/>
                      </a:pPr>
                      <a:r>
                        <a:rPr lang="en" sz="1200"/>
                        <a:t>Payday    Personal    Total</a:t>
                      </a:r>
                    </a:p>
                  </a:txBody>
                  <a:tcPr marT="91425" marB="91425" marR="91425" marL="91425"/>
                </a:tc>
                <a:tc>
                  <a:txBody>
                    <a:bodyPr>
                      <a:noAutofit/>
                    </a:bodyPr>
                    <a:lstStyle/>
                    <a:p>
                      <a:pPr lvl="0" rtl="0" algn="ctr">
                        <a:spcBef>
                          <a:spcPts val="0"/>
                        </a:spcBef>
                        <a:buNone/>
                      </a:pPr>
                      <a:r>
                        <a:rPr lang="en" sz="1200" u="sng">
                          <a:solidFill>
                            <a:schemeClr val="dk1"/>
                          </a:solidFill>
                        </a:rPr>
                        <a:t>Loan Type (Population A)</a:t>
                      </a:r>
                    </a:p>
                    <a:p>
                      <a:pPr lvl="0" rtl="0" algn="ctr">
                        <a:spcBef>
                          <a:spcPts val="0"/>
                        </a:spcBef>
                        <a:buNone/>
                      </a:pPr>
                      <a:r>
                        <a:rPr lang="en" sz="1200">
                          <a:solidFill>
                            <a:schemeClr val="dk1"/>
                          </a:solidFill>
                        </a:rPr>
                        <a:t>Payday    Personal    Total</a:t>
                      </a:r>
                    </a:p>
                  </a:txBody>
                  <a:tcPr marT="91425" marB="91425" marR="91425" marL="91425"/>
                </a:tc>
              </a:tr>
              <a:tr h="564650">
                <a:tc>
                  <a:txBody>
                    <a:bodyPr>
                      <a:noAutofit/>
                    </a:bodyPr>
                    <a:lstStyle/>
                    <a:p>
                      <a:pPr lvl="0" rtl="0" algn="ctr">
                        <a:spcBef>
                          <a:spcPts val="0"/>
                        </a:spcBef>
                        <a:buNone/>
                      </a:pPr>
                      <a:r>
                        <a:rPr b="1" lang="en" sz="1200"/>
                        <a:t>YES</a:t>
                      </a:r>
                    </a:p>
                    <a:p>
                      <a:pPr lvl="0" rtl="0" algn="ctr">
                        <a:spcBef>
                          <a:spcPts val="0"/>
                        </a:spcBef>
                        <a:buNone/>
                      </a:pPr>
                      <a:r>
                        <a:rPr b="1" lang="en" sz="1200"/>
                        <a:t>NO</a:t>
                      </a:r>
                    </a:p>
                  </a:txBody>
                  <a:tcPr marT="91425" marB="91425" marR="91425" marL="91425"/>
                </a:tc>
                <a:tc>
                  <a:txBody>
                    <a:bodyPr>
                      <a:noAutofit/>
                    </a:bodyPr>
                    <a:lstStyle/>
                    <a:p>
                      <a:pPr lvl="0" rtl="0" algn="ctr">
                        <a:spcBef>
                          <a:spcPts val="0"/>
                        </a:spcBef>
                        <a:buNone/>
                      </a:pPr>
                      <a:r>
                        <a:rPr b="1" lang="en" sz="1200"/>
                        <a:t>5              15         20</a:t>
                      </a:r>
                    </a:p>
                    <a:p>
                      <a:pPr lvl="0" rtl="0" algn="ctr">
                        <a:spcBef>
                          <a:spcPts val="0"/>
                        </a:spcBef>
                        <a:buNone/>
                      </a:pPr>
                      <a:r>
                        <a:rPr b="1" lang="en" sz="1200"/>
                        <a:t>80             0          80</a:t>
                      </a:r>
                    </a:p>
                  </a:txBody>
                  <a:tcPr marT="91425" marB="91425" marR="91425" marL="91425"/>
                </a:tc>
                <a:tc>
                  <a:txBody>
                    <a:bodyPr>
                      <a:noAutofit/>
                    </a:bodyPr>
                    <a:lstStyle/>
                    <a:p>
                      <a:pPr lvl="0" rtl="0" algn="ctr">
                        <a:spcBef>
                          <a:spcPts val="0"/>
                        </a:spcBef>
                        <a:buNone/>
                      </a:pPr>
                      <a:r>
                        <a:rPr b="1" lang="en" sz="1200"/>
                        <a:t>15         40         55</a:t>
                      </a:r>
                    </a:p>
                    <a:p>
                      <a:pPr lvl="0" rtl="0" algn="ctr">
                        <a:spcBef>
                          <a:spcPts val="0"/>
                        </a:spcBef>
                        <a:buNone/>
                      </a:pPr>
                      <a:r>
                        <a:rPr b="1" lang="en" sz="1200"/>
                        <a:t>45         0           45</a:t>
                      </a:r>
                    </a:p>
                  </a:txBody>
                  <a:tcPr marT="91425" marB="91425" marR="91425" marL="91425"/>
                </a:tc>
              </a:tr>
              <a:tr h="267250">
                <a:tc>
                  <a:txBody>
                    <a:bodyPr>
                      <a:noAutofit/>
                    </a:bodyPr>
                    <a:lstStyle/>
                    <a:p>
                      <a:pPr lvl="0" rtl="0" algn="ctr">
                        <a:spcBef>
                          <a:spcPts val="0"/>
                        </a:spcBef>
                        <a:buNone/>
                      </a:pPr>
                      <a:r>
                        <a:rPr lang="en" sz="1200"/>
                        <a:t>Total </a:t>
                      </a:r>
                    </a:p>
                  </a:txBody>
                  <a:tcPr marT="91425" marB="91425" marR="91425" marL="91425"/>
                </a:tc>
                <a:tc>
                  <a:txBody>
                    <a:bodyPr>
                      <a:noAutofit/>
                    </a:bodyPr>
                    <a:lstStyle/>
                    <a:p>
                      <a:pPr lvl="0" rtl="0" algn="ctr">
                        <a:spcBef>
                          <a:spcPts val="0"/>
                        </a:spcBef>
                        <a:buNone/>
                      </a:pPr>
                      <a:r>
                        <a:rPr lang="en" sz="1200"/>
                        <a:t>  85            15         100</a:t>
                      </a:r>
                    </a:p>
                  </a:txBody>
                  <a:tcPr marT="91425" marB="91425" marR="91425" marL="91425"/>
                </a:tc>
                <a:tc>
                  <a:txBody>
                    <a:bodyPr>
                      <a:noAutofit/>
                    </a:bodyPr>
                    <a:lstStyle/>
                    <a:p>
                      <a:pPr lvl="0" rtl="0" algn="ctr">
                        <a:spcBef>
                          <a:spcPts val="0"/>
                        </a:spcBef>
                        <a:buNone/>
                      </a:pPr>
                      <a:r>
                        <a:rPr lang="en" sz="1200"/>
                        <a:t>   60         40         100</a:t>
                      </a:r>
                    </a:p>
                  </a:txBody>
                  <a:tcPr marT="91425" marB="91425" marR="91425" marL="91425"/>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Fairtest</a:t>
            </a:r>
          </a:p>
        </p:txBody>
      </p:sp>
      <p:sp>
        <p:nvSpPr>
          <p:cNvPr id="99" name="Shape 99"/>
          <p:cNvSpPr txBox="1"/>
          <p:nvPr>
            <p:ph idx="1" type="body"/>
          </p:nvPr>
        </p:nvSpPr>
        <p:spPr>
          <a:xfrm>
            <a:off x="35150" y="1436650"/>
            <a:ext cx="8723100" cy="3465299"/>
          </a:xfrm>
          <a:prstGeom prst="rect">
            <a:avLst/>
          </a:prstGeom>
          <a:ln cap="flat" w="9525">
            <a:solidFill>
              <a:srgbClr val="000000"/>
            </a:solidFill>
            <a:prstDash val="solid"/>
            <a:round/>
            <a:headEnd len="med" w="med" type="none"/>
            <a:tailEnd len="med" w="med" type="none"/>
          </a:ln>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Service for data-driven applications, such as online stores</a:t>
            </a:r>
          </a:p>
          <a:p>
            <a:pPr indent="-419100" lvl="0" marL="457200" rtl="0">
              <a:spcBef>
                <a:spcPts val="0"/>
              </a:spcBef>
              <a:buClr>
                <a:schemeClr val="dk2"/>
              </a:buClr>
              <a:buSzPct val="100000"/>
              <a:buFont typeface="Arial"/>
              <a:buChar char="●"/>
            </a:pPr>
            <a:r>
              <a:rPr lang="en"/>
              <a:t>Uncover privacy bugs that lead to discriminatory behavior of populations</a:t>
            </a:r>
          </a:p>
          <a:p>
            <a:pPr indent="-419100" lvl="0" marL="457200" rtl="0">
              <a:spcBef>
                <a:spcPts val="0"/>
              </a:spcBef>
              <a:buClr>
                <a:schemeClr val="dk2"/>
              </a:buClr>
              <a:buSzPct val="100000"/>
              <a:buFont typeface="Arial"/>
              <a:buChar char="●"/>
            </a:pPr>
            <a:r>
              <a:rPr lang="en"/>
              <a:t>Find violations of statistical parity for outputs and “protected attributes”</a:t>
            </a:r>
          </a:p>
          <a:p>
            <a:pPr indent="-419100" lvl="0" marL="457200" rtl="0">
              <a:spcBef>
                <a:spcPts val="0"/>
              </a:spcBef>
              <a:buClr>
                <a:schemeClr val="dk2"/>
              </a:buClr>
              <a:buSzPct val="100000"/>
              <a:buFont typeface="Arial"/>
              <a:buChar char="●"/>
            </a:pPr>
            <a:r>
              <a:rPr lang="en"/>
              <a:t>Applications use it through a REST-ful API</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Fairtest - Overview</a:t>
            </a:r>
          </a:p>
        </p:txBody>
      </p:sp>
      <p:pic>
        <p:nvPicPr>
          <p:cNvPr id="105" name="Shape 105"/>
          <p:cNvPicPr preferRelativeResize="0"/>
          <p:nvPr/>
        </p:nvPicPr>
        <p:blipFill>
          <a:blip r:embed="rId3">
            <a:alphaModFix/>
          </a:blip>
          <a:stretch>
            <a:fillRect/>
          </a:stretch>
        </p:blipFill>
        <p:spPr>
          <a:xfrm>
            <a:off x="1891854" y="1437925"/>
            <a:ext cx="5482595" cy="3321049"/>
          </a:xfrm>
          <a:prstGeom prst="rect">
            <a:avLst/>
          </a:prstGeom>
          <a:noFill/>
          <a:ln>
            <a:noFill/>
          </a:ln>
        </p:spPr>
      </p:pic>
      <p:sp>
        <p:nvSpPr>
          <p:cNvPr id="106" name="Shape 106"/>
          <p:cNvSpPr txBox="1"/>
          <p:nvPr/>
        </p:nvSpPr>
        <p:spPr>
          <a:xfrm>
            <a:off x="3028975" y="4721150"/>
            <a:ext cx="5406299" cy="630599"/>
          </a:xfrm>
          <a:prstGeom prst="rect">
            <a:avLst/>
          </a:prstGeom>
          <a:noFill/>
          <a:ln>
            <a:noFill/>
          </a:ln>
        </p:spPr>
        <p:txBody>
          <a:bodyPr anchorCtr="0" anchor="t" bIns="91425" lIns="91425" rIns="91425" tIns="91425">
            <a:noAutofit/>
          </a:bodyPr>
          <a:lstStyle/>
          <a:p>
            <a:pPr lvl="0" rtl="0">
              <a:spcBef>
                <a:spcPts val="0"/>
              </a:spcBef>
              <a:buNone/>
            </a:pPr>
            <a:r>
              <a:rPr lang="en"/>
              <a:t>Fairtest Data Flow</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Fairtest - Architecture</a:t>
            </a:r>
          </a:p>
        </p:txBody>
      </p:sp>
      <p:pic>
        <p:nvPicPr>
          <p:cNvPr id="112" name="Shape 112"/>
          <p:cNvPicPr preferRelativeResize="0"/>
          <p:nvPr/>
        </p:nvPicPr>
        <p:blipFill>
          <a:blip r:embed="rId3">
            <a:alphaModFix/>
          </a:blip>
          <a:stretch>
            <a:fillRect/>
          </a:stretch>
        </p:blipFill>
        <p:spPr>
          <a:xfrm>
            <a:off x="1519675" y="1595125"/>
            <a:ext cx="5931194" cy="31599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Evaluation</a:t>
            </a:r>
          </a:p>
        </p:txBody>
      </p:sp>
      <p:sp>
        <p:nvSpPr>
          <p:cNvPr id="118" name="Shape 118"/>
          <p:cNvSpPr txBox="1"/>
          <p:nvPr>
            <p:ph idx="1" type="body"/>
          </p:nvPr>
        </p:nvSpPr>
        <p:spPr>
          <a:xfrm>
            <a:off x="409525" y="1478374"/>
            <a:ext cx="8229600" cy="3465299"/>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5,000 synthetic generated users (provided by a project of E6998-11)</a:t>
            </a:r>
          </a:p>
          <a:p>
            <a:pPr indent="-342900" lvl="1" marL="914400" rtl="0">
              <a:spcBef>
                <a:spcPts val="0"/>
              </a:spcBef>
              <a:buClr>
                <a:schemeClr val="dk2"/>
              </a:buClr>
              <a:buSzPct val="100000"/>
              <a:buFont typeface="Courier New"/>
              <a:buChar char="o"/>
            </a:pPr>
            <a:r>
              <a:rPr lang="en" sz="1800"/>
              <a:t>Using U.S. census data to simulate the actual demographics in and between zip codes</a:t>
            </a:r>
          </a:p>
          <a:p>
            <a:pPr indent="-342900" lvl="0" marL="457200" marR="0" rtl="0" algn="l">
              <a:lnSpc>
                <a:spcPct val="100000"/>
              </a:lnSpc>
              <a:spcBef>
                <a:spcPts val="600"/>
              </a:spcBef>
              <a:spcAft>
                <a:spcPts val="0"/>
              </a:spcAft>
              <a:buClr>
                <a:schemeClr val="dk2"/>
              </a:buClr>
              <a:buSzPct val="100000"/>
              <a:buFont typeface="Arial"/>
              <a:buChar char="●"/>
            </a:pPr>
            <a:r>
              <a:rPr lang="en" sz="1800"/>
              <a:t>A sample price engine </a:t>
            </a:r>
          </a:p>
          <a:p>
            <a:pPr indent="-342900" lvl="1" marL="914400" marR="0" rtl="0" algn="l">
              <a:lnSpc>
                <a:spcPct val="100000"/>
              </a:lnSpc>
              <a:spcBef>
                <a:spcPts val="600"/>
              </a:spcBef>
              <a:spcAft>
                <a:spcPts val="0"/>
              </a:spcAft>
              <a:buClr>
                <a:schemeClr val="dk2"/>
              </a:buClr>
              <a:buSzPct val="100000"/>
              <a:buFont typeface="Courier New"/>
              <a:buChar char="o"/>
            </a:pPr>
            <a:r>
              <a:rPr lang="en" sz="1800"/>
              <a:t>Based on proximity of user’s location with certain actual locations:</a:t>
            </a:r>
          </a:p>
          <a:p>
            <a:pPr indent="-342900" lvl="2" marL="1371600" marR="0" rtl="0" algn="l">
              <a:lnSpc>
                <a:spcPct val="100000"/>
              </a:lnSpc>
              <a:spcBef>
                <a:spcPts val="600"/>
              </a:spcBef>
              <a:spcAft>
                <a:spcPts val="0"/>
              </a:spcAft>
              <a:buClr>
                <a:schemeClr val="dk2"/>
              </a:buClr>
              <a:buSzPct val="100000"/>
              <a:buFont typeface="Wingdings"/>
              <a:buChar char="§"/>
            </a:pPr>
            <a:r>
              <a:rPr lang="en" sz="1800"/>
              <a:t>The business (i.e. Staples stores)</a:t>
            </a:r>
          </a:p>
          <a:p>
            <a:pPr indent="-342900" lvl="2" marL="1371600" marR="0" rtl="0" algn="l">
              <a:lnSpc>
                <a:spcPct val="100000"/>
              </a:lnSpc>
              <a:spcBef>
                <a:spcPts val="600"/>
              </a:spcBef>
              <a:spcAft>
                <a:spcPts val="0"/>
              </a:spcAft>
              <a:buClr>
                <a:schemeClr val="dk2"/>
              </a:buClr>
              <a:buSzPct val="100000"/>
              <a:buFont typeface="Wingdings"/>
              <a:buChar char="§"/>
            </a:pPr>
            <a:r>
              <a:rPr lang="en" sz="1800"/>
              <a:t>Competitors (i.e. Office Depot stores)</a:t>
            </a:r>
          </a:p>
          <a:p>
            <a:pPr indent="-342900" lvl="0" marL="457200" marR="0" rtl="0" algn="l">
              <a:lnSpc>
                <a:spcPct val="100000"/>
              </a:lnSpc>
              <a:spcBef>
                <a:spcPts val="600"/>
              </a:spcBef>
              <a:spcAft>
                <a:spcPts val="0"/>
              </a:spcAft>
              <a:buClr>
                <a:schemeClr val="dk2"/>
              </a:buClr>
              <a:buSzPct val="100000"/>
              <a:buFont typeface="Arial"/>
              <a:buChar char="●"/>
            </a:pPr>
            <a:r>
              <a:rPr lang="en" sz="1800"/>
              <a:t>Measurements</a:t>
            </a:r>
          </a:p>
          <a:p>
            <a:pPr indent="-342900" lvl="1" marL="914400" marR="0" rtl="0" algn="l">
              <a:lnSpc>
                <a:spcPct val="100000"/>
              </a:lnSpc>
              <a:spcBef>
                <a:spcPts val="600"/>
              </a:spcBef>
              <a:spcAft>
                <a:spcPts val="0"/>
              </a:spcAft>
              <a:buClr>
                <a:schemeClr val="dk2"/>
              </a:buClr>
              <a:buSzPct val="100000"/>
              <a:buFont typeface="Courier New"/>
              <a:buChar char="o"/>
            </a:pPr>
            <a:r>
              <a:rPr lang="en" sz="1800"/>
              <a:t>Deployed Fairtest to the price engine, which returns a “low” or “high” price with a probability set according to the location data</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Results</a:t>
            </a:r>
          </a:p>
        </p:txBody>
      </p:sp>
      <p:sp>
        <p:nvSpPr>
          <p:cNvPr id="124" name="Shape 124"/>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lvl="0" rtl="0">
              <a:spcBef>
                <a:spcPts val="0"/>
              </a:spcBef>
              <a:buNone/>
            </a:pPr>
            <a:r>
              <a:rPr lang="en" sz="1400"/>
              <a:t>Figures: Statistical parity and its dependency on user's location. Shows the dependency of statistical parity, i.e., number of samples that violate condition: </a:t>
            </a:r>
            <a:r>
              <a:rPr lang="en" sz="1200"/>
              <a:t>|Pr {O | x ∈ S} − Pr {O | x ∈ S’ }| ≤ Ɛ </a:t>
            </a:r>
            <a:r>
              <a:rPr lang="en" sz="1400"/>
              <a:t> for Ɛ = 0.05, as a function of (a) user's income, (b) user's race, and (c) user's sex.</a:t>
            </a:r>
          </a:p>
          <a:p>
            <a:pPr lvl="0" rtl="0">
              <a:spcBef>
                <a:spcPts val="0"/>
              </a:spcBef>
              <a:buNone/>
            </a:pPr>
            <a:r>
              <a:rPr b="1" lang="en" sz="1400"/>
              <a:t>Summary</a:t>
            </a:r>
            <a:r>
              <a:rPr lang="en" sz="1400"/>
              <a:t>: Statistical parity on user’s races correlates with the dependency of the price engine on user's location, but not user’s income and user’s sex.</a:t>
            </a:r>
          </a:p>
          <a:p>
            <a:pPr lvl="0" rtl="0">
              <a:spcBef>
                <a:spcPts val="0"/>
              </a:spcBef>
              <a:buClr>
                <a:schemeClr val="dk1"/>
              </a:buClr>
              <a:buFont typeface="Arial"/>
              <a:buNone/>
            </a:pPr>
            <a:r>
              <a:t/>
            </a:r>
            <a:endParaRPr sz="1400"/>
          </a:p>
          <a:p>
            <a:pPr>
              <a:spcBef>
                <a:spcPts val="0"/>
              </a:spcBef>
              <a:buNone/>
            </a:pPr>
            <a:r>
              <a:t/>
            </a:r>
            <a:endParaRPr sz="2400"/>
          </a:p>
        </p:txBody>
      </p:sp>
      <p:pic>
        <p:nvPicPr>
          <p:cNvPr id="125" name="Shape 125"/>
          <p:cNvPicPr preferRelativeResize="0"/>
          <p:nvPr/>
        </p:nvPicPr>
        <p:blipFill>
          <a:blip r:embed="rId3">
            <a:alphaModFix/>
          </a:blip>
          <a:stretch>
            <a:fillRect/>
          </a:stretch>
        </p:blipFill>
        <p:spPr>
          <a:xfrm>
            <a:off x="457200" y="1551237"/>
            <a:ext cx="2721374" cy="2041024"/>
          </a:xfrm>
          <a:prstGeom prst="rect">
            <a:avLst/>
          </a:prstGeom>
          <a:noFill/>
          <a:ln>
            <a:noFill/>
          </a:ln>
        </p:spPr>
      </p:pic>
      <p:pic>
        <p:nvPicPr>
          <p:cNvPr id="126" name="Shape 126"/>
          <p:cNvPicPr preferRelativeResize="0"/>
          <p:nvPr/>
        </p:nvPicPr>
        <p:blipFill>
          <a:blip r:embed="rId4">
            <a:alphaModFix/>
          </a:blip>
          <a:stretch>
            <a:fillRect/>
          </a:stretch>
        </p:blipFill>
        <p:spPr>
          <a:xfrm>
            <a:off x="3178575" y="1551237"/>
            <a:ext cx="2721374" cy="2041030"/>
          </a:xfrm>
          <a:prstGeom prst="rect">
            <a:avLst/>
          </a:prstGeom>
          <a:noFill/>
          <a:ln>
            <a:noFill/>
          </a:ln>
        </p:spPr>
      </p:pic>
      <p:pic>
        <p:nvPicPr>
          <p:cNvPr id="127" name="Shape 127"/>
          <p:cNvPicPr preferRelativeResize="0"/>
          <p:nvPr/>
        </p:nvPicPr>
        <p:blipFill>
          <a:blip r:embed="rId5">
            <a:alphaModFix/>
          </a:blip>
          <a:stretch>
            <a:fillRect/>
          </a:stretch>
        </p:blipFill>
        <p:spPr>
          <a:xfrm>
            <a:off x="5899950" y="1551237"/>
            <a:ext cx="2721374" cy="2041021"/>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Results (cont’d)</a:t>
            </a:r>
          </a:p>
        </p:txBody>
      </p:sp>
      <p:sp>
        <p:nvSpPr>
          <p:cNvPr id="133" name="Shape 133"/>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sz="1400"/>
              <a:t>Left, Center: Proportions of groups that see the high versus low price. It is significant in the test data result that Indian or Alaskan population see high prices significantly more. Also persons with &gt;USD $320000 income are the least likely group to receive high price.</a:t>
            </a:r>
          </a:p>
          <a:p>
            <a:pPr>
              <a:spcBef>
                <a:spcPts val="0"/>
              </a:spcBef>
              <a:buNone/>
            </a:pPr>
            <a:r>
              <a:rPr lang="en" sz="1400"/>
              <a:t>Right: U. S. average income based on race. Despite Indian or Alaskan population receives higher price, they have relatively lower average income.</a:t>
            </a:r>
          </a:p>
        </p:txBody>
      </p:sp>
      <p:pic>
        <p:nvPicPr>
          <p:cNvPr id="134" name="Shape 134"/>
          <p:cNvPicPr preferRelativeResize="0"/>
          <p:nvPr/>
        </p:nvPicPr>
        <p:blipFill>
          <a:blip r:embed="rId3">
            <a:alphaModFix/>
          </a:blip>
          <a:stretch>
            <a:fillRect/>
          </a:stretch>
        </p:blipFill>
        <p:spPr>
          <a:xfrm>
            <a:off x="457200" y="1460500"/>
            <a:ext cx="2790675" cy="2093025"/>
          </a:xfrm>
          <a:prstGeom prst="rect">
            <a:avLst/>
          </a:prstGeom>
          <a:noFill/>
          <a:ln>
            <a:noFill/>
          </a:ln>
        </p:spPr>
      </p:pic>
      <p:pic>
        <p:nvPicPr>
          <p:cNvPr id="135" name="Shape 135"/>
          <p:cNvPicPr preferRelativeResize="0"/>
          <p:nvPr/>
        </p:nvPicPr>
        <p:blipFill>
          <a:blip r:embed="rId4">
            <a:alphaModFix/>
          </a:blip>
          <a:stretch>
            <a:fillRect/>
          </a:stretch>
        </p:blipFill>
        <p:spPr>
          <a:xfrm>
            <a:off x="3048000" y="1460500"/>
            <a:ext cx="2790675" cy="2093006"/>
          </a:xfrm>
          <a:prstGeom prst="rect">
            <a:avLst/>
          </a:prstGeom>
          <a:noFill/>
          <a:ln>
            <a:noFill/>
          </a:ln>
        </p:spPr>
      </p:pic>
      <p:pic>
        <p:nvPicPr>
          <p:cNvPr id="136" name="Shape 136"/>
          <p:cNvPicPr preferRelativeResize="0"/>
          <p:nvPr/>
        </p:nvPicPr>
        <p:blipFill>
          <a:blip r:embed="rId5">
            <a:alphaModFix/>
          </a:blip>
          <a:stretch>
            <a:fillRect/>
          </a:stretch>
        </p:blipFill>
        <p:spPr>
          <a:xfrm>
            <a:off x="5838675" y="1460500"/>
            <a:ext cx="2790675" cy="20929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Conclusions &amp; Future Work</a:t>
            </a:r>
          </a:p>
        </p:txBody>
      </p:sp>
      <p:sp>
        <p:nvSpPr>
          <p:cNvPr id="142" name="Shape 142"/>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We built and evaluated a prototype of FairTest: a service to uncover and report discriminatory behavior of populations</a:t>
            </a:r>
          </a:p>
          <a:p>
            <a:pPr lvl="0" rtl="0">
              <a:spcBef>
                <a:spcPts val="0"/>
              </a:spcBef>
              <a:buNone/>
            </a:pPr>
            <a:r>
              <a:t/>
            </a:r>
            <a:endParaRPr/>
          </a:p>
          <a:p>
            <a:pPr indent="-381000" lvl="0" marL="457200" rtl="0">
              <a:spcBef>
                <a:spcPts val="0"/>
              </a:spcBef>
              <a:buClr>
                <a:schemeClr val="dk2"/>
              </a:buClr>
              <a:buSzPct val="100000"/>
              <a:buFont typeface="Arial"/>
              <a:buChar char="●"/>
            </a:pPr>
            <a:r>
              <a:rPr lang="en" sz="2400"/>
              <a:t>Repeat experiments at larger scale in terms of users (~100,000  users)</a:t>
            </a:r>
          </a:p>
          <a:p>
            <a:pPr indent="-381000" lvl="0" marL="457200" rtl="0">
              <a:spcBef>
                <a:spcPts val="0"/>
              </a:spcBef>
              <a:buClr>
                <a:schemeClr val="dk2"/>
              </a:buClr>
              <a:buSzPct val="100000"/>
              <a:buFont typeface="Arial"/>
              <a:buChar char="●"/>
            </a:pPr>
            <a:r>
              <a:rPr lang="en" sz="2400"/>
              <a:t>Study different price engines</a:t>
            </a:r>
          </a:p>
          <a:p>
            <a:pPr indent="-381000" lvl="0" marL="457200" rtl="0">
              <a:spcBef>
                <a:spcPts val="0"/>
              </a:spcBef>
              <a:buClr>
                <a:schemeClr val="dk2"/>
              </a:buClr>
              <a:buSzPct val="100000"/>
              <a:buFont typeface="Arial"/>
              <a:buChar char="●"/>
            </a:pPr>
            <a:r>
              <a:rPr lang="en" sz="2400"/>
              <a:t>Apply mixed models [3] and relaxed statistical parity</a:t>
            </a:r>
          </a:p>
        </p:txBody>
      </p:sp>
      <p:cxnSp>
        <p:nvCxnSpPr>
          <p:cNvPr id="143" name="Shape 143"/>
          <p:cNvCxnSpPr/>
          <p:nvPr/>
        </p:nvCxnSpPr>
        <p:spPr>
          <a:xfrm>
            <a:off x="321250" y="2997300"/>
            <a:ext cx="8349899" cy="47700"/>
          </a:xfrm>
          <a:prstGeom prst="straightConnector1">
            <a:avLst/>
          </a:prstGeom>
          <a:noFill/>
          <a:ln cap="flat" w="19050">
            <a:solidFill>
              <a:schemeClr val="dk2"/>
            </a:solidFill>
            <a:prstDash val="solid"/>
            <a:round/>
            <a:headEnd len="lg" w="lg" type="none"/>
            <a:tailEnd len="lg" w="lg" type="non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References</a:t>
            </a:r>
          </a:p>
        </p:txBody>
      </p:sp>
      <p:sp>
        <p:nvSpPr>
          <p:cNvPr id="149" name="Shape 149"/>
          <p:cNvSpPr txBox="1"/>
          <p:nvPr>
            <p:ph idx="1" type="body"/>
          </p:nvPr>
        </p:nvSpPr>
        <p:spPr>
          <a:xfrm>
            <a:off x="427400" y="1460499"/>
            <a:ext cx="8229600" cy="3465299"/>
          </a:xfrm>
          <a:prstGeom prst="rect">
            <a:avLst/>
          </a:prstGeom>
        </p:spPr>
        <p:txBody>
          <a:bodyPr anchorCtr="0" anchor="t" bIns="91425" lIns="91425" rIns="91425" tIns="91425">
            <a:noAutofit/>
          </a:bodyPr>
          <a:lstStyle/>
          <a:p>
            <a:pPr indent="0" lvl="0" marL="0" rtl="0">
              <a:spcBef>
                <a:spcPts val="0"/>
              </a:spcBef>
              <a:buNone/>
            </a:pPr>
            <a:r>
              <a:rPr lang="en"/>
              <a:t>[1] </a:t>
            </a:r>
            <a:r>
              <a:rPr lang="en" sz="1800"/>
              <a:t>Dwork et al: “Fairness Through Awareness” </a:t>
            </a:r>
          </a:p>
          <a:p>
            <a:pPr rtl="0">
              <a:spcBef>
                <a:spcPts val="0"/>
              </a:spcBef>
              <a:buNone/>
            </a:pPr>
            <a:r>
              <a:rPr lang="en"/>
              <a:t>[2] </a:t>
            </a:r>
            <a:r>
              <a:rPr lang="en" sz="1800"/>
              <a:t>Friedler et al: “Certifying and removing disparate impact”</a:t>
            </a:r>
          </a:p>
          <a:p>
            <a:pPr lvl="0" rtl="0">
              <a:spcBef>
                <a:spcPts val="0"/>
              </a:spcBef>
              <a:buNone/>
            </a:pPr>
            <a:r>
              <a:rPr lang="en"/>
              <a:t>[3] </a:t>
            </a:r>
            <a:r>
              <a:rPr lang="en" sz="1800"/>
              <a:t>D. Hsu et al:</a:t>
            </a:r>
            <a:r>
              <a:rPr lang="en"/>
              <a:t> </a:t>
            </a:r>
            <a:r>
              <a:rPr lang="en" sz="1800"/>
              <a:t>Learning Mixtures of Spherical Gaussians:</a:t>
            </a:r>
            <a:br>
              <a:rPr lang="en" sz="1800"/>
            </a:br>
            <a:r>
              <a:rPr lang="en" sz="1800"/>
              <a:t>	Moment Methods and Spectral Decompositions</a:t>
            </a:r>
            <a:br>
              <a:rPr lang="en"/>
            </a:b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Backup Slides</a:t>
            </a:r>
          </a:p>
        </p:txBody>
      </p:sp>
      <p:sp>
        <p:nvSpPr>
          <p:cNvPr id="155" name="Shape 155"/>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pic>
        <p:nvPicPr>
          <p:cNvPr id="156" name="Shape 156"/>
          <p:cNvPicPr preferRelativeResize="0"/>
          <p:nvPr/>
        </p:nvPicPr>
        <p:blipFill>
          <a:blip r:embed="rId3">
            <a:alphaModFix/>
          </a:blip>
          <a:stretch>
            <a:fillRect/>
          </a:stretch>
        </p:blipFill>
        <p:spPr>
          <a:xfrm>
            <a:off x="457199" y="1460500"/>
            <a:ext cx="3729875" cy="27974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Motivation </a:t>
            </a:r>
          </a:p>
        </p:txBody>
      </p:sp>
      <p:sp>
        <p:nvSpPr>
          <p:cNvPr id="42" name="Shape 42"/>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Data-driven applications collect and process vast amounts of data</a:t>
            </a:r>
          </a:p>
          <a:p>
            <a:pPr indent="-419100" lvl="0" marL="457200" rtl="0">
              <a:spcBef>
                <a:spcPts val="0"/>
              </a:spcBef>
              <a:buClr>
                <a:schemeClr val="dk2"/>
              </a:buClr>
              <a:buSzPct val="100000"/>
              <a:buFont typeface="Arial"/>
              <a:buChar char="●"/>
            </a:pPr>
            <a:r>
              <a:rPr lang="en"/>
              <a:t>Little has been done to allow developers understand the use of these data</a:t>
            </a:r>
          </a:p>
          <a:p>
            <a:pPr indent="-419100" lvl="0" marL="457200" rtl="0">
              <a:spcBef>
                <a:spcPts val="0"/>
              </a:spcBef>
              <a:buClr>
                <a:schemeClr val="dk2"/>
              </a:buClr>
              <a:buSzPct val="100000"/>
              <a:buFont typeface="Arial"/>
              <a:buChar char="●"/>
            </a:pPr>
            <a:r>
              <a:rPr lang="en"/>
              <a:t>Lack of transparency may lead to privacy implications and discrimination treatment of users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Motivation</a:t>
            </a:r>
          </a:p>
        </p:txBody>
      </p:sp>
      <p:sp>
        <p:nvSpPr>
          <p:cNvPr id="48" name="Shape 48"/>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Websites vary prices based on certain user’s information, such as location</a:t>
            </a:r>
          </a:p>
          <a:p>
            <a:pPr indent="-419100" lvl="0" marL="457200" rtl="0">
              <a:spcBef>
                <a:spcPts val="0"/>
              </a:spcBef>
              <a:buClr>
                <a:schemeClr val="dk2"/>
              </a:buClr>
              <a:buSzPct val="100000"/>
              <a:buFont typeface="Arial"/>
              <a:buChar char="●"/>
            </a:pPr>
            <a:r>
              <a:rPr lang="en"/>
              <a:t>Residents of a borough consistently receive higher prices than residents of another.</a:t>
            </a:r>
          </a:p>
          <a:p>
            <a:pPr indent="-419100" lvl="0" marL="457200" rtl="0">
              <a:spcBef>
                <a:spcPts val="0"/>
              </a:spcBef>
              <a:buClr>
                <a:schemeClr val="dk2"/>
              </a:buClr>
              <a:buSzPct val="100000"/>
              <a:buFont typeface="Arial"/>
              <a:buChar char="●"/>
            </a:pPr>
            <a:r>
              <a:rPr lang="en"/>
              <a:t>This may lead into discriminatory behavior based on  sensitive attributes (e.g., race or income)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Motivation</a:t>
            </a:r>
          </a:p>
        </p:txBody>
      </p:sp>
      <p:sp>
        <p:nvSpPr>
          <p:cNvPr id="54" name="Shape 54"/>
          <p:cNvSpPr txBox="1"/>
          <p:nvPr>
            <p:ph idx="1" type="body"/>
          </p:nvPr>
        </p:nvSpPr>
        <p:spPr>
          <a:xfrm>
            <a:off x="53125" y="1466475"/>
            <a:ext cx="8697900" cy="3465299"/>
          </a:xfrm>
          <a:prstGeom prst="rect">
            <a:avLst/>
          </a:prstGeom>
          <a:ln cap="flat" w="9525">
            <a:solidFill>
              <a:srgbClr val="134F5C"/>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a:t>‘’Staples’’ example: Differential treatment of users</a:t>
            </a:r>
          </a:p>
          <a:p>
            <a:pPr indent="-355600" lvl="0" marL="457200" rtl="0">
              <a:spcBef>
                <a:spcPts val="0"/>
              </a:spcBef>
              <a:buClr>
                <a:schemeClr val="dk2"/>
              </a:buClr>
              <a:buSzPct val="100000"/>
              <a:buFont typeface="Arial"/>
              <a:buChar char="●"/>
            </a:pPr>
            <a:r>
              <a:rPr lang="en" sz="2000"/>
              <a:t>Discovered by Wall Street Journal investigators in 2012 [1]</a:t>
            </a:r>
          </a:p>
          <a:p>
            <a:pPr indent="-355600" lvl="0" marL="457200" rtl="0">
              <a:spcBef>
                <a:spcPts val="0"/>
              </a:spcBef>
              <a:buClr>
                <a:schemeClr val="dk2"/>
              </a:buClr>
              <a:buSzPct val="100000"/>
              <a:buFont typeface="Arial"/>
              <a:buChar char="●"/>
            </a:pPr>
            <a:r>
              <a:rPr lang="en" sz="2000"/>
              <a:t>Staples Inc. displayed different prices to people after estimating      their locations in the following ways:</a:t>
            </a:r>
          </a:p>
          <a:p>
            <a:pPr indent="-355600" lvl="1" marL="914400" rtl="0">
              <a:spcBef>
                <a:spcPts val="0"/>
              </a:spcBef>
              <a:buClr>
                <a:schemeClr val="dk2"/>
              </a:buClr>
              <a:buSzPct val="100000"/>
              <a:buFont typeface="Courier New"/>
              <a:buChar char="o"/>
            </a:pPr>
            <a:r>
              <a:rPr lang="en" sz="2000"/>
              <a:t>Consider the person’s distance from a rival brick-and-mortar store.</a:t>
            </a:r>
          </a:p>
          <a:p>
            <a:pPr indent="-355600" lvl="1" marL="914400" rtl="0">
              <a:spcBef>
                <a:spcPts val="0"/>
              </a:spcBef>
              <a:buClr>
                <a:schemeClr val="dk2"/>
              </a:buClr>
              <a:buSzPct val="100000"/>
              <a:buFont typeface="Courier New"/>
              <a:buChar char="o"/>
            </a:pPr>
            <a:r>
              <a:rPr lang="en" sz="2000"/>
              <a:t>If rival stores within 20 miles or so, showed a discounted price.</a:t>
            </a:r>
          </a:p>
          <a:p>
            <a:pPr indent="0" lvl="0" marL="457200" rtl="0">
              <a:spcBef>
                <a:spcPts val="0"/>
              </a:spcBef>
              <a:buNone/>
            </a:pPr>
            <a:r>
              <a:t/>
            </a:r>
            <a:endParaRPr sz="1400"/>
          </a:p>
          <a:p>
            <a:pPr indent="0" lvl="0" marL="0" rtl="0">
              <a:spcBef>
                <a:spcPts val="0"/>
              </a:spcBef>
              <a:buNone/>
            </a:pPr>
            <a:r>
              <a:rPr lang="en" sz="2000" u="sng">
                <a:latin typeface="Comic Sans MS"/>
                <a:ea typeface="Comic Sans MS"/>
                <a:cs typeface="Comic Sans MS"/>
                <a:sym typeface="Comic Sans MS"/>
              </a:rPr>
              <a:t>Implication</a:t>
            </a:r>
            <a:r>
              <a:rPr lang="en" sz="2000" u="sng"/>
              <a:t>:</a:t>
            </a:r>
            <a:r>
              <a:rPr lang="en" sz="2000"/>
              <a:t> Areas that tended to see discounted prices had higher average  income than areas that tended to see higher price.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Related Work</a:t>
            </a:r>
          </a:p>
        </p:txBody>
      </p:sp>
      <p:sp>
        <p:nvSpPr>
          <p:cNvPr id="60" name="Shape 60"/>
          <p:cNvSpPr txBox="1"/>
          <p:nvPr>
            <p:ph idx="1" type="body"/>
          </p:nvPr>
        </p:nvSpPr>
        <p:spPr>
          <a:xfrm>
            <a:off x="238250" y="1645275"/>
            <a:ext cx="8478300" cy="3465299"/>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Define statistical parity of individuals within a set</a:t>
            </a:r>
          </a:p>
          <a:p>
            <a:pPr indent="-381000" lvl="0" marL="457200" rtl="0">
              <a:spcBef>
                <a:spcPts val="0"/>
              </a:spcBef>
              <a:buClr>
                <a:schemeClr val="dk2"/>
              </a:buClr>
              <a:buSzPct val="100000"/>
              <a:buFont typeface="Arial"/>
              <a:buChar char="●"/>
            </a:pPr>
            <a:r>
              <a:rPr lang="en" sz="2400"/>
              <a:t>Study fairness on the treatment of individuals</a:t>
            </a:r>
          </a:p>
          <a:p>
            <a:pPr indent="-368300" lvl="1" marL="914400" rtl="0">
              <a:spcBef>
                <a:spcPts val="0"/>
              </a:spcBef>
              <a:buClr>
                <a:schemeClr val="dk2"/>
              </a:buClr>
              <a:buSzPct val="100000"/>
              <a:buFont typeface="Courier New"/>
              <a:buChar char="o"/>
            </a:pPr>
            <a:r>
              <a:rPr lang="en" sz="2200"/>
              <a:t>[1] Dwork et al: “Fairness Through Awareness” </a:t>
            </a:r>
          </a:p>
          <a:p>
            <a:pPr indent="0" lvl="0" marL="914400" rtl="0">
              <a:spcBef>
                <a:spcPts val="0"/>
              </a:spcBef>
              <a:buClr>
                <a:schemeClr val="dk1"/>
              </a:buClr>
              <a:buSzPct val="78571"/>
              <a:buFont typeface="Arial"/>
              <a:buNone/>
            </a:pPr>
            <a:r>
              <a:rPr lang="en" sz="1400"/>
              <a:t>Two individuals who are similar with respect to a particular task should be classified similarly</a:t>
            </a:r>
          </a:p>
          <a:p>
            <a:pPr indent="-368300" lvl="1" marL="914400" rtl="0">
              <a:spcBef>
                <a:spcPts val="0"/>
              </a:spcBef>
              <a:buClr>
                <a:schemeClr val="dk2"/>
              </a:buClr>
              <a:buSzPct val="100000"/>
              <a:buFont typeface="Courier New"/>
              <a:buChar char="o"/>
            </a:pPr>
            <a:r>
              <a:rPr lang="en" sz="2200"/>
              <a:t>[2] Friedler et al: “Certifying and removing disparate impact”</a:t>
            </a:r>
          </a:p>
          <a:p>
            <a:pPr indent="0" lvl="0" marL="914400" rtl="0">
              <a:spcBef>
                <a:spcPts val="0"/>
              </a:spcBef>
              <a:buNone/>
            </a:pPr>
            <a:r>
              <a:rPr lang="en" sz="1400"/>
              <a:t>Removing Disparate impact and target on neutral selection of individuals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152102"/>
            <a:ext cx="8229600" cy="1141499"/>
          </a:xfrm>
          <a:prstGeom prst="rect">
            <a:avLst/>
          </a:prstGeom>
        </p:spPr>
        <p:txBody>
          <a:bodyPr anchorCtr="0" anchor="b" bIns="91425" lIns="91425" rIns="91425" tIns="91425">
            <a:noAutofit/>
          </a:bodyPr>
          <a:lstStyle/>
          <a:p>
            <a:pPr lvl="0" rtl="0">
              <a:spcBef>
                <a:spcPts val="0"/>
              </a:spcBef>
              <a:buNone/>
            </a:pPr>
            <a:r>
              <a:rPr lang="en"/>
              <a:t>Statistical Parity</a:t>
            </a:r>
          </a:p>
        </p:txBody>
      </p:sp>
      <p:sp>
        <p:nvSpPr>
          <p:cNvPr id="66" name="Shape 66"/>
          <p:cNvSpPr txBox="1"/>
          <p:nvPr>
            <p:ph idx="1" type="body"/>
          </p:nvPr>
        </p:nvSpPr>
        <p:spPr>
          <a:xfrm>
            <a:off x="457200" y="1293600"/>
            <a:ext cx="8229600" cy="3779099"/>
          </a:xfrm>
          <a:prstGeom prst="rect">
            <a:avLst/>
          </a:prstGeom>
        </p:spPr>
        <p:txBody>
          <a:bodyPr anchorCtr="0" anchor="t" bIns="91425" lIns="91425" rIns="91425" tIns="91425">
            <a:noAutofit/>
          </a:bodyPr>
          <a:lstStyle/>
          <a:p>
            <a:pPr rtl="0">
              <a:spcBef>
                <a:spcPts val="0"/>
              </a:spcBef>
              <a:buNone/>
            </a:pPr>
            <a:r>
              <a:rPr lang="en"/>
              <a:t>For two sets of users S, S’ and an output O, the users of set S are equally probable with the users of set S’ to see output O.</a:t>
            </a:r>
          </a:p>
          <a:p>
            <a:pPr rtl="0">
              <a:spcBef>
                <a:spcPts val="0"/>
              </a:spcBef>
              <a:buNone/>
            </a:pPr>
            <a:r>
              <a:t/>
            </a:r>
            <a:endParaRPr/>
          </a:p>
          <a:p>
            <a:pPr rtl="0">
              <a:spcBef>
                <a:spcPts val="0"/>
              </a:spcBef>
              <a:buNone/>
            </a:pPr>
            <a:r>
              <a:rPr lang="en" sz="2400"/>
              <a:t>Equivalently for a user X:</a:t>
            </a:r>
          </a:p>
          <a:p>
            <a:pPr lvl="0" rtl="0">
              <a:spcBef>
                <a:spcPts val="0"/>
              </a:spcBef>
              <a:buNone/>
            </a:pPr>
            <a:r>
              <a:rPr lang="en"/>
              <a:t>|Pr {O | x ∈ S} − Pr {O | x ∈ S’ }| ≤ Ɛ (1).</a:t>
            </a:r>
            <a:br>
              <a:rPr lang="en"/>
            </a:b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152102"/>
            <a:ext cx="8229600" cy="1141499"/>
          </a:xfrm>
          <a:prstGeom prst="rect">
            <a:avLst/>
          </a:prstGeom>
        </p:spPr>
        <p:txBody>
          <a:bodyPr anchorCtr="0" anchor="b" bIns="91425" lIns="91425" rIns="91425" tIns="91425">
            <a:noAutofit/>
          </a:bodyPr>
          <a:lstStyle/>
          <a:p>
            <a:pPr lvl="0" rtl="0">
              <a:spcBef>
                <a:spcPts val="0"/>
              </a:spcBef>
              <a:buNone/>
            </a:pPr>
            <a:r>
              <a:rPr lang="en"/>
              <a:t>Applying Statistical Parity</a:t>
            </a:r>
          </a:p>
        </p:txBody>
      </p:sp>
      <p:sp>
        <p:nvSpPr>
          <p:cNvPr id="72" name="Shape 72"/>
          <p:cNvSpPr txBox="1"/>
          <p:nvPr>
            <p:ph idx="1" type="body"/>
          </p:nvPr>
        </p:nvSpPr>
        <p:spPr>
          <a:xfrm>
            <a:off x="457200" y="1293600"/>
            <a:ext cx="8229600" cy="3779099"/>
          </a:xfrm>
          <a:prstGeom prst="rect">
            <a:avLst/>
          </a:prstGeom>
        </p:spPr>
        <p:txBody>
          <a:bodyPr anchorCtr="0" anchor="t" bIns="91425" lIns="91425" rIns="91425" tIns="91425">
            <a:noAutofit/>
          </a:bodyPr>
          <a:lstStyle/>
          <a:p>
            <a:pPr lvl="0" rtl="0">
              <a:spcBef>
                <a:spcPts val="0"/>
              </a:spcBef>
              <a:buNone/>
            </a:pPr>
            <a:r>
              <a:rPr lang="en"/>
              <a:t>An example with Discriminatory behavior</a:t>
            </a:r>
            <a:br>
              <a:rPr lang="en"/>
            </a:br>
          </a:p>
        </p:txBody>
      </p:sp>
      <p:graphicFrame>
        <p:nvGraphicFramePr>
          <p:cNvPr id="73" name="Shape 73"/>
          <p:cNvGraphicFramePr/>
          <p:nvPr/>
        </p:nvGraphicFramePr>
        <p:xfrm>
          <a:off x="904800" y="2305425"/>
          <a:ext cx="3000000" cy="3000000"/>
        </p:xfrm>
        <a:graphic>
          <a:graphicData uri="http://schemas.openxmlformats.org/drawingml/2006/table">
            <a:tbl>
              <a:tblPr>
                <a:noFill/>
                <a:tableStyleId>{2E1AA20E-4D93-4D63-8A93-F664C6921426}</a:tableStyleId>
              </a:tblPr>
              <a:tblGrid>
                <a:gridCol w="1809750"/>
                <a:gridCol w="1809750"/>
                <a:gridCol w="1523675"/>
                <a:gridCol w="2095825"/>
              </a:tblGrid>
              <a:tr h="381000">
                <a:tc>
                  <a:txBody>
                    <a:bodyPr>
                      <a:noAutofit/>
                    </a:bodyPr>
                    <a:lstStyle/>
                    <a:p>
                      <a:pPr algn="ctr">
                        <a:spcBef>
                          <a:spcPts val="0"/>
                        </a:spcBef>
                        <a:buNone/>
                      </a:pPr>
                      <a:r>
                        <a:rPr lang="en" u="sng"/>
                        <a:t>Population</a:t>
                      </a:r>
                    </a:p>
                  </a:txBody>
                  <a:tcPr marT="91425" marB="91425" marR="91425" marL="91425"/>
                </a:tc>
                <a:tc>
                  <a:txBody>
                    <a:bodyPr>
                      <a:noAutofit/>
                    </a:bodyPr>
                    <a:lstStyle/>
                    <a:p>
                      <a:pPr algn="ctr">
                        <a:spcBef>
                          <a:spcPts val="0"/>
                        </a:spcBef>
                        <a:buNone/>
                      </a:pPr>
                      <a:r>
                        <a:rPr lang="en"/>
                        <a:t>#</a:t>
                      </a:r>
                      <a:r>
                        <a:rPr lang="en" u="sng"/>
                        <a:t>Members</a:t>
                      </a:r>
                    </a:p>
                  </a:txBody>
                  <a:tcPr marT="91425" marB="91425" marR="91425" marL="91425"/>
                </a:tc>
                <a:tc>
                  <a:txBody>
                    <a:bodyPr>
                      <a:noAutofit/>
                    </a:bodyPr>
                    <a:lstStyle/>
                    <a:p>
                      <a:pPr rtl="0" algn="ctr">
                        <a:spcBef>
                          <a:spcPts val="0"/>
                        </a:spcBef>
                        <a:buNone/>
                      </a:pPr>
                      <a:r>
                        <a:rPr lang="en" u="sng"/>
                        <a:t>Price</a:t>
                      </a:r>
                    </a:p>
                    <a:p>
                      <a:pPr algn="ctr">
                        <a:spcBef>
                          <a:spcPts val="0"/>
                        </a:spcBef>
                        <a:buNone/>
                      </a:pPr>
                      <a:r>
                        <a:rPr lang="en"/>
                        <a:t>Low        High</a:t>
                      </a:r>
                    </a:p>
                  </a:txBody>
                  <a:tcPr marT="91425" marB="91425" marR="91425" marL="91425"/>
                </a:tc>
                <a:tc>
                  <a:txBody>
                    <a:bodyPr>
                      <a:noAutofit/>
                    </a:bodyPr>
                    <a:lstStyle/>
                    <a:p>
                      <a:pPr rtl="0">
                        <a:spcBef>
                          <a:spcPts val="0"/>
                        </a:spcBef>
                        <a:buNone/>
                      </a:pPr>
                      <a:r>
                        <a:rPr lang="en" u="sng"/>
                        <a:t>Statistical Parity</a:t>
                      </a:r>
                    </a:p>
                    <a:p>
                      <a:pPr>
                        <a:spcBef>
                          <a:spcPts val="0"/>
                        </a:spcBef>
                        <a:buNone/>
                      </a:pPr>
                      <a:r>
                        <a:rPr lang="en"/>
                        <a:t>(for high price)</a:t>
                      </a:r>
                    </a:p>
                  </a:txBody>
                  <a:tcPr marT="91425" marB="91425" marR="91425" marL="91425"/>
                </a:tc>
              </a:tr>
              <a:tr h="381000">
                <a:tc>
                  <a:txBody>
                    <a:bodyPr>
                      <a:noAutofit/>
                    </a:bodyPr>
                    <a:lstStyle/>
                    <a:p>
                      <a:pPr rtl="0" algn="ctr">
                        <a:spcBef>
                          <a:spcPts val="0"/>
                        </a:spcBef>
                        <a:buNone/>
                      </a:pPr>
                      <a:r>
                        <a:rPr lang="en"/>
                        <a:t>A</a:t>
                      </a:r>
                    </a:p>
                    <a:p>
                      <a:pPr rtl="0" algn="ctr">
                        <a:spcBef>
                          <a:spcPts val="0"/>
                        </a:spcBef>
                        <a:buNone/>
                      </a:pPr>
                      <a:r>
                        <a:rPr lang="en"/>
                        <a:t>B</a:t>
                      </a:r>
                    </a:p>
                    <a:p>
                      <a:pPr algn="ctr">
                        <a:spcBef>
                          <a:spcPts val="0"/>
                        </a:spcBef>
                        <a:buNone/>
                      </a:pPr>
                      <a:r>
                        <a:rPr lang="en"/>
                        <a:t>C</a:t>
                      </a:r>
                    </a:p>
                  </a:txBody>
                  <a:tcPr marT="91425" marB="91425" marR="91425" marL="91425"/>
                </a:tc>
                <a:tc>
                  <a:txBody>
                    <a:bodyPr>
                      <a:noAutofit/>
                    </a:bodyPr>
                    <a:lstStyle/>
                    <a:p>
                      <a:pPr rtl="0" algn="ctr">
                        <a:spcBef>
                          <a:spcPts val="0"/>
                        </a:spcBef>
                        <a:buNone/>
                      </a:pPr>
                      <a:r>
                        <a:rPr lang="en"/>
                        <a:t>30</a:t>
                      </a:r>
                    </a:p>
                    <a:p>
                      <a:pPr rtl="0" algn="ctr">
                        <a:spcBef>
                          <a:spcPts val="0"/>
                        </a:spcBef>
                        <a:buNone/>
                      </a:pPr>
                      <a:r>
                        <a:rPr lang="en"/>
                        <a:t>30</a:t>
                      </a:r>
                    </a:p>
                    <a:p>
                      <a:pPr algn="ctr">
                        <a:spcBef>
                          <a:spcPts val="0"/>
                        </a:spcBef>
                        <a:buNone/>
                      </a:pPr>
                      <a:r>
                        <a:rPr lang="en"/>
                        <a:t>40</a:t>
                      </a:r>
                    </a:p>
                  </a:txBody>
                  <a:tcPr marT="91425" marB="91425" marR="91425" marL="91425"/>
                </a:tc>
                <a:tc>
                  <a:txBody>
                    <a:bodyPr>
                      <a:noAutofit/>
                    </a:bodyPr>
                    <a:lstStyle/>
                    <a:p>
                      <a:pPr rtl="0" algn="ctr">
                        <a:spcBef>
                          <a:spcPts val="0"/>
                        </a:spcBef>
                        <a:buNone/>
                      </a:pPr>
                      <a:r>
                        <a:rPr lang="en"/>
                        <a:t>10           20</a:t>
                      </a:r>
                    </a:p>
                    <a:p>
                      <a:pPr rtl="0" algn="ctr">
                        <a:spcBef>
                          <a:spcPts val="0"/>
                        </a:spcBef>
                        <a:buNone/>
                      </a:pPr>
                      <a:r>
                        <a:rPr lang="en"/>
                        <a:t>16          14</a:t>
                      </a:r>
                    </a:p>
                    <a:p>
                      <a:pPr algn="ctr">
                        <a:spcBef>
                          <a:spcPts val="0"/>
                        </a:spcBef>
                        <a:buNone/>
                      </a:pPr>
                      <a:r>
                        <a:rPr lang="en"/>
                        <a:t>21          19</a:t>
                      </a:r>
                    </a:p>
                  </a:txBody>
                  <a:tcPr marT="91425" marB="91425" marR="91425" marL="91425"/>
                </a:tc>
                <a:tc>
                  <a:txBody>
                    <a:bodyPr>
                      <a:noAutofit/>
                    </a:bodyPr>
                    <a:lstStyle/>
                    <a:p>
                      <a:pPr rtl="0">
                        <a:spcBef>
                          <a:spcPts val="0"/>
                        </a:spcBef>
                        <a:buNone/>
                      </a:pPr>
                      <a:r>
                        <a:rPr lang="en"/>
                        <a:t>0.198 = |20/30 - 33/70|</a:t>
                      </a:r>
                    </a:p>
                    <a:p>
                      <a:pPr rtl="0">
                        <a:spcBef>
                          <a:spcPts val="0"/>
                        </a:spcBef>
                        <a:buNone/>
                      </a:pPr>
                      <a:r>
                        <a:rPr lang="en"/>
                        <a:t>0.09</a:t>
                      </a:r>
                    </a:p>
                    <a:p>
                      <a:pPr>
                        <a:spcBef>
                          <a:spcPts val="0"/>
                        </a:spcBef>
                        <a:buNone/>
                      </a:pPr>
                      <a:r>
                        <a:rPr lang="en"/>
                        <a:t>0.09</a:t>
                      </a:r>
                    </a:p>
                  </a:txBody>
                  <a:tcPr marT="91425" marB="91425" marR="91425" marL="91425"/>
                </a:tc>
              </a:tr>
              <a:tr h="381000">
                <a:tc>
                  <a:txBody>
                    <a:bodyPr>
                      <a:noAutofit/>
                    </a:bodyPr>
                    <a:lstStyle/>
                    <a:p>
                      <a:pPr algn="ctr">
                        <a:spcBef>
                          <a:spcPts val="0"/>
                        </a:spcBef>
                        <a:buNone/>
                      </a:pPr>
                      <a:r>
                        <a:rPr lang="en"/>
                        <a:t>Total</a:t>
                      </a:r>
                    </a:p>
                  </a:txBody>
                  <a:tcPr marT="91425" marB="91425" marR="91425" marL="91425"/>
                </a:tc>
                <a:tc>
                  <a:txBody>
                    <a:bodyPr>
                      <a:noAutofit/>
                    </a:bodyPr>
                    <a:lstStyle/>
                    <a:p>
                      <a:pPr algn="ctr">
                        <a:spcBef>
                          <a:spcPts val="0"/>
                        </a:spcBef>
                        <a:buNone/>
                      </a:pPr>
                      <a:r>
                        <a:rPr lang="en"/>
                        <a:t>100</a:t>
                      </a:r>
                    </a:p>
                  </a:txBody>
                  <a:tcPr marT="91425" marB="91425" marR="91425" marL="91425"/>
                </a:tc>
                <a:tc>
                  <a:txBody>
                    <a:bodyPr>
                      <a:noAutofit/>
                    </a:bodyPr>
                    <a:lstStyle/>
                    <a:p>
                      <a:pPr algn="ctr">
                        <a:spcBef>
                          <a:spcPts val="0"/>
                        </a:spcBef>
                        <a:buNone/>
                      </a:pPr>
                      <a:r>
                        <a:rPr lang="en"/>
                        <a:t>47          53</a:t>
                      </a:r>
                    </a:p>
                  </a:txBody>
                  <a:tcPr marT="91425" marB="91425" marR="91425" marL="91425"/>
                </a:tc>
                <a:tc>
                  <a:txBody>
                    <a:bodyPr>
                      <a:noAutofit/>
                    </a:bodyPr>
                    <a:lstStyle/>
                    <a:p>
                      <a:pPr algn="ctr">
                        <a:spcBef>
                          <a:spcPts val="0"/>
                        </a:spcBef>
                        <a:buNone/>
                      </a:pPr>
                      <a:r>
                        <a:rPr lang="en"/>
                        <a:t> -</a:t>
                      </a:r>
                    </a:p>
                  </a:txBody>
                  <a:tcPr marT="91425" marB="91425" marR="91425" marL="91425"/>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94350" y="191500"/>
            <a:ext cx="8890500" cy="1141499"/>
          </a:xfrm>
          <a:prstGeom prst="rect">
            <a:avLst/>
          </a:prstGeom>
        </p:spPr>
        <p:txBody>
          <a:bodyPr anchorCtr="0" anchor="b" bIns="91425" lIns="91425" rIns="91425" tIns="91425">
            <a:noAutofit/>
          </a:bodyPr>
          <a:lstStyle/>
          <a:p>
            <a:pPr rtl="0">
              <a:spcBef>
                <a:spcPts val="0"/>
              </a:spcBef>
              <a:buNone/>
            </a:pPr>
            <a:r>
              <a:rPr lang="en" sz="3600"/>
              <a:t>   Relaxing Statistical Parity: </a:t>
            </a:r>
          </a:p>
          <a:p>
            <a:pPr lvl="0" rtl="0">
              <a:spcBef>
                <a:spcPts val="0"/>
              </a:spcBef>
              <a:buNone/>
            </a:pPr>
            <a:r>
              <a:rPr lang="en" sz="3600"/>
              <a:t>   Introducing Business Necessity</a:t>
            </a:r>
          </a:p>
        </p:txBody>
      </p:sp>
      <p:sp>
        <p:nvSpPr>
          <p:cNvPr id="79" name="Shape 79"/>
          <p:cNvSpPr txBox="1"/>
          <p:nvPr>
            <p:ph idx="1" type="body"/>
          </p:nvPr>
        </p:nvSpPr>
        <p:spPr>
          <a:xfrm>
            <a:off x="190975" y="1216075"/>
            <a:ext cx="8495699" cy="38618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There are cases of reasonable discrimination, a.k.a. business necessity or requirement.</a:t>
            </a:r>
          </a:p>
          <a:p>
            <a:pPr indent="-419100" lvl="0" marL="457200" rtl="0">
              <a:spcBef>
                <a:spcPts val="0"/>
              </a:spcBef>
              <a:buClr>
                <a:schemeClr val="dk2"/>
              </a:buClr>
              <a:buSzPct val="100000"/>
              <a:buFont typeface="Arial"/>
              <a:buChar char="●"/>
            </a:pPr>
            <a:r>
              <a:rPr lang="en"/>
              <a:t>Let users be discriminated on two sets: users in R meet a requirement and users in R’ not.</a:t>
            </a:r>
          </a:p>
          <a:p>
            <a:pPr indent="-419100" lvl="0" marL="457200" rtl="0">
              <a:spcBef>
                <a:spcPts val="0"/>
              </a:spcBef>
              <a:buClr>
                <a:schemeClr val="dk2"/>
              </a:buClr>
              <a:buSzPct val="100000"/>
              <a:buFont typeface="Arial"/>
              <a:buChar char="●"/>
            </a:pPr>
            <a:r>
              <a:rPr lang="en"/>
              <a:t>Apply statistical parity separately on R and R’.</a:t>
            </a:r>
          </a:p>
          <a:p>
            <a:pPr lvl="0" rtl="0">
              <a:spcBef>
                <a:spcPts val="0"/>
              </a:spcBef>
              <a:buNone/>
            </a:pPr>
            <a:r>
              <a:t/>
            </a:r>
            <a:endParaRPr sz="1400"/>
          </a:p>
          <a:p>
            <a:pPr lvl="0" rtl="0">
              <a:spcBef>
                <a:spcPts val="0"/>
              </a:spcBef>
              <a:buClr>
                <a:schemeClr val="dk1"/>
              </a:buClr>
              <a:buSzPct val="36666"/>
              <a:buFont typeface="Arial"/>
              <a:buNone/>
            </a:pPr>
            <a:r>
              <a:rPr lang="en"/>
              <a:t>|P{O | x ∈S∩R} − P{O | x ∈ T∩R}| ≤ Ɛ (1),</a:t>
            </a:r>
          </a:p>
          <a:p>
            <a:pPr lvl="0" rtl="0">
              <a:spcBef>
                <a:spcPts val="0"/>
              </a:spcBef>
              <a:buClr>
                <a:schemeClr val="dk1"/>
              </a:buClr>
              <a:buSzPct val="36666"/>
              <a:buFont typeface="Arial"/>
              <a:buNone/>
            </a:pPr>
            <a:r>
              <a:rPr lang="en"/>
              <a:t>|Pr {O | x ∈ S∩R’ } − Pr {O | x ∈ T∩R’}| ≤ Ɛ (2) </a:t>
            </a:r>
          </a:p>
          <a:p>
            <a:pPr lvl="0" rtl="0">
              <a:spcBef>
                <a:spcPts val="0"/>
              </a:spcBef>
              <a:buClr>
                <a:schemeClr val="dk1"/>
              </a:buClr>
              <a:buFont typeface="Arial"/>
              <a:buNone/>
            </a:pPr>
            <a:r>
              <a:t/>
            </a:r>
            <a:endParaRPr/>
          </a:p>
          <a:p>
            <a:pPr lvl="0" rtl="0">
              <a:spcBef>
                <a:spcPts val="0"/>
              </a:spcBef>
              <a:buNone/>
            </a:pPr>
            <a:br>
              <a:rPr lang="en"/>
            </a:b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155150" y="134225"/>
            <a:ext cx="8501699" cy="1141499"/>
          </a:xfrm>
          <a:prstGeom prst="rect">
            <a:avLst/>
          </a:prstGeom>
        </p:spPr>
        <p:txBody>
          <a:bodyPr anchorCtr="0" anchor="b" bIns="91425" lIns="91425" rIns="91425" tIns="91425">
            <a:noAutofit/>
          </a:bodyPr>
          <a:lstStyle/>
          <a:p>
            <a:pPr lvl="0" rtl="0">
              <a:spcBef>
                <a:spcPts val="0"/>
              </a:spcBef>
              <a:buNone/>
            </a:pPr>
            <a:r>
              <a:rPr lang="en" sz="3600"/>
              <a:t>Applying Relaxed Statistical Parity</a:t>
            </a:r>
          </a:p>
        </p:txBody>
      </p:sp>
      <p:sp>
        <p:nvSpPr>
          <p:cNvPr id="85" name="Shape 85"/>
          <p:cNvSpPr txBox="1"/>
          <p:nvPr>
            <p:ph idx="1" type="body"/>
          </p:nvPr>
        </p:nvSpPr>
        <p:spPr>
          <a:xfrm>
            <a:off x="427250" y="1246150"/>
            <a:ext cx="8229600" cy="3779099"/>
          </a:xfrm>
          <a:prstGeom prst="rect">
            <a:avLst/>
          </a:prstGeom>
        </p:spPr>
        <p:txBody>
          <a:bodyPr anchorCtr="0" anchor="t" bIns="91425" lIns="91425" rIns="91425" tIns="91425">
            <a:noAutofit/>
          </a:bodyPr>
          <a:lstStyle/>
          <a:p>
            <a:pPr rtl="0">
              <a:spcBef>
                <a:spcPts val="0"/>
              </a:spcBef>
              <a:buNone/>
            </a:pPr>
            <a:r>
              <a:rPr lang="en"/>
              <a:t>An example with business necessity:</a:t>
            </a:r>
          </a:p>
          <a:p>
            <a:pPr rtl="0">
              <a:spcBef>
                <a:spcPts val="0"/>
              </a:spcBef>
              <a:buNone/>
            </a:pPr>
            <a:r>
              <a:rPr lang="en" sz="1800"/>
              <a:t>Without credit history a user cannot have personal loan</a:t>
            </a:r>
          </a:p>
          <a:p>
            <a:pPr rtl="0">
              <a:spcBef>
                <a:spcPts val="0"/>
              </a:spcBef>
              <a:buNone/>
            </a:pPr>
            <a:br>
              <a:rPr lang="en"/>
            </a:br>
          </a:p>
          <a:p>
            <a:pPr rtl="0">
              <a:spcBef>
                <a:spcPts val="0"/>
              </a:spcBef>
              <a:buNone/>
            </a:pPr>
            <a:r>
              <a:t/>
            </a:r>
            <a:endParaRPr/>
          </a:p>
          <a:p>
            <a:pPr rtl="0">
              <a:spcBef>
                <a:spcPts val="0"/>
              </a:spcBef>
              <a:buNone/>
            </a:pPr>
            <a:r>
              <a:t/>
            </a:r>
            <a:endParaRPr sz="1800"/>
          </a:p>
          <a:p>
            <a:pPr lvl="0" rtl="0">
              <a:spcBef>
                <a:spcPts val="0"/>
              </a:spcBef>
              <a:buNone/>
            </a:pPr>
            <a:r>
              <a:rPr lang="en" sz="2400"/>
              <a:t>Naive approach: </a:t>
            </a:r>
          </a:p>
          <a:p>
            <a:pPr indent="-317500" lvl="0" marL="457200" rtl="0">
              <a:spcBef>
                <a:spcPts val="0"/>
              </a:spcBef>
              <a:buClr>
                <a:schemeClr val="dk2"/>
              </a:buClr>
              <a:buSzPct val="100000"/>
              <a:buFont typeface="Arial"/>
              <a:buChar char="●"/>
            </a:pPr>
            <a:r>
              <a:rPr lang="en" sz="1400"/>
              <a:t>25% more users of A than B receive Payday loans (high interest).</a:t>
            </a:r>
          </a:p>
          <a:p>
            <a:pPr indent="-317500" lvl="0" marL="457200" rtl="0">
              <a:spcBef>
                <a:spcPts val="0"/>
              </a:spcBef>
              <a:buClr>
                <a:schemeClr val="dk2"/>
              </a:buClr>
              <a:buSzPct val="100000"/>
              <a:buFont typeface="Arial"/>
              <a:buChar char="●"/>
            </a:pPr>
            <a:r>
              <a:rPr lang="en" sz="1400"/>
              <a:t>Statistical parity condition |Pr {O | x ∈ S} − Pr {O | x ∈ S’ }| yields: |85/100 - 60/100| = 0.25</a:t>
            </a:r>
          </a:p>
        </p:txBody>
      </p:sp>
      <p:graphicFrame>
        <p:nvGraphicFramePr>
          <p:cNvPr id="86" name="Shape 86"/>
          <p:cNvGraphicFramePr/>
          <p:nvPr/>
        </p:nvGraphicFramePr>
        <p:xfrm>
          <a:off x="606825" y="2506825"/>
          <a:ext cx="3000000" cy="3000000"/>
        </p:xfrm>
        <a:graphic>
          <a:graphicData uri="http://schemas.openxmlformats.org/drawingml/2006/table">
            <a:tbl>
              <a:tblPr>
                <a:noFill/>
                <a:tableStyleId>{9A382A31-231E-4632-9B6E-9921C23B4E70}</a:tableStyleId>
              </a:tblPr>
              <a:tblGrid>
                <a:gridCol w="2413000"/>
                <a:gridCol w="2413000"/>
                <a:gridCol w="2413000"/>
              </a:tblGrid>
              <a:tr h="381000">
                <a:tc>
                  <a:txBody>
                    <a:bodyPr>
                      <a:noAutofit/>
                    </a:bodyPr>
                    <a:lstStyle/>
                    <a:p>
                      <a:pPr rtl="0" algn="ctr">
                        <a:spcBef>
                          <a:spcPts val="0"/>
                        </a:spcBef>
                        <a:buNone/>
                      </a:pPr>
                      <a:r>
                        <a:t/>
                      </a:r>
                      <a:endParaRPr sz="1200"/>
                    </a:p>
                    <a:p>
                      <a:pPr algn="ctr">
                        <a:spcBef>
                          <a:spcPts val="0"/>
                        </a:spcBef>
                        <a:buNone/>
                      </a:pPr>
                      <a:r>
                        <a:rPr lang="en" sz="1200"/>
                        <a:t>Credit History</a:t>
                      </a:r>
                    </a:p>
                  </a:txBody>
                  <a:tcPr marT="91425" marB="91425" marR="91425" marL="91425"/>
                </a:tc>
                <a:tc>
                  <a:txBody>
                    <a:bodyPr>
                      <a:noAutofit/>
                    </a:bodyPr>
                    <a:lstStyle/>
                    <a:p>
                      <a:pPr rtl="0" algn="ctr">
                        <a:spcBef>
                          <a:spcPts val="0"/>
                        </a:spcBef>
                        <a:buNone/>
                      </a:pPr>
                      <a:r>
                        <a:rPr lang="en" sz="1200" u="sng"/>
                        <a:t>Loan Type (Population A)</a:t>
                      </a:r>
                    </a:p>
                    <a:p>
                      <a:pPr algn="ctr">
                        <a:spcBef>
                          <a:spcPts val="0"/>
                        </a:spcBef>
                        <a:buNone/>
                      </a:pPr>
                      <a:r>
                        <a:rPr lang="en" sz="1200"/>
                        <a:t>Payday    Personal    Total</a:t>
                      </a:r>
                    </a:p>
                  </a:txBody>
                  <a:tcPr marT="91425" marB="91425" marR="91425" marL="91425"/>
                </a:tc>
                <a:tc>
                  <a:txBody>
                    <a:bodyPr>
                      <a:noAutofit/>
                    </a:bodyPr>
                    <a:lstStyle/>
                    <a:p>
                      <a:pPr lvl="0" rtl="0" algn="ctr">
                        <a:spcBef>
                          <a:spcPts val="0"/>
                        </a:spcBef>
                        <a:buClr>
                          <a:schemeClr val="dk1"/>
                        </a:buClr>
                        <a:buSzPct val="91666"/>
                        <a:buFont typeface="Arial"/>
                        <a:buNone/>
                      </a:pPr>
                      <a:r>
                        <a:rPr lang="en" sz="1200" u="sng">
                          <a:solidFill>
                            <a:schemeClr val="dk1"/>
                          </a:solidFill>
                        </a:rPr>
                        <a:t>Loan Type (Population A)</a:t>
                      </a:r>
                    </a:p>
                    <a:p>
                      <a:pPr lvl="0" algn="ctr">
                        <a:spcBef>
                          <a:spcPts val="0"/>
                        </a:spcBef>
                        <a:buClr>
                          <a:schemeClr val="dk1"/>
                        </a:buClr>
                        <a:buSzPct val="91666"/>
                        <a:buFont typeface="Arial"/>
                        <a:buNone/>
                      </a:pPr>
                      <a:r>
                        <a:rPr lang="en" sz="1200">
                          <a:solidFill>
                            <a:schemeClr val="dk1"/>
                          </a:solidFill>
                        </a:rPr>
                        <a:t>Payday    Personal    Total</a:t>
                      </a:r>
                    </a:p>
                  </a:txBody>
                  <a:tcPr marT="91425" marB="91425" marR="91425" marL="91425"/>
                </a:tc>
              </a:tr>
              <a:tr h="381000">
                <a:tc>
                  <a:txBody>
                    <a:bodyPr>
                      <a:noAutofit/>
                    </a:bodyPr>
                    <a:lstStyle/>
                    <a:p>
                      <a:pPr rtl="0" algn="ctr">
                        <a:spcBef>
                          <a:spcPts val="0"/>
                        </a:spcBef>
                        <a:buNone/>
                      </a:pPr>
                      <a:r>
                        <a:rPr lang="en" sz="1200"/>
                        <a:t>YES</a:t>
                      </a:r>
                    </a:p>
                    <a:p>
                      <a:pPr algn="ctr">
                        <a:spcBef>
                          <a:spcPts val="0"/>
                        </a:spcBef>
                        <a:buNone/>
                      </a:pPr>
                      <a:r>
                        <a:rPr lang="en" sz="1200"/>
                        <a:t>NO</a:t>
                      </a:r>
                    </a:p>
                  </a:txBody>
                  <a:tcPr marT="91425" marB="91425" marR="91425" marL="91425"/>
                </a:tc>
                <a:tc>
                  <a:txBody>
                    <a:bodyPr>
                      <a:noAutofit/>
                    </a:bodyPr>
                    <a:lstStyle/>
                    <a:p>
                      <a:pPr rtl="0" algn="ctr">
                        <a:spcBef>
                          <a:spcPts val="0"/>
                        </a:spcBef>
                        <a:buNone/>
                      </a:pPr>
                      <a:r>
                        <a:rPr lang="en" sz="1200"/>
                        <a:t>5              15         20</a:t>
                      </a:r>
                    </a:p>
                    <a:p>
                      <a:pPr algn="ctr">
                        <a:spcBef>
                          <a:spcPts val="0"/>
                        </a:spcBef>
                        <a:buNone/>
                      </a:pPr>
                      <a:r>
                        <a:rPr lang="en" sz="1200"/>
                        <a:t>80             0          80</a:t>
                      </a:r>
                    </a:p>
                  </a:txBody>
                  <a:tcPr marT="91425" marB="91425" marR="91425" marL="91425"/>
                </a:tc>
                <a:tc>
                  <a:txBody>
                    <a:bodyPr>
                      <a:noAutofit/>
                    </a:bodyPr>
                    <a:lstStyle/>
                    <a:p>
                      <a:pPr rtl="0" algn="ctr">
                        <a:spcBef>
                          <a:spcPts val="0"/>
                        </a:spcBef>
                        <a:buNone/>
                      </a:pPr>
                      <a:r>
                        <a:rPr lang="en" sz="1200"/>
                        <a:t>15         40         55</a:t>
                      </a:r>
                    </a:p>
                    <a:p>
                      <a:pPr algn="ctr">
                        <a:spcBef>
                          <a:spcPts val="0"/>
                        </a:spcBef>
                        <a:buNone/>
                      </a:pPr>
                      <a:r>
                        <a:rPr lang="en" sz="1200"/>
                        <a:t>45         0           45</a:t>
                      </a:r>
                    </a:p>
                  </a:txBody>
                  <a:tcPr marT="91425" marB="91425" marR="91425" marL="91425"/>
                </a:tc>
              </a:tr>
              <a:tr h="381000">
                <a:tc>
                  <a:txBody>
                    <a:bodyPr>
                      <a:noAutofit/>
                    </a:bodyPr>
                    <a:lstStyle/>
                    <a:p>
                      <a:pPr algn="ctr">
                        <a:spcBef>
                          <a:spcPts val="0"/>
                        </a:spcBef>
                        <a:buNone/>
                      </a:pPr>
                      <a:r>
                        <a:rPr b="1" lang="en" sz="1200"/>
                        <a:t>Total </a:t>
                      </a:r>
                    </a:p>
                  </a:txBody>
                  <a:tcPr marT="91425" marB="91425" marR="91425" marL="91425"/>
                </a:tc>
                <a:tc>
                  <a:txBody>
                    <a:bodyPr>
                      <a:noAutofit/>
                    </a:bodyPr>
                    <a:lstStyle/>
                    <a:p>
                      <a:pPr algn="ctr">
                        <a:spcBef>
                          <a:spcPts val="0"/>
                        </a:spcBef>
                        <a:buNone/>
                      </a:pPr>
                      <a:r>
                        <a:rPr b="1" lang="en" sz="1200"/>
                        <a:t>  85            15         100</a:t>
                      </a:r>
                    </a:p>
                  </a:txBody>
                  <a:tcPr marT="91425" marB="91425" marR="91425" marL="91425"/>
                </a:tc>
                <a:tc>
                  <a:txBody>
                    <a:bodyPr>
                      <a:noAutofit/>
                    </a:bodyPr>
                    <a:lstStyle/>
                    <a:p>
                      <a:pPr algn="ctr">
                        <a:spcBef>
                          <a:spcPts val="0"/>
                        </a:spcBef>
                        <a:buNone/>
                      </a:pPr>
                      <a:r>
                        <a:rPr b="1" lang="en" sz="1200"/>
                        <a:t>   60         40         100</a:t>
                      </a:r>
                    </a:p>
                  </a:txBody>
                  <a:tcPr marT="91425" marB="91425" marR="91425" marL="91425"/>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