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 ContentType="image/ti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56" r:id="rId2"/>
    <p:sldId id="257" r:id="rId3"/>
    <p:sldId id="258" r:id="rId4"/>
    <p:sldId id="291"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92" r:id="rId26"/>
    <p:sldId id="279" r:id="rId27"/>
    <p:sldId id="280" r:id="rId28"/>
    <p:sldId id="281" r:id="rId29"/>
    <p:sldId id="282" r:id="rId30"/>
    <p:sldId id="293" r:id="rId31"/>
    <p:sldId id="283" r:id="rId32"/>
    <p:sldId id="284" r:id="rId33"/>
    <p:sldId id="285" r:id="rId34"/>
    <p:sldId id="286" r:id="rId35"/>
    <p:sldId id="287" r:id="rId36"/>
    <p:sldId id="288" r:id="rId37"/>
    <p:sldId id="289" r:id="rId38"/>
    <p:sldId id="290" r:id="rId3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1pPr>
    <a:lvl2pPr marL="0" marR="0" indent="2286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2pPr>
    <a:lvl3pPr marL="0" marR="0" indent="4572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3pPr>
    <a:lvl4pPr marL="0" marR="0" indent="6858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4pPr>
    <a:lvl5pPr marL="0" marR="0" indent="9144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5pPr>
    <a:lvl6pPr marL="0" marR="0" indent="11430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6pPr>
    <a:lvl7pPr marL="0" marR="0" indent="13716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7pPr>
    <a:lvl8pPr marL="0" marR="0" indent="16002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8pPr>
    <a:lvl9pPr marL="0" marR="0" indent="18288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 styleId="{D51ADE6A-740E-44AE-83CC-AE7238B6C88D}" styleName="">
    <a:tblBg/>
    <a:wholeTbl>
      <a:tcTxStyle b="off" i="off">
        <a:font>
          <a:latin typeface="Helvetica Light"/>
          <a:ea typeface="Helvetica Light"/>
          <a:cs typeface="Helvetica Light"/>
        </a:font>
        <a:srgbClr val="000000"/>
      </a:tcTxStyle>
      <a:tcStyle>
        <a:tcBdr>
          <a:left>
            <a:ln w="12700" cap="flat">
              <a:solidFill>
                <a:srgbClr val="3797C6"/>
              </a:solidFill>
              <a:prstDash val="solid"/>
              <a:miter lim="400000"/>
            </a:ln>
          </a:left>
          <a:right>
            <a:ln w="12700" cap="flat">
              <a:solidFill>
                <a:srgbClr val="3797C6"/>
              </a:solidFill>
              <a:prstDash val="solid"/>
              <a:miter lim="400000"/>
            </a:ln>
          </a:right>
          <a:top>
            <a:ln w="12700" cap="flat">
              <a:solidFill>
                <a:srgbClr val="3797C6"/>
              </a:solidFill>
              <a:prstDash val="solid"/>
              <a:miter lim="400000"/>
            </a:ln>
          </a:top>
          <a:bottom>
            <a:ln w="12700" cap="flat">
              <a:solidFill>
                <a:srgbClr val="3797C6"/>
              </a:solidFill>
              <a:prstDash val="solid"/>
              <a:miter lim="400000"/>
            </a:ln>
          </a:bottom>
          <a:insideH>
            <a:ln w="12700" cap="flat">
              <a:solidFill>
                <a:srgbClr val="3797C6"/>
              </a:solidFill>
              <a:prstDash val="solid"/>
              <a:miter lim="400000"/>
            </a:ln>
          </a:insideH>
          <a:insideV>
            <a:ln w="12700" cap="flat">
              <a:solidFill>
                <a:srgbClr val="3797C6"/>
              </a:solidFill>
              <a:prstDash val="solid"/>
              <a:miter lim="400000"/>
            </a:ln>
          </a:insideV>
        </a:tcBdr>
        <a:fill>
          <a:solidFill>
            <a:srgbClr val="E3E5E8"/>
          </a:solidFill>
        </a:fill>
      </a:tcStyle>
    </a:wholeTbl>
    <a:band2H>
      <a:tcTxStyle/>
      <a:tcStyle>
        <a:tcBdr/>
        <a:fill>
          <a:solidFill>
            <a:srgbClr val="FFFFFF"/>
          </a:solidFill>
        </a:fill>
      </a:tcStyle>
    </a:band2H>
    <a:firstCol>
      <a:tcTxStyle b="on" i="off">
        <a:font>
          <a:latin typeface="Helvetica"/>
          <a:ea typeface="Helvetica"/>
          <a:cs typeface="Helvetica"/>
        </a:font>
        <a:srgbClr val="FFFFFF"/>
      </a:tcTxStyle>
      <a:tcStyle>
        <a:tcBdr>
          <a:left>
            <a:ln w="12700" cap="flat">
              <a:solidFill>
                <a:schemeClr val="accent1"/>
              </a:solidFill>
              <a:prstDash val="solid"/>
              <a:miter lim="400000"/>
            </a:ln>
          </a:left>
          <a:right>
            <a:ln w="12700" cap="flat">
              <a:noFill/>
              <a:miter lim="400000"/>
            </a:ln>
          </a:right>
          <a:top>
            <a:ln w="12700" cap="flat">
              <a:solidFill>
                <a:srgbClr val="3797C6"/>
              </a:solidFill>
              <a:prstDash val="solid"/>
              <a:miter lim="400000"/>
            </a:ln>
          </a:top>
          <a:bottom>
            <a:ln w="12700" cap="flat">
              <a:solidFill>
                <a:srgbClr val="3797C6"/>
              </a:solidFill>
              <a:prstDash val="solid"/>
              <a:miter lim="400000"/>
            </a:ln>
          </a:bottom>
          <a:insideH>
            <a:ln w="12700" cap="flat">
              <a:solidFill>
                <a:srgbClr val="3797C6"/>
              </a:solidFill>
              <a:prstDash val="solid"/>
              <a:miter lim="400000"/>
            </a:ln>
          </a:insideH>
          <a:insideV>
            <a:ln w="12700" cap="flat">
              <a:solidFill>
                <a:srgbClr val="3797C6"/>
              </a:solidFill>
              <a:prstDash val="solid"/>
              <a:miter lim="400000"/>
            </a:ln>
          </a:insideV>
        </a:tcBdr>
        <a:fill>
          <a:solidFill>
            <a:srgbClr val="398CCE"/>
          </a:solidFill>
        </a:fill>
      </a:tcStyle>
    </a:firstCol>
    <a:lastRow>
      <a:tcTxStyle b="on" i="off">
        <a:font>
          <a:latin typeface="Helvetica"/>
          <a:ea typeface="Helvetica"/>
          <a:cs typeface="Helvetica"/>
        </a:font>
        <a:srgbClr val="FFFFFF"/>
      </a:tcTxStyle>
      <a:tcStyle>
        <a:tcBdr>
          <a:left>
            <a:ln w="25400" cap="flat">
              <a:noFill/>
              <a:miter lim="400000"/>
            </a:ln>
          </a:left>
          <a:right>
            <a:ln w="25400" cap="flat">
              <a:noFill/>
              <a:miter lim="400000"/>
            </a:ln>
          </a:right>
          <a:top>
            <a:ln w="25400" cap="flat">
              <a:noFill/>
              <a:miter lim="400000"/>
            </a:ln>
          </a:top>
          <a:bottom>
            <a:ln w="12700" cap="flat">
              <a:solidFill>
                <a:schemeClr val="accent1"/>
              </a:solidFill>
              <a:prstDash val="solid"/>
              <a:miter lim="400000"/>
            </a:ln>
          </a:bottom>
          <a:insideH>
            <a:ln w="25400" cap="flat">
              <a:noFill/>
              <a:miter lim="400000"/>
            </a:ln>
          </a:insideH>
          <a:insideV>
            <a:ln w="25400" cap="flat">
              <a:noFill/>
              <a:miter lim="400000"/>
            </a:ln>
          </a:insideV>
        </a:tcBdr>
        <a:fill>
          <a:solidFill>
            <a:schemeClr val="accent1">
              <a:satOff val="-3355"/>
              <a:lumOff val="26614"/>
            </a:schemeClr>
          </a:solidFill>
        </a:fill>
      </a:tcStyle>
    </a:lastRow>
    <a:firstRow>
      <a:tcTxStyle b="on" i="off">
        <a:font>
          <a:latin typeface="Helvetica"/>
          <a:ea typeface="Helvetica"/>
          <a:cs typeface="Helvetica"/>
        </a:font>
        <a:srgbClr val="FFFFFF"/>
      </a:tcTxStyle>
      <a:tcStyle>
        <a:tcBdr>
          <a:left>
            <a:ln w="12700" cap="flat">
              <a:solidFill>
                <a:srgbClr val="3797C6"/>
              </a:solidFill>
              <a:prstDash val="solid"/>
              <a:miter lim="400000"/>
            </a:ln>
          </a:left>
          <a:right>
            <a:ln w="12700" cap="flat">
              <a:solidFill>
                <a:srgbClr val="3797C6"/>
              </a:solidFill>
              <a:prstDash val="solid"/>
              <a:miter lim="400000"/>
            </a:ln>
          </a:right>
          <a:top>
            <a:ln w="12700" cap="flat">
              <a:solidFill>
                <a:schemeClr val="accent1"/>
              </a:solidFill>
              <a:prstDash val="solid"/>
              <a:miter lim="400000"/>
            </a:ln>
          </a:top>
          <a:bottom>
            <a:ln w="12700" cap="flat">
              <a:noFill/>
              <a:miter lim="400000"/>
            </a:ln>
          </a:bottom>
          <a:insideH>
            <a:ln w="12700" cap="flat">
              <a:solidFill>
                <a:srgbClr val="3797C6"/>
              </a:solidFill>
              <a:prstDash val="solid"/>
              <a:miter lim="400000"/>
            </a:ln>
          </a:insideH>
          <a:insideV>
            <a:ln w="12700" cap="flat">
              <a:solidFill>
                <a:srgbClr val="3797C6"/>
              </a:solidFill>
              <a:prstDash val="solid"/>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52" autoAdjust="0"/>
    <p:restoredTop sz="83184" autoAdjust="0"/>
  </p:normalViewPr>
  <p:slideViewPr>
    <p:cSldViewPr snapToGrid="0">
      <p:cViewPr varScale="1">
        <p:scale>
          <a:sx n="39" d="100"/>
          <a:sy n="39" d="100"/>
        </p:scale>
        <p:origin x="1400" y="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1143000" y="685800"/>
            <a:ext cx="4572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4225971447"/>
      </p:ext>
    </p:extLst>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542072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that the goal is to solve the Schrodinger equation.</a:t>
            </a:r>
            <a:endParaRPr lang="en-US" dirty="0"/>
          </a:p>
        </p:txBody>
      </p:sp>
    </p:spTree>
    <p:extLst>
      <p:ext uri="{BB962C8B-B14F-4D97-AF65-F5344CB8AC3E}">
        <p14:creationId xmlns:p14="http://schemas.microsoft.com/office/powerpoint/2010/main" val="2220203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Shape 267"/>
          <p:cNvSpPr>
            <a:spLocks noGrp="1" noRot="1" noChangeAspect="1"/>
          </p:cNvSpPr>
          <p:nvPr>
            <p:ph type="sldImg"/>
          </p:nvPr>
        </p:nvSpPr>
        <p:spPr>
          <a:prstGeom prst="rect">
            <a:avLst/>
          </a:prstGeom>
        </p:spPr>
        <p:txBody>
          <a:bodyPr/>
          <a:lstStyle/>
          <a:p>
            <a:endParaRPr/>
          </a:p>
        </p:txBody>
      </p:sp>
      <p:sp>
        <p:nvSpPr>
          <p:cNvPr id="268" name="Shape 268"/>
          <p:cNvSpPr>
            <a:spLocks noGrp="1"/>
          </p:cNvSpPr>
          <p:nvPr>
            <p:ph type="body" sz="quarter" idx="1"/>
          </p:nvPr>
        </p:nvSpPr>
        <p:spPr>
          <a:prstGeom prst="rect">
            <a:avLst/>
          </a:prstGeom>
        </p:spPr>
        <p:txBody>
          <a:bodyPr/>
          <a:lstStyle/>
          <a:p>
            <a:r>
              <a:t>For a suitable choice of phi, can accurately approximate ANY wavefunction, at least with a large enough set of phi</a:t>
            </a:r>
          </a:p>
        </p:txBody>
      </p:sp>
    </p:spTree>
    <p:extLst>
      <p:ext uri="{BB962C8B-B14F-4D97-AF65-F5344CB8AC3E}">
        <p14:creationId xmlns:p14="http://schemas.microsoft.com/office/powerpoint/2010/main" val="2849734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a:spLocks noGrp="1" noRot="1" noChangeAspect="1"/>
          </p:cNvSpPr>
          <p:nvPr>
            <p:ph type="sldImg"/>
          </p:nvPr>
        </p:nvSpPr>
        <p:spPr>
          <a:prstGeom prst="rect">
            <a:avLst/>
          </a:prstGeom>
        </p:spPr>
        <p:txBody>
          <a:bodyPr/>
          <a:lstStyle/>
          <a:p>
            <a:endParaRPr/>
          </a:p>
        </p:txBody>
      </p:sp>
      <p:sp>
        <p:nvSpPr>
          <p:cNvPr id="274" name="Shape 274"/>
          <p:cNvSpPr>
            <a:spLocks noGrp="1"/>
          </p:cNvSpPr>
          <p:nvPr>
            <p:ph type="body" sz="quarter" idx="1"/>
          </p:nvPr>
        </p:nvSpPr>
        <p:spPr>
          <a:prstGeom prst="rect">
            <a:avLst/>
          </a:prstGeom>
        </p:spPr>
        <p:txBody>
          <a:bodyPr/>
          <a:lstStyle/>
          <a:p>
            <a:r>
              <a:t>Explain notation 3/4 way down -- numbers are for the particular electrons</a:t>
            </a:r>
          </a:p>
          <a:p>
            <a:r>
              <a:t>Note that this is not Hartree-Fock yet -- we are starting to work towards it</a:t>
            </a:r>
          </a:p>
        </p:txBody>
      </p:sp>
    </p:spTree>
    <p:extLst>
      <p:ext uri="{BB962C8B-B14F-4D97-AF65-F5344CB8AC3E}">
        <p14:creationId xmlns:p14="http://schemas.microsoft.com/office/powerpoint/2010/main" val="1400898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Shape 282"/>
          <p:cNvSpPr>
            <a:spLocks noGrp="1" noRot="1" noChangeAspect="1"/>
          </p:cNvSpPr>
          <p:nvPr>
            <p:ph type="sldImg"/>
          </p:nvPr>
        </p:nvSpPr>
        <p:spPr>
          <a:prstGeom prst="rect">
            <a:avLst/>
          </a:prstGeom>
        </p:spPr>
        <p:txBody>
          <a:bodyPr/>
          <a:lstStyle/>
          <a:p>
            <a:endParaRPr/>
          </a:p>
        </p:txBody>
      </p:sp>
      <p:sp>
        <p:nvSpPr>
          <p:cNvPr id="283" name="Shape 283"/>
          <p:cNvSpPr>
            <a:spLocks noGrp="1"/>
          </p:cNvSpPr>
          <p:nvPr>
            <p:ph type="body" sz="quarter" idx="1"/>
          </p:nvPr>
        </p:nvSpPr>
        <p:spPr>
          <a:prstGeom prst="rect">
            <a:avLst/>
          </a:prstGeom>
        </p:spPr>
        <p:txBody>
          <a:bodyPr/>
          <a:lstStyle/>
          <a:p>
            <a:r>
              <a:t>Explain notation 3/4 way down -- numbers are for the particular electrons</a:t>
            </a:r>
          </a:p>
          <a:p>
            <a:r>
              <a:t>Note that this is not Hartree-Fock yet -- we are starting to work towards it</a:t>
            </a:r>
          </a:p>
        </p:txBody>
      </p:sp>
    </p:spTree>
    <p:extLst>
      <p:ext uri="{BB962C8B-B14F-4D97-AF65-F5344CB8AC3E}">
        <p14:creationId xmlns:p14="http://schemas.microsoft.com/office/powerpoint/2010/main" val="1812318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Shape 319"/>
          <p:cNvSpPr>
            <a:spLocks noGrp="1" noRot="1" noChangeAspect="1"/>
          </p:cNvSpPr>
          <p:nvPr>
            <p:ph type="sldImg"/>
          </p:nvPr>
        </p:nvSpPr>
        <p:spPr>
          <a:prstGeom prst="rect">
            <a:avLst/>
          </a:prstGeom>
        </p:spPr>
        <p:txBody>
          <a:bodyPr/>
          <a:lstStyle/>
          <a:p>
            <a:endParaRPr/>
          </a:p>
        </p:txBody>
      </p:sp>
      <p:sp>
        <p:nvSpPr>
          <p:cNvPr id="320" name="Shape 320"/>
          <p:cNvSpPr>
            <a:spLocks noGrp="1"/>
          </p:cNvSpPr>
          <p:nvPr>
            <p:ph type="body" sz="quarter" idx="1"/>
          </p:nvPr>
        </p:nvSpPr>
        <p:spPr>
          <a:prstGeom prst="rect">
            <a:avLst/>
          </a:prstGeom>
        </p:spPr>
        <p:txBody>
          <a:bodyPr/>
          <a:lstStyle/>
          <a:p>
            <a:pPr>
              <a:defRPr sz="1800"/>
            </a:pPr>
            <a:r>
              <a:rPr dirty="0"/>
              <a:t>Assume here all electrons are paired; there are special techniques for dealing with unpaired electrons</a:t>
            </a:r>
          </a:p>
          <a:p>
            <a:pPr>
              <a:defRPr sz="1800"/>
            </a:pPr>
            <a:r>
              <a:rPr dirty="0"/>
              <a:t>The first term is the interactions of electrons with nuclei. Note switch to reduced units. </a:t>
            </a:r>
          </a:p>
        </p:txBody>
      </p:sp>
    </p:spTree>
    <p:extLst>
      <p:ext uri="{BB962C8B-B14F-4D97-AF65-F5344CB8AC3E}">
        <p14:creationId xmlns:p14="http://schemas.microsoft.com/office/powerpoint/2010/main" val="3008649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Shape 330"/>
          <p:cNvSpPr>
            <a:spLocks noGrp="1" noRot="1" noChangeAspect="1"/>
          </p:cNvSpPr>
          <p:nvPr>
            <p:ph type="sldImg"/>
          </p:nvPr>
        </p:nvSpPr>
        <p:spPr>
          <a:prstGeom prst="rect">
            <a:avLst/>
          </a:prstGeom>
        </p:spPr>
        <p:txBody>
          <a:bodyPr/>
          <a:lstStyle/>
          <a:p>
            <a:endParaRPr/>
          </a:p>
        </p:txBody>
      </p:sp>
      <p:sp>
        <p:nvSpPr>
          <p:cNvPr id="331" name="Shape 331"/>
          <p:cNvSpPr>
            <a:spLocks noGrp="1"/>
          </p:cNvSpPr>
          <p:nvPr>
            <p:ph type="body" sz="quarter" idx="1"/>
          </p:nvPr>
        </p:nvSpPr>
        <p:spPr>
          <a:prstGeom prst="rect">
            <a:avLst/>
          </a:prstGeom>
        </p:spPr>
        <p:txBody>
          <a:bodyPr/>
          <a:lstStyle/>
          <a:p>
            <a:r>
              <a:rPr dirty="0" err="1"/>
              <a:t>s</a:t>
            </a:r>
            <a:r>
              <a:rPr baseline="-5999" dirty="0" err="1"/>
              <a:t>i</a:t>
            </a:r>
            <a:r>
              <a:rPr dirty="0"/>
              <a:t> are </a:t>
            </a:r>
            <a:r>
              <a:rPr dirty="0" smtClean="0"/>
              <a:t>spins</a:t>
            </a:r>
            <a:endParaRPr lang="en-US" dirty="0" smtClean="0"/>
          </a:p>
          <a:p>
            <a:r>
              <a:rPr lang="en-US" dirty="0" smtClean="0"/>
              <a:t>We want to obtain the orbitals of a molecule, so we can build</a:t>
            </a:r>
            <a:r>
              <a:rPr lang="en-US" baseline="0" dirty="0" smtClean="0"/>
              <a:t> those up from individual atoms</a:t>
            </a:r>
            <a:endParaRPr dirty="0"/>
          </a:p>
        </p:txBody>
      </p:sp>
    </p:spTree>
    <p:extLst>
      <p:ext uri="{BB962C8B-B14F-4D97-AF65-F5344CB8AC3E}">
        <p14:creationId xmlns:p14="http://schemas.microsoft.com/office/powerpoint/2010/main" val="715344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Shape 335"/>
          <p:cNvSpPr>
            <a:spLocks noGrp="1" noRot="1" noChangeAspect="1"/>
          </p:cNvSpPr>
          <p:nvPr>
            <p:ph type="sldImg"/>
          </p:nvPr>
        </p:nvSpPr>
        <p:spPr>
          <a:prstGeom prst="rect">
            <a:avLst/>
          </a:prstGeom>
        </p:spPr>
        <p:txBody>
          <a:bodyPr/>
          <a:lstStyle/>
          <a:p>
            <a:endParaRPr/>
          </a:p>
        </p:txBody>
      </p:sp>
      <p:sp>
        <p:nvSpPr>
          <p:cNvPr id="336" name="Shape 336"/>
          <p:cNvSpPr>
            <a:spLocks noGrp="1"/>
          </p:cNvSpPr>
          <p:nvPr>
            <p:ph type="body" sz="quarter" idx="1"/>
          </p:nvPr>
        </p:nvSpPr>
        <p:spPr>
          <a:prstGeom prst="rect">
            <a:avLst/>
          </a:prstGeom>
        </p:spPr>
        <p:txBody>
          <a:bodyPr/>
          <a:lstStyle/>
          <a:p>
            <a:r>
              <a:t>In E, off-diagonal elements are zero</a:t>
            </a:r>
          </a:p>
          <a:p>
            <a:r>
              <a:t>Must be solved iteratively (explain iteratively) since F and S depend on coefficients c</a:t>
            </a:r>
            <a:r>
              <a:rPr baseline="-5999"/>
              <a:t>ui</a:t>
            </a:r>
          </a:p>
        </p:txBody>
      </p:sp>
    </p:spTree>
    <p:extLst>
      <p:ext uri="{BB962C8B-B14F-4D97-AF65-F5344CB8AC3E}">
        <p14:creationId xmlns:p14="http://schemas.microsoft.com/office/powerpoint/2010/main" val="31146651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Shape 341"/>
          <p:cNvSpPr>
            <a:spLocks noGrp="1" noRot="1" noChangeAspect="1"/>
          </p:cNvSpPr>
          <p:nvPr>
            <p:ph type="sldImg"/>
          </p:nvPr>
        </p:nvSpPr>
        <p:spPr>
          <a:prstGeom prst="rect">
            <a:avLst/>
          </a:prstGeom>
        </p:spPr>
        <p:txBody>
          <a:bodyPr/>
          <a:lstStyle/>
          <a:p>
            <a:endParaRPr/>
          </a:p>
        </p:txBody>
      </p:sp>
      <p:sp>
        <p:nvSpPr>
          <p:cNvPr id="342" name="Shape 342"/>
          <p:cNvSpPr>
            <a:spLocks noGrp="1"/>
          </p:cNvSpPr>
          <p:nvPr>
            <p:ph type="body" sz="quarter" idx="1"/>
          </p:nvPr>
        </p:nvSpPr>
        <p:spPr>
          <a:prstGeom prst="rect">
            <a:avLst/>
          </a:prstGeom>
        </p:spPr>
        <p:txBody>
          <a:bodyPr/>
          <a:lstStyle/>
          <a:p>
            <a:pPr>
              <a:defRPr sz="1800"/>
            </a:pPr>
            <a:r>
              <a:t>It is a mean-field solution BECAUSE we have to solve self-consistently. Any solution we find by solving for one electron affects the solutions for the other electrons, and so on. We can repeat this process until the solutions for all electrons quit changing the others anymore -- but in the process we are making it mean-field. </a:t>
            </a:r>
          </a:p>
          <a:p>
            <a:pPr>
              <a:defRPr sz="1800"/>
            </a:pPr>
            <a:r>
              <a:t>This neglects coupling and correlation of motions. </a:t>
            </a:r>
          </a:p>
        </p:txBody>
      </p:sp>
    </p:spTree>
    <p:extLst>
      <p:ext uri="{BB962C8B-B14F-4D97-AF65-F5344CB8AC3E}">
        <p14:creationId xmlns:p14="http://schemas.microsoft.com/office/powerpoint/2010/main" val="27582480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Shape 348"/>
          <p:cNvSpPr>
            <a:spLocks noGrp="1" noRot="1" noChangeAspect="1"/>
          </p:cNvSpPr>
          <p:nvPr>
            <p:ph type="sldImg"/>
          </p:nvPr>
        </p:nvSpPr>
        <p:spPr>
          <a:prstGeom prst="rect">
            <a:avLst/>
          </a:prstGeom>
        </p:spPr>
        <p:txBody>
          <a:bodyPr/>
          <a:lstStyle/>
          <a:p>
            <a:endParaRPr/>
          </a:p>
        </p:txBody>
      </p:sp>
      <p:sp>
        <p:nvSpPr>
          <p:cNvPr id="349" name="Shape 349"/>
          <p:cNvSpPr>
            <a:spLocks noGrp="1"/>
          </p:cNvSpPr>
          <p:nvPr>
            <p:ph type="body" sz="quarter" idx="1"/>
          </p:nvPr>
        </p:nvSpPr>
        <p:spPr>
          <a:prstGeom prst="rect">
            <a:avLst/>
          </a:prstGeom>
        </p:spPr>
        <p:txBody>
          <a:bodyPr/>
          <a:lstStyle/>
          <a:p>
            <a:pPr>
              <a:defRPr sz="1900"/>
            </a:pPr>
            <a:r>
              <a:t>A ‘basis set’ just refers to how we represent the underlying atomic orbitals.</a:t>
            </a:r>
          </a:p>
          <a:p>
            <a:pPr>
              <a:defRPr sz="1900"/>
            </a:pPr>
            <a:r>
              <a:t>STOs are are actually the first term in a Taylor expansion of the Laguerre polynomials</a:t>
            </a:r>
          </a:p>
          <a:p>
            <a:pPr>
              <a:defRPr sz="1900"/>
            </a:pPr>
            <a:r>
              <a:t>Dealing with orbitals centered at different nuclei is numerically challenging because of the functional form.</a:t>
            </a:r>
          </a:p>
        </p:txBody>
      </p:sp>
    </p:spTree>
    <p:extLst>
      <p:ext uri="{BB962C8B-B14F-4D97-AF65-F5344CB8AC3E}">
        <p14:creationId xmlns:p14="http://schemas.microsoft.com/office/powerpoint/2010/main" val="20654225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Shape 360"/>
          <p:cNvSpPr>
            <a:spLocks noGrp="1" noRot="1" noChangeAspect="1"/>
          </p:cNvSpPr>
          <p:nvPr>
            <p:ph type="sldImg"/>
          </p:nvPr>
        </p:nvSpPr>
        <p:spPr>
          <a:prstGeom prst="rect">
            <a:avLst/>
          </a:prstGeom>
        </p:spPr>
        <p:txBody>
          <a:bodyPr/>
          <a:lstStyle/>
          <a:p>
            <a:endParaRPr/>
          </a:p>
        </p:txBody>
      </p:sp>
      <p:sp>
        <p:nvSpPr>
          <p:cNvPr id="361" name="Shape 361"/>
          <p:cNvSpPr>
            <a:spLocks noGrp="1"/>
          </p:cNvSpPr>
          <p:nvPr>
            <p:ph type="body" sz="quarter" idx="1"/>
          </p:nvPr>
        </p:nvSpPr>
        <p:spPr>
          <a:prstGeom prst="rect">
            <a:avLst/>
          </a:prstGeom>
        </p:spPr>
        <p:txBody>
          <a:bodyPr/>
          <a:lstStyle/>
          <a:p>
            <a:pPr>
              <a:defRPr sz="1600"/>
            </a:pPr>
            <a:r>
              <a:t>The minimal-ness here can be a problem because we are working with </a:t>
            </a:r>
            <a:r>
              <a:rPr b="1"/>
              <a:t>approximations </a:t>
            </a:r>
            <a:r>
              <a:t>to </a:t>
            </a:r>
            <a:r>
              <a:rPr b="1"/>
              <a:t>atomic </a:t>
            </a:r>
            <a:r>
              <a:t>orbitals. So we might need more to represent the real orbitals well.</a:t>
            </a:r>
          </a:p>
          <a:p>
            <a:pPr>
              <a:defRPr sz="1600"/>
            </a:pPr>
            <a:r>
              <a:t>Minimal basis sets especially problematic for atoms at the end of a period, such as oxygen or fluorine.</a:t>
            </a:r>
          </a:p>
          <a:p>
            <a:pPr>
              <a:defRPr sz="1600"/>
            </a:pPr>
            <a:r>
              <a:t>Split basis sets important for these, where expansion and contraction is important in response to environment.</a:t>
            </a:r>
          </a:p>
        </p:txBody>
      </p:sp>
    </p:spTree>
    <p:extLst>
      <p:ext uri="{BB962C8B-B14F-4D97-AF65-F5344CB8AC3E}">
        <p14:creationId xmlns:p14="http://schemas.microsoft.com/office/powerpoint/2010/main" val="2428595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a:spLocks noGrp="1" noRot="1" noChangeAspect="1"/>
          </p:cNvSpPr>
          <p:nvPr>
            <p:ph type="sldImg"/>
          </p:nvPr>
        </p:nvSpPr>
        <p:spPr>
          <a:prstGeom prst="rect">
            <a:avLst/>
          </a:prstGeom>
        </p:spPr>
        <p:txBody>
          <a:bodyPr/>
          <a:lstStyle/>
          <a:p>
            <a:endParaRPr/>
          </a:p>
        </p:txBody>
      </p:sp>
      <p:sp>
        <p:nvSpPr>
          <p:cNvPr id="153" name="Shape 153"/>
          <p:cNvSpPr>
            <a:spLocks noGrp="1"/>
          </p:cNvSpPr>
          <p:nvPr>
            <p:ph type="body" sz="quarter" idx="1"/>
          </p:nvPr>
        </p:nvSpPr>
        <p:spPr>
          <a:prstGeom prst="rect">
            <a:avLst/>
          </a:prstGeom>
        </p:spPr>
        <p:txBody>
          <a:bodyPr/>
          <a:lstStyle/>
          <a:p>
            <a:r>
              <a:t>Energy of emitted electrons depends only on energy of incident photon, NOT on intensity of light</a:t>
            </a:r>
          </a:p>
          <a:p>
            <a:r>
              <a:t>Below some threshold frequency, no electrons emitted regardless of intensity</a:t>
            </a:r>
          </a:p>
        </p:txBody>
      </p:sp>
    </p:spTree>
    <p:extLst>
      <p:ext uri="{BB962C8B-B14F-4D97-AF65-F5344CB8AC3E}">
        <p14:creationId xmlns:p14="http://schemas.microsoft.com/office/powerpoint/2010/main" val="1570563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Shape 366"/>
          <p:cNvSpPr>
            <a:spLocks noGrp="1" noRot="1" noChangeAspect="1"/>
          </p:cNvSpPr>
          <p:nvPr>
            <p:ph type="sldImg"/>
          </p:nvPr>
        </p:nvSpPr>
        <p:spPr>
          <a:prstGeom prst="rect">
            <a:avLst/>
          </a:prstGeom>
        </p:spPr>
        <p:txBody>
          <a:bodyPr/>
          <a:lstStyle/>
          <a:p>
            <a:endParaRPr/>
          </a:p>
        </p:txBody>
      </p:sp>
      <p:sp>
        <p:nvSpPr>
          <p:cNvPr id="367" name="Shape 367"/>
          <p:cNvSpPr>
            <a:spLocks noGrp="1"/>
          </p:cNvSpPr>
          <p:nvPr>
            <p:ph type="body" sz="quarter" idx="1"/>
          </p:nvPr>
        </p:nvSpPr>
        <p:spPr>
          <a:prstGeom prst="rect">
            <a:avLst/>
          </a:prstGeom>
        </p:spPr>
        <p:txBody>
          <a:bodyPr/>
          <a:lstStyle/>
          <a:p>
            <a:pPr>
              <a:defRPr sz="1500"/>
            </a:pPr>
            <a:r>
              <a:t>The minimal-ness here can be a problem because we are working with </a:t>
            </a:r>
            <a:r>
              <a:rPr b="1"/>
              <a:t>approximations </a:t>
            </a:r>
            <a:r>
              <a:t>to </a:t>
            </a:r>
            <a:r>
              <a:rPr b="1"/>
              <a:t>atomic </a:t>
            </a:r>
            <a:r>
              <a:t>orbitals. So we might need more to represent the real orbitals well.</a:t>
            </a:r>
          </a:p>
          <a:p>
            <a:pPr>
              <a:defRPr sz="1500"/>
            </a:pPr>
            <a:r>
              <a:t>Minimal basis sets especially problematic for atoms at the end of a period, such as oxygen or fluorine.</a:t>
            </a:r>
          </a:p>
          <a:p>
            <a:pPr>
              <a:defRPr sz="1500"/>
            </a:pPr>
            <a:r>
              <a:t>Split basis sets important for these, where expansion and contraction is important in response to environment.</a:t>
            </a:r>
          </a:p>
          <a:p>
            <a:pPr>
              <a:defRPr sz="1500"/>
            </a:pPr>
            <a:r>
              <a:t>DRAW Polarization</a:t>
            </a:r>
          </a:p>
        </p:txBody>
      </p:sp>
    </p:spTree>
    <p:extLst>
      <p:ext uri="{BB962C8B-B14F-4D97-AF65-F5344CB8AC3E}">
        <p14:creationId xmlns:p14="http://schemas.microsoft.com/office/powerpoint/2010/main" val="38895859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Shape 399"/>
          <p:cNvSpPr>
            <a:spLocks noGrp="1" noRot="1" noChangeAspect="1"/>
          </p:cNvSpPr>
          <p:nvPr>
            <p:ph type="sldImg"/>
          </p:nvPr>
        </p:nvSpPr>
        <p:spPr>
          <a:prstGeom prst="rect">
            <a:avLst/>
          </a:prstGeom>
        </p:spPr>
        <p:txBody>
          <a:bodyPr/>
          <a:lstStyle/>
          <a:p>
            <a:endParaRPr/>
          </a:p>
        </p:txBody>
      </p:sp>
      <p:sp>
        <p:nvSpPr>
          <p:cNvPr id="400" name="Shape 400"/>
          <p:cNvSpPr>
            <a:spLocks noGrp="1"/>
          </p:cNvSpPr>
          <p:nvPr>
            <p:ph type="body" sz="quarter" idx="1"/>
          </p:nvPr>
        </p:nvSpPr>
        <p:spPr>
          <a:prstGeom prst="rect">
            <a:avLst/>
          </a:prstGeom>
        </p:spPr>
        <p:txBody>
          <a:bodyPr/>
          <a:lstStyle/>
          <a:p>
            <a:r>
              <a:t>KE: A system of noninteracting electrons with SAME DENSITY as real system</a:t>
            </a:r>
          </a:p>
          <a:p>
            <a:r>
              <a:t>Last term, XC, is exchange-correlation term</a:t>
            </a:r>
          </a:p>
        </p:txBody>
      </p:sp>
    </p:spTree>
    <p:extLst>
      <p:ext uri="{BB962C8B-B14F-4D97-AF65-F5344CB8AC3E}">
        <p14:creationId xmlns:p14="http://schemas.microsoft.com/office/powerpoint/2010/main" val="26331696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Shape 408"/>
          <p:cNvSpPr>
            <a:spLocks noGrp="1" noRot="1" noChangeAspect="1"/>
          </p:cNvSpPr>
          <p:nvPr>
            <p:ph type="sldImg"/>
          </p:nvPr>
        </p:nvSpPr>
        <p:spPr>
          <a:prstGeom prst="rect">
            <a:avLst/>
          </a:prstGeom>
        </p:spPr>
        <p:txBody>
          <a:bodyPr/>
          <a:lstStyle/>
          <a:p>
            <a:endParaRPr/>
          </a:p>
        </p:txBody>
      </p:sp>
      <p:sp>
        <p:nvSpPr>
          <p:cNvPr id="409" name="Shape 409"/>
          <p:cNvSpPr>
            <a:spLocks noGrp="1"/>
          </p:cNvSpPr>
          <p:nvPr>
            <p:ph type="body" sz="quarter" idx="1"/>
          </p:nvPr>
        </p:nvSpPr>
        <p:spPr>
          <a:prstGeom prst="rect">
            <a:avLst/>
          </a:prstGeom>
        </p:spPr>
        <p:txBody>
          <a:bodyPr/>
          <a:lstStyle/>
          <a:p>
            <a:r>
              <a:t>Universal meaning that it does not depend on specific system</a:t>
            </a:r>
          </a:p>
          <a:p>
            <a:r>
              <a:t>Includes exchange and correlation effects, as well as the difference between the true kinetic energy and the approximate one</a:t>
            </a:r>
          </a:p>
        </p:txBody>
      </p:sp>
    </p:spTree>
    <p:extLst>
      <p:ext uri="{BB962C8B-B14F-4D97-AF65-F5344CB8AC3E}">
        <p14:creationId xmlns:p14="http://schemas.microsoft.com/office/powerpoint/2010/main" val="38802604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Shape 418"/>
          <p:cNvSpPr>
            <a:spLocks noGrp="1" noRot="1" noChangeAspect="1"/>
          </p:cNvSpPr>
          <p:nvPr>
            <p:ph type="sldImg"/>
          </p:nvPr>
        </p:nvSpPr>
        <p:spPr>
          <a:prstGeom prst="rect">
            <a:avLst/>
          </a:prstGeom>
        </p:spPr>
        <p:txBody>
          <a:bodyPr/>
          <a:lstStyle/>
          <a:p>
            <a:endParaRPr/>
          </a:p>
        </p:txBody>
      </p:sp>
      <p:sp>
        <p:nvSpPr>
          <p:cNvPr id="419" name="Shape 419"/>
          <p:cNvSpPr>
            <a:spLocks noGrp="1"/>
          </p:cNvSpPr>
          <p:nvPr>
            <p:ph type="body" sz="quarter" idx="1"/>
          </p:nvPr>
        </p:nvSpPr>
        <p:spPr>
          <a:prstGeom prst="rect">
            <a:avLst/>
          </a:prstGeom>
        </p:spPr>
        <p:txBody>
          <a:bodyPr/>
          <a:lstStyle/>
          <a:p>
            <a:r>
              <a:t>This uses the calculus of variations and is a functional minimization, minimizing an entire function </a:t>
            </a:r>
          </a:p>
        </p:txBody>
      </p:sp>
    </p:spTree>
    <p:extLst>
      <p:ext uri="{BB962C8B-B14F-4D97-AF65-F5344CB8AC3E}">
        <p14:creationId xmlns:p14="http://schemas.microsoft.com/office/powerpoint/2010/main" val="952400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a:spLocks noGrp="1" noRot="1" noChangeAspect="1"/>
          </p:cNvSpPr>
          <p:nvPr>
            <p:ph type="sldImg"/>
          </p:nvPr>
        </p:nvSpPr>
        <p:spPr>
          <a:prstGeom prst="rect">
            <a:avLst/>
          </a:prstGeom>
        </p:spPr>
        <p:txBody>
          <a:bodyPr/>
          <a:lstStyle/>
          <a:p>
            <a:endParaRPr/>
          </a:p>
        </p:txBody>
      </p:sp>
      <p:sp>
        <p:nvSpPr>
          <p:cNvPr id="171" name="Shape 171"/>
          <p:cNvSpPr>
            <a:spLocks noGrp="1"/>
          </p:cNvSpPr>
          <p:nvPr>
            <p:ph type="body" sz="quarter" idx="1"/>
          </p:nvPr>
        </p:nvSpPr>
        <p:spPr>
          <a:prstGeom prst="rect">
            <a:avLst/>
          </a:prstGeom>
        </p:spPr>
        <p:txBody>
          <a:bodyPr/>
          <a:lstStyle/>
          <a:p>
            <a:pPr>
              <a:defRPr sz="1400"/>
            </a:pPr>
            <a:r>
              <a:t>Explain that this is a differential equation</a:t>
            </a:r>
          </a:p>
          <a:p>
            <a:pPr>
              <a:defRPr sz="1400"/>
            </a:pPr>
            <a:r>
              <a:t>We won’t do much with it here but we want to go over it and what it means. </a:t>
            </a:r>
          </a:p>
          <a:p>
            <a:pPr>
              <a:defRPr sz="1400"/>
            </a:pPr>
            <a:r>
              <a:t>h is Planck’s constant; describes size of QM effects</a:t>
            </a:r>
          </a:p>
        </p:txBody>
      </p:sp>
    </p:spTree>
    <p:extLst>
      <p:ext uri="{BB962C8B-B14F-4D97-AF65-F5344CB8AC3E}">
        <p14:creationId xmlns:p14="http://schemas.microsoft.com/office/powerpoint/2010/main" val="2430048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hape 183"/>
          <p:cNvSpPr>
            <a:spLocks noGrp="1" noRot="1" noChangeAspect="1"/>
          </p:cNvSpPr>
          <p:nvPr>
            <p:ph type="sldImg"/>
          </p:nvPr>
        </p:nvSpPr>
        <p:spPr>
          <a:prstGeom prst="rect">
            <a:avLst/>
          </a:prstGeom>
        </p:spPr>
        <p:txBody>
          <a:bodyPr/>
          <a:lstStyle/>
          <a:p>
            <a:endParaRPr/>
          </a:p>
        </p:txBody>
      </p:sp>
      <p:sp>
        <p:nvSpPr>
          <p:cNvPr id="184" name="Shape 184"/>
          <p:cNvSpPr>
            <a:spLocks noGrp="1"/>
          </p:cNvSpPr>
          <p:nvPr>
            <p:ph type="body" sz="quarter" idx="1"/>
          </p:nvPr>
        </p:nvSpPr>
        <p:spPr>
          <a:prstGeom prst="rect">
            <a:avLst/>
          </a:prstGeom>
        </p:spPr>
        <p:txBody>
          <a:bodyPr/>
          <a:lstStyle/>
          <a:p>
            <a:pPr>
              <a:defRPr sz="1400"/>
            </a:pPr>
            <a:r>
              <a:t>Psi is the wavefunction, a function of coordinates and time, that can be complex-valued; completely specifies state of system. H is the Hamiltonian.</a:t>
            </a:r>
          </a:p>
          <a:p>
            <a:pPr>
              <a:defRPr sz="1400"/>
            </a:pPr>
            <a:r>
              <a:t>We think of H and E as being “operators”, things that operate on the wavefunction and do something to it. H has kinetic and potential energy “operator” components</a:t>
            </a:r>
          </a:p>
        </p:txBody>
      </p:sp>
    </p:spTree>
    <p:extLst>
      <p:ext uri="{BB962C8B-B14F-4D97-AF65-F5344CB8AC3E}">
        <p14:creationId xmlns:p14="http://schemas.microsoft.com/office/powerpoint/2010/main" val="4214899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Shape 198"/>
          <p:cNvSpPr>
            <a:spLocks noGrp="1" noRot="1" noChangeAspect="1"/>
          </p:cNvSpPr>
          <p:nvPr>
            <p:ph type="sldImg"/>
          </p:nvPr>
        </p:nvSpPr>
        <p:spPr>
          <a:prstGeom prst="rect">
            <a:avLst/>
          </a:prstGeom>
        </p:spPr>
        <p:txBody>
          <a:bodyPr/>
          <a:lstStyle/>
          <a:p>
            <a:endParaRPr/>
          </a:p>
        </p:txBody>
      </p:sp>
      <p:sp>
        <p:nvSpPr>
          <p:cNvPr id="199" name="Shape 199"/>
          <p:cNvSpPr>
            <a:spLocks noGrp="1"/>
          </p:cNvSpPr>
          <p:nvPr>
            <p:ph type="body" sz="quarter" idx="1"/>
          </p:nvPr>
        </p:nvSpPr>
        <p:spPr>
          <a:prstGeom prst="rect">
            <a:avLst/>
          </a:prstGeom>
        </p:spPr>
        <p:txBody>
          <a:bodyPr/>
          <a:lstStyle/>
          <a:p>
            <a:pPr>
              <a:defRPr sz="1400"/>
            </a:pPr>
            <a:r>
              <a:t>Psi is the wavefunction, a function of coordinates and time, that can be complex-valued; completely specifies state of system. H is the Hamiltonian.</a:t>
            </a:r>
          </a:p>
          <a:p>
            <a:pPr>
              <a:defRPr sz="1400"/>
            </a:pPr>
            <a:r>
              <a:t>We think of H and E as being “operators”, things that operate on the wavefunction and do something to it. H has kinetic and potential energy “operator” components</a:t>
            </a:r>
          </a:p>
        </p:txBody>
      </p:sp>
    </p:spTree>
    <p:extLst>
      <p:ext uri="{BB962C8B-B14F-4D97-AF65-F5344CB8AC3E}">
        <p14:creationId xmlns:p14="http://schemas.microsoft.com/office/powerpoint/2010/main" val="931158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Shape 219"/>
          <p:cNvSpPr>
            <a:spLocks noGrp="1" noRot="1" noChangeAspect="1"/>
          </p:cNvSpPr>
          <p:nvPr>
            <p:ph type="sldImg"/>
          </p:nvPr>
        </p:nvSpPr>
        <p:spPr>
          <a:prstGeom prst="rect">
            <a:avLst/>
          </a:prstGeom>
        </p:spPr>
        <p:txBody>
          <a:bodyPr/>
          <a:lstStyle/>
          <a:p>
            <a:endParaRPr/>
          </a:p>
        </p:txBody>
      </p:sp>
      <p:sp>
        <p:nvSpPr>
          <p:cNvPr id="220" name="Shape 220"/>
          <p:cNvSpPr>
            <a:spLocks noGrp="1"/>
          </p:cNvSpPr>
          <p:nvPr>
            <p:ph type="body" sz="quarter" idx="1"/>
          </p:nvPr>
        </p:nvSpPr>
        <p:spPr>
          <a:prstGeom prst="rect">
            <a:avLst/>
          </a:prstGeom>
        </p:spPr>
        <p:txBody>
          <a:bodyPr/>
          <a:lstStyle/>
          <a:p>
            <a:pPr>
              <a:defRPr sz="1400"/>
            </a:pPr>
            <a:r>
              <a:t>Here we’ll focus on hydrogen atom</a:t>
            </a:r>
          </a:p>
          <a:p>
            <a:pPr>
              <a:defRPr sz="1400"/>
            </a:pPr>
            <a:r>
              <a:t>Explain energy level quantization</a:t>
            </a:r>
          </a:p>
        </p:txBody>
      </p:sp>
    </p:spTree>
    <p:extLst>
      <p:ext uri="{BB962C8B-B14F-4D97-AF65-F5344CB8AC3E}">
        <p14:creationId xmlns:p14="http://schemas.microsoft.com/office/powerpoint/2010/main" val="3009850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Shape 234"/>
          <p:cNvSpPr>
            <a:spLocks noGrp="1" noRot="1" noChangeAspect="1"/>
          </p:cNvSpPr>
          <p:nvPr>
            <p:ph type="sldImg"/>
          </p:nvPr>
        </p:nvSpPr>
        <p:spPr>
          <a:prstGeom prst="rect">
            <a:avLst/>
          </a:prstGeom>
        </p:spPr>
        <p:txBody>
          <a:bodyPr/>
          <a:lstStyle/>
          <a:p>
            <a:endParaRPr/>
          </a:p>
        </p:txBody>
      </p:sp>
      <p:sp>
        <p:nvSpPr>
          <p:cNvPr id="235" name="Shape 235"/>
          <p:cNvSpPr>
            <a:spLocks noGrp="1"/>
          </p:cNvSpPr>
          <p:nvPr>
            <p:ph type="body" sz="quarter" idx="1"/>
          </p:nvPr>
        </p:nvSpPr>
        <p:spPr>
          <a:prstGeom prst="rect">
            <a:avLst/>
          </a:prstGeom>
        </p:spPr>
        <p:txBody>
          <a:bodyPr/>
          <a:lstStyle/>
          <a:p>
            <a:pPr>
              <a:defRPr sz="2100"/>
            </a:pPr>
            <a:r>
              <a:t>Mention which parts are kinetic, potential</a:t>
            </a:r>
          </a:p>
          <a:p>
            <a:pPr>
              <a:defRPr sz="2100"/>
            </a:pPr>
            <a:r>
              <a:t>Rnls are radial parts involving a Laguerre polynomial (see Leach) and Ylms are spherical harmonics, involving theta and phi parts. </a:t>
            </a:r>
          </a:p>
        </p:txBody>
      </p:sp>
    </p:spTree>
    <p:extLst>
      <p:ext uri="{BB962C8B-B14F-4D97-AF65-F5344CB8AC3E}">
        <p14:creationId xmlns:p14="http://schemas.microsoft.com/office/powerpoint/2010/main" val="4278538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Shape 246"/>
          <p:cNvSpPr>
            <a:spLocks noGrp="1" noRot="1" noChangeAspect="1"/>
          </p:cNvSpPr>
          <p:nvPr>
            <p:ph type="sldImg"/>
          </p:nvPr>
        </p:nvSpPr>
        <p:spPr>
          <a:prstGeom prst="rect">
            <a:avLst/>
          </a:prstGeom>
        </p:spPr>
        <p:txBody>
          <a:bodyPr/>
          <a:lstStyle/>
          <a:p>
            <a:endParaRPr/>
          </a:p>
        </p:txBody>
      </p:sp>
      <p:sp>
        <p:nvSpPr>
          <p:cNvPr id="247" name="Shape 247"/>
          <p:cNvSpPr>
            <a:spLocks noGrp="1"/>
          </p:cNvSpPr>
          <p:nvPr>
            <p:ph type="body" sz="quarter" idx="1"/>
          </p:nvPr>
        </p:nvSpPr>
        <p:spPr>
          <a:prstGeom prst="rect">
            <a:avLst/>
          </a:prstGeom>
        </p:spPr>
        <p:txBody>
          <a:bodyPr/>
          <a:lstStyle/>
          <a:p>
            <a:pPr>
              <a:defRPr sz="1700"/>
            </a:pPr>
            <a:r>
              <a:t>Under B-O. approx, energy separates. </a:t>
            </a:r>
          </a:p>
          <a:p>
            <a:pPr>
              <a:defRPr sz="1700"/>
            </a:pPr>
            <a:r>
              <a:t>Solving electronic wavefunction for specific nuclear configurations is important, as it allows us to solve the problem in a piecewise way:</a:t>
            </a:r>
          </a:p>
          <a:p>
            <a:pPr>
              <a:defRPr sz="1700"/>
            </a:pPr>
            <a:r>
              <a:t>- Can compare effect of different nuclear positions on wavefunctions and energies</a:t>
            </a:r>
          </a:p>
          <a:p>
            <a:pPr>
              <a:defRPr sz="1700"/>
            </a:pPr>
            <a:r>
              <a:t>- Can do geometry optimizations, etc.</a:t>
            </a:r>
          </a:p>
        </p:txBody>
      </p:sp>
    </p:spTree>
    <p:extLst>
      <p:ext uri="{BB962C8B-B14F-4D97-AF65-F5344CB8AC3E}">
        <p14:creationId xmlns:p14="http://schemas.microsoft.com/office/powerpoint/2010/main" val="2781770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Shape 255"/>
          <p:cNvSpPr>
            <a:spLocks noGrp="1" noRot="1" noChangeAspect="1"/>
          </p:cNvSpPr>
          <p:nvPr>
            <p:ph type="sldImg"/>
          </p:nvPr>
        </p:nvSpPr>
        <p:spPr>
          <a:prstGeom prst="rect">
            <a:avLst/>
          </a:prstGeom>
        </p:spPr>
        <p:txBody>
          <a:bodyPr/>
          <a:lstStyle/>
          <a:p>
            <a:endParaRPr/>
          </a:p>
        </p:txBody>
      </p:sp>
      <p:sp>
        <p:nvSpPr>
          <p:cNvPr id="256" name="Shape 256"/>
          <p:cNvSpPr>
            <a:spLocks noGrp="1"/>
          </p:cNvSpPr>
          <p:nvPr>
            <p:ph type="body" sz="quarter" idx="1"/>
          </p:nvPr>
        </p:nvSpPr>
        <p:spPr>
          <a:prstGeom prst="rect">
            <a:avLst/>
          </a:prstGeom>
        </p:spPr>
        <p:txBody>
          <a:bodyPr/>
          <a:lstStyle/>
          <a:p>
            <a:r>
              <a:t>Define terms in final equation. First sum for kinetic energy, second is interactions between electrons and nuclei, and third is electron-electron (this assumes Born-Oppenheimer). Note i ... N sum runs over electrons and j over nuclei. </a:t>
            </a:r>
          </a:p>
        </p:txBody>
      </p:sp>
    </p:spTree>
    <p:extLst>
      <p:ext uri="{BB962C8B-B14F-4D97-AF65-F5344CB8AC3E}">
        <p14:creationId xmlns:p14="http://schemas.microsoft.com/office/powerpoint/2010/main" val="1795194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600"/>
            </a:lvl1pPr>
            <a:lvl2pPr marL="0" indent="0" algn="ctr">
              <a:spcBef>
                <a:spcPts val="0"/>
              </a:spcBef>
              <a:buSzTx/>
              <a:buNone/>
              <a:defRPr sz="3600"/>
            </a:lvl2pPr>
            <a:lvl3pPr marL="0" indent="0" algn="ctr">
              <a:spcBef>
                <a:spcPts val="0"/>
              </a:spcBef>
              <a:buSzTx/>
              <a:buNone/>
              <a:defRPr sz="3600"/>
            </a:lvl3pPr>
            <a:lvl4pPr marL="0" indent="0" algn="ctr">
              <a:spcBef>
                <a:spcPts val="0"/>
              </a:spcBef>
              <a:buSzTx/>
              <a:buNone/>
              <a:defRPr sz="3600"/>
            </a:lvl4pPr>
            <a:lvl5pPr marL="0" indent="0" algn="ctr">
              <a:spcBef>
                <a:spcPts val="0"/>
              </a:spcBef>
              <a:buSzTx/>
              <a:buNone/>
              <a:defRPr sz="36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87" name="Image"/>
          <p:cNvSpPr>
            <a:spLocks noGrp="1"/>
          </p:cNvSpPr>
          <p:nvPr>
            <p:ph type="pic" sz="quarter" idx="13"/>
          </p:nvPr>
        </p:nvSpPr>
        <p:spPr>
          <a:xfrm>
            <a:off x="7124700" y="1968500"/>
            <a:ext cx="4216400" cy="5626100"/>
          </a:xfrm>
          <a:prstGeom prst="rect">
            <a:avLst/>
          </a:prstGeom>
        </p:spPr>
        <p:txBody>
          <a:bodyPr lIns="91439" tIns="45719" rIns="91439" bIns="45719" anchor="t"/>
          <a:lstStyle/>
          <a:p>
            <a:endParaRPr/>
          </a:p>
        </p:txBody>
      </p:sp>
      <p:sp>
        <p:nvSpPr>
          <p:cNvPr id="88" name="Title Text"/>
          <p:cNvSpPr txBox="1">
            <a:spLocks noGrp="1"/>
          </p:cNvSpPr>
          <p:nvPr>
            <p:ph type="title"/>
          </p:nvPr>
        </p:nvSpPr>
        <p:spPr>
          <a:xfrm>
            <a:off x="635000" y="1409700"/>
            <a:ext cx="5867400" cy="3302000"/>
          </a:xfrm>
          <a:prstGeom prst="rect">
            <a:avLst/>
          </a:prstGeom>
        </p:spPr>
        <p:txBody>
          <a:bodyPr anchor="b"/>
          <a:lstStyle>
            <a:lvl1pPr>
              <a:defRPr sz="7000"/>
            </a:lvl1pPr>
          </a:lstStyle>
          <a:p>
            <a:r>
              <a:t>Title Text</a:t>
            </a:r>
          </a:p>
        </p:txBody>
      </p:sp>
      <p:sp>
        <p:nvSpPr>
          <p:cNvPr id="89" name="Body Level One…"/>
          <p:cNvSpPr txBox="1">
            <a:spLocks noGrp="1"/>
          </p:cNvSpPr>
          <p:nvPr>
            <p:ph type="body" sz="quarter" idx="1"/>
          </p:nvPr>
        </p:nvSpPr>
        <p:spPr>
          <a:xfrm>
            <a:off x="635000" y="4787900"/>
            <a:ext cx="5867400" cy="3302000"/>
          </a:xfrm>
          <a:prstGeom prst="rect">
            <a:avLst/>
          </a:prstGeom>
        </p:spPr>
        <p:txBody>
          <a:bodyPr anchor="t"/>
          <a:lstStyle>
            <a:lvl1pPr marL="0" indent="0" algn="ctr">
              <a:spcBef>
                <a:spcPts val="0"/>
              </a:spcBef>
              <a:buSzTx/>
              <a:buNone/>
              <a:defRPr sz="3400"/>
            </a:lvl1pPr>
            <a:lvl2pPr marL="0" indent="0" algn="ctr">
              <a:spcBef>
                <a:spcPts val="0"/>
              </a:spcBef>
              <a:buSzTx/>
              <a:buNone/>
              <a:defRPr sz="3400"/>
            </a:lvl2pPr>
            <a:lvl3pPr marL="0" indent="0" algn="ctr">
              <a:spcBef>
                <a:spcPts val="0"/>
              </a:spcBef>
              <a:buSzTx/>
              <a:buNone/>
              <a:defRPr sz="3400"/>
            </a:lvl3pPr>
            <a:lvl4pPr marL="0" indent="0" algn="ctr">
              <a:spcBef>
                <a:spcPts val="0"/>
              </a:spcBef>
              <a:buSzTx/>
              <a:buNone/>
              <a:defRPr sz="3400"/>
            </a:lvl4pPr>
            <a:lvl5pPr marL="0" indent="0" algn="ctr">
              <a:spcBef>
                <a:spcPts val="0"/>
              </a:spcBef>
              <a:buSzTx/>
              <a:buNone/>
              <a:defRPr sz="3400"/>
            </a:lvl5p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 Vertical Reflection">
    <p:spTree>
      <p:nvGrpSpPr>
        <p:cNvPr id="1" name=""/>
        <p:cNvGrpSpPr/>
        <p:nvPr/>
      </p:nvGrpSpPr>
      <p:grpSpPr>
        <a:xfrm>
          <a:off x="0" y="0"/>
          <a:ext cx="0" cy="0"/>
          <a:chOff x="0" y="0"/>
          <a:chExt cx="0" cy="0"/>
        </a:xfrm>
      </p:grpSpPr>
      <p:sp>
        <p:nvSpPr>
          <p:cNvPr id="97" name="Image"/>
          <p:cNvSpPr>
            <a:spLocks noGrp="1"/>
          </p:cNvSpPr>
          <p:nvPr>
            <p:ph type="pic" sz="quarter" idx="13"/>
          </p:nvPr>
        </p:nvSpPr>
        <p:spPr>
          <a:xfrm>
            <a:off x="7124700" y="1968500"/>
            <a:ext cx="4216400" cy="5626100"/>
          </a:xfrm>
          <a:prstGeom prst="rect">
            <a:avLst/>
          </a:prstGeom>
          <a:ln w="25400"/>
          <a:effectLst>
            <a:reflection stA="50000" endPos="40000" dir="5400000" sy="-100000" algn="bl" rotWithShape="0"/>
          </a:effectLst>
        </p:spPr>
        <p:txBody>
          <a:bodyPr lIns="91439" tIns="45719" rIns="91439" bIns="45719" anchor="t"/>
          <a:lstStyle/>
          <a:p>
            <a:endParaRPr/>
          </a:p>
        </p:txBody>
      </p:sp>
      <p:sp>
        <p:nvSpPr>
          <p:cNvPr id="98" name="Title Text"/>
          <p:cNvSpPr txBox="1">
            <a:spLocks noGrp="1"/>
          </p:cNvSpPr>
          <p:nvPr>
            <p:ph type="title"/>
          </p:nvPr>
        </p:nvSpPr>
        <p:spPr>
          <a:xfrm>
            <a:off x="635000" y="1409700"/>
            <a:ext cx="5867400" cy="3302000"/>
          </a:xfrm>
          <a:prstGeom prst="rect">
            <a:avLst/>
          </a:prstGeom>
        </p:spPr>
        <p:txBody>
          <a:bodyPr anchor="b"/>
          <a:lstStyle>
            <a:lvl1pPr>
              <a:defRPr sz="7000"/>
            </a:lvl1pPr>
          </a:lstStyle>
          <a:p>
            <a:r>
              <a:t>Title Text</a:t>
            </a:r>
          </a:p>
        </p:txBody>
      </p:sp>
      <p:sp>
        <p:nvSpPr>
          <p:cNvPr id="99" name="Body Level One…"/>
          <p:cNvSpPr txBox="1">
            <a:spLocks noGrp="1"/>
          </p:cNvSpPr>
          <p:nvPr>
            <p:ph type="body" sz="quarter" idx="1"/>
          </p:nvPr>
        </p:nvSpPr>
        <p:spPr>
          <a:xfrm>
            <a:off x="635000" y="4787900"/>
            <a:ext cx="5867400" cy="3302000"/>
          </a:xfrm>
          <a:prstGeom prst="rect">
            <a:avLst/>
          </a:prstGeom>
        </p:spPr>
        <p:txBody>
          <a:bodyPr anchor="t"/>
          <a:lstStyle>
            <a:lvl1pPr marL="0" indent="0" algn="ctr">
              <a:spcBef>
                <a:spcPts val="0"/>
              </a:spcBef>
              <a:buSzTx/>
              <a:buNone/>
              <a:defRPr sz="3400"/>
            </a:lvl1pPr>
            <a:lvl2pPr marL="0" indent="0" algn="ctr">
              <a:spcBef>
                <a:spcPts val="0"/>
              </a:spcBef>
              <a:buSzTx/>
              <a:buNone/>
              <a:defRPr sz="3400"/>
            </a:lvl2pPr>
            <a:lvl3pPr marL="0" indent="0" algn="ctr">
              <a:spcBef>
                <a:spcPts val="0"/>
              </a:spcBef>
              <a:buSzTx/>
              <a:buNone/>
              <a:defRPr sz="3400"/>
            </a:lvl3pPr>
            <a:lvl4pPr marL="0" indent="0" algn="ctr">
              <a:spcBef>
                <a:spcPts val="0"/>
              </a:spcBef>
              <a:buSzTx/>
              <a:buNone/>
              <a:defRPr sz="3400"/>
            </a:lvl4pPr>
            <a:lvl5pPr marL="0" indent="0" algn="ctr">
              <a:spcBef>
                <a:spcPts val="0"/>
              </a:spcBef>
              <a:buSzTx/>
              <a:buNone/>
              <a:defRPr sz="3400"/>
            </a:lvl5pPr>
          </a:lstStyle>
          <a:p>
            <a:r>
              <a:t>Body Level One</a:t>
            </a:r>
          </a:p>
          <a:p>
            <a:pPr lvl="1"/>
            <a:r>
              <a:t>Body Level Two</a:t>
            </a:r>
          </a:p>
          <a:p>
            <a:pPr lvl="2"/>
            <a:r>
              <a:t>Body Level Three</a:t>
            </a:r>
          </a:p>
          <a:p>
            <a:pPr lvl="3"/>
            <a:r>
              <a:t>Body Level Four</a:t>
            </a:r>
          </a:p>
          <a:p>
            <a:pPr lvl="4"/>
            <a:r>
              <a:t>Body Level Five</a:t>
            </a: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107" name="Image"/>
          <p:cNvSpPr>
            <a:spLocks noGrp="1"/>
          </p:cNvSpPr>
          <p:nvPr>
            <p:ph type="pic" sz="quarter" idx="13"/>
          </p:nvPr>
        </p:nvSpPr>
        <p:spPr>
          <a:xfrm>
            <a:off x="7175500" y="2882900"/>
            <a:ext cx="4102100" cy="5473700"/>
          </a:xfrm>
          <a:prstGeom prst="rect">
            <a:avLst/>
          </a:prstGeom>
        </p:spPr>
        <p:txBody>
          <a:bodyPr lIns="91439" tIns="45719" rIns="91439" bIns="45719" anchor="t"/>
          <a:lstStyle/>
          <a:p>
            <a:endParaRPr/>
          </a:p>
        </p:txBody>
      </p:sp>
      <p:sp>
        <p:nvSpPr>
          <p:cNvPr id="108" name="Title Text"/>
          <p:cNvSpPr txBox="1">
            <a:spLocks noGrp="1"/>
          </p:cNvSpPr>
          <p:nvPr>
            <p:ph type="title"/>
          </p:nvPr>
        </p:nvSpPr>
        <p:spPr>
          <a:prstGeom prst="rect">
            <a:avLst/>
          </a:prstGeom>
        </p:spPr>
        <p:txBody>
          <a:bodyPr/>
          <a:lstStyle/>
          <a:p>
            <a:r>
              <a:t>Title Text</a:t>
            </a:r>
          </a:p>
        </p:txBody>
      </p:sp>
      <p:sp>
        <p:nvSpPr>
          <p:cNvPr id="109" name="Body Level One…"/>
          <p:cNvSpPr txBox="1">
            <a:spLocks noGrp="1"/>
          </p:cNvSpPr>
          <p:nvPr>
            <p:ph type="body" sz="half" idx="1"/>
          </p:nvPr>
        </p:nvSpPr>
        <p:spPr>
          <a:xfrm>
            <a:off x="1270000" y="2768600"/>
            <a:ext cx="5041900" cy="5715000"/>
          </a:xfrm>
          <a:prstGeom prst="rect">
            <a:avLst/>
          </a:prstGeom>
        </p:spPr>
        <p:txBody>
          <a:bodyPr/>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r>
              <a:t>Body Level One</a:t>
            </a:r>
          </a:p>
          <a:p>
            <a:pPr lvl="1"/>
            <a:r>
              <a:t>Body Level Two</a:t>
            </a:r>
          </a:p>
          <a:p>
            <a:pPr lvl="2"/>
            <a:r>
              <a:t>Body Level Three</a:t>
            </a:r>
          </a:p>
          <a:p>
            <a:pPr lvl="3"/>
            <a:r>
              <a:t>Body Level Four</a:t>
            </a:r>
          </a:p>
          <a:p>
            <a:pPr lvl="4"/>
            <a:r>
              <a:t>Body Level Five</a:t>
            </a:r>
          </a:p>
        </p:txBody>
      </p:sp>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 Left">
    <p:spTree>
      <p:nvGrpSpPr>
        <p:cNvPr id="1" name=""/>
        <p:cNvGrpSpPr/>
        <p:nvPr/>
      </p:nvGrpSpPr>
      <p:grpSpPr>
        <a:xfrm>
          <a:off x="0" y="0"/>
          <a:ext cx="0" cy="0"/>
          <a:chOff x="0" y="0"/>
          <a:chExt cx="0" cy="0"/>
        </a:xfrm>
      </p:grpSpPr>
      <p:sp>
        <p:nvSpPr>
          <p:cNvPr id="117" name="Title Text"/>
          <p:cNvSpPr txBox="1">
            <a:spLocks noGrp="1"/>
          </p:cNvSpPr>
          <p:nvPr>
            <p:ph type="title"/>
          </p:nvPr>
        </p:nvSpPr>
        <p:spPr>
          <a:prstGeom prst="rect">
            <a:avLst/>
          </a:prstGeom>
        </p:spPr>
        <p:txBody>
          <a:bodyPr/>
          <a:lstStyle/>
          <a:p>
            <a:r>
              <a:t>Title Text</a:t>
            </a:r>
          </a:p>
        </p:txBody>
      </p:sp>
      <p:sp>
        <p:nvSpPr>
          <p:cNvPr id="118" name="Body Level One…"/>
          <p:cNvSpPr txBox="1">
            <a:spLocks noGrp="1"/>
          </p:cNvSpPr>
          <p:nvPr>
            <p:ph type="body" sz="half" idx="1"/>
          </p:nvPr>
        </p:nvSpPr>
        <p:spPr>
          <a:xfrm>
            <a:off x="1270000" y="2768600"/>
            <a:ext cx="5041900" cy="5715000"/>
          </a:xfrm>
          <a:prstGeom prst="rect">
            <a:avLst/>
          </a:prstGeom>
        </p:spPr>
        <p:txBody>
          <a:bodyPr/>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r>
              <a:t>Body Level One</a:t>
            </a:r>
          </a:p>
          <a:p>
            <a:pPr lvl="1"/>
            <a:r>
              <a:t>Body Level Two</a:t>
            </a:r>
          </a:p>
          <a:p>
            <a:pPr lvl="2"/>
            <a:r>
              <a:t>Body Level Three</a:t>
            </a:r>
          </a:p>
          <a:p>
            <a:pPr lvl="3"/>
            <a:r>
              <a:t>Body Level Four</a:t>
            </a:r>
          </a:p>
          <a:p>
            <a:pPr lvl="4"/>
            <a:r>
              <a:t>Body Level Five</a:t>
            </a: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 Right">
    <p:spTree>
      <p:nvGrpSpPr>
        <p:cNvPr id="1" name=""/>
        <p:cNvGrpSpPr/>
        <p:nvPr/>
      </p:nvGrpSpPr>
      <p:grpSpPr>
        <a:xfrm>
          <a:off x="0" y="0"/>
          <a:ext cx="0" cy="0"/>
          <a:chOff x="0" y="0"/>
          <a:chExt cx="0" cy="0"/>
        </a:xfrm>
      </p:grpSpPr>
      <p:sp>
        <p:nvSpPr>
          <p:cNvPr id="126" name="Title Text"/>
          <p:cNvSpPr txBox="1">
            <a:spLocks noGrp="1"/>
          </p:cNvSpPr>
          <p:nvPr>
            <p:ph type="title"/>
          </p:nvPr>
        </p:nvSpPr>
        <p:spPr>
          <a:prstGeom prst="rect">
            <a:avLst/>
          </a:prstGeom>
        </p:spPr>
        <p:txBody>
          <a:bodyPr/>
          <a:lstStyle/>
          <a:p>
            <a:r>
              <a:t>Title Text</a:t>
            </a:r>
          </a:p>
        </p:txBody>
      </p:sp>
      <p:sp>
        <p:nvSpPr>
          <p:cNvPr id="127" name="Body Level One…"/>
          <p:cNvSpPr txBox="1">
            <a:spLocks noGrp="1"/>
          </p:cNvSpPr>
          <p:nvPr>
            <p:ph type="body" sz="quarter" idx="1"/>
          </p:nvPr>
        </p:nvSpPr>
        <p:spPr>
          <a:xfrm>
            <a:off x="7772400" y="2768600"/>
            <a:ext cx="3962400" cy="5715000"/>
          </a:xfrm>
          <a:prstGeom prst="rect">
            <a:avLst/>
          </a:prstGeom>
        </p:spPr>
        <p:txBody>
          <a:bodyPr/>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r>
              <a:t>Body Level One</a:t>
            </a:r>
          </a:p>
          <a:p>
            <a:pPr lvl="1"/>
            <a:r>
              <a:t>Body Level Two</a:t>
            </a:r>
          </a:p>
          <a:p>
            <a:pPr lvl="2"/>
            <a:r>
              <a:t>Body Level Three</a:t>
            </a:r>
          </a:p>
          <a:p>
            <a:pPr lvl="3"/>
            <a:r>
              <a:t>Body Level Four</a:t>
            </a:r>
          </a:p>
          <a:p>
            <a:pPr lvl="4"/>
            <a:r>
              <a:t>Body Level Five</a:t>
            </a:r>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35" name="Slide Number"/>
          <p:cNvSpPr txBox="1">
            <a:spLocks noGrp="1"/>
          </p:cNvSpPr>
          <p:nvPr>
            <p:ph type="sldNum" sz="quarter" idx="2"/>
          </p:nvPr>
        </p:nvSpPr>
        <p:spPr>
          <a:xfrm>
            <a:off x="6311798" y="9245600"/>
            <a:ext cx="368504" cy="3810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lvl1pPr>
              <a:defRPr sz="4800"/>
            </a:lvl1pPr>
          </a:lstStyle>
          <a:p>
            <a:r>
              <a:t>Title Text</a:t>
            </a:r>
          </a:p>
        </p:txBody>
      </p:sp>
      <p:sp>
        <p:nvSpPr>
          <p:cNvPr id="21" name="Body Level One…"/>
          <p:cNvSpPr txBox="1">
            <a:spLocks noGrp="1"/>
          </p:cNvSpPr>
          <p:nvPr>
            <p:ph type="body" idx="1"/>
          </p:nvPr>
        </p:nvSpPr>
        <p:spPr>
          <a:xfrm>
            <a:off x="1270000" y="2768600"/>
            <a:ext cx="10464800" cy="5715000"/>
          </a:xfrm>
          <a:prstGeom prst="rect">
            <a:avLst/>
          </a:prstGeom>
        </p:spPr>
        <p:txBody>
          <a:bodyPr/>
          <a:lstStyle>
            <a:lvl1pPr>
              <a:spcBef>
                <a:spcPts val="2400"/>
              </a:spcBef>
              <a:defRPr sz="3600"/>
            </a:lvl1pPr>
            <a:lvl2pPr>
              <a:spcBef>
                <a:spcPts val="2400"/>
              </a:spcBef>
              <a:defRPr sz="2400"/>
            </a:lvl2pPr>
            <a:lvl3pPr>
              <a:spcBef>
                <a:spcPts val="2400"/>
              </a:spcBef>
              <a:defRPr sz="2400"/>
            </a:lvl3pPr>
            <a:lvl4pPr>
              <a:spcBef>
                <a:spcPts val="2400"/>
              </a:spcBef>
              <a:defRPr sz="2400"/>
            </a:lvl4pPr>
            <a:lvl5pPr>
              <a:spcBef>
                <a:spcPts val="2400"/>
              </a:spcBef>
              <a:defRPr sz="2400"/>
            </a:lvl5p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xfrm>
            <a:off x="0" y="9410700"/>
            <a:ext cx="342900" cy="3683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 2 Column">
    <p:spTree>
      <p:nvGrpSpPr>
        <p:cNvPr id="1" name=""/>
        <p:cNvGrpSpPr/>
        <p:nvPr/>
      </p:nvGrpSpPr>
      <p:grpSpPr>
        <a:xfrm>
          <a:off x="0" y="0"/>
          <a:ext cx="0" cy="0"/>
          <a:chOff x="0" y="0"/>
          <a:chExt cx="0" cy="0"/>
        </a:xfrm>
      </p:grpSpPr>
      <p:sp>
        <p:nvSpPr>
          <p:cNvPr id="29" name="Title Text"/>
          <p:cNvSpPr txBox="1">
            <a:spLocks noGrp="1"/>
          </p:cNvSpPr>
          <p:nvPr>
            <p:ph type="title"/>
          </p:nvPr>
        </p:nvSpPr>
        <p:spPr>
          <a:prstGeom prst="rect">
            <a:avLst/>
          </a:prstGeom>
        </p:spPr>
        <p:txBody>
          <a:bodyPr/>
          <a:lstStyle>
            <a:lvl1pPr>
              <a:defRPr sz="4800"/>
            </a:lvl1pPr>
          </a:lstStyle>
          <a:p>
            <a:r>
              <a:t>Title Text</a:t>
            </a:r>
          </a:p>
        </p:txBody>
      </p:sp>
      <p:sp>
        <p:nvSpPr>
          <p:cNvPr id="30" name="Body Level One…"/>
          <p:cNvSpPr txBox="1">
            <a:spLocks noGrp="1"/>
          </p:cNvSpPr>
          <p:nvPr>
            <p:ph type="body" idx="1"/>
          </p:nvPr>
        </p:nvSpPr>
        <p:spPr>
          <a:xfrm>
            <a:off x="1270000" y="2768600"/>
            <a:ext cx="10464800" cy="5715000"/>
          </a:xfrm>
          <a:prstGeom prst="rect">
            <a:avLst/>
          </a:prstGeom>
        </p:spPr>
        <p:txBody>
          <a:bodyPr numCol="2" spcCol="523240" anchor="t"/>
          <a:lstStyle>
            <a:lvl1pPr marL="812120" indent="-494620">
              <a:spcBef>
                <a:spcPts val="3800"/>
              </a:spcBef>
              <a:defRPr sz="3600"/>
            </a:lvl1pPr>
            <a:lvl2pPr marL="1256620" indent="-494620">
              <a:spcBef>
                <a:spcPts val="3800"/>
              </a:spcBef>
              <a:defRPr sz="2400"/>
            </a:lvl2pPr>
            <a:lvl3pPr marL="1701120" indent="-494620">
              <a:spcBef>
                <a:spcPts val="3800"/>
              </a:spcBef>
              <a:defRPr sz="2400"/>
            </a:lvl3pPr>
            <a:lvl4pPr marL="2145620" indent="-494620">
              <a:spcBef>
                <a:spcPts val="3800"/>
              </a:spcBef>
              <a:defRPr sz="2400"/>
            </a:lvl4pPr>
            <a:lvl5pPr marL="2590120" indent="-494620">
              <a:spcBef>
                <a:spcPts val="3800"/>
              </a:spcBef>
              <a:defRPr sz="2400"/>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xfrm>
            <a:off x="0" y="9347200"/>
            <a:ext cx="342900" cy="3683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38"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3" name="Title Text"/>
          <p:cNvSpPr txBox="1">
            <a:spLocks noGrp="1"/>
          </p:cNvSpPr>
          <p:nvPr>
            <p:ph type="title"/>
          </p:nvPr>
        </p:nvSpPr>
        <p:spPr>
          <a:prstGeom prst="rect">
            <a:avLst/>
          </a:prstGeom>
        </p:spPr>
        <p:txBody>
          <a:bodyPr/>
          <a:lstStyle/>
          <a:p>
            <a:r>
              <a:t>Title Text</a:t>
            </a: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61" name="Title Text"/>
          <p:cNvSpPr txBox="1">
            <a:spLocks noGrp="1"/>
          </p:cNvSpPr>
          <p:nvPr>
            <p:ph type="title"/>
          </p:nvPr>
        </p:nvSpPr>
        <p:spPr>
          <a:xfrm>
            <a:off x="1270000" y="2971800"/>
            <a:ext cx="10464800" cy="3810000"/>
          </a:xfrm>
          <a:prstGeom prst="rect">
            <a:avLst/>
          </a:prstGeom>
        </p:spPr>
        <p:txBody>
          <a:bodyPr/>
          <a:lstStyle/>
          <a:p>
            <a:r>
              <a:t>Title Text</a:t>
            </a:r>
          </a:p>
        </p:txBody>
      </p:sp>
      <p:sp>
        <p:nvSpPr>
          <p:cNvPr id="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69" name="Image"/>
          <p:cNvSpPr>
            <a:spLocks noGrp="1"/>
          </p:cNvSpPr>
          <p:nvPr>
            <p:ph type="pic" sz="half" idx="13"/>
          </p:nvPr>
        </p:nvSpPr>
        <p:spPr>
          <a:xfrm>
            <a:off x="2438400" y="1638300"/>
            <a:ext cx="8128000" cy="4559300"/>
          </a:xfrm>
          <a:prstGeom prst="rect">
            <a:avLst/>
          </a:prstGeom>
        </p:spPr>
        <p:txBody>
          <a:bodyPr lIns="91439" tIns="45719" rIns="91439" bIns="45719" anchor="t"/>
          <a:lstStyle/>
          <a:p>
            <a:endParaRPr/>
          </a:p>
        </p:txBody>
      </p:sp>
      <p:sp>
        <p:nvSpPr>
          <p:cNvPr id="70" name="Title Text"/>
          <p:cNvSpPr txBox="1">
            <a:spLocks noGrp="1"/>
          </p:cNvSpPr>
          <p:nvPr>
            <p:ph type="title"/>
          </p:nvPr>
        </p:nvSpPr>
        <p:spPr>
          <a:xfrm>
            <a:off x="1270000" y="7366000"/>
            <a:ext cx="10464800" cy="1701800"/>
          </a:xfrm>
          <a:prstGeom prst="rect">
            <a:avLst/>
          </a:prstGeom>
        </p:spPr>
        <p:txBody>
          <a:bodyPr/>
          <a:lstStyle/>
          <a:p>
            <a:r>
              <a:t>Title Text</a:t>
            </a:r>
          </a:p>
        </p:txBody>
      </p:sp>
      <p:sp>
        <p:nvSpPr>
          <p:cNvPr id="7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Horizontal Reflection">
    <p:spTree>
      <p:nvGrpSpPr>
        <p:cNvPr id="1" name=""/>
        <p:cNvGrpSpPr/>
        <p:nvPr/>
      </p:nvGrpSpPr>
      <p:grpSpPr>
        <a:xfrm>
          <a:off x="0" y="0"/>
          <a:ext cx="0" cy="0"/>
          <a:chOff x="0" y="0"/>
          <a:chExt cx="0" cy="0"/>
        </a:xfrm>
      </p:grpSpPr>
      <p:sp>
        <p:nvSpPr>
          <p:cNvPr id="78" name="Image"/>
          <p:cNvSpPr>
            <a:spLocks noGrp="1"/>
          </p:cNvSpPr>
          <p:nvPr>
            <p:ph type="pic" sz="half" idx="13"/>
          </p:nvPr>
        </p:nvSpPr>
        <p:spPr>
          <a:xfrm>
            <a:off x="2438400" y="1638300"/>
            <a:ext cx="8128000" cy="4559300"/>
          </a:xfrm>
          <a:prstGeom prst="rect">
            <a:avLst/>
          </a:prstGeom>
          <a:ln w="25400"/>
          <a:effectLst>
            <a:reflection stA="50000" endPos="40000" dir="5400000" sy="-100000" algn="bl" rotWithShape="0"/>
          </a:effectLst>
        </p:spPr>
        <p:txBody>
          <a:bodyPr lIns="91439" tIns="45719" rIns="91439" bIns="45719" anchor="t"/>
          <a:lstStyle/>
          <a:p>
            <a:endParaRPr/>
          </a:p>
        </p:txBody>
      </p:sp>
      <p:sp>
        <p:nvSpPr>
          <p:cNvPr id="79" name="Title Text"/>
          <p:cNvSpPr txBox="1">
            <a:spLocks noGrp="1"/>
          </p:cNvSpPr>
          <p:nvPr>
            <p:ph type="title"/>
          </p:nvPr>
        </p:nvSpPr>
        <p:spPr>
          <a:xfrm>
            <a:off x="1270000" y="7366000"/>
            <a:ext cx="10464800" cy="1701800"/>
          </a:xfrm>
          <a:prstGeom prst="rect">
            <a:avLst/>
          </a:prstGeom>
        </p:spPr>
        <p:txBody>
          <a:bodyPr/>
          <a:lstStyle/>
          <a:p>
            <a:r>
              <a:t>Title Text</a:t>
            </a: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p:nvPr>
        </p:nvSpPr>
        <p:spPr>
          <a:xfrm>
            <a:off x="1270000" y="1270000"/>
            <a:ext cx="10464800" cy="72136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p>
            <a:r>
              <a:t>Body Level One</a:t>
            </a:r>
          </a:p>
          <a:p>
            <a:pPr lvl="1"/>
            <a:r>
              <a:t>Body Level Two</a:t>
            </a:r>
          </a:p>
          <a:p>
            <a:pPr lvl="2"/>
            <a:r>
              <a:t>Body Level Three</a:t>
            </a:r>
          </a:p>
          <a:p>
            <a:pPr lvl="3"/>
            <a:r>
              <a:t>Body Level Four</a:t>
            </a:r>
          </a:p>
          <a:p>
            <a:pPr lvl="4"/>
            <a:r>
              <a:t>Body Level Five</a:t>
            </a:r>
          </a:p>
        </p:txBody>
      </p:sp>
      <p:sp>
        <p:nvSpPr>
          <p:cNvPr id="3" name="Slide Number"/>
          <p:cNvSpPr txBox="1">
            <a:spLocks noGrp="1"/>
          </p:cNvSpPr>
          <p:nvPr>
            <p:ph type="sldNum" sz="quarter" idx="2"/>
          </p:nvPr>
        </p:nvSpPr>
        <p:spPr>
          <a:xfrm>
            <a:off x="6324600" y="9258300"/>
            <a:ext cx="342900" cy="368300"/>
          </a:xfrm>
          <a:prstGeom prst="rect">
            <a:avLst/>
          </a:prstGeom>
          <a:ln w="12700">
            <a:miter lim="400000"/>
          </a:ln>
        </p:spPr>
        <p:txBody>
          <a:bodyPr wrap="none" lIns="50800" tIns="50800" rIns="50800" bIns="50800">
            <a:spAutoFit/>
          </a:bodyPr>
          <a:lstStyle>
            <a:lvl1pPr algn="ctr" defTabSz="584200">
              <a:defRPr sz="1800">
                <a:latin typeface="+mn-lt"/>
                <a:ea typeface="+mn-ea"/>
                <a:cs typeface="+mn-cs"/>
                <a:sym typeface="Gill Sans"/>
              </a:defRPr>
            </a:lvl1pPr>
          </a:lstStyle>
          <a:p>
            <a:fld id="{86CB4B4D-7CA3-9044-876B-883B54F8677D}" type="slidenum">
              <a:t>‹#›</a:t>
            </a:fld>
            <a:endParaRPr/>
          </a:p>
        </p:txBody>
      </p:sp>
      <p:sp>
        <p:nvSpPr>
          <p:cNvPr id="4" name="Title Text"/>
          <p:cNvSpPr txBox="1">
            <a:spLocks noGrp="1"/>
          </p:cNvSpPr>
          <p:nvPr>
            <p:ph type="title"/>
          </p:nvPr>
        </p:nvSpPr>
        <p:spPr>
          <a:xfrm>
            <a:off x="1270000" y="254000"/>
            <a:ext cx="10464800" cy="24384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p>
            <a:r>
              <a:t>Title Text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ctr" defTabSz="584200" rtl="0" latinLnBrk="0">
        <a:lnSpc>
          <a:spcPct val="100000"/>
        </a:lnSpc>
        <a:spcBef>
          <a:spcPts val="0"/>
        </a:spcBef>
        <a:spcAft>
          <a:spcPts val="0"/>
        </a:spcAft>
        <a:buClrTx/>
        <a:buSzTx/>
        <a:buFontTx/>
        <a:buNone/>
        <a:tabLst/>
        <a:defRPr sz="8400" b="0" i="0" u="none" strike="noStrike" cap="none" spc="0" baseline="0">
          <a:ln>
            <a:noFill/>
          </a:ln>
          <a:solidFill>
            <a:srgbClr val="000000"/>
          </a:solidFill>
          <a:uFillTx/>
          <a:latin typeface="+mn-lt"/>
          <a:ea typeface="+mn-ea"/>
          <a:cs typeface="+mn-cs"/>
          <a:sym typeface="Gill Sans"/>
        </a:defRPr>
      </a:lvl1pPr>
      <a:lvl2pPr marL="0" marR="0" indent="228600" algn="ctr" defTabSz="584200" rtl="0" latinLnBrk="0">
        <a:lnSpc>
          <a:spcPct val="100000"/>
        </a:lnSpc>
        <a:spcBef>
          <a:spcPts val="0"/>
        </a:spcBef>
        <a:spcAft>
          <a:spcPts val="0"/>
        </a:spcAft>
        <a:buClrTx/>
        <a:buSzTx/>
        <a:buFontTx/>
        <a:buNone/>
        <a:tabLst/>
        <a:defRPr sz="8400" b="0" i="0" u="none" strike="noStrike" cap="none" spc="0" baseline="0">
          <a:ln>
            <a:noFill/>
          </a:ln>
          <a:solidFill>
            <a:srgbClr val="000000"/>
          </a:solidFill>
          <a:uFillTx/>
          <a:latin typeface="+mn-lt"/>
          <a:ea typeface="+mn-ea"/>
          <a:cs typeface="+mn-cs"/>
          <a:sym typeface="Gill Sans"/>
        </a:defRPr>
      </a:lvl2pPr>
      <a:lvl3pPr marL="0" marR="0" indent="457200" algn="ctr" defTabSz="584200" rtl="0" latinLnBrk="0">
        <a:lnSpc>
          <a:spcPct val="100000"/>
        </a:lnSpc>
        <a:spcBef>
          <a:spcPts val="0"/>
        </a:spcBef>
        <a:spcAft>
          <a:spcPts val="0"/>
        </a:spcAft>
        <a:buClrTx/>
        <a:buSzTx/>
        <a:buFontTx/>
        <a:buNone/>
        <a:tabLst/>
        <a:defRPr sz="8400" b="0" i="0" u="none" strike="noStrike" cap="none" spc="0" baseline="0">
          <a:ln>
            <a:noFill/>
          </a:ln>
          <a:solidFill>
            <a:srgbClr val="000000"/>
          </a:solidFill>
          <a:uFillTx/>
          <a:latin typeface="+mn-lt"/>
          <a:ea typeface="+mn-ea"/>
          <a:cs typeface="+mn-cs"/>
          <a:sym typeface="Gill Sans"/>
        </a:defRPr>
      </a:lvl3pPr>
      <a:lvl4pPr marL="0" marR="0" indent="685800" algn="ctr" defTabSz="584200" rtl="0" latinLnBrk="0">
        <a:lnSpc>
          <a:spcPct val="100000"/>
        </a:lnSpc>
        <a:spcBef>
          <a:spcPts val="0"/>
        </a:spcBef>
        <a:spcAft>
          <a:spcPts val="0"/>
        </a:spcAft>
        <a:buClrTx/>
        <a:buSzTx/>
        <a:buFontTx/>
        <a:buNone/>
        <a:tabLst/>
        <a:defRPr sz="8400" b="0" i="0" u="none" strike="noStrike" cap="none" spc="0" baseline="0">
          <a:ln>
            <a:noFill/>
          </a:ln>
          <a:solidFill>
            <a:srgbClr val="000000"/>
          </a:solidFill>
          <a:uFillTx/>
          <a:latin typeface="+mn-lt"/>
          <a:ea typeface="+mn-ea"/>
          <a:cs typeface="+mn-cs"/>
          <a:sym typeface="Gill Sans"/>
        </a:defRPr>
      </a:lvl4pPr>
      <a:lvl5pPr marL="0" marR="0" indent="914400" algn="ctr" defTabSz="584200" rtl="0" latinLnBrk="0">
        <a:lnSpc>
          <a:spcPct val="100000"/>
        </a:lnSpc>
        <a:spcBef>
          <a:spcPts val="0"/>
        </a:spcBef>
        <a:spcAft>
          <a:spcPts val="0"/>
        </a:spcAft>
        <a:buClrTx/>
        <a:buSzTx/>
        <a:buFontTx/>
        <a:buNone/>
        <a:tabLst/>
        <a:defRPr sz="8400" b="0" i="0" u="none" strike="noStrike" cap="none" spc="0" baseline="0">
          <a:ln>
            <a:noFill/>
          </a:ln>
          <a:solidFill>
            <a:srgbClr val="000000"/>
          </a:solidFill>
          <a:uFillTx/>
          <a:latin typeface="+mn-lt"/>
          <a:ea typeface="+mn-ea"/>
          <a:cs typeface="+mn-cs"/>
          <a:sym typeface="Gill Sans"/>
        </a:defRPr>
      </a:lvl5pPr>
      <a:lvl6pPr marL="0" marR="0" indent="1143000" algn="ctr" defTabSz="584200" rtl="0" latinLnBrk="0">
        <a:lnSpc>
          <a:spcPct val="100000"/>
        </a:lnSpc>
        <a:spcBef>
          <a:spcPts val="0"/>
        </a:spcBef>
        <a:spcAft>
          <a:spcPts val="0"/>
        </a:spcAft>
        <a:buClrTx/>
        <a:buSzTx/>
        <a:buFontTx/>
        <a:buNone/>
        <a:tabLst/>
        <a:defRPr sz="8400" b="0" i="0" u="none" strike="noStrike" cap="none" spc="0" baseline="0">
          <a:ln>
            <a:noFill/>
          </a:ln>
          <a:solidFill>
            <a:srgbClr val="000000"/>
          </a:solidFill>
          <a:uFillTx/>
          <a:latin typeface="+mn-lt"/>
          <a:ea typeface="+mn-ea"/>
          <a:cs typeface="+mn-cs"/>
          <a:sym typeface="Gill Sans"/>
        </a:defRPr>
      </a:lvl6pPr>
      <a:lvl7pPr marL="0" marR="0" indent="1371600" algn="ctr" defTabSz="584200" rtl="0" latinLnBrk="0">
        <a:lnSpc>
          <a:spcPct val="100000"/>
        </a:lnSpc>
        <a:spcBef>
          <a:spcPts val="0"/>
        </a:spcBef>
        <a:spcAft>
          <a:spcPts val="0"/>
        </a:spcAft>
        <a:buClrTx/>
        <a:buSzTx/>
        <a:buFontTx/>
        <a:buNone/>
        <a:tabLst/>
        <a:defRPr sz="8400" b="0" i="0" u="none" strike="noStrike" cap="none" spc="0" baseline="0">
          <a:ln>
            <a:noFill/>
          </a:ln>
          <a:solidFill>
            <a:srgbClr val="000000"/>
          </a:solidFill>
          <a:uFillTx/>
          <a:latin typeface="+mn-lt"/>
          <a:ea typeface="+mn-ea"/>
          <a:cs typeface="+mn-cs"/>
          <a:sym typeface="Gill Sans"/>
        </a:defRPr>
      </a:lvl7pPr>
      <a:lvl8pPr marL="0" marR="0" indent="1600200" algn="ctr" defTabSz="584200" rtl="0" latinLnBrk="0">
        <a:lnSpc>
          <a:spcPct val="100000"/>
        </a:lnSpc>
        <a:spcBef>
          <a:spcPts val="0"/>
        </a:spcBef>
        <a:spcAft>
          <a:spcPts val="0"/>
        </a:spcAft>
        <a:buClrTx/>
        <a:buSzTx/>
        <a:buFontTx/>
        <a:buNone/>
        <a:tabLst/>
        <a:defRPr sz="8400" b="0" i="0" u="none" strike="noStrike" cap="none" spc="0" baseline="0">
          <a:ln>
            <a:noFill/>
          </a:ln>
          <a:solidFill>
            <a:srgbClr val="000000"/>
          </a:solidFill>
          <a:uFillTx/>
          <a:latin typeface="+mn-lt"/>
          <a:ea typeface="+mn-ea"/>
          <a:cs typeface="+mn-cs"/>
          <a:sym typeface="Gill Sans"/>
        </a:defRPr>
      </a:lvl8pPr>
      <a:lvl9pPr marL="0" marR="0" indent="1828800" algn="ctr" defTabSz="584200" rtl="0" latinLnBrk="0">
        <a:lnSpc>
          <a:spcPct val="100000"/>
        </a:lnSpc>
        <a:spcBef>
          <a:spcPts val="0"/>
        </a:spcBef>
        <a:spcAft>
          <a:spcPts val="0"/>
        </a:spcAft>
        <a:buClrTx/>
        <a:buSzTx/>
        <a:buFontTx/>
        <a:buNone/>
        <a:tabLst/>
        <a:defRPr sz="8400" b="0" i="0" u="none" strike="noStrike" cap="none" spc="0" baseline="0">
          <a:ln>
            <a:noFill/>
          </a:ln>
          <a:solidFill>
            <a:srgbClr val="000000"/>
          </a:solidFill>
          <a:uFillTx/>
          <a:latin typeface="+mn-lt"/>
          <a:ea typeface="+mn-ea"/>
          <a:cs typeface="+mn-cs"/>
          <a:sym typeface="Gill Sans"/>
        </a:defRPr>
      </a:lvl9pPr>
    </p:titleStyle>
    <p:bodyStyle>
      <a:lvl1pPr marL="889000" marR="0" indent="-571500" algn="l" defTabSz="584200" rtl="0" latinLnBrk="0">
        <a:lnSpc>
          <a:spcPct val="100000"/>
        </a:lnSpc>
        <a:spcBef>
          <a:spcPts val="4800"/>
        </a:spcBef>
        <a:spcAft>
          <a:spcPts val="0"/>
        </a:spcAft>
        <a:buClrTx/>
        <a:buSzPct val="171000"/>
        <a:buFontTx/>
        <a:buChar char="•"/>
        <a:tabLst/>
        <a:defRPr sz="4200" b="0" i="0" u="none" strike="noStrike" cap="none" spc="0" baseline="0">
          <a:ln>
            <a:noFill/>
          </a:ln>
          <a:solidFill>
            <a:srgbClr val="000000"/>
          </a:solidFill>
          <a:uFillTx/>
          <a:latin typeface="+mn-lt"/>
          <a:ea typeface="+mn-ea"/>
          <a:cs typeface="+mn-cs"/>
          <a:sym typeface="Gill Sans"/>
        </a:defRPr>
      </a:lvl1pPr>
      <a:lvl2pPr marL="1333500" marR="0" indent="-571500" algn="l" defTabSz="584200" rtl="0" latinLnBrk="0">
        <a:lnSpc>
          <a:spcPct val="100000"/>
        </a:lnSpc>
        <a:spcBef>
          <a:spcPts val="4800"/>
        </a:spcBef>
        <a:spcAft>
          <a:spcPts val="0"/>
        </a:spcAft>
        <a:buClrTx/>
        <a:buSzPct val="171000"/>
        <a:buFontTx/>
        <a:buChar char="•"/>
        <a:tabLst/>
        <a:defRPr sz="4200" b="0" i="0" u="none" strike="noStrike" cap="none" spc="0" baseline="0">
          <a:ln>
            <a:noFill/>
          </a:ln>
          <a:solidFill>
            <a:srgbClr val="000000"/>
          </a:solidFill>
          <a:uFillTx/>
          <a:latin typeface="+mn-lt"/>
          <a:ea typeface="+mn-ea"/>
          <a:cs typeface="+mn-cs"/>
          <a:sym typeface="Gill Sans"/>
        </a:defRPr>
      </a:lvl2pPr>
      <a:lvl3pPr marL="1778000" marR="0" indent="-571500" algn="l" defTabSz="584200" rtl="0" latinLnBrk="0">
        <a:lnSpc>
          <a:spcPct val="100000"/>
        </a:lnSpc>
        <a:spcBef>
          <a:spcPts val="4800"/>
        </a:spcBef>
        <a:spcAft>
          <a:spcPts val="0"/>
        </a:spcAft>
        <a:buClrTx/>
        <a:buSzPct val="171000"/>
        <a:buFontTx/>
        <a:buChar char="•"/>
        <a:tabLst/>
        <a:defRPr sz="4200" b="0" i="0" u="none" strike="noStrike" cap="none" spc="0" baseline="0">
          <a:ln>
            <a:noFill/>
          </a:ln>
          <a:solidFill>
            <a:srgbClr val="000000"/>
          </a:solidFill>
          <a:uFillTx/>
          <a:latin typeface="+mn-lt"/>
          <a:ea typeface="+mn-ea"/>
          <a:cs typeface="+mn-cs"/>
          <a:sym typeface="Gill Sans"/>
        </a:defRPr>
      </a:lvl3pPr>
      <a:lvl4pPr marL="2222500" marR="0" indent="-571500" algn="l" defTabSz="584200" rtl="0" latinLnBrk="0">
        <a:lnSpc>
          <a:spcPct val="100000"/>
        </a:lnSpc>
        <a:spcBef>
          <a:spcPts val="4800"/>
        </a:spcBef>
        <a:spcAft>
          <a:spcPts val="0"/>
        </a:spcAft>
        <a:buClrTx/>
        <a:buSzPct val="171000"/>
        <a:buFontTx/>
        <a:buChar char="•"/>
        <a:tabLst/>
        <a:defRPr sz="4200" b="0" i="0" u="none" strike="noStrike" cap="none" spc="0" baseline="0">
          <a:ln>
            <a:noFill/>
          </a:ln>
          <a:solidFill>
            <a:srgbClr val="000000"/>
          </a:solidFill>
          <a:uFillTx/>
          <a:latin typeface="+mn-lt"/>
          <a:ea typeface="+mn-ea"/>
          <a:cs typeface="+mn-cs"/>
          <a:sym typeface="Gill Sans"/>
        </a:defRPr>
      </a:lvl4pPr>
      <a:lvl5pPr marL="2667000" marR="0" indent="-571500" algn="l" defTabSz="584200" rtl="0" latinLnBrk="0">
        <a:lnSpc>
          <a:spcPct val="100000"/>
        </a:lnSpc>
        <a:spcBef>
          <a:spcPts val="4800"/>
        </a:spcBef>
        <a:spcAft>
          <a:spcPts val="0"/>
        </a:spcAft>
        <a:buClrTx/>
        <a:buSzPct val="171000"/>
        <a:buFontTx/>
        <a:buChar char="•"/>
        <a:tabLst/>
        <a:defRPr sz="4200" b="0" i="0" u="none" strike="noStrike" cap="none" spc="0" baseline="0">
          <a:ln>
            <a:noFill/>
          </a:ln>
          <a:solidFill>
            <a:srgbClr val="000000"/>
          </a:solidFill>
          <a:uFillTx/>
          <a:latin typeface="+mn-lt"/>
          <a:ea typeface="+mn-ea"/>
          <a:cs typeface="+mn-cs"/>
          <a:sym typeface="Gill Sans"/>
        </a:defRPr>
      </a:lvl5pPr>
      <a:lvl6pPr marL="3022600" marR="0" indent="-571500" algn="l" defTabSz="584200" rtl="0" latinLnBrk="0">
        <a:lnSpc>
          <a:spcPct val="100000"/>
        </a:lnSpc>
        <a:spcBef>
          <a:spcPts val="4800"/>
        </a:spcBef>
        <a:spcAft>
          <a:spcPts val="0"/>
        </a:spcAft>
        <a:buClrTx/>
        <a:buSzPct val="171000"/>
        <a:buFontTx/>
        <a:buChar char="•"/>
        <a:tabLst/>
        <a:defRPr sz="4200" b="0" i="0" u="none" strike="noStrike" cap="none" spc="0" baseline="0">
          <a:ln>
            <a:noFill/>
          </a:ln>
          <a:solidFill>
            <a:srgbClr val="000000"/>
          </a:solidFill>
          <a:uFillTx/>
          <a:latin typeface="+mn-lt"/>
          <a:ea typeface="+mn-ea"/>
          <a:cs typeface="+mn-cs"/>
          <a:sym typeface="Gill Sans"/>
        </a:defRPr>
      </a:lvl6pPr>
      <a:lvl7pPr marL="3378200" marR="0" indent="-571500" algn="l" defTabSz="584200" rtl="0" latinLnBrk="0">
        <a:lnSpc>
          <a:spcPct val="100000"/>
        </a:lnSpc>
        <a:spcBef>
          <a:spcPts val="4800"/>
        </a:spcBef>
        <a:spcAft>
          <a:spcPts val="0"/>
        </a:spcAft>
        <a:buClrTx/>
        <a:buSzPct val="171000"/>
        <a:buFontTx/>
        <a:buChar char="•"/>
        <a:tabLst/>
        <a:defRPr sz="4200" b="0" i="0" u="none" strike="noStrike" cap="none" spc="0" baseline="0">
          <a:ln>
            <a:noFill/>
          </a:ln>
          <a:solidFill>
            <a:srgbClr val="000000"/>
          </a:solidFill>
          <a:uFillTx/>
          <a:latin typeface="+mn-lt"/>
          <a:ea typeface="+mn-ea"/>
          <a:cs typeface="+mn-cs"/>
          <a:sym typeface="Gill Sans"/>
        </a:defRPr>
      </a:lvl7pPr>
      <a:lvl8pPr marL="3733800" marR="0" indent="-571500" algn="l" defTabSz="584200" rtl="0" latinLnBrk="0">
        <a:lnSpc>
          <a:spcPct val="100000"/>
        </a:lnSpc>
        <a:spcBef>
          <a:spcPts val="4800"/>
        </a:spcBef>
        <a:spcAft>
          <a:spcPts val="0"/>
        </a:spcAft>
        <a:buClrTx/>
        <a:buSzPct val="171000"/>
        <a:buFontTx/>
        <a:buChar char="•"/>
        <a:tabLst/>
        <a:defRPr sz="4200" b="0" i="0" u="none" strike="noStrike" cap="none" spc="0" baseline="0">
          <a:ln>
            <a:noFill/>
          </a:ln>
          <a:solidFill>
            <a:srgbClr val="000000"/>
          </a:solidFill>
          <a:uFillTx/>
          <a:latin typeface="+mn-lt"/>
          <a:ea typeface="+mn-ea"/>
          <a:cs typeface="+mn-cs"/>
          <a:sym typeface="Gill Sans"/>
        </a:defRPr>
      </a:lvl8pPr>
      <a:lvl9pPr marL="4089400" marR="0" indent="-571500" algn="l" defTabSz="584200" rtl="0" latinLnBrk="0">
        <a:lnSpc>
          <a:spcPct val="100000"/>
        </a:lnSpc>
        <a:spcBef>
          <a:spcPts val="4800"/>
        </a:spcBef>
        <a:spcAft>
          <a:spcPts val="0"/>
        </a:spcAft>
        <a:buClrTx/>
        <a:buSzPct val="171000"/>
        <a:buFontTx/>
        <a:buChar char="•"/>
        <a:tabLst/>
        <a:defRPr sz="4200" b="0" i="0" u="none" strike="noStrike" cap="none" spc="0" baseline="0">
          <a:ln>
            <a:noFill/>
          </a:ln>
          <a:solidFill>
            <a:srgbClr val="000000"/>
          </a:solidFill>
          <a:uFillTx/>
          <a:latin typeface="+mn-lt"/>
          <a:ea typeface="+mn-ea"/>
          <a:cs typeface="+mn-cs"/>
          <a:sym typeface="Gill Sans"/>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hyperlink" Target="http://chemistry.beloit.edu/Stars/images/orbitals.jpg" TargetMode="External"/><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hyperlink" Target="http://chemistry.beloit.edu/Stars/images/orbitals.jpg"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hyperlink" Target="https://chem.libretexts.org/Core/Physical_and_Theoretical_Chemistry/Electronic_Structure_of_Atoms_and_Molecules/Electronic_Configurations/Pauli_Exclusion_Principle"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hyperphysics.phy-astr.gsu.edu/hbase/mod1.htm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quimica.urv.es/~bo/MOLMOD/Mike_Colvin/qc/bs.html" TargetMode="External"/><Relationship Id="rId2" Type="http://schemas.openxmlformats.org/officeDocument/2006/relationships/image" Target="../media/image42.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tif"/><Relationship Id="rId2" Type="http://schemas.openxmlformats.org/officeDocument/2006/relationships/hyperlink" Target="http://hyperphysics.phy-astr.gsu.edu/hbase/mod1.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43.png"/><Relationship Id="rId4" Type="http://schemas.openxmlformats.org/officeDocument/2006/relationships/image" Target="../media/image5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Why quantum mechanics? Several key experiments motivate it"/>
          <p:cNvSpPr txBox="1">
            <a:spLocks noGrp="1"/>
          </p:cNvSpPr>
          <p:nvPr>
            <p:ph type="title"/>
          </p:nvPr>
        </p:nvSpPr>
        <p:spPr>
          <a:xfrm>
            <a:off x="1270000" y="254000"/>
            <a:ext cx="10464800" cy="1714500"/>
          </a:xfrm>
          <a:prstGeom prst="rect">
            <a:avLst/>
          </a:prstGeom>
        </p:spPr>
        <p:txBody>
          <a:bodyPr/>
          <a:lstStyle/>
          <a:p>
            <a:r>
              <a:t>Why quantum mechanics? Several key experiments motivate it</a:t>
            </a:r>
          </a:p>
        </p:txBody>
      </p:sp>
      <p:sp>
        <p:nvSpPr>
          <p:cNvPr id="145" name="Photoelectric effect…"/>
          <p:cNvSpPr txBox="1">
            <a:spLocks noGrp="1"/>
          </p:cNvSpPr>
          <p:nvPr>
            <p:ph type="body" sz="half" idx="1"/>
          </p:nvPr>
        </p:nvSpPr>
        <p:spPr>
          <a:xfrm>
            <a:off x="914400" y="3098800"/>
            <a:ext cx="10464800" cy="4152900"/>
          </a:xfrm>
          <a:prstGeom prst="rect">
            <a:avLst/>
          </a:prstGeom>
        </p:spPr>
        <p:txBody>
          <a:bodyPr/>
          <a:lstStyle/>
          <a:p>
            <a:r>
              <a:rPr dirty="0"/>
              <a:t>Photoelectric </a:t>
            </a:r>
            <a:r>
              <a:rPr dirty="0" smtClean="0"/>
              <a:t>effect</a:t>
            </a:r>
            <a:endParaRPr lang="en-US" dirty="0" smtClean="0"/>
          </a:p>
          <a:p>
            <a:r>
              <a:rPr lang="en-US" dirty="0"/>
              <a:t>Absorption and emission </a:t>
            </a:r>
            <a:r>
              <a:rPr lang="en-US" dirty="0" smtClean="0"/>
              <a:t>spectra</a:t>
            </a:r>
          </a:p>
          <a:p>
            <a:r>
              <a:rPr lang="en-US" dirty="0"/>
              <a:t>Electron </a:t>
            </a:r>
            <a:r>
              <a:rPr lang="en-US" dirty="0" smtClean="0"/>
              <a:t>diffraction</a:t>
            </a:r>
            <a:endParaRPr lang="en-US" dirty="0"/>
          </a:p>
          <a:p>
            <a:r>
              <a:rPr dirty="0" smtClean="0"/>
              <a:t>Blackbody radiation</a:t>
            </a:r>
            <a:endParaRPr dirty="0"/>
          </a:p>
        </p:txBody>
      </p:sp>
      <p:sp>
        <p:nvSpPr>
          <p:cNvPr id="14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a:t>
            </a:fld>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The hydrogen atom (and one electron atoms) can be solved analytically"/>
          <p:cNvSpPr txBox="1">
            <a:spLocks noGrp="1"/>
          </p:cNvSpPr>
          <p:nvPr>
            <p:ph type="title"/>
          </p:nvPr>
        </p:nvSpPr>
        <p:spPr>
          <a:prstGeom prst="rect">
            <a:avLst/>
          </a:prstGeom>
        </p:spPr>
        <p:txBody>
          <a:bodyPr/>
          <a:lstStyle/>
          <a:p>
            <a:r>
              <a:t>The hydrogen atom (and one electron atoms) can be solved analytically</a:t>
            </a:r>
          </a:p>
        </p:txBody>
      </p:sp>
      <p:sp>
        <p:nvSpPr>
          <p:cNvPr id="22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10</a:t>
            </a:fld>
            <a:endParaRPr/>
          </a:p>
        </p:txBody>
      </p:sp>
      <p:sp>
        <p:nvSpPr>
          <p:cNvPr id="224" name="Hamiltonian"/>
          <p:cNvSpPr txBox="1"/>
          <p:nvPr/>
        </p:nvSpPr>
        <p:spPr>
          <a:xfrm>
            <a:off x="460660" y="3111500"/>
            <a:ext cx="2352750" cy="6223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584200">
              <a:defRPr sz="3600">
                <a:latin typeface="+mn-lt"/>
                <a:ea typeface="+mn-ea"/>
                <a:cs typeface="+mn-cs"/>
                <a:sym typeface="Gill Sans"/>
              </a:defRPr>
            </a:lvl1pPr>
          </a:lstStyle>
          <a:p>
            <a:r>
              <a:t>Hamiltonian</a:t>
            </a:r>
          </a:p>
        </p:txBody>
      </p:sp>
      <p:pic>
        <p:nvPicPr>
          <p:cNvPr id="225" name="droppedImage.pdf" descr="droppedImage.pdf"/>
          <p:cNvPicPr>
            <a:picLocks noChangeAspect="1"/>
          </p:cNvPicPr>
          <p:nvPr/>
        </p:nvPicPr>
        <p:blipFill>
          <a:blip r:embed="rId3">
            <a:extLst/>
          </a:blip>
          <a:stretch>
            <a:fillRect/>
          </a:stretch>
        </p:blipFill>
        <p:spPr>
          <a:xfrm>
            <a:off x="3251200" y="3035300"/>
            <a:ext cx="3098800" cy="774700"/>
          </a:xfrm>
          <a:prstGeom prst="rect">
            <a:avLst/>
          </a:prstGeom>
          <a:ln w="12700">
            <a:miter lim="400000"/>
          </a:ln>
        </p:spPr>
      </p:pic>
      <p:sp>
        <p:nvSpPr>
          <p:cNvPr id="226" name="Solutions:"/>
          <p:cNvSpPr txBox="1"/>
          <p:nvPr/>
        </p:nvSpPr>
        <p:spPr>
          <a:xfrm>
            <a:off x="457200" y="4152900"/>
            <a:ext cx="1914302" cy="6223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584200">
              <a:defRPr sz="3600">
                <a:latin typeface="+mn-lt"/>
                <a:ea typeface="+mn-ea"/>
                <a:cs typeface="+mn-cs"/>
                <a:sym typeface="Gill Sans"/>
              </a:defRPr>
            </a:lvl1pPr>
          </a:lstStyle>
          <a:p>
            <a:r>
              <a:t>Solutions:</a:t>
            </a:r>
          </a:p>
        </p:txBody>
      </p:sp>
      <p:pic>
        <p:nvPicPr>
          <p:cNvPr id="227" name="droppedImage.pdf" descr="droppedImage.pdf"/>
          <p:cNvPicPr>
            <a:picLocks noChangeAspect="1"/>
          </p:cNvPicPr>
          <p:nvPr/>
        </p:nvPicPr>
        <p:blipFill>
          <a:blip r:embed="rId4">
            <a:extLst/>
          </a:blip>
          <a:stretch>
            <a:fillRect/>
          </a:stretch>
        </p:blipFill>
        <p:spPr>
          <a:xfrm>
            <a:off x="2552700" y="4279900"/>
            <a:ext cx="3547311" cy="368300"/>
          </a:xfrm>
          <a:prstGeom prst="rect">
            <a:avLst/>
          </a:prstGeom>
          <a:ln w="12700">
            <a:miter lim="400000"/>
          </a:ln>
        </p:spPr>
      </p:pic>
      <p:sp>
        <p:nvSpPr>
          <p:cNvPr id="228" name="n, l, m are quantum numbers:…"/>
          <p:cNvSpPr txBox="1"/>
          <p:nvPr/>
        </p:nvSpPr>
        <p:spPr>
          <a:xfrm>
            <a:off x="469900" y="4984750"/>
            <a:ext cx="8828373" cy="198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defTabSz="584200">
              <a:defRPr sz="3600">
                <a:latin typeface="+mn-lt"/>
                <a:ea typeface="+mn-ea"/>
                <a:cs typeface="+mn-cs"/>
                <a:sym typeface="Gill Sans"/>
              </a:defRPr>
            </a:pPr>
            <a:r>
              <a:rPr i="1">
                <a:latin typeface="Open Sans Regular"/>
                <a:ea typeface="Open Sans Regular"/>
                <a:cs typeface="Open Sans Regular"/>
                <a:sym typeface="Open Sans Regular"/>
              </a:rPr>
              <a:t>n, l, m</a:t>
            </a:r>
            <a:r>
              <a:t> are quantum numbers:</a:t>
            </a:r>
          </a:p>
          <a:p>
            <a:pPr marL="368300" lvl="1" indent="-25400" defTabSz="584200">
              <a:buSzPct val="125000"/>
              <a:buChar char="•"/>
              <a:defRPr sz="2400">
                <a:latin typeface="+mn-lt"/>
                <a:ea typeface="+mn-ea"/>
                <a:cs typeface="+mn-cs"/>
                <a:sym typeface="Gill Sans"/>
              </a:defRPr>
            </a:pPr>
            <a:r>
              <a:rPr i="1">
                <a:latin typeface="Open Sans Regular"/>
                <a:ea typeface="Open Sans Regular"/>
                <a:cs typeface="Open Sans Regular"/>
                <a:sym typeface="Open Sans Regular"/>
              </a:rPr>
              <a:t>n = 1, 2, 3,</a:t>
            </a:r>
            <a:r>
              <a:rPr>
                <a:latin typeface="Open Sans Regular"/>
                <a:ea typeface="Open Sans Regular"/>
                <a:cs typeface="Open Sans Regular"/>
                <a:sym typeface="Open Sans Regular"/>
              </a:rPr>
              <a:t> ....: </a:t>
            </a:r>
            <a:r>
              <a:t>Shell of electron</a:t>
            </a:r>
          </a:p>
          <a:p>
            <a:pPr marL="368300" lvl="1" indent="-25400" defTabSz="584200">
              <a:buSzPct val="125000"/>
              <a:buChar char="•"/>
              <a:defRPr sz="2400">
                <a:latin typeface="+mn-lt"/>
                <a:ea typeface="+mn-ea"/>
                <a:cs typeface="+mn-cs"/>
                <a:sym typeface="Gill Sans"/>
              </a:defRPr>
            </a:pPr>
            <a:r>
              <a:rPr i="1">
                <a:latin typeface="Open Sans Regular"/>
                <a:ea typeface="Open Sans Regular"/>
                <a:cs typeface="Open Sans Regular"/>
                <a:sym typeface="Open Sans Regular"/>
              </a:rPr>
              <a:t>l</a:t>
            </a:r>
            <a:r>
              <a:rPr>
                <a:latin typeface="Open Sans Regular"/>
                <a:ea typeface="Open Sans Regular"/>
                <a:cs typeface="Open Sans Regular"/>
                <a:sym typeface="Open Sans Regular"/>
              </a:rPr>
              <a:t> = 0, 1, ... (n-1)</a:t>
            </a:r>
            <a:r>
              <a:t>: Type of orbital (</a:t>
            </a:r>
            <a:r>
              <a:rPr i="1">
                <a:latin typeface="Open Sans Regular"/>
                <a:ea typeface="Open Sans Regular"/>
                <a:cs typeface="Open Sans Regular"/>
                <a:sym typeface="Open Sans Regular"/>
              </a:rPr>
              <a:t>0 = s, l = p, 2 = d, 3 = f</a:t>
            </a:r>
            <a:r>
              <a:t>)</a:t>
            </a:r>
          </a:p>
          <a:p>
            <a:pPr marL="368300" lvl="1" indent="-25400" defTabSz="584200">
              <a:buSzPct val="125000"/>
              <a:buChar char="•"/>
              <a:defRPr sz="2400">
                <a:latin typeface="+mn-lt"/>
                <a:ea typeface="+mn-ea"/>
                <a:cs typeface="+mn-cs"/>
                <a:sym typeface="Gill Sans"/>
              </a:defRPr>
            </a:pPr>
            <a:r>
              <a:rPr>
                <a:latin typeface="Open Sans Regular"/>
                <a:ea typeface="Open Sans Regular"/>
                <a:cs typeface="Open Sans Regular"/>
                <a:sym typeface="Open Sans Regular"/>
              </a:rPr>
              <a:t>m = -</a:t>
            </a:r>
            <a:r>
              <a:rPr i="1">
                <a:latin typeface="Open Sans Regular"/>
                <a:ea typeface="Open Sans Regular"/>
                <a:cs typeface="Open Sans Regular"/>
                <a:sym typeface="Open Sans Regular"/>
              </a:rPr>
              <a:t>l, -l+1, ..., 0</a:t>
            </a:r>
            <a:r>
              <a:rPr>
                <a:latin typeface="Open Sans Regular"/>
                <a:ea typeface="Open Sans Regular"/>
                <a:cs typeface="Open Sans Regular"/>
                <a:sym typeface="Open Sans Regular"/>
              </a:rPr>
              <a:t>, ..., </a:t>
            </a:r>
            <a:r>
              <a:rPr i="1">
                <a:latin typeface="Open Sans Regular"/>
                <a:ea typeface="Open Sans Regular"/>
                <a:cs typeface="Open Sans Regular"/>
                <a:sym typeface="Open Sans Regular"/>
              </a:rPr>
              <a:t>l</a:t>
            </a:r>
            <a:r>
              <a:t> </a:t>
            </a:r>
          </a:p>
        </p:txBody>
      </p:sp>
      <p:pic>
        <p:nvPicPr>
          <p:cNvPr id="229" name="droppedImage.pdf" descr="droppedImage.pdf"/>
          <p:cNvPicPr>
            <a:picLocks noChangeAspect="1"/>
          </p:cNvPicPr>
          <p:nvPr/>
        </p:nvPicPr>
        <p:blipFill>
          <a:blip r:embed="rId5">
            <a:extLst/>
          </a:blip>
          <a:stretch>
            <a:fillRect/>
          </a:stretch>
        </p:blipFill>
        <p:spPr>
          <a:xfrm>
            <a:off x="457200" y="7175500"/>
            <a:ext cx="2351315" cy="914400"/>
          </a:xfrm>
          <a:prstGeom prst="rect">
            <a:avLst/>
          </a:prstGeom>
          <a:ln w="12700">
            <a:miter lim="400000"/>
          </a:ln>
        </p:spPr>
      </p:pic>
      <p:pic>
        <p:nvPicPr>
          <p:cNvPr id="230" name="droppedImage.pdf" descr="droppedImage.pdf"/>
          <p:cNvPicPr>
            <a:picLocks noChangeAspect="1"/>
          </p:cNvPicPr>
          <p:nvPr/>
        </p:nvPicPr>
        <p:blipFill>
          <a:blip r:embed="rId6">
            <a:extLst/>
          </a:blip>
          <a:stretch>
            <a:fillRect/>
          </a:stretch>
        </p:blipFill>
        <p:spPr>
          <a:xfrm>
            <a:off x="4470400" y="7302500"/>
            <a:ext cx="2349500" cy="841449"/>
          </a:xfrm>
          <a:prstGeom prst="rect">
            <a:avLst/>
          </a:prstGeom>
          <a:ln w="12700">
            <a:miter lim="400000"/>
          </a:ln>
        </p:spPr>
      </p:pic>
      <p:sp>
        <p:nvSpPr>
          <p:cNvPr id="231" name="where"/>
          <p:cNvSpPr txBox="1"/>
          <p:nvPr/>
        </p:nvSpPr>
        <p:spPr>
          <a:xfrm>
            <a:off x="2997200" y="7289800"/>
            <a:ext cx="1281634" cy="6223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584200">
              <a:defRPr sz="3600">
                <a:latin typeface="+mn-lt"/>
                <a:ea typeface="+mn-ea"/>
                <a:cs typeface="+mn-cs"/>
                <a:sym typeface="Gill Sans"/>
              </a:defRPr>
            </a:lvl1pPr>
          </a:lstStyle>
          <a:p>
            <a:r>
              <a:t>where</a:t>
            </a:r>
          </a:p>
        </p:txBody>
      </p:sp>
      <p:pic>
        <p:nvPicPr>
          <p:cNvPr id="232" name="droppedImage.png" descr="droppedImage.png"/>
          <p:cNvPicPr>
            <a:picLocks noChangeAspect="1"/>
          </p:cNvPicPr>
          <p:nvPr/>
        </p:nvPicPr>
        <p:blipFill>
          <a:blip r:embed="rId7">
            <a:extLst/>
          </a:blip>
          <a:stretch>
            <a:fillRect/>
          </a:stretch>
        </p:blipFill>
        <p:spPr>
          <a:xfrm>
            <a:off x="8267700" y="4902200"/>
            <a:ext cx="4660900" cy="3851420"/>
          </a:xfrm>
          <a:prstGeom prst="rect">
            <a:avLst/>
          </a:prstGeom>
          <a:ln w="12700">
            <a:miter lim="400000"/>
          </a:ln>
        </p:spPr>
      </p:pic>
      <p:sp>
        <p:nvSpPr>
          <p:cNvPr id="233" name="http://chemistry.beloit.edu/Stars/images/orbitals.jpg"/>
          <p:cNvSpPr txBox="1"/>
          <p:nvPr/>
        </p:nvSpPr>
        <p:spPr>
          <a:xfrm>
            <a:off x="8218022" y="8718550"/>
            <a:ext cx="3314701" cy="2794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ctr" defTabSz="584200">
              <a:defRPr u="sng">
                <a:latin typeface="+mn-lt"/>
                <a:ea typeface="+mn-ea"/>
                <a:cs typeface="+mn-cs"/>
                <a:sym typeface="Gill Sans"/>
                <a:hlinkClick r:id="rId8"/>
              </a:defRPr>
            </a:lvl1pPr>
          </a:lstStyle>
          <a:p>
            <a:pPr>
              <a:defRPr u="none"/>
            </a:pPr>
            <a:r>
              <a:rPr u="sng">
                <a:hlinkClick r:id="rId8"/>
              </a:rPr>
              <a:t>http://chemistry.beloit.edu/Stars/images/orbitals.jpg</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1" fill="hold" grpId="1" nodeType="clickEffect">
                                  <p:stCondLst>
                                    <p:cond delay="0"/>
                                  </p:stCondLst>
                                  <p:iterate>
                                    <p:tmAbs val="0"/>
                                  </p:iterate>
                                  <p:childTnLst>
                                    <p:set>
                                      <p:cBhvr>
                                        <p:cTn id="6" fill="hold"/>
                                        <p:tgtEl>
                                          <p:spTgt spid="232"/>
                                        </p:tgtEl>
                                        <p:attrNameLst>
                                          <p:attrName>style.visibility</p:attrName>
                                        </p:attrNameLst>
                                      </p:cBhvr>
                                      <p:to>
                                        <p:strVal val="visible"/>
                                      </p:to>
                                    </p:set>
                                    <p:anim calcmode="lin" valueType="num">
                                      <p:cBhvr>
                                        <p:cTn id="7" dur="1000" fill="hold"/>
                                        <p:tgtEl>
                                          <p:spTgt spid="232"/>
                                        </p:tgtEl>
                                        <p:attrNameLst>
                                          <p:attrName>ppt_x</p:attrName>
                                        </p:attrNameLst>
                                      </p:cBhvr>
                                      <p:tavLst>
                                        <p:tav tm="0">
                                          <p:val>
                                            <p:strVal val="#ppt_x"/>
                                          </p:val>
                                        </p:tav>
                                        <p:tav tm="100000">
                                          <p:val>
                                            <p:strVal val="#ppt_x"/>
                                          </p:val>
                                        </p:tav>
                                      </p:tavLst>
                                    </p:anim>
                                    <p:anim calcmode="lin" valueType="num">
                                      <p:cBhvr>
                                        <p:cTn id="8" dur="1000" fill="hold"/>
                                        <p:tgtEl>
                                          <p:spTgt spid="23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 grpId="1"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These basic orbital shapes provide tremendous insight into chemical bonding and reactions"/>
          <p:cNvSpPr txBox="1">
            <a:spLocks noGrp="1"/>
          </p:cNvSpPr>
          <p:nvPr>
            <p:ph type="title"/>
          </p:nvPr>
        </p:nvSpPr>
        <p:spPr>
          <a:prstGeom prst="rect">
            <a:avLst/>
          </a:prstGeom>
        </p:spPr>
        <p:txBody>
          <a:bodyPr/>
          <a:lstStyle/>
          <a:p>
            <a:r>
              <a:t>These basic orbital shapes provide tremendous insight into chemical bonding and reactions</a:t>
            </a:r>
          </a:p>
        </p:txBody>
      </p:sp>
      <p:sp>
        <p:nvSpPr>
          <p:cNvPr id="23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11</a:t>
            </a:fld>
            <a:endParaRPr/>
          </a:p>
        </p:txBody>
      </p:sp>
      <p:pic>
        <p:nvPicPr>
          <p:cNvPr id="239" name="droppedImage.png" descr="droppedImage.png"/>
          <p:cNvPicPr>
            <a:picLocks noChangeAspect="1"/>
          </p:cNvPicPr>
          <p:nvPr/>
        </p:nvPicPr>
        <p:blipFill>
          <a:blip r:embed="rId2">
            <a:extLst/>
          </a:blip>
          <a:stretch>
            <a:fillRect/>
          </a:stretch>
        </p:blipFill>
        <p:spPr>
          <a:xfrm>
            <a:off x="3683000" y="3225800"/>
            <a:ext cx="6565900" cy="5425570"/>
          </a:xfrm>
          <a:prstGeom prst="rect">
            <a:avLst/>
          </a:prstGeom>
          <a:ln w="12700">
            <a:miter lim="400000"/>
          </a:ln>
        </p:spPr>
      </p:pic>
      <p:sp>
        <p:nvSpPr>
          <p:cNvPr id="240" name="http://chemistry.beloit.edu/Stars/images/orbitals.jpg"/>
          <p:cNvSpPr txBox="1"/>
          <p:nvPr/>
        </p:nvSpPr>
        <p:spPr>
          <a:xfrm>
            <a:off x="8218022" y="8718550"/>
            <a:ext cx="3314701" cy="2794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ctr" defTabSz="584200">
              <a:defRPr u="sng">
                <a:latin typeface="+mn-lt"/>
                <a:ea typeface="+mn-ea"/>
                <a:cs typeface="+mn-cs"/>
                <a:sym typeface="Gill Sans"/>
                <a:hlinkClick r:id="rId3"/>
              </a:defRPr>
            </a:lvl1pPr>
          </a:lstStyle>
          <a:p>
            <a:pPr>
              <a:defRPr u="none"/>
            </a:pPr>
            <a:r>
              <a:rPr u="sng">
                <a:hlinkClick r:id="rId3"/>
              </a:rPr>
              <a:t>http://chemistry.beloit.edu/Stars/images/orbitals.jpg</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1" fill="hold" grpId="1" nodeType="clickEffect">
                                  <p:stCondLst>
                                    <p:cond delay="0"/>
                                  </p:stCondLst>
                                  <p:iterate>
                                    <p:tmAbs val="0"/>
                                  </p:iterate>
                                  <p:childTnLst>
                                    <p:set>
                                      <p:cBhvr>
                                        <p:cTn id="6" fill="hold"/>
                                        <p:tgtEl>
                                          <p:spTgt spid="239"/>
                                        </p:tgtEl>
                                        <p:attrNameLst>
                                          <p:attrName>style.visibility</p:attrName>
                                        </p:attrNameLst>
                                      </p:cBhvr>
                                      <p:to>
                                        <p:strVal val="visible"/>
                                      </p:to>
                                    </p:set>
                                    <p:anim calcmode="lin" valueType="num">
                                      <p:cBhvr>
                                        <p:cTn id="7" dur="1000" fill="hold"/>
                                        <p:tgtEl>
                                          <p:spTgt spid="239"/>
                                        </p:tgtEl>
                                        <p:attrNameLst>
                                          <p:attrName>ppt_x</p:attrName>
                                        </p:attrNameLst>
                                      </p:cBhvr>
                                      <p:tavLst>
                                        <p:tav tm="0">
                                          <p:val>
                                            <p:strVal val="#ppt_x"/>
                                          </p:val>
                                        </p:tav>
                                        <p:tav tm="100000">
                                          <p:val>
                                            <p:strVal val="#ppt_x"/>
                                          </p:val>
                                        </p:tav>
                                      </p:tavLst>
                                    </p:anim>
                                    <p:anim calcmode="lin" valueType="num">
                                      <p:cBhvr>
                                        <p:cTn id="8" dur="1000" fill="hold"/>
                                        <p:tgtEl>
                                          <p:spTgt spid="23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1"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The Born-Oppenheimer approximation is for systems with multiple nuclei"/>
          <p:cNvSpPr txBox="1">
            <a:spLocks noGrp="1"/>
          </p:cNvSpPr>
          <p:nvPr>
            <p:ph type="title"/>
          </p:nvPr>
        </p:nvSpPr>
        <p:spPr>
          <a:prstGeom prst="rect">
            <a:avLst/>
          </a:prstGeom>
        </p:spPr>
        <p:txBody>
          <a:bodyPr/>
          <a:lstStyle/>
          <a:p>
            <a:r>
              <a:t>The Born-Oppenheimer approximation is for systems with multiple nuclei</a:t>
            </a:r>
          </a:p>
        </p:txBody>
      </p:sp>
      <p:sp>
        <p:nvSpPr>
          <p:cNvPr id="243" name="In principle, motion of electrons is coupled to motion of nuclei…"/>
          <p:cNvSpPr txBox="1">
            <a:spLocks noGrp="1"/>
          </p:cNvSpPr>
          <p:nvPr>
            <p:ph type="body" idx="1"/>
          </p:nvPr>
        </p:nvSpPr>
        <p:spPr>
          <a:xfrm>
            <a:off x="1270000" y="2768600"/>
            <a:ext cx="10464800" cy="6667500"/>
          </a:xfrm>
          <a:prstGeom prst="rect">
            <a:avLst/>
          </a:prstGeom>
        </p:spPr>
        <p:txBody>
          <a:bodyPr/>
          <a:lstStyle/>
          <a:p>
            <a:r>
              <a:t>In principle, motion of electrons is coupled to motion of nuclei</a:t>
            </a:r>
          </a:p>
          <a:p>
            <a:pPr lvl="1"/>
            <a:r>
              <a:t>But electrons are faster</a:t>
            </a:r>
          </a:p>
          <a:p>
            <a:pPr lvl="1"/>
            <a:r>
              <a:t>Born-Oppenheimer: Assume electrons respond instantaneously, and then take: </a:t>
            </a:r>
          </a:p>
          <a:p>
            <a:pPr lvl="1"/>
            <a:r>
              <a:t>Practically: Fix nuclear positions, solve for wavefunctions</a:t>
            </a:r>
          </a:p>
          <a:p>
            <a:r>
              <a:t>Etot = E</a:t>
            </a:r>
            <a:r>
              <a:rPr sz="3500" baseline="-5999"/>
              <a:t>nuc</a:t>
            </a:r>
            <a:r>
              <a:t>(nuc,nuc) + E(elec-nuc and elec-elec)</a:t>
            </a:r>
          </a:p>
          <a:p>
            <a:pPr lvl="1"/>
            <a:r>
              <a:t>When we talk about energy, we will be referring to E(elec-nuc and elec-elec)</a:t>
            </a:r>
          </a:p>
          <a:p>
            <a:pPr lvl="1"/>
            <a:r>
              <a:t>Now we solve electronic wavefunction for specific nuclear configurations</a:t>
            </a:r>
          </a:p>
        </p:txBody>
      </p:sp>
      <p:sp>
        <p:nvSpPr>
          <p:cNvPr id="24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12</a:t>
            </a:fld>
            <a:endParaRPr/>
          </a:p>
        </p:txBody>
      </p:sp>
      <p:pic>
        <p:nvPicPr>
          <p:cNvPr id="245" name="droppedImage.pdf" descr="droppedImage.pdf"/>
          <p:cNvPicPr>
            <a:picLocks noChangeAspect="1"/>
          </p:cNvPicPr>
          <p:nvPr/>
        </p:nvPicPr>
        <p:blipFill>
          <a:blip r:embed="rId3">
            <a:extLst/>
          </a:blip>
          <a:stretch>
            <a:fillRect/>
          </a:stretch>
        </p:blipFill>
        <p:spPr>
          <a:xfrm>
            <a:off x="6845300" y="5372100"/>
            <a:ext cx="4865437" cy="368300"/>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Polyelectronic atoms present challenges"/>
          <p:cNvSpPr txBox="1">
            <a:spLocks noGrp="1"/>
          </p:cNvSpPr>
          <p:nvPr>
            <p:ph type="title"/>
          </p:nvPr>
        </p:nvSpPr>
        <p:spPr>
          <a:xfrm>
            <a:off x="1270000" y="254000"/>
            <a:ext cx="10464800" cy="1574800"/>
          </a:xfrm>
          <a:prstGeom prst="rect">
            <a:avLst/>
          </a:prstGeom>
        </p:spPr>
        <p:txBody>
          <a:bodyPr/>
          <a:lstStyle/>
          <a:p>
            <a:r>
              <a:t>Polyelectronic atoms present challenges</a:t>
            </a:r>
          </a:p>
        </p:txBody>
      </p:sp>
      <p:sp>
        <p:nvSpPr>
          <p:cNvPr id="250" name="Three-body problem: No analytical solutions for three or more interacting particles…"/>
          <p:cNvSpPr txBox="1">
            <a:spLocks noGrp="1"/>
          </p:cNvSpPr>
          <p:nvPr>
            <p:ph type="body" idx="1"/>
          </p:nvPr>
        </p:nvSpPr>
        <p:spPr>
          <a:xfrm>
            <a:off x="1270000" y="1689100"/>
            <a:ext cx="10464800" cy="6375400"/>
          </a:xfrm>
          <a:prstGeom prst="rect">
            <a:avLst/>
          </a:prstGeom>
        </p:spPr>
        <p:txBody>
          <a:bodyPr/>
          <a:lstStyle/>
          <a:p>
            <a:r>
              <a:rPr i="1"/>
              <a:t>Three-body problem</a:t>
            </a:r>
            <a:r>
              <a:t>: No analytical solutions for three or more interacting particles</a:t>
            </a:r>
          </a:p>
          <a:p>
            <a:pPr lvl="1"/>
            <a:r>
              <a:t>Approximate solutions are possible; can have various forms</a:t>
            </a:r>
          </a:p>
          <a:p>
            <a:pPr>
              <a:defRPr i="1"/>
            </a:pPr>
            <a:r>
              <a:t>Electron spin</a:t>
            </a:r>
            <a:r>
              <a:rPr i="0"/>
              <a:t>: When dealing with multiple electrons, we must account for spin</a:t>
            </a:r>
          </a:p>
          <a:p>
            <a:pPr lvl="1">
              <a:defRPr i="1"/>
            </a:pPr>
            <a:r>
              <a:rPr i="0"/>
              <a:t>No two electrons can have the same quantum state and spin (so only two electrons per quantum state)</a:t>
            </a:r>
          </a:p>
          <a:p>
            <a:pPr>
              <a:defRPr i="1"/>
            </a:pPr>
            <a:r>
              <a:t>Indistinguishability</a:t>
            </a:r>
            <a:r>
              <a:rPr i="0"/>
              <a:t>: Electrons are indistiguishable and the wavefunction must change sign on swapping any two electrons</a:t>
            </a:r>
          </a:p>
        </p:txBody>
      </p:sp>
      <p:sp>
        <p:nvSpPr>
          <p:cNvPr id="25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13</a:t>
            </a:fld>
            <a:endParaRPr/>
          </a:p>
        </p:txBody>
      </p:sp>
      <p:sp>
        <p:nvSpPr>
          <p:cNvPr id="252" name="Generally:"/>
          <p:cNvSpPr txBox="1"/>
          <p:nvPr/>
        </p:nvSpPr>
        <p:spPr>
          <a:xfrm>
            <a:off x="1485900" y="7924800"/>
            <a:ext cx="1991991" cy="6223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584200">
              <a:defRPr sz="3600">
                <a:latin typeface="+mn-lt"/>
                <a:ea typeface="+mn-ea"/>
                <a:cs typeface="+mn-cs"/>
                <a:sym typeface="Gill Sans"/>
              </a:defRPr>
            </a:lvl1pPr>
          </a:lstStyle>
          <a:p>
            <a:r>
              <a:t>Generally:</a:t>
            </a:r>
          </a:p>
        </p:txBody>
      </p:sp>
      <p:pic>
        <p:nvPicPr>
          <p:cNvPr id="253" name="droppedImage.pdf" descr="droppedImage.pdf"/>
          <p:cNvPicPr>
            <a:picLocks noChangeAspect="1"/>
          </p:cNvPicPr>
          <p:nvPr/>
        </p:nvPicPr>
        <p:blipFill>
          <a:blip r:embed="rId3">
            <a:extLst/>
          </a:blip>
          <a:stretch>
            <a:fillRect/>
          </a:stretch>
        </p:blipFill>
        <p:spPr>
          <a:xfrm>
            <a:off x="3619500" y="7924800"/>
            <a:ext cx="5486400" cy="774877"/>
          </a:xfrm>
          <a:prstGeom prst="rect">
            <a:avLst/>
          </a:prstGeom>
          <a:ln w="12700">
            <a:miter lim="400000"/>
          </a:ln>
        </p:spPr>
      </p:pic>
      <p:sp>
        <p:nvSpPr>
          <p:cNvPr id="254" name="No analytical solution past hydrogenic atoms"/>
          <p:cNvSpPr txBox="1"/>
          <p:nvPr/>
        </p:nvSpPr>
        <p:spPr>
          <a:xfrm>
            <a:off x="850900" y="8813800"/>
            <a:ext cx="8402836" cy="6223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584200">
              <a:defRPr sz="3600">
                <a:latin typeface="+mn-lt"/>
                <a:ea typeface="+mn-ea"/>
                <a:cs typeface="+mn-cs"/>
                <a:sym typeface="Gill Sans"/>
              </a:defRPr>
            </a:lvl1pPr>
          </a:lstStyle>
          <a:p>
            <a:r>
              <a:t>No analytical solution past hydrogenic atoms</a:t>
            </a: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Variational theory enables approximate solutions and simple tests"/>
          <p:cNvSpPr txBox="1">
            <a:spLocks noGrp="1"/>
          </p:cNvSpPr>
          <p:nvPr>
            <p:ph type="title"/>
          </p:nvPr>
        </p:nvSpPr>
        <p:spPr>
          <a:xfrm>
            <a:off x="1270000" y="1017813"/>
            <a:ext cx="10911114" cy="1765300"/>
          </a:xfrm>
          <a:prstGeom prst="rect">
            <a:avLst/>
          </a:prstGeom>
        </p:spPr>
        <p:txBody>
          <a:bodyPr/>
          <a:lstStyle/>
          <a:p>
            <a:r>
              <a:rPr dirty="0" err="1"/>
              <a:t>Variational</a:t>
            </a:r>
            <a:r>
              <a:rPr dirty="0"/>
              <a:t> theory enables approximate solutions and simple tests</a:t>
            </a:r>
          </a:p>
        </p:txBody>
      </p:sp>
      <p:sp>
        <p:nvSpPr>
          <p:cNvPr id="259" name="Any trial wavefunction will give an energy greater than or equal to the ground state energy of the true solution…"/>
          <p:cNvSpPr txBox="1">
            <a:spLocks noGrp="1"/>
          </p:cNvSpPr>
          <p:nvPr>
            <p:ph type="body" sz="half" idx="1"/>
          </p:nvPr>
        </p:nvSpPr>
        <p:spPr>
          <a:xfrm>
            <a:off x="1270000" y="3987800"/>
            <a:ext cx="10464800" cy="4064000"/>
          </a:xfrm>
          <a:prstGeom prst="rect">
            <a:avLst/>
          </a:prstGeom>
        </p:spPr>
        <p:txBody>
          <a:bodyPr/>
          <a:lstStyle/>
          <a:p>
            <a:r>
              <a:rPr dirty="0"/>
              <a:t>Any trial </a:t>
            </a:r>
            <a:r>
              <a:rPr dirty="0" err="1"/>
              <a:t>wavefunction</a:t>
            </a:r>
            <a:r>
              <a:rPr dirty="0"/>
              <a:t> will give an energy greater than or equal to the ground state energy of the true solution</a:t>
            </a:r>
          </a:p>
          <a:p>
            <a:pPr lvl="1"/>
            <a:r>
              <a:rPr dirty="0"/>
              <a:t>Can thus find approximate solutions by finding the trial solution that minimizes the energy.</a:t>
            </a:r>
          </a:p>
          <a:p>
            <a:pPr lvl="1"/>
            <a:r>
              <a:rPr dirty="0"/>
              <a:t>Provides upper bound on energies</a:t>
            </a:r>
          </a:p>
        </p:txBody>
      </p:sp>
      <p:sp>
        <p:nvSpPr>
          <p:cNvPr id="26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14</a:t>
            </a:fld>
            <a:endParaRP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he variational principle allows for “guessing” of solutions"/>
          <p:cNvSpPr txBox="1">
            <a:spLocks noGrp="1"/>
          </p:cNvSpPr>
          <p:nvPr>
            <p:ph type="title"/>
          </p:nvPr>
        </p:nvSpPr>
        <p:spPr>
          <a:xfrm>
            <a:off x="1270000" y="254000"/>
            <a:ext cx="10464800" cy="1473200"/>
          </a:xfrm>
          <a:prstGeom prst="rect">
            <a:avLst/>
          </a:prstGeom>
        </p:spPr>
        <p:txBody>
          <a:bodyPr/>
          <a:lstStyle/>
          <a:p>
            <a:r>
              <a:t>The variational principle allows for “guessing” of solutions</a:t>
            </a:r>
          </a:p>
        </p:txBody>
      </p:sp>
      <p:sp>
        <p:nvSpPr>
          <p:cNvPr id="26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15</a:t>
            </a:fld>
            <a:endParaRPr/>
          </a:p>
        </p:txBody>
      </p:sp>
      <p:sp>
        <p:nvSpPr>
          <p:cNvPr id="264" name="Guess a functional form…"/>
          <p:cNvSpPr txBox="1"/>
          <p:nvPr/>
        </p:nvSpPr>
        <p:spPr>
          <a:xfrm>
            <a:off x="965200" y="3556000"/>
            <a:ext cx="10553700" cy="11684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defTabSz="584200">
              <a:defRPr sz="2400">
                <a:latin typeface="+mn-lt"/>
                <a:ea typeface="+mn-ea"/>
                <a:cs typeface="+mn-cs"/>
                <a:sym typeface="Gill Sans"/>
              </a:defRPr>
            </a:pPr>
            <a:r>
              <a:t>Guess a functional form</a:t>
            </a:r>
          </a:p>
          <a:p>
            <a:pPr defTabSz="584200">
              <a:defRPr sz="2400">
                <a:latin typeface="+mn-lt"/>
                <a:ea typeface="+mn-ea"/>
                <a:cs typeface="+mn-cs"/>
                <a:sym typeface="Gill Sans"/>
              </a:defRPr>
            </a:pPr>
            <a:r>
              <a:t>Adjust parameters to minimize the energy</a:t>
            </a:r>
          </a:p>
          <a:p>
            <a:pPr defTabSz="584200">
              <a:defRPr sz="2400">
                <a:latin typeface="+mn-lt"/>
                <a:ea typeface="+mn-ea"/>
                <a:cs typeface="+mn-cs"/>
                <a:sym typeface="Gill Sans"/>
              </a:defRPr>
            </a:pPr>
            <a:r>
              <a:t>The lowest energy solution is the closest to the true solution</a:t>
            </a:r>
          </a:p>
        </p:txBody>
      </p:sp>
      <p:pic>
        <p:nvPicPr>
          <p:cNvPr id="265" name="droppedImage.pdf" descr="droppedImage.pdf"/>
          <p:cNvPicPr>
            <a:picLocks noChangeAspect="1"/>
          </p:cNvPicPr>
          <p:nvPr/>
        </p:nvPicPr>
        <p:blipFill>
          <a:blip r:embed="rId3">
            <a:extLst/>
          </a:blip>
          <a:stretch>
            <a:fillRect/>
          </a:stretch>
        </p:blipFill>
        <p:spPr>
          <a:xfrm>
            <a:off x="2120900" y="5651500"/>
            <a:ext cx="2057400" cy="775253"/>
          </a:xfrm>
          <a:prstGeom prst="rect">
            <a:avLst/>
          </a:prstGeom>
          <a:ln w="12700">
            <a:miter lim="400000"/>
          </a:ln>
        </p:spPr>
      </p:pic>
      <p:sp>
        <p:nvSpPr>
          <p:cNvPr id="266" name=", adjusting the cn to minimize the energy"/>
          <p:cNvSpPr txBox="1"/>
          <p:nvPr/>
        </p:nvSpPr>
        <p:spPr>
          <a:xfrm>
            <a:off x="4114800" y="5651500"/>
            <a:ext cx="10553700" cy="457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defTabSz="584200">
              <a:defRPr sz="2400">
                <a:latin typeface="+mn-lt"/>
                <a:ea typeface="+mn-ea"/>
                <a:cs typeface="+mn-cs"/>
                <a:sym typeface="Gill Sans"/>
              </a:defRPr>
            </a:pPr>
            <a:r>
              <a:t>, adjusting the c</a:t>
            </a:r>
            <a:r>
              <a:rPr baseline="-5999"/>
              <a:t>n</a:t>
            </a:r>
            <a:r>
              <a:t> to minimize the energy</a:t>
            </a: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Hartree-Fock: Come up with a simple functional form for the wavefunction  and use the variational theorem"/>
          <p:cNvSpPr txBox="1">
            <a:spLocks noGrp="1"/>
          </p:cNvSpPr>
          <p:nvPr>
            <p:ph type="title"/>
          </p:nvPr>
        </p:nvSpPr>
        <p:spPr>
          <a:xfrm>
            <a:off x="38100" y="254000"/>
            <a:ext cx="12979400" cy="2438400"/>
          </a:xfrm>
          <a:prstGeom prst="rect">
            <a:avLst/>
          </a:prstGeom>
        </p:spPr>
        <p:txBody>
          <a:bodyPr/>
          <a:lstStyle/>
          <a:p>
            <a:r>
              <a:t>Hartree-Fock: Come up with a simple functional form for the wavefunction </a:t>
            </a:r>
          </a:p>
          <a:p>
            <a:r>
              <a:t>and use the variational theorem </a:t>
            </a:r>
          </a:p>
        </p:txBody>
      </p:sp>
      <p:sp>
        <p:nvSpPr>
          <p:cNvPr id="271" name="Express the wavefunction as a product of single-electron wavefunctions…"/>
          <p:cNvSpPr txBox="1">
            <a:spLocks noGrp="1"/>
          </p:cNvSpPr>
          <p:nvPr>
            <p:ph type="body" sz="half" idx="1"/>
          </p:nvPr>
        </p:nvSpPr>
        <p:spPr>
          <a:xfrm>
            <a:off x="1270000" y="3721100"/>
            <a:ext cx="10464800" cy="4432300"/>
          </a:xfrm>
          <a:prstGeom prst="rect">
            <a:avLst/>
          </a:prstGeom>
        </p:spPr>
        <p:txBody>
          <a:bodyPr/>
          <a:lstStyle/>
          <a:p>
            <a:r>
              <a:t>Express the wavefunction as a product of single-electron wavefunctions</a:t>
            </a:r>
          </a:p>
          <a:p>
            <a:r>
              <a:t>Use hydrogen orbitals (or something like that) as a starting point</a:t>
            </a:r>
          </a:p>
          <a:p>
            <a:r>
              <a:t>Use the variational theorem to minimize energy, optimize solution</a:t>
            </a:r>
          </a:p>
        </p:txBody>
      </p:sp>
      <p:sp>
        <p:nvSpPr>
          <p:cNvPr id="27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16</a:t>
            </a:fld>
            <a:endParaRP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Hartree-Fock uses the variational theorem with a particular trial wavefunction to obtain an approximate solution"/>
          <p:cNvSpPr txBox="1">
            <a:spLocks noGrp="1"/>
          </p:cNvSpPr>
          <p:nvPr>
            <p:ph type="title"/>
          </p:nvPr>
        </p:nvSpPr>
        <p:spPr>
          <a:xfrm>
            <a:off x="38100" y="254000"/>
            <a:ext cx="12979400" cy="2438400"/>
          </a:xfrm>
          <a:prstGeom prst="rect">
            <a:avLst/>
          </a:prstGeom>
        </p:spPr>
        <p:txBody>
          <a:bodyPr/>
          <a:lstStyle/>
          <a:p>
            <a:r>
              <a:t>Hartree-Fock uses the variational theorem with a particular trial wavefunction to obtain an approximate solution</a:t>
            </a:r>
          </a:p>
        </p:txBody>
      </p:sp>
      <p:sp>
        <p:nvSpPr>
          <p:cNvPr id="277" name="We do need to track electron spin in addition to spatial wavefunction…"/>
          <p:cNvSpPr txBox="1">
            <a:spLocks noGrp="1"/>
          </p:cNvSpPr>
          <p:nvPr>
            <p:ph type="body" idx="1"/>
          </p:nvPr>
        </p:nvSpPr>
        <p:spPr>
          <a:xfrm>
            <a:off x="1270000" y="2768600"/>
            <a:ext cx="10464800" cy="5905500"/>
          </a:xfrm>
          <a:prstGeom prst="rect">
            <a:avLst/>
          </a:prstGeom>
        </p:spPr>
        <p:txBody>
          <a:bodyPr/>
          <a:lstStyle/>
          <a:p>
            <a:r>
              <a:rPr dirty="0"/>
              <a:t>We do need to track electron spin in addition to spatial </a:t>
            </a:r>
            <a:r>
              <a:rPr dirty="0" err="1"/>
              <a:t>wavefunction</a:t>
            </a:r>
            <a:endParaRPr dirty="0"/>
          </a:p>
          <a:p>
            <a:pPr lvl="1"/>
            <a:r>
              <a:rPr dirty="0"/>
              <a:t>Denote spin by α, β</a:t>
            </a:r>
          </a:p>
          <a:p>
            <a:pPr lvl="1"/>
            <a:r>
              <a:rPr dirty="0" err="1"/>
              <a:t>Wavefunction</a:t>
            </a:r>
            <a:r>
              <a:rPr dirty="0"/>
              <a:t> now                              , where s is α or β</a:t>
            </a:r>
          </a:p>
          <a:p>
            <a:r>
              <a:rPr dirty="0"/>
              <a:t>Idea: Write solution for N electrons as product of individual spin orbital solutions (</a:t>
            </a:r>
            <a:r>
              <a:rPr dirty="0" err="1"/>
              <a:t>Hartree</a:t>
            </a:r>
            <a:r>
              <a:rPr dirty="0"/>
              <a:t> product):</a:t>
            </a:r>
          </a:p>
          <a:p>
            <a:pPr marL="635000" indent="-317500">
              <a:defRPr sz="2000"/>
            </a:pPr>
            <a:endParaRPr dirty="0"/>
          </a:p>
          <a:p>
            <a:r>
              <a:rPr dirty="0"/>
              <a:t>Doesn’t meet exchange criteria, where swapping two particles changes the sign:</a:t>
            </a:r>
          </a:p>
        </p:txBody>
      </p:sp>
      <p:sp>
        <p:nvSpPr>
          <p:cNvPr id="27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17</a:t>
            </a:fld>
            <a:endParaRPr/>
          </a:p>
        </p:txBody>
      </p:sp>
      <p:pic>
        <p:nvPicPr>
          <p:cNvPr id="279" name="droppedImage.pdf" descr="droppedImage.pdf"/>
          <p:cNvPicPr>
            <a:picLocks noChangeAspect="1"/>
          </p:cNvPicPr>
          <p:nvPr/>
        </p:nvPicPr>
        <p:blipFill>
          <a:blip r:embed="rId3">
            <a:extLst/>
          </a:blip>
          <a:stretch>
            <a:fillRect/>
          </a:stretch>
        </p:blipFill>
        <p:spPr>
          <a:xfrm>
            <a:off x="5207531" y="4527550"/>
            <a:ext cx="2426448" cy="355600"/>
          </a:xfrm>
          <a:prstGeom prst="rect">
            <a:avLst/>
          </a:prstGeom>
          <a:ln w="12700">
            <a:miter lim="400000"/>
          </a:ln>
        </p:spPr>
      </p:pic>
      <p:pic>
        <p:nvPicPr>
          <p:cNvPr id="280" name="droppedImage.pdf" descr="droppedImage.pdf"/>
          <p:cNvPicPr>
            <a:picLocks noChangeAspect="1"/>
          </p:cNvPicPr>
          <p:nvPr/>
        </p:nvPicPr>
        <p:blipFill>
          <a:blip r:embed="rId4">
            <a:extLst/>
          </a:blip>
          <a:stretch>
            <a:fillRect/>
          </a:stretch>
        </p:blipFill>
        <p:spPr>
          <a:xfrm>
            <a:off x="3225800" y="6997700"/>
            <a:ext cx="5352716" cy="355600"/>
          </a:xfrm>
          <a:prstGeom prst="rect">
            <a:avLst/>
          </a:prstGeom>
          <a:ln w="12700">
            <a:miter lim="400000"/>
          </a:ln>
        </p:spPr>
      </p:pic>
      <p:pic>
        <p:nvPicPr>
          <p:cNvPr id="281" name="droppedImage.pdf" descr="droppedImage.pdf"/>
          <p:cNvPicPr>
            <a:picLocks noChangeAspect="1"/>
          </p:cNvPicPr>
          <p:nvPr/>
        </p:nvPicPr>
        <p:blipFill>
          <a:blip r:embed="rId5">
            <a:extLst/>
          </a:blip>
          <a:stretch>
            <a:fillRect/>
          </a:stretch>
        </p:blipFill>
        <p:spPr>
          <a:xfrm>
            <a:off x="3175000" y="8995233"/>
            <a:ext cx="6706938" cy="368300"/>
          </a:xfrm>
          <a:prstGeom prst="rect">
            <a:avLst/>
          </a:prstGeom>
          <a:ln w="12700">
            <a:miter lim="400000"/>
          </a:ln>
        </p:spPr>
      </p:pic>
      <p:pic>
        <p:nvPicPr>
          <p:cNvPr id="2" name="Picture 1"/>
          <p:cNvPicPr>
            <a:picLocks noChangeAspect="1"/>
          </p:cNvPicPr>
          <p:nvPr/>
        </p:nvPicPr>
        <p:blipFill>
          <a:blip r:embed="rId6"/>
          <a:stretch>
            <a:fillRect/>
          </a:stretch>
        </p:blipFill>
        <p:spPr>
          <a:xfrm>
            <a:off x="10653923" y="7462156"/>
            <a:ext cx="1941075" cy="1855107"/>
          </a:xfrm>
          <a:prstGeom prst="rect">
            <a:avLst/>
          </a:prstGeom>
        </p:spPr>
      </p:pic>
      <p:sp>
        <p:nvSpPr>
          <p:cNvPr id="3" name="Rectangle 2"/>
          <p:cNvSpPr/>
          <p:nvPr/>
        </p:nvSpPr>
        <p:spPr>
          <a:xfrm>
            <a:off x="1126671" y="9410700"/>
            <a:ext cx="11723915" cy="276999"/>
          </a:xfrm>
          <a:prstGeom prst="rect">
            <a:avLst/>
          </a:prstGeom>
        </p:spPr>
        <p:txBody>
          <a:bodyPr wrap="square">
            <a:spAutoFit/>
          </a:bodyPr>
          <a:lstStyle/>
          <a:p>
            <a:r>
              <a:rPr lang="en-US" dirty="0">
                <a:hlinkClick r:id="rId7"/>
              </a:rPr>
              <a:t>https://</a:t>
            </a:r>
            <a:r>
              <a:rPr lang="en-US" dirty="0" smtClean="0">
                <a:hlinkClick r:id="rId7"/>
              </a:rPr>
              <a:t>chem.libretexts.org/Core/Physical_and_Theoretical_Chemistry/Electronic_Structure_of_Atoms_and_Molecules/Electronic_Configurations/Pauli_Exclusion_Principle</a:t>
            </a:r>
            <a:r>
              <a:rPr lang="en-US" dirty="0" smtClean="0"/>
              <a:t> </a:t>
            </a:r>
            <a:endParaRPr lang="en-US" dirty="0"/>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Slater determinants provide a way to get antisymmetric wavefunctions"/>
          <p:cNvSpPr txBox="1">
            <a:spLocks noGrp="1"/>
          </p:cNvSpPr>
          <p:nvPr>
            <p:ph type="title"/>
          </p:nvPr>
        </p:nvSpPr>
        <p:spPr>
          <a:prstGeom prst="rect">
            <a:avLst/>
          </a:prstGeom>
        </p:spPr>
        <p:txBody>
          <a:bodyPr/>
          <a:lstStyle/>
          <a:p>
            <a:r>
              <a:t>Slater determinants provide a way to get antisymmetric wavefunctions</a:t>
            </a:r>
          </a:p>
        </p:txBody>
      </p:sp>
      <p:sp>
        <p:nvSpPr>
          <p:cNvPr id="286" name="How do we get antisymmetric wavefunction?…"/>
          <p:cNvSpPr txBox="1">
            <a:spLocks noGrp="1"/>
          </p:cNvSpPr>
          <p:nvPr>
            <p:ph type="body" idx="1"/>
          </p:nvPr>
        </p:nvSpPr>
        <p:spPr>
          <a:xfrm>
            <a:off x="1371600" y="2768600"/>
            <a:ext cx="10464800" cy="6068875"/>
          </a:xfrm>
          <a:prstGeom prst="rect">
            <a:avLst/>
          </a:prstGeom>
        </p:spPr>
        <p:txBody>
          <a:bodyPr/>
          <a:lstStyle/>
          <a:p>
            <a:r>
              <a:t>How do we get antisymmetric wavefunction?</a:t>
            </a:r>
          </a:p>
          <a:p>
            <a:pPr lvl="1"/>
            <a:r>
              <a:t>For two particles, could do this: </a:t>
            </a:r>
          </a:p>
          <a:p>
            <a:pPr lvl="1"/>
            <a:r>
              <a:t>Note that now</a:t>
            </a:r>
          </a:p>
          <a:p>
            <a:r>
              <a:t>An easy way to accomplish this generally is with a Slater determinant:</a:t>
            </a:r>
          </a:p>
          <a:p>
            <a:endParaRPr/>
          </a:p>
          <a:p>
            <a:pPr lvl="1"/>
            <a:r>
              <a:t>Changes sign if we swap any two rows/columns</a:t>
            </a:r>
          </a:p>
          <a:p>
            <a:pPr lvl="1"/>
            <a:r>
              <a:t>Zero if two rows or columns are identical (meeting Pauli exclusion principle, no two electrons can have same orbital and spin)</a:t>
            </a:r>
          </a:p>
        </p:txBody>
      </p:sp>
      <p:sp>
        <p:nvSpPr>
          <p:cNvPr id="28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18</a:t>
            </a:fld>
            <a:endParaRPr/>
          </a:p>
        </p:txBody>
      </p:sp>
      <p:pic>
        <p:nvPicPr>
          <p:cNvPr id="288" name="droppedImage.pdf" descr="droppedImage.pdf"/>
          <p:cNvPicPr>
            <a:picLocks noChangeAspect="1"/>
          </p:cNvPicPr>
          <p:nvPr/>
        </p:nvPicPr>
        <p:blipFill>
          <a:blip r:embed="rId2">
            <a:extLst/>
          </a:blip>
          <a:stretch>
            <a:fillRect/>
          </a:stretch>
        </p:blipFill>
        <p:spPr>
          <a:xfrm>
            <a:off x="6807200" y="3568700"/>
            <a:ext cx="4318001" cy="584656"/>
          </a:xfrm>
          <a:prstGeom prst="rect">
            <a:avLst/>
          </a:prstGeom>
          <a:ln w="12700">
            <a:miter lim="400000"/>
          </a:ln>
        </p:spPr>
      </p:pic>
      <p:pic>
        <p:nvPicPr>
          <p:cNvPr id="289" name="droppedImage.pdf" descr="droppedImage.pdf"/>
          <p:cNvPicPr>
            <a:picLocks noChangeAspect="1"/>
          </p:cNvPicPr>
          <p:nvPr/>
        </p:nvPicPr>
        <p:blipFill>
          <a:blip r:embed="rId3">
            <a:extLst/>
          </a:blip>
          <a:stretch>
            <a:fillRect/>
          </a:stretch>
        </p:blipFill>
        <p:spPr>
          <a:xfrm>
            <a:off x="4724400" y="4229100"/>
            <a:ext cx="7024478" cy="584200"/>
          </a:xfrm>
          <a:prstGeom prst="rect">
            <a:avLst/>
          </a:prstGeom>
          <a:ln w="12700">
            <a:miter lim="400000"/>
          </a:ln>
        </p:spPr>
      </p:pic>
      <p:pic>
        <p:nvPicPr>
          <p:cNvPr id="290" name="droppedImage.pdf" descr="droppedImage.pdf"/>
          <p:cNvPicPr>
            <a:picLocks noChangeAspect="1"/>
          </p:cNvPicPr>
          <p:nvPr/>
        </p:nvPicPr>
        <p:blipFill>
          <a:blip r:embed="rId4">
            <a:extLst/>
          </a:blip>
          <a:stretch>
            <a:fillRect/>
          </a:stretch>
        </p:blipFill>
        <p:spPr>
          <a:xfrm>
            <a:off x="5588000" y="5689600"/>
            <a:ext cx="6108700" cy="1286043"/>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Let’s see what happens if we apply this approach to a general molecular system"/>
          <p:cNvSpPr txBox="1">
            <a:spLocks noGrp="1"/>
          </p:cNvSpPr>
          <p:nvPr>
            <p:ph type="title"/>
          </p:nvPr>
        </p:nvSpPr>
        <p:spPr>
          <a:prstGeom prst="rect">
            <a:avLst/>
          </a:prstGeom>
        </p:spPr>
        <p:txBody>
          <a:bodyPr/>
          <a:lstStyle/>
          <a:p>
            <a:r>
              <a:t>Let’s see what happens if we apply this approach to a general molecular system</a:t>
            </a:r>
          </a:p>
        </p:txBody>
      </p:sp>
      <p:sp>
        <p:nvSpPr>
          <p:cNvPr id="29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19</a:t>
            </a:fld>
            <a:endParaRPr/>
          </a:p>
        </p:txBody>
      </p:sp>
      <p:sp>
        <p:nvSpPr>
          <p:cNvPr id="294" name="General N-electron system, closed shell (Leach sec 2.4.2):"/>
          <p:cNvSpPr txBox="1"/>
          <p:nvPr/>
        </p:nvSpPr>
        <p:spPr>
          <a:xfrm>
            <a:off x="368300" y="2362200"/>
            <a:ext cx="10810280" cy="6223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584200">
              <a:defRPr sz="3600">
                <a:latin typeface="+mn-lt"/>
                <a:ea typeface="+mn-ea"/>
                <a:cs typeface="+mn-cs"/>
                <a:sym typeface="Gill Sans"/>
              </a:defRPr>
            </a:lvl1pPr>
          </a:lstStyle>
          <a:p>
            <a:r>
              <a:t>General N-electron system, closed shell (Leach sec 2.4.2):</a:t>
            </a:r>
          </a:p>
        </p:txBody>
      </p:sp>
      <p:pic>
        <p:nvPicPr>
          <p:cNvPr id="295" name="droppedImage.pdf" descr="droppedImage.pdf"/>
          <p:cNvPicPr>
            <a:picLocks noChangeAspect="1"/>
          </p:cNvPicPr>
          <p:nvPr/>
        </p:nvPicPr>
        <p:blipFill>
          <a:blip r:embed="rId3">
            <a:extLst/>
          </a:blip>
          <a:stretch>
            <a:fillRect/>
          </a:stretch>
        </p:blipFill>
        <p:spPr>
          <a:xfrm>
            <a:off x="927100" y="2946400"/>
            <a:ext cx="4959132" cy="965200"/>
          </a:xfrm>
          <a:prstGeom prst="rect">
            <a:avLst/>
          </a:prstGeom>
          <a:ln w="12700">
            <a:miter lim="400000"/>
          </a:ln>
        </p:spPr>
      </p:pic>
      <p:sp>
        <p:nvSpPr>
          <p:cNvPr id="296" name="(Leach eq. 2.106, 2.107, 2.110, 2.120)"/>
          <p:cNvSpPr txBox="1"/>
          <p:nvPr/>
        </p:nvSpPr>
        <p:spPr>
          <a:xfrm>
            <a:off x="6123979" y="3187700"/>
            <a:ext cx="3644901" cy="3683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defTabSz="584200">
              <a:defRPr sz="1800">
                <a:latin typeface="+mn-lt"/>
                <a:ea typeface="+mn-ea"/>
                <a:cs typeface="+mn-cs"/>
                <a:sym typeface="Gill Sans"/>
              </a:defRPr>
            </a:lvl1pPr>
          </a:lstStyle>
          <a:p>
            <a:r>
              <a:t>(Leach eq. 2.106, 2.107, 2.110, 2.120)</a:t>
            </a:r>
          </a:p>
        </p:txBody>
      </p:sp>
      <p:sp>
        <p:nvSpPr>
          <p:cNvPr id="297" name="where"/>
          <p:cNvSpPr txBox="1"/>
          <p:nvPr/>
        </p:nvSpPr>
        <p:spPr>
          <a:xfrm>
            <a:off x="368300" y="3949700"/>
            <a:ext cx="1281634" cy="6223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584200">
              <a:defRPr sz="3600">
                <a:latin typeface="+mn-lt"/>
                <a:ea typeface="+mn-ea"/>
                <a:cs typeface="+mn-cs"/>
                <a:sym typeface="Gill Sans"/>
              </a:defRPr>
            </a:lvl1pPr>
          </a:lstStyle>
          <a:p>
            <a:r>
              <a:t>where</a:t>
            </a:r>
          </a:p>
        </p:txBody>
      </p:sp>
      <p:grpSp>
        <p:nvGrpSpPr>
          <p:cNvPr id="300" name="Group"/>
          <p:cNvGrpSpPr/>
          <p:nvPr/>
        </p:nvGrpSpPr>
        <p:grpSpPr>
          <a:xfrm>
            <a:off x="740224" y="6134100"/>
            <a:ext cx="11690971" cy="623147"/>
            <a:chOff x="0" y="0"/>
            <a:chExt cx="11690970" cy="623146"/>
          </a:xfrm>
        </p:grpSpPr>
        <p:pic>
          <p:nvPicPr>
            <p:cNvPr id="298" name="droppedImage.pdf" descr="droppedImage.pdf"/>
            <p:cNvPicPr>
              <a:picLocks noChangeAspect="1"/>
            </p:cNvPicPr>
            <p:nvPr/>
          </p:nvPicPr>
          <p:blipFill>
            <a:blip r:embed="rId4">
              <a:extLst/>
            </a:blip>
            <a:stretch>
              <a:fillRect/>
            </a:stretch>
          </p:blipFill>
          <p:spPr>
            <a:xfrm>
              <a:off x="0" y="0"/>
              <a:ext cx="4673601" cy="623147"/>
            </a:xfrm>
            <a:prstGeom prst="rect">
              <a:avLst/>
            </a:prstGeom>
            <a:ln w="12700" cap="flat">
              <a:noFill/>
              <a:miter lim="400000"/>
            </a:ln>
            <a:effectLst/>
          </p:spPr>
        </p:pic>
        <p:sp>
          <p:nvSpPr>
            <p:cNvPr id="299" name="is Coulomb repulsion between elec."/>
            <p:cNvSpPr txBox="1"/>
            <p:nvPr/>
          </p:nvSpPr>
          <p:spPr>
            <a:xfrm>
              <a:off x="4914900" y="0"/>
              <a:ext cx="6776071" cy="6223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defTabSz="584200">
                <a:defRPr sz="3600">
                  <a:latin typeface="+mn-lt"/>
                  <a:ea typeface="+mn-ea"/>
                  <a:cs typeface="+mn-cs"/>
                  <a:sym typeface="Gill Sans"/>
                </a:defRPr>
              </a:lvl1pPr>
            </a:lstStyle>
            <a:p>
              <a:r>
                <a:rPr dirty="0"/>
                <a:t>is Coulomb repulsion between elec.</a:t>
              </a:r>
            </a:p>
          </p:txBody>
        </p:sp>
      </p:grpSp>
      <p:grpSp>
        <p:nvGrpSpPr>
          <p:cNvPr id="304" name="Group"/>
          <p:cNvGrpSpPr/>
          <p:nvPr/>
        </p:nvGrpSpPr>
        <p:grpSpPr>
          <a:xfrm>
            <a:off x="1016000" y="7061200"/>
            <a:ext cx="11887200" cy="1830844"/>
            <a:chOff x="0" y="0"/>
            <a:chExt cx="11887200" cy="1830844"/>
          </a:xfrm>
        </p:grpSpPr>
        <p:pic>
          <p:nvPicPr>
            <p:cNvPr id="301" name="droppedImage.pdf" descr="droppedImage.pdf"/>
            <p:cNvPicPr>
              <a:picLocks noChangeAspect="1"/>
            </p:cNvPicPr>
            <p:nvPr/>
          </p:nvPicPr>
          <p:blipFill>
            <a:blip r:embed="rId5">
              <a:extLst/>
            </a:blip>
            <a:stretch>
              <a:fillRect/>
            </a:stretch>
          </p:blipFill>
          <p:spPr>
            <a:xfrm>
              <a:off x="0" y="0"/>
              <a:ext cx="4762500" cy="622847"/>
            </a:xfrm>
            <a:prstGeom prst="rect">
              <a:avLst/>
            </a:prstGeom>
            <a:ln w="12700" cap="flat">
              <a:noFill/>
              <a:miter lim="400000"/>
            </a:ln>
            <a:effectLst/>
          </p:spPr>
        </p:pic>
        <p:sp>
          <p:nvSpPr>
            <p:cNvPr id="302" name="is the “exchange” interaction"/>
            <p:cNvSpPr txBox="1"/>
            <p:nvPr/>
          </p:nvSpPr>
          <p:spPr>
            <a:xfrm>
              <a:off x="5029200" y="0"/>
              <a:ext cx="5439966" cy="6223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defTabSz="584200">
                <a:defRPr sz="3600">
                  <a:latin typeface="+mn-lt"/>
                  <a:ea typeface="+mn-ea"/>
                  <a:cs typeface="+mn-cs"/>
                  <a:sym typeface="Gill Sans"/>
                </a:defRPr>
              </a:lvl1pPr>
            </a:lstStyle>
            <a:p>
              <a:r>
                <a:t>is the “exchange” interaction</a:t>
              </a:r>
            </a:p>
          </p:txBody>
        </p:sp>
        <p:sp>
          <p:nvSpPr>
            <p:cNvPr id="303" name="and results from Pauli -- electrons of same spin can’t be in same state"/>
            <p:cNvSpPr txBox="1"/>
            <p:nvPr/>
          </p:nvSpPr>
          <p:spPr>
            <a:xfrm>
              <a:off x="381000" y="620256"/>
              <a:ext cx="11506200" cy="121058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defTabSz="584200">
                <a:defRPr sz="3600">
                  <a:latin typeface="+mn-lt"/>
                  <a:ea typeface="+mn-ea"/>
                  <a:cs typeface="+mn-cs"/>
                  <a:sym typeface="Gill Sans"/>
                </a:defRPr>
              </a:lvl1pPr>
            </a:lstStyle>
            <a:p>
              <a:r>
                <a:rPr dirty="0"/>
                <a:t>and results from Pauli -- electrons of same spin can’t be in same </a:t>
              </a:r>
              <a:r>
                <a:rPr dirty="0" smtClean="0"/>
                <a:t>state</a:t>
              </a:r>
              <a:r>
                <a:rPr lang="en-US" dirty="0" smtClean="0"/>
                <a:t> (no classical counterpart)</a:t>
              </a:r>
              <a:endParaRPr dirty="0"/>
            </a:p>
          </p:txBody>
        </p:sp>
      </p:grpSp>
      <p:grpSp>
        <p:nvGrpSpPr>
          <p:cNvPr id="309" name="Group"/>
          <p:cNvGrpSpPr/>
          <p:nvPr/>
        </p:nvGrpSpPr>
        <p:grpSpPr>
          <a:xfrm>
            <a:off x="1130300" y="4356100"/>
            <a:ext cx="12039600" cy="1574800"/>
            <a:chOff x="0" y="0"/>
            <a:chExt cx="12039600" cy="1574800"/>
          </a:xfrm>
        </p:grpSpPr>
        <p:grpSp>
          <p:nvGrpSpPr>
            <p:cNvPr id="307" name="Group"/>
            <p:cNvGrpSpPr/>
            <p:nvPr/>
          </p:nvGrpSpPr>
          <p:grpSpPr>
            <a:xfrm>
              <a:off x="0" y="0"/>
              <a:ext cx="12039600" cy="1574800"/>
              <a:chOff x="0" y="0"/>
              <a:chExt cx="12039600" cy="1574800"/>
            </a:xfrm>
          </p:grpSpPr>
          <p:pic>
            <p:nvPicPr>
              <p:cNvPr id="305" name="droppedImage.pdf" descr="droppedImage.pdf"/>
              <p:cNvPicPr>
                <a:picLocks noChangeAspect="1"/>
              </p:cNvPicPr>
              <p:nvPr/>
            </p:nvPicPr>
            <p:blipFill>
              <a:blip r:embed="rId6">
                <a:extLst/>
              </a:blip>
              <a:stretch>
                <a:fillRect/>
              </a:stretch>
            </p:blipFill>
            <p:spPr>
              <a:xfrm>
                <a:off x="0" y="0"/>
                <a:ext cx="6238702" cy="965200"/>
              </a:xfrm>
              <a:prstGeom prst="rect">
                <a:avLst/>
              </a:prstGeom>
              <a:ln w="12700" cap="flat">
                <a:noFill/>
                <a:miter lim="400000"/>
              </a:ln>
              <a:effectLst/>
            </p:spPr>
          </p:pic>
          <p:sp>
            <p:nvSpPr>
              <p:cNvPr id="306" name="gives kinetic and potential energy for electrons around nuclei"/>
              <p:cNvSpPr txBox="1"/>
              <p:nvPr/>
            </p:nvSpPr>
            <p:spPr>
              <a:xfrm>
                <a:off x="76200" y="952500"/>
                <a:ext cx="11963400" cy="6223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defTabSz="584200">
                  <a:defRPr sz="3600">
                    <a:latin typeface="+mn-lt"/>
                    <a:ea typeface="+mn-ea"/>
                    <a:cs typeface="+mn-cs"/>
                    <a:sym typeface="Gill Sans"/>
                  </a:defRPr>
                </a:lvl1pPr>
              </a:lstStyle>
              <a:p>
                <a:r>
                  <a:t>gives kinetic and potential energy for electrons around nuclei</a:t>
                </a:r>
              </a:p>
            </p:txBody>
          </p:sp>
        </p:grpSp>
        <p:sp>
          <p:nvSpPr>
            <p:cNvPr id="308" name="NOTE: Switched to reduced (atomic) units"/>
            <p:cNvSpPr txBox="1"/>
            <p:nvPr/>
          </p:nvSpPr>
          <p:spPr>
            <a:xfrm>
              <a:off x="6997700" y="196850"/>
              <a:ext cx="3644900" cy="6350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defTabSz="584200">
                <a:defRPr sz="1800">
                  <a:latin typeface="+mn-lt"/>
                  <a:ea typeface="+mn-ea"/>
                  <a:cs typeface="+mn-cs"/>
                  <a:sym typeface="Gill Sans"/>
                </a:defRPr>
              </a:lvl1pPr>
            </a:lstStyle>
            <a:p>
              <a:r>
                <a:t>NOTE: Switched to reduced (atomic) units</a:t>
              </a:r>
            </a:p>
          </p:txBody>
        </p:sp>
      </p:grpSp>
      <p:grpSp>
        <p:nvGrpSpPr>
          <p:cNvPr id="312" name="Group"/>
          <p:cNvGrpSpPr/>
          <p:nvPr/>
        </p:nvGrpSpPr>
        <p:grpSpPr>
          <a:xfrm>
            <a:off x="1041400" y="3725333"/>
            <a:ext cx="7023100" cy="1786467"/>
            <a:chOff x="0" y="0"/>
            <a:chExt cx="7023100" cy="1786466"/>
          </a:xfrm>
        </p:grpSpPr>
        <p:sp>
          <p:nvSpPr>
            <p:cNvPr id="310" name="Line"/>
            <p:cNvSpPr/>
            <p:nvPr/>
          </p:nvSpPr>
          <p:spPr>
            <a:xfrm flipH="1" flipV="1">
              <a:off x="1515532" y="0"/>
              <a:ext cx="626535" cy="558801"/>
            </a:xfrm>
            <a:prstGeom prst="line">
              <a:avLst/>
            </a:prstGeom>
            <a:noFill/>
            <a:ln w="38100" cap="flat">
              <a:solidFill>
                <a:srgbClr val="FFD479"/>
              </a:solidFill>
              <a:prstDash val="solid"/>
              <a:miter lim="400000"/>
              <a:headEnd type="stealth" w="med" len="med"/>
            </a:ln>
            <a:effectLst/>
          </p:spPr>
          <p:txBody>
            <a:bodyPr wrap="square" lIns="50800" tIns="50800" rIns="50800" bIns="50800" numCol="1" anchor="ctr">
              <a:noAutofit/>
            </a:bodyPr>
            <a:lstStyle/>
            <a:p>
              <a:endParaRPr/>
            </a:p>
          </p:txBody>
        </p:sp>
        <p:sp>
          <p:nvSpPr>
            <p:cNvPr id="311" name="Oval"/>
            <p:cNvSpPr/>
            <p:nvPr/>
          </p:nvSpPr>
          <p:spPr>
            <a:xfrm>
              <a:off x="0" y="516466"/>
              <a:ext cx="7023100" cy="1270001"/>
            </a:xfrm>
            <a:prstGeom prst="ellipse">
              <a:avLst/>
            </a:prstGeom>
            <a:noFill/>
            <a:ln w="25400" cap="flat">
              <a:solidFill>
                <a:srgbClr val="FFD479"/>
              </a:solidFill>
              <a:prstDash val="solid"/>
              <a:miter lim="400000"/>
            </a:ln>
            <a:effectLst/>
          </p:spPr>
          <p:txBody>
            <a:bodyPr wrap="square" lIns="50800" tIns="50800" rIns="50800" bIns="50800" numCol="1" anchor="ctr">
              <a:noAutofit/>
            </a:bodyPr>
            <a:lstStyle/>
            <a:p>
              <a:pPr algn="ctr" defTabSz="584200">
                <a:defRPr sz="4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grpSp>
      <p:grpSp>
        <p:nvGrpSpPr>
          <p:cNvPr id="315" name="Group"/>
          <p:cNvGrpSpPr/>
          <p:nvPr/>
        </p:nvGrpSpPr>
        <p:grpSpPr>
          <a:xfrm>
            <a:off x="635000" y="3572933"/>
            <a:ext cx="12306300" cy="3513667"/>
            <a:chOff x="0" y="0"/>
            <a:chExt cx="12306300" cy="3513666"/>
          </a:xfrm>
        </p:grpSpPr>
        <p:sp>
          <p:nvSpPr>
            <p:cNvPr id="313" name="Line"/>
            <p:cNvSpPr/>
            <p:nvPr/>
          </p:nvSpPr>
          <p:spPr>
            <a:xfrm flipV="1">
              <a:off x="3412066" y="0"/>
              <a:ext cx="897468" cy="2269067"/>
            </a:xfrm>
            <a:prstGeom prst="line">
              <a:avLst/>
            </a:prstGeom>
            <a:noFill/>
            <a:ln w="38100" cap="flat">
              <a:solidFill>
                <a:srgbClr val="FF8AD8"/>
              </a:solidFill>
              <a:prstDash val="solid"/>
              <a:miter lim="400000"/>
              <a:headEnd type="stealth" w="med" len="med"/>
            </a:ln>
            <a:effectLst/>
          </p:spPr>
          <p:txBody>
            <a:bodyPr wrap="square" lIns="50800" tIns="50800" rIns="50800" bIns="50800" numCol="1" anchor="ctr">
              <a:noAutofit/>
            </a:bodyPr>
            <a:lstStyle/>
            <a:p>
              <a:endParaRPr/>
            </a:p>
          </p:txBody>
        </p:sp>
        <p:sp>
          <p:nvSpPr>
            <p:cNvPr id="314" name="Rounded Rectangle"/>
            <p:cNvSpPr/>
            <p:nvPr/>
          </p:nvSpPr>
          <p:spPr>
            <a:xfrm>
              <a:off x="0" y="2243666"/>
              <a:ext cx="12306300" cy="1270001"/>
            </a:xfrm>
            <a:prstGeom prst="roundRect">
              <a:avLst>
                <a:gd name="adj" fmla="val 15000"/>
              </a:avLst>
            </a:prstGeom>
            <a:noFill/>
            <a:ln w="25400" cap="flat">
              <a:solidFill>
                <a:srgbClr val="FF8AD8"/>
              </a:solidFill>
              <a:prstDash val="solid"/>
              <a:miter lim="400000"/>
            </a:ln>
            <a:effectLst/>
          </p:spPr>
          <p:txBody>
            <a:bodyPr wrap="square" lIns="50800" tIns="50800" rIns="50800" bIns="50800" numCol="1" anchor="ctr">
              <a:noAutofit/>
            </a:bodyPr>
            <a:lstStyle/>
            <a:p>
              <a:pPr algn="ctr" defTabSz="584200">
                <a:defRPr sz="4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grpSp>
      <p:grpSp>
        <p:nvGrpSpPr>
          <p:cNvPr id="318" name="Group"/>
          <p:cNvGrpSpPr/>
          <p:nvPr/>
        </p:nvGrpSpPr>
        <p:grpSpPr>
          <a:xfrm>
            <a:off x="584200" y="3555999"/>
            <a:ext cx="12306300" cy="5600701"/>
            <a:chOff x="0" y="0"/>
            <a:chExt cx="12306300" cy="5600700"/>
          </a:xfrm>
        </p:grpSpPr>
        <p:sp>
          <p:nvSpPr>
            <p:cNvPr id="316" name="Rounded Rectangle"/>
            <p:cNvSpPr/>
            <p:nvPr/>
          </p:nvSpPr>
          <p:spPr>
            <a:xfrm>
              <a:off x="0" y="3467100"/>
              <a:ext cx="12306300" cy="2133601"/>
            </a:xfrm>
            <a:prstGeom prst="roundRect">
              <a:avLst>
                <a:gd name="adj" fmla="val 8929"/>
              </a:avLst>
            </a:prstGeom>
            <a:noFill/>
            <a:ln w="25400" cap="flat">
              <a:solidFill>
                <a:srgbClr val="73FA79"/>
              </a:solidFill>
              <a:prstDash val="solid"/>
              <a:miter lim="400000"/>
            </a:ln>
            <a:effectLst/>
          </p:spPr>
          <p:txBody>
            <a:bodyPr wrap="square" lIns="50800" tIns="50800" rIns="50800" bIns="50800" numCol="1" anchor="ctr">
              <a:noAutofit/>
            </a:bodyPr>
            <a:lstStyle/>
            <a:p>
              <a:pPr algn="ctr" defTabSz="584200">
                <a:defRPr sz="4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sp>
          <p:nvSpPr>
            <p:cNvPr id="317" name="Line"/>
            <p:cNvSpPr/>
            <p:nvPr/>
          </p:nvSpPr>
          <p:spPr>
            <a:xfrm flipV="1">
              <a:off x="3970866" y="0"/>
              <a:ext cx="982134" cy="3488268"/>
            </a:xfrm>
            <a:prstGeom prst="line">
              <a:avLst/>
            </a:prstGeom>
            <a:noFill/>
            <a:ln w="38100" cap="flat">
              <a:solidFill>
                <a:srgbClr val="73FA79"/>
              </a:solidFill>
              <a:prstDash val="solid"/>
              <a:miter lim="400000"/>
              <a:headEnd type="stealth" w="med" len="med"/>
            </a:ln>
            <a:effectLst/>
          </p:spPr>
          <p:txBody>
            <a:bodyPr wrap="square" lIns="50800" tIns="50800" rIns="50800" bIns="50800" numCol="1" anchor="ctr">
              <a:noAutofit/>
            </a:bodyPr>
            <a:lstStyle/>
            <a:p>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3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3" nodeType="clickEffect">
                                  <p:stCondLst>
                                    <p:cond delay="0"/>
                                  </p:stCondLst>
                                  <p:iterate>
                                    <p:tmAbs val="0"/>
                                  </p:iterate>
                                  <p:childTnLst>
                                    <p:set>
                                      <p:cBhvr>
                                        <p:cTn id="14" fill="hold">
                                          <p:stCondLst>
                                            <p:cond delay="0"/>
                                          </p:stCondLst>
                                        </p:cTn>
                                        <p:tgtEl>
                                          <p:spTgt spid="31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30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3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6" nodeType="clickEffect">
                                  <p:stCondLst>
                                    <p:cond delay="0"/>
                                  </p:stCondLst>
                                  <p:iterate>
                                    <p:tmAbs val="0"/>
                                  </p:iterate>
                                  <p:childTnLst>
                                    <p:set>
                                      <p:cBhvr>
                                        <p:cTn id="26" fill="hold">
                                          <p:stCondLst>
                                            <p:cond delay="0"/>
                                          </p:stCondLst>
                                        </p:cTn>
                                        <p:tgtEl>
                                          <p:spTgt spid="31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7" nodeType="clickEffect">
                                  <p:stCondLst>
                                    <p:cond delay="0"/>
                                  </p:stCondLst>
                                  <p:iterate>
                                    <p:tmAbs val="0"/>
                                  </p:iterate>
                                  <p:childTnLst>
                                    <p:set>
                                      <p:cBhvr>
                                        <p:cTn id="30" fill="hold"/>
                                        <p:tgtEl>
                                          <p:spTgt spid="30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8" nodeType="clickEffect">
                                  <p:stCondLst>
                                    <p:cond delay="0"/>
                                  </p:stCondLst>
                                  <p:iterate>
                                    <p:tmAbs val="0"/>
                                  </p:iterate>
                                  <p:childTnLst>
                                    <p:set>
                                      <p:cBhvr>
                                        <p:cTn id="34" fill="hold"/>
                                        <p:tgtEl>
                                          <p:spTgt spid="3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 grpId="4" animBg="1" advAuto="0"/>
      <p:bldP spid="304" grpId="7" animBg="1" advAuto="0"/>
      <p:bldP spid="309" grpId="1" animBg="1" advAuto="0"/>
      <p:bldP spid="312" grpId="2" animBg="1" advAuto="0"/>
      <p:bldP spid="312" grpId="3" animBg="1" advAuto="0"/>
      <p:bldP spid="315" grpId="5" animBg="1" advAuto="0"/>
      <p:bldP spid="315" grpId="6" animBg="1" advAuto="0"/>
      <p:bldP spid="318" grpId="8"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hotoelectric effect and absorption and emission spectra are explained by photons"/>
          <p:cNvSpPr txBox="1">
            <a:spLocks noGrp="1"/>
          </p:cNvSpPr>
          <p:nvPr>
            <p:ph type="title"/>
          </p:nvPr>
        </p:nvSpPr>
        <p:spPr>
          <a:xfrm>
            <a:off x="12700" y="254000"/>
            <a:ext cx="12954000" cy="1714500"/>
          </a:xfrm>
          <a:prstGeom prst="rect">
            <a:avLst/>
          </a:prstGeom>
        </p:spPr>
        <p:txBody>
          <a:bodyPr/>
          <a:lstStyle/>
          <a:p>
            <a:r>
              <a:t>Photoelectric effect and absorption and emission spectra are explained by photons </a:t>
            </a:r>
          </a:p>
        </p:txBody>
      </p:sp>
      <p:sp>
        <p:nvSpPr>
          <p:cNvPr id="14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a:t>
            </a:fld>
            <a:endParaRPr/>
          </a:p>
        </p:txBody>
      </p:sp>
      <p:pic>
        <p:nvPicPr>
          <p:cNvPr id="150" name="droppedImage.tiff" descr="droppedImage.tiff"/>
          <p:cNvPicPr>
            <a:picLocks noChangeAspect="1"/>
          </p:cNvPicPr>
          <p:nvPr/>
        </p:nvPicPr>
        <p:blipFill>
          <a:blip r:embed="rId3">
            <a:extLst/>
          </a:blip>
          <a:stretch>
            <a:fillRect/>
          </a:stretch>
        </p:blipFill>
        <p:spPr>
          <a:xfrm>
            <a:off x="2971800" y="3251200"/>
            <a:ext cx="6946516" cy="4343400"/>
          </a:xfrm>
          <a:prstGeom prst="rect">
            <a:avLst/>
          </a:prstGeom>
          <a:ln w="12700">
            <a:miter lim="400000"/>
          </a:ln>
        </p:spPr>
      </p:pic>
      <p:sp>
        <p:nvSpPr>
          <p:cNvPr id="151" name="Image: http://hyperphysics.phy-astr.gsu.edu/hbase/mod1.html"/>
          <p:cNvSpPr txBox="1"/>
          <p:nvPr/>
        </p:nvSpPr>
        <p:spPr>
          <a:xfrm>
            <a:off x="1122" y="9410700"/>
            <a:ext cx="9550401" cy="3683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ctr" defTabSz="584200">
              <a:defRPr sz="1800">
                <a:latin typeface="+mn-lt"/>
                <a:ea typeface="+mn-ea"/>
                <a:cs typeface="+mn-cs"/>
                <a:sym typeface="Gill Sans"/>
                <a:hlinkClick r:id="rId4"/>
              </a:defRPr>
            </a:lvl1pPr>
          </a:lstStyle>
          <a:p>
            <a:r>
              <a:rPr dirty="0">
                <a:hlinkClick r:id="rId4"/>
              </a:rPr>
              <a:t>Image: http://hyperphysics.phy-astr.gsu.edu/hbase/mod1.html</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Well, now we have an expression for the energy, which is fine, but how do we get the wavefunctions and orbitals?"/>
          <p:cNvSpPr txBox="1">
            <a:spLocks noGrp="1"/>
          </p:cNvSpPr>
          <p:nvPr>
            <p:ph type="title"/>
          </p:nvPr>
        </p:nvSpPr>
        <p:spPr>
          <a:prstGeom prst="rect">
            <a:avLst/>
          </a:prstGeom>
        </p:spPr>
        <p:txBody>
          <a:bodyPr/>
          <a:lstStyle/>
          <a:p>
            <a:r>
              <a:rPr dirty="0"/>
              <a:t>Well, now we have an expression for the energy, which is fine, but how do we get the </a:t>
            </a:r>
            <a:r>
              <a:rPr dirty="0" err="1"/>
              <a:t>wavefunctions</a:t>
            </a:r>
            <a:r>
              <a:rPr dirty="0"/>
              <a:t> and orbitals?</a:t>
            </a:r>
          </a:p>
        </p:txBody>
      </p:sp>
      <p:sp>
        <p:nvSpPr>
          <p:cNvPr id="323" name="Remember: No single “correct” solution since it can’t be solved analytically…"/>
          <p:cNvSpPr txBox="1">
            <a:spLocks noGrp="1"/>
          </p:cNvSpPr>
          <p:nvPr>
            <p:ph type="body" idx="1"/>
          </p:nvPr>
        </p:nvSpPr>
        <p:spPr>
          <a:xfrm>
            <a:off x="1270000" y="2768600"/>
            <a:ext cx="10464800" cy="6210300"/>
          </a:xfrm>
          <a:prstGeom prst="rect">
            <a:avLst/>
          </a:prstGeom>
        </p:spPr>
        <p:txBody>
          <a:bodyPr/>
          <a:lstStyle/>
          <a:p>
            <a:r>
              <a:t>Remember: No single “correct” solution since it can’t be solved analytically</a:t>
            </a:r>
          </a:p>
          <a:p>
            <a:pPr lvl="1"/>
            <a:r>
              <a:t>Apply variational theorem from some reasonable starting point</a:t>
            </a:r>
          </a:p>
          <a:p>
            <a:r>
              <a:t>Let’s just combine analytic atomic orbitals from hydrogen atom </a:t>
            </a:r>
            <a:r>
              <a:rPr sz="2400"/>
              <a:t>(LCAO: linear combination of atomic orbitals)</a:t>
            </a:r>
          </a:p>
          <a:p>
            <a:endParaRPr sz="2400"/>
          </a:p>
          <a:p>
            <a:pPr lvl="1"/>
            <a:r>
              <a:t>Optimize coefficients c</a:t>
            </a:r>
            <a:r>
              <a:rPr baseline="-5999"/>
              <a:t>ui</a:t>
            </a:r>
          </a:p>
          <a:p>
            <a:r>
              <a:t>How do we optimize? Find the minimum energy set of coefficients: </a:t>
            </a:r>
          </a:p>
        </p:txBody>
      </p:sp>
      <p:sp>
        <p:nvSpPr>
          <p:cNvPr id="32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20</a:t>
            </a:fld>
            <a:endParaRPr/>
          </a:p>
        </p:txBody>
      </p:sp>
      <p:pic>
        <p:nvPicPr>
          <p:cNvPr id="325" name="droppedImage.pdf" descr="droppedImage.pdf"/>
          <p:cNvPicPr>
            <a:picLocks noChangeAspect="1"/>
          </p:cNvPicPr>
          <p:nvPr/>
        </p:nvPicPr>
        <p:blipFill>
          <a:blip r:embed="rId3">
            <a:extLst/>
          </a:blip>
          <a:stretch>
            <a:fillRect/>
          </a:stretch>
        </p:blipFill>
        <p:spPr>
          <a:xfrm>
            <a:off x="2717800" y="6043386"/>
            <a:ext cx="2832100" cy="1041910"/>
          </a:xfrm>
          <a:prstGeom prst="rect">
            <a:avLst/>
          </a:prstGeom>
          <a:ln w="12700">
            <a:miter lim="400000"/>
          </a:ln>
        </p:spPr>
      </p:pic>
      <p:pic>
        <p:nvPicPr>
          <p:cNvPr id="326" name="droppedImage.pdf" descr="droppedImage.pdf"/>
          <p:cNvPicPr>
            <a:picLocks noChangeAspect="1"/>
          </p:cNvPicPr>
          <p:nvPr/>
        </p:nvPicPr>
        <p:blipFill>
          <a:blip r:embed="rId4">
            <a:extLst/>
          </a:blip>
          <a:stretch>
            <a:fillRect/>
          </a:stretch>
        </p:blipFill>
        <p:spPr>
          <a:xfrm>
            <a:off x="6832600" y="6248400"/>
            <a:ext cx="342900" cy="306806"/>
          </a:xfrm>
          <a:prstGeom prst="rect">
            <a:avLst/>
          </a:prstGeom>
          <a:ln w="12700">
            <a:miter lim="400000"/>
          </a:ln>
        </p:spPr>
      </p:pic>
      <p:sp>
        <p:nvSpPr>
          <p:cNvPr id="327" name="with"/>
          <p:cNvSpPr txBox="1"/>
          <p:nvPr/>
        </p:nvSpPr>
        <p:spPr>
          <a:xfrm>
            <a:off x="5791200" y="6057900"/>
            <a:ext cx="1051248" cy="6223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584200">
              <a:defRPr sz="3600">
                <a:latin typeface="+mn-lt"/>
                <a:ea typeface="+mn-ea"/>
                <a:cs typeface="+mn-cs"/>
                <a:sym typeface="Gill Sans"/>
              </a:defRPr>
            </a:lvl1pPr>
          </a:lstStyle>
          <a:p>
            <a:r>
              <a:t>with </a:t>
            </a:r>
          </a:p>
        </p:txBody>
      </p:sp>
      <p:sp>
        <p:nvSpPr>
          <p:cNvPr id="328" name="the wavefunctions for H"/>
          <p:cNvSpPr txBox="1"/>
          <p:nvPr/>
        </p:nvSpPr>
        <p:spPr>
          <a:xfrm>
            <a:off x="7416800" y="6057900"/>
            <a:ext cx="4697686" cy="6223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defTabSz="584200">
              <a:defRPr sz="3600">
                <a:latin typeface="+mn-lt"/>
                <a:ea typeface="+mn-ea"/>
                <a:cs typeface="+mn-cs"/>
                <a:sym typeface="Gill Sans"/>
              </a:defRPr>
            </a:lvl1pPr>
          </a:lstStyle>
          <a:p>
            <a:r>
              <a:t>the wavefunctions for H </a:t>
            </a:r>
          </a:p>
        </p:txBody>
      </p:sp>
      <p:pic>
        <p:nvPicPr>
          <p:cNvPr id="329" name="droppedImage.pdf" descr="droppedImage.pdf"/>
          <p:cNvPicPr>
            <a:picLocks noChangeAspect="1"/>
          </p:cNvPicPr>
          <p:nvPr/>
        </p:nvPicPr>
        <p:blipFill>
          <a:blip r:embed="rId5">
            <a:extLst/>
          </a:blip>
          <a:stretch>
            <a:fillRect/>
          </a:stretch>
        </p:blipFill>
        <p:spPr>
          <a:xfrm>
            <a:off x="7636329" y="8309429"/>
            <a:ext cx="1060915" cy="635000"/>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This results in a big nasty equation which has to be solved “self-consistently”"/>
          <p:cNvSpPr txBox="1">
            <a:spLocks noGrp="1"/>
          </p:cNvSpPr>
          <p:nvPr>
            <p:ph type="title"/>
          </p:nvPr>
        </p:nvSpPr>
        <p:spPr>
          <a:xfrm>
            <a:off x="1270000" y="3657600"/>
            <a:ext cx="10464800" cy="2438400"/>
          </a:xfrm>
          <a:prstGeom prst="rect">
            <a:avLst/>
          </a:prstGeom>
        </p:spPr>
        <p:txBody>
          <a:bodyPr/>
          <a:lstStyle/>
          <a:p>
            <a:r>
              <a:t>This results in a big nasty equation which has to be solved “self-consistently”</a:t>
            </a:r>
          </a:p>
        </p:txBody>
      </p:sp>
      <p:sp>
        <p:nvSpPr>
          <p:cNvPr id="33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21</a:t>
            </a:fld>
            <a:endParaRP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That was Hartree-Fock: Why isn’t this the end of the story on QM?"/>
          <p:cNvSpPr txBox="1">
            <a:spLocks noGrp="1"/>
          </p:cNvSpPr>
          <p:nvPr>
            <p:ph type="title"/>
          </p:nvPr>
        </p:nvSpPr>
        <p:spPr>
          <a:prstGeom prst="rect">
            <a:avLst/>
          </a:prstGeom>
        </p:spPr>
        <p:txBody>
          <a:bodyPr/>
          <a:lstStyle/>
          <a:p>
            <a:r>
              <a:t>That was Hartree-Fock: Why isn’t this the end of the story on QM?</a:t>
            </a:r>
          </a:p>
        </p:txBody>
      </p:sp>
      <p:sp>
        <p:nvSpPr>
          <p:cNvPr id="339" name="Number of orbitals required:…"/>
          <p:cNvSpPr txBox="1">
            <a:spLocks noGrp="1"/>
          </p:cNvSpPr>
          <p:nvPr>
            <p:ph type="body" idx="1"/>
          </p:nvPr>
        </p:nvSpPr>
        <p:spPr>
          <a:prstGeom prst="rect">
            <a:avLst/>
          </a:prstGeom>
        </p:spPr>
        <p:txBody>
          <a:bodyPr/>
          <a:lstStyle/>
          <a:p>
            <a:r>
              <a:t>Number of orbitals required:</a:t>
            </a:r>
          </a:p>
          <a:p>
            <a:pPr lvl="1"/>
            <a:r>
              <a:t>Minimum number of orbitals is equal to the number of electrons in the system. More allows treatment of unoccupied energy levels, can enhance accuracy</a:t>
            </a:r>
          </a:p>
          <a:p>
            <a:r>
              <a:t>Mean-field approximation:</a:t>
            </a:r>
          </a:p>
          <a:p>
            <a:pPr lvl="1"/>
            <a:r>
              <a:t>More importantly: It is a mean-field solution, which means that each electron movies in the average field due to the presence of the other electrons</a:t>
            </a:r>
          </a:p>
        </p:txBody>
      </p:sp>
      <p:sp>
        <p:nvSpPr>
          <p:cNvPr id="34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22</a:t>
            </a:fld>
            <a:endParaRP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Also, there are numerical challenges relating to ‘basis sets’"/>
          <p:cNvSpPr txBox="1">
            <a:spLocks noGrp="1"/>
          </p:cNvSpPr>
          <p:nvPr>
            <p:ph type="title"/>
          </p:nvPr>
        </p:nvSpPr>
        <p:spPr>
          <a:prstGeom prst="rect">
            <a:avLst/>
          </a:prstGeom>
        </p:spPr>
        <p:txBody>
          <a:bodyPr/>
          <a:lstStyle/>
          <a:p>
            <a:r>
              <a:t>Also, there are numerical challenges relating to ‘basis sets’</a:t>
            </a:r>
          </a:p>
        </p:txBody>
      </p:sp>
      <p:sp>
        <p:nvSpPr>
          <p:cNvPr id="345" name="The radial functions involve Laguerre polynomials, which have a complicated functional form…"/>
          <p:cNvSpPr txBox="1">
            <a:spLocks noGrp="1"/>
          </p:cNvSpPr>
          <p:nvPr>
            <p:ph type="body" idx="1"/>
          </p:nvPr>
        </p:nvSpPr>
        <p:spPr>
          <a:xfrm>
            <a:off x="1270000" y="2527300"/>
            <a:ext cx="10464800" cy="6769100"/>
          </a:xfrm>
          <a:prstGeom prst="rect">
            <a:avLst/>
          </a:prstGeom>
        </p:spPr>
        <p:txBody>
          <a:bodyPr/>
          <a:lstStyle/>
          <a:p>
            <a:r>
              <a:t>The radial functions involve Laguerre polynomials, which have a complicated functional form</a:t>
            </a:r>
          </a:p>
          <a:p>
            <a:r>
              <a:t>Slater suggested instead using orbitals of the form</a:t>
            </a:r>
          </a:p>
          <a:p>
            <a:pPr lvl="1"/>
            <a:endParaRPr/>
          </a:p>
          <a:p>
            <a:pPr lvl="1"/>
            <a:r>
              <a:t>These are called “Slater-type orbitals” (STO) and follow the Laguerre polynomials reasonably well </a:t>
            </a:r>
          </a:p>
          <a:p>
            <a:r>
              <a:t>But these are hard to use too</a:t>
            </a:r>
          </a:p>
          <a:p>
            <a:pPr lvl="1"/>
            <a:r>
              <a:t>Hard to deal with orbitals centered at different nuclei</a:t>
            </a:r>
          </a:p>
          <a:p>
            <a:r>
              <a:t>Instead of the STOs, Gaussians are often used instead to approximate the STOs</a:t>
            </a:r>
          </a:p>
        </p:txBody>
      </p:sp>
      <p:sp>
        <p:nvSpPr>
          <p:cNvPr id="34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23</a:t>
            </a:fld>
            <a:endParaRPr/>
          </a:p>
        </p:txBody>
      </p:sp>
      <p:pic>
        <p:nvPicPr>
          <p:cNvPr id="347" name="droppedImage.pdf" descr="droppedImage.pdf"/>
          <p:cNvPicPr>
            <a:picLocks noChangeAspect="1"/>
          </p:cNvPicPr>
          <p:nvPr/>
        </p:nvPicPr>
        <p:blipFill>
          <a:blip r:embed="rId3">
            <a:extLst/>
          </a:blip>
          <a:stretch>
            <a:fillRect/>
          </a:stretch>
        </p:blipFill>
        <p:spPr>
          <a:xfrm>
            <a:off x="3073400" y="4914900"/>
            <a:ext cx="6030384" cy="469900"/>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Gaussian-type orbitals (GTOs) approximate the STOs well fairly quickly"/>
          <p:cNvSpPr txBox="1">
            <a:spLocks noGrp="1"/>
          </p:cNvSpPr>
          <p:nvPr>
            <p:ph type="title"/>
          </p:nvPr>
        </p:nvSpPr>
        <p:spPr>
          <a:xfrm>
            <a:off x="1270000" y="254000"/>
            <a:ext cx="10464800" cy="1536700"/>
          </a:xfrm>
          <a:prstGeom prst="rect">
            <a:avLst/>
          </a:prstGeom>
        </p:spPr>
        <p:txBody>
          <a:bodyPr/>
          <a:lstStyle/>
          <a:p>
            <a:r>
              <a:t>Gaussian-type orbitals (GTOs) approximate the STOs well fairly quickly</a:t>
            </a:r>
          </a:p>
        </p:txBody>
      </p:sp>
      <p:sp>
        <p:nvSpPr>
          <p:cNvPr id="35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24</a:t>
            </a:fld>
            <a:endParaRPr/>
          </a:p>
        </p:txBody>
      </p:sp>
      <p:pic>
        <p:nvPicPr>
          <p:cNvPr id="353" name="droppedImage.pdf" descr="droppedImage.pdf"/>
          <p:cNvPicPr>
            <a:picLocks noChangeAspect="1"/>
          </p:cNvPicPr>
          <p:nvPr/>
        </p:nvPicPr>
        <p:blipFill>
          <a:blip r:embed="rId2">
            <a:extLst/>
          </a:blip>
          <a:stretch>
            <a:fillRect/>
          </a:stretch>
        </p:blipFill>
        <p:spPr>
          <a:xfrm>
            <a:off x="1320800" y="2895600"/>
            <a:ext cx="5938293" cy="4521200"/>
          </a:xfrm>
          <a:prstGeom prst="rect">
            <a:avLst/>
          </a:prstGeom>
          <a:ln w="12700">
            <a:miter lim="400000"/>
          </a:ln>
        </p:spPr>
      </p:pic>
      <p:sp>
        <p:nvSpPr>
          <p:cNvPr id="354" name="Figure from M. S. Shell"/>
          <p:cNvSpPr txBox="1"/>
          <p:nvPr/>
        </p:nvSpPr>
        <p:spPr>
          <a:xfrm>
            <a:off x="5307874" y="6953250"/>
            <a:ext cx="1692797" cy="3048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ctr" defTabSz="584200">
              <a:defRPr sz="1400">
                <a:latin typeface="+mn-lt"/>
                <a:ea typeface="+mn-ea"/>
                <a:cs typeface="+mn-cs"/>
                <a:sym typeface="Gill Sans"/>
              </a:defRPr>
            </a:lvl1pPr>
          </a:lstStyle>
          <a:p>
            <a:r>
              <a:t>Figure from M. S. Shell</a:t>
            </a:r>
          </a:p>
        </p:txBody>
      </p:sp>
      <p:sp>
        <p:nvSpPr>
          <p:cNvPr id="355" name="Gaussians are easy to work with because the product of two Gaussians centered in different places is just another Gaussian…"/>
          <p:cNvSpPr txBox="1"/>
          <p:nvPr/>
        </p:nvSpPr>
        <p:spPr>
          <a:xfrm>
            <a:off x="7583022" y="3054350"/>
            <a:ext cx="5626101" cy="4191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defTabSz="584200">
              <a:defRPr sz="4200">
                <a:latin typeface="+mn-lt"/>
                <a:ea typeface="+mn-ea"/>
                <a:cs typeface="+mn-cs"/>
                <a:sym typeface="Gill Sans"/>
              </a:defRPr>
            </a:lvl1pPr>
            <a:lvl2pPr marL="342900" indent="0" defTabSz="584200">
              <a:buSzPct val="125000"/>
              <a:buChar char="•"/>
              <a:defRPr sz="2400">
                <a:latin typeface="+mn-lt"/>
                <a:ea typeface="+mn-ea"/>
                <a:cs typeface="+mn-cs"/>
                <a:sym typeface="Gill Sans"/>
              </a:defRPr>
            </a:lvl2pPr>
          </a:lstStyle>
          <a:p>
            <a:r>
              <a:t>Gaussians are easy to work with because the product of two Gaussians centered in different places is just another Gaussian</a:t>
            </a:r>
          </a:p>
          <a:p>
            <a:pPr lvl="1"/>
            <a:r>
              <a:t> Makes the calculations very fast</a:t>
            </a: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 we’re just trying to represent the region of electrons using these GTOs and STOs</a:t>
            </a:r>
            <a:endParaRPr lang="en-US" dirty="0"/>
          </a:p>
        </p:txBody>
      </p:sp>
      <p:pic>
        <p:nvPicPr>
          <p:cNvPr id="2050" name="Picture 2" descr="http://www.quimica.urv.es/~bo/MOLMOD/Mike_Colvin/qc/QC2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3179" y="3151414"/>
            <a:ext cx="5379810" cy="568289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992864" y="9016327"/>
            <a:ext cx="4594528" cy="276999"/>
          </a:xfrm>
          <a:prstGeom prst="rect">
            <a:avLst/>
          </a:prstGeom>
        </p:spPr>
        <p:txBody>
          <a:bodyPr wrap="none">
            <a:spAutoFit/>
          </a:bodyPr>
          <a:lstStyle/>
          <a:p>
            <a:r>
              <a:rPr lang="en-US" dirty="0">
                <a:hlinkClick r:id="rId3"/>
              </a:rPr>
              <a:t>http://www.quimica.urv.es/~</a:t>
            </a:r>
            <a:r>
              <a:rPr lang="en-US" dirty="0" smtClean="0">
                <a:hlinkClick r:id="rId3"/>
              </a:rPr>
              <a:t>bo/MOLMOD/Mike_Colvin/qc/bs.html</a:t>
            </a:r>
            <a:r>
              <a:rPr lang="en-US" dirty="0" smtClean="0"/>
              <a:t> </a:t>
            </a:r>
            <a:endParaRPr lang="en-US" dirty="0"/>
          </a:p>
        </p:txBody>
      </p:sp>
    </p:spTree>
    <p:extLst>
      <p:ext uri="{BB962C8B-B14F-4D97-AF65-F5344CB8AC3E}">
        <p14:creationId xmlns:p14="http://schemas.microsoft.com/office/powerpoint/2010/main" val="2213367212"/>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Brief overview of some basis sets"/>
          <p:cNvSpPr txBox="1">
            <a:spLocks noGrp="1"/>
          </p:cNvSpPr>
          <p:nvPr>
            <p:ph type="title"/>
          </p:nvPr>
        </p:nvSpPr>
        <p:spPr>
          <a:xfrm>
            <a:off x="0" y="466273"/>
            <a:ext cx="12966700" cy="1181100"/>
          </a:xfrm>
          <a:prstGeom prst="rect">
            <a:avLst/>
          </a:prstGeom>
        </p:spPr>
        <p:txBody>
          <a:bodyPr/>
          <a:lstStyle/>
          <a:p>
            <a:r>
              <a:rPr lang="en-US" dirty="0"/>
              <a:t>A basis set is a collection of orbitals </a:t>
            </a:r>
            <a:r>
              <a:rPr lang="en-US" dirty="0" smtClean="0"/>
              <a:t>to represent </a:t>
            </a:r>
            <a:r>
              <a:rPr lang="en-US" dirty="0"/>
              <a:t>the electronic wave function</a:t>
            </a:r>
            <a:endParaRPr dirty="0"/>
          </a:p>
        </p:txBody>
      </p:sp>
      <p:sp>
        <p:nvSpPr>
          <p:cNvPr id="358" name="STO-nG:…"/>
          <p:cNvSpPr txBox="1">
            <a:spLocks noGrp="1"/>
          </p:cNvSpPr>
          <p:nvPr>
            <p:ph type="body" idx="1"/>
          </p:nvPr>
        </p:nvSpPr>
        <p:spPr>
          <a:xfrm>
            <a:off x="241300" y="1371600"/>
            <a:ext cx="12496800" cy="8267700"/>
          </a:xfrm>
          <a:prstGeom prst="rect">
            <a:avLst/>
          </a:prstGeom>
        </p:spPr>
        <p:txBody>
          <a:bodyPr/>
          <a:lstStyle/>
          <a:p>
            <a:r>
              <a:t>STO-</a:t>
            </a:r>
            <a:r>
              <a:rPr i="1"/>
              <a:t>n</a:t>
            </a:r>
            <a:r>
              <a:t>G:</a:t>
            </a:r>
          </a:p>
          <a:p>
            <a:pPr lvl="1"/>
            <a:r>
              <a:t>Minimal basis sets using </a:t>
            </a:r>
            <a:r>
              <a:rPr i="1"/>
              <a:t>n</a:t>
            </a:r>
            <a:r>
              <a:t> Gaussian functions to represent STO; 3 is the absolute minimum for </a:t>
            </a:r>
            <a:r>
              <a:rPr i="1"/>
              <a:t>n</a:t>
            </a:r>
            <a:r>
              <a:t>. </a:t>
            </a:r>
          </a:p>
          <a:p>
            <a:pPr lvl="2"/>
            <a:r>
              <a:t>Minimal in that they use only a single s-type function for hydrogen, only 1s, 2s, and 2p for lithium to neon, etc. </a:t>
            </a:r>
          </a:p>
          <a:p>
            <a:pPr lvl="1"/>
            <a:r>
              <a:t>Useful for quickly computing geometries, but limited accuracy</a:t>
            </a:r>
          </a:p>
          <a:p>
            <a:r>
              <a:t>3-21G: </a:t>
            </a:r>
          </a:p>
          <a:p>
            <a:pPr lvl="1"/>
            <a:r>
              <a:t>Three Gaussians for core orbitals</a:t>
            </a:r>
          </a:p>
          <a:p>
            <a:pPr lvl="1"/>
            <a:r>
              <a:t>Split basis set for valence electrons: Two for contracted part, one for diffuse</a:t>
            </a:r>
          </a:p>
          <a:p>
            <a:r>
              <a:t>6-31G:</a:t>
            </a:r>
          </a:p>
          <a:p>
            <a:pPr lvl="1"/>
            <a:r>
              <a:t>Same as above, six gaussians for core, four for valence. More accurate.</a:t>
            </a:r>
          </a:p>
        </p:txBody>
      </p:sp>
      <p:sp>
        <p:nvSpPr>
          <p:cNvPr id="35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26</a:t>
            </a:fld>
            <a:endParaRPr/>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Basis sets continued"/>
          <p:cNvSpPr txBox="1">
            <a:spLocks noGrp="1"/>
          </p:cNvSpPr>
          <p:nvPr>
            <p:ph type="title"/>
          </p:nvPr>
        </p:nvSpPr>
        <p:spPr>
          <a:xfrm>
            <a:off x="0" y="254000"/>
            <a:ext cx="12966700" cy="1181100"/>
          </a:xfrm>
          <a:prstGeom prst="rect">
            <a:avLst/>
          </a:prstGeom>
        </p:spPr>
        <p:txBody>
          <a:bodyPr/>
          <a:lstStyle/>
          <a:p>
            <a:r>
              <a:t>Basis sets continued</a:t>
            </a:r>
          </a:p>
        </p:txBody>
      </p:sp>
      <p:sp>
        <p:nvSpPr>
          <p:cNvPr id="364" name="6-31G*:…"/>
          <p:cNvSpPr txBox="1">
            <a:spLocks noGrp="1"/>
          </p:cNvSpPr>
          <p:nvPr>
            <p:ph type="body" idx="1"/>
          </p:nvPr>
        </p:nvSpPr>
        <p:spPr>
          <a:xfrm>
            <a:off x="241300" y="1371600"/>
            <a:ext cx="12496800" cy="8267700"/>
          </a:xfrm>
          <a:prstGeom prst="rect">
            <a:avLst/>
          </a:prstGeom>
        </p:spPr>
        <p:txBody>
          <a:bodyPr/>
          <a:lstStyle/>
          <a:p>
            <a:r>
              <a:t>6-31G*:</a:t>
            </a:r>
          </a:p>
          <a:p>
            <a:pPr lvl="1"/>
            <a:r>
              <a:t>Same as above, but allowing polarization (distortion) of non-hydrogen orbitals </a:t>
            </a:r>
          </a:p>
          <a:p>
            <a:pPr lvl="2"/>
            <a:r>
              <a:t>i.e. a polar hydrogen atom should attract extra electron density at neighboring atoms</a:t>
            </a:r>
          </a:p>
          <a:p>
            <a:pPr lvl="1"/>
            <a:r>
              <a:t>** version adds polarization on hydrogens also</a:t>
            </a:r>
          </a:p>
          <a:p>
            <a:pPr lvl="1"/>
            <a:r>
              <a:t>Relatively standard moderate-accuracy calculation (used for many force fields) but tends to be overpolarized</a:t>
            </a:r>
          </a:p>
          <a:p>
            <a:r>
              <a:t>Anions and molecules with lone pairs present challenges</a:t>
            </a:r>
          </a:p>
          <a:p>
            <a:pPr lvl="1"/>
            <a:r>
              <a:t>“+” basis sets add diffuse functions further out, i.e. 3-21+G, 6-31+G*</a:t>
            </a:r>
          </a:p>
          <a:p>
            <a:r>
              <a:t>Complete basis set limit: </a:t>
            </a:r>
          </a:p>
          <a:p>
            <a:pPr lvl="1"/>
            <a:r>
              <a:t>Increasing the size of the basis set can change results; ultimately, this should stop at the complete basis set limit, where results have reached their final value for the particular calculation</a:t>
            </a:r>
          </a:p>
        </p:txBody>
      </p:sp>
      <p:sp>
        <p:nvSpPr>
          <p:cNvPr id="36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27</a:t>
            </a:fld>
            <a:endParaRP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Computing the electron density"/>
          <p:cNvSpPr txBox="1">
            <a:spLocks noGrp="1"/>
          </p:cNvSpPr>
          <p:nvPr>
            <p:ph type="title"/>
          </p:nvPr>
        </p:nvSpPr>
        <p:spPr>
          <a:prstGeom prst="rect">
            <a:avLst/>
          </a:prstGeom>
        </p:spPr>
        <p:txBody>
          <a:bodyPr/>
          <a:lstStyle/>
          <a:p>
            <a:r>
              <a:t>Computing the electron density</a:t>
            </a:r>
          </a:p>
        </p:txBody>
      </p:sp>
      <p:sp>
        <p:nvSpPr>
          <p:cNvPr id="370" name="Electron density closely related to important properties:…"/>
          <p:cNvSpPr txBox="1">
            <a:spLocks noGrp="1"/>
          </p:cNvSpPr>
          <p:nvPr>
            <p:ph type="body" idx="1"/>
          </p:nvPr>
        </p:nvSpPr>
        <p:spPr>
          <a:xfrm>
            <a:off x="1270000" y="2768600"/>
            <a:ext cx="10464800" cy="5003800"/>
          </a:xfrm>
          <a:prstGeom prst="rect">
            <a:avLst/>
          </a:prstGeom>
        </p:spPr>
        <p:txBody>
          <a:bodyPr/>
          <a:lstStyle/>
          <a:p>
            <a:r>
              <a:t>Electron density closely related to important properties:</a:t>
            </a:r>
          </a:p>
          <a:p>
            <a:pPr lvl="1"/>
            <a:r>
              <a:t>Dipole and multipole moments</a:t>
            </a:r>
          </a:p>
          <a:p>
            <a:pPr lvl="1"/>
            <a:r>
              <a:t>Starting point for developing fixed-charged models</a:t>
            </a:r>
          </a:p>
          <a:p>
            <a:r>
              <a:t> </a:t>
            </a:r>
          </a:p>
          <a:p>
            <a:r>
              <a:t>Note </a:t>
            </a:r>
          </a:p>
          <a:p>
            <a:r>
              <a:t>If written as a sum of basis functions, then: </a:t>
            </a:r>
          </a:p>
        </p:txBody>
      </p:sp>
      <p:sp>
        <p:nvSpPr>
          <p:cNvPr id="37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28</a:t>
            </a:fld>
            <a:endParaRPr/>
          </a:p>
        </p:txBody>
      </p:sp>
      <p:pic>
        <p:nvPicPr>
          <p:cNvPr id="372" name="droppedImage.pdf" descr="droppedImage.pdf"/>
          <p:cNvPicPr>
            <a:picLocks noChangeAspect="1"/>
          </p:cNvPicPr>
          <p:nvPr/>
        </p:nvPicPr>
        <p:blipFill>
          <a:blip r:embed="rId2">
            <a:extLst/>
          </a:blip>
          <a:stretch>
            <a:fillRect/>
          </a:stretch>
        </p:blipFill>
        <p:spPr>
          <a:xfrm>
            <a:off x="2235200" y="5283200"/>
            <a:ext cx="2514600" cy="941865"/>
          </a:xfrm>
          <a:prstGeom prst="rect">
            <a:avLst/>
          </a:prstGeom>
          <a:ln w="12700">
            <a:miter lim="400000"/>
          </a:ln>
        </p:spPr>
      </p:pic>
      <p:pic>
        <p:nvPicPr>
          <p:cNvPr id="373" name="droppedImage.pdf" descr="droppedImage.pdf"/>
          <p:cNvPicPr>
            <a:picLocks noChangeAspect="1"/>
          </p:cNvPicPr>
          <p:nvPr/>
        </p:nvPicPr>
        <p:blipFill>
          <a:blip r:embed="rId3">
            <a:extLst/>
          </a:blip>
          <a:stretch>
            <a:fillRect/>
          </a:stretch>
        </p:blipFill>
        <p:spPr>
          <a:xfrm>
            <a:off x="3505200" y="6299200"/>
            <a:ext cx="1959827" cy="723900"/>
          </a:xfrm>
          <a:prstGeom prst="rect">
            <a:avLst/>
          </a:prstGeom>
          <a:ln w="12700">
            <a:miter lim="400000"/>
          </a:ln>
        </p:spPr>
      </p:pic>
      <p:pic>
        <p:nvPicPr>
          <p:cNvPr id="374" name="droppedImage.pdf" descr="droppedImage.pdf"/>
          <p:cNvPicPr>
            <a:picLocks noChangeAspect="1"/>
          </p:cNvPicPr>
          <p:nvPr/>
        </p:nvPicPr>
        <p:blipFill>
          <a:blip r:embed="rId4">
            <a:extLst/>
          </a:blip>
          <a:stretch>
            <a:fillRect/>
          </a:stretch>
        </p:blipFill>
        <p:spPr>
          <a:xfrm>
            <a:off x="3124200" y="7683500"/>
            <a:ext cx="3968289" cy="723900"/>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Summary of Hartree-Fock"/>
          <p:cNvSpPr txBox="1">
            <a:spLocks noGrp="1"/>
          </p:cNvSpPr>
          <p:nvPr>
            <p:ph type="title"/>
          </p:nvPr>
        </p:nvSpPr>
        <p:spPr>
          <a:prstGeom prst="rect">
            <a:avLst/>
          </a:prstGeom>
        </p:spPr>
        <p:txBody>
          <a:bodyPr/>
          <a:lstStyle/>
          <a:p>
            <a:r>
              <a:t>Summary of Hartree-Fock</a:t>
            </a:r>
          </a:p>
        </p:txBody>
      </p:sp>
      <p:sp>
        <p:nvSpPr>
          <p:cNvPr id="377" name="Approximate the wavefunction as a product of wavefunctions for individual electrons…"/>
          <p:cNvSpPr txBox="1">
            <a:spLocks noGrp="1"/>
          </p:cNvSpPr>
          <p:nvPr>
            <p:ph type="body" idx="1"/>
          </p:nvPr>
        </p:nvSpPr>
        <p:spPr>
          <a:xfrm>
            <a:off x="1270000" y="2286000"/>
            <a:ext cx="10464800" cy="7213600"/>
          </a:xfrm>
          <a:prstGeom prst="rect">
            <a:avLst/>
          </a:prstGeom>
        </p:spPr>
        <p:txBody>
          <a:bodyPr/>
          <a:lstStyle/>
          <a:p>
            <a:r>
              <a:t>Approximate the wavefunction as a product of wavefunctions for individual electrons</a:t>
            </a:r>
          </a:p>
          <a:p>
            <a:r>
              <a:t>Expand these wavefunctions in terms of hydrogen-like basis functions</a:t>
            </a:r>
          </a:p>
          <a:p>
            <a:r>
              <a:t>Approximate these as a sum of Gaussian-type orbitals with coefficients chosen to reproduce Slater-type orbitals</a:t>
            </a:r>
          </a:p>
          <a:p>
            <a:r>
              <a:t>Optimize coefficients self-consistently to find the minimum energy, subject to orthonormality</a:t>
            </a:r>
          </a:p>
          <a:p>
            <a:r>
              <a:t>Compute physical properties such as electron density from resulting wavefunctions</a:t>
            </a:r>
          </a:p>
        </p:txBody>
      </p:sp>
      <p:sp>
        <p:nvSpPr>
          <p:cNvPr id="37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29</a:t>
            </a:fld>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Electron diffraction is explained by the wave properties of particles"/>
          <p:cNvSpPr txBox="1">
            <a:spLocks noGrp="1"/>
          </p:cNvSpPr>
          <p:nvPr>
            <p:ph type="title"/>
          </p:nvPr>
        </p:nvSpPr>
        <p:spPr>
          <a:xfrm>
            <a:off x="12700" y="254000"/>
            <a:ext cx="12954000" cy="1714500"/>
          </a:xfrm>
          <a:prstGeom prst="rect">
            <a:avLst/>
          </a:prstGeom>
        </p:spPr>
        <p:txBody>
          <a:bodyPr/>
          <a:lstStyle/>
          <a:p>
            <a:r>
              <a:t>Electron diffraction is explained by the wave properties of particles</a:t>
            </a:r>
          </a:p>
        </p:txBody>
      </p:sp>
      <p:sp>
        <p:nvSpPr>
          <p:cNvPr id="15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a:t>
            </a:fld>
            <a:endParaRPr/>
          </a:p>
        </p:txBody>
      </p:sp>
      <p:sp>
        <p:nvSpPr>
          <p:cNvPr id="157" name="Image: Wikipedia"/>
          <p:cNvSpPr txBox="1"/>
          <p:nvPr/>
        </p:nvSpPr>
        <p:spPr>
          <a:xfrm>
            <a:off x="1122" y="9410700"/>
            <a:ext cx="9550401" cy="3683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ctr" defTabSz="584200">
              <a:defRPr sz="1800">
                <a:latin typeface="+mn-lt"/>
                <a:ea typeface="+mn-ea"/>
                <a:cs typeface="+mn-cs"/>
                <a:sym typeface="Gill Sans"/>
                <a:hlinkClick r:id="rId2"/>
              </a:defRPr>
            </a:lvl1pPr>
          </a:lstStyle>
          <a:p>
            <a:r>
              <a:rPr>
                <a:hlinkClick r:id="rId2"/>
              </a:rPr>
              <a:t>Image: Wikipedia</a:t>
            </a:r>
          </a:p>
        </p:txBody>
      </p:sp>
      <p:pic>
        <p:nvPicPr>
          <p:cNvPr id="158" name="droppedImage.tiff" descr="droppedImage.tiff"/>
          <p:cNvPicPr>
            <a:picLocks noChangeAspect="1"/>
          </p:cNvPicPr>
          <p:nvPr/>
        </p:nvPicPr>
        <p:blipFill>
          <a:blip r:embed="rId3">
            <a:extLst/>
          </a:blip>
          <a:stretch>
            <a:fillRect/>
          </a:stretch>
        </p:blipFill>
        <p:spPr>
          <a:xfrm>
            <a:off x="1498600" y="3136900"/>
            <a:ext cx="9982200" cy="4591812"/>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 name="But also: We might be interested in predicting solvation/solubility"/>
          <p:cNvSpPr txBox="1">
            <a:spLocks noGrp="1"/>
          </p:cNvSpPr>
          <p:nvPr>
            <p:ph type="title" idx="4294967295"/>
          </p:nvPr>
        </p:nvSpPr>
        <p:spPr>
          <a:xfrm>
            <a:off x="832757" y="2122714"/>
            <a:ext cx="11286671" cy="4055979"/>
          </a:xfrm>
          <a:prstGeom prst="rect">
            <a:avLst/>
          </a:prstGeom>
        </p:spPr>
        <p:txBody>
          <a:bodyPr lIns="38100" tIns="38100" rIns="38100" bIns="38100">
            <a:normAutofit/>
          </a:bodyPr>
          <a:lstStyle>
            <a:lvl1pPr defTabSz="1295400">
              <a:defRPr sz="4400">
                <a:uFill>
                  <a:solidFill>
                    <a:srgbClr val="000000"/>
                  </a:solidFill>
                </a:uFill>
                <a:latin typeface="Arial"/>
                <a:ea typeface="Arial"/>
                <a:cs typeface="Arial"/>
                <a:sym typeface="Arial"/>
              </a:defRPr>
            </a:lvl1pPr>
          </a:lstStyle>
          <a:p>
            <a:r>
              <a:rPr lang="en-US" dirty="0" smtClean="0"/>
              <a:t>Side note: </a:t>
            </a:r>
            <a:r>
              <a:rPr lang="en-US" dirty="0" err="1" smtClean="0"/>
              <a:t>Hartree-Fock</a:t>
            </a:r>
            <a:r>
              <a:rPr lang="en-US" dirty="0" smtClean="0"/>
              <a:t> (HF) is </a:t>
            </a:r>
            <a:r>
              <a:rPr lang="en-US" dirty="0"/>
              <a:t>also referred to the self-consistent field method (SCF</a:t>
            </a:r>
            <a:r>
              <a:rPr lang="en-US" dirty="0" smtClean="0"/>
              <a:t>).</a:t>
            </a:r>
            <a:br>
              <a:rPr lang="en-US" dirty="0" smtClean="0"/>
            </a:br>
            <a:r>
              <a:rPr lang="en-US" dirty="0" smtClean="0"/>
              <a:t/>
            </a:r>
            <a:br>
              <a:rPr lang="en-US" dirty="0" smtClean="0"/>
            </a:br>
            <a:r>
              <a:rPr lang="en-US" dirty="0" smtClean="0"/>
              <a:t>You’ll use this method in the </a:t>
            </a:r>
            <a:br>
              <a:rPr lang="en-US" dirty="0" smtClean="0"/>
            </a:br>
            <a:r>
              <a:rPr lang="en-US" dirty="0" err="1" smtClean="0"/>
              <a:t>Jupyter</a:t>
            </a:r>
            <a:r>
              <a:rPr lang="en-US" dirty="0" smtClean="0"/>
              <a:t> notebook.</a:t>
            </a:r>
            <a:endParaRPr dirty="0"/>
          </a:p>
        </p:txBody>
      </p:sp>
    </p:spTree>
    <p:extLst>
      <p:ext uri="{BB962C8B-B14F-4D97-AF65-F5344CB8AC3E}">
        <p14:creationId xmlns:p14="http://schemas.microsoft.com/office/powerpoint/2010/main" val="3111592010"/>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Density functional theory is concerned only with the electron density,  not the wavefunction"/>
          <p:cNvSpPr txBox="1">
            <a:spLocks noGrp="1"/>
          </p:cNvSpPr>
          <p:nvPr>
            <p:ph type="title"/>
          </p:nvPr>
        </p:nvSpPr>
        <p:spPr>
          <a:prstGeom prst="rect">
            <a:avLst/>
          </a:prstGeom>
        </p:spPr>
        <p:txBody>
          <a:bodyPr/>
          <a:lstStyle/>
          <a:p>
            <a:r>
              <a:t>Density functional theory is concerned only with the electron density, </a:t>
            </a:r>
          </a:p>
          <a:p>
            <a:r>
              <a:t>not the wavefunction</a:t>
            </a:r>
          </a:p>
        </p:txBody>
      </p:sp>
      <p:sp>
        <p:nvSpPr>
          <p:cNvPr id="381" name="Hohenberg and Kohn: Ground state energy and other properties are uniquely determined by a functional of the electron density:…"/>
          <p:cNvSpPr txBox="1">
            <a:spLocks noGrp="1"/>
          </p:cNvSpPr>
          <p:nvPr>
            <p:ph type="body" sz="half" idx="1"/>
          </p:nvPr>
        </p:nvSpPr>
        <p:spPr>
          <a:xfrm>
            <a:off x="1270000" y="2768600"/>
            <a:ext cx="10464800" cy="4241800"/>
          </a:xfrm>
          <a:prstGeom prst="rect">
            <a:avLst/>
          </a:prstGeom>
        </p:spPr>
        <p:txBody>
          <a:bodyPr/>
          <a:lstStyle/>
          <a:p>
            <a:r>
              <a:t>Hohenberg and Kohn: Ground state energy and other properties are uniquely determined by a </a:t>
            </a:r>
            <a:r>
              <a:rPr i="1"/>
              <a:t>functional</a:t>
            </a:r>
            <a:r>
              <a:t> of the electron density: </a:t>
            </a:r>
          </a:p>
          <a:p>
            <a:pPr lvl="1"/>
            <a:r>
              <a:t>Square brackets denote functional: It depends on complete behavior of density, not density at a particular point</a:t>
            </a:r>
          </a:p>
          <a:p>
            <a:pPr lvl="1"/>
            <a:r>
              <a:t>i.e.                             is a functional of y</a:t>
            </a:r>
          </a:p>
          <a:p>
            <a:r>
              <a:t>Kohn &amp; Sham: This can be written as</a:t>
            </a:r>
          </a:p>
        </p:txBody>
      </p:sp>
      <p:sp>
        <p:nvSpPr>
          <p:cNvPr id="38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31</a:t>
            </a:fld>
            <a:endParaRPr/>
          </a:p>
        </p:txBody>
      </p:sp>
      <p:pic>
        <p:nvPicPr>
          <p:cNvPr id="383" name="droppedImage.pdf" descr="droppedImage.pdf"/>
          <p:cNvPicPr>
            <a:picLocks noChangeAspect="1"/>
          </p:cNvPicPr>
          <p:nvPr/>
        </p:nvPicPr>
        <p:blipFill>
          <a:blip r:embed="rId3">
            <a:extLst/>
          </a:blip>
          <a:stretch>
            <a:fillRect/>
          </a:stretch>
        </p:blipFill>
        <p:spPr>
          <a:xfrm>
            <a:off x="8394700" y="4038600"/>
            <a:ext cx="1250282" cy="368300"/>
          </a:xfrm>
          <a:prstGeom prst="rect">
            <a:avLst/>
          </a:prstGeom>
          <a:ln w="12700">
            <a:miter lim="400000"/>
          </a:ln>
        </p:spPr>
      </p:pic>
      <p:pic>
        <p:nvPicPr>
          <p:cNvPr id="384" name="droppedImage.pdf" descr="droppedImage.pdf"/>
          <p:cNvPicPr>
            <a:picLocks noChangeAspect="1"/>
          </p:cNvPicPr>
          <p:nvPr/>
        </p:nvPicPr>
        <p:blipFill>
          <a:blip r:embed="rId4">
            <a:extLst/>
          </a:blip>
          <a:stretch>
            <a:fillRect/>
          </a:stretch>
        </p:blipFill>
        <p:spPr>
          <a:xfrm>
            <a:off x="2311400" y="6934200"/>
            <a:ext cx="8827120" cy="749301"/>
          </a:xfrm>
          <a:prstGeom prst="rect">
            <a:avLst/>
          </a:prstGeom>
          <a:ln w="12700">
            <a:miter lim="400000"/>
          </a:ln>
        </p:spPr>
      </p:pic>
      <p:grpSp>
        <p:nvGrpSpPr>
          <p:cNvPr id="388" name="Group"/>
          <p:cNvGrpSpPr/>
          <p:nvPr/>
        </p:nvGrpSpPr>
        <p:grpSpPr>
          <a:xfrm>
            <a:off x="3568699" y="7450534"/>
            <a:ext cx="8153401" cy="2125267"/>
            <a:chOff x="0" y="-512365"/>
            <a:chExt cx="8153400" cy="2125266"/>
          </a:xfrm>
        </p:grpSpPr>
        <p:sp>
          <p:nvSpPr>
            <p:cNvPr id="385" name="Callout"/>
            <p:cNvSpPr/>
            <p:nvPr/>
          </p:nvSpPr>
          <p:spPr>
            <a:xfrm rot="5400000">
              <a:off x="3014067" y="-3526433"/>
              <a:ext cx="2125266" cy="8153401"/>
            </a:xfrm>
            <a:custGeom>
              <a:avLst/>
              <a:gdLst/>
              <a:ahLst/>
              <a:cxnLst>
                <a:cxn ang="0">
                  <a:pos x="wd2" y="hd2"/>
                </a:cxn>
                <a:cxn ang="5400000">
                  <a:pos x="wd2" y="hd2"/>
                </a:cxn>
                <a:cxn ang="10800000">
                  <a:pos x="wd2" y="hd2"/>
                </a:cxn>
                <a:cxn ang="16200000">
                  <a:pos x="wd2" y="hd2"/>
                </a:cxn>
              </a:cxnLst>
              <a:rect l="0" t="0" r="r" b="b"/>
              <a:pathLst>
                <a:path w="21600" h="21600" extrusionOk="0">
                  <a:moveTo>
                    <a:pt x="7789" y="0"/>
                  </a:moveTo>
                  <a:cubicBezTo>
                    <a:pt x="6363" y="0"/>
                    <a:pt x="5207" y="301"/>
                    <a:pt x="5207" y="673"/>
                  </a:cubicBezTo>
                  <a:lnTo>
                    <a:pt x="5207" y="18651"/>
                  </a:lnTo>
                  <a:lnTo>
                    <a:pt x="0" y="18987"/>
                  </a:lnTo>
                  <a:lnTo>
                    <a:pt x="5207" y="19323"/>
                  </a:lnTo>
                  <a:lnTo>
                    <a:pt x="5207" y="20927"/>
                  </a:lnTo>
                  <a:cubicBezTo>
                    <a:pt x="5207" y="21299"/>
                    <a:pt x="6363" y="21600"/>
                    <a:pt x="7789" y="21600"/>
                  </a:cubicBezTo>
                  <a:lnTo>
                    <a:pt x="19018" y="21600"/>
                  </a:lnTo>
                  <a:cubicBezTo>
                    <a:pt x="20444" y="21600"/>
                    <a:pt x="21600" y="21299"/>
                    <a:pt x="21600" y="20927"/>
                  </a:cubicBezTo>
                  <a:lnTo>
                    <a:pt x="21600" y="673"/>
                  </a:lnTo>
                  <a:cubicBezTo>
                    <a:pt x="21600" y="301"/>
                    <a:pt x="20444" y="0"/>
                    <a:pt x="19018" y="0"/>
                  </a:cubicBezTo>
                  <a:lnTo>
                    <a:pt x="7789" y="0"/>
                  </a:lnTo>
                  <a:close/>
                </a:path>
              </a:pathLst>
            </a:custGeom>
            <a:solidFill>
              <a:srgbClr val="FF8AD8"/>
            </a:solidFill>
            <a:ln w="25400" cap="flat">
              <a:solidFill>
                <a:srgbClr val="000000"/>
              </a:solidFill>
              <a:prstDash val="solid"/>
              <a:miter lim="400000"/>
            </a:ln>
            <a:effectLst/>
          </p:spPr>
          <p:txBody>
            <a:bodyPr wrap="square" lIns="50800" tIns="50800" rIns="50800" bIns="50800" numCol="1" anchor="ctr">
              <a:noAutofit/>
            </a:bodyPr>
            <a:lstStyle/>
            <a:p>
              <a:pPr algn="ctr" defTabSz="584200">
                <a:defRPr sz="4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sp>
          <p:nvSpPr>
            <p:cNvPr id="386" name="Interaction with external potentials (nuclei)"/>
            <p:cNvSpPr txBox="1"/>
            <p:nvPr/>
          </p:nvSpPr>
          <p:spPr>
            <a:xfrm>
              <a:off x="754937" y="95250"/>
              <a:ext cx="6912472" cy="4572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lgn="ctr" defTabSz="584200">
                <a:defRPr sz="2400" b="1">
                  <a:latin typeface="+mn-lt"/>
                  <a:ea typeface="+mn-ea"/>
                  <a:cs typeface="+mn-cs"/>
                  <a:sym typeface="Gill Sans"/>
                </a:defRPr>
              </a:lvl1pPr>
            </a:lstStyle>
            <a:p>
              <a:r>
                <a:t>Interaction with external potentials (nuclei)</a:t>
              </a:r>
            </a:p>
          </p:txBody>
        </p:sp>
        <p:pic>
          <p:nvPicPr>
            <p:cNvPr id="387" name="droppedImage.pdf" descr="droppedImage.pdf"/>
            <p:cNvPicPr>
              <a:picLocks noChangeAspect="1"/>
            </p:cNvPicPr>
            <p:nvPr/>
          </p:nvPicPr>
          <p:blipFill>
            <a:blip r:embed="rId5">
              <a:extLst/>
            </a:blip>
            <a:stretch>
              <a:fillRect/>
            </a:stretch>
          </p:blipFill>
          <p:spPr>
            <a:xfrm>
              <a:off x="1524000" y="635000"/>
              <a:ext cx="4811877" cy="901700"/>
            </a:xfrm>
            <a:prstGeom prst="rect">
              <a:avLst/>
            </a:prstGeom>
            <a:ln w="12700" cap="flat">
              <a:noFill/>
              <a:miter lim="400000"/>
            </a:ln>
            <a:effectLst/>
          </p:spPr>
        </p:pic>
      </p:grpSp>
      <p:grpSp>
        <p:nvGrpSpPr>
          <p:cNvPr id="393" name="Group"/>
          <p:cNvGrpSpPr/>
          <p:nvPr/>
        </p:nvGrpSpPr>
        <p:grpSpPr>
          <a:xfrm>
            <a:off x="3568700" y="7484665"/>
            <a:ext cx="8153400" cy="2091136"/>
            <a:chOff x="0" y="-478234"/>
            <a:chExt cx="8153400" cy="2091134"/>
          </a:xfrm>
        </p:grpSpPr>
        <p:grpSp>
          <p:nvGrpSpPr>
            <p:cNvPr id="391" name="Group"/>
            <p:cNvGrpSpPr/>
            <p:nvPr/>
          </p:nvGrpSpPr>
          <p:grpSpPr>
            <a:xfrm>
              <a:off x="0" y="-478235"/>
              <a:ext cx="8153400" cy="2091136"/>
              <a:chOff x="0" y="-478234"/>
              <a:chExt cx="8153400" cy="2091134"/>
            </a:xfrm>
          </p:grpSpPr>
          <p:sp>
            <p:nvSpPr>
              <p:cNvPr id="389" name="Callout"/>
              <p:cNvSpPr/>
              <p:nvPr/>
            </p:nvSpPr>
            <p:spPr>
              <a:xfrm rot="5400000">
                <a:off x="3031132" y="-3509368"/>
                <a:ext cx="2091136" cy="8153401"/>
              </a:xfrm>
              <a:custGeom>
                <a:avLst/>
                <a:gdLst/>
                <a:ahLst/>
                <a:cxnLst>
                  <a:cxn ang="0">
                    <a:pos x="wd2" y="hd2"/>
                  </a:cxn>
                  <a:cxn ang="5400000">
                    <a:pos x="wd2" y="hd2"/>
                  </a:cxn>
                  <a:cxn ang="10800000">
                    <a:pos x="wd2" y="hd2"/>
                  </a:cxn>
                  <a:cxn ang="16200000">
                    <a:pos x="wd2" y="hd2"/>
                  </a:cxn>
                </a:cxnLst>
                <a:rect l="0" t="0" r="r" b="b"/>
                <a:pathLst>
                  <a:path w="21600" h="21600" extrusionOk="0">
                    <a:moveTo>
                      <a:pt x="7563" y="0"/>
                    </a:moveTo>
                    <a:cubicBezTo>
                      <a:pt x="6114" y="0"/>
                      <a:pt x="4940" y="301"/>
                      <a:pt x="4940" y="673"/>
                    </a:cubicBezTo>
                    <a:lnTo>
                      <a:pt x="4940" y="13043"/>
                    </a:lnTo>
                    <a:lnTo>
                      <a:pt x="0" y="13379"/>
                    </a:lnTo>
                    <a:lnTo>
                      <a:pt x="4940" y="13717"/>
                    </a:lnTo>
                    <a:lnTo>
                      <a:pt x="4940" y="20927"/>
                    </a:lnTo>
                    <a:cubicBezTo>
                      <a:pt x="4940" y="21299"/>
                      <a:pt x="6114" y="21600"/>
                      <a:pt x="7563" y="21600"/>
                    </a:cubicBezTo>
                    <a:lnTo>
                      <a:pt x="18976" y="21600"/>
                    </a:lnTo>
                    <a:cubicBezTo>
                      <a:pt x="20425" y="21600"/>
                      <a:pt x="21600" y="21299"/>
                      <a:pt x="21600" y="20927"/>
                    </a:cubicBezTo>
                    <a:lnTo>
                      <a:pt x="21600" y="673"/>
                    </a:lnTo>
                    <a:cubicBezTo>
                      <a:pt x="21600" y="301"/>
                      <a:pt x="20425" y="0"/>
                      <a:pt x="18976" y="0"/>
                    </a:cubicBezTo>
                    <a:lnTo>
                      <a:pt x="7563" y="0"/>
                    </a:lnTo>
                    <a:close/>
                  </a:path>
                </a:pathLst>
              </a:custGeom>
              <a:solidFill>
                <a:srgbClr val="76D6FF"/>
              </a:solidFill>
              <a:ln w="25400" cap="flat">
                <a:solidFill>
                  <a:srgbClr val="000000"/>
                </a:solidFill>
                <a:prstDash val="solid"/>
                <a:miter lim="400000"/>
              </a:ln>
              <a:effectLst/>
            </p:spPr>
            <p:txBody>
              <a:bodyPr wrap="square" lIns="50800" tIns="50800" rIns="50800" bIns="50800" numCol="1" anchor="ctr">
                <a:noAutofit/>
              </a:bodyPr>
              <a:lstStyle/>
              <a:p>
                <a:pPr algn="ctr" defTabSz="584200">
                  <a:defRPr sz="4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sp>
            <p:nvSpPr>
              <p:cNvPr id="390" name="KE (approximation: for noninteracting electrons)"/>
              <p:cNvSpPr txBox="1"/>
              <p:nvPr/>
            </p:nvSpPr>
            <p:spPr>
              <a:xfrm>
                <a:off x="236544" y="95250"/>
                <a:ext cx="7669858" cy="4572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lgn="ctr" defTabSz="584200">
                  <a:defRPr sz="2400" b="1">
                    <a:latin typeface="+mn-lt"/>
                    <a:ea typeface="+mn-ea"/>
                    <a:cs typeface="+mn-cs"/>
                    <a:sym typeface="Gill Sans"/>
                  </a:defRPr>
                </a:lvl1pPr>
              </a:lstStyle>
              <a:p>
                <a:r>
                  <a:t>KE (approximation: for noninteracting electrons)</a:t>
                </a:r>
              </a:p>
            </p:txBody>
          </p:sp>
        </p:grpSp>
        <p:pic>
          <p:nvPicPr>
            <p:cNvPr id="392" name="droppedImage.pdf" descr="droppedImage.pdf"/>
            <p:cNvPicPr>
              <a:picLocks noChangeAspect="1"/>
            </p:cNvPicPr>
            <p:nvPr/>
          </p:nvPicPr>
          <p:blipFill>
            <a:blip r:embed="rId6">
              <a:extLst/>
            </a:blip>
            <a:stretch>
              <a:fillRect/>
            </a:stretch>
          </p:blipFill>
          <p:spPr>
            <a:xfrm>
              <a:off x="990600" y="635000"/>
              <a:ext cx="5232400" cy="851973"/>
            </a:xfrm>
            <a:prstGeom prst="rect">
              <a:avLst/>
            </a:prstGeom>
            <a:ln w="12700" cap="flat">
              <a:noFill/>
              <a:miter lim="400000"/>
            </a:ln>
            <a:effectLst/>
          </p:spPr>
        </p:pic>
      </p:grpSp>
      <p:grpSp>
        <p:nvGrpSpPr>
          <p:cNvPr id="397" name="Group"/>
          <p:cNvGrpSpPr/>
          <p:nvPr/>
        </p:nvGrpSpPr>
        <p:grpSpPr>
          <a:xfrm>
            <a:off x="3568700" y="7569199"/>
            <a:ext cx="8153400" cy="2006602"/>
            <a:chOff x="0" y="-393700"/>
            <a:chExt cx="8153400" cy="2006600"/>
          </a:xfrm>
        </p:grpSpPr>
        <p:sp>
          <p:nvSpPr>
            <p:cNvPr id="394" name="Callout"/>
            <p:cNvSpPr/>
            <p:nvPr/>
          </p:nvSpPr>
          <p:spPr>
            <a:xfrm rot="5400000">
              <a:off x="3073400" y="-3467100"/>
              <a:ext cx="2006600" cy="8153400"/>
            </a:xfrm>
            <a:custGeom>
              <a:avLst/>
              <a:gdLst/>
              <a:ahLst/>
              <a:cxnLst>
                <a:cxn ang="0">
                  <a:pos x="wd2" y="hd2"/>
                </a:cxn>
                <a:cxn ang="5400000">
                  <a:pos x="wd2" y="hd2"/>
                </a:cxn>
                <a:cxn ang="10800000">
                  <a:pos x="wd2" y="hd2"/>
                </a:cxn>
                <a:cxn ang="16200000">
                  <a:pos x="wd2" y="hd2"/>
                </a:cxn>
              </a:cxnLst>
              <a:rect l="0" t="0" r="r" b="b"/>
              <a:pathLst>
                <a:path w="21600" h="21600" extrusionOk="0">
                  <a:moveTo>
                    <a:pt x="6972" y="0"/>
                  </a:moveTo>
                  <a:cubicBezTo>
                    <a:pt x="5462" y="0"/>
                    <a:pt x="4238" y="301"/>
                    <a:pt x="4238" y="673"/>
                  </a:cubicBezTo>
                  <a:lnTo>
                    <a:pt x="4238" y="8333"/>
                  </a:lnTo>
                  <a:lnTo>
                    <a:pt x="0" y="8669"/>
                  </a:lnTo>
                  <a:lnTo>
                    <a:pt x="4238" y="9005"/>
                  </a:lnTo>
                  <a:lnTo>
                    <a:pt x="4238" y="20927"/>
                  </a:lnTo>
                  <a:cubicBezTo>
                    <a:pt x="4238" y="21299"/>
                    <a:pt x="5462" y="21600"/>
                    <a:pt x="6972" y="21600"/>
                  </a:cubicBezTo>
                  <a:lnTo>
                    <a:pt x="18866" y="21600"/>
                  </a:lnTo>
                  <a:cubicBezTo>
                    <a:pt x="20376" y="21600"/>
                    <a:pt x="21600" y="21299"/>
                    <a:pt x="21600" y="20927"/>
                  </a:cubicBezTo>
                  <a:lnTo>
                    <a:pt x="21600" y="673"/>
                  </a:lnTo>
                  <a:cubicBezTo>
                    <a:pt x="21600" y="301"/>
                    <a:pt x="20376" y="0"/>
                    <a:pt x="18866" y="0"/>
                  </a:cubicBezTo>
                  <a:lnTo>
                    <a:pt x="6972" y="0"/>
                  </a:lnTo>
                  <a:close/>
                </a:path>
              </a:pathLst>
            </a:custGeom>
            <a:solidFill>
              <a:srgbClr val="D4FB79"/>
            </a:solidFill>
            <a:ln w="25400" cap="flat">
              <a:solidFill>
                <a:srgbClr val="000000"/>
              </a:solidFill>
              <a:prstDash val="solid"/>
              <a:miter lim="400000"/>
            </a:ln>
            <a:effectLst/>
          </p:spPr>
          <p:txBody>
            <a:bodyPr wrap="square" lIns="50800" tIns="50800" rIns="50800" bIns="50800" numCol="1" anchor="ctr">
              <a:noAutofit/>
            </a:bodyPr>
            <a:lstStyle/>
            <a:p>
              <a:pPr algn="ctr" defTabSz="584200">
                <a:defRPr sz="4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sp>
          <p:nvSpPr>
            <p:cNvPr id="395" name="Hartree term (electron-electron repulsion)"/>
            <p:cNvSpPr txBox="1"/>
            <p:nvPr/>
          </p:nvSpPr>
          <p:spPr>
            <a:xfrm>
              <a:off x="680201" y="95250"/>
              <a:ext cx="6782545" cy="4572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lgn="ctr" defTabSz="584200">
                <a:defRPr sz="2400" b="1">
                  <a:latin typeface="+mn-lt"/>
                  <a:ea typeface="+mn-ea"/>
                  <a:cs typeface="+mn-cs"/>
                  <a:sym typeface="Gill Sans"/>
                </a:defRPr>
              </a:lvl1pPr>
            </a:lstStyle>
            <a:p>
              <a:r>
                <a:t>Hartree term (electron-electron repulsion)</a:t>
              </a:r>
            </a:p>
          </p:txBody>
        </p:sp>
        <p:pic>
          <p:nvPicPr>
            <p:cNvPr id="396" name="droppedImage.pdf" descr="droppedImage.pdf"/>
            <p:cNvPicPr>
              <a:picLocks noChangeAspect="1"/>
            </p:cNvPicPr>
            <p:nvPr/>
          </p:nvPicPr>
          <p:blipFill>
            <a:blip r:embed="rId7">
              <a:extLst/>
            </a:blip>
            <a:stretch>
              <a:fillRect/>
            </a:stretch>
          </p:blipFill>
          <p:spPr>
            <a:xfrm>
              <a:off x="1397000" y="635000"/>
              <a:ext cx="4978401" cy="749344"/>
            </a:xfrm>
            <a:prstGeom prst="rect">
              <a:avLst/>
            </a:prstGeom>
            <a:ln w="12700" cap="flat">
              <a:noFill/>
              <a:miter lim="400000"/>
            </a:ln>
            <a:effectLst/>
          </p:spPr>
        </p:pic>
      </p:grpSp>
      <p:pic>
        <p:nvPicPr>
          <p:cNvPr id="398" name="droppedImage.pdf" descr="droppedImage.pdf"/>
          <p:cNvPicPr>
            <a:picLocks noChangeAspect="1"/>
          </p:cNvPicPr>
          <p:nvPr/>
        </p:nvPicPr>
        <p:blipFill>
          <a:blip r:embed="rId8">
            <a:extLst/>
          </a:blip>
          <a:stretch>
            <a:fillRect/>
          </a:stretch>
        </p:blipFill>
        <p:spPr>
          <a:xfrm>
            <a:off x="3086100" y="5613400"/>
            <a:ext cx="2327508" cy="660400"/>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3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3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 grpId="1" animBg="1" advAuto="0"/>
      <p:bldP spid="393" grpId="2" animBg="1" advAuto="0"/>
      <p:bldP spid="397" grpId="3" animBg="1" advAuto="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Exchange-correlation term is not known exactly, but it is universal"/>
          <p:cNvSpPr txBox="1">
            <a:spLocks noGrp="1"/>
          </p:cNvSpPr>
          <p:nvPr>
            <p:ph type="title"/>
          </p:nvPr>
        </p:nvSpPr>
        <p:spPr>
          <a:prstGeom prst="rect">
            <a:avLst/>
          </a:prstGeom>
        </p:spPr>
        <p:txBody>
          <a:bodyPr/>
          <a:lstStyle/>
          <a:p>
            <a:r>
              <a:t>Exchange-correlation term is not known exactly, but it is universal</a:t>
            </a:r>
          </a:p>
        </p:txBody>
      </p:sp>
      <p:sp>
        <p:nvSpPr>
          <p:cNvPr id="403" name="There are a variety of approximations for it…"/>
          <p:cNvSpPr txBox="1">
            <a:spLocks noGrp="1"/>
          </p:cNvSpPr>
          <p:nvPr>
            <p:ph type="body" sz="half" idx="1"/>
          </p:nvPr>
        </p:nvSpPr>
        <p:spPr>
          <a:xfrm>
            <a:off x="1270000" y="2768600"/>
            <a:ext cx="10464800" cy="3898900"/>
          </a:xfrm>
          <a:prstGeom prst="rect">
            <a:avLst/>
          </a:prstGeom>
        </p:spPr>
        <p:txBody>
          <a:bodyPr/>
          <a:lstStyle/>
          <a:p>
            <a:r>
              <a:t>There are a variety of approximations for it</a:t>
            </a:r>
          </a:p>
          <a:p>
            <a:pPr lvl="1"/>
            <a:r>
              <a:t>Simplest is the Local Density Approximation (LDA):</a:t>
            </a:r>
          </a:p>
          <a:p>
            <a:pPr lvl="1"/>
            <a:r>
              <a:t>Only the local electron density affects the exchange-correlation energy in this approximation</a:t>
            </a:r>
          </a:p>
          <a:p>
            <a:pPr lvl="1"/>
            <a:r>
              <a:t>       often from simulations of homogeneous electron gas</a:t>
            </a:r>
          </a:p>
          <a:p>
            <a:pPr lvl="1"/>
            <a:r>
              <a:t>Sometimes fitted, for example one proposal:</a:t>
            </a:r>
          </a:p>
        </p:txBody>
      </p:sp>
      <p:sp>
        <p:nvSpPr>
          <p:cNvPr id="40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32</a:t>
            </a:fld>
            <a:endParaRPr/>
          </a:p>
        </p:txBody>
      </p:sp>
      <p:pic>
        <p:nvPicPr>
          <p:cNvPr id="405" name="droppedImage.pdf" descr="droppedImage.pdf"/>
          <p:cNvPicPr>
            <a:picLocks noChangeAspect="1"/>
          </p:cNvPicPr>
          <p:nvPr/>
        </p:nvPicPr>
        <p:blipFill>
          <a:blip r:embed="rId3">
            <a:extLst/>
          </a:blip>
          <a:stretch>
            <a:fillRect/>
          </a:stretch>
        </p:blipFill>
        <p:spPr>
          <a:xfrm>
            <a:off x="9118600" y="3695700"/>
            <a:ext cx="3530445" cy="596900"/>
          </a:xfrm>
          <a:prstGeom prst="rect">
            <a:avLst/>
          </a:prstGeom>
          <a:ln w="12700">
            <a:miter lim="400000"/>
          </a:ln>
        </p:spPr>
      </p:pic>
      <p:pic>
        <p:nvPicPr>
          <p:cNvPr id="406" name="droppedImage.pdf" descr="droppedImage.pdf"/>
          <p:cNvPicPr>
            <a:picLocks noChangeAspect="1"/>
          </p:cNvPicPr>
          <p:nvPr/>
        </p:nvPicPr>
        <p:blipFill>
          <a:blip r:embed="rId4">
            <a:extLst/>
          </a:blip>
          <a:stretch>
            <a:fillRect/>
          </a:stretch>
        </p:blipFill>
        <p:spPr>
          <a:xfrm>
            <a:off x="2590800" y="5473700"/>
            <a:ext cx="571500" cy="292100"/>
          </a:xfrm>
          <a:prstGeom prst="rect">
            <a:avLst/>
          </a:prstGeom>
          <a:ln w="12700">
            <a:miter lim="400000"/>
          </a:ln>
        </p:spPr>
      </p:pic>
      <p:pic>
        <p:nvPicPr>
          <p:cNvPr id="407" name="droppedImage.pdf" descr="droppedImage.pdf"/>
          <p:cNvPicPr>
            <a:picLocks noChangeAspect="1"/>
          </p:cNvPicPr>
          <p:nvPr/>
        </p:nvPicPr>
        <p:blipFill>
          <a:blip r:embed="rId5">
            <a:extLst/>
          </a:blip>
          <a:stretch>
            <a:fillRect/>
          </a:stretch>
        </p:blipFill>
        <p:spPr>
          <a:xfrm>
            <a:off x="3060700" y="6578600"/>
            <a:ext cx="7459699" cy="749300"/>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Solving for the density involves finding the density that minimizes the energy"/>
          <p:cNvSpPr txBox="1">
            <a:spLocks noGrp="1"/>
          </p:cNvSpPr>
          <p:nvPr>
            <p:ph type="title"/>
          </p:nvPr>
        </p:nvSpPr>
        <p:spPr>
          <a:xfrm>
            <a:off x="1270000" y="254000"/>
            <a:ext cx="10464800" cy="1612900"/>
          </a:xfrm>
          <a:prstGeom prst="rect">
            <a:avLst/>
          </a:prstGeom>
        </p:spPr>
        <p:txBody>
          <a:bodyPr/>
          <a:lstStyle/>
          <a:p>
            <a:r>
              <a:t>Solving for the density involves finding the density that minimizes the energy</a:t>
            </a:r>
          </a:p>
        </p:txBody>
      </p:sp>
      <p:sp>
        <p:nvSpPr>
          <p:cNvPr id="412" name="To find the minimum, we set…"/>
          <p:cNvSpPr txBox="1">
            <a:spLocks noGrp="1"/>
          </p:cNvSpPr>
          <p:nvPr>
            <p:ph type="body" idx="1"/>
          </p:nvPr>
        </p:nvSpPr>
        <p:spPr>
          <a:xfrm>
            <a:off x="1270000" y="1828800"/>
            <a:ext cx="11734800" cy="8128000"/>
          </a:xfrm>
          <a:prstGeom prst="rect">
            <a:avLst/>
          </a:prstGeom>
        </p:spPr>
        <p:txBody>
          <a:bodyPr/>
          <a:lstStyle/>
          <a:p>
            <a:r>
              <a:rPr dirty="0"/>
              <a:t>To find the minimum, we set</a:t>
            </a:r>
          </a:p>
          <a:p>
            <a:pPr lvl="1"/>
            <a:r>
              <a:rPr dirty="0"/>
              <a:t> is a constant (Lagrange multiplier) ensuring normalization</a:t>
            </a:r>
          </a:p>
          <a:p>
            <a:r>
              <a:rPr dirty="0"/>
              <a:t>To solve, we write in terms of orbital equations:</a:t>
            </a:r>
          </a:p>
          <a:p>
            <a:endParaRPr dirty="0"/>
          </a:p>
          <a:p>
            <a:r>
              <a:rPr dirty="0"/>
              <a:t>Evaluating the minimization gives the Kohn-Sham equation:</a:t>
            </a:r>
          </a:p>
          <a:p>
            <a:endParaRPr dirty="0"/>
          </a:p>
          <a:p>
            <a:pPr lvl="1"/>
            <a:r>
              <a:rPr dirty="0"/>
              <a:t>Solved self-consistently: (1) Guess initial density</a:t>
            </a:r>
          </a:p>
          <a:p>
            <a:pPr lvl="1"/>
            <a:r>
              <a:rPr dirty="0"/>
              <a:t>(2) Derive orbitals, like in </a:t>
            </a:r>
            <a:r>
              <a:rPr dirty="0" err="1"/>
              <a:t>Hartree-Fock</a:t>
            </a:r>
            <a:endParaRPr dirty="0"/>
          </a:p>
          <a:p>
            <a:pPr lvl="1"/>
            <a:r>
              <a:rPr dirty="0"/>
              <a:t>(3) Update density</a:t>
            </a:r>
          </a:p>
          <a:p>
            <a:pPr lvl="1"/>
            <a:r>
              <a:rPr dirty="0"/>
              <a:t>Iterate 2-3 until converged</a:t>
            </a:r>
          </a:p>
        </p:txBody>
      </p:sp>
      <p:sp>
        <p:nvSpPr>
          <p:cNvPr id="41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33</a:t>
            </a:fld>
            <a:endParaRPr/>
          </a:p>
        </p:txBody>
      </p:sp>
      <p:pic>
        <p:nvPicPr>
          <p:cNvPr id="414" name="droppedImage.pdf" descr="droppedImage.pdf"/>
          <p:cNvPicPr>
            <a:picLocks noChangeAspect="1"/>
          </p:cNvPicPr>
          <p:nvPr/>
        </p:nvPicPr>
        <p:blipFill>
          <a:blip r:embed="rId3">
            <a:extLst/>
          </a:blip>
          <a:stretch>
            <a:fillRect/>
          </a:stretch>
        </p:blipFill>
        <p:spPr>
          <a:xfrm>
            <a:off x="8055424" y="1879597"/>
            <a:ext cx="3873500" cy="851319"/>
          </a:xfrm>
          <a:prstGeom prst="rect">
            <a:avLst/>
          </a:prstGeom>
          <a:ln w="12700">
            <a:miter lim="400000"/>
          </a:ln>
        </p:spPr>
      </p:pic>
      <p:pic>
        <p:nvPicPr>
          <p:cNvPr id="415" name="droppedImage.pdf" descr="droppedImage.pdf"/>
          <p:cNvPicPr>
            <a:picLocks noChangeAspect="1"/>
          </p:cNvPicPr>
          <p:nvPr/>
        </p:nvPicPr>
        <p:blipFill>
          <a:blip r:embed="rId4">
            <a:extLst/>
          </a:blip>
          <a:stretch>
            <a:fillRect/>
          </a:stretch>
        </p:blipFill>
        <p:spPr>
          <a:xfrm>
            <a:off x="2394858" y="2815771"/>
            <a:ext cx="244930" cy="381000"/>
          </a:xfrm>
          <a:prstGeom prst="rect">
            <a:avLst/>
          </a:prstGeom>
          <a:ln w="12700">
            <a:miter lim="400000"/>
          </a:ln>
        </p:spPr>
      </p:pic>
      <p:pic>
        <p:nvPicPr>
          <p:cNvPr id="416" name="droppedImage.pdf" descr="droppedImage.pdf"/>
          <p:cNvPicPr>
            <a:picLocks noChangeAspect="1"/>
          </p:cNvPicPr>
          <p:nvPr/>
        </p:nvPicPr>
        <p:blipFill>
          <a:blip r:embed="rId5">
            <a:extLst/>
          </a:blip>
          <a:stretch>
            <a:fillRect/>
          </a:stretch>
        </p:blipFill>
        <p:spPr>
          <a:xfrm>
            <a:off x="4749800" y="4165600"/>
            <a:ext cx="2514600" cy="941865"/>
          </a:xfrm>
          <a:prstGeom prst="rect">
            <a:avLst/>
          </a:prstGeom>
          <a:ln w="12700">
            <a:miter lim="400000"/>
          </a:ln>
        </p:spPr>
      </p:pic>
      <p:pic>
        <p:nvPicPr>
          <p:cNvPr id="417" name="droppedImage.pdf" descr="droppedImage.pdf"/>
          <p:cNvPicPr>
            <a:picLocks noChangeAspect="1"/>
          </p:cNvPicPr>
          <p:nvPr/>
        </p:nvPicPr>
        <p:blipFill>
          <a:blip r:embed="rId6">
            <a:extLst/>
          </a:blip>
          <a:stretch>
            <a:fillRect/>
          </a:stretch>
        </p:blipFill>
        <p:spPr>
          <a:xfrm>
            <a:off x="2933700" y="6388100"/>
            <a:ext cx="7416800" cy="853596"/>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Ab initio molecular dynamics"/>
          <p:cNvSpPr txBox="1">
            <a:spLocks noGrp="1"/>
          </p:cNvSpPr>
          <p:nvPr>
            <p:ph type="title"/>
          </p:nvPr>
        </p:nvSpPr>
        <p:spPr>
          <a:xfrm>
            <a:off x="1270000" y="254000"/>
            <a:ext cx="10464800" cy="1435100"/>
          </a:xfrm>
          <a:prstGeom prst="rect">
            <a:avLst/>
          </a:prstGeom>
        </p:spPr>
        <p:txBody>
          <a:bodyPr/>
          <a:lstStyle/>
          <a:p>
            <a:r>
              <a:t>Ab initio molecular dynamics</a:t>
            </a:r>
          </a:p>
        </p:txBody>
      </p:sp>
      <p:sp>
        <p:nvSpPr>
          <p:cNvPr id="422" name="Car and Parrinello strategy moves nuclei along with electrons, allowing motion of whole system…"/>
          <p:cNvSpPr txBox="1">
            <a:spLocks noGrp="1"/>
          </p:cNvSpPr>
          <p:nvPr>
            <p:ph type="body" idx="1"/>
          </p:nvPr>
        </p:nvSpPr>
        <p:spPr>
          <a:xfrm>
            <a:off x="508000" y="1689100"/>
            <a:ext cx="12128500" cy="8064500"/>
          </a:xfrm>
          <a:prstGeom prst="rect">
            <a:avLst/>
          </a:prstGeom>
        </p:spPr>
        <p:txBody>
          <a:bodyPr/>
          <a:lstStyle/>
          <a:p>
            <a:r>
              <a:t>Car and Parrinello strategy moves nuclei along with electrons, allowing motion of whole system</a:t>
            </a:r>
          </a:p>
          <a:p>
            <a:pPr lvl="1"/>
            <a:r>
              <a:t>So far we examined only properties for fixed nuclear positions</a:t>
            </a:r>
          </a:p>
          <a:p>
            <a:r>
              <a:t>Sets up equations of motion for coefficients</a:t>
            </a:r>
          </a:p>
          <a:p>
            <a:pPr lvl="1"/>
            <a:r>
              <a:t>Approximately follow the orbital coefficients one would find from a DFT solution to the electronic structure for each nuclear position</a:t>
            </a:r>
          </a:p>
          <a:p>
            <a:pPr lvl="1"/>
            <a:r>
              <a:t>Choosing fictitious “masses” for the coefficients allows this to reproduce the time-evolution of the electronic structure along with motions of nuclear positions</a:t>
            </a:r>
          </a:p>
          <a:p>
            <a:r>
              <a:t>Ab initio calculations are very expensive</a:t>
            </a:r>
          </a:p>
          <a:p>
            <a:pPr lvl="1"/>
            <a:r>
              <a:t>Only ~100 atoms feasible</a:t>
            </a:r>
          </a:p>
          <a:p>
            <a:pPr lvl="1"/>
            <a:r>
              <a:t>Car-Parinello dynamics, up to around 10 ps.</a:t>
            </a:r>
          </a:p>
          <a:p>
            <a:pPr lvl="1"/>
            <a:r>
              <a:t>Expense scales roughly as ~N</a:t>
            </a:r>
            <a:r>
              <a:rPr baseline="31999"/>
              <a:t>4</a:t>
            </a:r>
          </a:p>
        </p:txBody>
      </p:sp>
      <p:sp>
        <p:nvSpPr>
          <p:cNvPr id="42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34</a:t>
            </a:fld>
            <a:endParaRPr/>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Semi-empirical methods"/>
          <p:cNvSpPr txBox="1">
            <a:spLocks noGrp="1"/>
          </p:cNvSpPr>
          <p:nvPr>
            <p:ph type="title"/>
          </p:nvPr>
        </p:nvSpPr>
        <p:spPr>
          <a:prstGeom prst="rect">
            <a:avLst/>
          </a:prstGeom>
        </p:spPr>
        <p:txBody>
          <a:bodyPr/>
          <a:lstStyle/>
          <a:p>
            <a:r>
              <a:t>Semi-empirical methods</a:t>
            </a:r>
          </a:p>
        </p:txBody>
      </p:sp>
      <p:sp>
        <p:nvSpPr>
          <p:cNvPr id="426" name="Semi-empirical methods achieve better speeds and scaling than HF and DFT approaches…"/>
          <p:cNvSpPr txBox="1">
            <a:spLocks noGrp="1"/>
          </p:cNvSpPr>
          <p:nvPr>
            <p:ph type="body" idx="1"/>
          </p:nvPr>
        </p:nvSpPr>
        <p:spPr>
          <a:xfrm>
            <a:off x="1270000" y="2374900"/>
            <a:ext cx="10464800" cy="6908800"/>
          </a:xfrm>
          <a:prstGeom prst="rect">
            <a:avLst/>
          </a:prstGeom>
        </p:spPr>
        <p:txBody>
          <a:bodyPr/>
          <a:lstStyle/>
          <a:p>
            <a:r>
              <a:t>Semi-empirical methods achieve better speeds and scaling than HF and DFT approaches</a:t>
            </a:r>
          </a:p>
          <a:p>
            <a:r>
              <a:t>Only treat valence electrons explicitly</a:t>
            </a:r>
          </a:p>
          <a:p>
            <a:r>
              <a:t>Have many parameters fitted to experimental data to make up for missing details</a:t>
            </a:r>
          </a:p>
          <a:p>
            <a:r>
              <a:t>Can treat ~1000 atoms and longer timescales (ns)</a:t>
            </a:r>
          </a:p>
          <a:p>
            <a:r>
              <a:t>Large parameter sets are required</a:t>
            </a:r>
          </a:p>
          <a:p>
            <a:pPr lvl="1"/>
            <a:r>
              <a:t>Subject to overparameterization in some cases?</a:t>
            </a:r>
          </a:p>
          <a:p>
            <a:pPr lvl="1"/>
            <a:r>
              <a:t>Often neglect dispersion interactions?</a:t>
            </a:r>
          </a:p>
        </p:txBody>
      </p:sp>
      <p:sp>
        <p:nvSpPr>
          <p:cNvPr id="42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35</a:t>
            </a:fld>
            <a:endParaRPr/>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Most chemistry doesn’t happen in the gas: Continuum solvent models try to capture this"/>
          <p:cNvSpPr txBox="1">
            <a:spLocks noGrp="1"/>
          </p:cNvSpPr>
          <p:nvPr>
            <p:ph type="title" idx="4294967295"/>
          </p:nvPr>
        </p:nvSpPr>
        <p:spPr>
          <a:xfrm>
            <a:off x="647700" y="0"/>
            <a:ext cx="11709400" cy="2406793"/>
          </a:xfrm>
          <a:prstGeom prst="rect">
            <a:avLst/>
          </a:prstGeom>
        </p:spPr>
        <p:txBody>
          <a:bodyPr lIns="38100" tIns="38100" rIns="38100" bIns="38100">
            <a:normAutofit/>
          </a:bodyPr>
          <a:lstStyle>
            <a:lvl1pPr defTabSz="1295400">
              <a:defRPr sz="4400">
                <a:uFill>
                  <a:solidFill>
                    <a:srgbClr val="000000"/>
                  </a:solidFill>
                </a:uFill>
                <a:latin typeface="Arial"/>
                <a:ea typeface="Arial"/>
                <a:cs typeface="Arial"/>
                <a:sym typeface="Arial"/>
              </a:defRPr>
            </a:lvl1pPr>
          </a:lstStyle>
          <a:p>
            <a:r>
              <a:t>Most chemistry doesn’t happen in the gas: Continuum solvent models try to capture this</a:t>
            </a:r>
          </a:p>
        </p:txBody>
      </p:sp>
      <p:sp>
        <p:nvSpPr>
          <p:cNvPr id="430" name="Continuum solvent models"/>
          <p:cNvSpPr txBox="1">
            <a:spLocks noGrp="1"/>
          </p:cNvSpPr>
          <p:nvPr>
            <p:ph type="body" sz="half" idx="4294967295"/>
          </p:nvPr>
        </p:nvSpPr>
        <p:spPr>
          <a:xfrm>
            <a:off x="4686300" y="6718300"/>
            <a:ext cx="6934200" cy="4495800"/>
          </a:xfrm>
          <a:prstGeom prst="rect">
            <a:avLst/>
          </a:prstGeom>
        </p:spPr>
        <p:txBody>
          <a:bodyPr lIns="38100" tIns="38100" rIns="38100" bIns="38100" anchor="t">
            <a:normAutofit/>
          </a:bodyPr>
          <a:lstStyle>
            <a:lvl1pPr marL="261257" indent="-261257" defTabSz="1295400">
              <a:spcBef>
                <a:spcPts val="800"/>
              </a:spcBef>
              <a:buSzPct val="100000"/>
              <a:defRPr sz="3200">
                <a:uFill>
                  <a:solidFill>
                    <a:srgbClr val="000000"/>
                  </a:solidFill>
                </a:uFill>
                <a:latin typeface="Arial"/>
                <a:ea typeface="Arial"/>
                <a:cs typeface="Arial"/>
                <a:sym typeface="Arial"/>
              </a:defRPr>
            </a:lvl1pPr>
          </a:lstStyle>
          <a:p>
            <a:pPr>
              <a:defRPr sz="4200"/>
            </a:pPr>
            <a:r>
              <a:rPr sz="3200"/>
              <a:t>Continuum solvent models</a:t>
            </a:r>
          </a:p>
        </p:txBody>
      </p:sp>
      <p:pic>
        <p:nvPicPr>
          <p:cNvPr id="431" name="image12.png" descr="image12.png"/>
          <p:cNvPicPr>
            <a:picLocks noChangeAspect="1"/>
          </p:cNvPicPr>
          <p:nvPr/>
        </p:nvPicPr>
        <p:blipFill>
          <a:blip r:embed="rId2">
            <a:extLst/>
          </a:blip>
          <a:stretch>
            <a:fillRect/>
          </a:stretch>
        </p:blipFill>
        <p:spPr>
          <a:xfrm>
            <a:off x="1765300" y="6591300"/>
            <a:ext cx="2777067" cy="2082800"/>
          </a:xfrm>
          <a:prstGeom prst="rect">
            <a:avLst/>
          </a:prstGeom>
          <a:ln w="12700"/>
        </p:spPr>
      </p:pic>
      <p:sp>
        <p:nvSpPr>
          <p:cNvPr id="432" name="+"/>
          <p:cNvSpPr txBox="1"/>
          <p:nvPr/>
        </p:nvSpPr>
        <p:spPr>
          <a:xfrm>
            <a:off x="3238500" y="7467600"/>
            <a:ext cx="326232" cy="5334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lstStyle>
            <a:lvl1pPr defTabSz="1295400">
              <a:defRPr sz="3200" b="1">
                <a:uFill>
                  <a:solidFill>
                    <a:srgbClr val="000000"/>
                  </a:solidFill>
                </a:uFill>
                <a:latin typeface="Arial"/>
                <a:ea typeface="Arial"/>
                <a:cs typeface="Arial"/>
                <a:sym typeface="Arial"/>
              </a:defRPr>
            </a:lvl1pPr>
          </a:lstStyle>
          <a:p>
            <a:pPr>
              <a:defRPr sz="2000" b="0"/>
            </a:pPr>
            <a:r>
              <a:rPr sz="3200" b="1"/>
              <a:t>+</a:t>
            </a:r>
          </a:p>
        </p:txBody>
      </p:sp>
      <p:sp>
        <p:nvSpPr>
          <p:cNvPr id="433" name="+"/>
          <p:cNvSpPr txBox="1"/>
          <p:nvPr/>
        </p:nvSpPr>
        <p:spPr>
          <a:xfrm>
            <a:off x="2832100" y="7797800"/>
            <a:ext cx="326232" cy="5334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lstStyle>
            <a:lvl1pPr defTabSz="1295400">
              <a:defRPr sz="3200" b="1">
                <a:uFill>
                  <a:solidFill>
                    <a:srgbClr val="000000"/>
                  </a:solidFill>
                </a:uFill>
                <a:latin typeface="Arial"/>
                <a:ea typeface="Arial"/>
                <a:cs typeface="Arial"/>
                <a:sym typeface="Arial"/>
              </a:defRPr>
            </a:lvl1pPr>
          </a:lstStyle>
          <a:p>
            <a:pPr>
              <a:defRPr sz="2000" b="0"/>
            </a:pPr>
            <a:r>
              <a:rPr sz="3200" b="1"/>
              <a:t>+</a:t>
            </a:r>
          </a:p>
        </p:txBody>
      </p:sp>
      <p:sp>
        <p:nvSpPr>
          <p:cNvPr id="434" name="+"/>
          <p:cNvSpPr txBox="1"/>
          <p:nvPr/>
        </p:nvSpPr>
        <p:spPr>
          <a:xfrm>
            <a:off x="2527300" y="7594600"/>
            <a:ext cx="326232" cy="5334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lstStyle>
            <a:lvl1pPr defTabSz="1295400">
              <a:defRPr sz="3200" b="1">
                <a:uFill>
                  <a:solidFill>
                    <a:srgbClr val="000000"/>
                  </a:solidFill>
                </a:uFill>
                <a:latin typeface="Arial"/>
                <a:ea typeface="Arial"/>
                <a:cs typeface="Arial"/>
                <a:sym typeface="Arial"/>
              </a:defRPr>
            </a:lvl1pPr>
          </a:lstStyle>
          <a:p>
            <a:pPr>
              <a:defRPr sz="2000" b="0"/>
            </a:pPr>
            <a:r>
              <a:rPr sz="3200" b="1"/>
              <a:t>+</a:t>
            </a:r>
          </a:p>
        </p:txBody>
      </p:sp>
      <p:sp>
        <p:nvSpPr>
          <p:cNvPr id="435" name="+"/>
          <p:cNvSpPr txBox="1"/>
          <p:nvPr/>
        </p:nvSpPr>
        <p:spPr>
          <a:xfrm>
            <a:off x="2590800" y="7188200"/>
            <a:ext cx="326232" cy="5334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lstStyle>
            <a:lvl1pPr defTabSz="1295400">
              <a:defRPr sz="3200" b="1">
                <a:uFill>
                  <a:solidFill>
                    <a:srgbClr val="000000"/>
                  </a:solidFill>
                </a:uFill>
                <a:latin typeface="Arial"/>
                <a:ea typeface="Arial"/>
                <a:cs typeface="Arial"/>
                <a:sym typeface="Arial"/>
              </a:defRPr>
            </a:lvl1pPr>
          </a:lstStyle>
          <a:p>
            <a:pPr>
              <a:defRPr sz="2000" b="0"/>
            </a:pPr>
            <a:r>
              <a:rPr sz="3200" b="1"/>
              <a:t>+</a:t>
            </a:r>
          </a:p>
        </p:txBody>
      </p:sp>
      <p:sp>
        <p:nvSpPr>
          <p:cNvPr id="436" name="+"/>
          <p:cNvSpPr txBox="1"/>
          <p:nvPr/>
        </p:nvSpPr>
        <p:spPr>
          <a:xfrm>
            <a:off x="2832100" y="6985000"/>
            <a:ext cx="326232" cy="5334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lstStyle>
            <a:lvl1pPr defTabSz="1295400">
              <a:defRPr sz="3200" b="1">
                <a:uFill>
                  <a:solidFill>
                    <a:srgbClr val="000000"/>
                  </a:solidFill>
                </a:uFill>
                <a:latin typeface="Arial"/>
                <a:ea typeface="Arial"/>
                <a:cs typeface="Arial"/>
                <a:sym typeface="Arial"/>
              </a:defRPr>
            </a:lvl1pPr>
          </a:lstStyle>
          <a:p>
            <a:pPr>
              <a:defRPr sz="2000" b="0"/>
            </a:pPr>
            <a:r>
              <a:rPr sz="3200" b="1"/>
              <a:t>+</a:t>
            </a:r>
          </a:p>
        </p:txBody>
      </p:sp>
      <p:sp>
        <p:nvSpPr>
          <p:cNvPr id="437" name="-"/>
          <p:cNvSpPr txBox="1"/>
          <p:nvPr/>
        </p:nvSpPr>
        <p:spPr>
          <a:xfrm>
            <a:off x="3365500" y="6908800"/>
            <a:ext cx="224235" cy="5334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lstStyle>
            <a:lvl1pPr defTabSz="1295400">
              <a:defRPr sz="3200" b="1">
                <a:uFill>
                  <a:solidFill>
                    <a:srgbClr val="000000"/>
                  </a:solidFill>
                </a:uFill>
                <a:latin typeface="Arial"/>
                <a:ea typeface="Arial"/>
                <a:cs typeface="Arial"/>
                <a:sym typeface="Arial"/>
              </a:defRPr>
            </a:lvl1pPr>
          </a:lstStyle>
          <a:p>
            <a:pPr>
              <a:defRPr sz="2000" b="0"/>
            </a:pPr>
            <a:r>
              <a:rPr sz="3200" b="1"/>
              <a:t>-</a:t>
            </a:r>
          </a:p>
        </p:txBody>
      </p:sp>
      <p:grpSp>
        <p:nvGrpSpPr>
          <p:cNvPr id="444" name="Group"/>
          <p:cNvGrpSpPr/>
          <p:nvPr/>
        </p:nvGrpSpPr>
        <p:grpSpPr>
          <a:xfrm>
            <a:off x="2184400" y="6464300"/>
            <a:ext cx="1951832" cy="2324100"/>
            <a:chOff x="0" y="0"/>
            <a:chExt cx="1951831" cy="2324100"/>
          </a:xfrm>
        </p:grpSpPr>
        <p:sp>
          <p:nvSpPr>
            <p:cNvPr id="438" name="-"/>
            <p:cNvSpPr txBox="1"/>
            <p:nvPr/>
          </p:nvSpPr>
          <p:spPr>
            <a:xfrm>
              <a:off x="1625600" y="1219200"/>
              <a:ext cx="224235"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t">
              <a:noAutofit/>
            </a:bodyPr>
            <a:lstStyle>
              <a:lvl1pPr defTabSz="1295400">
                <a:defRPr sz="3200" b="1">
                  <a:uFill>
                    <a:solidFill>
                      <a:srgbClr val="000000"/>
                    </a:solidFill>
                  </a:uFill>
                  <a:latin typeface="Arial"/>
                  <a:ea typeface="Arial"/>
                  <a:cs typeface="Arial"/>
                  <a:sym typeface="Arial"/>
                </a:defRPr>
              </a:lvl1pPr>
            </a:lstStyle>
            <a:p>
              <a:pPr>
                <a:defRPr sz="2000" b="0"/>
              </a:pPr>
              <a:r>
                <a:rPr sz="3200" b="1"/>
                <a:t>-</a:t>
              </a:r>
            </a:p>
          </p:txBody>
        </p:sp>
        <p:sp>
          <p:nvSpPr>
            <p:cNvPr id="439" name="-"/>
            <p:cNvSpPr txBox="1"/>
            <p:nvPr/>
          </p:nvSpPr>
          <p:spPr>
            <a:xfrm>
              <a:off x="812800" y="1790700"/>
              <a:ext cx="224235"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t">
              <a:noAutofit/>
            </a:bodyPr>
            <a:lstStyle>
              <a:lvl1pPr defTabSz="1295400">
                <a:defRPr sz="3200" b="1">
                  <a:uFill>
                    <a:solidFill>
                      <a:srgbClr val="000000"/>
                    </a:solidFill>
                  </a:uFill>
                  <a:latin typeface="Arial"/>
                  <a:ea typeface="Arial"/>
                  <a:cs typeface="Arial"/>
                  <a:sym typeface="Arial"/>
                </a:defRPr>
              </a:lvl1pPr>
            </a:lstStyle>
            <a:p>
              <a:pPr>
                <a:defRPr sz="2000" b="0"/>
              </a:pPr>
              <a:r>
                <a:rPr sz="3200" b="1"/>
                <a:t>-</a:t>
              </a:r>
            </a:p>
          </p:txBody>
        </p:sp>
        <p:sp>
          <p:nvSpPr>
            <p:cNvPr id="440" name="-"/>
            <p:cNvSpPr txBox="1"/>
            <p:nvPr/>
          </p:nvSpPr>
          <p:spPr>
            <a:xfrm>
              <a:off x="0" y="1460500"/>
              <a:ext cx="224235"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t">
              <a:noAutofit/>
            </a:bodyPr>
            <a:lstStyle>
              <a:lvl1pPr defTabSz="1295400">
                <a:defRPr sz="3200" b="1">
                  <a:uFill>
                    <a:solidFill>
                      <a:srgbClr val="000000"/>
                    </a:solidFill>
                  </a:uFill>
                  <a:latin typeface="Arial"/>
                  <a:ea typeface="Arial"/>
                  <a:cs typeface="Arial"/>
                  <a:sym typeface="Arial"/>
                </a:defRPr>
              </a:lvl1pPr>
            </a:lstStyle>
            <a:p>
              <a:pPr>
                <a:defRPr sz="2000" b="0"/>
              </a:pPr>
              <a:r>
                <a:rPr sz="3200" b="1"/>
                <a:t>-</a:t>
              </a:r>
            </a:p>
          </p:txBody>
        </p:sp>
        <p:sp>
          <p:nvSpPr>
            <p:cNvPr id="441" name="-"/>
            <p:cNvSpPr txBox="1"/>
            <p:nvPr/>
          </p:nvSpPr>
          <p:spPr>
            <a:xfrm>
              <a:off x="0" y="495300"/>
              <a:ext cx="224235"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t">
              <a:noAutofit/>
            </a:bodyPr>
            <a:lstStyle>
              <a:lvl1pPr defTabSz="1295400">
                <a:defRPr sz="3200" b="1">
                  <a:uFill>
                    <a:solidFill>
                      <a:srgbClr val="000000"/>
                    </a:solidFill>
                  </a:uFill>
                  <a:latin typeface="Arial"/>
                  <a:ea typeface="Arial"/>
                  <a:cs typeface="Arial"/>
                  <a:sym typeface="Arial"/>
                </a:defRPr>
              </a:lvl1pPr>
            </a:lstStyle>
            <a:p>
              <a:pPr>
                <a:defRPr sz="2000" b="0"/>
              </a:pPr>
              <a:r>
                <a:rPr sz="3200" b="1"/>
                <a:t>-</a:t>
              </a:r>
            </a:p>
          </p:txBody>
        </p:sp>
        <p:sp>
          <p:nvSpPr>
            <p:cNvPr id="442" name="-"/>
            <p:cNvSpPr txBox="1"/>
            <p:nvPr/>
          </p:nvSpPr>
          <p:spPr>
            <a:xfrm>
              <a:off x="482600" y="0"/>
              <a:ext cx="224235"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t">
              <a:noAutofit/>
            </a:bodyPr>
            <a:lstStyle>
              <a:lvl1pPr defTabSz="1295400">
                <a:defRPr sz="3200" b="1">
                  <a:uFill>
                    <a:solidFill>
                      <a:srgbClr val="000000"/>
                    </a:solidFill>
                  </a:uFill>
                  <a:latin typeface="Arial"/>
                  <a:ea typeface="Arial"/>
                  <a:cs typeface="Arial"/>
                  <a:sym typeface="Arial"/>
                </a:defRPr>
              </a:lvl1pPr>
            </a:lstStyle>
            <a:p>
              <a:pPr>
                <a:defRPr sz="2000" b="0"/>
              </a:pPr>
              <a:r>
                <a:rPr sz="3200" b="1"/>
                <a:t>-</a:t>
              </a:r>
            </a:p>
          </p:txBody>
        </p:sp>
        <p:sp>
          <p:nvSpPr>
            <p:cNvPr id="443" name="+"/>
            <p:cNvSpPr txBox="1"/>
            <p:nvPr/>
          </p:nvSpPr>
          <p:spPr>
            <a:xfrm>
              <a:off x="1625600" y="241300"/>
              <a:ext cx="32623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t">
              <a:noAutofit/>
            </a:bodyPr>
            <a:lstStyle>
              <a:lvl1pPr defTabSz="1295400">
                <a:defRPr sz="3200" b="1">
                  <a:uFill>
                    <a:solidFill>
                      <a:srgbClr val="000000"/>
                    </a:solidFill>
                  </a:uFill>
                  <a:latin typeface="Arial"/>
                  <a:ea typeface="Arial"/>
                  <a:cs typeface="Arial"/>
                  <a:sym typeface="Arial"/>
                </a:defRPr>
              </a:lvl1pPr>
            </a:lstStyle>
            <a:p>
              <a:pPr>
                <a:defRPr sz="2000" b="0"/>
              </a:pPr>
              <a:r>
                <a:rPr sz="3200" b="1"/>
                <a:t>+</a:t>
              </a:r>
            </a:p>
          </p:txBody>
        </p:sp>
      </p:grpSp>
      <p:pic>
        <p:nvPicPr>
          <p:cNvPr id="445" name="image13.png" descr="image13.png"/>
          <p:cNvPicPr>
            <a:picLocks noChangeAspect="1"/>
          </p:cNvPicPr>
          <p:nvPr/>
        </p:nvPicPr>
        <p:blipFill>
          <a:blip r:embed="rId3">
            <a:extLst/>
          </a:blip>
          <a:stretch>
            <a:fillRect/>
          </a:stretch>
        </p:blipFill>
        <p:spPr>
          <a:xfrm>
            <a:off x="2120900" y="3086100"/>
            <a:ext cx="3171826" cy="2378869"/>
          </a:xfrm>
          <a:prstGeom prst="rect">
            <a:avLst/>
          </a:prstGeom>
          <a:ln w="12700"/>
        </p:spPr>
      </p:pic>
      <p:sp>
        <p:nvSpPr>
          <p:cNvPr id="446" name="Explicit solvent"/>
          <p:cNvSpPr txBox="1"/>
          <p:nvPr/>
        </p:nvSpPr>
        <p:spPr>
          <a:xfrm>
            <a:off x="5334000" y="3009900"/>
            <a:ext cx="6934200" cy="18923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lstStyle>
            <a:lvl1pPr marL="548640" indent="-548640" defTabSz="1295400">
              <a:spcBef>
                <a:spcPts val="800"/>
              </a:spcBef>
              <a:buSzPct val="100000"/>
              <a:buChar char="•"/>
              <a:defRPr sz="3200">
                <a:uFill>
                  <a:solidFill>
                    <a:srgbClr val="000000"/>
                  </a:solidFill>
                </a:uFill>
                <a:latin typeface="Arial"/>
                <a:ea typeface="Arial"/>
                <a:cs typeface="Arial"/>
                <a:sym typeface="Arial"/>
              </a:defRPr>
            </a:lvl1pPr>
          </a:lstStyle>
          <a:p>
            <a:pPr>
              <a:defRPr sz="2000"/>
            </a:pPr>
            <a:r>
              <a:rPr sz="3200"/>
              <a:t>Explicit solvent</a:t>
            </a:r>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One important effect: Molecules are more polarized in solution than in vacuum"/>
          <p:cNvSpPr txBox="1">
            <a:spLocks noGrp="1"/>
          </p:cNvSpPr>
          <p:nvPr>
            <p:ph type="title" idx="4294967295"/>
          </p:nvPr>
        </p:nvSpPr>
        <p:spPr>
          <a:xfrm>
            <a:off x="393700" y="3771900"/>
            <a:ext cx="11709400" cy="2406793"/>
          </a:xfrm>
          <a:prstGeom prst="rect">
            <a:avLst/>
          </a:prstGeom>
        </p:spPr>
        <p:txBody>
          <a:bodyPr lIns="38100" tIns="38100" rIns="38100" bIns="38100">
            <a:normAutofit/>
          </a:bodyPr>
          <a:lstStyle>
            <a:lvl1pPr defTabSz="1295400">
              <a:defRPr sz="4400">
                <a:uFill>
                  <a:solidFill>
                    <a:srgbClr val="000000"/>
                  </a:solidFill>
                </a:uFill>
                <a:latin typeface="Arial"/>
                <a:ea typeface="Arial"/>
                <a:cs typeface="Arial"/>
                <a:sym typeface="Arial"/>
              </a:defRPr>
            </a:lvl1pPr>
          </a:lstStyle>
          <a:p>
            <a:r>
              <a:t>One important effect: Molecules are more polarized in solution than in vacuum</a:t>
            </a:r>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 name="But also: We might be interested in predicting solvation/solubility"/>
          <p:cNvSpPr txBox="1">
            <a:spLocks noGrp="1"/>
          </p:cNvSpPr>
          <p:nvPr>
            <p:ph type="title" idx="4294967295"/>
          </p:nvPr>
        </p:nvSpPr>
        <p:spPr>
          <a:xfrm>
            <a:off x="393700" y="3771900"/>
            <a:ext cx="11709400" cy="2406793"/>
          </a:xfrm>
          <a:prstGeom prst="rect">
            <a:avLst/>
          </a:prstGeom>
        </p:spPr>
        <p:txBody>
          <a:bodyPr lIns="38100" tIns="38100" rIns="38100" bIns="38100">
            <a:normAutofit/>
          </a:bodyPr>
          <a:lstStyle>
            <a:lvl1pPr defTabSz="1295400">
              <a:defRPr sz="4400">
                <a:uFill>
                  <a:solidFill>
                    <a:srgbClr val="000000"/>
                  </a:solidFill>
                </a:uFill>
                <a:latin typeface="Arial"/>
                <a:ea typeface="Arial"/>
                <a:cs typeface="Arial"/>
                <a:sym typeface="Arial"/>
              </a:defRPr>
            </a:lvl1pPr>
          </a:lstStyle>
          <a:p>
            <a:r>
              <a:t>But also: We might be interested in predicting solvation/solubility</a:t>
            </a: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QM is a more rigorous approach to generating energy landscapes</a:t>
            </a:r>
            <a:endParaRPr lang="en-US" dirty="0"/>
          </a:p>
        </p:txBody>
      </p:sp>
      <p:sp>
        <p:nvSpPr>
          <p:cNvPr id="3" name="Text Placeholder 2"/>
          <p:cNvSpPr>
            <a:spLocks noGrp="1"/>
          </p:cNvSpPr>
          <p:nvPr>
            <p:ph type="body" idx="1"/>
          </p:nvPr>
        </p:nvSpPr>
        <p:spPr/>
        <p:txBody>
          <a:bodyPr/>
          <a:lstStyle/>
          <a:p>
            <a:r>
              <a:rPr lang="en-US" dirty="0" smtClean="0"/>
              <a:t>From Lecture 2: Classical physics</a:t>
            </a:r>
          </a:p>
          <a:p>
            <a:r>
              <a:rPr lang="en-US" dirty="0" smtClean="0"/>
              <a:t>Classical models approximate</a:t>
            </a:r>
            <a:r>
              <a:rPr lang="en-US" dirty="0"/>
              <a:t> </a:t>
            </a:r>
            <a:r>
              <a:rPr lang="en-US" dirty="0" smtClean="0"/>
              <a:t>the</a:t>
            </a:r>
            <a:br>
              <a:rPr lang="en-US" dirty="0" smtClean="0"/>
            </a:br>
            <a:r>
              <a:rPr lang="en-US" dirty="0" smtClean="0"/>
              <a:t>quantum mechanical</a:t>
            </a:r>
            <a:br>
              <a:rPr lang="en-US" dirty="0" smtClean="0"/>
            </a:br>
            <a:r>
              <a:rPr lang="en-US" dirty="0" smtClean="0"/>
              <a:t>energy surface</a:t>
            </a:r>
          </a:p>
          <a:p>
            <a:r>
              <a:rPr lang="en-US" dirty="0" smtClean="0"/>
              <a:t>How do we obtain</a:t>
            </a:r>
            <a:br>
              <a:rPr lang="en-US" dirty="0" smtClean="0"/>
            </a:br>
            <a:r>
              <a:rPr lang="en-US" dirty="0" smtClean="0"/>
              <a:t>the QM energy?</a:t>
            </a:r>
            <a:endParaRPr lang="en-US" dirty="0"/>
          </a:p>
          <a:p>
            <a:endParaRPr lang="en-US" dirty="0"/>
          </a:p>
        </p:txBody>
      </p:sp>
      <p:pic>
        <p:nvPicPr>
          <p:cNvPr id="1026" name="Picture 2" descr="GitHu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0267" y="5086979"/>
            <a:ext cx="5411561" cy="399465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9490529" y="3020873"/>
            <a:ext cx="2514600" cy="981075"/>
          </a:xfrm>
          <a:prstGeom prst="rect">
            <a:avLst/>
          </a:prstGeom>
        </p:spPr>
      </p:pic>
    </p:spTree>
    <p:extLst>
      <p:ext uri="{BB962C8B-B14F-4D97-AF65-F5344CB8AC3E}">
        <p14:creationId xmlns:p14="http://schemas.microsoft.com/office/powerpoint/2010/main" val="799734040"/>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he Schrödinger equation describes quantum systems"/>
          <p:cNvSpPr txBox="1">
            <a:spLocks noGrp="1"/>
          </p:cNvSpPr>
          <p:nvPr>
            <p:ph type="title"/>
          </p:nvPr>
        </p:nvSpPr>
        <p:spPr>
          <a:xfrm>
            <a:off x="1270000" y="254000"/>
            <a:ext cx="10464800" cy="1739900"/>
          </a:xfrm>
          <a:prstGeom prst="rect">
            <a:avLst/>
          </a:prstGeom>
        </p:spPr>
        <p:txBody>
          <a:bodyPr/>
          <a:lstStyle/>
          <a:p>
            <a:r>
              <a:t>The Schrödinger equation describes quantum systems</a:t>
            </a:r>
          </a:p>
        </p:txBody>
      </p:sp>
      <p:sp>
        <p:nvSpPr>
          <p:cNvPr id="16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a:t>
            </a:fld>
            <a:endParaRPr/>
          </a:p>
        </p:txBody>
      </p:sp>
      <p:grpSp>
        <p:nvGrpSpPr>
          <p:cNvPr id="164" name="Group"/>
          <p:cNvGrpSpPr/>
          <p:nvPr/>
        </p:nvGrpSpPr>
        <p:grpSpPr>
          <a:xfrm>
            <a:off x="1122" y="2678971"/>
            <a:ext cx="11543178" cy="762729"/>
            <a:chOff x="0" y="0"/>
            <a:chExt cx="11543177" cy="762728"/>
          </a:xfrm>
        </p:grpSpPr>
        <p:pic>
          <p:nvPicPr>
            <p:cNvPr id="162" name="droppedImage.pdf" descr="droppedImage.pdf"/>
            <p:cNvPicPr>
              <a:picLocks noChangeAspect="1"/>
            </p:cNvPicPr>
            <p:nvPr/>
          </p:nvPicPr>
          <p:blipFill>
            <a:blip r:embed="rId3">
              <a:extLst/>
            </a:blip>
            <a:stretch>
              <a:fillRect/>
            </a:stretch>
          </p:blipFill>
          <p:spPr>
            <a:xfrm>
              <a:off x="7110877" y="0"/>
              <a:ext cx="4432301" cy="762729"/>
            </a:xfrm>
            <a:prstGeom prst="rect">
              <a:avLst/>
            </a:prstGeom>
            <a:ln w="12700" cap="flat">
              <a:noFill/>
              <a:miter lim="400000"/>
            </a:ln>
            <a:effectLst/>
          </p:spPr>
        </p:pic>
        <p:sp>
          <p:nvSpPr>
            <p:cNvPr id="163" name="For a single particle in a potential V:"/>
            <p:cNvSpPr txBox="1"/>
            <p:nvPr/>
          </p:nvSpPr>
          <p:spPr>
            <a:xfrm>
              <a:off x="0" y="64228"/>
              <a:ext cx="7658100" cy="6223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defTabSz="584200">
                <a:defRPr sz="3600">
                  <a:latin typeface="+mn-lt"/>
                  <a:ea typeface="+mn-ea"/>
                  <a:cs typeface="+mn-cs"/>
                  <a:sym typeface="Gill Sans"/>
                </a:defRPr>
              </a:lvl1pPr>
            </a:lstStyle>
            <a:p>
              <a:r>
                <a:t>For a single particle in a potential V:</a:t>
              </a:r>
            </a:p>
          </p:txBody>
        </p:sp>
      </p:grpSp>
      <p:pic>
        <p:nvPicPr>
          <p:cNvPr id="165" name="droppedImage.pdf" descr="droppedImage.pdf"/>
          <p:cNvPicPr>
            <a:picLocks noChangeAspect="1"/>
          </p:cNvPicPr>
          <p:nvPr/>
        </p:nvPicPr>
        <p:blipFill>
          <a:blip r:embed="rId4">
            <a:extLst/>
          </a:blip>
          <a:stretch>
            <a:fillRect/>
          </a:stretch>
        </p:blipFill>
        <p:spPr>
          <a:xfrm>
            <a:off x="3238500" y="4127500"/>
            <a:ext cx="4216400" cy="457335"/>
          </a:xfrm>
          <a:prstGeom prst="rect">
            <a:avLst/>
          </a:prstGeom>
          <a:ln w="12700">
            <a:miter lim="400000"/>
          </a:ln>
        </p:spPr>
      </p:pic>
      <p:pic>
        <p:nvPicPr>
          <p:cNvPr id="166" name="droppedImage.pdf" descr="droppedImage.pdf"/>
          <p:cNvPicPr>
            <a:picLocks noChangeAspect="1"/>
          </p:cNvPicPr>
          <p:nvPr/>
        </p:nvPicPr>
        <p:blipFill>
          <a:blip r:embed="rId5">
            <a:extLst/>
          </a:blip>
          <a:stretch>
            <a:fillRect/>
          </a:stretch>
        </p:blipFill>
        <p:spPr>
          <a:xfrm>
            <a:off x="2247900" y="5029782"/>
            <a:ext cx="6629400" cy="801053"/>
          </a:xfrm>
          <a:prstGeom prst="rect">
            <a:avLst/>
          </a:prstGeom>
          <a:ln w="12700">
            <a:miter lim="400000"/>
          </a:ln>
        </p:spPr>
      </p:pic>
      <p:sp>
        <p:nvSpPr>
          <p:cNvPr id="167" name="where V is the potential, m the mass, and constants include:"/>
          <p:cNvSpPr txBox="1"/>
          <p:nvPr/>
        </p:nvSpPr>
        <p:spPr>
          <a:xfrm>
            <a:off x="0" y="6090378"/>
            <a:ext cx="8953500"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defTabSz="584200">
              <a:defRPr sz="3600">
                <a:latin typeface="+mn-lt"/>
                <a:ea typeface="+mn-ea"/>
                <a:cs typeface="+mn-cs"/>
                <a:sym typeface="Gill Sans"/>
              </a:defRPr>
            </a:lvl1pPr>
          </a:lstStyle>
          <a:p>
            <a:r>
              <a:t>where V is the potential, m the mass, and constants include:</a:t>
            </a:r>
          </a:p>
        </p:txBody>
      </p:sp>
      <p:pic>
        <p:nvPicPr>
          <p:cNvPr id="168" name="droppedImage.pdf" descr="droppedImage.pdf"/>
          <p:cNvPicPr>
            <a:picLocks noChangeAspect="1"/>
          </p:cNvPicPr>
          <p:nvPr/>
        </p:nvPicPr>
        <p:blipFill>
          <a:blip r:embed="rId6">
            <a:extLst/>
          </a:blip>
          <a:stretch>
            <a:fillRect/>
          </a:stretch>
        </p:blipFill>
        <p:spPr>
          <a:xfrm>
            <a:off x="4203700" y="7683500"/>
            <a:ext cx="1727200" cy="469900"/>
          </a:xfrm>
          <a:prstGeom prst="rect">
            <a:avLst/>
          </a:prstGeom>
          <a:ln w="12700">
            <a:miter lim="400000"/>
          </a:ln>
        </p:spPr>
      </p:pic>
      <p:pic>
        <p:nvPicPr>
          <p:cNvPr id="169" name="droppedImage.pdf" descr="droppedImage.pdf"/>
          <p:cNvPicPr>
            <a:picLocks noChangeAspect="1"/>
          </p:cNvPicPr>
          <p:nvPr/>
        </p:nvPicPr>
        <p:blipFill>
          <a:blip r:embed="rId7">
            <a:extLst/>
          </a:blip>
          <a:stretch>
            <a:fillRect/>
          </a:stretch>
        </p:blipFill>
        <p:spPr>
          <a:xfrm>
            <a:off x="2667000" y="8420100"/>
            <a:ext cx="6896100" cy="952500"/>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he Schrödinger equation describes quantum systems"/>
          <p:cNvSpPr txBox="1">
            <a:spLocks noGrp="1"/>
          </p:cNvSpPr>
          <p:nvPr>
            <p:ph type="title"/>
          </p:nvPr>
        </p:nvSpPr>
        <p:spPr>
          <a:xfrm>
            <a:off x="1270000" y="254000"/>
            <a:ext cx="10464800" cy="2286000"/>
          </a:xfrm>
          <a:prstGeom prst="rect">
            <a:avLst/>
          </a:prstGeom>
        </p:spPr>
        <p:txBody>
          <a:bodyPr/>
          <a:lstStyle/>
          <a:p>
            <a:r>
              <a:t>The Schrödinger equation describes quantum systems</a:t>
            </a:r>
          </a:p>
        </p:txBody>
      </p:sp>
      <p:sp>
        <p:nvSpPr>
          <p:cNvPr id="17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6</a:t>
            </a:fld>
            <a:endParaRPr/>
          </a:p>
        </p:txBody>
      </p:sp>
      <p:grpSp>
        <p:nvGrpSpPr>
          <p:cNvPr id="177" name="Group"/>
          <p:cNvGrpSpPr/>
          <p:nvPr/>
        </p:nvGrpSpPr>
        <p:grpSpPr>
          <a:xfrm>
            <a:off x="1121" y="2678971"/>
            <a:ext cx="12326949" cy="762729"/>
            <a:chOff x="0" y="0"/>
            <a:chExt cx="11543177" cy="762728"/>
          </a:xfrm>
        </p:grpSpPr>
        <p:pic>
          <p:nvPicPr>
            <p:cNvPr id="175" name="droppedImage.pdf" descr="droppedImage.pdf"/>
            <p:cNvPicPr>
              <a:picLocks noChangeAspect="1"/>
            </p:cNvPicPr>
            <p:nvPr/>
          </p:nvPicPr>
          <p:blipFill>
            <a:blip r:embed="rId3">
              <a:extLst/>
            </a:blip>
            <a:stretch>
              <a:fillRect/>
            </a:stretch>
          </p:blipFill>
          <p:spPr>
            <a:xfrm>
              <a:off x="7110877" y="0"/>
              <a:ext cx="4432301" cy="762729"/>
            </a:xfrm>
            <a:prstGeom prst="rect">
              <a:avLst/>
            </a:prstGeom>
            <a:ln w="12700" cap="flat">
              <a:noFill/>
              <a:miter lim="400000"/>
            </a:ln>
            <a:effectLst/>
          </p:spPr>
        </p:pic>
        <p:sp>
          <p:nvSpPr>
            <p:cNvPr id="176" name="For a single particle in a potential V:"/>
            <p:cNvSpPr txBox="1"/>
            <p:nvPr/>
          </p:nvSpPr>
          <p:spPr>
            <a:xfrm>
              <a:off x="0" y="64228"/>
              <a:ext cx="7658100" cy="6223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defTabSz="584200">
                <a:defRPr sz="3600">
                  <a:latin typeface="+mn-lt"/>
                  <a:ea typeface="+mn-ea"/>
                  <a:cs typeface="+mn-cs"/>
                  <a:sym typeface="Gill Sans"/>
                </a:defRPr>
              </a:lvl1pPr>
            </a:lstStyle>
            <a:p>
              <a:r>
                <a:t>For a single particle in a potential V:</a:t>
              </a:r>
            </a:p>
          </p:txBody>
        </p:sp>
      </p:grpSp>
      <p:pic>
        <p:nvPicPr>
          <p:cNvPr id="178" name="droppedImage.pdf" descr="droppedImage.pdf"/>
          <p:cNvPicPr>
            <a:picLocks noChangeAspect="1"/>
          </p:cNvPicPr>
          <p:nvPr/>
        </p:nvPicPr>
        <p:blipFill>
          <a:blip r:embed="rId4">
            <a:extLst/>
          </a:blip>
          <a:stretch>
            <a:fillRect/>
          </a:stretch>
        </p:blipFill>
        <p:spPr>
          <a:xfrm>
            <a:off x="6881581" y="3619500"/>
            <a:ext cx="2425701" cy="763333"/>
          </a:xfrm>
          <a:prstGeom prst="rect">
            <a:avLst/>
          </a:prstGeom>
          <a:ln w="12700">
            <a:miter lim="400000"/>
          </a:ln>
        </p:spPr>
      </p:pic>
      <p:sp>
        <p:nvSpPr>
          <p:cNvPr id="179" name="Line"/>
          <p:cNvSpPr/>
          <p:nvPr/>
        </p:nvSpPr>
        <p:spPr>
          <a:xfrm flipH="1">
            <a:off x="5284208" y="4243288"/>
            <a:ext cx="2655790" cy="1746400"/>
          </a:xfrm>
          <a:prstGeom prst="line">
            <a:avLst/>
          </a:prstGeom>
          <a:ln w="38100">
            <a:solidFill>
              <a:srgbClr val="000000"/>
            </a:solidFill>
            <a:miter lim="400000"/>
            <a:headEnd type="stealth"/>
          </a:ln>
        </p:spPr>
        <p:txBody>
          <a:bodyPr lIns="0" tIns="0" rIns="0" bIns="0"/>
          <a:lstStyle/>
          <a:p>
            <a:endParaRPr/>
          </a:p>
        </p:txBody>
      </p:sp>
      <p:sp>
        <p:nvSpPr>
          <p:cNvPr id="180" name="Kinetic energy"/>
          <p:cNvSpPr txBox="1"/>
          <p:nvPr/>
        </p:nvSpPr>
        <p:spPr>
          <a:xfrm>
            <a:off x="3808757" y="5980335"/>
            <a:ext cx="2045793" cy="44723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ctr" defTabSz="584200">
              <a:defRPr sz="2400">
                <a:latin typeface="Arial"/>
                <a:ea typeface="Arial"/>
                <a:cs typeface="Arial"/>
                <a:sym typeface="Arial"/>
              </a:defRPr>
            </a:lvl1pPr>
          </a:lstStyle>
          <a:p>
            <a:r>
              <a:t>Kinetic energy</a:t>
            </a:r>
          </a:p>
        </p:txBody>
      </p:sp>
      <p:sp>
        <p:nvSpPr>
          <p:cNvPr id="181" name="Potential energy"/>
          <p:cNvSpPr txBox="1"/>
          <p:nvPr/>
        </p:nvSpPr>
        <p:spPr>
          <a:xfrm>
            <a:off x="8777924" y="5980335"/>
            <a:ext cx="2317106" cy="44723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ctr" defTabSz="584200">
              <a:defRPr sz="2400">
                <a:latin typeface="Arial"/>
                <a:ea typeface="Arial"/>
                <a:cs typeface="Arial"/>
                <a:sym typeface="Arial"/>
              </a:defRPr>
            </a:lvl1pPr>
          </a:lstStyle>
          <a:p>
            <a:r>
              <a:t>Potential energy</a:t>
            </a:r>
          </a:p>
        </p:txBody>
      </p:sp>
      <p:sp>
        <p:nvSpPr>
          <p:cNvPr id="182" name="Line"/>
          <p:cNvSpPr/>
          <p:nvPr/>
        </p:nvSpPr>
        <p:spPr>
          <a:xfrm>
            <a:off x="8958824" y="4241551"/>
            <a:ext cx="721718" cy="1819723"/>
          </a:xfrm>
          <a:prstGeom prst="line">
            <a:avLst/>
          </a:prstGeom>
          <a:ln w="38100">
            <a:solidFill>
              <a:srgbClr val="000000"/>
            </a:solidFill>
            <a:miter lim="400000"/>
            <a:headEnd type="stealth"/>
          </a:ln>
        </p:spPr>
        <p:txBody>
          <a:bodyPr lIns="0" tIns="0" rIns="0" bIns="0"/>
          <a:lstStyle/>
          <a:p>
            <a:endParaRP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he Schrödinger equation describes quantum systems"/>
          <p:cNvSpPr txBox="1">
            <a:spLocks noGrp="1"/>
          </p:cNvSpPr>
          <p:nvPr>
            <p:ph type="title"/>
          </p:nvPr>
        </p:nvSpPr>
        <p:spPr>
          <a:xfrm>
            <a:off x="1270000" y="254000"/>
            <a:ext cx="10464800" cy="2286000"/>
          </a:xfrm>
          <a:prstGeom prst="rect">
            <a:avLst/>
          </a:prstGeom>
        </p:spPr>
        <p:txBody>
          <a:bodyPr/>
          <a:lstStyle/>
          <a:p>
            <a:r>
              <a:t>The Schrödinger equation describes quantum systems</a:t>
            </a:r>
          </a:p>
        </p:txBody>
      </p:sp>
      <p:sp>
        <p:nvSpPr>
          <p:cNvPr id="18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7</a:t>
            </a:fld>
            <a:endParaRPr/>
          </a:p>
        </p:txBody>
      </p:sp>
      <p:grpSp>
        <p:nvGrpSpPr>
          <p:cNvPr id="190" name="Group"/>
          <p:cNvGrpSpPr/>
          <p:nvPr/>
        </p:nvGrpSpPr>
        <p:grpSpPr>
          <a:xfrm>
            <a:off x="1122" y="2678971"/>
            <a:ext cx="12228978" cy="762729"/>
            <a:chOff x="0" y="0"/>
            <a:chExt cx="11543177" cy="762728"/>
          </a:xfrm>
        </p:grpSpPr>
        <p:pic>
          <p:nvPicPr>
            <p:cNvPr id="188" name="droppedImage.pdf" descr="droppedImage.pdf"/>
            <p:cNvPicPr>
              <a:picLocks noChangeAspect="1"/>
            </p:cNvPicPr>
            <p:nvPr/>
          </p:nvPicPr>
          <p:blipFill>
            <a:blip r:embed="rId3">
              <a:extLst/>
            </a:blip>
            <a:stretch>
              <a:fillRect/>
            </a:stretch>
          </p:blipFill>
          <p:spPr>
            <a:xfrm>
              <a:off x="7110877" y="0"/>
              <a:ext cx="4432301" cy="762729"/>
            </a:xfrm>
            <a:prstGeom prst="rect">
              <a:avLst/>
            </a:prstGeom>
            <a:ln w="12700" cap="flat">
              <a:noFill/>
              <a:miter lim="400000"/>
            </a:ln>
            <a:effectLst/>
          </p:spPr>
        </p:pic>
        <p:sp>
          <p:nvSpPr>
            <p:cNvPr id="189" name="For a single particle in a potential V:"/>
            <p:cNvSpPr txBox="1"/>
            <p:nvPr/>
          </p:nvSpPr>
          <p:spPr>
            <a:xfrm>
              <a:off x="0" y="64228"/>
              <a:ext cx="7658100" cy="6223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defTabSz="584200">
                <a:defRPr sz="3600">
                  <a:latin typeface="+mn-lt"/>
                  <a:ea typeface="+mn-ea"/>
                  <a:cs typeface="+mn-cs"/>
                  <a:sym typeface="Gill Sans"/>
                </a:defRPr>
              </a:lvl1pPr>
            </a:lstStyle>
            <a:p>
              <a:r>
                <a:t>For a single particle in a potential V:</a:t>
              </a:r>
            </a:p>
          </p:txBody>
        </p:sp>
      </p:grpSp>
      <p:pic>
        <p:nvPicPr>
          <p:cNvPr id="191" name="droppedImage.pdf" descr="droppedImage.pdf"/>
          <p:cNvPicPr>
            <a:picLocks noChangeAspect="1"/>
          </p:cNvPicPr>
          <p:nvPr/>
        </p:nvPicPr>
        <p:blipFill>
          <a:blip r:embed="rId4">
            <a:extLst/>
          </a:blip>
          <a:stretch>
            <a:fillRect/>
          </a:stretch>
        </p:blipFill>
        <p:spPr>
          <a:xfrm>
            <a:off x="6836037" y="3643087"/>
            <a:ext cx="2425701" cy="763333"/>
          </a:xfrm>
          <a:prstGeom prst="rect">
            <a:avLst/>
          </a:prstGeom>
          <a:ln w="12700">
            <a:miter lim="400000"/>
          </a:ln>
        </p:spPr>
      </p:pic>
      <p:grpSp>
        <p:nvGrpSpPr>
          <p:cNvPr id="194" name="Group"/>
          <p:cNvGrpSpPr/>
          <p:nvPr/>
        </p:nvGrpSpPr>
        <p:grpSpPr>
          <a:xfrm>
            <a:off x="0" y="4635500"/>
            <a:ext cx="10107386" cy="687614"/>
            <a:chOff x="0" y="0"/>
            <a:chExt cx="9478210" cy="622300"/>
          </a:xfrm>
        </p:grpSpPr>
        <p:sp>
          <p:nvSpPr>
            <p:cNvPr id="192" name="If the potential is time-independent:"/>
            <p:cNvSpPr txBox="1"/>
            <p:nvPr/>
          </p:nvSpPr>
          <p:spPr>
            <a:xfrm>
              <a:off x="0" y="0"/>
              <a:ext cx="7658100" cy="6223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defTabSz="584200">
                <a:defRPr sz="3600">
                  <a:latin typeface="+mn-lt"/>
                  <a:ea typeface="+mn-ea"/>
                  <a:cs typeface="+mn-cs"/>
                  <a:sym typeface="Gill Sans"/>
                </a:defRPr>
              </a:lvl1pPr>
            </a:lstStyle>
            <a:p>
              <a:r>
                <a:rPr dirty="0"/>
                <a:t>If the potential is time-independent: </a:t>
              </a:r>
            </a:p>
          </p:txBody>
        </p:sp>
        <p:pic>
          <p:nvPicPr>
            <p:cNvPr id="193" name="droppedImage.pdf" descr="droppedImage.pdf"/>
            <p:cNvPicPr>
              <a:picLocks noChangeAspect="1"/>
            </p:cNvPicPr>
            <p:nvPr/>
          </p:nvPicPr>
          <p:blipFill>
            <a:blip r:embed="rId5">
              <a:extLst/>
            </a:blip>
            <a:stretch>
              <a:fillRect/>
            </a:stretch>
          </p:blipFill>
          <p:spPr>
            <a:xfrm>
              <a:off x="7035800" y="152400"/>
              <a:ext cx="2442411" cy="368300"/>
            </a:xfrm>
            <a:prstGeom prst="rect">
              <a:avLst/>
            </a:prstGeom>
            <a:ln w="12700" cap="flat">
              <a:noFill/>
              <a:miter lim="400000"/>
            </a:ln>
            <a:effectLst/>
          </p:spPr>
        </p:pic>
      </p:grpSp>
      <p:sp>
        <p:nvSpPr>
          <p:cNvPr id="195" name="The wavefunction is normalized; the probability of a state is:"/>
          <p:cNvSpPr txBox="1"/>
          <p:nvPr/>
        </p:nvSpPr>
        <p:spPr>
          <a:xfrm>
            <a:off x="0" y="5600700"/>
            <a:ext cx="12763500" cy="6223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defTabSz="584200">
              <a:defRPr sz="3600">
                <a:latin typeface="+mn-lt"/>
                <a:ea typeface="+mn-ea"/>
                <a:cs typeface="+mn-cs"/>
                <a:sym typeface="Gill Sans"/>
              </a:defRPr>
            </a:lvl1pPr>
          </a:lstStyle>
          <a:p>
            <a:r>
              <a:rPr dirty="0"/>
              <a:t>The </a:t>
            </a:r>
            <a:r>
              <a:rPr dirty="0" err="1"/>
              <a:t>wavefunction</a:t>
            </a:r>
            <a:r>
              <a:rPr dirty="0"/>
              <a:t> is normalized; </a:t>
            </a:r>
            <a:r>
              <a:rPr dirty="0" smtClean="0"/>
              <a:t>the </a:t>
            </a:r>
            <a:r>
              <a:rPr dirty="0"/>
              <a:t>probability of a state is:</a:t>
            </a:r>
          </a:p>
        </p:txBody>
      </p:sp>
      <p:pic>
        <p:nvPicPr>
          <p:cNvPr id="14" name="droppedImage.pdf" descr="droppedImage.pdf"/>
          <p:cNvPicPr>
            <a:picLocks noChangeAspect="1"/>
          </p:cNvPicPr>
          <p:nvPr/>
        </p:nvPicPr>
        <p:blipFill>
          <a:blip r:embed="rId6">
            <a:extLst/>
          </a:blip>
          <a:stretch>
            <a:fillRect/>
          </a:stretch>
        </p:blipFill>
        <p:spPr>
          <a:xfrm>
            <a:off x="11152415" y="6371263"/>
            <a:ext cx="1397000" cy="483173"/>
          </a:xfrm>
          <a:prstGeom prst="rect">
            <a:avLst/>
          </a:prstGeom>
          <a:ln w="12700" cap="flat">
            <a:noFill/>
            <a:miter lim="400000"/>
          </a:ln>
          <a:effectLst/>
        </p:spPr>
      </p:pic>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tates are specified  completely by the wavefunction"/>
          <p:cNvSpPr txBox="1">
            <a:spLocks noGrp="1"/>
          </p:cNvSpPr>
          <p:nvPr>
            <p:ph type="title"/>
          </p:nvPr>
        </p:nvSpPr>
        <p:spPr>
          <a:xfrm>
            <a:off x="1270000" y="254000"/>
            <a:ext cx="10464800" cy="1778000"/>
          </a:xfrm>
          <a:prstGeom prst="rect">
            <a:avLst/>
          </a:prstGeom>
        </p:spPr>
        <p:txBody>
          <a:bodyPr/>
          <a:lstStyle/>
          <a:p>
            <a:r>
              <a:t>States are specified </a:t>
            </a:r>
          </a:p>
          <a:p>
            <a:r>
              <a:t>completely by the wavefunction</a:t>
            </a:r>
          </a:p>
        </p:txBody>
      </p:sp>
      <p:sp>
        <p:nvSpPr>
          <p:cNvPr id="20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8</a:t>
            </a:fld>
            <a:endParaRPr/>
          </a:p>
        </p:txBody>
      </p:sp>
      <p:grpSp>
        <p:nvGrpSpPr>
          <p:cNvPr id="205" name="Group"/>
          <p:cNvGrpSpPr/>
          <p:nvPr/>
        </p:nvGrpSpPr>
        <p:grpSpPr>
          <a:xfrm>
            <a:off x="0" y="4610099"/>
            <a:ext cx="14091556" cy="687051"/>
            <a:chOff x="0" y="0"/>
            <a:chExt cx="12763500" cy="622300"/>
          </a:xfrm>
        </p:grpSpPr>
        <p:sp>
          <p:nvSpPr>
            <p:cNvPr id="203" name="Eigenvalues and eigenfunctions have the property"/>
            <p:cNvSpPr txBox="1"/>
            <p:nvPr/>
          </p:nvSpPr>
          <p:spPr>
            <a:xfrm>
              <a:off x="0" y="0"/>
              <a:ext cx="12763500" cy="6223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defTabSz="584200">
                <a:defRPr sz="3600">
                  <a:latin typeface="+mn-lt"/>
                  <a:ea typeface="+mn-ea"/>
                  <a:cs typeface="+mn-cs"/>
                  <a:sym typeface="Gill Sans"/>
                </a:defRPr>
              </a:lvl1pPr>
            </a:lstStyle>
            <a:p>
              <a:r>
                <a:rPr dirty="0"/>
                <a:t>Eigenvalues and </a:t>
              </a:r>
              <a:r>
                <a:rPr dirty="0" err="1"/>
                <a:t>eigenfunctions</a:t>
              </a:r>
              <a:r>
                <a:rPr dirty="0"/>
                <a:t> have the property </a:t>
              </a:r>
            </a:p>
          </p:txBody>
        </p:sp>
        <p:pic>
          <p:nvPicPr>
            <p:cNvPr id="204" name="droppedImage.pdf" descr="droppedImage.pdf"/>
            <p:cNvPicPr>
              <a:picLocks noChangeAspect="1"/>
            </p:cNvPicPr>
            <p:nvPr/>
          </p:nvPicPr>
          <p:blipFill>
            <a:blip r:embed="rId2">
              <a:extLst/>
            </a:blip>
            <a:stretch>
              <a:fillRect/>
            </a:stretch>
          </p:blipFill>
          <p:spPr>
            <a:xfrm>
              <a:off x="9436100" y="152400"/>
              <a:ext cx="1419225" cy="342900"/>
            </a:xfrm>
            <a:prstGeom prst="rect">
              <a:avLst/>
            </a:prstGeom>
            <a:ln w="12700" cap="flat">
              <a:noFill/>
              <a:miter lim="400000"/>
            </a:ln>
            <a:effectLst/>
          </p:spPr>
        </p:pic>
      </p:grpSp>
      <p:grpSp>
        <p:nvGrpSpPr>
          <p:cNvPr id="208" name="Group"/>
          <p:cNvGrpSpPr/>
          <p:nvPr/>
        </p:nvGrpSpPr>
        <p:grpSpPr>
          <a:xfrm>
            <a:off x="1122" y="5918200"/>
            <a:ext cx="10616078" cy="622300"/>
            <a:chOff x="0" y="0"/>
            <a:chExt cx="10616077" cy="622300"/>
          </a:xfrm>
        </p:grpSpPr>
        <p:sp>
          <p:nvSpPr>
            <p:cNvPr id="206" name="For example, for the Hamiltonian operator:"/>
            <p:cNvSpPr txBox="1"/>
            <p:nvPr/>
          </p:nvSpPr>
          <p:spPr>
            <a:xfrm>
              <a:off x="0" y="0"/>
              <a:ext cx="8445500" cy="6223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defTabSz="584200">
                <a:defRPr sz="3600">
                  <a:latin typeface="+mn-lt"/>
                  <a:ea typeface="+mn-ea"/>
                  <a:cs typeface="+mn-cs"/>
                  <a:sym typeface="Gill Sans"/>
                </a:defRPr>
              </a:lvl1pPr>
            </a:lstStyle>
            <a:p>
              <a:r>
                <a:t>For example, for the Hamiltonian operator: </a:t>
              </a:r>
            </a:p>
          </p:txBody>
        </p:sp>
        <p:pic>
          <p:nvPicPr>
            <p:cNvPr id="207" name="droppedImage.pdf" descr="droppedImage.pdf"/>
            <p:cNvPicPr>
              <a:picLocks noChangeAspect="1"/>
            </p:cNvPicPr>
            <p:nvPr/>
          </p:nvPicPr>
          <p:blipFill>
            <a:blip r:embed="rId3">
              <a:extLst/>
            </a:blip>
            <a:stretch>
              <a:fillRect/>
            </a:stretch>
          </p:blipFill>
          <p:spPr>
            <a:xfrm>
              <a:off x="8368177" y="215900"/>
              <a:ext cx="2247901" cy="311684"/>
            </a:xfrm>
            <a:prstGeom prst="rect">
              <a:avLst/>
            </a:prstGeom>
            <a:ln w="12700" cap="flat">
              <a:noFill/>
              <a:miter lim="400000"/>
            </a:ln>
            <a:effectLst/>
          </p:spPr>
        </p:pic>
      </p:grpSp>
      <p:sp>
        <p:nvSpPr>
          <p:cNvPr id="209" name="Eigenfunctions form an orthonormal basis set; all other wavefunctions can be expressed in terms of these:"/>
          <p:cNvSpPr txBox="1"/>
          <p:nvPr/>
        </p:nvSpPr>
        <p:spPr>
          <a:xfrm>
            <a:off x="0" y="7372350"/>
            <a:ext cx="13055600" cy="1143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defTabSz="584200">
              <a:defRPr sz="3600">
                <a:latin typeface="+mn-lt"/>
                <a:ea typeface="+mn-ea"/>
                <a:cs typeface="+mn-cs"/>
                <a:sym typeface="Gill Sans"/>
              </a:defRPr>
            </a:lvl1pPr>
          </a:lstStyle>
          <a:p>
            <a:r>
              <a:rPr dirty="0" err="1"/>
              <a:t>Eigenfunctions</a:t>
            </a:r>
            <a:r>
              <a:rPr dirty="0"/>
              <a:t> form an orthonormal basis set; all other </a:t>
            </a:r>
            <a:r>
              <a:rPr dirty="0" err="1"/>
              <a:t>wavefunctions</a:t>
            </a:r>
            <a:r>
              <a:rPr dirty="0"/>
              <a:t> can be expressed in terms of these: </a:t>
            </a:r>
          </a:p>
        </p:txBody>
      </p:sp>
      <p:grpSp>
        <p:nvGrpSpPr>
          <p:cNvPr id="214" name="Group"/>
          <p:cNvGrpSpPr/>
          <p:nvPr/>
        </p:nvGrpSpPr>
        <p:grpSpPr>
          <a:xfrm>
            <a:off x="-1" y="3162300"/>
            <a:ext cx="14091557" cy="763583"/>
            <a:chOff x="0" y="0"/>
            <a:chExt cx="12763500" cy="763582"/>
          </a:xfrm>
        </p:grpSpPr>
        <p:sp>
          <p:nvSpPr>
            <p:cNvPr id="212" name="The expectation value of any operator is given by:"/>
            <p:cNvSpPr txBox="1"/>
            <p:nvPr/>
          </p:nvSpPr>
          <p:spPr>
            <a:xfrm>
              <a:off x="0" y="31750"/>
              <a:ext cx="12763500" cy="6223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defTabSz="584200">
                <a:defRPr sz="3600">
                  <a:latin typeface="+mn-lt"/>
                  <a:ea typeface="+mn-ea"/>
                  <a:cs typeface="+mn-cs"/>
                  <a:sym typeface="Gill Sans"/>
                </a:defRPr>
              </a:lvl1pPr>
            </a:lstStyle>
            <a:p>
              <a:r>
                <a:t>The expectation value of any operator is given by:</a:t>
              </a:r>
            </a:p>
          </p:txBody>
        </p:sp>
        <p:pic>
          <p:nvPicPr>
            <p:cNvPr id="213" name="droppedImage.pdf" descr="droppedImage.pdf"/>
            <p:cNvPicPr>
              <a:picLocks noChangeAspect="1"/>
            </p:cNvPicPr>
            <p:nvPr/>
          </p:nvPicPr>
          <p:blipFill>
            <a:blip r:embed="rId4">
              <a:extLst/>
            </a:blip>
            <a:stretch>
              <a:fillRect/>
            </a:stretch>
          </p:blipFill>
          <p:spPr>
            <a:xfrm>
              <a:off x="9309100" y="0"/>
              <a:ext cx="2298700" cy="763583"/>
            </a:xfrm>
            <a:prstGeom prst="rect">
              <a:avLst/>
            </a:prstGeom>
            <a:ln w="12700" cap="flat">
              <a:noFill/>
              <a:miter lim="400000"/>
            </a:ln>
            <a:effectLst/>
          </p:spPr>
        </p:pic>
      </p:grpSp>
      <p:pic>
        <p:nvPicPr>
          <p:cNvPr id="16" name="droppedImage.pdf" descr="droppedImage.pdf"/>
          <p:cNvPicPr>
            <a:picLocks noChangeAspect="1"/>
          </p:cNvPicPr>
          <p:nvPr/>
        </p:nvPicPr>
        <p:blipFill>
          <a:blip r:embed="rId5">
            <a:extLst/>
          </a:blip>
          <a:stretch>
            <a:fillRect/>
          </a:stretch>
        </p:blipFill>
        <p:spPr>
          <a:xfrm>
            <a:off x="10140934" y="8515351"/>
            <a:ext cx="2120900" cy="763129"/>
          </a:xfrm>
          <a:prstGeom prst="rect">
            <a:avLst/>
          </a:prstGeom>
          <a:ln w="12700" cap="flat">
            <a:noFill/>
            <a:miter lim="400000"/>
          </a:ln>
          <a:effectLst/>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0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 grpId="2" animBg="1" advAuto="0"/>
      <p:bldP spid="208" grpId="3" animBg="1" advAuto="0"/>
      <p:bldP spid="209" grpId="0"/>
      <p:bldP spid="214" grpId="1"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Only a few problems can be solved analytically"/>
          <p:cNvSpPr txBox="1">
            <a:spLocks noGrp="1"/>
          </p:cNvSpPr>
          <p:nvPr>
            <p:ph type="title"/>
          </p:nvPr>
        </p:nvSpPr>
        <p:spPr>
          <a:xfrm>
            <a:off x="1270000" y="254000"/>
            <a:ext cx="10464800" cy="1778000"/>
          </a:xfrm>
          <a:prstGeom prst="rect">
            <a:avLst/>
          </a:prstGeom>
        </p:spPr>
        <p:txBody>
          <a:bodyPr/>
          <a:lstStyle/>
          <a:p>
            <a:r>
              <a:t>Only a few problems can be solved analytically</a:t>
            </a:r>
          </a:p>
        </p:txBody>
      </p:sp>
      <p:sp>
        <p:nvSpPr>
          <p:cNvPr id="21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9</a:t>
            </a:fld>
            <a:endParaRPr/>
          </a:p>
        </p:txBody>
      </p:sp>
      <p:sp>
        <p:nvSpPr>
          <p:cNvPr id="218" name="Particle in a box…"/>
          <p:cNvSpPr txBox="1"/>
          <p:nvPr/>
        </p:nvSpPr>
        <p:spPr>
          <a:xfrm>
            <a:off x="927100" y="3911600"/>
            <a:ext cx="10464800" cy="493926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p>
            <a:pPr marL="571500" indent="-571500" defTabSz="584200">
              <a:spcBef>
                <a:spcPts val="2400"/>
              </a:spcBef>
              <a:buSzPct val="171000"/>
              <a:buChar char="•"/>
              <a:defRPr sz="3600">
                <a:latin typeface="+mn-lt"/>
                <a:ea typeface="+mn-ea"/>
                <a:cs typeface="+mn-cs"/>
                <a:sym typeface="Gill Sans"/>
              </a:defRPr>
            </a:pPr>
            <a:r>
              <a:t>Particle in a box</a:t>
            </a:r>
          </a:p>
          <a:p>
            <a:pPr marL="571500" indent="-571500" defTabSz="584200">
              <a:spcBef>
                <a:spcPts val="2400"/>
              </a:spcBef>
              <a:buSzPct val="171000"/>
              <a:buChar char="•"/>
              <a:defRPr sz="3600">
                <a:latin typeface="+mn-lt"/>
                <a:ea typeface="+mn-ea"/>
                <a:cs typeface="+mn-cs"/>
                <a:sym typeface="Gill Sans"/>
              </a:defRPr>
            </a:pPr>
            <a:r>
              <a:t>Harmonic oscillator</a:t>
            </a:r>
          </a:p>
          <a:p>
            <a:pPr marL="571500" indent="-571500" defTabSz="584200">
              <a:spcBef>
                <a:spcPts val="2400"/>
              </a:spcBef>
              <a:buSzPct val="171000"/>
              <a:buChar char="•"/>
              <a:defRPr sz="3600">
                <a:latin typeface="+mn-lt"/>
                <a:ea typeface="+mn-ea"/>
                <a:cs typeface="+mn-cs"/>
                <a:sym typeface="Gill Sans"/>
              </a:defRPr>
            </a:pPr>
            <a:r>
              <a:t>Hydrogen atom</a:t>
            </a:r>
          </a:p>
          <a:p>
            <a:pPr marL="571500" indent="-571500" defTabSz="584200">
              <a:spcBef>
                <a:spcPts val="2400"/>
              </a:spcBef>
              <a:buSzPct val="171000"/>
              <a:buChar char="•"/>
              <a:defRPr sz="3600">
                <a:latin typeface="+mn-lt"/>
                <a:ea typeface="+mn-ea"/>
                <a:cs typeface="+mn-cs"/>
                <a:sym typeface="Gill Sans"/>
              </a:defRPr>
            </a:pPr>
            <a:endParaRPr/>
          </a:p>
          <a:p>
            <a:pPr marL="571500" indent="-571500" defTabSz="584200">
              <a:spcBef>
                <a:spcPts val="2400"/>
              </a:spcBef>
              <a:buSzPct val="171000"/>
              <a:buChar char="•"/>
              <a:defRPr sz="3600">
                <a:latin typeface="+mn-lt"/>
                <a:ea typeface="+mn-ea"/>
                <a:cs typeface="+mn-cs"/>
                <a:sym typeface="Gill Sans"/>
              </a:defRPr>
            </a:pPr>
            <a:r>
              <a:t>Common element: Energy levels are “quantized”</a:t>
            </a:r>
          </a:p>
        </p:txBody>
      </p:sp>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a:ea typeface="Gill Sans"/>
        <a:cs typeface="Gill Sans"/>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a:ea typeface="Gill Sans"/>
        <a:cs typeface="Gill Sans"/>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46</TotalTime>
  <Words>2795</Words>
  <Application>Microsoft Office PowerPoint</Application>
  <PresentationFormat>Custom</PresentationFormat>
  <Paragraphs>305</Paragraphs>
  <Slides>38</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Gill Sans</vt:lpstr>
      <vt:lpstr>Helvetica</vt:lpstr>
      <vt:lpstr>Helvetica Light</vt:lpstr>
      <vt:lpstr>Lucida Grande</vt:lpstr>
      <vt:lpstr>Open Sans Regular</vt:lpstr>
      <vt:lpstr>White</vt:lpstr>
      <vt:lpstr>Why quantum mechanics? Several key experiments motivate it</vt:lpstr>
      <vt:lpstr>Photoelectric effect and absorption and emission spectra are explained by photons </vt:lpstr>
      <vt:lpstr>Electron diffraction is explained by the wave properties of particles</vt:lpstr>
      <vt:lpstr>QM is a more rigorous approach to generating energy landscapes</vt:lpstr>
      <vt:lpstr>The Schrödinger equation describes quantum systems</vt:lpstr>
      <vt:lpstr>The Schrödinger equation describes quantum systems</vt:lpstr>
      <vt:lpstr>The Schrödinger equation describes quantum systems</vt:lpstr>
      <vt:lpstr>States are specified  completely by the wavefunction</vt:lpstr>
      <vt:lpstr>Only a few problems can be solved analytically</vt:lpstr>
      <vt:lpstr>The hydrogen atom (and one electron atoms) can be solved analytically</vt:lpstr>
      <vt:lpstr>These basic orbital shapes provide tremendous insight into chemical bonding and reactions</vt:lpstr>
      <vt:lpstr>The Born-Oppenheimer approximation is for systems with multiple nuclei</vt:lpstr>
      <vt:lpstr>Polyelectronic atoms present challenges</vt:lpstr>
      <vt:lpstr>Variational theory enables approximate solutions and simple tests</vt:lpstr>
      <vt:lpstr>The variational principle allows for “guessing” of solutions</vt:lpstr>
      <vt:lpstr>Hartree-Fock: Come up with a simple functional form for the wavefunction  and use the variational theorem </vt:lpstr>
      <vt:lpstr>Hartree-Fock uses the variational theorem with a particular trial wavefunction to obtain an approximate solution</vt:lpstr>
      <vt:lpstr>Slater determinants provide a way to get antisymmetric wavefunctions</vt:lpstr>
      <vt:lpstr>Let’s see what happens if we apply this approach to a general molecular system</vt:lpstr>
      <vt:lpstr>Well, now we have an expression for the energy, which is fine, but how do we get the wavefunctions and orbitals?</vt:lpstr>
      <vt:lpstr>This results in a big nasty equation which has to be solved “self-consistently”</vt:lpstr>
      <vt:lpstr>That was Hartree-Fock: Why isn’t this the end of the story on QM?</vt:lpstr>
      <vt:lpstr>Also, there are numerical challenges relating to ‘basis sets’</vt:lpstr>
      <vt:lpstr>Gaussian-type orbitals (GTOs) approximate the STOs well fairly quickly</vt:lpstr>
      <vt:lpstr>Remember, we’re just trying to represent the region of electrons using these GTOs and STOs</vt:lpstr>
      <vt:lpstr>A basis set is a collection of orbitals to represent the electronic wave function</vt:lpstr>
      <vt:lpstr>Basis sets continued</vt:lpstr>
      <vt:lpstr>Computing the electron density</vt:lpstr>
      <vt:lpstr>Summary of Hartree-Fock</vt:lpstr>
      <vt:lpstr>Side note: Hartree-Fock (HF) is also referred to the self-consistent field method (SCF).  You’ll use this method in the  Jupyter notebook.</vt:lpstr>
      <vt:lpstr>Density functional theory is concerned only with the electron density,  not the wavefunction</vt:lpstr>
      <vt:lpstr>Exchange-correlation term is not known exactly, but it is universal</vt:lpstr>
      <vt:lpstr>Solving for the density involves finding the density that minimizes the energy</vt:lpstr>
      <vt:lpstr>Ab initio molecular dynamics</vt:lpstr>
      <vt:lpstr>Semi-empirical methods</vt:lpstr>
      <vt:lpstr>Most chemistry doesn’t happen in the gas: Continuum solvent models try to capture this</vt:lpstr>
      <vt:lpstr>One important effect: Molecules are more polarized in solution than in vacuum</vt:lpstr>
      <vt:lpstr>But also: We might be interested in predicting solvation/solubility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quantum mechanics? Several key experiments motivate it</dc:title>
  <cp:lastModifiedBy>Victoria Lim</cp:lastModifiedBy>
  <cp:revision>7</cp:revision>
  <dcterms:modified xsi:type="dcterms:W3CDTF">2018-01-18T18:50:48Z</dcterms:modified>
</cp:coreProperties>
</file>