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sldIdLst>
    <p:sldId id="256" r:id="rId2"/>
    <p:sldId id="281" r:id="rId3"/>
    <p:sldId id="282" r:id="rId4"/>
    <p:sldId id="288" r:id="rId5"/>
    <p:sldId id="284" r:id="rId6"/>
    <p:sldId id="283" r:id="rId7"/>
    <p:sldId id="286" r:id="rId8"/>
    <p:sldId id="287" r:id="rId9"/>
    <p:sldId id="289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744"/>
  </p:normalViewPr>
  <p:slideViewPr>
    <p:cSldViewPr snapToGrid="0">
      <p:cViewPr varScale="1">
        <p:scale>
          <a:sx n="116" d="100"/>
          <a:sy n="116" d="100"/>
        </p:scale>
        <p:origin x="1112" y="17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석천" userId="c6b6935b2692cbb1" providerId="LiveId" clId="{5DAA209D-5107-2348-A8CE-DD958F5E7F41}"/>
    <pc:docChg chg="modSld">
      <pc:chgData name="정 석천" userId="c6b6935b2692cbb1" providerId="LiveId" clId="{5DAA209D-5107-2348-A8CE-DD958F5E7F41}" dt="2022-05-10T05:09:32.133" v="28" actId="20577"/>
      <pc:docMkLst>
        <pc:docMk/>
      </pc:docMkLst>
      <pc:sldChg chg="modSp mod">
        <pc:chgData name="정 석천" userId="c6b6935b2692cbb1" providerId="LiveId" clId="{5DAA209D-5107-2348-A8CE-DD958F5E7F41}" dt="2022-05-10T05:09:32.133" v="28" actId="20577"/>
        <pc:sldMkLst>
          <pc:docMk/>
          <pc:sldMk cId="1331257478" sldId="281"/>
        </pc:sldMkLst>
        <pc:spChg chg="mod">
          <ac:chgData name="정 석천" userId="c6b6935b2692cbb1" providerId="LiveId" clId="{5DAA209D-5107-2348-A8CE-DD958F5E7F41}" dt="2022-05-10T05:09:32.133" v="28" actId="20577"/>
          <ac:spMkLst>
            <pc:docMk/>
            <pc:sldMk cId="1331257478" sldId="281"/>
            <ac:spMk id="5" creationId="{7CE96DA3-62A1-4A5C-A3D7-1DF7B9E07A1B}"/>
          </ac:spMkLst>
        </pc:spChg>
      </pc:sldChg>
      <pc:sldChg chg="modSp mod">
        <pc:chgData name="정 석천" userId="c6b6935b2692cbb1" providerId="LiveId" clId="{5DAA209D-5107-2348-A8CE-DD958F5E7F41}" dt="2022-05-10T05:08:27.260" v="17" actId="20577"/>
        <pc:sldMkLst>
          <pc:docMk/>
          <pc:sldMk cId="3045755496" sldId="286"/>
        </pc:sldMkLst>
        <pc:graphicFrameChg chg="modGraphic">
          <ac:chgData name="정 석천" userId="c6b6935b2692cbb1" providerId="LiveId" clId="{5DAA209D-5107-2348-A8CE-DD958F5E7F41}" dt="2022-05-10T05:08:27.260" v="17" actId="20577"/>
          <ac:graphicFrameMkLst>
            <pc:docMk/>
            <pc:sldMk cId="3045755496" sldId="286"/>
            <ac:graphicFrameMk id="27" creationId="{67810664-1D32-4519-8F9D-5077EC37C6D6}"/>
          </ac:graphicFrameMkLst>
        </pc:graphicFrameChg>
      </pc:sldChg>
      <pc:sldChg chg="modSp mod">
        <pc:chgData name="정 석천" userId="c6b6935b2692cbb1" providerId="LiveId" clId="{5DAA209D-5107-2348-A8CE-DD958F5E7F41}" dt="2022-05-09T06:05:45.213" v="13" actId="20577"/>
        <pc:sldMkLst>
          <pc:docMk/>
          <pc:sldMk cId="339783186" sldId="292"/>
        </pc:sldMkLst>
        <pc:spChg chg="mod">
          <ac:chgData name="정 석천" userId="c6b6935b2692cbb1" providerId="LiveId" clId="{5DAA209D-5107-2348-A8CE-DD958F5E7F41}" dt="2022-05-09T06:05:45.213" v="13" actId="20577"/>
          <ac:spMkLst>
            <pc:docMk/>
            <pc:sldMk cId="339783186" sldId="292"/>
            <ac:spMk id="7" creationId="{1E3811EF-441E-1A78-9D64-E8CB735194B2}"/>
          </ac:spMkLst>
        </pc:spChg>
        <pc:picChg chg="mod">
          <ac:chgData name="정 석천" userId="c6b6935b2692cbb1" providerId="LiveId" clId="{5DAA209D-5107-2348-A8CE-DD958F5E7F41}" dt="2022-05-09T06:05:30.969" v="0" actId="1076"/>
          <ac:picMkLst>
            <pc:docMk/>
            <pc:sldMk cId="339783186" sldId="292"/>
            <ac:picMk id="4" creationId="{69AF536F-8D59-FB95-B570-3717823470D1}"/>
          </ac:picMkLst>
        </pc:picChg>
        <pc:picChg chg="mod">
          <ac:chgData name="정 석천" userId="c6b6935b2692cbb1" providerId="LiveId" clId="{5DAA209D-5107-2348-A8CE-DD958F5E7F41}" dt="2022-05-09T06:05:33.054" v="1" actId="1076"/>
          <ac:picMkLst>
            <pc:docMk/>
            <pc:sldMk cId="339783186" sldId="292"/>
            <ac:picMk id="8" creationId="{6505A09F-8978-1AA2-7A30-1DD290FDC7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533BCC4-6F4B-48F5-875F-101EED39707F}" type="datetime1">
              <a:rPr lang="ko-KR" altLang="en-US"/>
              <a:pPr lvl="0">
                <a:defRPr/>
              </a:pPr>
              <a:t>2022. 6. 13.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71C2515-4B4B-447D-9400-CD711511663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A97FAE3-C2FF-4EC4-960F-01ADE721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637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72F82B4-5932-45FA-A34A-4C8E2664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4E8E1824-A35D-4780-9757-0E61A6A5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A39D-E625-4DD1-BE9D-6A6013C841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40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413733"/>
            <a:ext cx="10972800" cy="471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A39D-E625-4DD1-BE9D-6A6013C8412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EC57-8725-494E-8156-2D026710642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B23195-2405-42C3-A170-56BA6AF197AD}"/>
              </a:ext>
            </a:extLst>
          </p:cNvPr>
          <p:cNvGrpSpPr/>
          <p:nvPr userDrawn="1"/>
        </p:nvGrpSpPr>
        <p:grpSpPr>
          <a:xfrm>
            <a:off x="3680966" y="6275140"/>
            <a:ext cx="5344163" cy="446336"/>
            <a:chOff x="801957" y="642561"/>
            <a:chExt cx="2922311" cy="44633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1D629E2-F53D-4E52-AE20-7D08D4769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957" y="642561"/>
              <a:ext cx="255369" cy="44633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8BC27A-E6A9-48C2-A706-A71B42FC1EBD}"/>
                </a:ext>
              </a:extLst>
            </p:cNvPr>
            <p:cNvSpPr txBox="1"/>
            <p:nvPr/>
          </p:nvSpPr>
          <p:spPr>
            <a:xfrm>
              <a:off x="801957" y="705869"/>
              <a:ext cx="2922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</a:rPr>
                <a:t>경동대학교 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정보보안학과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</a:rPr>
                <a:t>소프트웨어학과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7A5D5E-C32F-49EA-9A62-55DCDC3428D8}"/>
              </a:ext>
            </a:extLst>
          </p:cNvPr>
          <p:cNvSpPr/>
          <p:nvPr userDrawn="1"/>
        </p:nvSpPr>
        <p:spPr>
          <a:xfrm>
            <a:off x="-6437" y="1142351"/>
            <a:ext cx="12192000" cy="14401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5EA313-CE71-4B22-9855-BAF7B2ABD35C}"/>
              </a:ext>
            </a:extLst>
          </p:cNvPr>
          <p:cNvSpPr/>
          <p:nvPr userDrawn="1"/>
        </p:nvSpPr>
        <p:spPr>
          <a:xfrm flipV="1">
            <a:off x="0" y="6812279"/>
            <a:ext cx="9648395" cy="45721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28A4F8-A000-409E-B65D-5CE4D44302ED}"/>
              </a:ext>
            </a:extLst>
          </p:cNvPr>
          <p:cNvSpPr/>
          <p:nvPr userDrawn="1"/>
        </p:nvSpPr>
        <p:spPr>
          <a:xfrm flipV="1">
            <a:off x="9648395" y="6812279"/>
            <a:ext cx="2537168" cy="45720"/>
          </a:xfrm>
          <a:prstGeom prst="rect">
            <a:avLst/>
          </a:prstGeom>
          <a:solidFill>
            <a:srgbClr val="E6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gineering.salesforce.com/capture-the-flag-secure-your-knowledge-37b43180e55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0" y="1772816"/>
            <a:ext cx="12192000" cy="95509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lIns="91440" tIns="45720" rIns="91440" bIns="45720" anchor="ctr"/>
          <a:lstStyle>
            <a:lvl1pPr eaLnBrk="0" hangingPunct="0">
              <a:spcBef>
                <a:spcPct val="20000"/>
              </a:spcBef>
              <a:buFont typeface="Wingdings" pitchFamily="2" charset="2"/>
              <a:buChar char="q"/>
              <a:tabLst>
                <a:tab pos="666750" algn="l"/>
              </a:tabLst>
              <a:defRPr kumimoji="1"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666750" algn="l"/>
              </a:tabLst>
              <a:defRPr kumimoji="1"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tabLst>
                <a:tab pos="666750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4800" b="1" dirty="0">
                <a:solidFill>
                  <a:srgbClr val="FFFF00"/>
                </a:solidFill>
                <a:latin typeface="Gulim"/>
                <a:ea typeface="Gulim"/>
              </a:rPr>
              <a:t>졸업 작품 개발 계획</a:t>
            </a:r>
            <a:endParaRPr lang="en-US" altLang="ko-KR" sz="4800" b="1" dirty="0">
              <a:solidFill>
                <a:srgbClr val="FFFF00"/>
              </a:solidFill>
              <a:latin typeface="Gulim"/>
              <a:ea typeface="Guli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19736" y="3729983"/>
            <a:ext cx="4749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팀장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정석천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팀원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손정민</a:t>
            </a:r>
          </a:p>
        </p:txBody>
      </p:sp>
      <p:pic>
        <p:nvPicPr>
          <p:cNvPr id="10" name="그림 9" descr="자연이(가) 표시된 사진&#10;&#10;자동 생성된 설명">
            <a:extLst>
              <a:ext uri="{FF2B5EF4-FFF2-40B4-BE49-F238E27FC236}">
                <a16:creationId xmlns:a16="http://schemas.microsoft.com/office/drawing/2014/main" id="{373BFD26-378B-4B84-AFEF-187EC678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9447"/>
            <a:ext cx="12192000" cy="2558553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C745C9DA-7F1D-46FF-8881-F350C7AD0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774" y="2867346"/>
            <a:ext cx="31476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buNone/>
            </a:pPr>
            <a:r>
              <a:rPr lang="en-US" altLang="ko-KR" sz="3600" b="1" dirty="0">
                <a:latin typeface="굴림"/>
                <a:ea typeface="굴림"/>
              </a:rPr>
              <a:t>2022.03.14.</a:t>
            </a:r>
            <a:endParaRPr lang="ko-KR" altLang="en-US" sz="3600" dirty="0">
              <a:latin typeface="굴림"/>
              <a:ea typeface="굴림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BA6CBA-7B69-4830-8562-7E2A1D91C95F}"/>
              </a:ext>
            </a:extLst>
          </p:cNvPr>
          <p:cNvGrpSpPr/>
          <p:nvPr/>
        </p:nvGrpSpPr>
        <p:grpSpPr>
          <a:xfrm>
            <a:off x="613665" y="279161"/>
            <a:ext cx="2166910" cy="707886"/>
            <a:chOff x="866690" y="381167"/>
            <a:chExt cx="2192527" cy="7078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104384-68B0-4513-B41F-0F61AD041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90" y="381167"/>
              <a:ext cx="633507" cy="7078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0236CA-2A09-484B-9458-148D71C2A366}"/>
                </a:ext>
              </a:extLst>
            </p:cNvPr>
            <p:cNvSpPr txBox="1"/>
            <p:nvPr/>
          </p:nvSpPr>
          <p:spPr>
            <a:xfrm>
              <a:off x="1500196" y="418529"/>
              <a:ext cx="1559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굴림"/>
                  <a:ea typeface="굴림"/>
                </a:rPr>
                <a:t>경동대학교 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굴림"/>
                <a:ea typeface="굴림"/>
              </a:endParaRPr>
            </a:p>
            <a:p>
              <a:r>
                <a:rPr lang="ko-KR" altLang="en-US" b="1" dirty="0">
                  <a:solidFill>
                    <a:schemeClr val="bg1">
                      <a:lumMod val="50000"/>
                    </a:schemeClr>
                  </a:solidFill>
                  <a:latin typeface="굴림"/>
                  <a:ea typeface="굴림"/>
                </a:rPr>
                <a:t>정보보안학과</a:t>
              </a:r>
              <a:endParaRPr lang="en-US" altLang="ko-KR" b="1" dirty="0">
                <a:solidFill>
                  <a:schemeClr val="bg1">
                    <a:lumMod val="50000"/>
                  </a:schemeClr>
                </a:solidFill>
                <a:latin typeface="굴림"/>
                <a:ea typeface="굴림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중간 발표 </a:t>
            </a:r>
            <a:r>
              <a:rPr lang="en-US" altLang="ko-KR" dirty="0"/>
              <a:t>(2022-05-02)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Beginner Guide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Book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66428D-E38C-BE12-32A1-8C9973B6B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1557998"/>
            <a:ext cx="3184502" cy="4823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Beginner Guide</a:t>
            </a:r>
            <a:r>
              <a:rPr lang="ko-KR" altLang="en-US" sz="1600" dirty="0"/>
              <a:t>파일을 먼저 텍스트로 작성한 후</a:t>
            </a:r>
            <a:r>
              <a:rPr lang="en-US" altLang="ko-KR" sz="1600" dirty="0"/>
              <a:t> </a:t>
            </a:r>
            <a:r>
              <a:rPr lang="ko-KR" altLang="en-US" sz="1600" dirty="0"/>
              <a:t>해당 파일 내용을 각 </a:t>
            </a:r>
            <a:r>
              <a:rPr lang="en-US" altLang="ko-KR" sz="1600" dirty="0"/>
              <a:t>OS</a:t>
            </a:r>
            <a:r>
              <a:rPr lang="ko-KR" altLang="en-US" sz="1600" dirty="0"/>
              <a:t>에 맞게 </a:t>
            </a:r>
            <a:r>
              <a:rPr lang="en-US" altLang="ko-KR" sz="1600" dirty="0"/>
              <a:t>Android</a:t>
            </a:r>
            <a:r>
              <a:rPr lang="ko-KR" altLang="en-US" sz="1600" dirty="0"/>
              <a:t> 및 </a:t>
            </a:r>
            <a:r>
              <a:rPr lang="en-US" altLang="ko-KR" sz="1600" dirty="0"/>
              <a:t>IOS</a:t>
            </a:r>
            <a:r>
              <a:rPr lang="ko-KR" altLang="en-US" sz="1600" dirty="0"/>
              <a:t>에 앱을 제작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1355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중간 발표 </a:t>
            </a:r>
            <a:r>
              <a:rPr lang="en-US" altLang="ko-KR" dirty="0"/>
              <a:t>(2022-05-02)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3-1.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Beginner Guide App - 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1522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Beginner Guide Book</a:t>
            </a:r>
            <a:r>
              <a:rPr lang="ko-KR" altLang="en-US" sz="1600" dirty="0"/>
              <a:t>의 내용을 </a:t>
            </a:r>
            <a:r>
              <a:rPr lang="en-US" altLang="ko-KR" sz="1600" dirty="0"/>
              <a:t>IOS </a:t>
            </a:r>
            <a:r>
              <a:rPr lang="ko-KR" altLang="en-US" sz="1600" dirty="0"/>
              <a:t>앱으로 구현</a:t>
            </a:r>
            <a:r>
              <a:rPr lang="en-US" altLang="ko-KR" sz="1600" dirty="0"/>
              <a:t> </a:t>
            </a:r>
            <a:r>
              <a:rPr lang="ko-KR" altLang="en-US" sz="1600" dirty="0"/>
              <a:t>하였으며</a:t>
            </a:r>
            <a:r>
              <a:rPr lang="en-US" altLang="ko-KR" sz="1600" dirty="0"/>
              <a:t>,</a:t>
            </a:r>
            <a:r>
              <a:rPr lang="ko-KR" altLang="en-US" sz="1600" dirty="0"/>
              <a:t> 화면 전환부터 텍스트 출력까지 개발 완료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추가적으로 </a:t>
            </a:r>
            <a:r>
              <a:rPr lang="en-US" altLang="ko-KR" sz="1600" dirty="0"/>
              <a:t>Beginner Guide Book </a:t>
            </a:r>
            <a:r>
              <a:rPr lang="ko-KR" altLang="en-US" sz="1600" dirty="0"/>
              <a:t>내용 업데이트 시 앱 내에도 업데이트 진행 필요</a:t>
            </a:r>
            <a:endParaRPr lang="en-US" altLang="ko-KR" sz="16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FF9A5-7FDA-7082-EA35-FE358620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6106"/>
            <a:ext cx="2669182" cy="5072332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ACDA31-0F7C-0175-9E31-61508A898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236" y="1406106"/>
            <a:ext cx="2669182" cy="50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중간 발표 </a:t>
            </a:r>
            <a:r>
              <a:rPr lang="en-US" altLang="ko-KR" dirty="0"/>
              <a:t>(2022-05-02)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537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3-2.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Beginner Guide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App - Android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115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Beginner Guide</a:t>
            </a:r>
            <a:r>
              <a:rPr lang="ko-KR" altLang="en-US" sz="1600" dirty="0"/>
              <a:t> </a:t>
            </a:r>
            <a:r>
              <a:rPr lang="en-US" altLang="ko-KR" sz="1600" dirty="0"/>
              <a:t>Book</a:t>
            </a:r>
            <a:r>
              <a:rPr lang="ko-KR" altLang="en-US" sz="1600" dirty="0"/>
              <a:t>의 내용을</a:t>
            </a:r>
            <a:r>
              <a:rPr lang="en-US" altLang="ko-KR" sz="1600" dirty="0"/>
              <a:t> Android </a:t>
            </a:r>
            <a:r>
              <a:rPr lang="ko-KR" altLang="en-US" sz="1600" dirty="0"/>
              <a:t>앱으로 텍스 출력 전까지 화면 전환을 개발 했으며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Beginner Guide Book</a:t>
            </a:r>
            <a:r>
              <a:rPr lang="ko-KR" altLang="en-US" sz="1600" dirty="0"/>
              <a:t>의 내용을 앱 내부에 추가 필요</a:t>
            </a:r>
            <a:endParaRPr lang="en-US" altLang="ko-KR" sz="1600" dirty="0"/>
          </a:p>
        </p:txBody>
      </p:sp>
      <p:pic>
        <p:nvPicPr>
          <p:cNvPr id="4" name="Picture 3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69AF536F-8D59-FB95-B570-371782347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76" y="2019663"/>
            <a:ext cx="2416587" cy="4180043"/>
          </a:xfrm>
          <a:prstGeom prst="rect">
            <a:avLst/>
          </a:prstGeom>
        </p:spPr>
      </p:pic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6505A09F-8978-1AA2-7A30-1DD290FDC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027" y="2019663"/>
            <a:ext cx="2416588" cy="41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A26F58-8640-4963-83DD-3B6B409C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4000" b="1">
                <a:latin typeface="굴림"/>
                <a:ea typeface="굴림"/>
              </a:rPr>
              <a:t>1. </a:t>
            </a:r>
            <a:r>
              <a:rPr lang="ko-KR" altLang="en-US" b="1">
                <a:latin typeface="굴림"/>
                <a:ea typeface="굴림"/>
              </a:rPr>
              <a:t>작품 개요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CE96DA3-62A1-4A5C-A3D7-1DF7B9E07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732851" cy="131809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작품명</a:t>
            </a:r>
            <a:r>
              <a:rPr lang="ko-KR" altLang="en-US" dirty="0"/>
              <a:t> </a:t>
            </a:r>
            <a:r>
              <a:rPr lang="en-US" altLang="ko-KR" dirty="0"/>
              <a:t>: KDU – CTF</a:t>
            </a:r>
          </a:p>
          <a:p>
            <a:pPr marL="0" indent="0">
              <a:buNone/>
            </a:pPr>
            <a:endParaRPr lang="en-US" altLang="ko-KR" sz="1200" dirty="0"/>
          </a:p>
          <a:p>
            <a:pPr>
              <a:buFontTx/>
              <a:buChar char="-"/>
            </a:pPr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CTF </a:t>
            </a:r>
          </a:p>
          <a:p>
            <a:pPr>
              <a:buFontTx/>
              <a:buChar char="-"/>
            </a:pPr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“Beginner</a:t>
            </a:r>
            <a:r>
              <a:rPr lang="ko-KR" altLang="en-US" sz="1600" dirty="0"/>
              <a:t> </a:t>
            </a:r>
            <a:r>
              <a:rPr lang="en-US" altLang="ko-KR" sz="1600" dirty="0"/>
              <a:t>Guide”</a:t>
            </a:r>
            <a:r>
              <a:rPr lang="ko-KR" altLang="en-US" sz="1600" dirty="0"/>
              <a:t> 제작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“Beginner Guide” </a:t>
            </a:r>
            <a:r>
              <a:rPr lang="ko-KR" altLang="en-US" sz="1600" dirty="0"/>
              <a:t>전용 앱 제작</a:t>
            </a:r>
            <a:r>
              <a:rPr lang="en-US" altLang="ko-KR" sz="1600" dirty="0"/>
              <a:t>(IOS, Android)</a:t>
            </a:r>
            <a:r>
              <a:rPr lang="ko-KR" altLang="en-US" sz="1600" dirty="0"/>
              <a:t> 및 배포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  <p:graphicFrame>
        <p:nvGraphicFramePr>
          <p:cNvPr id="9" name="표 231">
            <a:extLst>
              <a:ext uri="{FF2B5EF4-FFF2-40B4-BE49-F238E27FC236}">
                <a16:creationId xmlns:a16="http://schemas.microsoft.com/office/drawing/2014/main" id="{857CCAD1-DFED-4A8B-ACE6-09F9038A7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61665"/>
              </p:ext>
            </p:extLst>
          </p:nvPr>
        </p:nvGraphicFramePr>
        <p:xfrm>
          <a:off x="1011382" y="3503514"/>
          <a:ext cx="9929286" cy="1705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8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5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24">
                <a:tc gridSpan="2"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700" b="1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팀구성</a:t>
                      </a:r>
                      <a:endParaRPr lang="ko-KR" altLang="en-US" sz="1700" b="1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700" b="1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90170" marR="90170" marT="46990" marB="4699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322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정석천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(1821032)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CTF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 및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”Beginner Guide”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앱 제작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Android, IOS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54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팀원</a:t>
                      </a:r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손정민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(1921018)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CTF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 제작 및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“Beginner Guide”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앱 제작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Android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8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25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63A25-4866-41BD-9C24-4A535477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작품 개발 동기 및 목적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BE7E-96A7-418A-B6AC-41C16F2C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4316"/>
            <a:ext cx="10972800" cy="4712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2022</a:t>
            </a:r>
            <a:r>
              <a:rPr lang="ko-KR" altLang="en-US" sz="1800" dirty="0"/>
              <a:t>학년도 </a:t>
            </a:r>
            <a:r>
              <a:rPr lang="en-US" altLang="ko-KR" sz="1800" dirty="0"/>
              <a:t>“</a:t>
            </a:r>
            <a:r>
              <a:rPr lang="ko-KR" altLang="en-US" sz="1800" b="1" dirty="0" err="1"/>
              <a:t>캡스톤</a:t>
            </a:r>
            <a:r>
              <a:rPr lang="ko-KR" altLang="en-US" sz="1800" b="1" dirty="0"/>
              <a:t> 디자인 </a:t>
            </a:r>
            <a:r>
              <a:rPr lang="en-US" sz="1800" b="1" dirty="0"/>
              <a:t>II</a:t>
            </a:r>
            <a:r>
              <a:rPr lang="en-US" altLang="ko-KR" sz="1800" dirty="0"/>
              <a:t>”</a:t>
            </a:r>
            <a:r>
              <a:rPr lang="ko-KR" altLang="en-US" sz="1800" dirty="0"/>
              <a:t>에서 준비하는 작품은 “</a:t>
            </a:r>
            <a:r>
              <a:rPr lang="en-US" sz="1800" b="1" dirty="0">
                <a:solidFill>
                  <a:srgbClr val="FF0000"/>
                </a:solidFill>
              </a:rPr>
              <a:t>KDU – CTF</a:t>
            </a:r>
            <a:r>
              <a:rPr lang="en-US" sz="1800" dirty="0"/>
              <a:t>”(</a:t>
            </a:r>
            <a:r>
              <a:rPr lang="ko-KR" altLang="en-US" sz="1800" dirty="0"/>
              <a:t>이하 프로젝트라 칭한다</a:t>
            </a:r>
            <a:r>
              <a:rPr lang="en-US" altLang="ko-KR" sz="1800" dirty="0"/>
              <a:t>)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본 프로젝트의 목적은</a:t>
            </a:r>
            <a:r>
              <a:rPr lang="en-US" altLang="ko-KR" sz="1800" dirty="0"/>
              <a:t> CTF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처음 접하는 학생들도 이해하기 쉬운 </a:t>
            </a:r>
            <a:r>
              <a:rPr lang="en-US" altLang="ko-KR" sz="1800" b="1" dirty="0">
                <a:solidFill>
                  <a:srgbClr val="FF0000"/>
                </a:solidFill>
              </a:rPr>
              <a:t>“Beginner Guide”</a:t>
            </a:r>
            <a:r>
              <a:rPr lang="ko-KR" altLang="en-US" sz="1800" b="1" dirty="0">
                <a:solidFill>
                  <a:srgbClr val="FF0000"/>
                </a:solidFill>
              </a:rPr>
              <a:t> 제작</a:t>
            </a:r>
            <a:r>
              <a:rPr lang="ko-KR" altLang="en-US" sz="1800" dirty="0"/>
              <a:t>과 함께 학생이 </a:t>
            </a:r>
            <a:r>
              <a:rPr lang="en-US" altLang="ko-KR" sz="1800" dirty="0"/>
              <a:t>CTF </a:t>
            </a:r>
            <a:r>
              <a:rPr lang="ko-KR" altLang="en-US" sz="1800" dirty="0"/>
              <a:t>문제를 직접 해결해 </a:t>
            </a:r>
            <a:r>
              <a:rPr lang="ko-KR" altLang="en-US" sz="1800" b="1" dirty="0">
                <a:solidFill>
                  <a:srgbClr val="FF0000"/>
                </a:solidFill>
              </a:rPr>
              <a:t>실력 향상 및 분야별 경험을 쌓기 위함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현재 과에 재학 중인 학생 중 </a:t>
            </a:r>
            <a:r>
              <a:rPr lang="en-US" altLang="ko-KR" sz="1800" dirty="0"/>
              <a:t>CTF</a:t>
            </a:r>
            <a:r>
              <a:rPr lang="ko-KR" altLang="en-US" sz="1800" dirty="0"/>
              <a:t>에 출전하는 사람이 많지 않아 다수의 인원이 </a:t>
            </a:r>
            <a:r>
              <a:rPr lang="en-US" altLang="ko-KR" sz="1800" dirty="0"/>
              <a:t>CTF</a:t>
            </a:r>
            <a:r>
              <a:rPr lang="ko-KR" altLang="en-US" sz="1800" dirty="0"/>
              <a:t>에 대한 경험이 부족한 현실이다</a:t>
            </a:r>
            <a:r>
              <a:rPr lang="en-US" altLang="ko-KR" sz="1800" dirty="0"/>
              <a:t>.</a:t>
            </a:r>
            <a:r>
              <a:rPr lang="ko-KR" altLang="en-US" sz="1800" dirty="0"/>
              <a:t> 이러한 상황에서 </a:t>
            </a:r>
            <a:r>
              <a:rPr lang="en-US" altLang="ko-KR" sz="1800" dirty="0"/>
              <a:t>“Beginner Guide”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제작하고</a:t>
            </a:r>
            <a:r>
              <a:rPr lang="en-US" altLang="ko-KR" sz="1800" dirty="0"/>
              <a:t>,</a:t>
            </a:r>
            <a:r>
              <a:rPr lang="ko-KR" altLang="en-US" sz="1800" dirty="0"/>
              <a:t> 주최가 학교인 </a:t>
            </a:r>
            <a:r>
              <a:rPr lang="en-US" altLang="ko-KR" sz="1800" dirty="0"/>
              <a:t>CTF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개최하여 학생들이 직접 문제를 분석해 해결하여 분야별 문제에 대하여 분석하는 방법 및 실제 상황에서 어떤 행동을 취해야 하는지에 대해 미리 공부할 기회가 될 것이다</a:t>
            </a:r>
            <a:r>
              <a:rPr lang="en-US" altLang="ko-KR" sz="1800" dirty="0"/>
              <a:t>.</a:t>
            </a:r>
            <a:r>
              <a:rPr lang="ko-KR" altLang="en-US" sz="1800" dirty="0"/>
              <a:t> 그리고 주최가 학교인 </a:t>
            </a:r>
            <a:r>
              <a:rPr lang="en-US" altLang="ko-KR" sz="1800" dirty="0"/>
              <a:t>CTF</a:t>
            </a:r>
            <a:r>
              <a:rPr lang="ko-KR" altLang="en-US" sz="1800" dirty="0" err="1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기획했기 때문에 학교 측과 협의 하여 입상</a:t>
            </a:r>
            <a:r>
              <a:rPr lang="en-US" altLang="ko-KR" sz="1800" dirty="0"/>
              <a:t>(</a:t>
            </a:r>
            <a:r>
              <a:rPr lang="ko-KR" altLang="en-US" sz="1800" dirty="0"/>
              <a:t>최종 순위 </a:t>
            </a:r>
            <a:r>
              <a:rPr lang="en-US" altLang="ko-KR" sz="1800" dirty="0"/>
              <a:t>3</a:t>
            </a:r>
            <a:r>
              <a:rPr lang="ko-KR" altLang="en-US" sz="1800" dirty="0"/>
              <a:t>위 이상</a:t>
            </a:r>
            <a:r>
              <a:rPr lang="en-US" altLang="ko-KR" sz="1800" dirty="0"/>
              <a:t>)</a:t>
            </a:r>
            <a:r>
              <a:rPr lang="ko-KR" altLang="en-US" sz="1800" dirty="0"/>
              <a:t>하는 인원은 그에 맞는 </a:t>
            </a:r>
            <a:r>
              <a:rPr lang="ko-KR" altLang="en-US" sz="1800" b="1" dirty="0">
                <a:solidFill>
                  <a:srgbClr val="FF0000"/>
                </a:solidFill>
              </a:rPr>
              <a:t>상금과 상장을 수여</a:t>
            </a:r>
            <a:r>
              <a:rPr lang="ko-KR" altLang="en-US" sz="1800" dirty="0"/>
              <a:t> 해 추후 자신의 </a:t>
            </a:r>
            <a:r>
              <a:rPr lang="ko-KR" altLang="en-US" sz="1800" b="1" dirty="0">
                <a:solidFill>
                  <a:srgbClr val="FF0000"/>
                </a:solidFill>
              </a:rPr>
              <a:t>이력에 수상 경력을 추가</a:t>
            </a:r>
            <a:r>
              <a:rPr lang="ko-KR" altLang="en-US" sz="1800" dirty="0"/>
              <a:t>할 수 있어 해당 프로젝트는 필요하다</a:t>
            </a:r>
            <a:r>
              <a:rPr lang="en-US" altLang="ko-KR" sz="1800" dirty="0"/>
              <a:t>.</a:t>
            </a:r>
            <a:r>
              <a:rPr lang="ko-KR" altLang="en-US" sz="1800" dirty="0"/>
              <a:t> 추가로 개발한 팀원은 특별상을 수여 할 계획이다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또한</a:t>
            </a:r>
            <a:r>
              <a:rPr lang="en-US" altLang="ko-KR" sz="1800" dirty="0"/>
              <a:t>,</a:t>
            </a:r>
            <a:r>
              <a:rPr lang="ko-KR" altLang="en-US" sz="1800" dirty="0"/>
              <a:t> 해당 프로젝트가 단순한 학교 작품으로 남는 게 아니라 추후 발전을 통해 학교 또는 학과 내부 행사로 진행해 학생 전체에 도움이 될 수 있는 발판이 될 것이다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83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7F0C-60C5-473B-BC98-103A5F03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작품 개발 목표 및 설계 요건</a:t>
            </a:r>
          </a:p>
        </p:txBody>
      </p:sp>
      <p:graphicFrame>
        <p:nvGraphicFramePr>
          <p:cNvPr id="4" name="표 236">
            <a:extLst>
              <a:ext uri="{FF2B5EF4-FFF2-40B4-BE49-F238E27FC236}">
                <a16:creationId xmlns:a16="http://schemas.microsoft.com/office/drawing/2014/main" id="{43518C7A-18B7-4E16-BED1-32377718B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69466"/>
              </p:ext>
            </p:extLst>
          </p:nvPr>
        </p:nvGraphicFramePr>
        <p:xfrm>
          <a:off x="609599" y="1504350"/>
          <a:ext cx="10684213" cy="377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660">
                <a:tc>
                  <a:txBody>
                    <a:bodyPr/>
                    <a:lstStyle/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설계 목표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l" defTabSz="914400" rtl="0" eaLnBrk="1" latinLnBrk="0" hangingPunct="1">
                        <a:buClr>
                          <a:srgbClr val="385724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“Beginner Guide”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제작 및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CTF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개최</a:t>
                      </a: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122">
                <a:tc>
                  <a:txBody>
                    <a:bodyPr/>
                    <a:lstStyle/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설계 요구사항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각 분야별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“Beginner Guide”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제작 및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 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개최</a:t>
                      </a:r>
                      <a:endParaRPr lang="en-US" altLang="ko-KR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최소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개 이상의 분야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총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30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40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문제</a:t>
                      </a:r>
                      <a:endParaRPr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문제에 대한 비율은 기존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문제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20%, 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신규 문제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80%</a:t>
                      </a:r>
                      <a:endParaRPr lang="en-US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50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주최가 학교인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</a:t>
                      </a:r>
                      <a:r>
                        <a:rPr lang="ko-KR" altLang="en-US" sz="1500" b="0" i="0" kern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기획하기 때문에 학교측과 협의 필요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(ex. 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상금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상장 지원 여부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869">
                <a:tc>
                  <a:txBody>
                    <a:bodyPr/>
                    <a:lstStyle/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설계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에 따른</a:t>
                      </a:r>
                      <a:endParaRPr lang="en-US" altLang="ko-KR" sz="1800" b="1" i="0" kern="120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ctr" latinLnBrk="0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현실적 제약요소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0170" marR="90170" marT="46990" marB="469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lvl="1" indent="-254000" algn="l" defTabSz="914400" rtl="0" eaLnBrk="1" latinLnBrk="0" hangingPunct="1">
                        <a:lnSpc>
                          <a:spcPct val="125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기존에 나와 있는 문제들 중 대표적인 풀이 방법을 정리하여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“Beginner Guide”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제작에 어려움이 예상되며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기존 문제 풀이에 시간이 많이 걸릴 것으로 예상됨</a:t>
                      </a:r>
                      <a:endParaRPr lang="en-US" altLang="ko-KR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25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신규 문제의 비율이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80%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이기 때문에 신규 문제 출제에 어려움이 예상됨</a:t>
                      </a:r>
                      <a:endParaRPr lang="en-US" altLang="ko-KR" sz="1500" b="0" i="0" kern="12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  <a:p>
                      <a:pPr marL="254000" lvl="1" indent="-254000" algn="l" defTabSz="914400" rtl="0" eaLnBrk="1" latinLnBrk="0" hangingPunct="1">
                        <a:lnSpc>
                          <a:spcPct val="125000"/>
                        </a:lnSpc>
                        <a:buClr>
                          <a:srgbClr val="385724"/>
                        </a:buClr>
                        <a:buFont typeface="Wingdings"/>
                        <a:buChar char=""/>
                        <a:defRPr/>
                      </a:pP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주최가 학교인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CTF</a:t>
                      </a:r>
                      <a:r>
                        <a:rPr lang="ko-KR" altLang="en-US" sz="1500" b="0" i="0" kern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기획하기 때문에 학교측과 협의가 안될 경우 기획 팀원 및 입상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최종 순위 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위 이상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자에 대한 상금</a:t>
                      </a:r>
                      <a:r>
                        <a:rPr lang="en-US" altLang="ko-KR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상장 없음</a:t>
                      </a:r>
                    </a:p>
                  </a:txBody>
                  <a:tcPr marL="90170" marR="90170" marT="46990" marB="4699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93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E5A5F-4E2C-4499-B86E-B7E9D38F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작품개발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E43AB-B43A-4B84-8643-1F70FD84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“Beginner Guide”</a:t>
            </a:r>
            <a:r>
              <a:rPr lang="ko-KR" altLang="en-US" dirty="0"/>
              <a:t>는 대표적인 </a:t>
            </a:r>
            <a:r>
              <a:rPr lang="en-US" altLang="ko-KR" dirty="0"/>
              <a:t>CTF</a:t>
            </a:r>
            <a:r>
              <a:rPr lang="ko-KR" altLang="en-US" dirty="0"/>
              <a:t>인 </a:t>
            </a:r>
            <a:r>
              <a:rPr lang="en-US" altLang="ko-KR" dirty="0"/>
              <a:t>”</a:t>
            </a:r>
            <a:r>
              <a:rPr lang="ko-KR" altLang="en-US" dirty="0"/>
              <a:t>사이버 공격 방어 대회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금강원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r>
              <a:rPr lang="en-US" altLang="ko-KR" dirty="0"/>
              <a:t>“Code Gate”</a:t>
            </a:r>
            <a:r>
              <a:rPr lang="ko-KR" altLang="en-US" dirty="0"/>
              <a:t> 등 문제들을 직접 풀어 봄으로 자주 출제가 되는 문제의 풀이 방법을 정리해 배포 예정이다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CTF</a:t>
            </a:r>
            <a:r>
              <a:rPr lang="ko-KR" altLang="en-US" dirty="0"/>
              <a:t>는 사이트 제작할 수 있는 오픈 소스 프레임워크인 </a:t>
            </a:r>
            <a:r>
              <a:rPr lang="en-US" altLang="ko-KR" dirty="0"/>
              <a:t>“</a:t>
            </a:r>
            <a:r>
              <a:rPr lang="en-US" altLang="ko-KR" dirty="0" err="1"/>
              <a:t>CTFd</a:t>
            </a:r>
            <a:r>
              <a:rPr lang="en-US" altLang="ko-KR" dirty="0"/>
              <a:t>”</a:t>
            </a:r>
            <a:r>
              <a:rPr lang="ko-KR" altLang="en-US" dirty="0"/>
              <a:t>와 </a:t>
            </a:r>
            <a:r>
              <a:rPr lang="en-US" altLang="ko-KR" dirty="0"/>
              <a:t>Docker</a:t>
            </a:r>
            <a:r>
              <a:rPr lang="ko-KR" altLang="en-US" dirty="0" err="1"/>
              <a:t>를</a:t>
            </a:r>
            <a:r>
              <a:rPr lang="ko-KR" altLang="en-US" dirty="0"/>
              <a:t> 사용해 만들 것이며 </a:t>
            </a:r>
            <a:r>
              <a:rPr lang="ko-KR" altLang="en-US" dirty="0" err="1"/>
              <a:t>라즈베리파이</a:t>
            </a:r>
            <a:r>
              <a:rPr lang="ko-KR" altLang="en-US" dirty="0"/>
              <a:t> 또는 팀원의 개인 노트북에 설치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13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55E3A-F093-41C4-8B51-86997B0D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5. </a:t>
            </a:r>
            <a:r>
              <a:rPr lang="ko-KR" altLang="en-US" dirty="0"/>
              <a:t>전체 시스템 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8FE14-4ECB-4A03-8173-5E8D378C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구성도 등을 </a:t>
            </a:r>
            <a:r>
              <a:rPr lang="ko-KR" altLang="en-US" dirty="0" err="1"/>
              <a:t>도식화하여</a:t>
            </a:r>
            <a:r>
              <a:rPr lang="ko-KR" altLang="en-US" dirty="0"/>
              <a:t> 기술</a:t>
            </a:r>
            <a:endParaRPr lang="en-US" altLang="ko-KR" dirty="0"/>
          </a:p>
          <a:p>
            <a:r>
              <a:rPr lang="ko-KR" altLang="en-US" dirty="0"/>
              <a:t>구성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7BAF2D9-B189-4356-B99D-56E1DA3C9BCE}"/>
              </a:ext>
            </a:extLst>
          </p:cNvPr>
          <p:cNvGrpSpPr/>
          <p:nvPr/>
        </p:nvGrpSpPr>
        <p:grpSpPr>
          <a:xfrm>
            <a:off x="1504391" y="2441643"/>
            <a:ext cx="9332222" cy="3472774"/>
            <a:chOff x="839416" y="1628800"/>
            <a:chExt cx="9805788" cy="403244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E4B0C4-0137-433D-AB7A-100C332E4336}"/>
                </a:ext>
              </a:extLst>
            </p:cNvPr>
            <p:cNvSpPr/>
            <p:nvPr/>
          </p:nvSpPr>
          <p:spPr>
            <a:xfrm>
              <a:off x="5807967" y="1628800"/>
              <a:ext cx="2405833" cy="40324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굴림"/>
                  <a:ea typeface="굴림"/>
                </a:rPr>
                <a:t>모델링</a:t>
              </a:r>
              <a:endParaRPr lang="en-US" altLang="ko-KR" b="1">
                <a:solidFill>
                  <a:schemeClr val="tx1"/>
                </a:solidFill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ko-KR" altLang="en-US">
                <a:latin typeface="굴림"/>
                <a:ea typeface="굴림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1EB235-61B8-40D6-B9FB-A020EF237C95}"/>
                </a:ext>
              </a:extLst>
            </p:cNvPr>
            <p:cNvSpPr/>
            <p:nvPr/>
          </p:nvSpPr>
          <p:spPr>
            <a:xfrm>
              <a:off x="3215680" y="1628800"/>
              <a:ext cx="2448272" cy="40324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굴림"/>
                  <a:ea typeface="굴림"/>
                </a:rPr>
                <a:t>특징 공학</a:t>
              </a:r>
              <a:endParaRPr lang="en-US" altLang="ko-KR" b="1">
                <a:solidFill>
                  <a:schemeClr val="tx1"/>
                </a:solidFill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en-US" altLang="ko-KR">
                <a:latin typeface="굴림"/>
                <a:ea typeface="굴림"/>
              </a:endParaRPr>
            </a:p>
            <a:p>
              <a:pPr algn="ctr"/>
              <a:endParaRPr lang="ko-KR" altLang="en-US">
                <a:latin typeface="굴림"/>
                <a:ea typeface="굴림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ACF0AAC-AA97-4A4A-A6C5-45AE2BC56A34}"/>
                </a:ext>
              </a:extLst>
            </p:cNvPr>
            <p:cNvSpPr/>
            <p:nvPr/>
          </p:nvSpPr>
          <p:spPr>
            <a:xfrm>
              <a:off x="839416" y="2708920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현실 세계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FAE47AF-2C4C-46D8-B8D2-5A046FCE8AE4}"/>
                </a:ext>
              </a:extLst>
            </p:cNvPr>
            <p:cNvSpPr/>
            <p:nvPr/>
          </p:nvSpPr>
          <p:spPr>
            <a:xfrm>
              <a:off x="3503712" y="362012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특징 추출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2B56E95-E02C-4487-BAD8-1A7B8C6E6EE6}"/>
                </a:ext>
              </a:extLst>
            </p:cNvPr>
            <p:cNvSpPr/>
            <p:nvPr/>
          </p:nvSpPr>
          <p:spPr>
            <a:xfrm>
              <a:off x="3503712" y="465313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특징 선택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C0D5D2E-D4E3-4FFF-8EA9-2B938C7F9D2F}"/>
                </a:ext>
              </a:extLst>
            </p:cNvPr>
            <p:cNvSpPr/>
            <p:nvPr/>
          </p:nvSpPr>
          <p:spPr>
            <a:xfrm>
              <a:off x="3503712" y="2564904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데이터 </a:t>
              </a:r>
              <a:r>
                <a:rPr lang="ko-KR" altLang="en-US" err="1">
                  <a:latin typeface="굴림"/>
                  <a:ea typeface="굴림"/>
                </a:rPr>
                <a:t>전처리</a:t>
              </a:r>
              <a:endParaRPr lang="ko-KR" altLang="en-US">
                <a:latin typeface="굴림"/>
                <a:ea typeface="굴림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7C7B3A0-0C82-4D28-9EE0-86AFBF345CFD}"/>
                </a:ext>
              </a:extLst>
            </p:cNvPr>
            <p:cNvSpPr/>
            <p:nvPr/>
          </p:nvSpPr>
          <p:spPr>
            <a:xfrm>
              <a:off x="6019702" y="362012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모델 평가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A7B5151-7C3F-4735-A279-37D6AC5F60A9}"/>
                </a:ext>
              </a:extLst>
            </p:cNvPr>
            <p:cNvSpPr/>
            <p:nvPr/>
          </p:nvSpPr>
          <p:spPr>
            <a:xfrm>
              <a:off x="6019702" y="4653136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모델 최적화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3AB7E46-FF44-4BD2-82BE-B787657E9C4C}"/>
                </a:ext>
              </a:extLst>
            </p:cNvPr>
            <p:cNvSpPr/>
            <p:nvPr/>
          </p:nvSpPr>
          <p:spPr>
            <a:xfrm>
              <a:off x="6019702" y="2564904"/>
              <a:ext cx="1944216" cy="7920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모델 구축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6BEB0F6-57FF-4F2B-88DF-0BDD350A0708}"/>
                </a:ext>
              </a:extLst>
            </p:cNvPr>
            <p:cNvSpPr/>
            <p:nvPr/>
          </p:nvSpPr>
          <p:spPr>
            <a:xfrm>
              <a:off x="8688288" y="2924944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신규 데이터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7DEB455-F7EC-409F-B122-F0F32A8B4E59}"/>
                </a:ext>
              </a:extLst>
            </p:cNvPr>
            <p:cNvSpPr/>
            <p:nvPr/>
          </p:nvSpPr>
          <p:spPr>
            <a:xfrm>
              <a:off x="8688288" y="4941168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판단 결과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0A2E87B-817C-4FAB-9068-5C9798F39F11}"/>
                </a:ext>
              </a:extLst>
            </p:cNvPr>
            <p:cNvSpPr/>
            <p:nvPr/>
          </p:nvSpPr>
          <p:spPr>
            <a:xfrm>
              <a:off x="839416" y="3764142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데이터 수집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D114795-E2B4-42C3-9B3D-ABBBAD39A92C}"/>
                </a:ext>
              </a:extLst>
            </p:cNvPr>
            <p:cNvSpPr/>
            <p:nvPr/>
          </p:nvSpPr>
          <p:spPr>
            <a:xfrm>
              <a:off x="8688288" y="3933056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특징 공학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D46BCDD-B988-4936-8849-6123CC83F52F}"/>
                </a:ext>
              </a:extLst>
            </p:cNvPr>
            <p:cNvSpPr/>
            <p:nvPr/>
          </p:nvSpPr>
          <p:spPr>
            <a:xfrm>
              <a:off x="8688288" y="1916832"/>
              <a:ext cx="1944216" cy="6480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굴림"/>
                  <a:ea typeface="굴림"/>
                </a:rPr>
                <a:t>최종 모델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E7B69CE8-1593-4FE2-8A68-5C19A288770E}"/>
                </a:ext>
              </a:extLst>
            </p:cNvPr>
            <p:cNvSpPr/>
            <p:nvPr/>
          </p:nvSpPr>
          <p:spPr>
            <a:xfrm>
              <a:off x="8213800" y="2168860"/>
              <a:ext cx="474488" cy="180020"/>
            </a:xfrm>
            <a:prstGeom prst="rightArrow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/>
                <a:ea typeface="굴림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158D76F-4A74-4457-9A13-6A9F198D61B9}"/>
                </a:ext>
              </a:extLst>
            </p:cNvPr>
            <p:cNvCxnSpPr>
              <a:stCxn id="14" idx="2"/>
              <a:endCxn id="17" idx="0"/>
            </p:cNvCxnSpPr>
            <p:nvPr/>
          </p:nvCxnSpPr>
          <p:spPr>
            <a:xfrm>
              <a:off x="9660396" y="3573016"/>
              <a:ext cx="0" cy="36004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43585E78-87D1-4686-A2E8-EDFC4A7528A3}"/>
                </a:ext>
              </a:extLst>
            </p:cNvPr>
            <p:cNvCxnSpPr>
              <a:stCxn id="17" idx="1"/>
              <a:endCxn id="18" idx="2"/>
            </p:cNvCxnSpPr>
            <p:nvPr/>
          </p:nvCxnSpPr>
          <p:spPr>
            <a:xfrm rot="10800000" flipH="1">
              <a:off x="8688288" y="2564904"/>
              <a:ext cx="972108" cy="1692188"/>
            </a:xfrm>
            <a:prstGeom prst="bentConnector4">
              <a:avLst>
                <a:gd name="adj1" fmla="val -23516"/>
                <a:gd name="adj2" fmla="val 90579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576DCC1A-F0A4-4AC2-A1E2-4362471EE528}"/>
                </a:ext>
              </a:extLst>
            </p:cNvPr>
            <p:cNvCxnSpPr>
              <a:stCxn id="18" idx="3"/>
              <a:endCxn id="15" idx="3"/>
            </p:cNvCxnSpPr>
            <p:nvPr/>
          </p:nvCxnSpPr>
          <p:spPr>
            <a:xfrm>
              <a:off x="10632504" y="2240868"/>
              <a:ext cx="12700" cy="3024336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DF7D2C-0BA2-456E-8F95-368EBD311038}"/>
                </a:ext>
              </a:extLst>
            </p:cNvPr>
            <p:cNvCxnSpPr>
              <a:stCxn id="7" idx="2"/>
              <a:endCxn id="16" idx="0"/>
            </p:cNvCxnSpPr>
            <p:nvPr/>
          </p:nvCxnSpPr>
          <p:spPr>
            <a:xfrm>
              <a:off x="1811524" y="3356992"/>
              <a:ext cx="0" cy="40715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C809C22-5B3D-4C22-AC53-C0B97773D160}"/>
                </a:ext>
              </a:extLst>
            </p:cNvPr>
            <p:cNvCxnSpPr>
              <a:cxnSpLocks/>
              <a:stCxn id="16" idx="2"/>
              <a:endCxn id="10" idx="0"/>
            </p:cNvCxnSpPr>
            <p:nvPr/>
          </p:nvCxnSpPr>
          <p:spPr>
            <a:xfrm rot="5400000" flipH="1" flipV="1">
              <a:off x="2220017" y="2156411"/>
              <a:ext cx="1847310" cy="2664296"/>
            </a:xfrm>
            <a:prstGeom prst="bentConnector5">
              <a:avLst>
                <a:gd name="adj1" fmla="val -12375"/>
                <a:gd name="adj2" fmla="val 46624"/>
                <a:gd name="adj3" fmla="val 112375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6B85770-BF7D-43BE-8B18-AFE34E8E4FB0}"/>
                </a:ext>
              </a:extLst>
            </p:cNvPr>
            <p:cNvCxnSpPr>
              <a:stCxn id="10" idx="2"/>
              <a:endCxn id="8" idx="0"/>
            </p:cNvCxnSpPr>
            <p:nvPr/>
          </p:nvCxnSpPr>
          <p:spPr>
            <a:xfrm>
              <a:off x="4475820" y="3356992"/>
              <a:ext cx="0" cy="263134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131CED4-4774-48E4-8CEF-C11B389DFEA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4475820" y="4412214"/>
              <a:ext cx="0" cy="24092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0C0A785-588A-4032-93BC-645A885A887F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 rot="5400000" flipH="1" flipV="1">
              <a:off x="4293655" y="2747069"/>
              <a:ext cx="2880320" cy="2515990"/>
            </a:xfrm>
            <a:prstGeom prst="bentConnector5">
              <a:avLst>
                <a:gd name="adj1" fmla="val -4294"/>
                <a:gd name="adj2" fmla="val 41659"/>
                <a:gd name="adj3" fmla="val 107937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F548FD-7554-4D12-A825-2B108BB57735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6991810" y="3356992"/>
              <a:ext cx="0" cy="263134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45DF329-4D07-453D-84D0-8BFEF2749E6F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6991810" y="4412214"/>
              <a:ext cx="0" cy="24092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C6628F09-EE5B-4E04-B19F-9E1521E5F0EF}"/>
                </a:ext>
              </a:extLst>
            </p:cNvPr>
            <p:cNvCxnSpPr>
              <a:stCxn id="12" idx="2"/>
              <a:endCxn id="13" idx="3"/>
            </p:cNvCxnSpPr>
            <p:nvPr/>
          </p:nvCxnSpPr>
          <p:spPr>
            <a:xfrm rot="5400000" flipH="1" flipV="1">
              <a:off x="6235726" y="3717032"/>
              <a:ext cx="2484276" cy="972108"/>
            </a:xfrm>
            <a:prstGeom prst="bentConnector4">
              <a:avLst>
                <a:gd name="adj1" fmla="val -4978"/>
                <a:gd name="adj2" fmla="val 114264"/>
              </a:avLst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84A13AC-6298-1F4F-9AED-D82DAABA63B7}"/>
              </a:ext>
            </a:extLst>
          </p:cNvPr>
          <p:cNvSpPr/>
          <p:nvPr/>
        </p:nvSpPr>
        <p:spPr>
          <a:xfrm>
            <a:off x="0" y="1284270"/>
            <a:ext cx="12192000" cy="498296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2" name="Picture 31">
            <a:hlinkClick r:id="rId2"/>
            <a:extLst>
              <a:ext uri="{FF2B5EF4-FFF2-40B4-BE49-F238E27FC236}">
                <a16:creationId xmlns:a16="http://schemas.microsoft.com/office/drawing/2014/main" id="{4FA5E1C6-434F-EF40-BD6E-1F61B5059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85" y="1284270"/>
            <a:ext cx="7388430" cy="49713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1151CA-5F40-174F-96A9-19752E33AA94}"/>
              </a:ext>
            </a:extLst>
          </p:cNvPr>
          <p:cNvSpPr txBox="1"/>
          <p:nvPr/>
        </p:nvSpPr>
        <p:spPr>
          <a:xfrm>
            <a:off x="10600129" y="6105207"/>
            <a:ext cx="1702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* 출처 </a:t>
            </a:r>
            <a:r>
              <a:rPr lang="en-US" altLang="ko-KR" sz="800" dirty="0"/>
              <a:t>:</a:t>
            </a:r>
            <a:r>
              <a:rPr lang="ko-KR" altLang="en-US" sz="800" dirty="0"/>
              <a:t> 이미지 </a:t>
            </a:r>
            <a:r>
              <a:rPr lang="ko-KR" altLang="en-US" sz="800" dirty="0" err="1"/>
              <a:t>하이퍼</a:t>
            </a:r>
            <a:r>
              <a:rPr lang="ko-KR" altLang="en-US" sz="800" dirty="0"/>
              <a:t> 링크 참조</a:t>
            </a:r>
            <a:endParaRPr lang="en-KR" sz="800" dirty="0"/>
          </a:p>
        </p:txBody>
      </p:sp>
    </p:spTree>
    <p:extLst>
      <p:ext uri="{BB962C8B-B14F-4D97-AF65-F5344CB8AC3E}">
        <p14:creationId xmlns:p14="http://schemas.microsoft.com/office/powerpoint/2010/main" val="398654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6-1. </a:t>
            </a:r>
            <a:r>
              <a:rPr lang="ko-KR" altLang="en-US" dirty="0"/>
              <a:t>작품 개발 계획 </a:t>
            </a:r>
            <a:r>
              <a:rPr lang="en-US" altLang="ko-KR" dirty="0"/>
              <a:t>-</a:t>
            </a:r>
            <a:r>
              <a:rPr lang="ko-KR" altLang="en-US" dirty="0"/>
              <a:t> 표</a:t>
            </a: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93E6E292-126D-40FF-B109-12A1034C5A1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306363"/>
              </p:ext>
            </p:extLst>
          </p:nvPr>
        </p:nvGraphicFramePr>
        <p:xfrm>
          <a:off x="6197600" y="1600200"/>
          <a:ext cx="5384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0">
                  <a:extLst>
                    <a:ext uri="{9D8B030D-6E8A-4147-A177-3AD203B41FA5}">
                      <a16:colId xmlns:a16="http://schemas.microsoft.com/office/drawing/2014/main" val="4059350988"/>
                    </a:ext>
                  </a:extLst>
                </a:gridCol>
                <a:gridCol w="4432570">
                  <a:extLst>
                    <a:ext uri="{9D8B030D-6E8A-4147-A177-3AD203B41FA5}">
                      <a16:colId xmlns:a16="http://schemas.microsoft.com/office/drawing/2014/main" val="117427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”Beginner Guide”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6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3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점검 및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46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CTF </a:t>
                      </a:r>
                      <a:r>
                        <a:rPr lang="ko-KR" altLang="en-US" dirty="0"/>
                        <a:t>개최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72</a:t>
                      </a:r>
                      <a:r>
                        <a:rPr lang="ko-KR" altLang="en-US" dirty="0"/>
                        <a:t> 시간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CTF </a:t>
                      </a:r>
                      <a:r>
                        <a:rPr lang="ko-KR" altLang="en-US" dirty="0"/>
                        <a:t>종료 및 입상자 상금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상장 준비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개발 팀원은 특별상 수여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52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발표 및 입상자 상금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상장 수여식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782551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67810664-1D32-4519-8F9D-5077EC37C6D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6927366"/>
              </p:ext>
            </p:extLst>
          </p:nvPr>
        </p:nvGraphicFramePr>
        <p:xfrm>
          <a:off x="609600" y="1600200"/>
          <a:ext cx="5384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02">
                  <a:extLst>
                    <a:ext uri="{9D8B030D-6E8A-4147-A177-3AD203B41FA5}">
                      <a16:colId xmlns:a16="http://schemas.microsoft.com/office/drawing/2014/main" val="3799812081"/>
                    </a:ext>
                  </a:extLst>
                </a:gridCol>
                <a:gridCol w="4340698">
                  <a:extLst>
                    <a:ext uri="{9D8B030D-6E8A-4147-A177-3AD203B41FA5}">
                      <a16:colId xmlns:a16="http://schemas.microsoft.com/office/drawing/2014/main" val="4976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1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800" dirty="0"/>
                    </a:p>
                    <a:p>
                      <a:pPr latinLnBrk="1"/>
                      <a:r>
                        <a:rPr lang="ko-KR" altLang="en-US" dirty="0"/>
                        <a:t>개발 팀원 모집 및 문제 출제 분야 배당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5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0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CTF </a:t>
                      </a:r>
                      <a:r>
                        <a:rPr lang="ko-KR" altLang="en-US" dirty="0"/>
                        <a:t>사이트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8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분야별 배당 받은 문제 생성 및 수집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“Beginner Guide”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1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1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분야별 배당 받은 문제 생성 및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4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발표 및 테스트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4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75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6-2. </a:t>
            </a:r>
            <a:r>
              <a:rPr lang="ko-KR" altLang="en-US" dirty="0"/>
              <a:t>작품 개발 계획 </a:t>
            </a:r>
            <a:r>
              <a:rPr lang="en-US" altLang="ko-KR" dirty="0"/>
              <a:t>-</a:t>
            </a:r>
            <a:r>
              <a:rPr lang="ko-KR" altLang="en-US" dirty="0"/>
              <a:t> 그래프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887BF9-9699-4918-BA9F-71A4642F5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02390"/>
              </p:ext>
            </p:extLst>
          </p:nvPr>
        </p:nvGraphicFramePr>
        <p:xfrm>
          <a:off x="395536" y="1564161"/>
          <a:ext cx="11469624" cy="4702826"/>
        </p:xfrm>
        <a:graphic>
          <a:graphicData uri="http://schemas.openxmlformats.org/drawingml/2006/table">
            <a:tbl>
              <a:tblPr firstRow="1" bandRow="1"/>
              <a:tblGrid>
                <a:gridCol w="255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663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600" dirty="0"/>
                        <a:t>1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41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 윤고딕 240"/>
                          <a:ea typeface="한컴 윤고딕 240"/>
                        </a:rPr>
                        <a:t>개발 팀원 모집 및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한컴 윤고딕 240"/>
                        <a:ea typeface="한컴 윤고딕 240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한컴 윤고딕 240"/>
                          <a:ea typeface="한컴 윤고딕 240"/>
                        </a:rPr>
                        <a:t>분야별 문제 배당</a:t>
                      </a:r>
                      <a:endParaRPr lang="ko-KR" altLang="en-US" sz="1600" dirty="0">
                        <a:latin typeface="한컴 윤고딕 240"/>
                        <a:ea typeface="한컴 윤고딕 24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CTF </a:t>
                      </a:r>
                      <a:r>
                        <a:rPr lang="ko-KR" altLang="en-US" sz="1600" dirty="0"/>
                        <a:t>사이트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 분야별 배당 받은 문제 생성 및 수집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“Beginner Guide” </a:t>
                      </a:r>
                      <a:r>
                        <a:rPr lang="ko-KR" altLang="en-US" sz="1600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중간 발표 및 테스트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600" dirty="0"/>
                        <a:t>최종 점검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600" dirty="0"/>
                        <a:t>CTF </a:t>
                      </a:r>
                      <a:r>
                        <a:rPr lang="ko-KR" altLang="en-US" sz="1600" dirty="0"/>
                        <a:t>개최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최대 </a:t>
                      </a:r>
                      <a:r>
                        <a:rPr lang="en-US" altLang="ko-KR" sz="1600" dirty="0"/>
                        <a:t>72</a:t>
                      </a:r>
                      <a:r>
                        <a:rPr lang="ko-KR" altLang="en-US" sz="1600" dirty="0"/>
                        <a:t> 시간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CTF</a:t>
                      </a:r>
                      <a:r>
                        <a:rPr lang="ko-KR" altLang="en-US" sz="1600" dirty="0"/>
                        <a:t> 종료 및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입상자 상금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상장 준비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개발 팀원은 특별상 수여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최종 발표 및 입상자</a:t>
                      </a:r>
                      <a:endParaRPr lang="en-US" altLang="ko-KR" sz="1600" dirty="0">
                        <a:latin typeface="한컴 윤고딕 240"/>
                        <a:ea typeface="한컴 윤고딕 240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상금</a:t>
                      </a:r>
                      <a:r>
                        <a:rPr lang="en-US" altLang="ko-KR" sz="1600" dirty="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1600" dirty="0">
                          <a:latin typeface="한컴 윤고딕 240"/>
                          <a:ea typeface="한컴 윤고딕 240"/>
                        </a:rPr>
                        <a:t> 상장 수여식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715136-5690-4093-81C2-385683494B1E}"/>
              </a:ext>
            </a:extLst>
          </p:cNvPr>
          <p:cNvCxnSpPr>
            <a:cxnSpLocks/>
          </p:cNvCxnSpPr>
          <p:nvPr/>
        </p:nvCxnSpPr>
        <p:spPr>
          <a:xfrm>
            <a:off x="10593547" y="5294389"/>
            <a:ext cx="612068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975CE8-C231-4415-9890-26E626F3376E}"/>
              </a:ext>
            </a:extLst>
          </p:cNvPr>
          <p:cNvCxnSpPr>
            <a:cxnSpLocks/>
          </p:cNvCxnSpPr>
          <p:nvPr/>
        </p:nvCxnSpPr>
        <p:spPr>
          <a:xfrm>
            <a:off x="9320270" y="4295473"/>
            <a:ext cx="628158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6DE1B11-4953-4F48-8B79-CE7288269878}"/>
              </a:ext>
            </a:extLst>
          </p:cNvPr>
          <p:cNvCxnSpPr>
            <a:cxnSpLocks/>
          </p:cNvCxnSpPr>
          <p:nvPr/>
        </p:nvCxnSpPr>
        <p:spPr>
          <a:xfrm>
            <a:off x="4219460" y="2701207"/>
            <a:ext cx="649995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88BA13-B74C-425A-BA4D-6693AC3969FC}"/>
              </a:ext>
            </a:extLst>
          </p:cNvPr>
          <p:cNvCxnSpPr>
            <a:cxnSpLocks/>
          </p:cNvCxnSpPr>
          <p:nvPr/>
        </p:nvCxnSpPr>
        <p:spPr>
          <a:xfrm>
            <a:off x="4230477" y="3272863"/>
            <a:ext cx="5089793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191B42B-C977-42B0-B920-D92112D9EA8B}"/>
              </a:ext>
            </a:extLst>
          </p:cNvPr>
          <p:cNvCxnSpPr>
            <a:cxnSpLocks/>
          </p:cNvCxnSpPr>
          <p:nvPr/>
        </p:nvCxnSpPr>
        <p:spPr>
          <a:xfrm>
            <a:off x="9964556" y="4669051"/>
            <a:ext cx="595940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82A96E-0A3D-42BA-B87A-817B5901443A}"/>
              </a:ext>
            </a:extLst>
          </p:cNvPr>
          <p:cNvCxnSpPr>
            <a:cxnSpLocks/>
          </p:cNvCxnSpPr>
          <p:nvPr/>
        </p:nvCxnSpPr>
        <p:spPr>
          <a:xfrm>
            <a:off x="2948867" y="2201887"/>
            <a:ext cx="1292627" cy="0"/>
          </a:xfrm>
          <a:prstGeom prst="straightConnector1">
            <a:avLst/>
          </a:prstGeom>
          <a:ln w="571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730F4D1E-2481-0A4C-B302-41BE4CA53E9F}"/>
              </a:ext>
            </a:extLst>
          </p:cNvPr>
          <p:cNvSpPr>
            <a:spLocks noChangeAspect="1"/>
          </p:cNvSpPr>
          <p:nvPr/>
        </p:nvSpPr>
        <p:spPr>
          <a:xfrm>
            <a:off x="6964133" y="3732703"/>
            <a:ext cx="269422" cy="269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A1335269-D639-0A46-8EE6-EDAC732226F5}"/>
              </a:ext>
            </a:extLst>
          </p:cNvPr>
          <p:cNvSpPr>
            <a:spLocks noChangeAspect="1"/>
          </p:cNvSpPr>
          <p:nvPr/>
        </p:nvSpPr>
        <p:spPr>
          <a:xfrm>
            <a:off x="11327696" y="5747016"/>
            <a:ext cx="428128" cy="4281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8397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F867-1CA3-4239-9D13-50673458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중간 발표 </a:t>
            </a:r>
            <a:r>
              <a:rPr lang="en-US" altLang="ko-KR" dirty="0"/>
              <a:t>(2022-05</a:t>
            </a:r>
            <a:r>
              <a:rPr lang="ko-KR" altLang="en-US" dirty="0"/>
              <a:t> </a:t>
            </a:r>
            <a:r>
              <a:rPr lang="en-US" altLang="ko-KR" dirty="0"/>
              <a:t>-02)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A91A-D58E-44C4-D40F-7A6937E69D8C}"/>
              </a:ext>
            </a:extLst>
          </p:cNvPr>
          <p:cNvSpPr txBox="1"/>
          <p:nvPr/>
        </p:nvSpPr>
        <p:spPr>
          <a:xfrm>
            <a:off x="609600" y="1557998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 dirty="0"/>
              <a:t>CTF </a:t>
            </a:r>
            <a:r>
              <a:rPr lang="ko-KR" altLang="en-US" sz="2400" b="1" dirty="0"/>
              <a:t>개최</a:t>
            </a:r>
            <a:endParaRPr lang="en-US" altLang="ko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811EF-441E-1A78-9D64-E8CB735194B2}"/>
              </a:ext>
            </a:extLst>
          </p:cNvPr>
          <p:cNvSpPr txBox="1"/>
          <p:nvPr/>
        </p:nvSpPr>
        <p:spPr>
          <a:xfrm>
            <a:off x="609600" y="2562676"/>
            <a:ext cx="5486400" cy="244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1.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이용한 웹 서버 구축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2.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CTFd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“Docker”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활용한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CTF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사이트 개발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3.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도메인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kductf.com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구매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4.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AWS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외부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IP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고정 및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DNS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설정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5.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테스트 문제 생성 및 동작 확인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2022-04-17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6.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엡 서버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SSL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설정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2022-04-18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STEP 7.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대회 문제 생성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		2022-04-23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위 와 같은 과정을 통해 </a:t>
            </a:r>
            <a:r>
              <a:rPr lang="en-US" altLang="ko-KR" sz="1600" dirty="0"/>
              <a:t>AWS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CTFd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사용해 </a:t>
            </a:r>
            <a:r>
              <a:rPr lang="en-US" altLang="ko-KR" sz="1600" dirty="0"/>
              <a:t>CTF </a:t>
            </a:r>
            <a:r>
              <a:rPr lang="ko-KR" altLang="en-US" sz="1600" dirty="0"/>
              <a:t>대회 사이트를 제작 하였으며  대회 문제의 경우 학생들이 먼저 쉽게 접근하기 위해 기존 대회들의 문제를 출제</a:t>
            </a:r>
            <a:endParaRPr lang="en-US" altLang="ko-KR" sz="16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B5322F1C-6F5C-CD51-2800-BF8C55E8A0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651361"/>
            <a:ext cx="1820174" cy="24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D9FA1F0-82B7-AE41-980B-A341999F6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07" y="1827649"/>
            <a:ext cx="5849750" cy="39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3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972</Words>
  <Application>Microsoft Office PowerPoint</Application>
  <PresentationFormat>Widescreen</PresentationFormat>
  <Paragraphs>168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테마</vt:lpstr>
      <vt:lpstr>PowerPoint Presentation</vt:lpstr>
      <vt:lpstr>1. 작품 개요</vt:lpstr>
      <vt:lpstr>2. 작품 개발 동기 및 목적 </vt:lpstr>
      <vt:lpstr>3. 작품 개발 목표 및 설계 요건</vt:lpstr>
      <vt:lpstr>4. 작품개발 환경</vt:lpstr>
      <vt:lpstr>5. 전체 시스템 구성도</vt:lpstr>
      <vt:lpstr>6-1. 작품 개발 계획 - 표</vt:lpstr>
      <vt:lpstr>6-2. 작품 개발 계획 - 그래프</vt:lpstr>
      <vt:lpstr>중간 발표 (2022-05 -02)</vt:lpstr>
      <vt:lpstr>중간 발표 (2022-05-02)</vt:lpstr>
      <vt:lpstr>중간 발표 (2022-05-02)</vt:lpstr>
      <vt:lpstr>중간 발표 (2022-05-02)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정 석천</cp:lastModifiedBy>
  <cp:revision>245</cp:revision>
  <dcterms:created xsi:type="dcterms:W3CDTF">2015-03-08T11:31:54Z</dcterms:created>
  <dcterms:modified xsi:type="dcterms:W3CDTF">2022-06-13T07:21:12Z</dcterms:modified>
</cp:coreProperties>
</file>