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</p:sldMasterIdLst>
  <p:notesMasterIdLst>
    <p:notesMasterId r:id="rId24"/>
  </p:notesMasterIdLst>
  <p:sldIdLst>
    <p:sldId id="256" r:id="rId2"/>
    <p:sldId id="281" r:id="rId3"/>
    <p:sldId id="282" r:id="rId4"/>
    <p:sldId id="288" r:id="rId5"/>
    <p:sldId id="284" r:id="rId6"/>
    <p:sldId id="283" r:id="rId7"/>
    <p:sldId id="286" r:id="rId8"/>
    <p:sldId id="287" r:id="rId9"/>
    <p:sldId id="289" r:id="rId10"/>
    <p:sldId id="290" r:id="rId11"/>
    <p:sldId id="291" r:id="rId12"/>
    <p:sldId id="292" r:id="rId13"/>
    <p:sldId id="293" r:id="rId14"/>
    <p:sldId id="294" r:id="rId15"/>
    <p:sldId id="295" r:id="rId16"/>
    <p:sldId id="299" r:id="rId17"/>
    <p:sldId id="296" r:id="rId18"/>
    <p:sldId id="297" r:id="rId19"/>
    <p:sldId id="300" r:id="rId20"/>
    <p:sldId id="301" r:id="rId21"/>
    <p:sldId id="302" r:id="rId22"/>
    <p:sldId id="303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24"/>
    <p:restoredTop sz="94694"/>
  </p:normalViewPr>
  <p:slideViewPr>
    <p:cSldViewPr snapToGrid="0">
      <p:cViewPr>
        <p:scale>
          <a:sx n="78" d="100"/>
          <a:sy n="78" d="100"/>
        </p:scale>
        <p:origin x="2648" y="1104"/>
      </p:cViewPr>
      <p:guideLst>
        <p:guide orient="horz" pos="2159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정 석천" userId="c6b6935b2692cbb1" providerId="LiveId" clId="{766EB940-B544-6240-A5D9-85933D7BBB49}"/>
    <pc:docChg chg="custSel addSld modSld">
      <pc:chgData name="정 석천" userId="c6b6935b2692cbb1" providerId="LiveId" clId="{766EB940-B544-6240-A5D9-85933D7BBB49}" dt="2022-05-23T05:16:11.192" v="407" actId="1076"/>
      <pc:docMkLst>
        <pc:docMk/>
      </pc:docMkLst>
      <pc:sldChg chg="addSp delSp modSp add mod">
        <pc:chgData name="정 석천" userId="c6b6935b2692cbb1" providerId="LiveId" clId="{766EB940-B544-6240-A5D9-85933D7BBB49}" dt="2022-05-23T04:41:30.384" v="324" actId="2710"/>
        <pc:sldMkLst>
          <pc:docMk/>
          <pc:sldMk cId="2845478059" sldId="301"/>
        </pc:sldMkLst>
        <pc:spChg chg="mod">
          <ac:chgData name="정 석천" userId="c6b6935b2692cbb1" providerId="LiveId" clId="{766EB940-B544-6240-A5D9-85933D7BBB49}" dt="2022-05-23T04:32:44.169" v="9" actId="20577"/>
          <ac:spMkLst>
            <pc:docMk/>
            <pc:sldMk cId="2845478059" sldId="301"/>
            <ac:spMk id="2" creationId="{F05CF867-1CA3-4239-9D13-5067345858CE}"/>
          </ac:spMkLst>
        </pc:spChg>
        <pc:spChg chg="mod">
          <ac:chgData name="정 석천" userId="c6b6935b2692cbb1" providerId="LiveId" clId="{766EB940-B544-6240-A5D9-85933D7BBB49}" dt="2022-05-23T04:41:30.384" v="324" actId="2710"/>
          <ac:spMkLst>
            <pc:docMk/>
            <pc:sldMk cId="2845478059" sldId="301"/>
            <ac:spMk id="7" creationId="{1E3811EF-441E-1A78-9D64-E8CB735194B2}"/>
          </ac:spMkLst>
        </pc:spChg>
        <pc:spChg chg="mod">
          <ac:chgData name="정 석천" userId="c6b6935b2692cbb1" providerId="LiveId" clId="{766EB940-B544-6240-A5D9-85933D7BBB49}" dt="2022-05-23T04:33:05.429" v="26" actId="20577"/>
          <ac:spMkLst>
            <pc:docMk/>
            <pc:sldMk cId="2845478059" sldId="301"/>
            <ac:spMk id="19" creationId="{E469A91A-D58E-44C4-D40F-7A6937E69D8C}"/>
          </ac:spMkLst>
        </pc:spChg>
        <pc:picChg chg="add mod">
          <ac:chgData name="정 석천" userId="c6b6935b2692cbb1" providerId="LiveId" clId="{766EB940-B544-6240-A5D9-85933D7BBB49}" dt="2022-05-23T04:41:24.118" v="323" actId="1076"/>
          <ac:picMkLst>
            <pc:docMk/>
            <pc:sldMk cId="2845478059" sldId="301"/>
            <ac:picMk id="4" creationId="{4E960955-F5A1-4FB5-F642-6DCA4980221D}"/>
          </ac:picMkLst>
        </pc:picChg>
        <pc:picChg chg="del">
          <ac:chgData name="정 석천" userId="c6b6935b2692cbb1" providerId="LiveId" clId="{766EB940-B544-6240-A5D9-85933D7BBB49}" dt="2022-05-23T04:40:50.313" v="315" actId="478"/>
          <ac:picMkLst>
            <pc:docMk/>
            <pc:sldMk cId="2845478059" sldId="301"/>
            <ac:picMk id="5" creationId="{A154AE1E-C75C-2DF9-C96D-673B6C458EA6}"/>
          </ac:picMkLst>
        </pc:picChg>
        <pc:picChg chg="del">
          <ac:chgData name="정 석천" userId="c6b6935b2692cbb1" providerId="LiveId" clId="{766EB940-B544-6240-A5D9-85933D7BBB49}" dt="2022-05-23T04:40:50.903" v="316" actId="478"/>
          <ac:picMkLst>
            <pc:docMk/>
            <pc:sldMk cId="2845478059" sldId="301"/>
            <ac:picMk id="9" creationId="{6F23C5C2-C311-5DE3-3680-22CC56C4B609}"/>
          </ac:picMkLst>
        </pc:picChg>
      </pc:sldChg>
      <pc:sldChg chg="addSp delSp modSp add mod">
        <pc:chgData name="정 석천" userId="c6b6935b2692cbb1" providerId="LiveId" clId="{766EB940-B544-6240-A5D9-85933D7BBB49}" dt="2022-05-23T04:36:35.425" v="110" actId="1036"/>
        <pc:sldMkLst>
          <pc:docMk/>
          <pc:sldMk cId="2607228768" sldId="302"/>
        </pc:sldMkLst>
        <pc:spChg chg="mod">
          <ac:chgData name="정 석천" userId="c6b6935b2692cbb1" providerId="LiveId" clId="{766EB940-B544-6240-A5D9-85933D7BBB49}" dt="2022-05-23T04:32:48.233" v="13" actId="20577"/>
          <ac:spMkLst>
            <pc:docMk/>
            <pc:sldMk cId="2607228768" sldId="302"/>
            <ac:spMk id="2" creationId="{F05CF867-1CA3-4239-9D13-5067345858CE}"/>
          </ac:spMkLst>
        </pc:spChg>
        <pc:spChg chg="add del mod">
          <ac:chgData name="정 석천" userId="c6b6935b2692cbb1" providerId="LiveId" clId="{766EB940-B544-6240-A5D9-85933D7BBB49}" dt="2022-05-23T04:36:12.625" v="96"/>
          <ac:spMkLst>
            <pc:docMk/>
            <pc:sldMk cId="2607228768" sldId="302"/>
            <ac:spMk id="6" creationId="{5EA48D2D-D915-0734-D780-C13911D97FB1}"/>
          </ac:spMkLst>
        </pc:spChg>
        <pc:spChg chg="mod">
          <ac:chgData name="정 석천" userId="c6b6935b2692cbb1" providerId="LiveId" clId="{766EB940-B544-6240-A5D9-85933D7BBB49}" dt="2022-05-23T04:34:34.512" v="92" actId="20577"/>
          <ac:spMkLst>
            <pc:docMk/>
            <pc:sldMk cId="2607228768" sldId="302"/>
            <ac:spMk id="7" creationId="{1E3811EF-441E-1A78-9D64-E8CB735194B2}"/>
          </ac:spMkLst>
        </pc:spChg>
        <pc:spChg chg="mod">
          <ac:chgData name="정 석천" userId="c6b6935b2692cbb1" providerId="LiveId" clId="{766EB940-B544-6240-A5D9-85933D7BBB49}" dt="2022-05-23T04:32:59.270" v="19" actId="20577"/>
          <ac:spMkLst>
            <pc:docMk/>
            <pc:sldMk cId="2607228768" sldId="302"/>
            <ac:spMk id="19" creationId="{E469A91A-D58E-44C4-D40F-7A6937E69D8C}"/>
          </ac:spMkLst>
        </pc:spChg>
        <pc:picChg chg="add del mod">
          <ac:chgData name="정 석천" userId="c6b6935b2692cbb1" providerId="LiveId" clId="{766EB940-B544-6240-A5D9-85933D7BBB49}" dt="2022-05-23T04:35:57.876" v="93" actId="478"/>
          <ac:picMkLst>
            <pc:docMk/>
            <pc:sldMk cId="2607228768" sldId="302"/>
            <ac:picMk id="4" creationId="{246162EA-F887-64A6-2600-46C43B250ECF}"/>
          </ac:picMkLst>
        </pc:picChg>
        <pc:picChg chg="del">
          <ac:chgData name="정 석천" userId="c6b6935b2692cbb1" providerId="LiveId" clId="{766EB940-B544-6240-A5D9-85933D7BBB49}" dt="2022-05-23T04:33:40.181" v="27" actId="478"/>
          <ac:picMkLst>
            <pc:docMk/>
            <pc:sldMk cId="2607228768" sldId="302"/>
            <ac:picMk id="5" creationId="{A154AE1E-C75C-2DF9-C96D-673B6C458EA6}"/>
          </ac:picMkLst>
        </pc:picChg>
        <pc:picChg chg="del">
          <ac:chgData name="정 석천" userId="c6b6935b2692cbb1" providerId="LiveId" clId="{766EB940-B544-6240-A5D9-85933D7BBB49}" dt="2022-05-23T04:33:40.741" v="28" actId="478"/>
          <ac:picMkLst>
            <pc:docMk/>
            <pc:sldMk cId="2607228768" sldId="302"/>
            <ac:picMk id="9" creationId="{6F23C5C2-C311-5DE3-3680-22CC56C4B609}"/>
          </ac:picMkLst>
        </pc:picChg>
        <pc:picChg chg="add mod">
          <ac:chgData name="정 석천" userId="c6b6935b2692cbb1" providerId="LiveId" clId="{766EB940-B544-6240-A5D9-85933D7BBB49}" dt="2022-05-23T04:36:35.425" v="110" actId="1036"/>
          <ac:picMkLst>
            <pc:docMk/>
            <pc:sldMk cId="2607228768" sldId="302"/>
            <ac:picMk id="10" creationId="{D4A16D7C-D0E1-1740-C07E-345E54340ACE}"/>
          </ac:picMkLst>
        </pc:picChg>
      </pc:sldChg>
      <pc:sldChg chg="addSp delSp modSp add mod">
        <pc:chgData name="정 석천" userId="c6b6935b2692cbb1" providerId="LiveId" clId="{766EB940-B544-6240-A5D9-85933D7BBB49}" dt="2022-05-23T05:16:11.192" v="407" actId="1076"/>
        <pc:sldMkLst>
          <pc:docMk/>
          <pc:sldMk cId="1186709691" sldId="303"/>
        </pc:sldMkLst>
        <pc:spChg chg="del">
          <ac:chgData name="정 석천" userId="c6b6935b2692cbb1" providerId="LiveId" clId="{766EB940-B544-6240-A5D9-85933D7BBB49}" dt="2022-05-23T04:50:22.807" v="363" actId="478"/>
          <ac:spMkLst>
            <pc:docMk/>
            <pc:sldMk cId="1186709691" sldId="303"/>
            <ac:spMk id="7" creationId="{1E3811EF-441E-1A78-9D64-E8CB735194B2}"/>
          </ac:spMkLst>
        </pc:spChg>
        <pc:spChg chg="mod">
          <ac:chgData name="정 석천" userId="c6b6935b2692cbb1" providerId="LiveId" clId="{766EB940-B544-6240-A5D9-85933D7BBB49}" dt="2022-05-23T04:50:19.363" v="361" actId="20577"/>
          <ac:spMkLst>
            <pc:docMk/>
            <pc:sldMk cId="1186709691" sldId="303"/>
            <ac:spMk id="19" creationId="{E469A91A-D58E-44C4-D40F-7A6937E69D8C}"/>
          </ac:spMkLst>
        </pc:spChg>
        <pc:picChg chg="add del mod">
          <ac:chgData name="정 석천" userId="c6b6935b2692cbb1" providerId="LiveId" clId="{766EB940-B544-6240-A5D9-85933D7BBB49}" dt="2022-05-23T05:16:01.625" v="404" actId="478"/>
          <ac:picMkLst>
            <pc:docMk/>
            <pc:sldMk cId="1186709691" sldId="303"/>
            <ac:picMk id="4" creationId="{22D54CF4-F5A8-B50A-74C9-67876AD55613}"/>
          </ac:picMkLst>
        </pc:picChg>
        <pc:picChg chg="add del mod">
          <ac:chgData name="정 석천" userId="c6b6935b2692cbb1" providerId="LiveId" clId="{766EB940-B544-6240-A5D9-85933D7BBB49}" dt="2022-05-23T05:15:59.631" v="401" actId="478"/>
          <ac:picMkLst>
            <pc:docMk/>
            <pc:sldMk cId="1186709691" sldId="303"/>
            <ac:picMk id="6" creationId="{52C606E4-D18B-7A34-2F9B-12D1D0F534DA}"/>
          </ac:picMkLst>
        </pc:picChg>
        <pc:picChg chg="add del mod">
          <ac:chgData name="정 석천" userId="c6b6935b2692cbb1" providerId="LiveId" clId="{766EB940-B544-6240-A5D9-85933D7BBB49}" dt="2022-05-23T05:16:00.060" v="402" actId="478"/>
          <ac:picMkLst>
            <pc:docMk/>
            <pc:sldMk cId="1186709691" sldId="303"/>
            <ac:picMk id="9" creationId="{7DC383AC-C0DC-BD59-9362-D07E6E11C19E}"/>
          </ac:picMkLst>
        </pc:picChg>
        <pc:picChg chg="del">
          <ac:chgData name="정 석천" userId="c6b6935b2692cbb1" providerId="LiveId" clId="{766EB940-B544-6240-A5D9-85933D7BBB49}" dt="2022-05-23T04:50:21.331" v="362" actId="478"/>
          <ac:picMkLst>
            <pc:docMk/>
            <pc:sldMk cId="1186709691" sldId="303"/>
            <ac:picMk id="10" creationId="{D4A16D7C-D0E1-1740-C07E-345E54340ACE}"/>
          </ac:picMkLst>
        </pc:picChg>
        <pc:picChg chg="add mod">
          <ac:chgData name="정 석천" userId="c6b6935b2692cbb1" providerId="LiveId" clId="{766EB940-B544-6240-A5D9-85933D7BBB49}" dt="2022-05-23T05:16:11.192" v="407" actId="1076"/>
          <ac:picMkLst>
            <pc:docMk/>
            <pc:sldMk cId="1186709691" sldId="303"/>
            <ac:picMk id="12" creationId="{A348857F-C53E-5D8C-5A34-308C12DD55DE}"/>
          </ac:picMkLst>
        </pc:picChg>
      </pc:sldChg>
    </pc:docChg>
  </pc:docChgLst>
  <pc:docChgLst>
    <pc:chgData name="정 석천" userId="c6b6935b2692cbb1" providerId="LiveId" clId="{31BD0C81-12FD-3146-A791-53645D36E0F6}"/>
    <pc:docChg chg="custSel modSld">
      <pc:chgData name="정 석천" userId="c6b6935b2692cbb1" providerId="LiveId" clId="{31BD0C81-12FD-3146-A791-53645D36E0F6}" dt="2022-06-28T23:44:36.239" v="1" actId="478"/>
      <pc:docMkLst>
        <pc:docMk/>
      </pc:docMkLst>
      <pc:sldChg chg="delSp mod">
        <pc:chgData name="정 석천" userId="c6b6935b2692cbb1" providerId="LiveId" clId="{31BD0C81-12FD-3146-A791-53645D36E0F6}" dt="2022-06-28T23:44:36.239" v="1" actId="478"/>
        <pc:sldMkLst>
          <pc:docMk/>
          <pc:sldMk cId="1352030900" sldId="289"/>
        </pc:sldMkLst>
        <pc:picChg chg="del">
          <ac:chgData name="정 석천" userId="c6b6935b2692cbb1" providerId="LiveId" clId="{31BD0C81-12FD-3146-A791-53645D36E0F6}" dt="2022-06-28T23:44:36.239" v="1" actId="478"/>
          <ac:picMkLst>
            <pc:docMk/>
            <pc:sldMk cId="1352030900" sldId="289"/>
            <ac:picMk id="10" creationId="{2D9FA1F0-82B7-AE41-980B-A341999F6401}"/>
          </ac:picMkLst>
        </pc:picChg>
      </pc:sldChg>
      <pc:sldChg chg="delSp mod">
        <pc:chgData name="정 석천" userId="c6b6935b2692cbb1" providerId="LiveId" clId="{31BD0C81-12FD-3146-A791-53645D36E0F6}" dt="2022-06-28T23:44:08.579" v="0" actId="478"/>
        <pc:sldMkLst>
          <pc:docMk/>
          <pc:sldMk cId="1186709691" sldId="303"/>
        </pc:sldMkLst>
        <pc:picChg chg="del">
          <ac:chgData name="정 석천" userId="c6b6935b2692cbb1" providerId="LiveId" clId="{31BD0C81-12FD-3146-A791-53645D36E0F6}" dt="2022-06-28T23:44:08.579" v="0" actId="478"/>
          <ac:picMkLst>
            <pc:docMk/>
            <pc:sldMk cId="1186709691" sldId="303"/>
            <ac:picMk id="12" creationId="{A348857F-C53E-5D8C-5A34-308C12DD55D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C533BCC4-6F4B-48F5-875F-101EED39707F}" type="datetime1">
              <a:rPr lang="ko-KR" altLang="en-US"/>
              <a:pPr lvl="0">
                <a:defRPr/>
              </a:pPr>
              <a:t>2022. 6. 29.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971C2515-4B4B-447D-9400-CD7115116635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CA97FAE3-C2FF-4EC4-960F-01ADE721D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996378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272F82B4-5932-45FA-A34A-4C8E2664BF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1" name="슬라이드 번호 개체 틀 5">
            <a:extLst>
              <a:ext uri="{FF2B5EF4-FFF2-40B4-BE49-F238E27FC236}">
                <a16:creationId xmlns:a16="http://schemas.microsoft.com/office/drawing/2014/main" id="{4E8E1824-A35D-4780-9757-0E61A6A5D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B8C9EC57-8725-494E-8156-2D026710642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FA39D-E625-4DD1-BE9D-6A6013C84123}" type="datetimeFigureOut">
              <a:rPr lang="ko-KR" altLang="en-US" smtClean="0"/>
              <a:t>2022. 6. 29.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EC57-8725-494E-8156-2D026710642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FA39D-E625-4DD1-BE9D-6A6013C84123}" type="datetimeFigureOut">
              <a:rPr lang="ko-KR" altLang="en-US" smtClean="0"/>
              <a:t>2022. 6. 29.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EC57-8725-494E-8156-2D026710642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FA39D-E625-4DD1-BE9D-6A6013C84123}" type="datetimeFigureOut">
              <a:rPr lang="ko-KR" altLang="en-US" smtClean="0"/>
              <a:t>2022. 6. 29.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EC57-8725-494E-8156-2D026710642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FA39D-E625-4DD1-BE9D-6A6013C84123}" type="datetimeFigureOut">
              <a:rPr lang="ko-KR" altLang="en-US" smtClean="0"/>
              <a:t>2022. 6. 29.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EC57-8725-494E-8156-2D026710642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FA39D-E625-4DD1-BE9D-6A6013C84123}" type="datetimeFigureOut">
              <a:rPr lang="ko-KR" altLang="en-US" smtClean="0"/>
              <a:t>2022. 6. 29.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EC57-8725-494E-8156-2D026710642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FA39D-E625-4DD1-BE9D-6A6013C84123}" type="datetimeFigureOut">
              <a:rPr lang="ko-KR" altLang="en-US" smtClean="0"/>
              <a:t>2022. 6. 29.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EC57-8725-494E-8156-2D026710642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FA39D-E625-4DD1-BE9D-6A6013C84123}" type="datetimeFigureOut">
              <a:rPr lang="ko-KR" altLang="en-US" smtClean="0"/>
              <a:t>2022. 6. 29.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EC57-8725-494E-8156-2D026710642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FA39D-E625-4DD1-BE9D-6A6013C84123}" type="datetimeFigureOut">
              <a:rPr lang="ko-KR" altLang="en-US" smtClean="0"/>
              <a:t>2022. 6. 29.</a:t>
            </a:fld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EC57-8725-494E-8156-2D026710642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FA39D-E625-4DD1-BE9D-6A6013C84123}" type="datetimeFigureOut">
              <a:rPr lang="ko-KR" altLang="en-US" smtClean="0"/>
              <a:t>2022. 6. 29.</a:t>
            </a:fld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EC57-8725-494E-8156-2D026710642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7403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413733"/>
            <a:ext cx="10972800" cy="47124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FFA39D-E625-4DD1-BE9D-6A6013C84123}" type="datetimeFigureOut">
              <a:rPr lang="ko-KR" altLang="en-US" smtClean="0"/>
              <a:t>2022. 6. 29.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C9EC57-8725-494E-8156-2D0267106420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93B23195-2405-42C3-A170-56BA6AF197AD}"/>
              </a:ext>
            </a:extLst>
          </p:cNvPr>
          <p:cNvGrpSpPr/>
          <p:nvPr userDrawn="1"/>
        </p:nvGrpSpPr>
        <p:grpSpPr>
          <a:xfrm>
            <a:off x="3680966" y="6275140"/>
            <a:ext cx="5344163" cy="446336"/>
            <a:chOff x="801957" y="642561"/>
            <a:chExt cx="2922311" cy="446336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21D629E2-F53D-4E52-AE20-7D08D47693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1957" y="642561"/>
              <a:ext cx="255369" cy="446336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C8BC27A-E6A9-48C2-A706-A71B42FC1EBD}"/>
                </a:ext>
              </a:extLst>
            </p:cNvPr>
            <p:cNvSpPr txBox="1"/>
            <p:nvPr/>
          </p:nvSpPr>
          <p:spPr>
            <a:xfrm>
              <a:off x="801957" y="705869"/>
              <a:ext cx="29223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chemeClr val="bg1">
                      <a:lumMod val="50000"/>
                    </a:schemeClr>
                  </a:solidFill>
                </a:rPr>
                <a:t>경동대학교 </a:t>
              </a:r>
              <a:r>
                <a:rPr lang="ko-KR" altLang="en-US" b="1">
                  <a:solidFill>
                    <a:schemeClr val="bg1">
                      <a:lumMod val="50000"/>
                    </a:schemeClr>
                  </a:solidFill>
                </a:rPr>
                <a:t>정보보안학과</a:t>
              </a:r>
              <a:r>
                <a:rPr lang="en-US" altLang="ko-KR" b="1" dirty="0">
                  <a:solidFill>
                    <a:schemeClr val="bg1">
                      <a:lumMod val="50000"/>
                    </a:schemeClr>
                  </a:solidFill>
                </a:rPr>
                <a:t>/</a:t>
              </a:r>
              <a:r>
                <a:rPr lang="ko-KR" altLang="en-US" b="1" dirty="0">
                  <a:solidFill>
                    <a:schemeClr val="bg1">
                      <a:lumMod val="50000"/>
                    </a:schemeClr>
                  </a:solidFill>
                </a:rPr>
                <a:t>소프트웨어학과</a:t>
              </a:r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07A5D5E-C32F-49EA-9A62-55DCDC3428D8}"/>
              </a:ext>
            </a:extLst>
          </p:cNvPr>
          <p:cNvSpPr/>
          <p:nvPr userDrawn="1"/>
        </p:nvSpPr>
        <p:spPr>
          <a:xfrm>
            <a:off x="-6437" y="1142351"/>
            <a:ext cx="12192000" cy="144016"/>
          </a:xfrm>
          <a:prstGeom prst="rect">
            <a:avLst/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F5EA313-CE71-4B22-9855-BAF7B2ABD35C}"/>
              </a:ext>
            </a:extLst>
          </p:cNvPr>
          <p:cNvSpPr/>
          <p:nvPr userDrawn="1"/>
        </p:nvSpPr>
        <p:spPr>
          <a:xfrm flipV="1">
            <a:off x="0" y="6812279"/>
            <a:ext cx="9648395" cy="45721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20000"/>
                  <a:lumOff val="80000"/>
                </a:schemeClr>
              </a:gs>
              <a:gs pos="100000">
                <a:schemeClr val="tx2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C28A4F8-A000-409E-B65D-5CE4D44302ED}"/>
              </a:ext>
            </a:extLst>
          </p:cNvPr>
          <p:cNvSpPr/>
          <p:nvPr userDrawn="1"/>
        </p:nvSpPr>
        <p:spPr>
          <a:xfrm flipV="1">
            <a:off x="9648395" y="6812279"/>
            <a:ext cx="2537168" cy="45720"/>
          </a:xfrm>
          <a:prstGeom prst="rect">
            <a:avLst/>
          </a:prstGeom>
          <a:solidFill>
            <a:srgbClr val="E6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github.com/Accio3014/senior-project-2022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engineering.salesforce.com/capture-the-flag-secure-your-knowledge-37b43180e55a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3"/>
          <p:cNvSpPr>
            <a:spLocks noChangeArrowheads="1"/>
          </p:cNvSpPr>
          <p:nvPr/>
        </p:nvSpPr>
        <p:spPr bwMode="auto">
          <a:xfrm>
            <a:off x="0" y="1772816"/>
            <a:ext cx="12192000" cy="955092"/>
          </a:xfrm>
          <a:prstGeom prst="rect">
            <a:avLst/>
          </a:prstGeom>
          <a:solidFill>
            <a:srgbClr val="003399"/>
          </a:solidFill>
          <a:ln>
            <a:noFill/>
          </a:ln>
        </p:spPr>
        <p:txBody>
          <a:bodyPr lIns="91440" tIns="45720" rIns="91440" bIns="45720" anchor="ctr"/>
          <a:lstStyle>
            <a:lvl1pPr eaLnBrk="0" hangingPunct="0">
              <a:spcBef>
                <a:spcPct val="20000"/>
              </a:spcBef>
              <a:buFont typeface="Wingdings" pitchFamily="2" charset="2"/>
              <a:buChar char="q"/>
              <a:tabLst>
                <a:tab pos="666750" algn="l"/>
              </a:tabLst>
              <a:defRPr kumimoji="1"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Wingdings" pitchFamily="2" charset="2"/>
              <a:buChar char="§"/>
              <a:tabLst>
                <a:tab pos="666750" algn="l"/>
              </a:tabLst>
              <a:defRPr kumimoji="1"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itchFamily="2" charset="2"/>
              <a:tabLst>
                <a:tab pos="666750" algn="l"/>
              </a:tabLst>
              <a:defRPr kumimoji="1"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Wingdings" pitchFamily="2" charset="2"/>
              <a:tabLst>
                <a:tab pos="666750" algn="l"/>
              </a:tabLst>
              <a:defRPr kumimoji="1"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tabLst>
                <a:tab pos="666750" algn="l"/>
              </a:tabLst>
              <a:defRPr kumimoji="1"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tabLst>
                <a:tab pos="666750" algn="l"/>
              </a:tabLst>
              <a:defRPr kumimoji="1"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tabLst>
                <a:tab pos="666750" algn="l"/>
              </a:tabLst>
              <a:defRPr kumimoji="1"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tabLst>
                <a:tab pos="666750" algn="l"/>
              </a:tabLst>
              <a:defRPr kumimoji="1"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tabLst>
                <a:tab pos="666750" algn="l"/>
              </a:tabLst>
              <a:defRPr kumimoji="1"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ko-KR" altLang="en-US" sz="4800" b="1" dirty="0">
                <a:solidFill>
                  <a:srgbClr val="FFFF00"/>
                </a:solidFill>
                <a:latin typeface="Gulim"/>
                <a:ea typeface="Gulim"/>
              </a:rPr>
              <a:t>졸업 작품 개발 계획</a:t>
            </a:r>
            <a:endParaRPr lang="en-US" altLang="ko-KR" sz="4800" b="1" dirty="0">
              <a:solidFill>
                <a:srgbClr val="FFFF00"/>
              </a:solidFill>
              <a:latin typeface="Gulim"/>
              <a:ea typeface="Gulim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719736" y="3729983"/>
            <a:ext cx="47490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ko-KR" altLang="en-US" sz="2000" b="1" dirty="0">
                <a:latin typeface="굴림" panose="020B0600000101010101" pitchFamily="50" charset="-127"/>
                <a:ea typeface="굴림" panose="020B0600000101010101" pitchFamily="50" charset="-127"/>
              </a:rPr>
              <a:t>팀장 </a:t>
            </a:r>
            <a:r>
              <a:rPr lang="en-US" altLang="ko-KR" sz="2000" b="1" dirty="0"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sz="2000" b="1" dirty="0" err="1">
                <a:latin typeface="굴림" panose="020B0600000101010101" pitchFamily="50" charset="-127"/>
                <a:ea typeface="굴림" panose="020B0600000101010101" pitchFamily="50" charset="-127"/>
              </a:rPr>
              <a:t>정석천</a:t>
            </a:r>
            <a:r>
              <a:rPr lang="ko-KR" altLang="en-US" sz="2000" b="1" dirty="0">
                <a:latin typeface="굴림" panose="020B0600000101010101" pitchFamily="50" charset="-127"/>
                <a:ea typeface="굴림" panose="020B0600000101010101" pitchFamily="50" charset="-127"/>
              </a:rPr>
              <a:t> 팀원</a:t>
            </a:r>
            <a:r>
              <a:rPr lang="en-US" altLang="ko-KR" sz="2000" b="1" dirty="0">
                <a:latin typeface="굴림" panose="020B0600000101010101" pitchFamily="50" charset="-127"/>
                <a:ea typeface="굴림" panose="020B0600000101010101" pitchFamily="50" charset="-127"/>
              </a:rPr>
              <a:t>:</a:t>
            </a:r>
            <a:r>
              <a:rPr lang="ko-KR" altLang="en-US" sz="2000" b="1" dirty="0">
                <a:latin typeface="굴림" panose="020B0600000101010101" pitchFamily="50" charset="-127"/>
                <a:ea typeface="굴림" panose="020B0600000101010101" pitchFamily="50" charset="-127"/>
              </a:rPr>
              <a:t> 손정민</a:t>
            </a:r>
          </a:p>
        </p:txBody>
      </p:sp>
      <p:pic>
        <p:nvPicPr>
          <p:cNvPr id="10" name="그림 9" descr="자연이(가) 표시된 사진&#10;&#10;자동 생성된 설명">
            <a:extLst>
              <a:ext uri="{FF2B5EF4-FFF2-40B4-BE49-F238E27FC236}">
                <a16:creationId xmlns:a16="http://schemas.microsoft.com/office/drawing/2014/main" id="{373BFD26-378B-4B84-AFEF-187EC67840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99447"/>
            <a:ext cx="12192000" cy="2558553"/>
          </a:xfrm>
          <a:prstGeom prst="rect">
            <a:avLst/>
          </a:prstGeom>
        </p:spPr>
      </p:pic>
      <p:sp>
        <p:nvSpPr>
          <p:cNvPr id="12" name="TextBox 2">
            <a:extLst>
              <a:ext uri="{FF2B5EF4-FFF2-40B4-BE49-F238E27FC236}">
                <a16:creationId xmlns:a16="http://schemas.microsoft.com/office/drawing/2014/main" id="{C745C9DA-7F1D-46FF-8881-F350C7AD01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1774" y="2867346"/>
            <a:ext cx="314762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ase">
              <a:buNone/>
            </a:pPr>
            <a:r>
              <a:rPr lang="en-US" altLang="ko-KR" sz="3600" b="1" dirty="0">
                <a:latin typeface="굴림"/>
                <a:ea typeface="굴림"/>
              </a:rPr>
              <a:t>2022.03.14.</a:t>
            </a:r>
            <a:endParaRPr lang="ko-KR" altLang="en-US" sz="3600" dirty="0">
              <a:latin typeface="굴림"/>
              <a:ea typeface="굴림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53BA6CBA-7B69-4830-8562-7E2A1D91C95F}"/>
              </a:ext>
            </a:extLst>
          </p:cNvPr>
          <p:cNvGrpSpPr/>
          <p:nvPr/>
        </p:nvGrpSpPr>
        <p:grpSpPr>
          <a:xfrm>
            <a:off x="613665" y="279161"/>
            <a:ext cx="2166910" cy="707886"/>
            <a:chOff x="866690" y="381167"/>
            <a:chExt cx="2192527" cy="707886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8C104384-68B0-4513-B41F-0F61AD04188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6690" y="381167"/>
              <a:ext cx="633507" cy="707886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A0236CA-2A09-484B-9458-148D71C2A366}"/>
                </a:ext>
              </a:extLst>
            </p:cNvPr>
            <p:cNvSpPr txBox="1"/>
            <p:nvPr/>
          </p:nvSpPr>
          <p:spPr>
            <a:xfrm>
              <a:off x="1500196" y="418529"/>
              <a:ext cx="155902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>
                  <a:solidFill>
                    <a:schemeClr val="bg1">
                      <a:lumMod val="50000"/>
                    </a:schemeClr>
                  </a:solidFill>
                  <a:latin typeface="굴림"/>
                  <a:ea typeface="굴림"/>
                </a:rPr>
                <a:t>경동대학교 </a:t>
              </a:r>
              <a:endParaRPr lang="en-US" altLang="ko-KR" b="1" dirty="0">
                <a:solidFill>
                  <a:schemeClr val="bg1">
                    <a:lumMod val="50000"/>
                  </a:schemeClr>
                </a:solidFill>
                <a:latin typeface="굴림"/>
                <a:ea typeface="굴림"/>
              </a:endParaRPr>
            </a:p>
            <a:p>
              <a:r>
                <a:rPr lang="ko-KR" altLang="en-US" b="1" dirty="0">
                  <a:solidFill>
                    <a:schemeClr val="bg1">
                      <a:lumMod val="50000"/>
                    </a:schemeClr>
                  </a:solidFill>
                  <a:latin typeface="굴림"/>
                  <a:ea typeface="굴림"/>
                </a:rPr>
                <a:t>정보보안학과</a:t>
              </a:r>
              <a:endParaRPr lang="en-US" altLang="ko-KR" b="1" dirty="0">
                <a:solidFill>
                  <a:schemeClr val="bg1">
                    <a:lumMod val="50000"/>
                  </a:schemeClr>
                </a:solidFill>
                <a:latin typeface="굴림"/>
                <a:ea typeface="굴림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5CF867-1CA3-4239-9D13-506734585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중간 발표 </a:t>
            </a:r>
            <a:r>
              <a:rPr lang="en-US" altLang="ko-KR" dirty="0"/>
              <a:t>(2022-05-02)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469A91A-D58E-44C4-D40F-7A6937E69D8C}"/>
              </a:ext>
            </a:extLst>
          </p:cNvPr>
          <p:cNvSpPr txBox="1"/>
          <p:nvPr/>
        </p:nvSpPr>
        <p:spPr>
          <a:xfrm>
            <a:off x="609600" y="1557998"/>
            <a:ext cx="36856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2.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Beginner Guide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Book</a:t>
            </a:r>
          </a:p>
        </p:txBody>
      </p:sp>
      <p:pic>
        <p:nvPicPr>
          <p:cNvPr id="6" name="Picture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FB66428D-E38C-BE12-32A1-8C9973B6B1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7575" y="1557998"/>
            <a:ext cx="3184502" cy="482378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E3811EF-441E-1A78-9D64-E8CB735194B2}"/>
              </a:ext>
            </a:extLst>
          </p:cNvPr>
          <p:cNvSpPr txBox="1"/>
          <p:nvPr/>
        </p:nvSpPr>
        <p:spPr>
          <a:xfrm>
            <a:off x="609600" y="2562676"/>
            <a:ext cx="5486400" cy="783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/>
              <a:t>Beginner Guide</a:t>
            </a:r>
            <a:r>
              <a:rPr lang="ko-KR" altLang="en-US" sz="1600" dirty="0"/>
              <a:t>파일을 먼저 텍스트로 작성한 후</a:t>
            </a:r>
            <a:r>
              <a:rPr lang="en-US" altLang="ko-KR" sz="1600" dirty="0"/>
              <a:t> </a:t>
            </a:r>
            <a:r>
              <a:rPr lang="ko-KR" altLang="en-US" sz="1600" dirty="0"/>
              <a:t>해당 파일 내용을 각 </a:t>
            </a:r>
            <a:r>
              <a:rPr lang="en-US" altLang="ko-KR" sz="1600" dirty="0"/>
              <a:t>OS</a:t>
            </a:r>
            <a:r>
              <a:rPr lang="ko-KR" altLang="en-US" sz="1600" dirty="0"/>
              <a:t>에 맞게 </a:t>
            </a:r>
            <a:r>
              <a:rPr lang="en-US" altLang="ko-KR" sz="1600" dirty="0"/>
              <a:t>Android</a:t>
            </a:r>
            <a:r>
              <a:rPr lang="ko-KR" altLang="en-US" sz="1600" dirty="0"/>
              <a:t> 및 </a:t>
            </a:r>
            <a:r>
              <a:rPr lang="en-US" altLang="ko-KR" sz="1600" dirty="0"/>
              <a:t>IOS</a:t>
            </a:r>
            <a:r>
              <a:rPr lang="ko-KR" altLang="en-US" sz="1600" dirty="0"/>
              <a:t>에 앱을 제작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38135592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5CF867-1CA3-4239-9D13-506734585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중간 발표 </a:t>
            </a:r>
            <a:r>
              <a:rPr lang="en-US" altLang="ko-KR" dirty="0"/>
              <a:t>(2022-05-02)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469A91A-D58E-44C4-D40F-7A6937E69D8C}"/>
              </a:ext>
            </a:extLst>
          </p:cNvPr>
          <p:cNvSpPr txBox="1"/>
          <p:nvPr/>
        </p:nvSpPr>
        <p:spPr>
          <a:xfrm>
            <a:off x="609600" y="1557998"/>
            <a:ext cx="48061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3-1.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Beginner Guide App - IOS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3811EF-441E-1A78-9D64-E8CB735194B2}"/>
              </a:ext>
            </a:extLst>
          </p:cNvPr>
          <p:cNvSpPr txBox="1"/>
          <p:nvPr/>
        </p:nvSpPr>
        <p:spPr>
          <a:xfrm>
            <a:off x="609600" y="2562676"/>
            <a:ext cx="5486400" cy="15220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/>
              <a:t>Beginner Guide Book</a:t>
            </a:r>
            <a:r>
              <a:rPr lang="ko-KR" altLang="en-US" sz="1600" dirty="0"/>
              <a:t>의 내용을 </a:t>
            </a:r>
            <a:r>
              <a:rPr lang="en-US" altLang="ko-KR" sz="1600" dirty="0"/>
              <a:t>IOS </a:t>
            </a:r>
            <a:r>
              <a:rPr lang="ko-KR" altLang="en-US" sz="1600" dirty="0"/>
              <a:t>앱으로 구현</a:t>
            </a:r>
            <a:r>
              <a:rPr lang="en-US" altLang="ko-KR" sz="1600" dirty="0"/>
              <a:t> </a:t>
            </a:r>
            <a:r>
              <a:rPr lang="ko-KR" altLang="en-US" sz="1600" dirty="0"/>
              <a:t>하였으며</a:t>
            </a:r>
            <a:r>
              <a:rPr lang="en-US" altLang="ko-KR" sz="1600" dirty="0"/>
              <a:t>,</a:t>
            </a:r>
            <a:r>
              <a:rPr lang="ko-KR" altLang="en-US" sz="1600" dirty="0"/>
              <a:t> 화면 전환부터 텍스트 출력까지 개발 완료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추가적으로 </a:t>
            </a:r>
            <a:r>
              <a:rPr lang="en-US" altLang="ko-KR" sz="1600" dirty="0"/>
              <a:t>Beginner Guide Book </a:t>
            </a:r>
            <a:r>
              <a:rPr lang="ko-KR" altLang="en-US" sz="1600" dirty="0"/>
              <a:t>내용 업데이트 시 앱 내에도 업데이트 진행 필요</a:t>
            </a:r>
            <a:endParaRPr lang="en-US" altLang="ko-KR" sz="1600" dirty="0"/>
          </a:p>
        </p:txBody>
      </p:sp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A4FF9A5-7FDA-7082-EA35-FE35862053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406106"/>
            <a:ext cx="2669182" cy="5072332"/>
          </a:xfrm>
          <a:prstGeom prst="rect">
            <a:avLst/>
          </a:prstGeom>
        </p:spPr>
      </p:pic>
      <p:pic>
        <p:nvPicPr>
          <p:cNvPr id="8" name="Picture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3FACDA31-0F7C-0175-9E31-61508A898A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2236" y="1406106"/>
            <a:ext cx="2669182" cy="5072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3592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5CF867-1CA3-4239-9D13-506734585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중간 발표 </a:t>
            </a:r>
            <a:r>
              <a:rPr lang="en-US" altLang="ko-KR" dirty="0"/>
              <a:t>(2022-05-02)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469A91A-D58E-44C4-D40F-7A6937E69D8C}"/>
              </a:ext>
            </a:extLst>
          </p:cNvPr>
          <p:cNvSpPr txBox="1"/>
          <p:nvPr/>
        </p:nvSpPr>
        <p:spPr>
          <a:xfrm>
            <a:off x="609600" y="1557998"/>
            <a:ext cx="53721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3-2.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Beginner Guide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App - Android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3811EF-441E-1A78-9D64-E8CB735194B2}"/>
              </a:ext>
            </a:extLst>
          </p:cNvPr>
          <p:cNvSpPr txBox="1"/>
          <p:nvPr/>
        </p:nvSpPr>
        <p:spPr>
          <a:xfrm>
            <a:off x="609600" y="2562676"/>
            <a:ext cx="5486400" cy="1152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/>
              <a:t>Beginner Guide</a:t>
            </a:r>
            <a:r>
              <a:rPr lang="ko-KR" altLang="en-US" sz="1600" dirty="0"/>
              <a:t> </a:t>
            </a:r>
            <a:r>
              <a:rPr lang="en-US" altLang="ko-KR" sz="1600" dirty="0"/>
              <a:t>Book</a:t>
            </a:r>
            <a:r>
              <a:rPr lang="ko-KR" altLang="en-US" sz="1600" dirty="0"/>
              <a:t>의 내용을</a:t>
            </a:r>
            <a:r>
              <a:rPr lang="en-US" altLang="ko-KR" sz="1600" dirty="0"/>
              <a:t> Android </a:t>
            </a:r>
            <a:r>
              <a:rPr lang="ko-KR" altLang="en-US" sz="1600" dirty="0"/>
              <a:t>앱으로 텍스 출력 전까지 화면 전환을 개발 했으며</a:t>
            </a:r>
            <a:r>
              <a:rPr lang="en-US" altLang="ko-KR" sz="1600" dirty="0"/>
              <a:t>,</a:t>
            </a:r>
            <a:r>
              <a:rPr lang="ko-KR" altLang="en-US" sz="1600" dirty="0"/>
              <a:t> </a:t>
            </a:r>
            <a:r>
              <a:rPr lang="en-US" altLang="ko-KR" sz="1600" dirty="0"/>
              <a:t>Beginner Guide Book</a:t>
            </a:r>
            <a:r>
              <a:rPr lang="ko-KR" altLang="en-US" sz="1600" dirty="0"/>
              <a:t>의 내용을 앱 내부에 추가 필요</a:t>
            </a:r>
            <a:endParaRPr lang="en-US" altLang="ko-KR" sz="1600" dirty="0"/>
          </a:p>
        </p:txBody>
      </p:sp>
      <p:pic>
        <p:nvPicPr>
          <p:cNvPr id="4" name="Picture 3" descr="A screenshot of a cell phone&#10;&#10;Description automatically generated with medium confidence">
            <a:extLst>
              <a:ext uri="{FF2B5EF4-FFF2-40B4-BE49-F238E27FC236}">
                <a16:creationId xmlns:a16="http://schemas.microsoft.com/office/drawing/2014/main" id="{69AF536F-8D59-FB95-B570-3717823470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4076" y="2019663"/>
            <a:ext cx="2416587" cy="4180043"/>
          </a:xfrm>
          <a:prstGeom prst="rect">
            <a:avLst/>
          </a:prstGeom>
        </p:spPr>
      </p:pic>
      <p:pic>
        <p:nvPicPr>
          <p:cNvPr id="8" name="Picture 7" descr="A picture containing text, monitor, electronics, screenshot&#10;&#10;Description automatically generated">
            <a:extLst>
              <a:ext uri="{FF2B5EF4-FFF2-40B4-BE49-F238E27FC236}">
                <a16:creationId xmlns:a16="http://schemas.microsoft.com/office/drawing/2014/main" id="{6505A09F-8978-1AA2-7A30-1DD290FDC7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3027" y="2019663"/>
            <a:ext cx="2416588" cy="4180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831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2DD20911-B0DA-9CFE-458B-43CD67F96C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2003" y="2019663"/>
            <a:ext cx="8599997" cy="3017543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F05CF867-1CA3-4239-9D13-506734585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2022-05-16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469A91A-D58E-44C4-D40F-7A6937E69D8C}"/>
              </a:ext>
            </a:extLst>
          </p:cNvPr>
          <p:cNvSpPr txBox="1"/>
          <p:nvPr/>
        </p:nvSpPr>
        <p:spPr>
          <a:xfrm>
            <a:off x="609600" y="1557998"/>
            <a:ext cx="33698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1-1.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CTF </a:t>
            </a:r>
            <a:r>
              <a:rPr lang="ko-KR" altLang="en-US" sz="2400" b="1" dirty="0"/>
              <a:t>종료 및 결과 </a:t>
            </a:r>
            <a:endParaRPr lang="en-US" altLang="ko-KR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3811EF-441E-1A78-9D64-E8CB735194B2}"/>
              </a:ext>
            </a:extLst>
          </p:cNvPr>
          <p:cNvSpPr txBox="1"/>
          <p:nvPr/>
        </p:nvSpPr>
        <p:spPr>
          <a:xfrm>
            <a:off x="609600" y="2240921"/>
            <a:ext cx="3664945" cy="783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05.02(</a:t>
            </a:r>
            <a:r>
              <a:rPr lang="ko-KR" altLang="en-US" sz="1600" dirty="0"/>
              <a:t>월</a:t>
            </a:r>
            <a:r>
              <a:rPr lang="en-US" altLang="ko-KR" sz="1600" dirty="0"/>
              <a:t>)</a:t>
            </a:r>
            <a:r>
              <a:rPr lang="ko-KR" altLang="en-US" sz="1600" dirty="0"/>
              <a:t> </a:t>
            </a:r>
            <a:r>
              <a:rPr lang="en-US" altLang="ko-KR" sz="1600" dirty="0"/>
              <a:t>13:30</a:t>
            </a:r>
            <a:r>
              <a:rPr lang="ko-KR" altLang="en-US" sz="1600" dirty="0"/>
              <a:t> </a:t>
            </a:r>
            <a:r>
              <a:rPr lang="en-US" altLang="ko-KR" sz="1600" dirty="0"/>
              <a:t>~</a:t>
            </a:r>
            <a:r>
              <a:rPr lang="ko-KR" altLang="en-US" sz="1600" dirty="0"/>
              <a:t> </a:t>
            </a:r>
            <a:r>
              <a:rPr lang="en-US" altLang="ko-KR" sz="1600" dirty="0"/>
              <a:t>05.05(</a:t>
            </a:r>
            <a:r>
              <a:rPr lang="ko-KR" altLang="en-US" sz="1600" dirty="0"/>
              <a:t>목</a:t>
            </a:r>
            <a:r>
              <a:rPr lang="en-US" altLang="ko-KR" sz="1600" dirty="0"/>
              <a:t>)</a:t>
            </a:r>
            <a:r>
              <a:rPr lang="ko-KR" altLang="en-US" sz="1600" dirty="0"/>
              <a:t> </a:t>
            </a:r>
            <a:r>
              <a:rPr lang="en-US" altLang="ko-KR" sz="1600" dirty="0"/>
              <a:t>13:30</a:t>
            </a:r>
            <a:r>
              <a:rPr lang="ko-KR" altLang="en-US" sz="1600" dirty="0"/>
              <a:t>까지 </a:t>
            </a:r>
            <a:r>
              <a:rPr lang="en-US" altLang="ko-KR" sz="1600" dirty="0"/>
              <a:t>72</a:t>
            </a:r>
            <a:r>
              <a:rPr lang="ko-KR" altLang="en-US" sz="1600" dirty="0"/>
              <a:t>시간 동안 진행한 </a:t>
            </a:r>
            <a:r>
              <a:rPr lang="en-US" altLang="ko-KR" sz="1600" dirty="0"/>
              <a:t>CTF</a:t>
            </a:r>
            <a:r>
              <a:rPr lang="ko-KR" altLang="en-US" sz="1600" dirty="0"/>
              <a:t> 종료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9844092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5CF867-1CA3-4239-9D13-506734585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2022-05-16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469A91A-D58E-44C4-D40F-7A6937E69D8C}"/>
              </a:ext>
            </a:extLst>
          </p:cNvPr>
          <p:cNvSpPr txBox="1"/>
          <p:nvPr/>
        </p:nvSpPr>
        <p:spPr>
          <a:xfrm>
            <a:off x="609600" y="1557998"/>
            <a:ext cx="33698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1-2.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CTF </a:t>
            </a:r>
            <a:r>
              <a:rPr lang="ko-KR" altLang="en-US" sz="2400" b="1" dirty="0"/>
              <a:t>종료 및 결과 </a:t>
            </a:r>
            <a:endParaRPr lang="en-US" altLang="ko-KR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3811EF-441E-1A78-9D64-E8CB735194B2}"/>
              </a:ext>
            </a:extLst>
          </p:cNvPr>
          <p:cNvSpPr txBox="1"/>
          <p:nvPr/>
        </p:nvSpPr>
        <p:spPr>
          <a:xfrm>
            <a:off x="609600" y="2240921"/>
            <a:ext cx="5486400" cy="783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/>
              <a:t>최종 순위는 </a:t>
            </a:r>
            <a:r>
              <a:rPr lang="en-US" altLang="ko-KR" sz="1600" dirty="0"/>
              <a:t>2</a:t>
            </a:r>
            <a:r>
              <a:rPr lang="ko-KR" altLang="en-US" sz="1600" dirty="0"/>
              <a:t>위</a:t>
            </a:r>
            <a:r>
              <a:rPr lang="en-US" altLang="ko-KR" sz="1600" dirty="0"/>
              <a:t>,</a:t>
            </a:r>
            <a:r>
              <a:rPr lang="ko-KR" altLang="en-US" sz="1600" dirty="0"/>
              <a:t> 하지만 중간발표 </a:t>
            </a:r>
            <a:r>
              <a:rPr lang="en-US" altLang="ko-KR" sz="1600" dirty="0"/>
              <a:t>8</a:t>
            </a:r>
            <a:r>
              <a:rPr lang="ko-KR" altLang="en-US" sz="1600" dirty="0"/>
              <a:t>문제의 </a:t>
            </a:r>
            <a:r>
              <a:rPr lang="en-US" altLang="ko-KR" sz="1600" dirty="0"/>
              <a:t>flag</a:t>
            </a:r>
            <a:r>
              <a:rPr lang="ko-KR" altLang="en-US" sz="1600" dirty="0" err="1"/>
              <a:t>를</a:t>
            </a:r>
            <a:r>
              <a:rPr lang="ko-KR" altLang="en-US" sz="1600" dirty="0"/>
              <a:t> 가장 먼저 찾아 해결한 회원에게 시상</a:t>
            </a:r>
            <a:endParaRPr lang="en-US" altLang="ko-KR" sz="1600" dirty="0"/>
          </a:p>
        </p:txBody>
      </p:sp>
      <p:pic>
        <p:nvPicPr>
          <p:cNvPr id="4" name="Picture 3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DBF227B7-215E-1DB9-D015-E67338AB88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557998"/>
            <a:ext cx="5638883" cy="4963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1811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5CF867-1CA3-4239-9D13-506734585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2022-05-16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469A91A-D58E-44C4-D40F-7A6937E69D8C}"/>
              </a:ext>
            </a:extLst>
          </p:cNvPr>
          <p:cNvSpPr txBox="1"/>
          <p:nvPr/>
        </p:nvSpPr>
        <p:spPr>
          <a:xfrm>
            <a:off x="609600" y="1557998"/>
            <a:ext cx="33698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1-3.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CTF </a:t>
            </a:r>
            <a:r>
              <a:rPr lang="ko-KR" altLang="en-US" sz="2400" b="1" dirty="0"/>
              <a:t>종료 및 결과 </a:t>
            </a:r>
            <a:endParaRPr lang="en-US" altLang="ko-KR" sz="2400" b="1" dirty="0"/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52A0D82-BDB0-DFBB-998B-382CC2FF47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9865" y="2019663"/>
            <a:ext cx="3203289" cy="4093924"/>
          </a:xfrm>
          <a:prstGeom prst="rect">
            <a:avLst/>
          </a:prstGeom>
        </p:spPr>
      </p:pic>
      <p:pic>
        <p:nvPicPr>
          <p:cNvPr id="8" name="Picture 7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3E0FB487-E090-30BF-92EF-FFB45E42E3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0719" y="2019663"/>
            <a:ext cx="2954806" cy="409392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7CE9C67-BAC2-B81B-EB30-A6CB9D82E3D6}"/>
              </a:ext>
            </a:extLst>
          </p:cNvPr>
          <p:cNvSpPr txBox="1"/>
          <p:nvPr/>
        </p:nvSpPr>
        <p:spPr>
          <a:xfrm>
            <a:off x="609600" y="2239510"/>
            <a:ext cx="42049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해당 사용자에게 원하는 치킨 </a:t>
            </a:r>
            <a:r>
              <a:rPr lang="ko-KR" altLang="en-US" dirty="0" err="1"/>
              <a:t>기프티콘</a:t>
            </a:r>
            <a:endParaRPr lang="en-US" altLang="ko-KR" dirty="0"/>
          </a:p>
          <a:p>
            <a:r>
              <a:rPr lang="ko-KR" altLang="en-US" dirty="0"/>
              <a:t>시상 완료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41045923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5CF867-1CA3-4239-9D13-506734585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2022-05-16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469A91A-D58E-44C4-D40F-7A6937E69D8C}"/>
              </a:ext>
            </a:extLst>
          </p:cNvPr>
          <p:cNvSpPr txBox="1"/>
          <p:nvPr/>
        </p:nvSpPr>
        <p:spPr>
          <a:xfrm>
            <a:off x="609600" y="1557998"/>
            <a:ext cx="33698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1-4.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CTF </a:t>
            </a:r>
            <a:r>
              <a:rPr lang="ko-KR" altLang="en-US" sz="2400" b="1" dirty="0"/>
              <a:t>종료 및 결과 </a:t>
            </a:r>
            <a:endParaRPr lang="en-US" altLang="ko-KR" sz="2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CE9C67-BAC2-B81B-EB30-A6CB9D82E3D6}"/>
              </a:ext>
            </a:extLst>
          </p:cNvPr>
          <p:cNvSpPr txBox="1"/>
          <p:nvPr/>
        </p:nvSpPr>
        <p:spPr>
          <a:xfrm>
            <a:off x="609600" y="2239510"/>
            <a:ext cx="6421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중간 발표 종료까지 동작한 서버의 내용을 </a:t>
            </a:r>
            <a:r>
              <a:rPr lang="en-US" altLang="ko-KR" dirty="0">
                <a:hlinkClick r:id="rId2"/>
              </a:rPr>
              <a:t>Git Hub</a:t>
            </a:r>
            <a:r>
              <a:rPr lang="ko-KR" altLang="en-US" dirty="0"/>
              <a:t>에 업로드</a:t>
            </a:r>
            <a:endParaRPr lang="en-US" altLang="ko-KR" dirty="0"/>
          </a:p>
        </p:txBody>
      </p:sp>
      <p:pic>
        <p:nvPicPr>
          <p:cNvPr id="4" name="Picture 3" descr="A screenshot of a computer screen&#10;&#10;Description automatically generated with medium confidence">
            <a:extLst>
              <a:ext uri="{FF2B5EF4-FFF2-40B4-BE49-F238E27FC236}">
                <a16:creationId xmlns:a16="http://schemas.microsoft.com/office/drawing/2014/main" id="{752F784A-4F07-4A0D-FE3C-A74CA7E349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974277"/>
            <a:ext cx="8581901" cy="3178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1092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5CF867-1CA3-4239-9D13-506734585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2022-05-16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469A91A-D58E-44C4-D40F-7A6937E69D8C}"/>
              </a:ext>
            </a:extLst>
          </p:cNvPr>
          <p:cNvSpPr txBox="1"/>
          <p:nvPr/>
        </p:nvSpPr>
        <p:spPr>
          <a:xfrm>
            <a:off x="609600" y="1557998"/>
            <a:ext cx="65918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2-1.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Beginner Guide App – </a:t>
            </a:r>
            <a:r>
              <a:rPr lang="ko-KR" altLang="en-US" sz="2400" b="1" dirty="0"/>
              <a:t>개발자 계정 구매</a:t>
            </a:r>
            <a:endParaRPr lang="en-US" altLang="ko-KR" sz="2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CE9C67-BAC2-B81B-EB30-A6CB9D82E3D6}"/>
              </a:ext>
            </a:extLst>
          </p:cNvPr>
          <p:cNvSpPr txBox="1"/>
          <p:nvPr/>
        </p:nvSpPr>
        <p:spPr>
          <a:xfrm>
            <a:off x="609600" y="2239510"/>
            <a:ext cx="9164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IOS, Android OS</a:t>
            </a:r>
            <a:r>
              <a:rPr lang="ko-KR" altLang="en-US" dirty="0"/>
              <a:t>에 제작한 앱을 정식 출시를 </a:t>
            </a:r>
            <a:r>
              <a:rPr lang="en-US" altLang="ko-KR" dirty="0"/>
              <a:t>Apple</a:t>
            </a:r>
            <a:r>
              <a:rPr lang="ko-KR" altLang="en-US" dirty="0"/>
              <a:t> 및 </a:t>
            </a:r>
            <a:r>
              <a:rPr lang="en-US" altLang="ko-KR" dirty="0"/>
              <a:t>Google</a:t>
            </a:r>
            <a:r>
              <a:rPr lang="ko-KR" altLang="en-US" dirty="0"/>
              <a:t>의 개발자 프로모션 구매</a:t>
            </a:r>
            <a:endParaRPr lang="en-KR" dirty="0"/>
          </a:p>
        </p:txBody>
      </p:sp>
      <p:pic>
        <p:nvPicPr>
          <p:cNvPr id="4" name="Picture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4E1E7989-7972-7AE9-FA02-23FD8CBB0F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6280" y="3366653"/>
            <a:ext cx="6113660" cy="2433447"/>
          </a:xfrm>
          <a:prstGeom prst="rect">
            <a:avLst/>
          </a:prstGeom>
        </p:spPr>
      </p:pic>
      <p:pic>
        <p:nvPicPr>
          <p:cNvPr id="7" name="Picture 6" descr="Application&#10;&#10;Description automatically generated with medium confidence">
            <a:extLst>
              <a:ext uri="{FF2B5EF4-FFF2-40B4-BE49-F238E27FC236}">
                <a16:creationId xmlns:a16="http://schemas.microsoft.com/office/drawing/2014/main" id="{889B19D2-A9D4-4A26-6EC5-9DA10ADA20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710" y="3366654"/>
            <a:ext cx="5378690" cy="2433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5228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5CF867-1CA3-4239-9D13-506734585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2022-05-16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469A91A-D58E-44C4-D40F-7A6937E69D8C}"/>
              </a:ext>
            </a:extLst>
          </p:cNvPr>
          <p:cNvSpPr txBox="1"/>
          <p:nvPr/>
        </p:nvSpPr>
        <p:spPr>
          <a:xfrm>
            <a:off x="609600" y="1557998"/>
            <a:ext cx="47291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2-2.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Beginner Guide App – IOS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CE9C67-BAC2-B81B-EB30-A6CB9D82E3D6}"/>
              </a:ext>
            </a:extLst>
          </p:cNvPr>
          <p:cNvSpPr txBox="1"/>
          <p:nvPr/>
        </p:nvSpPr>
        <p:spPr>
          <a:xfrm>
            <a:off x="609600" y="2239510"/>
            <a:ext cx="513313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중간 발표 까지 개발 완료한 앱을 버전 </a:t>
            </a:r>
            <a:r>
              <a:rPr lang="en-US" altLang="ko-KR" dirty="0"/>
              <a:t>1.0.1</a:t>
            </a:r>
            <a:r>
              <a:rPr lang="ko-KR" altLang="en-US" dirty="0"/>
              <a:t>로</a:t>
            </a:r>
            <a:endParaRPr lang="en-US" altLang="ko-KR" dirty="0"/>
          </a:p>
          <a:p>
            <a:r>
              <a:rPr lang="en-US" dirty="0"/>
              <a:t>App Store</a:t>
            </a:r>
            <a:r>
              <a:rPr lang="ko-KR" altLang="en-US" dirty="0"/>
              <a:t>에 심사 진행</a:t>
            </a:r>
            <a:endParaRPr lang="en-US" altLang="ko-KR" dirty="0"/>
          </a:p>
          <a:p>
            <a:r>
              <a:rPr lang="en-US" altLang="ko-KR" dirty="0"/>
              <a:t>-&gt;</a:t>
            </a:r>
            <a:r>
              <a:rPr lang="ko-KR" altLang="en-US" dirty="0"/>
              <a:t> 보류</a:t>
            </a:r>
            <a:endParaRPr lang="en-US" altLang="ko-KR" dirty="0"/>
          </a:p>
          <a:p>
            <a:r>
              <a:rPr lang="en-US" altLang="ko-KR" dirty="0"/>
              <a:t>-&gt;</a:t>
            </a:r>
            <a:r>
              <a:rPr lang="ko-KR" altLang="en-US" dirty="0"/>
              <a:t> 화면 구성에 </a:t>
            </a:r>
            <a:r>
              <a:rPr lang="en-US" altLang="ko-KR" dirty="0"/>
              <a:t>Coming Soon</a:t>
            </a:r>
            <a:r>
              <a:rPr lang="ko-KR" altLang="en-US" dirty="0"/>
              <a:t> 불가</a:t>
            </a:r>
            <a:endParaRPr lang="en-US" altLang="ko-KR" dirty="0"/>
          </a:p>
          <a:p>
            <a:r>
              <a:rPr lang="en-US" altLang="ko-KR" dirty="0"/>
              <a:t>-&gt;</a:t>
            </a:r>
            <a:r>
              <a:rPr lang="ko-KR" altLang="en-US" dirty="0"/>
              <a:t> </a:t>
            </a:r>
            <a:r>
              <a:rPr lang="en-US" altLang="ko-KR" dirty="0"/>
              <a:t>Coming Soon</a:t>
            </a:r>
            <a:r>
              <a:rPr lang="ko-KR" altLang="en-US" dirty="0"/>
              <a:t>을 해당 페이지 명으로</a:t>
            </a:r>
            <a:r>
              <a:rPr lang="en-US" altLang="ko-KR" dirty="0"/>
              <a:t> </a:t>
            </a:r>
            <a:r>
              <a:rPr lang="ko-KR" altLang="en-US" dirty="0"/>
              <a:t>변경 후</a:t>
            </a:r>
            <a:endParaRPr lang="en-US" altLang="ko-KR" dirty="0"/>
          </a:p>
          <a:p>
            <a:r>
              <a:rPr lang="ko-KR" altLang="en-US" dirty="0"/>
              <a:t>심사 진행 중 </a:t>
            </a:r>
            <a:endParaRPr lang="en-US" altLang="ko-KR" dirty="0"/>
          </a:p>
        </p:txBody>
      </p:sp>
      <p:pic>
        <p:nvPicPr>
          <p:cNvPr id="5" name="Picture 4" descr="Graphical user interface, text, application, email, Teams&#10;&#10;Description automatically generated">
            <a:extLst>
              <a:ext uri="{FF2B5EF4-FFF2-40B4-BE49-F238E27FC236}">
                <a16:creationId xmlns:a16="http://schemas.microsoft.com/office/drawing/2014/main" id="{03E1AAE0-57AC-60B4-9D6C-B604512588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0592" y="1557998"/>
            <a:ext cx="5161808" cy="479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0837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screenshot, electronics, display&#10;&#10;Description automatically generated">
            <a:extLst>
              <a:ext uri="{FF2B5EF4-FFF2-40B4-BE49-F238E27FC236}">
                <a16:creationId xmlns:a16="http://schemas.microsoft.com/office/drawing/2014/main" id="{A154AE1E-C75C-2DF9-C96D-673B6C458E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4076" y="2019663"/>
            <a:ext cx="2416586" cy="4180040"/>
          </a:xfrm>
          <a:prstGeom prst="rect">
            <a:avLst/>
          </a:prstGeom>
        </p:spPr>
      </p:pic>
      <p:pic>
        <p:nvPicPr>
          <p:cNvPr id="9" name="Picture 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6F23C5C2-C311-5DE3-3680-22CC56C4B6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3026" y="2019663"/>
            <a:ext cx="2419231" cy="4184616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F05CF867-1CA3-4239-9D13-506734585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2022-05-16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469A91A-D58E-44C4-D40F-7A6937E69D8C}"/>
              </a:ext>
            </a:extLst>
          </p:cNvPr>
          <p:cNvSpPr txBox="1"/>
          <p:nvPr/>
        </p:nvSpPr>
        <p:spPr>
          <a:xfrm>
            <a:off x="609600" y="1557998"/>
            <a:ext cx="53721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2-2.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Beginner Guide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App - Android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3811EF-441E-1A78-9D64-E8CB735194B2}"/>
              </a:ext>
            </a:extLst>
          </p:cNvPr>
          <p:cNvSpPr txBox="1"/>
          <p:nvPr/>
        </p:nvSpPr>
        <p:spPr>
          <a:xfrm>
            <a:off x="609600" y="2562676"/>
            <a:ext cx="5486400" cy="783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/>
              <a:t>화면 전환부터 텍스트 출력까지 개발 완료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Play Store</a:t>
            </a:r>
            <a:r>
              <a:rPr lang="ko-KR" altLang="en-US" sz="1600" dirty="0"/>
              <a:t>에 앱 심사 준비 중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138014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2EA26F58-8640-4963-83DD-3B6B409CD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ko-KR" sz="4000" b="1">
                <a:latin typeface="굴림"/>
                <a:ea typeface="굴림"/>
              </a:rPr>
              <a:t>1. </a:t>
            </a:r>
            <a:r>
              <a:rPr lang="ko-KR" altLang="en-US" b="1">
                <a:latin typeface="굴림"/>
                <a:ea typeface="굴림"/>
              </a:rPr>
              <a:t>작품 개요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7CE96DA3-62A1-4A5C-A3D7-1DF7B9E07A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10732851" cy="1318097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dirty="0" err="1"/>
              <a:t>작품명</a:t>
            </a:r>
            <a:r>
              <a:rPr lang="ko-KR" altLang="en-US" dirty="0"/>
              <a:t> </a:t>
            </a:r>
            <a:r>
              <a:rPr lang="en-US" altLang="ko-KR" dirty="0"/>
              <a:t>: KDU – CTF</a:t>
            </a:r>
          </a:p>
          <a:p>
            <a:pPr marL="0" indent="0">
              <a:buNone/>
            </a:pPr>
            <a:endParaRPr lang="en-US" altLang="ko-KR" sz="1200" dirty="0"/>
          </a:p>
          <a:p>
            <a:pPr>
              <a:buFontTx/>
              <a:buChar char="-"/>
            </a:pPr>
            <a:r>
              <a:rPr lang="en-US" altLang="ko-KR" sz="1600" dirty="0"/>
              <a:t>1.</a:t>
            </a:r>
            <a:r>
              <a:rPr lang="ko-KR" altLang="en-US" sz="1600" dirty="0"/>
              <a:t> </a:t>
            </a:r>
            <a:r>
              <a:rPr lang="en-US" altLang="ko-KR" sz="1600" dirty="0"/>
              <a:t>CTF </a:t>
            </a:r>
          </a:p>
          <a:p>
            <a:pPr>
              <a:buFontTx/>
              <a:buChar char="-"/>
            </a:pPr>
            <a:r>
              <a:rPr lang="en-US" altLang="ko-KR" sz="1600" dirty="0"/>
              <a:t>2.</a:t>
            </a:r>
            <a:r>
              <a:rPr lang="ko-KR" altLang="en-US" sz="1600" dirty="0"/>
              <a:t> </a:t>
            </a:r>
            <a:r>
              <a:rPr lang="en-US" altLang="ko-KR" sz="1600" dirty="0"/>
              <a:t>“Beginner</a:t>
            </a:r>
            <a:r>
              <a:rPr lang="ko-KR" altLang="en-US" sz="1600" dirty="0"/>
              <a:t> </a:t>
            </a:r>
            <a:r>
              <a:rPr lang="en-US" altLang="ko-KR" sz="1600" dirty="0"/>
              <a:t>Guide”</a:t>
            </a:r>
            <a:r>
              <a:rPr lang="ko-KR" altLang="en-US" sz="1600" dirty="0"/>
              <a:t> 제작</a:t>
            </a:r>
            <a:endParaRPr lang="en-US" altLang="ko-KR" sz="1600" dirty="0"/>
          </a:p>
          <a:p>
            <a:pPr>
              <a:buFontTx/>
              <a:buChar char="-"/>
            </a:pPr>
            <a:r>
              <a:rPr lang="en-US" altLang="ko-KR" sz="1600" dirty="0"/>
              <a:t>3.</a:t>
            </a:r>
            <a:r>
              <a:rPr lang="ko-KR" altLang="en-US" sz="1600" dirty="0"/>
              <a:t> </a:t>
            </a:r>
            <a:r>
              <a:rPr lang="en-US" altLang="ko-KR" sz="1600" dirty="0"/>
              <a:t>“Beginner Guide” </a:t>
            </a:r>
            <a:r>
              <a:rPr lang="ko-KR" altLang="en-US" sz="1600" dirty="0"/>
              <a:t>전용 앱 제작</a:t>
            </a:r>
            <a:r>
              <a:rPr lang="en-US" altLang="ko-KR" sz="1600" dirty="0"/>
              <a:t>(IOS, Android)</a:t>
            </a:r>
            <a:r>
              <a:rPr lang="ko-KR" altLang="en-US" sz="1600" dirty="0"/>
              <a:t> 및 배포</a:t>
            </a:r>
            <a:endParaRPr lang="en-US" altLang="ko-KR" sz="1600" dirty="0"/>
          </a:p>
          <a:p>
            <a:pPr>
              <a:buFontTx/>
              <a:buChar char="-"/>
            </a:pPr>
            <a:endParaRPr lang="en-US" altLang="ko-KR" sz="1600" dirty="0"/>
          </a:p>
        </p:txBody>
      </p:sp>
      <p:graphicFrame>
        <p:nvGraphicFramePr>
          <p:cNvPr id="9" name="표 231">
            <a:extLst>
              <a:ext uri="{FF2B5EF4-FFF2-40B4-BE49-F238E27FC236}">
                <a16:creationId xmlns:a16="http://schemas.microsoft.com/office/drawing/2014/main" id="{857CCAD1-DFED-4A8B-ACE6-09F9038A74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9161665"/>
              </p:ext>
            </p:extLst>
          </p:nvPr>
        </p:nvGraphicFramePr>
        <p:xfrm>
          <a:off x="1011382" y="3503514"/>
          <a:ext cx="9929286" cy="17059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785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55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751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8924">
                <a:tc gridSpan="2">
                  <a:txBody>
                    <a:bodyPr/>
                    <a:lstStyle/>
                    <a:p>
                      <a:pPr marL="0" lvl="1" indent="0" algn="ctr" latinLnBrk="0" hangingPunct="1">
                        <a:buFontTx/>
                        <a:buNone/>
                        <a:defRPr/>
                      </a:pPr>
                      <a:r>
                        <a:rPr lang="ko-KR" altLang="en-US" sz="1700" b="1" i="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팀구성</a:t>
                      </a:r>
                      <a:endParaRPr lang="ko-KR" altLang="en-US" sz="1700" b="1" i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170" marR="90170" marT="46990" marB="4699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latinLnBrk="0" hangingPunct="1">
                        <a:buFontTx/>
                        <a:buNone/>
                        <a:defRPr/>
                      </a:pPr>
                      <a:r>
                        <a:rPr lang="ko-KR" altLang="en-US" sz="1700" b="1" i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역할</a:t>
                      </a:r>
                    </a:p>
                  </a:txBody>
                  <a:tcPr marL="90170" marR="90170" marT="46990" marB="4699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8322">
                <a:tc>
                  <a:txBody>
                    <a:bodyPr/>
                    <a:lstStyle/>
                    <a:p>
                      <a:pPr marL="0" lvl="1" indent="0" algn="ctr" latinLnBrk="0" hangingPunct="1">
                        <a:buFontTx/>
                        <a:buNone/>
                        <a:defRPr/>
                      </a:pPr>
                      <a:r>
                        <a:rPr lang="ko-KR" altLang="en-US" sz="1600" b="0" i="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팀장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170" marR="90170" marT="46990" marB="4699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 hangingPunct="1">
                        <a:buFontTx/>
                        <a:buNone/>
                        <a:defRPr/>
                      </a:pPr>
                      <a:r>
                        <a:rPr lang="ko-KR" altLang="en-US" sz="1500" b="0" i="0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정석천</a:t>
                      </a:r>
                      <a:r>
                        <a:rPr lang="ko-KR" altLang="en-US" sz="1500" b="0" i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500" b="0" i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(1821032)</a:t>
                      </a:r>
                      <a:endParaRPr lang="ko-KR" altLang="en-US" sz="1500" b="0" i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170" marR="90170" marT="46990" marB="4699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0" hangingPunct="1">
                        <a:buFontTx/>
                        <a:buNone/>
                        <a:defRPr/>
                      </a:pPr>
                      <a:r>
                        <a:rPr lang="en-US" altLang="ko-KR" sz="1500" b="0" i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CTF </a:t>
                      </a:r>
                      <a:r>
                        <a:rPr lang="ko-KR" altLang="en-US" sz="1500" b="0" i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제작 및 </a:t>
                      </a:r>
                      <a:r>
                        <a:rPr lang="en-US" altLang="ko-KR" sz="1500" b="0" i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”Beginner Guide”</a:t>
                      </a:r>
                      <a:r>
                        <a:rPr lang="ko-KR" altLang="en-US" sz="1500" b="0" i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</a:t>
                      </a:r>
                      <a:r>
                        <a:rPr lang="en-US" altLang="ko-KR" sz="1500" b="0" i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500" b="0" i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및 앱 제작</a:t>
                      </a:r>
                      <a:r>
                        <a:rPr lang="en-US" altLang="ko-KR" sz="1500" b="0" i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– Android, IOS</a:t>
                      </a:r>
                      <a:endParaRPr lang="ko-KR" altLang="en-US" sz="1500" b="0" i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8654">
                <a:tc>
                  <a:txBody>
                    <a:bodyPr/>
                    <a:lstStyle/>
                    <a:p>
                      <a:pPr marL="0" lvl="1" indent="0" algn="ctr" latinLnBrk="0" hangingPunct="1">
                        <a:buFontTx/>
                        <a:buNone/>
                        <a:defRPr/>
                      </a:pPr>
                      <a:r>
                        <a:rPr lang="ko-KR" altLang="en-US" sz="1600" b="0" i="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팀원</a:t>
                      </a:r>
                      <a:r>
                        <a:rPr lang="en-US" altLang="ko-KR" sz="1600" b="0" i="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170" marR="90170" marT="46990" marB="4699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b="0" i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손정민 </a:t>
                      </a:r>
                      <a:r>
                        <a:rPr lang="en-US" altLang="ko-KR" sz="1500" b="0" i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(1921018)</a:t>
                      </a:r>
                      <a:endParaRPr lang="ko-KR" altLang="en-US" sz="1500" b="0" i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170" marR="90170" marT="46990" marB="4699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CTF </a:t>
                      </a:r>
                      <a:r>
                        <a:rPr lang="ko-KR" altLang="en-US" sz="15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문제 제작 및 </a:t>
                      </a:r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“Beginner Guide”</a:t>
                      </a:r>
                      <a:r>
                        <a:rPr lang="ko-KR" altLang="en-US" sz="15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앱 제작 </a:t>
                      </a:r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15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Android</a:t>
                      </a:r>
                      <a:endParaRPr lang="ko-KR" altLang="en-US" sz="15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170" marR="90170" marT="46990" marB="4699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4874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12574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5CF867-1CA3-4239-9D13-506734585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2022-05-23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469A91A-D58E-44C4-D40F-7A6937E69D8C}"/>
              </a:ext>
            </a:extLst>
          </p:cNvPr>
          <p:cNvSpPr txBox="1"/>
          <p:nvPr/>
        </p:nvSpPr>
        <p:spPr>
          <a:xfrm>
            <a:off x="609600" y="1557998"/>
            <a:ext cx="47291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1-1.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Beginner Guide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App – IOS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3811EF-441E-1A78-9D64-E8CB735194B2}"/>
              </a:ext>
            </a:extLst>
          </p:cNvPr>
          <p:cNvSpPr txBox="1"/>
          <p:nvPr/>
        </p:nvSpPr>
        <p:spPr>
          <a:xfrm>
            <a:off x="609600" y="2562676"/>
            <a:ext cx="5486400" cy="1666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dirty="0"/>
              <a:t>Rejection Reasons:</a:t>
            </a:r>
          </a:p>
          <a:p>
            <a:pPr fontAlgn="base"/>
            <a:r>
              <a:rPr lang="en-US" dirty="0"/>
              <a:t>2.2.0 Performance: Beta Testing</a:t>
            </a:r>
          </a:p>
          <a:p>
            <a:pPr fontAlgn="base"/>
            <a:r>
              <a:rPr lang="en-US" dirty="0"/>
              <a:t>4.2.0 Design: Minimum Functionality</a:t>
            </a:r>
          </a:p>
          <a:p>
            <a:pPr fontAlgn="base"/>
            <a:r>
              <a:rPr lang="ko-KR" altLang="en-US" dirty="0"/>
              <a:t>오류 발생으로 전면 재수정 중</a:t>
            </a:r>
            <a:endParaRPr lang="en-US" altLang="ko-KR" dirty="0"/>
          </a:p>
          <a:p>
            <a:pPr fontAlgn="base">
              <a:lnSpc>
                <a:spcPct val="200000"/>
              </a:lnSpc>
            </a:pPr>
            <a:r>
              <a:rPr lang="en-US" altLang="ko-KR" dirty="0"/>
              <a:t>+</a:t>
            </a:r>
            <a:r>
              <a:rPr lang="ko-KR" altLang="en-US" dirty="0"/>
              <a:t> 추가적으로 퀴즈 내용 준비 중</a:t>
            </a:r>
            <a:endParaRPr lang="en-US" dirty="0"/>
          </a:p>
        </p:txBody>
      </p:sp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4E960955-F5A1-4FB5-F642-6DCA498022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614951"/>
            <a:ext cx="5579443" cy="2850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4780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5CF867-1CA3-4239-9D13-506734585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2022-05-23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469A91A-D58E-44C4-D40F-7A6937E69D8C}"/>
              </a:ext>
            </a:extLst>
          </p:cNvPr>
          <p:cNvSpPr txBox="1"/>
          <p:nvPr/>
        </p:nvSpPr>
        <p:spPr>
          <a:xfrm>
            <a:off x="609600" y="1557998"/>
            <a:ext cx="53721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1-2.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Beginner Guide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App - Android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3811EF-441E-1A78-9D64-E8CB735194B2}"/>
              </a:ext>
            </a:extLst>
          </p:cNvPr>
          <p:cNvSpPr txBox="1"/>
          <p:nvPr/>
        </p:nvSpPr>
        <p:spPr>
          <a:xfrm>
            <a:off x="609600" y="2562676"/>
            <a:ext cx="5486400" cy="414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Play store</a:t>
            </a:r>
            <a:r>
              <a:rPr lang="ko-KR" altLang="en-US" sz="1600" dirty="0"/>
              <a:t> 앱 검토 중</a:t>
            </a:r>
            <a:endParaRPr lang="en-US" altLang="ko-KR" sz="1600" dirty="0"/>
          </a:p>
        </p:txBody>
      </p:sp>
      <p:pic>
        <p:nvPicPr>
          <p:cNvPr id="10" name="Picture 9" descr="Chart, waterfall chart&#10;&#10;Description automatically generated">
            <a:extLst>
              <a:ext uri="{FF2B5EF4-FFF2-40B4-BE49-F238E27FC236}">
                <a16:creationId xmlns:a16="http://schemas.microsoft.com/office/drawing/2014/main" id="{D4A16D7C-D0E1-1740-C07E-345E54340A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080" y="3557366"/>
            <a:ext cx="10761261" cy="1807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2287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5CF867-1CA3-4239-9D13-506734585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2022-05-23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469A91A-D58E-44C4-D40F-7A6937E69D8C}"/>
              </a:ext>
            </a:extLst>
          </p:cNvPr>
          <p:cNvSpPr txBox="1"/>
          <p:nvPr/>
        </p:nvSpPr>
        <p:spPr>
          <a:xfrm>
            <a:off x="609600" y="1557998"/>
            <a:ext cx="36487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2.</a:t>
            </a:r>
            <a:r>
              <a:rPr lang="ko-KR" altLang="en-US" sz="2400" b="1" dirty="0"/>
              <a:t> 최종 발표 포스터 제작</a:t>
            </a:r>
            <a:endParaRPr lang="en-US" altLang="ko-KR" sz="2400" b="1" dirty="0"/>
          </a:p>
        </p:txBody>
      </p:sp>
    </p:spTree>
    <p:extLst>
      <p:ext uri="{BB962C8B-B14F-4D97-AF65-F5344CB8AC3E}">
        <p14:creationId xmlns:p14="http://schemas.microsoft.com/office/powerpoint/2010/main" val="1186709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663A25-4866-41BD-9C24-4A5354772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ko-KR" dirty="0"/>
              <a:t>2. </a:t>
            </a:r>
            <a:r>
              <a:rPr lang="ko-KR" altLang="en-US" dirty="0"/>
              <a:t>작품 개발 동기 및 목적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E5BE7E-96A7-418A-B6AC-41C16F2C9F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/>
              <a:t>2022</a:t>
            </a:r>
            <a:r>
              <a:rPr lang="ko-KR" altLang="en-US" sz="1800" dirty="0"/>
              <a:t>학년도 </a:t>
            </a:r>
            <a:r>
              <a:rPr lang="en-US" altLang="ko-KR" sz="1800" dirty="0"/>
              <a:t>“</a:t>
            </a:r>
            <a:r>
              <a:rPr lang="ko-KR" altLang="en-US" sz="1800" b="1" dirty="0" err="1"/>
              <a:t>캡스톤</a:t>
            </a:r>
            <a:r>
              <a:rPr lang="ko-KR" altLang="en-US" sz="1800" b="1" dirty="0"/>
              <a:t> 디자인 </a:t>
            </a:r>
            <a:r>
              <a:rPr lang="en-US" sz="1800" b="1" dirty="0"/>
              <a:t>II</a:t>
            </a:r>
            <a:r>
              <a:rPr lang="en-US" altLang="ko-KR" sz="1800" dirty="0"/>
              <a:t>”</a:t>
            </a:r>
            <a:r>
              <a:rPr lang="ko-KR" altLang="en-US" sz="1800" dirty="0"/>
              <a:t>에서 준비하는 작품은 “</a:t>
            </a:r>
            <a:r>
              <a:rPr lang="en-US" sz="1800" b="1" dirty="0">
                <a:solidFill>
                  <a:srgbClr val="FF0000"/>
                </a:solidFill>
              </a:rPr>
              <a:t>KDU – CTF</a:t>
            </a:r>
            <a:r>
              <a:rPr lang="en-US" sz="1800" dirty="0"/>
              <a:t>”(</a:t>
            </a:r>
            <a:r>
              <a:rPr lang="ko-KR" altLang="en-US" sz="1800" dirty="0"/>
              <a:t>이하 프로젝트라 칭한다</a:t>
            </a:r>
            <a:r>
              <a:rPr lang="en-US" altLang="ko-KR" sz="1800" dirty="0"/>
              <a:t>)</a:t>
            </a:r>
            <a:r>
              <a:rPr lang="ko-KR" altLang="en-US" sz="1800" dirty="0"/>
              <a:t>이다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ko-KR" altLang="en-US" sz="1800" dirty="0"/>
              <a:t> 본 프로젝트의 목적은</a:t>
            </a:r>
            <a:r>
              <a:rPr lang="en-US" altLang="ko-KR" sz="1800" dirty="0"/>
              <a:t> CTF</a:t>
            </a:r>
            <a:r>
              <a:rPr lang="ko-KR" altLang="en-US" sz="1800" dirty="0" err="1"/>
              <a:t>를</a:t>
            </a:r>
            <a:r>
              <a:rPr lang="ko-KR" altLang="en-US" sz="1800" dirty="0"/>
              <a:t> 처음 접하는 학생들도 이해하기 쉬운 </a:t>
            </a:r>
            <a:r>
              <a:rPr lang="en-US" altLang="ko-KR" sz="1800" b="1" dirty="0">
                <a:solidFill>
                  <a:srgbClr val="FF0000"/>
                </a:solidFill>
              </a:rPr>
              <a:t>“Beginner Guide”</a:t>
            </a:r>
            <a:r>
              <a:rPr lang="ko-KR" altLang="en-US" sz="1800" b="1" dirty="0">
                <a:solidFill>
                  <a:srgbClr val="FF0000"/>
                </a:solidFill>
              </a:rPr>
              <a:t> 제작</a:t>
            </a:r>
            <a:r>
              <a:rPr lang="ko-KR" altLang="en-US" sz="1800" dirty="0"/>
              <a:t>과 함께 학생이 </a:t>
            </a:r>
            <a:r>
              <a:rPr lang="en-US" altLang="ko-KR" sz="1800" dirty="0"/>
              <a:t>CTF </a:t>
            </a:r>
            <a:r>
              <a:rPr lang="ko-KR" altLang="en-US" sz="1800" dirty="0"/>
              <a:t>문제를 직접 해결해 </a:t>
            </a:r>
            <a:r>
              <a:rPr lang="ko-KR" altLang="en-US" sz="1800" b="1" dirty="0">
                <a:solidFill>
                  <a:srgbClr val="FF0000"/>
                </a:solidFill>
              </a:rPr>
              <a:t>실력 향상 및 분야별 경험을 쌓기 위함</a:t>
            </a:r>
            <a:r>
              <a:rPr lang="ko-KR" altLang="en-US" sz="1800" dirty="0"/>
              <a:t>이다</a:t>
            </a:r>
            <a:r>
              <a:rPr lang="en-US" altLang="ko-KR" sz="1800" dirty="0"/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800" dirty="0"/>
              <a:t>현재 과에 재학 중인 학생 중 </a:t>
            </a:r>
            <a:r>
              <a:rPr lang="en-US" altLang="ko-KR" sz="1800" dirty="0"/>
              <a:t>CTF</a:t>
            </a:r>
            <a:r>
              <a:rPr lang="ko-KR" altLang="en-US" sz="1800" dirty="0"/>
              <a:t>에 출전하는 사람이 많지 않아 다수의 인원이 </a:t>
            </a:r>
            <a:r>
              <a:rPr lang="en-US" altLang="ko-KR" sz="1800" dirty="0"/>
              <a:t>CTF</a:t>
            </a:r>
            <a:r>
              <a:rPr lang="ko-KR" altLang="en-US" sz="1800" dirty="0"/>
              <a:t>에 대한 경험이 부족한 현실이다</a:t>
            </a:r>
            <a:r>
              <a:rPr lang="en-US" altLang="ko-KR" sz="1800" dirty="0"/>
              <a:t>.</a:t>
            </a:r>
            <a:r>
              <a:rPr lang="ko-KR" altLang="en-US" sz="1800" dirty="0"/>
              <a:t> 이러한 상황에서 </a:t>
            </a:r>
            <a:r>
              <a:rPr lang="en-US" altLang="ko-KR" sz="1800" dirty="0"/>
              <a:t>“Beginner Guide”</a:t>
            </a:r>
            <a:r>
              <a:rPr lang="ko-KR" altLang="en-US" sz="1800" dirty="0" err="1"/>
              <a:t>를</a:t>
            </a:r>
            <a:r>
              <a:rPr lang="ko-KR" altLang="en-US" sz="1800" dirty="0"/>
              <a:t> 제작하고</a:t>
            </a:r>
            <a:r>
              <a:rPr lang="en-US" altLang="ko-KR" sz="1800" dirty="0"/>
              <a:t>,</a:t>
            </a:r>
            <a:r>
              <a:rPr lang="ko-KR" altLang="en-US" sz="1800" dirty="0"/>
              <a:t> 주최가 학교인 </a:t>
            </a:r>
            <a:r>
              <a:rPr lang="en-US" altLang="ko-KR" sz="1800" dirty="0"/>
              <a:t>CTF</a:t>
            </a:r>
            <a:r>
              <a:rPr lang="ko-KR" altLang="en-US" sz="1800" dirty="0" err="1"/>
              <a:t>를</a:t>
            </a:r>
            <a:r>
              <a:rPr lang="ko-KR" altLang="en-US" sz="1800" dirty="0"/>
              <a:t> 개최하여 학생들이 직접 문제를 분석해 해결하여 분야별 문제에 대하여 분석하는 방법 및 실제 상황에서 어떤 행동을 취해야 하는지에 대해 미리 공부할 기회가 될 것이다</a:t>
            </a:r>
            <a:r>
              <a:rPr lang="en-US" altLang="ko-KR" sz="1800" dirty="0"/>
              <a:t>.</a:t>
            </a:r>
            <a:r>
              <a:rPr lang="ko-KR" altLang="en-US" sz="1800" dirty="0"/>
              <a:t> 그리고 주최가 학교인 </a:t>
            </a:r>
            <a:r>
              <a:rPr lang="en-US" altLang="ko-KR" sz="1800" dirty="0"/>
              <a:t>CTF</a:t>
            </a:r>
            <a:r>
              <a:rPr lang="ko-KR" altLang="en-US" sz="1800" dirty="0" err="1"/>
              <a:t>를</a:t>
            </a:r>
            <a:r>
              <a:rPr lang="en-US" altLang="ko-KR" sz="1800" dirty="0"/>
              <a:t> </a:t>
            </a:r>
            <a:r>
              <a:rPr lang="ko-KR" altLang="en-US" sz="1800" dirty="0"/>
              <a:t>기획했기 때문에 학교 측과 협의 하여 입상</a:t>
            </a:r>
            <a:r>
              <a:rPr lang="en-US" altLang="ko-KR" sz="1800" dirty="0"/>
              <a:t>(</a:t>
            </a:r>
            <a:r>
              <a:rPr lang="ko-KR" altLang="en-US" sz="1800" dirty="0"/>
              <a:t>최종 순위 </a:t>
            </a:r>
            <a:r>
              <a:rPr lang="en-US" altLang="ko-KR" sz="1800" dirty="0"/>
              <a:t>3</a:t>
            </a:r>
            <a:r>
              <a:rPr lang="ko-KR" altLang="en-US" sz="1800" dirty="0"/>
              <a:t>위 이상</a:t>
            </a:r>
            <a:r>
              <a:rPr lang="en-US" altLang="ko-KR" sz="1800" dirty="0"/>
              <a:t>)</a:t>
            </a:r>
            <a:r>
              <a:rPr lang="ko-KR" altLang="en-US" sz="1800" dirty="0"/>
              <a:t>하는 인원은 그에 맞는 </a:t>
            </a:r>
            <a:r>
              <a:rPr lang="ko-KR" altLang="en-US" sz="1800" b="1" dirty="0">
                <a:solidFill>
                  <a:srgbClr val="FF0000"/>
                </a:solidFill>
              </a:rPr>
              <a:t>상금과 상장을 수여</a:t>
            </a:r>
            <a:r>
              <a:rPr lang="ko-KR" altLang="en-US" sz="1800" dirty="0"/>
              <a:t> 해 추후 자신의 </a:t>
            </a:r>
            <a:r>
              <a:rPr lang="ko-KR" altLang="en-US" sz="1800" b="1" dirty="0">
                <a:solidFill>
                  <a:srgbClr val="FF0000"/>
                </a:solidFill>
              </a:rPr>
              <a:t>이력에 수상 경력을 추가</a:t>
            </a:r>
            <a:r>
              <a:rPr lang="ko-KR" altLang="en-US" sz="1800" dirty="0"/>
              <a:t>할 수 있어 해당 프로젝트는 필요하다</a:t>
            </a:r>
            <a:r>
              <a:rPr lang="en-US" altLang="ko-KR" sz="1800" dirty="0"/>
              <a:t>.</a:t>
            </a:r>
            <a:r>
              <a:rPr lang="ko-KR" altLang="en-US" sz="1800" dirty="0"/>
              <a:t> 추가로 개발한 팀원은 특별상을 수여 할 계획이다</a:t>
            </a:r>
            <a:r>
              <a:rPr lang="en-US" altLang="ko-KR" sz="1800" dirty="0"/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800" dirty="0"/>
              <a:t>또한</a:t>
            </a:r>
            <a:r>
              <a:rPr lang="en-US" altLang="ko-KR" sz="1800" dirty="0"/>
              <a:t>,</a:t>
            </a:r>
            <a:r>
              <a:rPr lang="ko-KR" altLang="en-US" sz="1800" dirty="0"/>
              <a:t> 해당 프로젝트가 단순한 학교 작품으로 남는 게 아니라 추후 발전을 통해 학교 또는 학과 내부 행사로 진행해 학생 전체에 도움이 될 수 있는 발판이 될 것이다</a:t>
            </a:r>
            <a:r>
              <a:rPr lang="en-US" altLang="ko-KR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46839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EC7F0C-60C5-473B-BC98-103A5F034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ko-KR" dirty="0"/>
              <a:t>3. </a:t>
            </a:r>
            <a:r>
              <a:rPr lang="ko-KR" altLang="en-US" dirty="0"/>
              <a:t>작품 개발 목표 및 설계 요건</a:t>
            </a:r>
          </a:p>
        </p:txBody>
      </p:sp>
      <p:graphicFrame>
        <p:nvGraphicFramePr>
          <p:cNvPr id="4" name="표 236">
            <a:extLst>
              <a:ext uri="{FF2B5EF4-FFF2-40B4-BE49-F238E27FC236}">
                <a16:creationId xmlns:a16="http://schemas.microsoft.com/office/drawing/2014/main" id="{43518C7A-18B7-4E16-BED1-32377718BC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9869466"/>
              </p:ext>
            </p:extLst>
          </p:nvPr>
        </p:nvGraphicFramePr>
        <p:xfrm>
          <a:off x="609599" y="1504350"/>
          <a:ext cx="10684213" cy="37777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67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074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4660">
                <a:tc>
                  <a:txBody>
                    <a:bodyPr/>
                    <a:lstStyle/>
                    <a:p>
                      <a:pPr marL="0" lvl="1" indent="0" algn="ctr" latinLnBrk="0" hangingPunct="1">
                        <a:lnSpc>
                          <a:spcPct val="100000"/>
                        </a:lnSpc>
                        <a:buFontTx/>
                        <a:buNone/>
                        <a:defRPr/>
                      </a:pPr>
                      <a:r>
                        <a:rPr lang="ko-KR" sz="1800" b="1" 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설계 목표</a:t>
                      </a:r>
                      <a:endParaRPr lang="ko-KR" altLang="en-US" sz="1800" b="1" i="0" kern="120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90170" marR="90170" marT="46990" marB="4699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lvl="1" indent="-285750" algn="l" defTabSz="914400" rtl="0" eaLnBrk="1" latinLnBrk="0" hangingPunct="1">
                        <a:buClr>
                          <a:srgbClr val="385724"/>
                        </a:buClr>
                        <a:buFont typeface="Arial"/>
                        <a:buChar char="•"/>
                        <a:defRPr/>
                      </a:pPr>
                      <a:r>
                        <a:rPr lang="en-US" altLang="ko-KR" sz="1500" b="0" i="0" kern="1200" dirty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“Beginner Guide”</a:t>
                      </a:r>
                      <a:r>
                        <a:rPr lang="ko-KR" altLang="en-US" sz="1500" b="0" i="0" kern="1200" dirty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제작 및 </a:t>
                      </a:r>
                      <a:r>
                        <a:rPr lang="en-US" altLang="ko-KR" sz="1500" b="0" i="0" kern="1200" dirty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CTF </a:t>
                      </a:r>
                      <a:r>
                        <a:rPr lang="ko-KR" altLang="en-US" sz="1500" b="0" i="0" kern="1200" dirty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개최</a:t>
                      </a:r>
                    </a:p>
                  </a:txBody>
                  <a:tcPr marL="90170" marR="90170" marT="46990" marB="4699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58122">
                <a:tc>
                  <a:txBody>
                    <a:bodyPr/>
                    <a:lstStyle/>
                    <a:p>
                      <a:pPr marL="0" lvl="1" indent="0" algn="ctr" latinLnBrk="0" hangingPunct="1">
                        <a:lnSpc>
                          <a:spcPct val="100000"/>
                        </a:lnSpc>
                        <a:buFontTx/>
                        <a:buNone/>
                        <a:defRPr/>
                      </a:pPr>
                      <a:r>
                        <a:rPr lang="ko-KR" sz="1800" b="1" 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설계 요구사항</a:t>
                      </a:r>
                      <a:endParaRPr lang="ko-KR" altLang="en-US" sz="1800" b="1" i="0" kern="120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90170" marR="90170" marT="46990" marB="4699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54000" lvl="1" indent="-254000" algn="l" defTabSz="914400" rtl="0" eaLnBrk="1" latinLnBrk="0" hangingPunct="1">
                        <a:lnSpc>
                          <a:spcPct val="150000"/>
                        </a:lnSpc>
                        <a:buClr>
                          <a:srgbClr val="385724"/>
                        </a:buClr>
                        <a:buFont typeface="Wingdings"/>
                        <a:buChar char=""/>
                        <a:defRPr/>
                      </a:pPr>
                      <a:r>
                        <a:rPr lang="ko-KR" altLang="en-US" sz="1500" b="0" i="0" kern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각 분야별 </a:t>
                      </a:r>
                      <a:r>
                        <a:rPr lang="en-US" altLang="ko-KR" sz="1500" b="0" i="0" kern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“Beginner Guide”</a:t>
                      </a:r>
                      <a:r>
                        <a:rPr lang="ko-KR" altLang="en-US" sz="1500" b="0" i="0" kern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 제작 및 </a:t>
                      </a:r>
                      <a:r>
                        <a:rPr lang="en-US" altLang="ko-KR" sz="1500" b="0" i="0" kern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CTF </a:t>
                      </a:r>
                      <a:r>
                        <a:rPr lang="ko-KR" altLang="en-US" sz="1500" b="0" i="0" kern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개최</a:t>
                      </a:r>
                      <a:endParaRPr lang="en-US" altLang="ko-KR" sz="1500" b="0" i="0" kern="1200" dirty="0">
                        <a:solidFill>
                          <a:srgbClr val="000000"/>
                        </a:solidFill>
                        <a:latin typeface="굴림"/>
                        <a:ea typeface="굴림"/>
                      </a:endParaRPr>
                    </a:p>
                    <a:p>
                      <a:pPr marL="254000" lvl="1" indent="-254000" algn="l" defTabSz="914400" rtl="0" eaLnBrk="1" latinLnBrk="0" hangingPunct="1">
                        <a:lnSpc>
                          <a:spcPct val="150000"/>
                        </a:lnSpc>
                        <a:buClr>
                          <a:srgbClr val="385724"/>
                        </a:buClr>
                        <a:buFont typeface="Wingdings"/>
                        <a:buChar char=""/>
                        <a:defRPr/>
                      </a:pPr>
                      <a:r>
                        <a:rPr lang="ko-KR" altLang="en-US" sz="1500" b="0" i="0" kern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최소 </a:t>
                      </a:r>
                      <a:r>
                        <a:rPr lang="en-US" altLang="ko-KR" sz="1500" b="0" i="0" kern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2</a:t>
                      </a:r>
                      <a:r>
                        <a:rPr lang="ko-KR" altLang="en-US" sz="1500" b="0" i="0" kern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개 이상의 분야</a:t>
                      </a:r>
                      <a:r>
                        <a:rPr lang="en-US" altLang="ko-KR" sz="1500" b="0" i="0" kern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,</a:t>
                      </a:r>
                      <a:r>
                        <a:rPr lang="ko-KR" altLang="en-US" sz="1500" b="0" i="0" kern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 총 </a:t>
                      </a:r>
                      <a:r>
                        <a:rPr lang="en-US" altLang="ko-KR" sz="1500" b="0" i="0" kern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30</a:t>
                      </a:r>
                      <a:r>
                        <a:rPr lang="ko-KR" altLang="en-US" sz="1500" b="0" i="0" kern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 </a:t>
                      </a:r>
                      <a:r>
                        <a:rPr lang="en-US" altLang="ko-KR" sz="1500" b="0" i="0" kern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~</a:t>
                      </a:r>
                      <a:r>
                        <a:rPr lang="ko-KR" altLang="en-US" sz="1500" b="0" i="0" kern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 </a:t>
                      </a:r>
                      <a:r>
                        <a:rPr lang="en-US" altLang="ko-KR" sz="1500" b="0" i="0" kern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40</a:t>
                      </a:r>
                      <a:r>
                        <a:rPr lang="ko-KR" altLang="en-US" sz="1500" b="0" i="0" kern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문제</a:t>
                      </a:r>
                      <a:endParaRPr sz="1500" b="0" i="0" kern="1200" dirty="0">
                        <a:solidFill>
                          <a:srgbClr val="000000"/>
                        </a:solidFill>
                        <a:latin typeface="굴림"/>
                        <a:ea typeface="굴림"/>
                      </a:endParaRPr>
                    </a:p>
                    <a:p>
                      <a:pPr marL="254000" lvl="1" indent="-254000" algn="l" defTabSz="914400" rtl="0" eaLnBrk="1" latinLnBrk="0" hangingPunct="1">
                        <a:lnSpc>
                          <a:spcPct val="150000"/>
                        </a:lnSpc>
                        <a:buClr>
                          <a:srgbClr val="385724"/>
                        </a:buClr>
                        <a:buFont typeface="Wingdings"/>
                        <a:buChar char=""/>
                        <a:defRPr/>
                      </a:pPr>
                      <a:r>
                        <a:rPr lang="ko-KR" altLang="en-US" sz="1500" b="0" i="0" kern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문제에 대한 비율은 기존 </a:t>
                      </a:r>
                      <a:r>
                        <a:rPr lang="en-US" altLang="ko-KR" sz="1500" b="0" i="0" kern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CTF</a:t>
                      </a:r>
                      <a:r>
                        <a:rPr lang="ko-KR" altLang="en-US" sz="1500" b="0" i="0" kern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 문제 </a:t>
                      </a:r>
                      <a:r>
                        <a:rPr lang="en-US" altLang="ko-KR" sz="1500" b="0" i="0" kern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20%, </a:t>
                      </a:r>
                      <a:r>
                        <a:rPr lang="ko-KR" altLang="en-US" sz="1500" b="0" i="0" kern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신규 문제 </a:t>
                      </a:r>
                      <a:r>
                        <a:rPr lang="en-US" altLang="ko-KR" sz="1500" b="0" i="0" kern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80%</a:t>
                      </a:r>
                      <a:endParaRPr lang="en-US" sz="1500" b="0" i="0" kern="1200" dirty="0">
                        <a:solidFill>
                          <a:srgbClr val="000000"/>
                        </a:solidFill>
                        <a:latin typeface="굴림"/>
                        <a:ea typeface="굴림"/>
                      </a:endParaRPr>
                    </a:p>
                    <a:p>
                      <a:pPr marL="254000" lvl="1" indent="-254000" algn="l" defTabSz="914400" rtl="0" eaLnBrk="1" latinLnBrk="0" hangingPunct="1">
                        <a:lnSpc>
                          <a:spcPct val="150000"/>
                        </a:lnSpc>
                        <a:buClr>
                          <a:srgbClr val="385724"/>
                        </a:buClr>
                        <a:buFont typeface="Wingdings"/>
                        <a:buChar char=""/>
                        <a:defRPr/>
                      </a:pPr>
                      <a:r>
                        <a:rPr lang="ko-KR" altLang="en-US" sz="1500" b="0" i="0" kern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주최가 학교인 </a:t>
                      </a:r>
                      <a:r>
                        <a:rPr lang="en-US" altLang="ko-KR" sz="1500" b="0" i="0" kern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CTF</a:t>
                      </a:r>
                      <a:r>
                        <a:rPr lang="ko-KR" altLang="en-US" sz="1500" b="0" i="0" kern="120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를</a:t>
                      </a:r>
                      <a:r>
                        <a:rPr lang="ko-KR" altLang="en-US" sz="1500" b="0" i="0" kern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 기획하기 때문에 학교측과 협의 필요</a:t>
                      </a:r>
                      <a:r>
                        <a:rPr lang="en-US" altLang="ko-KR" sz="1500" b="0" i="0" kern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(ex. </a:t>
                      </a:r>
                      <a:r>
                        <a:rPr lang="ko-KR" altLang="en-US" sz="1500" b="0" i="0" kern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상금</a:t>
                      </a:r>
                      <a:r>
                        <a:rPr lang="en-US" altLang="ko-KR" sz="1500" b="0" i="0" kern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,</a:t>
                      </a:r>
                      <a:r>
                        <a:rPr lang="ko-KR" altLang="en-US" sz="1500" b="0" i="0" kern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 상장 지원 여부</a:t>
                      </a:r>
                      <a:r>
                        <a:rPr lang="en-US" altLang="ko-KR" sz="1500" b="0" i="0" kern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)</a:t>
                      </a:r>
                      <a:endParaRPr sz="1500" b="0" i="0" kern="1200" dirty="0">
                        <a:solidFill>
                          <a:srgbClr val="000000"/>
                        </a:solidFill>
                        <a:latin typeface="굴림"/>
                        <a:ea typeface="굴림"/>
                      </a:endParaRPr>
                    </a:p>
                  </a:txBody>
                  <a:tcPr marL="90170" marR="90170" marT="46990" marB="4699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10869">
                <a:tc>
                  <a:txBody>
                    <a:bodyPr/>
                    <a:lstStyle/>
                    <a:p>
                      <a:pPr marL="0" lvl="1" indent="0" algn="ctr" latinLnBrk="0" hangingPunct="1">
                        <a:lnSpc>
                          <a:spcPct val="100000"/>
                        </a:lnSpc>
                        <a:buFontTx/>
                        <a:buNone/>
                        <a:defRPr/>
                      </a:pPr>
                      <a:r>
                        <a:rPr lang="ko-KR" sz="1800" b="1" i="0" kern="1200" dirty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설계</a:t>
                      </a:r>
                      <a:r>
                        <a:rPr lang="ko-KR" altLang="en-US" sz="1800" b="1" i="0" kern="1200" dirty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에 따른</a:t>
                      </a:r>
                      <a:endParaRPr lang="en-US" altLang="ko-KR" sz="1800" b="1" i="0" kern="1200" dirty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  <a:p>
                      <a:pPr marL="0" lvl="1" indent="0" algn="ctr" latinLnBrk="0" hangingPunct="1">
                        <a:lnSpc>
                          <a:spcPct val="100000"/>
                        </a:lnSpc>
                        <a:buFontTx/>
                        <a:buNone/>
                        <a:defRPr/>
                      </a:pPr>
                      <a:r>
                        <a:rPr lang="ko-KR" sz="1800" b="1" i="0" kern="1200" dirty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현실적 제약요소</a:t>
                      </a:r>
                      <a:endParaRPr lang="ko-KR" altLang="en-US" sz="1800" b="1" i="0" kern="1200" dirty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90170" marR="90170" marT="46990" marB="4699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54000" lvl="1" indent="-254000" algn="l" defTabSz="914400" rtl="0" eaLnBrk="1" latinLnBrk="0" hangingPunct="1">
                        <a:lnSpc>
                          <a:spcPct val="125000"/>
                        </a:lnSpc>
                        <a:buClr>
                          <a:srgbClr val="385724"/>
                        </a:buClr>
                        <a:buFont typeface="Wingdings"/>
                        <a:buChar char=""/>
                        <a:defRPr/>
                      </a:pPr>
                      <a:r>
                        <a:rPr lang="ko-KR" altLang="en-US" sz="1500" b="0" i="0" kern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기존에 나와 있는 문제들 중 대표적인 풀이 방법을 정리하여 </a:t>
                      </a:r>
                      <a:r>
                        <a:rPr lang="en-US" altLang="ko-KR" sz="1500" b="0" i="0" kern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“Beginner Guide”</a:t>
                      </a:r>
                      <a:r>
                        <a:rPr lang="ko-KR" altLang="en-US" sz="1500" b="0" i="0" kern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제작에 어려움이 예상되며</a:t>
                      </a:r>
                      <a:r>
                        <a:rPr lang="en-US" altLang="ko-KR" sz="1500" b="0" i="0" kern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,</a:t>
                      </a:r>
                      <a:r>
                        <a:rPr lang="ko-KR" altLang="en-US" sz="1500" b="0" i="0" kern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 기존 문제 풀이에 시간이 많이 걸릴 것으로 예상됨</a:t>
                      </a:r>
                      <a:endParaRPr lang="en-US" altLang="ko-KR" sz="1500" b="0" i="0" kern="1200" dirty="0">
                        <a:solidFill>
                          <a:srgbClr val="000000"/>
                        </a:solidFill>
                        <a:latin typeface="굴림"/>
                        <a:ea typeface="굴림"/>
                      </a:endParaRPr>
                    </a:p>
                    <a:p>
                      <a:pPr marL="254000" lvl="1" indent="-254000" algn="l" defTabSz="914400" rtl="0" eaLnBrk="1" latinLnBrk="0" hangingPunct="1">
                        <a:lnSpc>
                          <a:spcPct val="125000"/>
                        </a:lnSpc>
                        <a:buClr>
                          <a:srgbClr val="385724"/>
                        </a:buClr>
                        <a:buFont typeface="Wingdings"/>
                        <a:buChar char=""/>
                        <a:defRPr/>
                      </a:pPr>
                      <a:r>
                        <a:rPr lang="ko-KR" altLang="en-US" sz="1500" b="0" i="0" kern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신규 문제의 비율이 </a:t>
                      </a:r>
                      <a:r>
                        <a:rPr lang="en-US" altLang="ko-KR" sz="1500" b="0" i="0" kern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80%</a:t>
                      </a:r>
                      <a:r>
                        <a:rPr lang="ko-KR" altLang="en-US" sz="1500" b="0" i="0" kern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이기 때문에 신규 문제 출제에 어려움이 예상됨</a:t>
                      </a:r>
                      <a:endParaRPr lang="en-US" altLang="ko-KR" sz="1500" b="0" i="0" kern="1200" dirty="0">
                        <a:solidFill>
                          <a:srgbClr val="000000"/>
                        </a:solidFill>
                        <a:latin typeface="굴림"/>
                        <a:ea typeface="굴림"/>
                      </a:endParaRPr>
                    </a:p>
                    <a:p>
                      <a:pPr marL="254000" lvl="1" indent="-254000" algn="l" defTabSz="914400" rtl="0" eaLnBrk="1" latinLnBrk="0" hangingPunct="1">
                        <a:lnSpc>
                          <a:spcPct val="125000"/>
                        </a:lnSpc>
                        <a:buClr>
                          <a:srgbClr val="385724"/>
                        </a:buClr>
                        <a:buFont typeface="Wingdings"/>
                        <a:buChar char=""/>
                        <a:defRPr/>
                      </a:pPr>
                      <a:r>
                        <a:rPr lang="ko-KR" altLang="en-US" sz="1500" b="0" i="0" kern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주최가 학교인 </a:t>
                      </a:r>
                      <a:r>
                        <a:rPr lang="en-US" altLang="ko-KR" sz="1500" b="0" i="0" kern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CTF</a:t>
                      </a:r>
                      <a:r>
                        <a:rPr lang="ko-KR" altLang="en-US" sz="1500" b="0" i="0" kern="120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를</a:t>
                      </a:r>
                      <a:r>
                        <a:rPr lang="ko-KR" altLang="en-US" sz="1500" b="0" i="0" kern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 기획하기 때문에 학교측과 협의가 안될 경우 기획 팀원 및 입상</a:t>
                      </a:r>
                      <a:r>
                        <a:rPr lang="en-US" altLang="ko-KR" sz="1500" b="0" i="0" kern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(</a:t>
                      </a:r>
                      <a:r>
                        <a:rPr lang="ko-KR" altLang="en-US" sz="1500" b="0" i="0" kern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최종 순위 </a:t>
                      </a:r>
                      <a:r>
                        <a:rPr lang="en-US" altLang="ko-KR" sz="1500" b="0" i="0" kern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3</a:t>
                      </a:r>
                      <a:r>
                        <a:rPr lang="ko-KR" altLang="en-US" sz="1500" b="0" i="0" kern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위 이상</a:t>
                      </a:r>
                      <a:r>
                        <a:rPr lang="en-US" altLang="ko-KR" sz="1500" b="0" i="0" kern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)</a:t>
                      </a:r>
                      <a:r>
                        <a:rPr lang="ko-KR" altLang="en-US" sz="1500" b="0" i="0" kern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자에 대한 상금</a:t>
                      </a:r>
                      <a:r>
                        <a:rPr lang="en-US" altLang="ko-KR" sz="1500" b="0" i="0" kern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,</a:t>
                      </a:r>
                      <a:r>
                        <a:rPr lang="ko-KR" altLang="en-US" sz="1500" b="0" i="0" kern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 상장 없음</a:t>
                      </a:r>
                    </a:p>
                  </a:txBody>
                  <a:tcPr marL="90170" marR="90170" marT="46990" marB="4699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6931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BE5A5F-4E2C-4499-B86E-B7E9D38FA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ko-KR" dirty="0"/>
              <a:t>4. </a:t>
            </a:r>
            <a:r>
              <a:rPr lang="ko-KR" altLang="en-US" dirty="0"/>
              <a:t>작품개발 환경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7E43AB-B43A-4B84-8643-1F70FD843F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“Beginner Guide”</a:t>
            </a:r>
            <a:r>
              <a:rPr lang="ko-KR" altLang="en-US" dirty="0"/>
              <a:t>는 대표적인 </a:t>
            </a:r>
            <a:r>
              <a:rPr lang="en-US" altLang="ko-KR" dirty="0"/>
              <a:t>CTF</a:t>
            </a:r>
            <a:r>
              <a:rPr lang="ko-KR" altLang="en-US" dirty="0"/>
              <a:t>인 </a:t>
            </a:r>
            <a:r>
              <a:rPr lang="en-US" altLang="ko-KR" dirty="0"/>
              <a:t>”</a:t>
            </a:r>
            <a:r>
              <a:rPr lang="ko-KR" altLang="en-US" dirty="0"/>
              <a:t>사이버 공격 방어 대회</a:t>
            </a:r>
            <a:r>
              <a:rPr lang="en-US" altLang="ko-KR" dirty="0"/>
              <a:t>”,</a:t>
            </a:r>
            <a:r>
              <a:rPr lang="ko-KR" altLang="en-US" dirty="0"/>
              <a:t> </a:t>
            </a:r>
            <a:r>
              <a:rPr lang="en-US" altLang="ko-KR" dirty="0"/>
              <a:t>“</a:t>
            </a:r>
            <a:r>
              <a:rPr lang="ko-KR" altLang="en-US" dirty="0" err="1"/>
              <a:t>금강원</a:t>
            </a:r>
            <a:r>
              <a:rPr lang="en-US" altLang="ko-KR" dirty="0"/>
              <a:t>”,</a:t>
            </a:r>
            <a:r>
              <a:rPr lang="ko-KR" altLang="en-US" dirty="0"/>
              <a:t> </a:t>
            </a:r>
            <a:r>
              <a:rPr lang="en-US" altLang="ko-KR" dirty="0"/>
              <a:t>“Code Gate”</a:t>
            </a:r>
            <a:r>
              <a:rPr lang="ko-KR" altLang="en-US" dirty="0"/>
              <a:t> 등 문제들을 직접 풀어 봄으로 자주 출제가 되는 문제의 풀이 방법을 정리해 배포 예정이다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CTF</a:t>
            </a:r>
            <a:r>
              <a:rPr lang="ko-KR" altLang="en-US" dirty="0"/>
              <a:t>는 사이트 제작할 수 있는 오픈 소스 프레임워크인 </a:t>
            </a:r>
            <a:r>
              <a:rPr lang="en-US" altLang="ko-KR" dirty="0"/>
              <a:t>“</a:t>
            </a:r>
            <a:r>
              <a:rPr lang="en-US" altLang="ko-KR" dirty="0" err="1"/>
              <a:t>CTFd</a:t>
            </a:r>
            <a:r>
              <a:rPr lang="en-US" altLang="ko-KR" dirty="0"/>
              <a:t>”</a:t>
            </a:r>
            <a:r>
              <a:rPr lang="ko-KR" altLang="en-US" dirty="0"/>
              <a:t>와 </a:t>
            </a:r>
            <a:r>
              <a:rPr lang="en-US" altLang="ko-KR" dirty="0"/>
              <a:t>Docker</a:t>
            </a:r>
            <a:r>
              <a:rPr lang="ko-KR" altLang="en-US" dirty="0" err="1"/>
              <a:t>를</a:t>
            </a:r>
            <a:r>
              <a:rPr lang="ko-KR" altLang="en-US" dirty="0"/>
              <a:t> 사용해 만들 것이며 </a:t>
            </a:r>
            <a:r>
              <a:rPr lang="ko-KR" altLang="en-US" dirty="0" err="1"/>
              <a:t>라즈베리파이</a:t>
            </a:r>
            <a:r>
              <a:rPr lang="ko-KR" altLang="en-US" dirty="0"/>
              <a:t> 또는 팀원의 개인 노트북에 설치 예정이다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3132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055E3A-F093-41C4-8B51-86997B0D9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ko-KR" dirty="0"/>
              <a:t>5. </a:t>
            </a:r>
            <a:r>
              <a:rPr lang="ko-KR" altLang="en-US" dirty="0"/>
              <a:t>전체 시스템 구성도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58FE14-4ECB-4A03-8173-5E8D378CC5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시스템 구성도 등을 </a:t>
            </a:r>
            <a:r>
              <a:rPr lang="ko-KR" altLang="en-US" dirty="0" err="1"/>
              <a:t>도식화하여</a:t>
            </a:r>
            <a:r>
              <a:rPr lang="ko-KR" altLang="en-US" dirty="0"/>
              <a:t> 기술</a:t>
            </a:r>
            <a:endParaRPr lang="en-US" altLang="ko-KR" dirty="0"/>
          </a:p>
          <a:p>
            <a:r>
              <a:rPr lang="ko-KR" altLang="en-US" dirty="0"/>
              <a:t>구성</a:t>
            </a:r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)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97BAF2D9-B189-4356-B99D-56E1DA3C9BCE}"/>
              </a:ext>
            </a:extLst>
          </p:cNvPr>
          <p:cNvGrpSpPr/>
          <p:nvPr/>
        </p:nvGrpSpPr>
        <p:grpSpPr>
          <a:xfrm>
            <a:off x="1504391" y="2441643"/>
            <a:ext cx="9332222" cy="3472774"/>
            <a:chOff x="839416" y="1628800"/>
            <a:chExt cx="9805788" cy="4032448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16E4B0C4-0137-433D-AB7A-100C332E4336}"/>
                </a:ext>
              </a:extLst>
            </p:cNvPr>
            <p:cNvSpPr/>
            <p:nvPr/>
          </p:nvSpPr>
          <p:spPr>
            <a:xfrm>
              <a:off x="5807967" y="1628800"/>
              <a:ext cx="2405833" cy="403244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>
                <a:latin typeface="굴림"/>
                <a:ea typeface="굴림"/>
              </a:endParaRPr>
            </a:p>
            <a:p>
              <a:pPr algn="ctr"/>
              <a:endParaRPr lang="en-US" altLang="ko-KR">
                <a:latin typeface="굴림"/>
                <a:ea typeface="굴림"/>
              </a:endParaRPr>
            </a:p>
            <a:p>
              <a:pPr algn="ctr"/>
              <a:endParaRPr lang="en-US" altLang="ko-KR">
                <a:latin typeface="굴림"/>
                <a:ea typeface="굴림"/>
              </a:endParaRPr>
            </a:p>
            <a:p>
              <a:pPr algn="ctr"/>
              <a:r>
                <a:rPr lang="ko-KR" altLang="en-US" b="1">
                  <a:solidFill>
                    <a:schemeClr val="tx1"/>
                  </a:solidFill>
                  <a:latin typeface="굴림"/>
                  <a:ea typeface="굴림"/>
                </a:rPr>
                <a:t>모델링</a:t>
              </a:r>
              <a:endParaRPr lang="en-US" altLang="ko-KR" b="1">
                <a:solidFill>
                  <a:schemeClr val="tx1"/>
                </a:solidFill>
                <a:latin typeface="굴림"/>
                <a:ea typeface="굴림"/>
              </a:endParaRPr>
            </a:p>
            <a:p>
              <a:pPr algn="ctr"/>
              <a:endParaRPr lang="en-US" altLang="ko-KR">
                <a:latin typeface="굴림"/>
                <a:ea typeface="굴림"/>
              </a:endParaRPr>
            </a:p>
            <a:p>
              <a:pPr algn="ctr"/>
              <a:endParaRPr lang="en-US" altLang="ko-KR">
                <a:latin typeface="굴림"/>
                <a:ea typeface="굴림"/>
              </a:endParaRPr>
            </a:p>
            <a:p>
              <a:pPr algn="ctr"/>
              <a:endParaRPr lang="en-US" altLang="ko-KR">
                <a:latin typeface="굴림"/>
                <a:ea typeface="굴림"/>
              </a:endParaRPr>
            </a:p>
            <a:p>
              <a:pPr algn="ctr"/>
              <a:endParaRPr lang="en-US" altLang="ko-KR">
                <a:latin typeface="굴림"/>
                <a:ea typeface="굴림"/>
              </a:endParaRPr>
            </a:p>
            <a:p>
              <a:pPr algn="ctr"/>
              <a:endParaRPr lang="en-US" altLang="ko-KR">
                <a:latin typeface="굴림"/>
                <a:ea typeface="굴림"/>
              </a:endParaRPr>
            </a:p>
            <a:p>
              <a:pPr algn="ctr"/>
              <a:endParaRPr lang="en-US" altLang="ko-KR">
                <a:latin typeface="굴림"/>
                <a:ea typeface="굴림"/>
              </a:endParaRPr>
            </a:p>
            <a:p>
              <a:pPr algn="ctr"/>
              <a:endParaRPr lang="en-US" altLang="ko-KR">
                <a:latin typeface="굴림"/>
                <a:ea typeface="굴림"/>
              </a:endParaRPr>
            </a:p>
            <a:p>
              <a:pPr algn="ctr"/>
              <a:endParaRPr lang="en-US" altLang="ko-KR">
                <a:latin typeface="굴림"/>
                <a:ea typeface="굴림"/>
              </a:endParaRPr>
            </a:p>
            <a:p>
              <a:pPr algn="ctr"/>
              <a:endParaRPr lang="en-US" altLang="ko-KR">
                <a:latin typeface="굴림"/>
                <a:ea typeface="굴림"/>
              </a:endParaRPr>
            </a:p>
            <a:p>
              <a:pPr algn="ctr"/>
              <a:endParaRPr lang="en-US" altLang="ko-KR">
                <a:latin typeface="굴림"/>
                <a:ea typeface="굴림"/>
              </a:endParaRPr>
            </a:p>
            <a:p>
              <a:pPr algn="ctr"/>
              <a:endParaRPr lang="en-US" altLang="ko-KR">
                <a:latin typeface="굴림"/>
                <a:ea typeface="굴림"/>
              </a:endParaRPr>
            </a:p>
            <a:p>
              <a:pPr algn="ctr"/>
              <a:endParaRPr lang="en-US" altLang="ko-KR">
                <a:latin typeface="굴림"/>
                <a:ea typeface="굴림"/>
              </a:endParaRPr>
            </a:p>
            <a:p>
              <a:pPr algn="ctr"/>
              <a:endParaRPr lang="en-US" altLang="ko-KR">
                <a:latin typeface="굴림"/>
                <a:ea typeface="굴림"/>
              </a:endParaRPr>
            </a:p>
            <a:p>
              <a:pPr algn="ctr"/>
              <a:endParaRPr lang="ko-KR" altLang="en-US">
                <a:latin typeface="굴림"/>
                <a:ea typeface="굴림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161EB235-61B8-40D6-B9FB-A020EF237C95}"/>
                </a:ext>
              </a:extLst>
            </p:cNvPr>
            <p:cNvSpPr/>
            <p:nvPr/>
          </p:nvSpPr>
          <p:spPr>
            <a:xfrm>
              <a:off x="3215680" y="1628800"/>
              <a:ext cx="2448272" cy="4032448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en-US" altLang="ko-KR">
                <a:latin typeface="굴림"/>
                <a:ea typeface="굴림"/>
              </a:endParaRPr>
            </a:p>
            <a:p>
              <a:pPr algn="ctr"/>
              <a:r>
                <a:rPr lang="ko-KR" altLang="en-US" b="1">
                  <a:solidFill>
                    <a:schemeClr val="tx1"/>
                  </a:solidFill>
                  <a:latin typeface="굴림"/>
                  <a:ea typeface="굴림"/>
                </a:rPr>
                <a:t>특징 공학</a:t>
              </a:r>
              <a:endParaRPr lang="en-US" altLang="ko-KR" b="1">
                <a:solidFill>
                  <a:schemeClr val="tx1"/>
                </a:solidFill>
                <a:latin typeface="굴림"/>
                <a:ea typeface="굴림"/>
              </a:endParaRPr>
            </a:p>
            <a:p>
              <a:pPr algn="ctr"/>
              <a:endParaRPr lang="en-US" altLang="ko-KR">
                <a:latin typeface="굴림"/>
                <a:ea typeface="굴림"/>
              </a:endParaRPr>
            </a:p>
            <a:p>
              <a:pPr algn="ctr"/>
              <a:endParaRPr lang="en-US" altLang="ko-KR">
                <a:latin typeface="굴림"/>
                <a:ea typeface="굴림"/>
              </a:endParaRPr>
            </a:p>
            <a:p>
              <a:pPr algn="ctr"/>
              <a:endParaRPr lang="en-US" altLang="ko-KR">
                <a:latin typeface="굴림"/>
                <a:ea typeface="굴림"/>
              </a:endParaRPr>
            </a:p>
            <a:p>
              <a:pPr algn="ctr"/>
              <a:endParaRPr lang="en-US" altLang="ko-KR">
                <a:latin typeface="굴림"/>
                <a:ea typeface="굴림"/>
              </a:endParaRPr>
            </a:p>
            <a:p>
              <a:pPr algn="ctr"/>
              <a:endParaRPr lang="en-US" altLang="ko-KR">
                <a:latin typeface="굴림"/>
                <a:ea typeface="굴림"/>
              </a:endParaRPr>
            </a:p>
            <a:p>
              <a:pPr algn="ctr"/>
              <a:endParaRPr lang="en-US" altLang="ko-KR">
                <a:latin typeface="굴림"/>
                <a:ea typeface="굴림"/>
              </a:endParaRPr>
            </a:p>
            <a:p>
              <a:pPr algn="ctr"/>
              <a:endParaRPr lang="en-US" altLang="ko-KR">
                <a:latin typeface="굴림"/>
                <a:ea typeface="굴림"/>
              </a:endParaRPr>
            </a:p>
            <a:p>
              <a:pPr algn="ctr"/>
              <a:endParaRPr lang="en-US" altLang="ko-KR">
                <a:latin typeface="굴림"/>
                <a:ea typeface="굴림"/>
              </a:endParaRPr>
            </a:p>
            <a:p>
              <a:pPr algn="ctr"/>
              <a:endParaRPr lang="en-US" altLang="ko-KR">
                <a:latin typeface="굴림"/>
                <a:ea typeface="굴림"/>
              </a:endParaRPr>
            </a:p>
            <a:p>
              <a:pPr algn="ctr"/>
              <a:endParaRPr lang="en-US" altLang="ko-KR">
                <a:latin typeface="굴림"/>
                <a:ea typeface="굴림"/>
              </a:endParaRPr>
            </a:p>
            <a:p>
              <a:pPr algn="ctr"/>
              <a:endParaRPr lang="en-US" altLang="ko-KR">
                <a:latin typeface="굴림"/>
                <a:ea typeface="굴림"/>
              </a:endParaRPr>
            </a:p>
            <a:p>
              <a:pPr algn="ctr"/>
              <a:endParaRPr lang="ko-KR" altLang="en-US">
                <a:latin typeface="굴림"/>
                <a:ea typeface="굴림"/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5ACF0AAC-AA97-4A4A-A6C5-45AE2BC56A34}"/>
                </a:ext>
              </a:extLst>
            </p:cNvPr>
            <p:cNvSpPr/>
            <p:nvPr/>
          </p:nvSpPr>
          <p:spPr>
            <a:xfrm>
              <a:off x="839416" y="2708920"/>
              <a:ext cx="1944216" cy="64807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ko-KR" altLang="en-US">
                  <a:latin typeface="굴림"/>
                  <a:ea typeface="굴림"/>
                </a:rPr>
                <a:t>현실 세계</a:t>
              </a: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1FAE47AF-2C4C-46D8-B8D2-5A046FCE8AE4}"/>
                </a:ext>
              </a:extLst>
            </p:cNvPr>
            <p:cNvSpPr/>
            <p:nvPr/>
          </p:nvSpPr>
          <p:spPr>
            <a:xfrm>
              <a:off x="3503712" y="3620126"/>
              <a:ext cx="1944216" cy="792088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latin typeface="굴림"/>
                  <a:ea typeface="굴림"/>
                </a:rPr>
                <a:t>특징 추출</a:t>
              </a: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92B56E95-E02C-4487-BAD8-1A7B8C6E6EE6}"/>
                </a:ext>
              </a:extLst>
            </p:cNvPr>
            <p:cNvSpPr/>
            <p:nvPr/>
          </p:nvSpPr>
          <p:spPr>
            <a:xfrm>
              <a:off x="3503712" y="4653136"/>
              <a:ext cx="1944216" cy="792088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latin typeface="굴림"/>
                  <a:ea typeface="굴림"/>
                </a:rPr>
                <a:t>특징 선택</a:t>
              </a:r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3C0D5D2E-D4E3-4FFF-8EA9-2B938C7F9D2F}"/>
                </a:ext>
              </a:extLst>
            </p:cNvPr>
            <p:cNvSpPr/>
            <p:nvPr/>
          </p:nvSpPr>
          <p:spPr>
            <a:xfrm>
              <a:off x="3503712" y="2564904"/>
              <a:ext cx="1944216" cy="792088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latin typeface="굴림"/>
                  <a:ea typeface="굴림"/>
                </a:rPr>
                <a:t>데이터 </a:t>
              </a:r>
              <a:r>
                <a:rPr lang="ko-KR" altLang="en-US" err="1">
                  <a:latin typeface="굴림"/>
                  <a:ea typeface="굴림"/>
                </a:rPr>
                <a:t>전처리</a:t>
              </a:r>
              <a:endParaRPr lang="ko-KR" altLang="en-US">
                <a:latin typeface="굴림"/>
                <a:ea typeface="굴림"/>
              </a:endParaRP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77C7B3A0-0C82-4D28-9EE0-86AFBF345CFD}"/>
                </a:ext>
              </a:extLst>
            </p:cNvPr>
            <p:cNvSpPr/>
            <p:nvPr/>
          </p:nvSpPr>
          <p:spPr>
            <a:xfrm>
              <a:off x="6019702" y="3620126"/>
              <a:ext cx="1944216" cy="792088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latin typeface="굴림"/>
                  <a:ea typeface="굴림"/>
                </a:rPr>
                <a:t>모델 평가</a:t>
              </a: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5A7B5151-7C3F-4735-A279-37D6AC5F60A9}"/>
                </a:ext>
              </a:extLst>
            </p:cNvPr>
            <p:cNvSpPr/>
            <p:nvPr/>
          </p:nvSpPr>
          <p:spPr>
            <a:xfrm>
              <a:off x="6019702" y="4653136"/>
              <a:ext cx="1944216" cy="792088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latin typeface="굴림"/>
                  <a:ea typeface="굴림"/>
                </a:rPr>
                <a:t>모델 최적화</a:t>
              </a: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D3AB7E46-FF44-4BD2-82BE-B787657E9C4C}"/>
                </a:ext>
              </a:extLst>
            </p:cNvPr>
            <p:cNvSpPr/>
            <p:nvPr/>
          </p:nvSpPr>
          <p:spPr>
            <a:xfrm>
              <a:off x="6019702" y="2564904"/>
              <a:ext cx="1944216" cy="792088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latin typeface="굴림"/>
                  <a:ea typeface="굴림"/>
                </a:rPr>
                <a:t>모델 구축</a:t>
              </a:r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D6BEB0F6-57FF-4F2B-88DF-0BDD350A0708}"/>
                </a:ext>
              </a:extLst>
            </p:cNvPr>
            <p:cNvSpPr/>
            <p:nvPr/>
          </p:nvSpPr>
          <p:spPr>
            <a:xfrm>
              <a:off x="8688288" y="2924944"/>
              <a:ext cx="1944216" cy="64807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latin typeface="굴림"/>
                  <a:ea typeface="굴림"/>
                </a:rPr>
                <a:t>신규 데이터</a:t>
              </a: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47DEB455-F7EC-409F-B122-F0F32A8B4E59}"/>
                </a:ext>
              </a:extLst>
            </p:cNvPr>
            <p:cNvSpPr/>
            <p:nvPr/>
          </p:nvSpPr>
          <p:spPr>
            <a:xfrm>
              <a:off x="8688288" y="4941168"/>
              <a:ext cx="1944216" cy="64807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latin typeface="굴림"/>
                  <a:ea typeface="굴림"/>
                </a:rPr>
                <a:t>판단 결과</a:t>
              </a:r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30A2E87B-817C-4FAB-9068-5C9798F39F11}"/>
                </a:ext>
              </a:extLst>
            </p:cNvPr>
            <p:cNvSpPr/>
            <p:nvPr/>
          </p:nvSpPr>
          <p:spPr>
            <a:xfrm>
              <a:off x="839416" y="3764142"/>
              <a:ext cx="1944216" cy="64807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ko-KR" altLang="en-US">
                  <a:latin typeface="굴림"/>
                  <a:ea typeface="굴림"/>
                </a:rPr>
                <a:t>데이터 수집</a:t>
              </a:r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8D114795-E2B4-42C3-9B3D-ABBBAD39A92C}"/>
                </a:ext>
              </a:extLst>
            </p:cNvPr>
            <p:cNvSpPr/>
            <p:nvPr/>
          </p:nvSpPr>
          <p:spPr>
            <a:xfrm>
              <a:off x="8688288" y="3933056"/>
              <a:ext cx="1944216" cy="64807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latin typeface="굴림"/>
                  <a:ea typeface="굴림"/>
                </a:rPr>
                <a:t>특징 공학</a:t>
              </a: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CD46BCDD-B988-4936-8849-6123CC83F52F}"/>
                </a:ext>
              </a:extLst>
            </p:cNvPr>
            <p:cNvSpPr/>
            <p:nvPr/>
          </p:nvSpPr>
          <p:spPr>
            <a:xfrm>
              <a:off x="8688288" y="1916832"/>
              <a:ext cx="1944216" cy="64807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latin typeface="굴림"/>
                  <a:ea typeface="굴림"/>
                </a:rPr>
                <a:t>최종 모델</a:t>
              </a:r>
            </a:p>
          </p:txBody>
        </p:sp>
        <p:sp>
          <p:nvSpPr>
            <p:cNvPr id="19" name="화살표: 오른쪽 18">
              <a:extLst>
                <a:ext uri="{FF2B5EF4-FFF2-40B4-BE49-F238E27FC236}">
                  <a16:creationId xmlns:a16="http://schemas.microsoft.com/office/drawing/2014/main" id="{E7B69CE8-1593-4FE2-8A68-5C19A288770E}"/>
                </a:ext>
              </a:extLst>
            </p:cNvPr>
            <p:cNvSpPr/>
            <p:nvPr/>
          </p:nvSpPr>
          <p:spPr>
            <a:xfrm>
              <a:off x="8213800" y="2168860"/>
              <a:ext cx="474488" cy="180020"/>
            </a:xfrm>
            <a:prstGeom prst="rightArrow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굴림"/>
                <a:ea typeface="굴림"/>
              </a:endParaRPr>
            </a:p>
          </p:txBody>
        </p: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9158D76F-4A74-4457-9A13-6A9F198D61B9}"/>
                </a:ext>
              </a:extLst>
            </p:cNvPr>
            <p:cNvCxnSpPr>
              <a:stCxn id="14" idx="2"/>
              <a:endCxn id="17" idx="0"/>
            </p:cNvCxnSpPr>
            <p:nvPr/>
          </p:nvCxnSpPr>
          <p:spPr>
            <a:xfrm>
              <a:off x="9660396" y="3573016"/>
              <a:ext cx="0" cy="360040"/>
            </a:xfrm>
            <a:prstGeom prst="straightConnector1">
              <a:avLst/>
            </a:prstGeom>
            <a:ln w="254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연결선: 꺾임 20">
              <a:extLst>
                <a:ext uri="{FF2B5EF4-FFF2-40B4-BE49-F238E27FC236}">
                  <a16:creationId xmlns:a16="http://schemas.microsoft.com/office/drawing/2014/main" id="{43585E78-87D1-4686-A2E8-EDFC4A7528A3}"/>
                </a:ext>
              </a:extLst>
            </p:cNvPr>
            <p:cNvCxnSpPr>
              <a:stCxn id="17" idx="1"/>
              <a:endCxn id="18" idx="2"/>
            </p:cNvCxnSpPr>
            <p:nvPr/>
          </p:nvCxnSpPr>
          <p:spPr>
            <a:xfrm rot="10800000" flipH="1">
              <a:off x="8688288" y="2564904"/>
              <a:ext cx="972108" cy="1692188"/>
            </a:xfrm>
            <a:prstGeom prst="bentConnector4">
              <a:avLst>
                <a:gd name="adj1" fmla="val -23516"/>
                <a:gd name="adj2" fmla="val 90579"/>
              </a:avLst>
            </a:prstGeom>
            <a:ln w="254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연결선: 꺾임 21">
              <a:extLst>
                <a:ext uri="{FF2B5EF4-FFF2-40B4-BE49-F238E27FC236}">
                  <a16:creationId xmlns:a16="http://schemas.microsoft.com/office/drawing/2014/main" id="{576DCC1A-F0A4-4AC2-A1E2-4362471EE528}"/>
                </a:ext>
              </a:extLst>
            </p:cNvPr>
            <p:cNvCxnSpPr>
              <a:stCxn id="18" idx="3"/>
              <a:endCxn id="15" idx="3"/>
            </p:cNvCxnSpPr>
            <p:nvPr/>
          </p:nvCxnSpPr>
          <p:spPr>
            <a:xfrm>
              <a:off x="10632504" y="2240868"/>
              <a:ext cx="12700" cy="3024336"/>
            </a:xfrm>
            <a:prstGeom prst="bentConnector3">
              <a:avLst>
                <a:gd name="adj1" fmla="val 1800000"/>
              </a:avLst>
            </a:prstGeom>
            <a:ln w="254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27DF7D2C-0BA2-456E-8F95-368EBD311038}"/>
                </a:ext>
              </a:extLst>
            </p:cNvPr>
            <p:cNvCxnSpPr>
              <a:stCxn id="7" idx="2"/>
              <a:endCxn id="16" idx="0"/>
            </p:cNvCxnSpPr>
            <p:nvPr/>
          </p:nvCxnSpPr>
          <p:spPr>
            <a:xfrm>
              <a:off x="1811524" y="3356992"/>
              <a:ext cx="0" cy="407150"/>
            </a:xfrm>
            <a:prstGeom prst="straightConnector1">
              <a:avLst/>
            </a:prstGeom>
            <a:ln w="254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연결선: 꺾임 23">
              <a:extLst>
                <a:ext uri="{FF2B5EF4-FFF2-40B4-BE49-F238E27FC236}">
                  <a16:creationId xmlns:a16="http://schemas.microsoft.com/office/drawing/2014/main" id="{BC809C22-5B3D-4C22-AC53-C0B97773D160}"/>
                </a:ext>
              </a:extLst>
            </p:cNvPr>
            <p:cNvCxnSpPr>
              <a:cxnSpLocks/>
              <a:stCxn id="16" idx="2"/>
              <a:endCxn id="10" idx="0"/>
            </p:cNvCxnSpPr>
            <p:nvPr/>
          </p:nvCxnSpPr>
          <p:spPr>
            <a:xfrm rot="5400000" flipH="1" flipV="1">
              <a:off x="2220017" y="2156411"/>
              <a:ext cx="1847310" cy="2664296"/>
            </a:xfrm>
            <a:prstGeom prst="bentConnector5">
              <a:avLst>
                <a:gd name="adj1" fmla="val -12375"/>
                <a:gd name="adj2" fmla="val 46624"/>
                <a:gd name="adj3" fmla="val 112375"/>
              </a:avLst>
            </a:prstGeom>
            <a:ln w="254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36B85770-BF7D-43BE-8B18-AFE34E8E4FB0}"/>
                </a:ext>
              </a:extLst>
            </p:cNvPr>
            <p:cNvCxnSpPr>
              <a:stCxn id="10" idx="2"/>
              <a:endCxn id="8" idx="0"/>
            </p:cNvCxnSpPr>
            <p:nvPr/>
          </p:nvCxnSpPr>
          <p:spPr>
            <a:xfrm>
              <a:off x="4475820" y="3356992"/>
              <a:ext cx="0" cy="263134"/>
            </a:xfrm>
            <a:prstGeom prst="straightConnector1">
              <a:avLst/>
            </a:prstGeom>
            <a:ln w="254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2131CED4-4774-48E4-8CEF-C11B389DFEAB}"/>
                </a:ext>
              </a:extLst>
            </p:cNvPr>
            <p:cNvCxnSpPr>
              <a:stCxn id="8" idx="2"/>
              <a:endCxn id="9" idx="0"/>
            </p:cNvCxnSpPr>
            <p:nvPr/>
          </p:nvCxnSpPr>
          <p:spPr>
            <a:xfrm>
              <a:off x="4475820" y="4412214"/>
              <a:ext cx="0" cy="240922"/>
            </a:xfrm>
            <a:prstGeom prst="straightConnector1">
              <a:avLst/>
            </a:prstGeom>
            <a:ln w="254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연결선: 꺾임 26">
              <a:extLst>
                <a:ext uri="{FF2B5EF4-FFF2-40B4-BE49-F238E27FC236}">
                  <a16:creationId xmlns:a16="http://schemas.microsoft.com/office/drawing/2014/main" id="{B0C0A785-588A-4032-93BC-645A885A887F}"/>
                </a:ext>
              </a:extLst>
            </p:cNvPr>
            <p:cNvCxnSpPr>
              <a:stCxn id="9" idx="2"/>
              <a:endCxn id="13" idx="0"/>
            </p:cNvCxnSpPr>
            <p:nvPr/>
          </p:nvCxnSpPr>
          <p:spPr>
            <a:xfrm rot="5400000" flipH="1" flipV="1">
              <a:off x="4293655" y="2747069"/>
              <a:ext cx="2880320" cy="2515990"/>
            </a:xfrm>
            <a:prstGeom prst="bentConnector5">
              <a:avLst>
                <a:gd name="adj1" fmla="val -4294"/>
                <a:gd name="adj2" fmla="val 41659"/>
                <a:gd name="adj3" fmla="val 107937"/>
              </a:avLst>
            </a:prstGeom>
            <a:ln w="254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97F548FD-7554-4D12-A825-2B108BB57735}"/>
                </a:ext>
              </a:extLst>
            </p:cNvPr>
            <p:cNvCxnSpPr>
              <a:stCxn id="13" idx="2"/>
            </p:cNvCxnSpPr>
            <p:nvPr/>
          </p:nvCxnSpPr>
          <p:spPr>
            <a:xfrm>
              <a:off x="6991810" y="3356992"/>
              <a:ext cx="0" cy="263134"/>
            </a:xfrm>
            <a:prstGeom prst="straightConnector1">
              <a:avLst/>
            </a:prstGeom>
            <a:ln w="254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345DF329-4D07-453D-84D0-8BFEF2749E6F}"/>
                </a:ext>
              </a:extLst>
            </p:cNvPr>
            <p:cNvCxnSpPr>
              <a:stCxn id="11" idx="2"/>
              <a:endCxn id="12" idx="0"/>
            </p:cNvCxnSpPr>
            <p:nvPr/>
          </p:nvCxnSpPr>
          <p:spPr>
            <a:xfrm>
              <a:off x="6991810" y="4412214"/>
              <a:ext cx="0" cy="240922"/>
            </a:xfrm>
            <a:prstGeom prst="straightConnector1">
              <a:avLst/>
            </a:prstGeom>
            <a:ln w="254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연결선: 꺾임 29">
              <a:extLst>
                <a:ext uri="{FF2B5EF4-FFF2-40B4-BE49-F238E27FC236}">
                  <a16:creationId xmlns:a16="http://schemas.microsoft.com/office/drawing/2014/main" id="{C6628F09-EE5B-4E04-B19F-9E1521E5F0EF}"/>
                </a:ext>
              </a:extLst>
            </p:cNvPr>
            <p:cNvCxnSpPr>
              <a:stCxn id="12" idx="2"/>
              <a:endCxn id="13" idx="3"/>
            </p:cNvCxnSpPr>
            <p:nvPr/>
          </p:nvCxnSpPr>
          <p:spPr>
            <a:xfrm rot="5400000" flipH="1" flipV="1">
              <a:off x="6235726" y="3717032"/>
              <a:ext cx="2484276" cy="972108"/>
            </a:xfrm>
            <a:prstGeom prst="bentConnector4">
              <a:avLst>
                <a:gd name="adj1" fmla="val -4978"/>
                <a:gd name="adj2" fmla="val 114264"/>
              </a:avLst>
            </a:prstGeom>
            <a:ln w="254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284A13AC-6298-1F4F-9AED-D82DAABA63B7}"/>
              </a:ext>
            </a:extLst>
          </p:cNvPr>
          <p:cNvSpPr/>
          <p:nvPr/>
        </p:nvSpPr>
        <p:spPr>
          <a:xfrm>
            <a:off x="0" y="1284270"/>
            <a:ext cx="12192000" cy="4982966"/>
          </a:xfrm>
          <a:prstGeom prst="rect">
            <a:avLst/>
          </a:prstGeom>
          <a:solidFill>
            <a:schemeClr val="bg1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pic>
        <p:nvPicPr>
          <p:cNvPr id="32" name="Picture 31">
            <a:hlinkClick r:id="rId2"/>
            <a:extLst>
              <a:ext uri="{FF2B5EF4-FFF2-40B4-BE49-F238E27FC236}">
                <a16:creationId xmlns:a16="http://schemas.microsoft.com/office/drawing/2014/main" id="{4FA5E1C6-434F-EF40-BD6E-1F61B5059D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785" y="1284270"/>
            <a:ext cx="7388430" cy="4971356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191151CA-5F40-174F-96A9-19752E33AA94}"/>
              </a:ext>
            </a:extLst>
          </p:cNvPr>
          <p:cNvSpPr txBox="1"/>
          <p:nvPr/>
        </p:nvSpPr>
        <p:spPr>
          <a:xfrm>
            <a:off x="10600129" y="6105207"/>
            <a:ext cx="170271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* 출처 </a:t>
            </a:r>
            <a:r>
              <a:rPr lang="en-US" altLang="ko-KR" sz="800" dirty="0"/>
              <a:t>:</a:t>
            </a:r>
            <a:r>
              <a:rPr lang="ko-KR" altLang="en-US" sz="800" dirty="0"/>
              <a:t> 이미지 </a:t>
            </a:r>
            <a:r>
              <a:rPr lang="ko-KR" altLang="en-US" sz="800" dirty="0" err="1"/>
              <a:t>하이퍼</a:t>
            </a:r>
            <a:r>
              <a:rPr lang="ko-KR" altLang="en-US" sz="800" dirty="0"/>
              <a:t> 링크 참조</a:t>
            </a:r>
            <a:endParaRPr lang="en-KR" sz="800" dirty="0"/>
          </a:p>
        </p:txBody>
      </p:sp>
    </p:spTree>
    <p:extLst>
      <p:ext uri="{BB962C8B-B14F-4D97-AF65-F5344CB8AC3E}">
        <p14:creationId xmlns:p14="http://schemas.microsoft.com/office/powerpoint/2010/main" val="3986547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5CF867-1CA3-4239-9D13-506734585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ko-KR" dirty="0"/>
              <a:t>6-1. </a:t>
            </a:r>
            <a:r>
              <a:rPr lang="ko-KR" altLang="en-US" dirty="0"/>
              <a:t>작품 개발 계획 </a:t>
            </a:r>
            <a:r>
              <a:rPr lang="en-US" altLang="ko-KR" dirty="0"/>
              <a:t>-</a:t>
            </a:r>
            <a:r>
              <a:rPr lang="ko-KR" altLang="en-US" dirty="0"/>
              <a:t> 표</a:t>
            </a:r>
          </a:p>
        </p:txBody>
      </p:sp>
      <p:graphicFrame>
        <p:nvGraphicFramePr>
          <p:cNvPr id="24" name="표 24">
            <a:extLst>
              <a:ext uri="{FF2B5EF4-FFF2-40B4-BE49-F238E27FC236}">
                <a16:creationId xmlns:a16="http://schemas.microsoft.com/office/drawing/2014/main" id="{93E6E292-126D-40FF-B109-12A1034C5A10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541306363"/>
              </p:ext>
            </p:extLst>
          </p:nvPr>
        </p:nvGraphicFramePr>
        <p:xfrm>
          <a:off x="6197600" y="1600200"/>
          <a:ext cx="5384800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2230">
                  <a:extLst>
                    <a:ext uri="{9D8B030D-6E8A-4147-A177-3AD203B41FA5}">
                      <a16:colId xmlns:a16="http://schemas.microsoft.com/office/drawing/2014/main" val="4059350988"/>
                    </a:ext>
                  </a:extLst>
                </a:gridCol>
                <a:gridCol w="4432570">
                  <a:extLst>
                    <a:ext uri="{9D8B030D-6E8A-4147-A177-3AD203B41FA5}">
                      <a16:colId xmlns:a16="http://schemas.microsoft.com/office/drawing/2014/main" val="11742784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개발 계획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44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dirty="0"/>
                        <a:t>분야별 배당 받은 문제 생성 및 수집</a:t>
                      </a:r>
                      <a:endParaRPr lang="en-US" altLang="ko-KR" dirty="0"/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dirty="0"/>
                        <a:t>”Beginner Guide” </a:t>
                      </a:r>
                      <a:r>
                        <a:rPr lang="ko-KR" altLang="en-US" dirty="0"/>
                        <a:t>제작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4764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분야별 배당 받은 문제 생성 및 수집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2837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11</a:t>
                      </a:r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분야별 배당 받은 문제 생성 및 수집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7530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최종 점검 및 테스트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9469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CTF </a:t>
                      </a:r>
                      <a:r>
                        <a:rPr lang="ko-KR" altLang="en-US" dirty="0"/>
                        <a:t>개최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최대 </a:t>
                      </a:r>
                      <a:r>
                        <a:rPr lang="en-US" altLang="ko-KR" dirty="0"/>
                        <a:t>72</a:t>
                      </a:r>
                      <a:r>
                        <a:rPr lang="ko-KR" altLang="en-US" dirty="0"/>
                        <a:t> 시간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6772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CTF </a:t>
                      </a:r>
                      <a:r>
                        <a:rPr lang="ko-KR" altLang="en-US" dirty="0"/>
                        <a:t>종료 및 입상자 상금</a:t>
                      </a:r>
                      <a:r>
                        <a:rPr lang="en-US" altLang="ko-KR" dirty="0"/>
                        <a:t>,</a:t>
                      </a:r>
                      <a:r>
                        <a:rPr lang="ko-KR" altLang="en-US" dirty="0"/>
                        <a:t> 상장 준비 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개발 팀원은 특별상 수여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0523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최종 발표 및 입상자 상금</a:t>
                      </a:r>
                      <a:r>
                        <a:rPr lang="en-US" altLang="ko-KR" dirty="0"/>
                        <a:t>,</a:t>
                      </a:r>
                      <a:r>
                        <a:rPr lang="ko-KR" altLang="en-US" dirty="0"/>
                        <a:t> 상장 수여식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782551"/>
                  </a:ext>
                </a:extLst>
              </a:tr>
            </a:tbl>
          </a:graphicData>
        </a:graphic>
      </p:graphicFrame>
      <p:graphicFrame>
        <p:nvGraphicFramePr>
          <p:cNvPr id="27" name="표 27">
            <a:extLst>
              <a:ext uri="{FF2B5EF4-FFF2-40B4-BE49-F238E27FC236}">
                <a16:creationId xmlns:a16="http://schemas.microsoft.com/office/drawing/2014/main" id="{67810664-1D32-4519-8F9D-5077EC37C6D6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076927366"/>
              </p:ext>
            </p:extLst>
          </p:nvPr>
        </p:nvGraphicFramePr>
        <p:xfrm>
          <a:off x="609600" y="1600200"/>
          <a:ext cx="53848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4102">
                  <a:extLst>
                    <a:ext uri="{9D8B030D-6E8A-4147-A177-3AD203B41FA5}">
                      <a16:colId xmlns:a16="http://schemas.microsoft.com/office/drawing/2014/main" val="3799812081"/>
                    </a:ext>
                  </a:extLst>
                </a:gridCol>
                <a:gridCol w="4340698">
                  <a:extLst>
                    <a:ext uri="{9D8B030D-6E8A-4147-A177-3AD203B41FA5}">
                      <a16:colId xmlns:a16="http://schemas.microsoft.com/office/drawing/2014/main" val="497654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개발 계획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5844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개발 계획서 작성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5310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atinLnBrk="1">
                        <a:lnSpc>
                          <a:spcPct val="200000"/>
                        </a:lnSpc>
                      </a:pPr>
                      <a:endParaRPr lang="en-US" altLang="ko-KR" sz="800" dirty="0"/>
                    </a:p>
                    <a:p>
                      <a:pPr latinLnBrk="1"/>
                      <a:r>
                        <a:rPr lang="ko-KR" altLang="en-US" dirty="0"/>
                        <a:t>개발 팀원 모집 및 문제 출제 분야 배당</a:t>
                      </a: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3456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3103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CTF </a:t>
                      </a:r>
                      <a:r>
                        <a:rPr lang="ko-KR" altLang="en-US" dirty="0"/>
                        <a:t>사이트 제작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0080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-</a:t>
                      </a:r>
                      <a:r>
                        <a:rPr lang="ko-KR" altLang="en-US" dirty="0"/>
                        <a:t> 분야별 배당 받은 문제 생성 및 수집</a:t>
                      </a:r>
                      <a:endParaRPr lang="en-US" altLang="ko-KR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-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“Beginner Guide” </a:t>
                      </a:r>
                      <a:r>
                        <a:rPr lang="ko-KR" altLang="en-US" dirty="0"/>
                        <a:t>제작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3915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분야별 배당 받은 문제 생성 및 수집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0911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분야별 배당 받은 문제 생성 및 수집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4442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중간 발표 및 테스트 진행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4404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57554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5CF867-1CA3-4239-9D13-506734585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ko-KR" dirty="0"/>
              <a:t>6-2. </a:t>
            </a:r>
            <a:r>
              <a:rPr lang="ko-KR" altLang="en-US" dirty="0"/>
              <a:t>작품 개발 계획 </a:t>
            </a:r>
            <a:r>
              <a:rPr lang="en-US" altLang="ko-KR" dirty="0"/>
              <a:t>-</a:t>
            </a:r>
            <a:r>
              <a:rPr lang="ko-KR" altLang="en-US" dirty="0"/>
              <a:t> 그래프</a:t>
            </a: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1B887BF9-9699-4918-BA9F-71A4642F59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3302390"/>
              </p:ext>
            </p:extLst>
          </p:nvPr>
        </p:nvGraphicFramePr>
        <p:xfrm>
          <a:off x="395536" y="1564161"/>
          <a:ext cx="11469624" cy="4702826"/>
        </p:xfrm>
        <a:graphic>
          <a:graphicData uri="http://schemas.openxmlformats.org/drawingml/2006/table">
            <a:tbl>
              <a:tblPr firstRow="1" bandRow="1"/>
              <a:tblGrid>
                <a:gridCol w="25567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66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66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66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66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66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66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3663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3663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3663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3663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3663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3663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63663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63663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67200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en-US" altLang="ko-KR" sz="1600" dirty="0"/>
                        <a:t>2</a:t>
                      </a:r>
                      <a:r>
                        <a:rPr lang="ko-KR" altLang="en-US" sz="1600" dirty="0"/>
                        <a:t>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en-US" altLang="ko-KR" sz="1600" dirty="0"/>
                        <a:t>3</a:t>
                      </a:r>
                      <a:r>
                        <a:rPr lang="ko-KR" altLang="en-US" sz="1600" dirty="0"/>
                        <a:t>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en-US" altLang="ko-KR" sz="1600" dirty="0"/>
                        <a:t>4</a:t>
                      </a:r>
                      <a:r>
                        <a:rPr lang="ko-KR" altLang="en-US" sz="1600" dirty="0"/>
                        <a:t>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en-US" altLang="ko-KR" sz="1600" dirty="0"/>
                        <a:t>5</a:t>
                      </a:r>
                      <a:r>
                        <a:rPr lang="ko-KR" altLang="en-US" sz="1600" dirty="0"/>
                        <a:t>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en-US" altLang="ko-KR" sz="1600" dirty="0"/>
                        <a:t>6</a:t>
                      </a:r>
                      <a:r>
                        <a:rPr lang="ko-KR" altLang="en-US" sz="1600" dirty="0"/>
                        <a:t>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en-US" altLang="ko-KR" sz="1600" dirty="0"/>
                        <a:t>7</a:t>
                      </a:r>
                      <a:r>
                        <a:rPr lang="ko-KR" altLang="en-US" sz="1600" dirty="0"/>
                        <a:t>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en-US" altLang="ko-KR" sz="1600" dirty="0"/>
                        <a:t>8</a:t>
                      </a:r>
                      <a:r>
                        <a:rPr lang="ko-KR" altLang="en-US" sz="1600" dirty="0"/>
                        <a:t>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en-US" altLang="ko-KR" sz="1600" dirty="0"/>
                        <a:t>9</a:t>
                      </a:r>
                      <a:r>
                        <a:rPr lang="ko-KR" altLang="en-US" sz="1600" dirty="0"/>
                        <a:t>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en-US" altLang="ko-KR" sz="1600" dirty="0"/>
                        <a:t>10</a:t>
                      </a:r>
                      <a:r>
                        <a:rPr lang="ko-KR" altLang="en-US" sz="1600" dirty="0"/>
                        <a:t>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1600" dirty="0"/>
                        <a:t>1</a:t>
                      </a:r>
                      <a:r>
                        <a:rPr lang="en-US" altLang="ko-KR" sz="1600" dirty="0"/>
                        <a:t>1</a:t>
                      </a:r>
                      <a:r>
                        <a:rPr lang="ko-KR" altLang="en-US" sz="1600" dirty="0"/>
                        <a:t>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1600" dirty="0"/>
                        <a:t>1</a:t>
                      </a:r>
                      <a:r>
                        <a:rPr lang="en-US" altLang="ko-KR" sz="1600" dirty="0"/>
                        <a:t>2</a:t>
                      </a:r>
                      <a:r>
                        <a:rPr lang="ko-KR" altLang="en-US" sz="1600" dirty="0"/>
                        <a:t>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1600" dirty="0"/>
                        <a:t>1</a:t>
                      </a:r>
                      <a:r>
                        <a:rPr lang="en-US" altLang="ko-KR" sz="1600" dirty="0"/>
                        <a:t>3</a:t>
                      </a:r>
                      <a:r>
                        <a:rPr lang="ko-KR" altLang="en-US" sz="1600" dirty="0"/>
                        <a:t>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1600" dirty="0"/>
                        <a:t>1</a:t>
                      </a:r>
                      <a:r>
                        <a:rPr lang="en-US" altLang="ko-KR" sz="1600" dirty="0"/>
                        <a:t>4</a:t>
                      </a:r>
                      <a:r>
                        <a:rPr lang="ko-KR" altLang="en-US" sz="1600" dirty="0"/>
                        <a:t>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1600" dirty="0"/>
                        <a:t>1</a:t>
                      </a:r>
                      <a:r>
                        <a:rPr lang="en-US" altLang="ko-KR" sz="1600" dirty="0"/>
                        <a:t>5</a:t>
                      </a:r>
                      <a:r>
                        <a:rPr lang="ko-KR" altLang="en-US" sz="1600" dirty="0"/>
                        <a:t>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7441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한컴 윤고딕 240"/>
                          <a:ea typeface="한컴 윤고딕 240"/>
                        </a:rPr>
                        <a:t>개발 팀원 모집 및 </a:t>
                      </a:r>
                      <a:endParaRPr lang="en-US" altLang="ko-KR" sz="1600" dirty="0">
                        <a:solidFill>
                          <a:schemeClr val="tx1"/>
                        </a:solidFill>
                        <a:latin typeface="한컴 윤고딕 240"/>
                        <a:ea typeface="한컴 윤고딕 240"/>
                      </a:endParaRPr>
                    </a:p>
                    <a:p>
                      <a:pPr>
                        <a:defRPr lang="ko-KR" altLang="en-US"/>
                      </a:pP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한컴 윤고딕 240"/>
                          <a:ea typeface="한컴 윤고딕 240"/>
                        </a:rPr>
                        <a:t>분야별 문제 배당</a:t>
                      </a:r>
                      <a:endParaRPr lang="ko-KR" altLang="en-US" sz="1600" dirty="0">
                        <a:latin typeface="한컴 윤고딕 240"/>
                        <a:ea typeface="한컴 윤고딕 24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CTF </a:t>
                      </a:r>
                      <a:r>
                        <a:rPr lang="ko-KR" altLang="en-US" sz="1600" dirty="0"/>
                        <a:t>사이트 제작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-</a:t>
                      </a:r>
                      <a:r>
                        <a:rPr lang="ko-KR" altLang="en-US" sz="1600" dirty="0"/>
                        <a:t> 분야별 배당 받은 문제 생성 및 수집</a:t>
                      </a:r>
                      <a:endParaRPr lang="en-US" altLang="ko-KR" sz="16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-</a:t>
                      </a:r>
                      <a:r>
                        <a:rPr lang="ko-KR" altLang="en-US" sz="1600" dirty="0"/>
                        <a:t> </a:t>
                      </a:r>
                      <a:r>
                        <a:rPr lang="en-US" altLang="ko-KR" sz="1600" dirty="0"/>
                        <a:t>“Beginner Guide” </a:t>
                      </a:r>
                      <a:r>
                        <a:rPr lang="ko-KR" altLang="en-US" sz="1600" dirty="0"/>
                        <a:t>제작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1600" dirty="0">
                          <a:latin typeface="한컴 윤고딕 240"/>
                          <a:ea typeface="한컴 윤고딕 240"/>
                        </a:rPr>
                        <a:t>중간 발표 및 테스트 진행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89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ko-KR" altLang="en-US" sz="1600" dirty="0"/>
                        <a:t>최종 점검 및 테스트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en-US" altLang="ko-KR" sz="1600" dirty="0"/>
                        <a:t>CTF </a:t>
                      </a:r>
                      <a:r>
                        <a:rPr lang="ko-KR" altLang="en-US" sz="1600" dirty="0"/>
                        <a:t>개최</a:t>
                      </a:r>
                      <a:r>
                        <a:rPr lang="en-US" altLang="ko-KR" sz="1600" dirty="0"/>
                        <a:t>(</a:t>
                      </a:r>
                      <a:r>
                        <a:rPr lang="ko-KR" altLang="en-US" sz="1600" dirty="0"/>
                        <a:t>최대 </a:t>
                      </a:r>
                      <a:r>
                        <a:rPr lang="en-US" altLang="ko-KR" sz="1600" dirty="0"/>
                        <a:t>72</a:t>
                      </a:r>
                      <a:r>
                        <a:rPr lang="ko-KR" altLang="en-US" sz="1600" dirty="0"/>
                        <a:t> 시간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CTF</a:t>
                      </a:r>
                      <a:r>
                        <a:rPr lang="ko-KR" altLang="en-US" sz="1600" dirty="0"/>
                        <a:t> 종료 및</a:t>
                      </a:r>
                      <a:endParaRPr lang="en-US" altLang="ko-KR" sz="1600" dirty="0"/>
                    </a:p>
                    <a:p>
                      <a:pPr latinLnBrk="1"/>
                      <a:r>
                        <a:rPr lang="ko-KR" altLang="en-US" sz="1600" dirty="0"/>
                        <a:t>입상자 상금</a:t>
                      </a:r>
                      <a:r>
                        <a:rPr lang="en-US" altLang="ko-KR" sz="1600" dirty="0"/>
                        <a:t>,</a:t>
                      </a:r>
                      <a:r>
                        <a:rPr lang="ko-KR" altLang="en-US" sz="1600" dirty="0"/>
                        <a:t> 상장 준비 </a:t>
                      </a:r>
                      <a:endParaRPr lang="en-US" altLang="ko-KR" sz="1600" dirty="0"/>
                    </a:p>
                    <a:p>
                      <a:pPr latinLnBrk="1"/>
                      <a:r>
                        <a:rPr lang="en-US" altLang="ko-KR" sz="1600" dirty="0"/>
                        <a:t>(</a:t>
                      </a:r>
                      <a:r>
                        <a:rPr lang="ko-KR" altLang="en-US" sz="1600" dirty="0"/>
                        <a:t>개발 팀원은 특별상 수여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7665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1600" dirty="0">
                          <a:latin typeface="한컴 윤고딕 240"/>
                          <a:ea typeface="한컴 윤고딕 240"/>
                        </a:rPr>
                        <a:t>최종 발표 및 입상자</a:t>
                      </a:r>
                      <a:endParaRPr lang="en-US" altLang="ko-KR" sz="1600" dirty="0">
                        <a:latin typeface="한컴 윤고딕 240"/>
                        <a:ea typeface="한컴 윤고딕 240"/>
                      </a:endParaRPr>
                    </a:p>
                    <a:p>
                      <a:pPr>
                        <a:defRPr lang="ko-KR" altLang="en-US"/>
                      </a:pPr>
                      <a:r>
                        <a:rPr lang="ko-KR" altLang="en-US" sz="1600" dirty="0">
                          <a:latin typeface="한컴 윤고딕 240"/>
                          <a:ea typeface="한컴 윤고딕 240"/>
                        </a:rPr>
                        <a:t>상금</a:t>
                      </a:r>
                      <a:r>
                        <a:rPr lang="en-US" altLang="ko-KR" sz="1600" dirty="0">
                          <a:latin typeface="한컴 윤고딕 240"/>
                          <a:ea typeface="한컴 윤고딕 240"/>
                        </a:rPr>
                        <a:t>,</a:t>
                      </a:r>
                      <a:r>
                        <a:rPr lang="ko-KR" altLang="en-US" sz="1600" dirty="0">
                          <a:latin typeface="한컴 윤고딕 240"/>
                          <a:ea typeface="한컴 윤고딕 240"/>
                        </a:rPr>
                        <a:t> 상장 수여식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CB715136-5690-4093-81C2-385683494B1E}"/>
              </a:ext>
            </a:extLst>
          </p:cNvPr>
          <p:cNvCxnSpPr>
            <a:cxnSpLocks/>
          </p:cNvCxnSpPr>
          <p:nvPr/>
        </p:nvCxnSpPr>
        <p:spPr>
          <a:xfrm>
            <a:off x="10593547" y="5294389"/>
            <a:ext cx="612068" cy="0"/>
          </a:xfrm>
          <a:prstGeom prst="straightConnector1">
            <a:avLst/>
          </a:prstGeom>
          <a:ln w="5715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1C975CE8-C231-4415-9890-26E626F3376E}"/>
              </a:ext>
            </a:extLst>
          </p:cNvPr>
          <p:cNvCxnSpPr>
            <a:cxnSpLocks/>
          </p:cNvCxnSpPr>
          <p:nvPr/>
        </p:nvCxnSpPr>
        <p:spPr>
          <a:xfrm>
            <a:off x="9320270" y="4295473"/>
            <a:ext cx="628158" cy="0"/>
          </a:xfrm>
          <a:prstGeom prst="straightConnector1">
            <a:avLst/>
          </a:prstGeom>
          <a:ln w="5715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6DE1B11-4953-4F48-8B79-CE7288269878}"/>
              </a:ext>
            </a:extLst>
          </p:cNvPr>
          <p:cNvCxnSpPr>
            <a:cxnSpLocks/>
          </p:cNvCxnSpPr>
          <p:nvPr/>
        </p:nvCxnSpPr>
        <p:spPr>
          <a:xfrm>
            <a:off x="4219460" y="2701207"/>
            <a:ext cx="649995" cy="0"/>
          </a:xfrm>
          <a:prstGeom prst="straightConnector1">
            <a:avLst/>
          </a:prstGeom>
          <a:ln w="5715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0D88BA13-B74C-425A-BA4D-6693AC3969FC}"/>
              </a:ext>
            </a:extLst>
          </p:cNvPr>
          <p:cNvCxnSpPr>
            <a:cxnSpLocks/>
          </p:cNvCxnSpPr>
          <p:nvPr/>
        </p:nvCxnSpPr>
        <p:spPr>
          <a:xfrm>
            <a:off x="4230477" y="3272863"/>
            <a:ext cx="5089793" cy="0"/>
          </a:xfrm>
          <a:prstGeom prst="straightConnector1">
            <a:avLst/>
          </a:prstGeom>
          <a:ln w="5715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D191B42B-C977-42B0-B920-D92112D9EA8B}"/>
              </a:ext>
            </a:extLst>
          </p:cNvPr>
          <p:cNvCxnSpPr>
            <a:cxnSpLocks/>
          </p:cNvCxnSpPr>
          <p:nvPr/>
        </p:nvCxnSpPr>
        <p:spPr>
          <a:xfrm>
            <a:off x="9964556" y="4669051"/>
            <a:ext cx="595940" cy="0"/>
          </a:xfrm>
          <a:prstGeom prst="straightConnector1">
            <a:avLst/>
          </a:prstGeom>
          <a:ln w="5715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4C82A96E-0A3D-42BA-B87A-817B5901443A}"/>
              </a:ext>
            </a:extLst>
          </p:cNvPr>
          <p:cNvCxnSpPr>
            <a:cxnSpLocks/>
          </p:cNvCxnSpPr>
          <p:nvPr/>
        </p:nvCxnSpPr>
        <p:spPr>
          <a:xfrm>
            <a:off x="2948867" y="2201887"/>
            <a:ext cx="1292627" cy="0"/>
          </a:xfrm>
          <a:prstGeom prst="straightConnector1">
            <a:avLst/>
          </a:prstGeom>
          <a:ln w="5715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5-Point Star 21">
            <a:extLst>
              <a:ext uri="{FF2B5EF4-FFF2-40B4-BE49-F238E27FC236}">
                <a16:creationId xmlns:a16="http://schemas.microsoft.com/office/drawing/2014/main" id="{730F4D1E-2481-0A4C-B302-41BE4CA53E9F}"/>
              </a:ext>
            </a:extLst>
          </p:cNvPr>
          <p:cNvSpPr>
            <a:spLocks noChangeAspect="1"/>
          </p:cNvSpPr>
          <p:nvPr/>
        </p:nvSpPr>
        <p:spPr>
          <a:xfrm>
            <a:off x="6964133" y="3732703"/>
            <a:ext cx="269422" cy="269422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/>
          </a:p>
        </p:txBody>
      </p:sp>
      <p:sp>
        <p:nvSpPr>
          <p:cNvPr id="23" name="5-Point Star 22">
            <a:extLst>
              <a:ext uri="{FF2B5EF4-FFF2-40B4-BE49-F238E27FC236}">
                <a16:creationId xmlns:a16="http://schemas.microsoft.com/office/drawing/2014/main" id="{A1335269-D639-0A46-8EE6-EDAC732226F5}"/>
              </a:ext>
            </a:extLst>
          </p:cNvPr>
          <p:cNvSpPr>
            <a:spLocks noChangeAspect="1"/>
          </p:cNvSpPr>
          <p:nvPr/>
        </p:nvSpPr>
        <p:spPr>
          <a:xfrm>
            <a:off x="11327696" y="5747016"/>
            <a:ext cx="428128" cy="428128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8839711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5CF867-1CA3-4239-9D13-506734585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중간 발표 </a:t>
            </a:r>
            <a:r>
              <a:rPr lang="en-US" altLang="ko-KR" dirty="0"/>
              <a:t>(2022-05</a:t>
            </a:r>
            <a:r>
              <a:rPr lang="ko-KR" altLang="en-US" dirty="0"/>
              <a:t> </a:t>
            </a:r>
            <a:r>
              <a:rPr lang="en-US" altLang="ko-KR" dirty="0"/>
              <a:t>-02)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469A91A-D58E-44C4-D40F-7A6937E69D8C}"/>
              </a:ext>
            </a:extLst>
          </p:cNvPr>
          <p:cNvSpPr txBox="1"/>
          <p:nvPr/>
        </p:nvSpPr>
        <p:spPr>
          <a:xfrm>
            <a:off x="609600" y="1557998"/>
            <a:ext cx="17940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2400" b="1" dirty="0"/>
              <a:t>CTF </a:t>
            </a:r>
            <a:r>
              <a:rPr lang="ko-KR" altLang="en-US" sz="2400" b="1" dirty="0"/>
              <a:t>개최</a:t>
            </a:r>
            <a:endParaRPr lang="en-US" altLang="ko-KR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3811EF-441E-1A78-9D64-E8CB735194B2}"/>
              </a:ext>
            </a:extLst>
          </p:cNvPr>
          <p:cNvSpPr txBox="1"/>
          <p:nvPr/>
        </p:nvSpPr>
        <p:spPr>
          <a:xfrm>
            <a:off x="609600" y="2562676"/>
            <a:ext cx="5486400" cy="2445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STEP 1.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AWS</a:t>
            </a:r>
            <a:r>
              <a:rPr lang="ko-KR" altLang="en-US" sz="800" dirty="0" err="1">
                <a:solidFill>
                  <a:schemeClr val="bg1">
                    <a:lumMod val="50000"/>
                  </a:schemeClr>
                </a:solidFill>
              </a:rPr>
              <a:t>를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</a:rPr>
              <a:t> 이용한 웹 서버 구축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		2022-04-17</a:t>
            </a:r>
          </a:p>
          <a:p>
            <a:pPr>
              <a:lnSpc>
                <a:spcPct val="150000"/>
              </a:lnSpc>
            </a:pP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STEP 2.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“</a:t>
            </a:r>
            <a:r>
              <a:rPr lang="en-US" altLang="ko-KR" sz="800" dirty="0" err="1">
                <a:solidFill>
                  <a:schemeClr val="bg1">
                    <a:lumMod val="50000"/>
                  </a:schemeClr>
                </a:solidFill>
              </a:rPr>
              <a:t>CTFd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”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</a:rPr>
              <a:t>와 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“Docker”</a:t>
            </a:r>
            <a:r>
              <a:rPr lang="ko-KR" altLang="en-US" sz="800" dirty="0" err="1">
                <a:solidFill>
                  <a:schemeClr val="bg1">
                    <a:lumMod val="50000"/>
                  </a:schemeClr>
                </a:solidFill>
              </a:rPr>
              <a:t>를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</a:rPr>
              <a:t> 활용한 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CTF 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</a:rPr>
              <a:t>사이트 개발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	2022-04-17</a:t>
            </a:r>
          </a:p>
          <a:p>
            <a:pPr>
              <a:lnSpc>
                <a:spcPct val="150000"/>
              </a:lnSpc>
            </a:pP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STEP 3.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</a:rPr>
              <a:t> 도메인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altLang="ko-KR" sz="800" dirty="0" err="1">
                <a:solidFill>
                  <a:schemeClr val="bg1">
                    <a:lumMod val="50000"/>
                  </a:schemeClr>
                </a:solidFill>
              </a:rPr>
              <a:t>kductf.com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)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</a:rPr>
              <a:t> 구매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		2022-04-17</a:t>
            </a:r>
          </a:p>
          <a:p>
            <a:pPr>
              <a:lnSpc>
                <a:spcPct val="150000"/>
              </a:lnSpc>
            </a:pP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STEP 4.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AWS 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</a:rPr>
              <a:t>외부 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IP 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</a:rPr>
              <a:t>고정 및 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DNS 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</a:rPr>
              <a:t>설정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		2022-04-17</a:t>
            </a:r>
          </a:p>
          <a:p>
            <a:pPr>
              <a:lnSpc>
                <a:spcPct val="150000"/>
              </a:lnSpc>
            </a:pP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STEP 5.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</a:rPr>
              <a:t> 테스트 문제 생성 및 동작 확인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		2022-04-17</a:t>
            </a:r>
          </a:p>
          <a:p>
            <a:pPr>
              <a:lnSpc>
                <a:spcPct val="150000"/>
              </a:lnSpc>
            </a:pP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STEP 6.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</a:rPr>
              <a:t> 엡 서버 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SSL 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</a:rPr>
              <a:t>설정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		2022-04-18</a:t>
            </a:r>
          </a:p>
          <a:p>
            <a:pPr>
              <a:lnSpc>
                <a:spcPct val="150000"/>
              </a:lnSpc>
            </a:pP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STEP 7. 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</a:rPr>
              <a:t>대회 문제 생성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		2022-04-23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ko-KR" altLang="en-US" sz="1600" dirty="0"/>
              <a:t>위 와 같은 과정을 통해 </a:t>
            </a:r>
            <a:r>
              <a:rPr lang="en-US" altLang="ko-KR" sz="1600" dirty="0"/>
              <a:t>AWS</a:t>
            </a:r>
            <a:r>
              <a:rPr lang="ko-KR" altLang="en-US" sz="1600" dirty="0"/>
              <a:t>와 </a:t>
            </a:r>
            <a:r>
              <a:rPr lang="en-US" altLang="ko-KR" sz="1600" dirty="0" err="1"/>
              <a:t>CTFd</a:t>
            </a:r>
            <a:r>
              <a:rPr lang="ko-KR" altLang="en-US" sz="1600" dirty="0" err="1"/>
              <a:t>를</a:t>
            </a:r>
            <a:r>
              <a:rPr lang="ko-KR" altLang="en-US" sz="1600" dirty="0"/>
              <a:t> 사용해 </a:t>
            </a:r>
            <a:r>
              <a:rPr lang="en-US" altLang="ko-KR" sz="1600" dirty="0"/>
              <a:t>CTF </a:t>
            </a:r>
            <a:r>
              <a:rPr lang="ko-KR" altLang="en-US" sz="1600" dirty="0"/>
              <a:t>대회 사이트를 제작 하였으며  대회 문제의 경우 학생들이 먼저 쉽게 접근하기 위해 기존 대회들의 문제를 출제</a:t>
            </a:r>
            <a:endParaRPr lang="en-US" altLang="ko-KR" sz="1600" dirty="0"/>
          </a:p>
        </p:txBody>
      </p:sp>
      <p:sp>
        <p:nvSpPr>
          <p:cNvPr id="8" name="AutoShape 2">
            <a:extLst>
              <a:ext uri="{FF2B5EF4-FFF2-40B4-BE49-F238E27FC236}">
                <a16:creationId xmlns:a16="http://schemas.microsoft.com/office/drawing/2014/main" id="{B5322F1C-6F5C-CD51-2800-BF8C55E8A01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2651361"/>
            <a:ext cx="1820174" cy="2445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3520309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PMingLiU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PMingLiU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PMingLiU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PMingLiU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1800</TotalTime>
  <Words>1194</Words>
  <Application>Microsoft Macintosh PowerPoint</Application>
  <PresentationFormat>Widescreen</PresentationFormat>
  <Paragraphs>208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굴림</vt:lpstr>
      <vt:lpstr>굴림</vt:lpstr>
      <vt:lpstr>맑은 고딕</vt:lpstr>
      <vt:lpstr>한컴 윤고딕 240</vt:lpstr>
      <vt:lpstr>Arial</vt:lpstr>
      <vt:lpstr>Wingdings</vt:lpstr>
      <vt:lpstr>Office 테마</vt:lpstr>
      <vt:lpstr>PowerPoint Presentation</vt:lpstr>
      <vt:lpstr>1. 작품 개요</vt:lpstr>
      <vt:lpstr>2. 작품 개발 동기 및 목적 </vt:lpstr>
      <vt:lpstr>3. 작품 개발 목표 및 설계 요건</vt:lpstr>
      <vt:lpstr>4. 작품개발 환경</vt:lpstr>
      <vt:lpstr>5. 전체 시스템 구성도</vt:lpstr>
      <vt:lpstr>6-1. 작품 개발 계획 - 표</vt:lpstr>
      <vt:lpstr>6-2. 작품 개발 계획 - 그래프</vt:lpstr>
      <vt:lpstr>중간 발표 (2022-05 -02)</vt:lpstr>
      <vt:lpstr>중간 발표 (2022-05-02)</vt:lpstr>
      <vt:lpstr>중간 발표 (2022-05-02)</vt:lpstr>
      <vt:lpstr>중간 발표 (2022-05-02)</vt:lpstr>
      <vt:lpstr>2022-05-16</vt:lpstr>
      <vt:lpstr>2022-05-16</vt:lpstr>
      <vt:lpstr>2022-05-16</vt:lpstr>
      <vt:lpstr>2022-05-16</vt:lpstr>
      <vt:lpstr>2022-05-16</vt:lpstr>
      <vt:lpstr>2022-05-16</vt:lpstr>
      <vt:lpstr>2022-05-16</vt:lpstr>
      <vt:lpstr>2022-05-23</vt:lpstr>
      <vt:lpstr>2022-05-23</vt:lpstr>
      <vt:lpstr>2022-05-23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정 석천</cp:lastModifiedBy>
  <cp:revision>245</cp:revision>
  <dcterms:created xsi:type="dcterms:W3CDTF">2015-03-08T11:31:54Z</dcterms:created>
  <dcterms:modified xsi:type="dcterms:W3CDTF">2022-06-28T23:44:46Z</dcterms:modified>
</cp:coreProperties>
</file>