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0" r:id="rId18"/>
    <p:sldId id="271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4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8" r:id="rId42"/>
    <p:sldId id="303" r:id="rId43"/>
    <p:sldId id="301" r:id="rId44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176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6" d="100"/>
        <a:sy n="296" d="100"/>
      </p:scale>
      <p:origin x="0" y="82944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65967880"/>
        <c:axId val="2065964440"/>
      </c:barChart>
      <c:catAx>
        <c:axId val="206596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065964440"/>
        <c:crosses val="autoZero"/>
        <c:auto val="1"/>
        <c:lblAlgn val="ctr"/>
        <c:lblOffset val="100"/>
        <c:tickLblSkip val="1"/>
        <c:noMultiLvlLbl val="0"/>
      </c:catAx>
      <c:valAx>
        <c:axId val="206596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967880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AE00">
                <a:lumMod val="40000"/>
                <a:lumOff val="60000"/>
              </a:srgb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4.0</c:v>
                </c:pt>
                <c:pt idx="4">
                  <c:v>16.0</c:v>
                </c:pt>
                <c:pt idx="5">
                  <c:v>16.0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5784520"/>
        <c:axId val="2065773592"/>
      </c:barChart>
      <c:catAx>
        <c:axId val="206578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065773592"/>
        <c:crosses val="autoZero"/>
        <c:auto val="1"/>
        <c:lblAlgn val="ctr"/>
        <c:lblOffset val="100"/>
        <c:tickLblSkip val="1"/>
        <c:noMultiLvlLbl val="0"/>
      </c:catAx>
      <c:valAx>
        <c:axId val="2065773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784520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9/28/12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 values are strict totally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Algebra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defined by the properties of the associative array collision function.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is a coming function to apply to strings.  Can be incorporated into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Graphs can be represented as a sparse matrices.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algorithms reduce to products on semi-rings.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Associative array</a:t>
            </a:r>
            <a:r>
              <a:rPr lang="en-US" baseline="0" dirty="0" smtClean="0"/>
              <a:t> algebra has similarities and differences with linear algebra.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and operator pairs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</a:t>
            </a:r>
            <a:r>
              <a:rPr lang="en-US" baseline="0" dirty="0" smtClean="0"/>
              <a:t> algebra.  Selectively expand and contract sets of operators to find those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concatenation does not expand vector semi-space.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operators</a:t>
            </a:r>
            <a:r>
              <a:rPr lang="en-US" baseline="0" dirty="0" smtClean="0"/>
              <a:t> reveal 14 “nice” operators.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Distributive</a:t>
            </a:r>
            <a:r>
              <a:rPr lang="en-US" baseline="0" dirty="0" smtClean="0"/>
              <a:t> property eliminates many operator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</a:t>
            </a:r>
            <a:r>
              <a:rPr lang="en-US" baseline="0" dirty="0" smtClean="0"/>
              <a:t> small fraction of candidate operator pairs have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 pairs reveals 18 pairs</a:t>
            </a:r>
            <a:r>
              <a:rPr lang="en-US" baseline="0" dirty="0" smtClean="0"/>
              <a:t> of interest.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can be included it is viewed as set union or set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form a vector space</a:t>
            </a:r>
            <a:r>
              <a:rPr lang="en-US" baseline="0" dirty="0" smtClean="0"/>
              <a:t> without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vector space</a:t>
            </a:r>
            <a:r>
              <a:rPr lang="en-US" baseline="0" dirty="0" smtClean="0"/>
              <a:t> properties have some equivalence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Uniqueness concepts appear</a:t>
            </a:r>
            <a:r>
              <a:rPr lang="en-US" baseline="0" dirty="0" smtClean="0"/>
              <a:t> to be different than standard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Spanning vectors</a:t>
            </a:r>
            <a:r>
              <a:rPr lang="en-US" baseline="0" dirty="0" smtClean="0"/>
              <a:t>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 vectors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transpose is well defined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special matrices are based on structures</a:t>
            </a:r>
            <a:r>
              <a:rPr lang="en-US" baseline="0" dirty="0" smtClean="0"/>
              <a:t> that do have an associative array </a:t>
            </a:r>
            <a:r>
              <a:rPr lang="en-US" baseline="0" dirty="0" err="1" smtClean="0"/>
              <a:t>equivalen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array matrix multiply is broader than linear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multiplies</a:t>
            </a:r>
            <a:r>
              <a:rPr lang="en-US" baseline="0" dirty="0" smtClean="0"/>
              <a:t> of non-conformant matrices are well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3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is operator 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74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Inverses without and element</a:t>
            </a:r>
            <a:r>
              <a:rPr lang="en-US" baseline="0" dirty="0" smtClean="0"/>
              <a:t> </a:t>
            </a:r>
            <a:r>
              <a:rPr lang="en-US" dirty="0" smtClean="0"/>
              <a:t>inverse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eigenvectors</a:t>
            </a:r>
            <a:r>
              <a:rPr lang="en-US" baseline="0" dirty="0" smtClean="0"/>
              <a:t> exist, but more complicated cases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Pseudoinverse</a:t>
            </a:r>
            <a:r>
              <a:rPr lang="en-US" dirty="0" smtClean="0"/>
              <a:t> may</a:t>
            </a:r>
            <a:r>
              <a:rPr lang="en-US" baseline="0" dirty="0" smtClean="0"/>
              <a:t> be a better match for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</a:t>
            </a:r>
            <a:r>
              <a:rPr lang="en-US" baseline="0" dirty="0" smtClean="0"/>
              <a:t> set of theoretical work 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signal</a:t>
            </a:r>
            <a:r>
              <a:rPr lang="en-US" baseline="0" dirty="0" smtClean="0"/>
              <a:t> processing uses linear algebra of dense real numbers.  New applications require linear algebra of sparse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6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Comparison with relational (i.e.,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SQL) algebra.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Exploded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schema allows all data to be indexed and accessed quickly in a triple store.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are new algebra for strict totally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2: Group Theory</a:t>
            </a:r>
          </a:p>
          <a:p>
            <a:r>
              <a:rPr lang="en-US" sz="2000" dirty="0" smtClean="0"/>
              <a:t>Spreadsheets, Big Tables, and the</a:t>
            </a:r>
            <a:br>
              <a:rPr lang="en-US" sz="2000" dirty="0" smtClean="0"/>
            </a:br>
            <a:r>
              <a:rPr lang="en-US" sz="2000" dirty="0" smtClean="0"/>
              <a:t>Algebra of Associative Arrays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Values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9492" y="1168446"/>
            <a:ext cx="7772400" cy="4522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Value requirements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Diverse types: integers,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strings, …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Sortable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be an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infinite strict totally ordered set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Total order is an implementation (not theoretical) requirement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All values (and keys) will be drawn from this set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Allowable operations for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520700" marR="0" lvl="1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Special symbols: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≤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618FF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	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  <a:sym typeface="Symbol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	is the empty set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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2117" y="6392232"/>
            <a:ext cx="8231187" cy="33916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Collision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9462" y="1160703"/>
            <a:ext cx="8945547" cy="4522788"/>
          </a:xfrm>
          <a:prstGeom prst="rect">
            <a:avLst/>
          </a:prstGeom>
          <a:extLst/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Collision function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can have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two contexts (</a:t>
            </a:r>
            <a:r>
              <a:rPr lang="en-US" sz="1800" kern="12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three conditions (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&lt; = &gt;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 + 5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 possible outcomes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 [or sets of these]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Combinations result in an enormous number of functions (~10</a:t>
            </a:r>
            <a:r>
              <a:rPr lang="en-US" sz="2000" b="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30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) and an even greater number of associative array algebras (function pairs)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Impressive level of functionality given minimal assumptions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Focus on “nice” collision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Keys are not used inside the function; results are single valued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No tests on special symbols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dirty="0" smtClean="0"/>
              <a:t>     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3972" y="6247999"/>
            <a:ext cx="8231187" cy="62854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Note: 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z="1800" b="1" dirty="0" smtClean="0"/>
              <a:t>is handled by </a:t>
            </a:r>
            <a:r>
              <a:rPr lang="en-US" sz="18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1" dirty="0" smtClean="0"/>
              <a:t>; not passed into </a:t>
            </a:r>
            <a:r>
              <a:rPr lang="en-US" sz="1800" dirty="0" smtClean="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00150"/>
            <a:ext cx="9007651" cy="5740055"/>
          </a:xfrm>
        </p:spPr>
        <p:txBody>
          <a:bodyPr/>
          <a:lstStyle/>
          <a:p>
            <a:r>
              <a:rPr lang="en-US" b="0" dirty="0" smtClean="0"/>
              <a:t>Concatenation of values (or keys) can be represented by using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/>
              <a:t> or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dirty="0" smtClean="0"/>
              <a:t> as collision function</a:t>
            </a:r>
          </a:p>
          <a:p>
            <a:pPr lvl="1"/>
            <a:r>
              <a:rPr lang="en-US" b="0" dirty="0" smtClean="0"/>
              <a:t>Requires generalizing values to sets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r>
              <a:rPr lang="en-US" b="0" dirty="0" smtClean="0"/>
              <a:t>Allowable operations for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/>
          </a:p>
          <a:p>
            <a:pPr lvl="1">
              <a:buNone/>
            </a:pPr>
            <a:r>
              <a:rPr lang="en-US" b="0" dirty="0" smtClean="0"/>
              <a:t>				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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/>
              <a:t>	 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0" dirty="0" smtClean="0"/>
          </a:p>
          <a:p>
            <a:r>
              <a:rPr lang="en-US" b="0" dirty="0" smtClean="0"/>
              <a:t>Special symbols: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Ø,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Ø </a:t>
            </a:r>
            <a:r>
              <a:rPr lang="en-US" b="0" dirty="0" smtClean="0"/>
              <a:t>	annihilator (but never reached, so identify)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b="0" dirty="0" smtClean="0"/>
              <a:t>	annihilator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v	 </a:t>
            </a:r>
            <a:r>
              <a:rPr lang="en-US" b="0" dirty="0" smtClean="0"/>
              <a:t>	identity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v</a:t>
            </a:r>
            <a:r>
              <a:rPr lang="en-US" b="0" kern="1200" dirty="0" smtClean="0">
                <a:solidFill>
                  <a:srgbClr val="0000FF"/>
                </a:solidFill>
                <a:cs typeface="Arial"/>
                <a:sym typeface="Symbol"/>
              </a:rPr>
              <a:t>	</a:t>
            </a:r>
            <a:r>
              <a:rPr lang="en-US" sz="1800" b="0" kern="1200" dirty="0" smtClean="0">
                <a:solidFill>
                  <a:schemeClr val="dk1"/>
                </a:solidFill>
                <a:cs typeface="Arial"/>
                <a:sym typeface="Symbol"/>
              </a:rPr>
              <a:t>identity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Possible operators: </a:t>
            </a:r>
            <a:r>
              <a:rPr lang="en-US" b="0" dirty="0" smtClean="0"/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,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endParaRPr lang="en-US" b="0" kern="1200" dirty="0" smtClean="0">
              <a:solidFill>
                <a:schemeClr val="dk1"/>
              </a:solidFill>
              <a:cs typeface="Arial"/>
              <a:sym typeface="Symbol"/>
            </a:endParaRPr>
          </a:p>
          <a:p>
            <a:pPr lvl="1">
              <a:buNone/>
            </a:pP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What About Concatenation?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668" y="6267068"/>
            <a:ext cx="8231187" cy="65885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Concatenating collision functions are very useful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Can be handled by extending values to be 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Framework</a:t>
            </a:r>
            <a:endParaRPr lang="en-US" dirty="0"/>
          </a:p>
        </p:txBody>
      </p:sp>
      <p:sp>
        <p:nvSpPr>
          <p:cNvPr id="131" name="Rectangle 2"/>
          <p:cNvSpPr txBox="1">
            <a:spLocks noChangeArrowheads="1"/>
          </p:cNvSpPr>
          <p:nvPr/>
        </p:nvSpPr>
        <p:spPr>
          <a:xfrm>
            <a:off x="724605" y="4031825"/>
            <a:ext cx="8945973" cy="2935288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Graphs can be represented as a sparse matrices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Multiply by adjacency matrix </a:t>
            </a:r>
            <a:r>
              <a:rPr lang="en-US" b="0" dirty="0" smtClean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en-US" b="0" dirty="0" smtClean="0">
                <a:latin typeface="Arial" charset="0"/>
                <a:ea typeface="ＭＳ Ｐゴシック" charset="0"/>
              </a:rPr>
              <a:t>step to neighbor vertices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Work-efficient implementation from sparse data structures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 algorithms reduce to products on semi-rings: 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r>
              <a:rPr lang="en-US" altLang="ja-JP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distributes over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endParaRPr lang="en-US" altLang="ja-JP" b="0" dirty="0" smtClean="0">
              <a:latin typeface="Arial" charset="0"/>
              <a:ea typeface="ＭＳ Ｐゴシック" charset="0"/>
              <a:sym typeface="Symbol" charset="0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commutative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Examples:    +.*         min.+           </a:t>
            </a:r>
            <a:r>
              <a:rPr lang="en-US" b="0" dirty="0" err="1" smtClean="0">
                <a:latin typeface="Arial" charset="0"/>
                <a:ea typeface="ＭＳ Ｐゴシック" charset="0"/>
              </a:rPr>
              <a:t>or.and</a:t>
            </a:r>
            <a:endParaRPr lang="en-US" b="0" dirty="0">
              <a:latin typeface="Arial" charset="0"/>
              <a:ea typeface="ＭＳ Ｐゴシック" charset="0"/>
            </a:endParaRPr>
          </a:p>
        </p:txBody>
      </p:sp>
      <p:sp>
        <p:nvSpPr>
          <p:cNvPr id="132" name="Oval 3"/>
          <p:cNvSpPr>
            <a:spLocks noChangeAspect="1" noChangeArrowheads="1"/>
          </p:cNvSpPr>
          <p:nvPr/>
        </p:nvSpPr>
        <p:spPr bwMode="auto">
          <a:xfrm>
            <a:off x="4593343" y="206604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Rectangle 4"/>
          <p:cNvSpPr>
            <a:spLocks noChangeAspect="1" noChangeArrowheads="1"/>
          </p:cNvSpPr>
          <p:nvPr/>
        </p:nvSpPr>
        <p:spPr bwMode="auto">
          <a:xfrm>
            <a:off x="4528256" y="134690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5"/>
          <p:cNvSpPr>
            <a:spLocks noChangeAspect="1" noChangeArrowheads="1"/>
          </p:cNvSpPr>
          <p:nvPr/>
        </p:nvSpPr>
        <p:spPr bwMode="auto">
          <a:xfrm>
            <a:off x="4593343" y="3048706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" name="Oval 6"/>
          <p:cNvSpPr>
            <a:spLocks noChangeAspect="1" noChangeArrowheads="1"/>
          </p:cNvSpPr>
          <p:nvPr/>
        </p:nvSpPr>
        <p:spPr bwMode="auto">
          <a:xfrm>
            <a:off x="4593343" y="141199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7"/>
          <p:cNvSpPr>
            <a:spLocks noChangeAspect="1" noChangeArrowheads="1"/>
          </p:cNvSpPr>
          <p:nvPr/>
        </p:nvSpPr>
        <p:spPr bwMode="auto">
          <a:xfrm>
            <a:off x="4593343" y="17390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9"/>
          <p:cNvSpPr>
            <a:spLocks noChangeAspect="1" noChangeArrowheads="1"/>
          </p:cNvSpPr>
          <p:nvPr/>
        </p:nvSpPr>
        <p:spPr bwMode="auto">
          <a:xfrm>
            <a:off x="4593343" y="272168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10"/>
          <p:cNvSpPr>
            <a:spLocks noChangeAspect="1" noChangeArrowheads="1"/>
          </p:cNvSpPr>
          <p:nvPr/>
        </p:nvSpPr>
        <p:spPr bwMode="auto">
          <a:xfrm>
            <a:off x="4593343" y="33773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Rectangle 11"/>
          <p:cNvSpPr>
            <a:spLocks noChangeAspect="1" noChangeArrowheads="1"/>
          </p:cNvSpPr>
          <p:nvPr/>
        </p:nvSpPr>
        <p:spPr bwMode="auto">
          <a:xfrm>
            <a:off x="3536068" y="134690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485268" y="35344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2" name="Text Box 13"/>
          <p:cNvSpPr txBox="1">
            <a:spLocks noChangeArrowheads="1"/>
          </p:cNvSpPr>
          <p:nvPr/>
        </p:nvSpPr>
        <p:spPr bwMode="auto">
          <a:xfrm>
            <a:off x="4361568" y="3534481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43" name="Group 14"/>
          <p:cNvGrpSpPr>
            <a:grpSpLocks/>
          </p:cNvGrpSpPr>
          <p:nvPr/>
        </p:nvGrpSpPr>
        <p:grpSpPr bwMode="auto">
          <a:xfrm>
            <a:off x="3601156" y="1411993"/>
            <a:ext cx="136525" cy="2101850"/>
            <a:chOff x="2017" y="814"/>
            <a:chExt cx="86" cy="1324"/>
          </a:xfrm>
        </p:grpSpPr>
        <p:sp>
          <p:nvSpPr>
            <p:cNvPr id="144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1" name="Group 22"/>
          <p:cNvGrpSpPr>
            <a:grpSpLocks/>
          </p:cNvGrpSpPr>
          <p:nvPr/>
        </p:nvGrpSpPr>
        <p:grpSpPr bwMode="auto">
          <a:xfrm>
            <a:off x="6037968" y="1186568"/>
            <a:ext cx="3130550" cy="2324100"/>
            <a:chOff x="3552" y="672"/>
            <a:chExt cx="1972" cy="1464"/>
          </a:xfrm>
        </p:grpSpPr>
        <p:grpSp>
          <p:nvGrpSpPr>
            <p:cNvPr id="152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20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198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19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5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156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194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2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6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19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7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190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8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1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9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186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0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18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182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2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18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3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178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5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6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2" name="Group 73"/>
          <p:cNvGrpSpPr>
            <a:grpSpLocks/>
          </p:cNvGrpSpPr>
          <p:nvPr/>
        </p:nvGrpSpPr>
        <p:grpSpPr bwMode="auto">
          <a:xfrm>
            <a:off x="1084968" y="1346906"/>
            <a:ext cx="2230438" cy="2233612"/>
            <a:chOff x="432" y="773"/>
            <a:chExt cx="1405" cy="1407"/>
          </a:xfrm>
        </p:grpSpPr>
        <p:sp>
          <p:nvSpPr>
            <p:cNvPr id="203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" name="Text Box 118"/>
          <p:cNvSpPr txBox="1">
            <a:spLocks noChangeArrowheads="1"/>
          </p:cNvSpPr>
          <p:nvPr/>
        </p:nvSpPr>
        <p:spPr bwMode="auto">
          <a:xfrm>
            <a:off x="1799343" y="3474156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248" name="Text Box 119"/>
          <p:cNvSpPr txBox="1">
            <a:spLocks noChangeArrowheads="1"/>
          </p:cNvSpPr>
          <p:nvPr/>
        </p:nvSpPr>
        <p:spPr bwMode="auto">
          <a:xfrm>
            <a:off x="3904368" y="217716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66825"/>
            <a:ext cx="9007651" cy="3009900"/>
          </a:xfrm>
        </p:spPr>
        <p:txBody>
          <a:bodyPr/>
          <a:lstStyle/>
          <a:p>
            <a:r>
              <a:rPr lang="en-US" dirty="0" smtClean="0"/>
              <a:t>Associative arrays can be constructed from a few definitions</a:t>
            </a:r>
          </a:p>
          <a:p>
            <a:r>
              <a:rPr lang="en-US" dirty="0" smtClean="0"/>
              <a:t>Similar to linear algebra, but applicable to a wider range of data</a:t>
            </a:r>
            <a:endParaRPr lang="en-US" dirty="0"/>
          </a:p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Which linear algebra properties do apply to associative arrays (intuitive)</a:t>
            </a:r>
          </a:p>
          <a:p>
            <a:pPr lvl="1"/>
            <a:r>
              <a:rPr lang="en-US" dirty="0" smtClean="0"/>
              <a:t>Which linear algebra properties do not apply to associative arrays (watch out)</a:t>
            </a:r>
          </a:p>
          <a:p>
            <a:pPr lvl="1"/>
            <a:r>
              <a:rPr lang="en-US" dirty="0" smtClean="0"/>
              <a:t>Which associative array properties do not apply to linear algebra (new)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Questions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3965314" y="4462448"/>
            <a:ext cx="3918418" cy="2436628"/>
          </a:xfrm>
          <a:prstGeom prst="ellipse">
            <a:avLst/>
          </a:prstGeom>
          <a:solidFill>
            <a:schemeClr val="accent2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Linear</a:t>
            </a:r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Algebra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16509" y="6025653"/>
            <a:ext cx="128297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watch out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853886" y="4450503"/>
            <a:ext cx="3918418" cy="243662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5972" y="6061485"/>
            <a:ext cx="109061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intuitive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73063" y="6025653"/>
            <a:ext cx="654595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pPr lvl="1"/>
            <a:r>
              <a:rPr lang="en-US" dirty="0" smtClean="0"/>
              <a:t>Binary operators</a:t>
            </a:r>
          </a:p>
          <a:p>
            <a:pPr lvl="1"/>
            <a:r>
              <a:rPr lang="en-US" dirty="0" smtClean="0"/>
              <a:t>Commutative </a:t>
            </a:r>
            <a:r>
              <a:rPr lang="en-US" dirty="0" err="1" smtClean="0"/>
              <a:t>monoids</a:t>
            </a:r>
            <a:endParaRPr lang="en-US" dirty="0" smtClean="0"/>
          </a:p>
          <a:p>
            <a:pPr lvl="1"/>
            <a:r>
              <a:rPr lang="en-US" dirty="0" err="1" smtClean="0"/>
              <a:t>Semirings</a:t>
            </a:r>
            <a:endParaRPr lang="en-US" dirty="0" smtClean="0"/>
          </a:p>
          <a:p>
            <a:pPr lvl="1"/>
            <a:r>
              <a:rPr lang="en-US" dirty="0" err="1" smtClean="0"/>
              <a:t>Feld</a:t>
            </a:r>
            <a:endParaRPr lang="en-US" dirty="0" smtClean="0"/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6917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Roadmap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66823" y="5685551"/>
            <a:ext cx="8494893" cy="1354289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Begin with a few definitions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operators; reduce to well behaved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 pairs; reduce to well behaved</a:t>
            </a:r>
          </a:p>
        </p:txBody>
      </p:sp>
      <p:graphicFrame>
        <p:nvGraphicFramePr>
          <p:cNvPr id="12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66104"/>
              </p:ext>
            </p:extLst>
          </p:nvPr>
        </p:nvGraphicFramePr>
        <p:xfrm>
          <a:off x="487387" y="1208793"/>
          <a:ext cx="890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2132037" y="1407231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5207024" y="1399293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7"/>
          <p:cNvCxnSpPr>
            <a:cxnSpLocks noChangeShapeType="1"/>
          </p:cNvCxnSpPr>
          <p:nvPr/>
        </p:nvCxnSpPr>
        <p:spPr bwMode="auto">
          <a:xfrm>
            <a:off x="8231212" y="1391356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764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70868" y="280248"/>
            <a:ext cx="7989241" cy="925921"/>
          </a:xfrm>
        </p:spPr>
        <p:txBody>
          <a:bodyPr/>
          <a:lstStyle/>
          <a:p>
            <a:r>
              <a:rPr lang="en-US" dirty="0" smtClean="0"/>
              <a:t>Including Concatenation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387" y="1208793"/>
            <a:ext cx="8905875" cy="4438650"/>
            <a:chOff x="106363" y="809625"/>
            <a:chExt cx="8905875" cy="4438650"/>
          </a:xfrm>
        </p:grpSpPr>
        <p:graphicFrame>
          <p:nvGraphicFramePr>
            <p:cNvPr id="21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3863192"/>
                </p:ext>
              </p:extLst>
            </p:nvPr>
          </p:nvGraphicFramePr>
          <p:xfrm>
            <a:off x="106363" y="809625"/>
            <a:ext cx="8905875" cy="443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2" name="Straight Connector 5"/>
            <p:cNvCxnSpPr>
              <a:cxnSpLocks noChangeShapeType="1"/>
            </p:cNvCxnSpPr>
            <p:nvPr/>
          </p:nvCxnSpPr>
          <p:spPr bwMode="auto">
            <a:xfrm>
              <a:off x="1751013" y="1008063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6"/>
            <p:cNvCxnSpPr>
              <a:cxnSpLocks noChangeShapeType="1"/>
            </p:cNvCxnSpPr>
            <p:nvPr/>
          </p:nvCxnSpPr>
          <p:spPr bwMode="auto">
            <a:xfrm>
              <a:off x="4826000" y="1000125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7"/>
            <p:cNvCxnSpPr>
              <a:cxnSpLocks noChangeShapeType="1"/>
            </p:cNvCxnSpPr>
            <p:nvPr/>
          </p:nvCxnSpPr>
          <p:spPr bwMode="auto">
            <a:xfrm>
              <a:off x="7850188" y="992188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066825" y="5685546"/>
            <a:ext cx="7772400" cy="82812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Including concatenation operators expands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semirings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Doesn’t expand vector semi-space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and Commutative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148279" y="1310894"/>
            <a:ext cx="474002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Associative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)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18 associative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Groups </a:t>
            </a:r>
            <a:r>
              <a:rPr lang="en-US" sz="2000" b="0" dirty="0" smtClean="0"/>
              <a:t>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  <a:endParaRPr lang="en-US" sz="2000" b="0" dirty="0"/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Commutative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14 associative &amp; commutative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Removes </a:t>
            </a:r>
            <a:r>
              <a:rPr lang="en-US" sz="2000" b="0" dirty="0" smtClean="0">
                <a:solidFill>
                  <a:schemeClr val="bg2"/>
                </a:solidFill>
              </a:rPr>
              <a:t>left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919191"/>
                </a:solidFill>
              </a:rPr>
              <a:t>right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Groups </a:t>
            </a:r>
            <a:r>
              <a:rPr lang="en-US" sz="2000" b="0" dirty="0" smtClean="0"/>
              <a:t>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endParaRPr lang="en-US" sz="2000" b="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46388"/>
              </p:ext>
            </p:extLst>
          </p:nvPr>
        </p:nvGraphicFramePr>
        <p:xfrm>
          <a:off x="274654" y="1206067"/>
          <a:ext cx="4627562" cy="55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  <a:gridCol w="801301"/>
                <a:gridCol w="801301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14 x 14 = 196 Pairs of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</a:t>
            </a:r>
            <a:r>
              <a:rPr lang="en-US" b="0" dirty="0" smtClean="0"/>
              <a:t> operators</a:t>
            </a:r>
          </a:p>
          <a:p>
            <a:r>
              <a:rPr lang="en-US" b="0" dirty="0" smtClean="0"/>
              <a:t>Distributive</a:t>
            </a:r>
          </a:p>
          <a:p>
            <a:pPr lvl="1">
              <a:buNone/>
            </a:pPr>
            <a:r>
              <a:rPr lang="en-US" b="0" dirty="0" smtClean="0">
                <a:solidFill>
                  <a:srgbClr val="0000FF"/>
                </a:solidFill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 = (v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/>
          </a:p>
          <a:p>
            <a:r>
              <a:rPr lang="en-US" b="0" dirty="0" smtClean="0"/>
              <a:t>74 distributive operator pairs</a:t>
            </a:r>
          </a:p>
          <a:p>
            <a:pPr lvl="1"/>
            <a:r>
              <a:rPr lang="en-US" b="0" dirty="0" err="1" smtClean="0"/>
              <a:t>Semirings</a:t>
            </a:r>
            <a:endParaRPr lang="en-US" b="0" dirty="0" smtClean="0"/>
          </a:p>
          <a:p>
            <a:pPr lvl="1"/>
            <a:r>
              <a:rPr lang="en-US" b="0" dirty="0" smtClean="0"/>
              <a:t>Rings without inverses and without identity elements</a:t>
            </a: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</a:t>
            </a:r>
            <a:endParaRPr lang="en-US" dirty="0"/>
          </a:p>
        </p:txBody>
      </p:sp>
      <p:sp>
        <p:nvSpPr>
          <p:cNvPr id="9" name="Rectangle 200"/>
          <p:cNvSpPr>
            <a:spLocks noChangeArrowheads="1"/>
          </p:cNvSpPr>
          <p:nvPr/>
        </p:nvSpPr>
        <p:spPr bwMode="auto">
          <a:xfrm>
            <a:off x="579438" y="5613400"/>
            <a:ext cx="8277225" cy="33780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1/3 of possible operator pairs are </a:t>
            </a:r>
            <a:r>
              <a:rPr lang="en-US" sz="1800" b="1" dirty="0" err="1"/>
              <a:t>semirings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Spreadsheets?</a:t>
            </a:r>
          </a:p>
          <a:p>
            <a:pPr lvl="1"/>
            <a:r>
              <a:rPr lang="en-US" dirty="0" smtClean="0"/>
              <a:t>Theoretical Goals</a:t>
            </a:r>
          </a:p>
          <a:p>
            <a:pPr lvl="1"/>
            <a:r>
              <a:rPr lang="en-US" dirty="0" smtClean="0"/>
              <a:t>Associative Arrays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53240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 with</a:t>
            </a:r>
            <a:br>
              <a:rPr lang="en-US" dirty="0" smtClean="0"/>
            </a:br>
            <a:r>
              <a:rPr lang="en-US" dirty="0" smtClean="0"/>
              <a:t>Annihilators (0) and Identities (1)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936625" y="1351668"/>
            <a:ext cx="7632700" cy="5286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dirty="0" smtClean="0"/>
              <a:t>identity:	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0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	0 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solidFill>
                  <a:srgbClr val="0000FF"/>
                </a:solidFill>
              </a:rPr>
              <a:t>, 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identity</a:t>
            </a:r>
            <a:r>
              <a:rPr lang="en-US" sz="2000" b="0" dirty="0"/>
              <a:t>:	</a:t>
            </a:r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	</a:t>
            </a:r>
            <a:r>
              <a:rPr lang="en-US" sz="2000" b="0" dirty="0" smtClean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annihilator:	</a:t>
            </a:r>
            <a:r>
              <a:rPr lang="en-US" sz="2000" b="0" dirty="0">
                <a:solidFill>
                  <a:srgbClr val="0000FF"/>
                </a:solidFill>
              </a:rPr>
              <a:t>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smtClean="0">
                <a:solidFill>
                  <a:srgbClr val="0000FF"/>
                </a:solidFill>
              </a:rPr>
              <a:t>0	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12 </a:t>
            </a:r>
            <a:r>
              <a:rPr lang="en-US" sz="2000" b="0" dirty="0" err="1" smtClean="0"/>
              <a:t>Semirings</a:t>
            </a:r>
            <a:r>
              <a:rPr lang="en-US" sz="2000" b="0" dirty="0" smtClean="0"/>
              <a:t> with appropriate </a:t>
            </a:r>
            <a:r>
              <a:rPr lang="en-US" sz="2000" b="0" dirty="0" smtClean="0">
                <a:solidFill>
                  <a:srgbClr val="0000FF"/>
                </a:solidFill>
              </a:rPr>
              <a:t>0 1</a:t>
            </a:r>
            <a:r>
              <a:rPr lang="en-US" sz="2000" b="0" dirty="0" smtClean="0"/>
              <a:t> set (4 with two)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16 total over six operators: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-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+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endParaRPr lang="en-US" sz="2000" b="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0" dirty="0" smtClean="0"/>
              <a:t>Felds?  (Fields </a:t>
            </a:r>
            <a:r>
              <a:rPr lang="en-US" sz="2000" b="0" dirty="0" smtClean="0"/>
              <a:t>w</a:t>
            </a:r>
            <a:r>
              <a:rPr lang="en-US" sz="2000" b="0" smtClean="0"/>
              <a:t>/o</a:t>
            </a:r>
            <a:r>
              <a:rPr lang="en-US" sz="2000" b="0" dirty="0"/>
              <a:t> </a:t>
            </a:r>
            <a:r>
              <a:rPr lang="en-US" sz="2000" b="0" smtClean="0"/>
              <a:t>inverses</a:t>
            </a:r>
            <a:r>
              <a:rPr lang="en-US" sz="2000" b="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in 10/16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dirty="0" smtClean="0">
                <a:sym typeface="Symbol"/>
              </a:rPr>
              <a:t> feels more like plus)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</a:t>
            </a:r>
            <a:r>
              <a:rPr lang="en-US" sz="2000" b="0" dirty="0">
                <a:sym typeface="Symbol"/>
              </a:rPr>
              <a:t>in 10/</a:t>
            </a:r>
            <a:r>
              <a:rPr lang="en-US" sz="2000" b="0" dirty="0" smtClean="0">
                <a:sym typeface="Symbol"/>
              </a:rPr>
              <a:t>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dirty="0" smtClean="0">
                <a:sym typeface="Symbol"/>
              </a:rPr>
              <a:t> feels more like multiply)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and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in 8/16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0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cs typeface="Arial"/>
              </a:rPr>
              <a:t> </a:t>
            </a:r>
            <a:r>
              <a:rPr lang="en-US" sz="2000" b="0" dirty="0" smtClean="0">
                <a:cs typeface="Arial"/>
              </a:rPr>
              <a:t>in 6/8 </a:t>
            </a:r>
            <a:r>
              <a:rPr lang="en-US" sz="2000" b="0" dirty="0" smtClean="0">
                <a:sym typeface="Symbol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cs typeface="Arial"/>
              </a:rPr>
              <a:t> </a:t>
            </a:r>
            <a:r>
              <a:rPr lang="en-US" sz="2000" b="0" dirty="0" smtClean="0">
                <a:sym typeface="Symbol"/>
              </a:rPr>
              <a:t>feels </a:t>
            </a:r>
            <a:r>
              <a:rPr lang="en-US" sz="2000" b="0" dirty="0">
                <a:sym typeface="Symbol"/>
              </a:rPr>
              <a:t>more like </a:t>
            </a:r>
            <a:r>
              <a:rPr lang="en-US" sz="2000" b="0" dirty="0" smtClean="0">
                <a:sym typeface="Symbol"/>
              </a:rPr>
              <a:t>zero,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0 &gt; 1</a:t>
            </a:r>
            <a:r>
              <a:rPr lang="en-US" sz="2000" b="0" dirty="0" smtClean="0">
                <a:sym typeface="Symbol"/>
              </a:rPr>
              <a:t> might be a problem)</a:t>
            </a:r>
            <a:endParaRPr lang="en-US" sz="2000" b="0" dirty="0" smtClean="0"/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924174" y="6484463"/>
            <a:ext cx="8277225" cy="38945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1/5 of </a:t>
            </a:r>
            <a:r>
              <a:rPr lang="en-US" sz="1800" b="1" dirty="0" err="1"/>
              <a:t>semirings</a:t>
            </a:r>
            <a:r>
              <a:rPr lang="en-US" sz="1800" b="1" dirty="0"/>
              <a:t> are Felds (Fields </a:t>
            </a:r>
            <a:r>
              <a:rPr lang="en-US" sz="1800" b="1" dirty="0" smtClean="0"/>
              <a:t>w/o</a:t>
            </a:r>
            <a:r>
              <a:rPr lang="en-US" sz="1800" b="1" dirty="0"/>
              <a:t> </a:t>
            </a:r>
            <a:r>
              <a:rPr lang="en-US" sz="1800" b="1" dirty="0" smtClean="0"/>
              <a:t>inverses</a:t>
            </a:r>
            <a:r>
              <a:rPr lang="en-US" sz="1800" b="1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Pairs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829403"/>
              </p:ext>
            </p:extLst>
          </p:nvPr>
        </p:nvGraphicFramePr>
        <p:xfrm>
          <a:off x="1322171" y="1663492"/>
          <a:ext cx="6789737" cy="48386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700"/>
                <a:gridCol w="511954"/>
                <a:gridCol w="511954"/>
                <a:gridCol w="511954"/>
                <a:gridCol w="511954"/>
                <a:gridCol w="292119"/>
                <a:gridCol w="330222"/>
                <a:gridCol w="469931"/>
                <a:gridCol w="482632"/>
                <a:gridCol w="399085"/>
                <a:gridCol w="368325"/>
                <a:gridCol w="508034"/>
                <a:gridCol w="520734"/>
                <a:gridCol w="443712"/>
                <a:gridCol w="406427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55741" y="6633265"/>
            <a:ext cx="716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D=distributes; 0=Plus Identity/Multiply Annihilator; 1=Multiply Identity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7646" y="36494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ym typeface="Symbol" charset="0"/>
              </a:rPr>
              <a:t></a:t>
            </a:r>
            <a:endParaRPr lang="en-US" sz="480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4306671" y="6257717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4673384" y="9443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>
                <a:sym typeface="Symbol" charset="0"/>
              </a:rPr>
              <a:t></a:t>
            </a:r>
            <a:endParaRPr lang="en-US" sz="4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238997" y="1673769"/>
            <a:ext cx="4249737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dirty="0" smtClean="0"/>
              <a:t>Recall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/>
              <a:t> are sets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All operators are associative and commutative</a:t>
            </a:r>
          </a:p>
          <a:p>
            <a:pPr lvl="1">
              <a:defRPr/>
            </a:pPr>
            <a:r>
              <a:rPr lang="en-US" b="0" dirty="0" smtClean="0"/>
              <a:t>4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Semigroups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  <a:p>
            <a:pPr>
              <a:defRPr/>
            </a:pPr>
            <a:endParaRPr lang="en-US" b="0" dirty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All operator pairs distribute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16 </a:t>
            </a:r>
            <a:r>
              <a:rPr lang="en-US" b="0" dirty="0" err="1" smtClean="0"/>
              <a:t>Semirings</a:t>
            </a:r>
            <a:endParaRPr lang="en-US" b="0" dirty="0"/>
          </a:p>
          <a:p>
            <a:pPr>
              <a:defRPr/>
            </a:pP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486"/>
              </p:ext>
            </p:extLst>
          </p:nvPr>
        </p:nvGraphicFramePr>
        <p:xfrm>
          <a:off x="802162" y="1732273"/>
          <a:ext cx="3024960" cy="14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f(v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87660"/>
              </p:ext>
            </p:extLst>
          </p:nvPr>
        </p:nvGraphicFramePr>
        <p:xfrm>
          <a:off x="1285512" y="4564040"/>
          <a:ext cx="2568514" cy="19681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698"/>
                <a:gridCol w="511954"/>
                <a:gridCol w="511954"/>
                <a:gridCol w="511954"/>
                <a:gridCol w="511954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0357" y="5318543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sym typeface="Symbol" charset="0"/>
              </a:rPr>
              <a:t></a:t>
            </a:r>
            <a:endParaRPr lang="en-US" sz="48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94248" y="3824410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 dirty="0">
                <a:sym typeface="Symbol" charset="0"/>
              </a:rPr>
              <a:t>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Semispace</a:t>
            </a:r>
            <a:endParaRPr lang="en-US" dirty="0" smtClean="0"/>
          </a:p>
          <a:p>
            <a:pPr lvl="1"/>
            <a:r>
              <a:rPr lang="en-US" dirty="0" smtClean="0"/>
              <a:t>Uniqueness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2542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Space over a Feld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dirty="0" smtClean="0"/>
              <a:t>Associative Array Vector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All associative arrays are conformant (unlike matrices)</a:t>
            </a:r>
          </a:p>
          <a:p>
            <a:pPr>
              <a:defRPr/>
            </a:pPr>
            <a:r>
              <a:rPr lang="en-US" b="0" dirty="0" smtClean="0"/>
              <a:t>Associative Array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Scalar is a value applied directly to values; similar to constant function; or a function that takes on keys of non-scalar argument</a:t>
            </a:r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Vector Space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</a:t>
            </a:r>
            <a:r>
              <a:rPr lang="en-US" b="0" dirty="0" smtClean="0">
                <a:solidFill>
                  <a:srgbClr val="0000FF"/>
                </a:solidFill>
              </a:rPr>
              <a:t>0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FF0000"/>
                </a:solidFill>
              </a:rPr>
              <a:t>Inverse [No]</a:t>
            </a:r>
          </a:p>
          <a:p>
            <a:pPr>
              <a:defRPr/>
            </a:pPr>
            <a:r>
              <a:rPr lang="en-US" b="0" dirty="0" smtClean="0"/>
              <a:t>Vector Space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Distributes over addition [Yes]; </a:t>
            </a:r>
            <a:r>
              <a:rPr lang="en-US" b="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endParaRPr lang="en-US" b="0" dirty="0" smtClean="0"/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endParaRPr lang="en-US" b="0" dirty="0"/>
          </a:p>
        </p:txBody>
      </p:sp>
      <p:sp>
        <p:nvSpPr>
          <p:cNvPr id="37891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60452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 associative array operator pairs that yield Felds also result in Vector Spaces wo/inverses (Vector Semispace?)</a:t>
            </a:r>
          </a:p>
        </p:txBody>
      </p:sp>
    </p:spTree>
    <p:extLst>
      <p:ext uri="{BB962C8B-B14F-4D97-AF65-F5344CB8AC3E}">
        <p14:creationId xmlns:p14="http://schemas.microsoft.com/office/powerpoint/2010/main" val="23893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Vector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Semispace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049525"/>
            <a:ext cx="8549640" cy="532193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Scalar </a:t>
            </a:r>
            <a:r>
              <a:rPr lang="en-US" sz="18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 identity annihilates under </a:t>
            </a:r>
            <a:r>
              <a:rPr lang="en-US" sz="18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1800" b="0" dirty="0">
                <a:sym typeface="Symbol"/>
              </a:rPr>
              <a:t> [Yes]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Subspace [Yes]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Any linear combination of vectors taken from the subspace is in the subspace and obeys the properties of a vector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Theorem: Intersection of any subspaces is a subspace?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[Yes+]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 set of vectors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dirty="0">
                <a:sym typeface="Symbol"/>
              </a:rPr>
              <a:t>, their span is all linear combinations of those vectors (includes vectors of different lengths)</a:t>
            </a:r>
          </a:p>
          <a:p>
            <a:pPr marL="580164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600" b="0" kern="1200" baseline="-25000" dirty="0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1600" b="0" kern="120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kern="120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)</a:t>
            </a:r>
            <a:endParaRPr lang="en-US" sz="1600" b="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= Subspace [Yes?]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an arbitrary set of vectors, their span is a vector 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Linear dependence [No]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There is a non-trivial linear combination of vectors equal to the </a:t>
            </a: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 identity; can’t do this without additive inverse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Need to redefine linear independence or all vectors are linearly independent; use minimum vectors in a subspace definition?</a:t>
            </a:r>
            <a:endParaRPr lang="en-US" sz="1600" b="0" dirty="0">
              <a:sym typeface="Symbo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Likewise need to redefine basis as it depends upon linear dependence</a:t>
            </a:r>
          </a:p>
        </p:txBody>
      </p:sp>
      <p:sp>
        <p:nvSpPr>
          <p:cNvPr id="38916" name="Rectangle 200"/>
          <p:cNvSpPr>
            <a:spLocks noChangeArrowheads="1"/>
          </p:cNvSpPr>
          <p:nvPr/>
        </p:nvSpPr>
        <p:spPr bwMode="auto">
          <a:xfrm>
            <a:off x="735172" y="6333067"/>
            <a:ext cx="9104948" cy="676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Key question: under what conditions does the result of a linear combination of associative arrays uniquely determine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68655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Unique Coefficient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40244"/>
            <a:ext cx="8549640" cy="2379676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Consider a linear combinations of two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ssociative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rray vectors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 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min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max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, 0 = </a:t>
            </a:r>
            <a:r>
              <a:rPr lang="en-US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ym typeface="Symbol"/>
              </a:rPr>
              <a:t>and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1 = </a:t>
            </a:r>
            <a:r>
              <a:rPr lang="en-US" b="0" dirty="0">
                <a:solidFill>
                  <a:srgbClr val="0000FF"/>
                </a:solidFill>
              </a:rPr>
              <a:t>-</a:t>
            </a:r>
            <a:r>
              <a:rPr lang="en-US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are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uniquely determined by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?</a:t>
            </a:r>
          </a:p>
        </p:txBody>
      </p:sp>
      <p:sp>
        <p:nvSpPr>
          <p:cNvPr id="39939" name="Rectangle 200"/>
          <p:cNvSpPr>
            <a:spLocks noChangeArrowheads="1"/>
          </p:cNvSpPr>
          <p:nvPr/>
        </p:nvSpPr>
        <p:spPr bwMode="auto">
          <a:xfrm>
            <a:off x="807748" y="6568098"/>
            <a:ext cx="8554388" cy="441456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Consider specific cases to show existence of </a:t>
            </a:r>
            <a:r>
              <a:rPr lang="en-US" b="1" dirty="0" smtClean="0"/>
              <a:t>uniqueness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2389"/>
              </p:ext>
            </p:extLst>
          </p:nvPr>
        </p:nvGraphicFramePr>
        <p:xfrm>
          <a:off x="1426388" y="3508375"/>
          <a:ext cx="7332504" cy="2727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260"/>
                <a:gridCol w="2439622"/>
                <a:gridCol w="2439622"/>
              </a:tblGrid>
              <a:tr h="446999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Canonical Vectors</a:t>
                      </a:r>
                      <a:endParaRPr lang="en-US" sz="2000" dirty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Single 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Multi-valued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>
                        <a:sym typeface="Symbol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 v)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</a:tbl>
          </a:graphicData>
        </a:graphic>
      </p:graphicFrame>
      <p:sp>
        <p:nvSpPr>
          <p:cNvPr id="39958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Canonical Vectors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99319" y="1158389"/>
            <a:ext cx="3164205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933757" y="1118807"/>
            <a:ext cx="348726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5261452" y="1572197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0980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Canonical vectors exist that span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32477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Valued Vectors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99320" y="1158389"/>
            <a:ext cx="3202623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v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v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60525" y="1118807"/>
            <a:ext cx="4011136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(v v)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200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2008" name="Rectangle 17"/>
          <p:cNvSpPr>
            <a:spLocks noChangeArrowheads="1"/>
          </p:cNvSpPr>
          <p:nvPr/>
        </p:nvSpPr>
        <p:spPr bwMode="auto">
          <a:xfrm>
            <a:off x="324803" y="3866134"/>
            <a:ext cx="2212499" cy="2279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09" name="Rectangle 17"/>
          <p:cNvSpPr>
            <a:spLocks noChangeArrowheads="1"/>
          </p:cNvSpPr>
          <p:nvPr/>
        </p:nvSpPr>
        <p:spPr bwMode="auto">
          <a:xfrm>
            <a:off x="324803" y="1582991"/>
            <a:ext cx="2212499" cy="2279544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0" name="Rectangle 17"/>
          <p:cNvSpPr>
            <a:spLocks noChangeArrowheads="1"/>
          </p:cNvSpPr>
          <p:nvPr/>
        </p:nvSpPr>
        <p:spPr bwMode="auto">
          <a:xfrm>
            <a:off x="2549526" y="3866134"/>
            <a:ext cx="2212499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1" name="TextBox 2"/>
          <p:cNvSpPr txBox="1">
            <a:spLocks noChangeArrowheads="1"/>
          </p:cNvSpPr>
          <p:nvPr/>
        </p:nvSpPr>
        <p:spPr bwMode="auto">
          <a:xfrm>
            <a:off x="-794544" y="524277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012" name="Right Triangle 6"/>
          <p:cNvSpPr>
            <a:spLocks noChangeArrowheads="1"/>
          </p:cNvSpPr>
          <p:nvPr/>
        </p:nvSpPr>
        <p:spPr bwMode="auto">
          <a:xfrm rot="5400000">
            <a:off x="7448233" y="1601301"/>
            <a:ext cx="2283142" cy="2217738"/>
          </a:xfrm>
          <a:prstGeom prst="rtTriangle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3" name="Right Triangle 47"/>
          <p:cNvSpPr>
            <a:spLocks noChangeArrowheads="1"/>
          </p:cNvSpPr>
          <p:nvPr/>
        </p:nvSpPr>
        <p:spPr bwMode="auto">
          <a:xfrm rot="-5400000">
            <a:off x="7448233" y="1601301"/>
            <a:ext cx="2283142" cy="2217738"/>
          </a:xfrm>
          <a:prstGeom prst="rtTriangle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4" name="Rectangle 46"/>
          <p:cNvSpPr>
            <a:spLocks noChangeArrowheads="1"/>
          </p:cNvSpPr>
          <p:nvPr/>
        </p:nvSpPr>
        <p:spPr bwMode="auto">
          <a:xfrm>
            <a:off x="7157880" y="3767180"/>
            <a:ext cx="357981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42015" name="Rectangle 3"/>
          <p:cNvSpPr>
            <a:spLocks noChangeArrowheads="1"/>
          </p:cNvSpPr>
          <p:nvPr/>
        </p:nvSpPr>
        <p:spPr bwMode="auto">
          <a:xfrm>
            <a:off x="2158365" y="3777975"/>
            <a:ext cx="35798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Single 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75498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Multi-Valued Vectors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203825" y="1154790"/>
            <a:ext cx="433974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(k</a:t>
            </a:r>
            <a:r>
              <a:rPr lang="en-US" sz="1800" baseline="-25000" dirty="0">
                <a:solidFill>
                  <a:srgbClr val="0000FF"/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k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 = (v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),</a:t>
            </a:r>
            <a:r>
              <a:rPr lang="en-US" sz="1800" dirty="0">
                <a:solidFill>
                  <a:srgbClr val="0000FF"/>
                </a:solidFill>
                <a:sym typeface="Symbol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= 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,     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&lt;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302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302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3028" name="Rectangle 17"/>
          <p:cNvSpPr>
            <a:spLocks noChangeArrowheads="1"/>
          </p:cNvSpPr>
          <p:nvPr/>
        </p:nvSpPr>
        <p:spPr bwMode="auto">
          <a:xfrm>
            <a:off x="324803" y="3146467"/>
            <a:ext cx="2212499" cy="716068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2549525" y="3866134"/>
            <a:ext cx="693262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30" name="TextBox 2"/>
          <p:cNvSpPr txBox="1">
            <a:spLocks noChangeArrowheads="1"/>
          </p:cNvSpPr>
          <p:nvPr/>
        </p:nvSpPr>
        <p:spPr bwMode="auto">
          <a:xfrm>
            <a:off x="-794544" y="542421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31" name="Rectangle 46"/>
          <p:cNvSpPr>
            <a:spLocks noChangeArrowheads="1"/>
          </p:cNvSpPr>
          <p:nvPr/>
        </p:nvSpPr>
        <p:spPr bwMode="auto">
          <a:xfrm>
            <a:off x="7157879" y="3767180"/>
            <a:ext cx="438308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2" name="Rectangle 3"/>
          <p:cNvSpPr>
            <a:spLocks noChangeArrowheads="1"/>
          </p:cNvSpPr>
          <p:nvPr/>
        </p:nvSpPr>
        <p:spPr bwMode="auto">
          <a:xfrm>
            <a:off x="2158366" y="3777975"/>
            <a:ext cx="438309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3" name="Rectangle 5"/>
          <p:cNvSpPr>
            <a:spLocks noChangeArrowheads="1"/>
          </p:cNvSpPr>
          <p:nvPr/>
        </p:nvSpPr>
        <p:spPr bwMode="auto">
          <a:xfrm>
            <a:off x="-36672" y="1154790"/>
            <a:ext cx="4548982" cy="3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),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),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&lt;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  </a:t>
            </a:r>
          </a:p>
        </p:txBody>
      </p:sp>
      <p:grpSp>
        <p:nvGrpSpPr>
          <p:cNvPr id="43034" name="Group 2"/>
          <p:cNvGrpSpPr>
            <a:grpSpLocks/>
          </p:cNvGrpSpPr>
          <p:nvPr/>
        </p:nvGrpSpPr>
        <p:grpSpPr bwMode="auto">
          <a:xfrm>
            <a:off x="7480935" y="1568599"/>
            <a:ext cx="2217738" cy="2283142"/>
            <a:chOff x="6800850" y="1223963"/>
            <a:chExt cx="2016125" cy="2014537"/>
          </a:xfrm>
        </p:grpSpPr>
        <p:sp>
          <p:nvSpPr>
            <p:cNvPr id="43040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grpSp>
        <p:nvGrpSpPr>
          <p:cNvPr id="43035" name="Group 40"/>
          <p:cNvGrpSpPr>
            <a:grpSpLocks/>
          </p:cNvGrpSpPr>
          <p:nvPr/>
        </p:nvGrpSpPr>
        <p:grpSpPr bwMode="auto">
          <a:xfrm>
            <a:off x="2544287" y="1582992"/>
            <a:ext cx="2217738" cy="2283142"/>
            <a:chOff x="6800850" y="1223963"/>
            <a:chExt cx="2016125" cy="2014537"/>
          </a:xfrm>
        </p:grpSpPr>
        <p:sp>
          <p:nvSpPr>
            <p:cNvPr id="43036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39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sp>
        <p:nvSpPr>
          <p:cNvPr id="43010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Multi-valued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13231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/>
          <a:stretch>
            <a:fillRect/>
          </a:stretch>
        </p:blipFill>
        <p:spPr bwMode="auto">
          <a:xfrm>
            <a:off x="97791" y="1446491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2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594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199" y="1236448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5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0" y="4165032"/>
            <a:ext cx="195943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0" y="1099252"/>
            <a:ext cx="1536700" cy="4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18" y="4861178"/>
            <a:ext cx="8910637" cy="208280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Big Tables (Google, Amazon, Facebook, …) store most of the analyzed data in the world (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400615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Special Matrices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Inverses</a:t>
            </a:r>
          </a:p>
          <a:p>
            <a:pPr lvl="1"/>
            <a:r>
              <a:rPr lang="en-US" dirty="0" smtClean="0"/>
              <a:t>Eigenvectors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58083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wap keys (rows and columns)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	A(</a:t>
            </a:r>
            <a:r>
              <a:rPr lang="en-US" b="0" dirty="0" err="1" smtClean="0">
                <a:solidFill>
                  <a:srgbClr val="0000FF"/>
                </a:solidFill>
              </a:rPr>
              <a:t>r,c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A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c,r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No change with even number of transposes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Transpose distributes across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</a:p>
          <a:p>
            <a:pPr>
              <a:defRPr/>
            </a:pPr>
            <a:endParaRPr lang="en-US" b="0" dirty="0" smtClean="0"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((a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6083" name="Rectangle 200"/>
          <p:cNvSpPr>
            <a:spLocks noChangeArrowheads="1"/>
          </p:cNvSpPr>
          <p:nvPr/>
        </p:nvSpPr>
        <p:spPr bwMode="auto">
          <a:xfrm>
            <a:off x="637382" y="6343709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50755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6287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Submatrices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Zero matrix [Yes?] (empty set)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Square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Diagonal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Upper/lower triangular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Skew symmetric [No] (no</a:t>
            </a:r>
            <a:r>
              <a:rPr lang="en-US" b="0" kern="1200" dirty="0" smtClean="0">
                <a:sym typeface="Symbol"/>
              </a:rPr>
              <a:t> 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Hermitian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[No]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(no</a:t>
            </a:r>
            <a:r>
              <a:rPr lang="en-US" b="0" kern="1200" dirty="0">
                <a:sym typeface="Symbol"/>
              </a:rPr>
              <a:t> 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inverse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Elementary row/column operations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Swap both keys or values? No </a:t>
            </a:r>
            <a:r>
              <a:rPr lang="en-US" b="0" dirty="0" smtClean="0">
                <a:solidFill>
                  <a:srgbClr val="000000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both key and value swap, then equivalent to matrix multiply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Row/column equivalence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limit to swaps</a:t>
            </a:r>
          </a:p>
        </p:txBody>
      </p:sp>
      <p:sp>
        <p:nvSpPr>
          <p:cNvPr id="47107" name="Rectangle 200"/>
          <p:cNvSpPr>
            <a:spLocks noChangeArrowheads="1"/>
          </p:cNvSpPr>
          <p:nvPr/>
        </p:nvSpPr>
        <p:spPr bwMode="auto">
          <a:xfrm>
            <a:off x="637382" y="5870682"/>
            <a:ext cx="9104948" cy="10956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Similar and 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Possible to construct these forms, but may not be applicable to associative arrays that have fixed keys (i.e., functions over a keys)</a:t>
            </a:r>
          </a:p>
        </p:txBody>
      </p:sp>
    </p:spTree>
    <p:extLst>
      <p:ext uri="{BB962C8B-B14F-4D97-AF65-F5344CB8AC3E}">
        <p14:creationId xmlns:p14="http://schemas.microsoft.com/office/powerpoint/2010/main" val="182429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Matrix multiply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.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endParaRPr lang="en-US" b="0" kern="1200" dirty="0" smtClean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Always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conformant (can multiply any sizes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Inner product formulation (computation)</a:t>
            </a: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 =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(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,k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k,c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Outer product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formulation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(theory)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>
                <a:solidFill>
                  <a:srgbClr val="0000FF"/>
                </a:solidFill>
              </a:rPr>
              <a:t>) </a:t>
            </a:r>
            <a:r>
              <a:rPr lang="en-US" b="0" dirty="0" smtClean="0">
                <a:solidFill>
                  <a:srgbClr val="0000FF"/>
                </a:solidFill>
              </a:rPr>
              <a:t>=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,k</a:t>
            </a:r>
            <a:r>
              <a:rPr lang="en-US" b="0" dirty="0">
                <a:solidFill>
                  <a:srgbClr val="0000FF"/>
                </a:solidFill>
              </a:rPr>
              <a:t>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k,c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b="0" baseline="-250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8131" name="Rectangle 200"/>
          <p:cNvSpPr>
            <a:spLocks noChangeArrowheads="1"/>
          </p:cNvSpPr>
          <p:nvPr/>
        </p:nvSpPr>
        <p:spPr bwMode="auto">
          <a:xfrm>
            <a:off x="746246" y="6252990"/>
            <a:ext cx="9104948" cy="77544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Associative arrays have no conformance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58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1" y="1158388"/>
            <a:ext cx="8841264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1x2 Row matrix:	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(r,k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</a:rPr>
              <a:t>= 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2x1 Column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,c)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1: 1x1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r,c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2: 2x2 Matrix (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r</a:t>
            </a:r>
            <a:r>
              <a:rPr lang="en-US" sz="2000" dirty="0" err="1" smtClean="0">
                <a:sym typeface="Symbol"/>
              </a:rPr>
              <a:t>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c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 smtClean="0">
                <a:solidFill>
                  <a:srgbClr val="0000FF"/>
                </a:solidFill>
              </a:rPr>
              <a:t> 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3: 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2x2 Matrix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(r=c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>
                <a:solidFill>
                  <a:srgbClr val="0000FF"/>
                </a:solidFill>
              </a:rPr>
              <a:t> k</a:t>
            </a:r>
            <a:r>
              <a:rPr lang="en-US" sz="2000" b="0" baseline="-25000" dirty="0">
                <a:solidFill>
                  <a:srgbClr val="0000FF"/>
                </a:solidFill>
              </a:rPr>
              <a:t>2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f(v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Value of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depends upon specifics of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9155" name="Rectangle 200"/>
          <p:cNvSpPr>
            <a:spLocks noChangeArrowheads="1"/>
          </p:cNvSpPr>
          <p:nvPr/>
        </p:nvSpPr>
        <p:spPr bwMode="auto">
          <a:xfrm>
            <a:off x="735172" y="6472975"/>
            <a:ext cx="9104948" cy="45800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Wide range of behaviors possible given specific operator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33427"/>
              </p:ext>
            </p:extLst>
          </p:nvPr>
        </p:nvGraphicFramePr>
        <p:xfrm>
          <a:off x="359727" y="4454737"/>
          <a:ext cx="4763770" cy="187566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727"/>
                <a:gridCol w="2055262"/>
                <a:gridCol w="1124781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</a:tbl>
          </a:graphicData>
        </a:graphic>
      </p:graphicFrame>
      <p:sp>
        <p:nvSpPr>
          <p:cNvPr id="49174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60625"/>
              </p:ext>
            </p:extLst>
          </p:nvPr>
        </p:nvGraphicFramePr>
        <p:xfrm>
          <a:off x="5835967" y="4483524"/>
          <a:ext cx="3885406" cy="1478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936"/>
                <a:gridCol w="1124930"/>
                <a:gridCol w="1176540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1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Identity: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(Row(A)) = 1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Identity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(Col(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A)) = 1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enerally possible when</a:t>
            </a:r>
          </a:p>
          <a:p>
            <a:pPr marL="0" indent="0" algn="ctr">
              <a:buNone/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g()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            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f()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 some circumstances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and  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A = I 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0179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 for a limited set of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b="1"/>
              <a:t> and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</a:t>
            </a:r>
            <a:r>
              <a:rPr lang="en-US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952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Inverse: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A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Inverse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30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Is it possible to construct matrix inverses with no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inverse and no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Generally, no. Exception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is a column/row vector</a:t>
            </a:r>
            <a:endParaRPr lang="en-US" b="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g(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f(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1x1 equal to “local” 1 (i.e.,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wrt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lvl="1"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1203" name="Rectangle 200"/>
          <p:cNvSpPr>
            <a:spLocks noChangeArrowheads="1"/>
          </p:cNvSpPr>
          <p:nvPr/>
        </p:nvSpPr>
        <p:spPr bwMode="auto">
          <a:xfrm>
            <a:off x="637382" y="6158548"/>
            <a:ext cx="8597749" cy="76104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Inverses generally do not appear in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7751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97244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have 1 element per row and column</a:t>
            </a: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Eigenvector equation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              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where: 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f(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,e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086321"/>
            <a:ext cx="7948607" cy="7760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Eigenvector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must match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774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15803"/>
            <a:ext cx="8549640" cy="4932021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g</a:t>
            </a:r>
            <a:r>
              <a:rPr lang="en-US" sz="2000" b="0" kern="1200" dirty="0" smtClean="0">
                <a:sym typeface="Symbol"/>
              </a:rPr>
              <a:t>,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f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xN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?) and have 1 element per row and column</a:t>
            </a: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err="1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requires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sz="2000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60357" y="6285905"/>
            <a:ext cx="8275193" cy="68886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err="1"/>
              <a:t>Pseudoinverse</a:t>
            </a:r>
            <a:r>
              <a:rPr lang="en-US" b="1" dirty="0"/>
              <a:t>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can be different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2026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Work: Got Theorems?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315388"/>
            <a:ext cx="8549640" cy="4917482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Spanning theorems: when is a span a vector space?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dependence: adding a vector doesn’t change span?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Identity Array: when do left/right identity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Inverse: why doesn’t it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Determinant: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existence? How to compute?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transforms: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Norms or inner product space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ompressive sensing requirements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Convolution (with next operator)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Complementary matrices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521777"/>
            <a:ext cx="7930463" cy="445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For which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, </a:t>
            </a:r>
            <a:r>
              <a:rPr lang="en-US">
                <a:solidFill>
                  <a:srgbClr val="0000FF"/>
                </a:solidFill>
                <a:sym typeface="Symbol"/>
              </a:rPr>
              <a:t>, 0/1</a:t>
            </a:r>
            <a:r>
              <a:rPr lang="en-US" b="1">
                <a:sym typeface="Symbol"/>
              </a:rPr>
              <a:t> </a:t>
            </a:r>
            <a:r>
              <a:rPr lang="en-US" b="1" dirty="0">
                <a:sym typeface="Symbol"/>
              </a:rPr>
              <a:t>do these apply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798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885949"/>
            <a:ext cx="9007651" cy="5054255"/>
          </a:xfrm>
        </p:spPr>
        <p:txBody>
          <a:bodyPr/>
          <a:lstStyle/>
          <a:p>
            <a:r>
              <a:rPr lang="en-US" dirty="0" smtClean="0"/>
              <a:t>Create a formal basis for working with these data structures based on an Algebra of Associative Arrays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Can create algorithms by applying standard mathematical tools (linear algebra and detection theory)</a:t>
            </a:r>
          </a:p>
          <a:p>
            <a:r>
              <a:rPr lang="en-US" dirty="0" smtClean="0"/>
              <a:t>Faster Implementation</a:t>
            </a:r>
          </a:p>
          <a:p>
            <a:pPr lvl="1"/>
            <a:r>
              <a:rPr lang="en-US" dirty="0" smtClean="0"/>
              <a:t>Associative array software libraries allow these algorithms to be implemented with ~50x less effort</a:t>
            </a:r>
          </a:p>
          <a:p>
            <a:r>
              <a:rPr lang="en-US" dirty="0" smtClean="0"/>
              <a:t>Good for managers, too</a:t>
            </a:r>
          </a:p>
          <a:p>
            <a:pPr lvl="1"/>
            <a:r>
              <a:rPr lang="en-US" dirty="0" smtClean="0"/>
              <a:t>Much simpler than Microsoft Excel; formally correct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36881"/>
            <a:ext cx="7989241" cy="925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Goal: Signal Processing on</a:t>
            </a:r>
            <a:br>
              <a:rPr lang="en-US" dirty="0" smtClean="0"/>
            </a:br>
            <a:r>
              <a:rPr lang="en-US" dirty="0" smtClean="0"/>
              <a:t>Graphs/Strings/Spreadsheets/Tables/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Algebra of Associative Arrays provides the mathematics for representing and operating on Spreadsheets and Big Tables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Small number of assumptions yields a rich mathematical environment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Much of linear algebra is available without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kern="1200" dirty="0">
                <a:solidFill>
                  <a:srgbClr val="000000"/>
                </a:solidFill>
                <a:sym typeface="Symbol"/>
              </a:rPr>
              <a:t>inverse and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13936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</a:t>
            </a:r>
            <a:r>
              <a:rPr lang="en-US" dirty="0"/>
              <a:t>/Examples/1Intro/3GroupTheory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Assignment 2</a:t>
            </a:r>
          </a:p>
          <a:p>
            <a:pPr lvl="1"/>
            <a:r>
              <a:rPr lang="en-US" dirty="0" smtClean="0"/>
              <a:t>Define</a:t>
            </a:r>
            <a:r>
              <a:rPr lang="en-US" dirty="0"/>
              <a:t>, in words, a list of operations that make “sense” for your associative arrays in </a:t>
            </a:r>
            <a:r>
              <a:rPr lang="en-US" dirty="0" smtClean="0"/>
              <a:t>Assignment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your reasoning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Relational Model High Level Comparison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77082" y="5510819"/>
            <a:ext cx="8839518" cy="136736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Relational algebra (Codd 1970) is the de facto theory of databases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The design goal of relational algebra and associative arrays algebra are fundamentally different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Result in a fundamental differences in the theory</a:t>
            </a: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/>
        </p:nvGraphicFramePr>
        <p:xfrm>
          <a:off x="1201420" y="1669627"/>
          <a:ext cx="8074660" cy="3501182"/>
        </p:xfrm>
        <a:graphic>
          <a:graphicData uri="http://schemas.openxmlformats.org/drawingml/2006/table">
            <a:tbl>
              <a:tblPr/>
              <a:tblGrid>
                <a:gridCol w="2107724"/>
                <a:gridCol w="2902268"/>
                <a:gridCol w="3064668"/>
              </a:tblGrid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Relational Database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Associative Arrays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Fill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Sparse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Columns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Static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Dynamic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Data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#Rows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#Columns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Dimensions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different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 same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Linear Algebra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Associative Arrays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4" y="1215526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‘cited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  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47.0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800"/>
              </a:spcBef>
              <a:tabLst>
                <a:tab pos="211296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,‘cited </a:t>
            </a:r>
            <a:r>
              <a:rPr lang="ja-JP" alt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dirty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,47.0)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2751" y="4590076"/>
            <a:ext cx="265430" cy="922972"/>
            <a:chOff x="2776" y="1167"/>
            <a:chExt cx="152" cy="513"/>
          </a:xfrm>
        </p:grpSpPr>
        <p:sp>
          <p:nvSpPr>
            <p:cNvPr id="12" name="Line 8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H="1" flipV="1">
            <a:off x="6170091" y="4590076"/>
            <a:ext cx="265430" cy="922972"/>
            <a:chOff x="2776" y="1167"/>
            <a:chExt cx="152" cy="513"/>
          </a:xfrm>
        </p:grpSpPr>
        <p:sp>
          <p:nvSpPr>
            <p:cNvPr id="15" name="Line 11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28181" y="4339990"/>
            <a:ext cx="1356836" cy="239290"/>
            <a:chOff x="2928" y="1028"/>
            <a:chExt cx="777" cy="133"/>
          </a:xfrm>
        </p:grpSpPr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6044361" y="4476727"/>
            <a:ext cx="209550" cy="2159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pPr eaLnBrk="1" hangingPunct="1">
              <a:spcBef>
                <a:spcPct val="45000"/>
              </a:spcBef>
            </a:pPr>
            <a:endParaRPr lang="en-US" sz="3100" dirty="0">
              <a:latin typeface="Verdana" charset="0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138659" y="5532838"/>
            <a:ext cx="1356836" cy="940964"/>
            <a:chOff x="2934" y="1691"/>
            <a:chExt cx="777" cy="523"/>
          </a:xfrm>
        </p:grpSpPr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 rot="3635357">
              <a:off x="3104" y="1995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34" y="1691"/>
              <a:ext cx="777" cy="523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7"/>
                <a:gd name="T16" fmla="*/ 0 h 523"/>
                <a:gd name="T17" fmla="*/ 777 w 777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27826" y="422484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7241" y="421764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48781" y="647020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63214" y="534032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18196" y="543388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Oval 25"/>
          <p:cNvSpPr>
            <a:spLocks noChangeAspect="1" noChangeArrowheads="1"/>
          </p:cNvSpPr>
          <p:nvPr/>
        </p:nvSpPr>
        <p:spPr bwMode="auto">
          <a:xfrm>
            <a:off x="7385481" y="637664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738548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72660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11211" y="5304344"/>
            <a:ext cx="1356836" cy="239290"/>
            <a:chOff x="2928" y="1028"/>
            <a:chExt cx="777" cy="133"/>
          </a:xfrm>
        </p:grpSpPr>
        <p:sp>
          <p:nvSpPr>
            <p:cNvPr id="33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142151" y="6261500"/>
            <a:ext cx="1356836" cy="239290"/>
            <a:chOff x="2928" y="1028"/>
            <a:chExt cx="777" cy="133"/>
          </a:xfrm>
        </p:grpSpPr>
        <p:sp>
          <p:nvSpPr>
            <p:cNvPr id="38" name="Line 33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 flipH="1" flipV="1">
            <a:off x="6121196" y="6498990"/>
            <a:ext cx="1356836" cy="239290"/>
            <a:chOff x="2928" y="1028"/>
            <a:chExt cx="777" cy="133"/>
          </a:xfrm>
        </p:grpSpPr>
        <p:sp>
          <p:nvSpPr>
            <p:cNvPr id="41" name="Line 36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 flipH="1" flipV="1">
            <a:off x="6149136" y="5534637"/>
            <a:ext cx="1356836" cy="239290"/>
            <a:chOff x="2928" y="1028"/>
            <a:chExt cx="777" cy="133"/>
          </a:xfrm>
        </p:grpSpPr>
        <p:sp>
          <p:nvSpPr>
            <p:cNvPr id="44" name="Line 39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 flipV="1">
            <a:off x="5855766" y="5568822"/>
            <a:ext cx="265430" cy="922972"/>
            <a:chOff x="2776" y="1167"/>
            <a:chExt cx="152" cy="513"/>
          </a:xfrm>
        </p:grpSpPr>
        <p:sp>
          <p:nvSpPr>
            <p:cNvPr id="47" name="Line 42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 flipH="1" flipV="1">
            <a:off x="7497241" y="4590076"/>
            <a:ext cx="265430" cy="922972"/>
            <a:chOff x="2776" y="1167"/>
            <a:chExt cx="152" cy="513"/>
          </a:xfrm>
        </p:grpSpPr>
        <p:sp>
          <p:nvSpPr>
            <p:cNvPr id="50" name="Line 45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7485017" y="5522043"/>
            <a:ext cx="1334135" cy="976947"/>
            <a:chOff x="3696" y="1680"/>
            <a:chExt cx="764" cy="543"/>
          </a:xfrm>
        </p:grpSpPr>
        <p:sp>
          <p:nvSpPr>
            <p:cNvPr id="53" name="Line 48"/>
            <p:cNvSpPr>
              <a:spLocks noChangeAspect="1" noChangeShapeType="1"/>
            </p:cNvSpPr>
            <p:nvPr/>
          </p:nvSpPr>
          <p:spPr bwMode="auto">
            <a:xfrm rot="4334049">
              <a:off x="3989" y="2107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696" y="168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521688" y="4595473"/>
            <a:ext cx="1334135" cy="976948"/>
            <a:chOff x="3726" y="1170"/>
            <a:chExt cx="764" cy="543"/>
          </a:xfrm>
        </p:grpSpPr>
        <p:sp>
          <p:nvSpPr>
            <p:cNvPr id="56" name="Line 51"/>
            <p:cNvSpPr>
              <a:spLocks noChangeAspect="1" noChangeShapeType="1"/>
            </p:cNvSpPr>
            <p:nvPr/>
          </p:nvSpPr>
          <p:spPr bwMode="auto">
            <a:xfrm rot="19202490" flipH="1">
              <a:off x="4304" y="1379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 rot="10800000" flipH="1">
              <a:off x="3726" y="117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7483271" y="646300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8880271" y="534752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Oval 55"/>
          <p:cNvSpPr>
            <a:spLocks noChangeAspect="1" noChangeArrowheads="1"/>
          </p:cNvSpPr>
          <p:nvPr/>
        </p:nvSpPr>
        <p:spPr bwMode="auto">
          <a:xfrm>
            <a:off x="6044361" y="542668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1" name="Oval 56"/>
          <p:cNvSpPr>
            <a:spLocks noChangeAspect="1" noChangeArrowheads="1"/>
          </p:cNvSpPr>
          <p:nvPr/>
        </p:nvSpPr>
        <p:spPr bwMode="auto">
          <a:xfrm>
            <a:off x="6044361" y="637664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2" name="Oval 58"/>
          <p:cNvSpPr>
            <a:spLocks noChangeAspect="1" noChangeArrowheads="1"/>
          </p:cNvSpPr>
          <p:nvPr/>
        </p:nvSpPr>
        <p:spPr bwMode="auto">
          <a:xfrm>
            <a:off x="1825421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3" name="Rectangle 59"/>
          <p:cNvSpPr>
            <a:spLocks noChangeAspect="1" noChangeArrowheads="1"/>
          </p:cNvSpPr>
          <p:nvPr/>
        </p:nvSpPr>
        <p:spPr bwMode="auto">
          <a:xfrm>
            <a:off x="1753824" y="4399363"/>
            <a:ext cx="2453482" cy="253142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4" name="Oval 60"/>
          <p:cNvSpPr>
            <a:spLocks noChangeAspect="1" noChangeArrowheads="1"/>
          </p:cNvSpPr>
          <p:nvPr/>
        </p:nvSpPr>
        <p:spPr bwMode="auto">
          <a:xfrm>
            <a:off x="1825421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5" name="Oval 61"/>
          <p:cNvSpPr>
            <a:spLocks noChangeAspect="1" noChangeArrowheads="1"/>
          </p:cNvSpPr>
          <p:nvPr/>
        </p:nvSpPr>
        <p:spPr bwMode="auto">
          <a:xfrm>
            <a:off x="21851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6" name="Oval 62"/>
          <p:cNvSpPr>
            <a:spLocks noChangeAspect="1" noChangeArrowheads="1"/>
          </p:cNvSpPr>
          <p:nvPr/>
        </p:nvSpPr>
        <p:spPr bwMode="auto">
          <a:xfrm>
            <a:off x="2544876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7" name="Oval 63"/>
          <p:cNvSpPr>
            <a:spLocks noChangeAspect="1" noChangeArrowheads="1"/>
          </p:cNvSpPr>
          <p:nvPr/>
        </p:nvSpPr>
        <p:spPr bwMode="auto">
          <a:xfrm>
            <a:off x="29063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8" name="Oval 64"/>
          <p:cNvSpPr>
            <a:spLocks noChangeAspect="1" noChangeArrowheads="1"/>
          </p:cNvSpPr>
          <p:nvPr/>
        </p:nvSpPr>
        <p:spPr bwMode="auto">
          <a:xfrm>
            <a:off x="3266077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9" name="Oval 66"/>
          <p:cNvSpPr>
            <a:spLocks noChangeAspect="1" noChangeArrowheads="1"/>
          </p:cNvSpPr>
          <p:nvPr/>
        </p:nvSpPr>
        <p:spPr bwMode="auto">
          <a:xfrm>
            <a:off x="398727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>
            <a:off x="2544876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2906349" y="4473129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2" name="Oval 70"/>
          <p:cNvSpPr>
            <a:spLocks noChangeAspect="1" noChangeArrowheads="1"/>
          </p:cNvSpPr>
          <p:nvPr/>
        </p:nvSpPr>
        <p:spPr bwMode="auto">
          <a:xfrm>
            <a:off x="3266077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3" name="Oval 71"/>
          <p:cNvSpPr>
            <a:spLocks noChangeAspect="1" noChangeArrowheads="1"/>
          </p:cNvSpPr>
          <p:nvPr/>
        </p:nvSpPr>
        <p:spPr bwMode="auto">
          <a:xfrm>
            <a:off x="3625804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4" name="Oval 72"/>
          <p:cNvSpPr>
            <a:spLocks noChangeAspect="1" noChangeArrowheads="1"/>
          </p:cNvSpPr>
          <p:nvPr/>
        </p:nvSpPr>
        <p:spPr bwMode="auto">
          <a:xfrm>
            <a:off x="3987279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5" name="Oval 73"/>
          <p:cNvSpPr>
            <a:spLocks noChangeAspect="1" noChangeArrowheads="1"/>
          </p:cNvSpPr>
          <p:nvPr/>
        </p:nvSpPr>
        <p:spPr bwMode="auto">
          <a:xfrm>
            <a:off x="2537891" y="485815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2558846" y="485815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2906349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3625804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2185149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0" name="Oval 80"/>
          <p:cNvSpPr>
            <a:spLocks noChangeAspect="1" noChangeArrowheads="1"/>
          </p:cNvSpPr>
          <p:nvPr/>
        </p:nvSpPr>
        <p:spPr bwMode="auto">
          <a:xfrm>
            <a:off x="290634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1" name="Oval 81"/>
          <p:cNvSpPr>
            <a:spLocks noChangeAspect="1" noChangeArrowheads="1"/>
          </p:cNvSpPr>
          <p:nvPr/>
        </p:nvSpPr>
        <p:spPr bwMode="auto">
          <a:xfrm>
            <a:off x="3266077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2" name="Oval 82"/>
          <p:cNvSpPr>
            <a:spLocks noChangeAspect="1" noChangeArrowheads="1"/>
          </p:cNvSpPr>
          <p:nvPr/>
        </p:nvSpPr>
        <p:spPr bwMode="auto">
          <a:xfrm>
            <a:off x="3625804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3" name="Oval 83"/>
          <p:cNvSpPr>
            <a:spLocks noChangeAspect="1" noChangeArrowheads="1"/>
          </p:cNvSpPr>
          <p:nvPr/>
        </p:nvSpPr>
        <p:spPr bwMode="auto">
          <a:xfrm>
            <a:off x="398727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>
            <a:off x="1825421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5" name="Oval 85"/>
          <p:cNvSpPr>
            <a:spLocks noChangeAspect="1" noChangeArrowheads="1"/>
          </p:cNvSpPr>
          <p:nvPr/>
        </p:nvSpPr>
        <p:spPr bwMode="auto">
          <a:xfrm>
            <a:off x="2185149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>
            <a:off x="3266077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3625804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3987279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1825421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>
            <a:off x="218514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>
            <a:off x="2544876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2" name="Oval 93"/>
          <p:cNvSpPr>
            <a:spLocks noChangeAspect="1" noChangeArrowheads="1"/>
          </p:cNvSpPr>
          <p:nvPr/>
        </p:nvSpPr>
        <p:spPr bwMode="auto">
          <a:xfrm>
            <a:off x="2906349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3" name="Oval 95"/>
          <p:cNvSpPr>
            <a:spLocks noChangeAspect="1" noChangeArrowheads="1"/>
          </p:cNvSpPr>
          <p:nvPr/>
        </p:nvSpPr>
        <p:spPr bwMode="auto">
          <a:xfrm>
            <a:off x="398727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4" name="Oval 96"/>
          <p:cNvSpPr>
            <a:spLocks noChangeAspect="1" noChangeArrowheads="1"/>
          </p:cNvSpPr>
          <p:nvPr/>
        </p:nvSpPr>
        <p:spPr bwMode="auto">
          <a:xfrm>
            <a:off x="1825421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5" name="Oval 97"/>
          <p:cNvSpPr>
            <a:spLocks noChangeAspect="1" noChangeArrowheads="1"/>
          </p:cNvSpPr>
          <p:nvPr/>
        </p:nvSpPr>
        <p:spPr bwMode="auto">
          <a:xfrm>
            <a:off x="2185149" y="6700498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6" name="Oval 98"/>
          <p:cNvSpPr>
            <a:spLocks noChangeAspect="1" noChangeArrowheads="1"/>
          </p:cNvSpPr>
          <p:nvPr/>
        </p:nvSpPr>
        <p:spPr bwMode="auto">
          <a:xfrm>
            <a:off x="2544876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7" name="Oval 99"/>
          <p:cNvSpPr>
            <a:spLocks noChangeAspect="1" noChangeArrowheads="1"/>
          </p:cNvSpPr>
          <p:nvPr/>
        </p:nvSpPr>
        <p:spPr bwMode="auto">
          <a:xfrm>
            <a:off x="2906349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8" name="Oval 100"/>
          <p:cNvSpPr>
            <a:spLocks noChangeAspect="1" noChangeArrowheads="1"/>
          </p:cNvSpPr>
          <p:nvPr/>
        </p:nvSpPr>
        <p:spPr bwMode="auto">
          <a:xfrm>
            <a:off x="3625804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9" name="Oval 102"/>
          <p:cNvSpPr>
            <a:spLocks noChangeAspect="1" noChangeArrowheads="1"/>
          </p:cNvSpPr>
          <p:nvPr/>
        </p:nvSpPr>
        <p:spPr bwMode="auto">
          <a:xfrm>
            <a:off x="2188641" y="4498318"/>
            <a:ext cx="150178" cy="154728"/>
          </a:xfrm>
          <a:prstGeom prst="ellipse">
            <a:avLst/>
          </a:prstGeom>
          <a:solidFill>
            <a:srgbClr val="008000"/>
          </a:solidFill>
          <a:ln w="12700">
            <a:solidFill>
              <a:srgbClr val="008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>
              <a:solidFill>
                <a:srgbClr val="008000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632732" y="4304007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 rot="-5400000">
            <a:off x="1885021" y="3870990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  <p:sp>
        <p:nvSpPr>
          <p:cNvPr id="102" name="Oval 106"/>
          <p:cNvSpPr>
            <a:spLocks noChangeAspect="1" noChangeArrowheads="1"/>
          </p:cNvSpPr>
          <p:nvPr/>
        </p:nvSpPr>
        <p:spPr bwMode="auto">
          <a:xfrm>
            <a:off x="7385481" y="4476727"/>
            <a:ext cx="20955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206762" y="3911789"/>
            <a:ext cx="802071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latin typeface="Courier" charset="0"/>
              </a:rPr>
              <a:t>cited</a:t>
            </a:r>
            <a:endParaRPr lang="en-US" sz="2200" dirty="0">
              <a:solidFill>
                <a:srgbClr val="008000"/>
              </a:solidFill>
              <a:latin typeface="Courier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5019312" y="4318401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5" name="Rectangle 109"/>
          <p:cNvSpPr>
            <a:spLocks noChangeArrowheads="1"/>
          </p:cNvSpPr>
          <p:nvPr/>
        </p:nvSpPr>
        <p:spPr bwMode="auto">
          <a:xfrm>
            <a:off x="7561852" y="4226644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“Exploded” Schema</a:t>
            </a:r>
            <a:endParaRPr lang="en-US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200819" y="1885527"/>
          <a:ext cx="4042569" cy="1320393"/>
        </p:xfrm>
        <a:graphic>
          <a:graphicData uri="http://schemas.openxmlformats.org/drawingml/2006/table">
            <a:tbl>
              <a:tblPr/>
              <a:tblGrid>
                <a:gridCol w="1294349"/>
                <a:gridCol w="877329"/>
                <a:gridCol w="926757"/>
                <a:gridCol w="944134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881992" y="4285140"/>
          <a:ext cx="8294415" cy="1320393"/>
        </p:xfrm>
        <a:graphic>
          <a:graphicData uri="http://schemas.openxmlformats.org/drawingml/2006/table">
            <a:tbl>
              <a:tblPr/>
              <a:tblGrid>
                <a:gridCol w="1345802"/>
                <a:gridCol w="1060499"/>
                <a:gridCol w="1133701"/>
                <a:gridCol w="1206904"/>
                <a:gridCol w="1163733"/>
                <a:gridCol w="1133701"/>
                <a:gridCol w="1250075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1562911" y="1408748"/>
            <a:ext cx="1459302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677962" y="5599481"/>
            <a:ext cx="2649180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 Store Table: T</a:t>
            </a:r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5474626" y="1571185"/>
          <a:ext cx="3618231" cy="2481141"/>
        </p:xfrm>
        <a:graphic>
          <a:graphicData uri="http://schemas.openxmlformats.org/drawingml/2006/table">
            <a:tbl>
              <a:tblPr/>
              <a:tblGrid>
                <a:gridCol w="1131570"/>
                <a:gridCol w="818992"/>
                <a:gridCol w="827723"/>
                <a:gridCol w="839946"/>
              </a:tblGrid>
              <a:tr h="538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374490" y="1118033"/>
            <a:ext cx="387547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Store Table: </a:t>
            </a:r>
            <a:r>
              <a:rPr lang="en-US" b="1" dirty="0" err="1">
                <a:solidFill>
                  <a:schemeClr val="tx2"/>
                </a:solidFill>
              </a:rPr>
              <a:t>Ttranspose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AutoShape 118"/>
          <p:cNvSpPr>
            <a:spLocks noChangeArrowheads="1"/>
          </p:cNvSpPr>
          <p:nvPr/>
        </p:nvSpPr>
        <p:spPr bwMode="auto">
          <a:xfrm>
            <a:off x="2769553" y="3314066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19"/>
          <p:cNvSpPr>
            <a:spLocks noChangeArrowheads="1"/>
          </p:cNvSpPr>
          <p:nvPr/>
        </p:nvSpPr>
        <p:spPr bwMode="auto">
          <a:xfrm rot="-5400000">
            <a:off x="4426163" y="2309548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3242" y="6012243"/>
            <a:ext cx="8035925" cy="84772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l">
              <a:lnSpc>
                <a:spcPct val="80000"/>
              </a:lnSpc>
              <a:spcBef>
                <a:spcPct val="25000"/>
              </a:spcBef>
              <a:buSzPct val="125000"/>
            </a:pPr>
            <a:r>
              <a:rPr lang="en-US" sz="1800" b="1" u="sng" dirty="0" smtClean="0"/>
              <a:t>Key Innovations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Handles all data into a </a:t>
            </a:r>
            <a:r>
              <a:rPr lang="en-US" sz="1800" b="1" i="1" dirty="0" smtClean="0"/>
              <a:t>single</a:t>
            </a:r>
            <a:r>
              <a:rPr lang="en-US" sz="1800" b="1" dirty="0" smtClean="0"/>
              <a:t> table representation</a:t>
            </a:r>
            <a:endParaRPr lang="en-US" sz="1800" b="1" dirty="0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Transpose pairs allows quick look up of </a:t>
            </a:r>
            <a:r>
              <a:rPr lang="en-US" sz="1800" b="1" i="1" dirty="0"/>
              <a:t>either</a:t>
            </a:r>
            <a:r>
              <a:rPr lang="en-US" sz="1800" b="1" dirty="0"/>
              <a:t> row or column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Matrix multiply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585595" y="7120592"/>
            <a:ext cx="6880225" cy="239990"/>
          </a:xfrm>
          <a:prstGeom prst="rect">
            <a:avLst/>
          </a:prstGeom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>
              <a:lnSpc>
                <a:spcPts val="1560"/>
              </a:lnSpc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0" y="212731"/>
            <a:ext cx="10058400" cy="188540"/>
          </a:xfrm>
          <a:prstGeom prst="rect">
            <a:avLst/>
          </a:prstGeom>
          <a:noFill/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 lvl="0"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583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Definitions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2429" y="1265923"/>
            <a:ext cx="9007651" cy="4594562"/>
          </a:xfrm>
          <a:prstGeom prst="rect">
            <a:avLst/>
          </a:prstGeom>
          <a:extLst/>
        </p:spPr>
        <p:txBody>
          <a:bodyPr lIns="101882" tIns="50941" rIns="101882" bIns="50941"/>
          <a:lstStyle/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Keys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and </a:t>
            </a: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values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are from the infinite strict totally ordered set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Associative array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: 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=(k</a:t>
            </a:r>
            <a:r>
              <a:rPr lang="en-US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,…,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is a partial function from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keys (typically 2) to 1 value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 where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	and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otherwise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Binary operations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on associative arrays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   where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kern="1200" dirty="0" smtClean="0">
                <a:solidFill>
                  <a:srgbClr val="000000"/>
                </a:solidFill>
                <a:latin typeface="Arial"/>
                <a:ea typeface="ＭＳ Ｐゴシック" charset="-128"/>
                <a:sym typeface="Symbol"/>
              </a:rPr>
              <a:t>,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have the properties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	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         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3" y="5946873"/>
            <a:ext cx="8231187" cy="98583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High level usage dictated by these definitions</a:t>
            </a:r>
            <a:endParaRPr lang="en-US" altLang="ja-JP" sz="1800" b="1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altLang="ja-JP" sz="1800" b="1"/>
              <a:t>Deeper algebraic properties set by the collision function </a:t>
            </a:r>
            <a:r>
              <a:rPr lang="en-US" altLang="ja-JP" sz="180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Frequent switching between </a:t>
            </a:r>
            <a:r>
              <a:rPr lang="ja-JP" altLang="en-US" sz="1800" b="1"/>
              <a:t>“</a:t>
            </a:r>
            <a:r>
              <a:rPr lang="en-US" altLang="ja-JP" sz="1800" b="1"/>
              <a:t>algebras</a:t>
            </a:r>
            <a:r>
              <a:rPr lang="ja-JP" altLang="en-US" sz="1800" b="1"/>
              <a:t>”</a:t>
            </a:r>
            <a:r>
              <a:rPr lang="en-US" altLang="ja-JP" sz="1800" b="1"/>
              <a:t> (how spreadsheets are used)</a:t>
            </a:r>
            <a:endParaRPr lang="en-US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3767"/>
    </a:accent4>
    <a:accent5>
      <a:srgbClr val="D2DCF2"/>
    </a:accent5>
    <a:accent6>
      <a:srgbClr val="009D00"/>
    </a:accent6>
    <a:hlink>
      <a:srgbClr val="FC0128"/>
    </a:hlink>
    <a:folHlink>
      <a:srgbClr val="CECECE"/>
    </a:folHlink>
  </a:clrScheme>
  <a:fontScheme name="Custom 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NC-Whi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3537</Words>
  <Application>Microsoft Macintosh PowerPoint</Application>
  <PresentationFormat>Custom</PresentationFormat>
  <Paragraphs>931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Group 109 Template 2012</vt:lpstr>
      <vt:lpstr>1_Black background</vt:lpstr>
      <vt:lpstr>Signal Processing on Databases</vt:lpstr>
      <vt:lpstr>Outline</vt:lpstr>
      <vt:lpstr>What are Spreadsheets and Big Tables?</vt:lpstr>
      <vt:lpstr>Goal: Signal Processing on Graphs/Strings/Spreadsheets/Tables/ …</vt:lpstr>
      <vt:lpstr>Multi-Dimensional Associative Arrays</vt:lpstr>
      <vt:lpstr>Composable Associative Arrays</vt:lpstr>
      <vt:lpstr>Universal “Exploded” Schema</vt:lpstr>
      <vt:lpstr>Outline</vt:lpstr>
      <vt:lpstr>Associative Array Definitions</vt:lpstr>
      <vt:lpstr>Associative Array Values</vt:lpstr>
      <vt:lpstr>Collision Function f()</vt:lpstr>
      <vt:lpstr>What About Concatenation?</vt:lpstr>
      <vt:lpstr>Matrix Multiply Framework</vt:lpstr>
      <vt:lpstr>Theory Questions</vt:lpstr>
      <vt:lpstr>Outline</vt:lpstr>
      <vt:lpstr>Operators Roadmap</vt:lpstr>
      <vt:lpstr>Including Concatenation</vt:lpstr>
      <vt:lpstr>Associative and Commutative Operators</vt:lpstr>
      <vt:lpstr>Distributive Operator Pairs</vt:lpstr>
      <vt:lpstr>Distributive Operator Pairs with Annihilators (0) and Identities (1)</vt:lpstr>
      <vt:lpstr>Operator Pairs</vt:lpstr>
      <vt:lpstr>Concatenate Operators</vt:lpstr>
      <vt:lpstr>Outline</vt:lpstr>
      <vt:lpstr>Vector Space over a Feld</vt:lpstr>
      <vt:lpstr>Vector Semispace Properties</vt:lpstr>
      <vt:lpstr>Unique Coefficient Conditions</vt:lpstr>
      <vt:lpstr>Canonical Vectors</vt:lpstr>
      <vt:lpstr>Single Valued Vectors</vt:lpstr>
      <vt:lpstr>Multi-Valued Vectors</vt:lpstr>
      <vt:lpstr>Outline</vt:lpstr>
      <vt:lpstr>Matrix Transpose</vt:lpstr>
      <vt:lpstr>Special Matrices</vt:lpstr>
      <vt:lpstr>Matrix Multiply</vt:lpstr>
      <vt:lpstr>Matrix Multiply Examples </vt:lpstr>
      <vt:lpstr>Identity</vt:lpstr>
      <vt:lpstr>Inverses</vt:lpstr>
      <vt:lpstr>Eigenvectors (simple case)</vt:lpstr>
      <vt:lpstr>Pseudoinverse (simple case)</vt:lpstr>
      <vt:lpstr>Future Work: Got Theorems?</vt:lpstr>
      <vt:lpstr>Summary</vt:lpstr>
      <vt:lpstr>Example Code &amp; Assignment</vt:lpstr>
      <vt:lpstr>Relational Model High Level Comparison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Julia Mullen</cp:lastModifiedBy>
  <cp:revision>96</cp:revision>
  <dcterms:created xsi:type="dcterms:W3CDTF">2012-03-20T12:28:31Z</dcterms:created>
  <dcterms:modified xsi:type="dcterms:W3CDTF">2012-09-28T19:34:20Z</dcterms:modified>
</cp:coreProperties>
</file>