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95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305" r:id="rId5"/>
    <p:sldId id="307" r:id="rId6"/>
    <p:sldId id="308" r:id="rId7"/>
    <p:sldId id="326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27" r:id="rId17"/>
    <p:sldId id="319" r:id="rId18"/>
    <p:sldId id="320" r:id="rId19"/>
    <p:sldId id="321" r:id="rId20"/>
    <p:sldId id="322" r:id="rId21"/>
    <p:sldId id="323" r:id="rId22"/>
    <p:sldId id="324" r:id="rId23"/>
    <p:sldId id="328" r:id="rId24"/>
    <p:sldId id="325" r:id="rId25"/>
  </p:sldIdLst>
  <p:sldSz cx="10058400" cy="7772400"/>
  <p:notesSz cx="7010400" cy="9271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CF2"/>
    <a:srgbClr val="B2B2B2"/>
    <a:srgbClr val="A6A6A6"/>
    <a:srgbClr val="4D4D4D"/>
    <a:srgbClr val="00539B"/>
    <a:srgbClr val="5D87A1"/>
    <a:srgbClr val="B30838"/>
    <a:srgbClr val="611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0" autoAdjust="0"/>
    <p:restoredTop sz="94660"/>
  </p:normalViewPr>
  <p:slideViewPr>
    <p:cSldViewPr snapToGrid="0">
      <p:cViewPr varScale="1">
        <p:scale>
          <a:sx n="80" d="100"/>
          <a:sy n="80" d="100"/>
        </p:scale>
        <p:origin x="-1032" y="-104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3256"/>
    </p:cViewPr>
  </p:sorterViewPr>
  <p:notesViewPr>
    <p:cSldViewPr snapToGrid="0" showGuides="1">
      <p:cViewPr varScale="1">
        <p:scale>
          <a:sx n="97" d="100"/>
          <a:sy n="97" d="100"/>
        </p:scale>
        <p:origin x="-3540" y="-114"/>
      </p:cViewPr>
      <p:guideLst>
        <p:guide orient="horz" pos="2920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1C11E-1A00-48AF-8C08-97C362C67874}" type="datetimeFigureOut">
              <a:rPr lang="en-US" smtClean="0"/>
              <a:pPr/>
              <a:t>11/11/12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FDF9B-F3F5-4382-A25B-4EAA3B410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2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C7BB64C-82E2-466C-9C50-B2DA6307AB11}" type="datetimeFigureOut">
              <a:rPr lang="en-US" smtClean="0"/>
              <a:pPr/>
              <a:t>11/11/12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696913"/>
            <a:ext cx="4498975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18" tIns="46510" rIns="93018" bIns="465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03725"/>
            <a:ext cx="5608320" cy="4171950"/>
          </a:xfrm>
          <a:prstGeom prst="rect">
            <a:avLst/>
          </a:prstGeom>
        </p:spPr>
        <p:txBody>
          <a:bodyPr vert="horz" lIns="93018" tIns="46510" rIns="93018" bIns="4651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A778FBA5-F957-4CE9-A734-9CFA9C4F5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3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40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Graph</a:t>
            </a:r>
            <a:r>
              <a:rPr lang="en-US" baseline="0" dirty="0" smtClean="0"/>
              <a:t> topology determines which vertices are accessible.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Space</a:t>
            </a:r>
            <a:r>
              <a:rPr lang="en-US" baseline="0" dirty="0" smtClean="0"/>
              <a:t> and time like dimensions can be handled with range queries.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5E0D719D-AD4C-3348-A99D-8CAF7618D73E}" type="slidenum">
              <a:rPr lang="en-US" sz="1000" i="1">
                <a:latin typeface="Times New Roman" charset="0"/>
              </a:rPr>
              <a:pPr algn="r"/>
              <a:t>12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292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2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In polygon</a:t>
            </a:r>
            <a:r>
              <a:rPr lang="en-US" baseline="0" dirty="0" smtClean="0"/>
              <a:t> function can be used to find points in a region.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Convolution</a:t>
            </a:r>
            <a:r>
              <a:rPr lang="en-US" baseline="0" dirty="0" smtClean="0"/>
              <a:t> can be applied to associative arrays if there is sequence like key.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3AD746F-D526-EC4D-A8C2-121B45C67A01}" type="slidenum">
              <a:rPr lang="en-US" sz="1000" i="1">
                <a:latin typeface="Times New Roman" charset="0"/>
              </a:rPr>
              <a:pPr algn="r"/>
              <a:t>14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296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Moving values</a:t>
            </a:r>
            <a:r>
              <a:rPr lang="en-US" baseline="0" dirty="0" smtClean="0"/>
              <a:t> between column keys and values can be used in a variety of analytics.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00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Finding row with the same column key type is a standard analytic.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9E985A3A-6C7A-C345-A8A3-A727F14F296F}" type="slidenum">
              <a:rPr lang="en-US" sz="1000" i="1">
                <a:latin typeface="Times New Roman" charset="0"/>
              </a:rPr>
              <a:pPr algn="r"/>
              <a:t>17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307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Type pairs can</a:t>
            </a:r>
            <a:r>
              <a:rPr lang="en-US" baseline="0" dirty="0" smtClean="0"/>
              <a:t> be found with sum operations.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Finding rows with pairs</a:t>
            </a:r>
            <a:r>
              <a:rPr lang="en-US" baseline="0" dirty="0" smtClean="0"/>
              <a:t> from two sets of columns.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E2E14B0F-320D-484B-ABFF-E69C08CF991B}" type="slidenum">
              <a:rPr lang="en-US" sz="1000" i="1">
                <a:latin typeface="Times New Roman" charset="0"/>
              </a:rPr>
              <a:pPr algn="r"/>
              <a:t>19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316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6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Matrix multiply is one mechanism for finding pairs.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00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7F2D40C-5392-6143-95F8-9AAE3A405BD0}" type="slidenum">
              <a:rPr lang="en-US" sz="1000" i="1">
                <a:latin typeface="Times New Roman" charset="0"/>
              </a:rPr>
              <a:pPr algn="r"/>
              <a:t>20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319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94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In</a:t>
            </a:r>
            <a:r>
              <a:rPr lang="en-US" baseline="0" dirty="0" smtClean="0"/>
              <a:t> directed graphs there are often additional edges that can be inferred from the types of the edges.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Checks</a:t>
            </a:r>
            <a:r>
              <a:rPr lang="en-US" baseline="0" dirty="0" smtClean="0"/>
              <a:t> to see if semantic pairs are present in the same row.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28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Code and Homework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18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Exploded</a:t>
            </a:r>
            <a:r>
              <a:rPr lang="en-US" baseline="0" dirty="0" smtClean="0"/>
              <a:t> schema allow fast access to row and columns.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Computing simple statistics are fundamental to any</a:t>
            </a:r>
            <a:r>
              <a:rPr lang="en-US" baseline="0" dirty="0" smtClean="0"/>
              <a:t> analytic.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2528D180-8DA6-BC45-8E97-85F38E05DA9D}" type="slidenum">
              <a:rPr lang="en-US" sz="1000" i="1">
                <a:latin typeface="Times New Roman" charset="0"/>
              </a:rPr>
              <a:pPr algn="r"/>
              <a:t>5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276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Computing sums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covariances</a:t>
            </a:r>
            <a:r>
              <a:rPr lang="en-US" baseline="0" dirty="0" smtClean="0"/>
              <a:t> are simple to do with basic D4M commands.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00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Building graphs</a:t>
            </a:r>
            <a:r>
              <a:rPr lang="en-US" baseline="0" dirty="0" smtClean="0"/>
              <a:t> are done by a sequence of row and column queries.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9DD3643-C4B1-8A4A-9E80-159513DBC4CB}" type="slidenum">
              <a:rPr lang="en-US" sz="1000" i="1">
                <a:latin typeface="Times New Roman" charset="0"/>
              </a:rPr>
              <a:pPr algn="r"/>
              <a:t>8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281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1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Clutter elimination is critical to effective graph construction.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Graph</a:t>
            </a:r>
            <a:r>
              <a:rPr lang="en-US" baseline="0" dirty="0" smtClean="0"/>
              <a:t> topology determines which vertices are accessible.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3167" y="5793714"/>
            <a:ext cx="3792066" cy="38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1" y="3413100"/>
            <a:ext cx="8229599" cy="2031187"/>
          </a:xfrm>
          <a:prstGeom prst="rect">
            <a:avLst/>
          </a:prstGeom>
        </p:spPr>
        <p:txBody>
          <a:bodyPr lIns="101882" tIns="50941" rIns="101882" bIns="50941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674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914401" y="1570181"/>
            <a:ext cx="8229599" cy="1467294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69"/>
              </a:spcAft>
              <a:defRPr sz="3600" smtClean="0"/>
            </a:lvl1pPr>
          </a:lstStyle>
          <a:p>
            <a:r>
              <a:rPr lang="en-US" dirty="0" smtClean="0"/>
              <a:t>Click to edit Master title style</a:t>
            </a:r>
            <a:endParaRPr dirty="0" smtClean="0"/>
          </a:p>
        </p:txBody>
      </p:sp>
      <p:cxnSp>
        <p:nvCxnSpPr>
          <p:cNvPr id="9" name="Straight Connector 12"/>
          <p:cNvCxnSpPr>
            <a:cxnSpLocks noChangeShapeType="1"/>
          </p:cNvCxnSpPr>
          <p:nvPr userDrawn="1"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8" name="Rectangle 1032"/>
          <p:cNvSpPr>
            <a:spLocks noChangeArrowheads="1"/>
          </p:cNvSpPr>
          <p:nvPr userDrawn="1"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9007651" cy="5474698"/>
          </a:xfrm>
          <a:prstGeom prst="rect">
            <a:avLst/>
          </a:prstGeom>
        </p:spPr>
        <p:txBody>
          <a:bodyPr lIns="101882" tIns="50941" rIns="101882" bIns="50941"/>
          <a:lstStyle>
            <a:lvl1pPr marL="382588" marR="0" indent="-382588" algn="l" defTabSz="1019175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 sz="2000">
                <a:solidFill>
                  <a:schemeClr val="tx1"/>
                </a:solidFill>
              </a:defRPr>
            </a:lvl1pPr>
            <a:lvl2pPr marL="960438" marR="0" indent="-381000" algn="l" defTabSz="10191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 sz="1800">
                <a:solidFill>
                  <a:schemeClr val="tx1"/>
                </a:solidFill>
              </a:defRPr>
            </a:lvl2pPr>
            <a:lvl3pPr marL="1343025" marR="0" indent="-255588" algn="l" defTabSz="1019175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3pPr>
            <a:lvl4pPr marL="1722438" marR="0" indent="-131763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400">
                <a:solidFill>
                  <a:schemeClr val="tx1"/>
                </a:solidFill>
              </a:defRPr>
            </a:lvl4pPr>
            <a:lvl5pPr marL="2038350" marR="0" indent="-209550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200">
                <a:solidFill>
                  <a:schemeClr val="tx1"/>
                </a:solidFill>
              </a:defRPr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1272" indent="0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513186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1272" indent="1769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80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ck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emf"/><Relationship Id="rId8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6261" y="442914"/>
            <a:ext cx="536257" cy="53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47547" y="7223711"/>
            <a:ext cx="1990788" cy="20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94" r:id="rId3"/>
    <p:sldLayoutId id="2147483697" r:id="rId4"/>
    <p:sldLayoutId id="2147483698" r:id="rId5"/>
  </p:sldLayoutIdLst>
  <p:txStyles>
    <p:titleStyle>
      <a:lvl1pPr algn="ctr" eaLnBrk="1" hangingPunct="1">
        <a:lnSpc>
          <a:spcPts val="3000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60013" indent="-260013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2200" b="1">
          <a:latin typeface="Arial" pitchFamily="34" charset="0"/>
          <a:cs typeface="Arial" pitchFamily="34" charset="0"/>
        </a:defRPr>
      </a:lvl1pPr>
      <a:lvl2pPr marL="567783" indent="-251169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–"/>
        <a:defRPr sz="2200" b="1">
          <a:latin typeface="Arial" pitchFamily="34" charset="0"/>
          <a:cs typeface="Arial" pitchFamily="34" charset="0"/>
        </a:defRPr>
      </a:lvl2pPr>
      <a:lvl3pPr marL="951610" indent="-249400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800" b="1">
          <a:latin typeface="Arial" pitchFamily="34" charset="0"/>
          <a:cs typeface="Arial" pitchFamily="34" charset="0"/>
        </a:defRPr>
      </a:lvl3pPr>
      <a:lvl4pPr marL="1153253" indent="-201642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Courier New" pitchFamily="49" charset="0"/>
        <a:buChar char="o"/>
        <a:defRPr sz="1600" b="1">
          <a:latin typeface="Arial" pitchFamily="34" charset="0"/>
          <a:cs typeface="Arial" pitchFamily="34" charset="0"/>
        </a:defRPr>
      </a:lvl4pPr>
      <a:lvl5pPr marL="887934" indent="0" algn="l" eaLnBrk="1" hangingPunct="1">
        <a:spcBef>
          <a:spcPts val="669"/>
        </a:spcBef>
        <a:defRPr sz="1800" b="1">
          <a:latin typeface="Arial" pitchFamily="34" charset="0"/>
          <a:cs typeface="Arial" pitchFamily="34" charset="0"/>
        </a:defRPr>
      </a:lvl5pPr>
      <a:lvl6pPr marL="1278838" indent="0" algn="l" eaLnBrk="1" hangingPunct="1">
        <a:spcBef>
          <a:spcPts val="669"/>
        </a:spcBef>
        <a:defRPr sz="1600" b="1">
          <a:latin typeface="Arial" pitchFamily="34" charset="0"/>
          <a:cs typeface="Arial" pitchFamily="34" charset="0"/>
        </a:defRPr>
      </a:lvl6pPr>
      <a:lvl7pPr marL="1469867" indent="-199874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3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7555230" y="7216767"/>
            <a:ext cx="1978661" cy="218544"/>
            <a:chOff x="7430163" y="6509461"/>
            <a:chExt cx="2034253" cy="224684"/>
          </a:xfrm>
        </p:grpSpPr>
        <p:sp>
          <p:nvSpPr>
            <p:cNvPr id="27" name="Freeform 7"/>
            <p:cNvSpPr>
              <a:spLocks/>
            </p:cNvSpPr>
            <p:nvPr userDrawn="1"/>
          </p:nvSpPr>
          <p:spPr bwMode="auto">
            <a:xfrm>
              <a:off x="7430163" y="6511176"/>
              <a:ext cx="96552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3" y="84"/>
                </a:cxn>
              </a:cxnLst>
              <a:rect l="0" t="0" r="r" b="b"/>
              <a:pathLst>
                <a:path w="82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 userDrawn="1"/>
          </p:nvSpPr>
          <p:spPr bwMode="auto">
            <a:xfrm>
              <a:off x="7531709" y="6511176"/>
              <a:ext cx="51605" cy="1029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41" y="5"/>
                </a:cxn>
                <a:cxn ang="0">
                  <a:pos x="31" y="16"/>
                </a:cxn>
                <a:cxn ang="0">
                  <a:pos x="31" y="69"/>
                </a:cxn>
                <a:cxn ang="0">
                  <a:pos x="41" y="79"/>
                </a:cxn>
                <a:cxn ang="0">
                  <a:pos x="43" y="79"/>
                </a:cxn>
                <a:cxn ang="0">
                  <a:pos x="4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2" y="70"/>
                </a:cxn>
                <a:cxn ang="0">
                  <a:pos x="12" y="16"/>
                </a:cxn>
                <a:cxn ang="0">
                  <a:pos x="2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84">
                  <a:moveTo>
                    <a:pt x="0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5"/>
                    <a:pt x="31" y="9"/>
                    <a:pt x="31" y="16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76"/>
                    <a:pt x="33" y="79"/>
                    <a:pt x="41" y="79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9" y="79"/>
                    <a:pt x="12" y="76"/>
                    <a:pt x="12" y="70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9"/>
                    <a:pt x="10" y="5"/>
                    <a:pt x="2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/>
            </p:cNvSpPr>
            <p:nvPr userDrawn="1"/>
          </p:nvSpPr>
          <p:spPr bwMode="auto">
            <a:xfrm>
              <a:off x="7594967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29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70" y="5"/>
                </a:cxn>
                <a:cxn ang="0">
                  <a:pos x="70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5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6"/>
                    <a:pt x="5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2" y="5"/>
                    <a:pt x="71" y="5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5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 userDrawn="1"/>
          </p:nvSpPr>
          <p:spPr bwMode="auto">
            <a:xfrm>
              <a:off x="7728143" y="6509461"/>
              <a:ext cx="103211" cy="106339"/>
            </a:xfrm>
            <a:custGeom>
              <a:avLst/>
              <a:gdLst/>
              <a:ahLst/>
              <a:cxnLst>
                <a:cxn ang="0">
                  <a:pos x="88" y="62"/>
                </a:cxn>
                <a:cxn ang="0">
                  <a:pos x="81" y="87"/>
                </a:cxn>
                <a:cxn ang="0">
                  <a:pos x="73" y="86"/>
                </a:cxn>
                <a:cxn ang="0">
                  <a:pos x="50" y="88"/>
                </a:cxn>
                <a:cxn ang="0">
                  <a:pos x="0" y="45"/>
                </a:cxn>
                <a:cxn ang="0">
                  <a:pos x="52" y="0"/>
                </a:cxn>
                <a:cxn ang="0">
                  <a:pos x="78" y="6"/>
                </a:cxn>
                <a:cxn ang="0">
                  <a:pos x="81" y="4"/>
                </a:cxn>
                <a:cxn ang="0">
                  <a:pos x="84" y="4"/>
                </a:cxn>
                <a:cxn ang="0">
                  <a:pos x="85" y="28"/>
                </a:cxn>
                <a:cxn ang="0">
                  <a:pos x="80" y="28"/>
                </a:cxn>
                <a:cxn ang="0">
                  <a:pos x="53" y="7"/>
                </a:cxn>
                <a:cxn ang="0">
                  <a:pos x="21" y="43"/>
                </a:cxn>
                <a:cxn ang="0">
                  <a:pos x="55" y="82"/>
                </a:cxn>
                <a:cxn ang="0">
                  <a:pos x="83" y="62"/>
                </a:cxn>
                <a:cxn ang="0">
                  <a:pos x="88" y="62"/>
                </a:cxn>
              </a:cxnLst>
              <a:rect l="0" t="0" r="r" b="b"/>
              <a:pathLst>
                <a:path w="88" h="88">
                  <a:moveTo>
                    <a:pt x="88" y="62"/>
                  </a:moveTo>
                  <a:cubicBezTo>
                    <a:pt x="87" y="69"/>
                    <a:pt x="84" y="80"/>
                    <a:pt x="81" y="87"/>
                  </a:cubicBezTo>
                  <a:cubicBezTo>
                    <a:pt x="79" y="86"/>
                    <a:pt x="76" y="86"/>
                    <a:pt x="73" y="86"/>
                  </a:cubicBezTo>
                  <a:cubicBezTo>
                    <a:pt x="67" y="86"/>
                    <a:pt x="60" y="88"/>
                    <a:pt x="50" y="88"/>
                  </a:cubicBezTo>
                  <a:cubicBezTo>
                    <a:pt x="22" y="88"/>
                    <a:pt x="0" y="69"/>
                    <a:pt x="0" y="45"/>
                  </a:cubicBezTo>
                  <a:cubicBezTo>
                    <a:pt x="0" y="20"/>
                    <a:pt x="23" y="0"/>
                    <a:pt x="52" y="0"/>
                  </a:cubicBezTo>
                  <a:cubicBezTo>
                    <a:pt x="66" y="0"/>
                    <a:pt x="75" y="6"/>
                    <a:pt x="78" y="6"/>
                  </a:cubicBezTo>
                  <a:cubicBezTo>
                    <a:pt x="79" y="6"/>
                    <a:pt x="80" y="5"/>
                    <a:pt x="81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76" y="15"/>
                    <a:pt x="66" y="7"/>
                    <a:pt x="53" y="7"/>
                  </a:cubicBezTo>
                  <a:cubicBezTo>
                    <a:pt x="34" y="7"/>
                    <a:pt x="21" y="22"/>
                    <a:pt x="21" y="43"/>
                  </a:cubicBezTo>
                  <a:cubicBezTo>
                    <a:pt x="21" y="65"/>
                    <a:pt x="35" y="82"/>
                    <a:pt x="55" y="82"/>
                  </a:cubicBezTo>
                  <a:cubicBezTo>
                    <a:pt x="67" y="82"/>
                    <a:pt x="77" y="74"/>
                    <a:pt x="83" y="62"/>
                  </a:cubicBezTo>
                  <a:lnTo>
                    <a:pt x="88" y="6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 userDrawn="1"/>
          </p:nvSpPr>
          <p:spPr bwMode="auto">
            <a:xfrm>
              <a:off x="7848000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8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1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1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8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auto">
            <a:xfrm>
              <a:off x="7976182" y="6511176"/>
              <a:ext cx="96552" cy="102909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3" y="69"/>
                </a:cxn>
                <a:cxn ang="0">
                  <a:pos x="13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2" y="84"/>
                </a:cxn>
              </a:cxnLst>
              <a:rect l="0" t="0" r="r" b="b"/>
              <a:pathLst>
                <a:path w="82" h="84">
                  <a:moveTo>
                    <a:pt x="72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3" y="76"/>
                    <a:pt x="13" y="69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2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 userDrawn="1"/>
          </p:nvSpPr>
          <p:spPr bwMode="auto">
            <a:xfrm>
              <a:off x="8077728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69" y="5"/>
                </a:cxn>
                <a:cxn ang="0">
                  <a:pos x="69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4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8" y="6"/>
                    <a:pt x="5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1" y="5"/>
                    <a:pt x="71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4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/>
            </p:cNvSpPr>
            <p:nvPr userDrawn="1"/>
          </p:nvSpPr>
          <p:spPr bwMode="auto">
            <a:xfrm>
              <a:off x="8260844" y="6511176"/>
              <a:ext cx="98217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3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3" y="5"/>
                </a:cxn>
                <a:cxn ang="0">
                  <a:pos x="33" y="15"/>
                </a:cxn>
                <a:cxn ang="0">
                  <a:pos x="33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3" y="61"/>
                </a:cxn>
                <a:cxn ang="0">
                  <a:pos x="73" y="84"/>
                </a:cxn>
              </a:cxnLst>
              <a:rect l="0" t="0" r="r" b="b"/>
              <a:pathLst>
                <a:path w="83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6" y="5"/>
                    <a:pt x="33" y="9"/>
                    <a:pt x="33" y="15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3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6" y="77"/>
                    <a:pt x="68" y="72"/>
                    <a:pt x="77" y="61"/>
                  </a:cubicBezTo>
                  <a:cubicBezTo>
                    <a:pt x="83" y="61"/>
                    <a:pt x="83" y="61"/>
                    <a:pt x="83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 noEditPoints="1"/>
            </p:cNvSpPr>
            <p:nvPr userDrawn="1"/>
          </p:nvSpPr>
          <p:spPr bwMode="auto">
            <a:xfrm>
              <a:off x="8362390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3" y="71"/>
                </a:cxn>
                <a:cxn ang="0">
                  <a:pos x="34" y="81"/>
                </a:cxn>
                <a:cxn ang="0">
                  <a:pos x="35" y="81"/>
                </a:cxn>
                <a:cxn ang="0">
                  <a:pos x="35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8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7" y="81"/>
                </a:cxn>
                <a:cxn ang="0">
                  <a:pos x="97" y="86"/>
                </a:cxn>
                <a:cxn ang="0">
                  <a:pos x="53" y="86"/>
                </a:cxn>
                <a:cxn ang="0">
                  <a:pos x="53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8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1" y="48"/>
                </a:cxn>
                <a:cxn ang="0">
                  <a:pos x="55" y="48"/>
                </a:cxn>
                <a:cxn ang="0">
                  <a:pos x="43" y="16"/>
                </a:cxn>
              </a:cxnLst>
              <a:rect l="0" t="0" r="r" b="b"/>
              <a:pathLst>
                <a:path w="97" h="86">
                  <a:moveTo>
                    <a:pt x="29" y="55"/>
                  </a:moveTo>
                  <a:cubicBezTo>
                    <a:pt x="23" y="71"/>
                    <a:pt x="23" y="71"/>
                    <a:pt x="23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8" y="81"/>
                    <a:pt x="11" y="78"/>
                    <a:pt x="15" y="69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7" y="78"/>
                    <a:pt x="90" y="81"/>
                    <a:pt x="97" y="81"/>
                  </a:cubicBezTo>
                  <a:cubicBezTo>
                    <a:pt x="97" y="86"/>
                    <a:pt x="97" y="86"/>
                    <a:pt x="97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6" y="81"/>
                    <a:pt x="67" y="77"/>
                    <a:pt x="65" y="71"/>
                  </a:cubicBezTo>
                  <a:cubicBezTo>
                    <a:pt x="58" y="55"/>
                    <a:pt x="58" y="55"/>
                    <a:pt x="58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5" y="48"/>
                    <a:pt x="55" y="48"/>
                    <a:pt x="55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 noEditPoints="1"/>
            </p:cNvSpPr>
            <p:nvPr userDrawn="1"/>
          </p:nvSpPr>
          <p:spPr bwMode="auto">
            <a:xfrm>
              <a:off x="8488907" y="6509461"/>
              <a:ext cx="103211" cy="104624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7" y="10"/>
                </a:cxn>
                <a:cxn ang="0">
                  <a:pos x="82" y="22"/>
                </a:cxn>
                <a:cxn ang="0">
                  <a:pos x="66" y="38"/>
                </a:cxn>
                <a:cxn ang="0">
                  <a:pos x="66" y="38"/>
                </a:cxn>
                <a:cxn ang="0">
                  <a:pos x="87" y="61"/>
                </a:cxn>
                <a:cxn ang="0">
                  <a:pos x="52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16" y="70"/>
                </a:cxn>
                <a:cxn ang="0">
                  <a:pos x="16" y="19"/>
                </a:cxn>
                <a:cxn ang="0">
                  <a:pos x="35" y="36"/>
                </a:cxn>
                <a:cxn ang="0">
                  <a:pos x="45" y="36"/>
                </a:cxn>
                <a:cxn ang="0">
                  <a:pos x="62" y="22"/>
                </a:cxn>
                <a:cxn ang="0">
                  <a:pos x="42" y="5"/>
                </a:cxn>
                <a:cxn ang="0">
                  <a:pos x="35" y="6"/>
                </a:cxn>
                <a:cxn ang="0">
                  <a:pos x="35" y="36"/>
                </a:cxn>
                <a:cxn ang="0">
                  <a:pos x="35" y="68"/>
                </a:cxn>
                <a:cxn ang="0">
                  <a:pos x="47" y="80"/>
                </a:cxn>
                <a:cxn ang="0">
                  <a:pos x="66" y="61"/>
                </a:cxn>
                <a:cxn ang="0">
                  <a:pos x="45" y="41"/>
                </a:cxn>
                <a:cxn ang="0">
                  <a:pos x="35" y="42"/>
                </a:cxn>
                <a:cxn ang="0">
                  <a:pos x="35" y="68"/>
                </a:cxn>
              </a:cxnLst>
              <a:rect l="0" t="0" r="r" b="b"/>
              <a:pathLst>
                <a:path w="87" h="86">
                  <a:moveTo>
                    <a:pt x="16" y="19"/>
                  </a:moveTo>
                  <a:cubicBezTo>
                    <a:pt x="16" y="9"/>
                    <a:pt x="15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4" y="2"/>
                    <a:pt x="11" y="2"/>
                    <a:pt x="18" y="1"/>
                  </a:cubicBezTo>
                  <a:cubicBezTo>
                    <a:pt x="26" y="1"/>
                    <a:pt x="34" y="0"/>
                    <a:pt x="40" y="0"/>
                  </a:cubicBezTo>
                  <a:cubicBezTo>
                    <a:pt x="57" y="0"/>
                    <a:pt x="70" y="2"/>
                    <a:pt x="77" y="10"/>
                  </a:cubicBezTo>
                  <a:cubicBezTo>
                    <a:pt x="80" y="13"/>
                    <a:pt x="82" y="18"/>
                    <a:pt x="82" y="22"/>
                  </a:cubicBezTo>
                  <a:cubicBezTo>
                    <a:pt x="82" y="30"/>
                    <a:pt x="77" y="35"/>
                    <a:pt x="66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9" y="41"/>
                    <a:pt x="87" y="50"/>
                    <a:pt x="87" y="61"/>
                  </a:cubicBezTo>
                  <a:cubicBezTo>
                    <a:pt x="87" y="75"/>
                    <a:pt x="74" y="86"/>
                    <a:pt x="52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3" y="81"/>
                    <a:pt x="16" y="78"/>
                    <a:pt x="16" y="70"/>
                  </a:cubicBezTo>
                  <a:lnTo>
                    <a:pt x="16" y="19"/>
                  </a:lnTo>
                  <a:close/>
                  <a:moveTo>
                    <a:pt x="35" y="36"/>
                  </a:moveTo>
                  <a:cubicBezTo>
                    <a:pt x="38" y="36"/>
                    <a:pt x="43" y="36"/>
                    <a:pt x="45" y="36"/>
                  </a:cubicBezTo>
                  <a:cubicBezTo>
                    <a:pt x="59" y="36"/>
                    <a:pt x="62" y="29"/>
                    <a:pt x="62" y="22"/>
                  </a:cubicBezTo>
                  <a:cubicBezTo>
                    <a:pt x="62" y="14"/>
                    <a:pt x="58" y="5"/>
                    <a:pt x="42" y="5"/>
                  </a:cubicBezTo>
                  <a:cubicBezTo>
                    <a:pt x="39" y="5"/>
                    <a:pt x="37" y="6"/>
                    <a:pt x="35" y="6"/>
                  </a:cubicBezTo>
                  <a:lnTo>
                    <a:pt x="35" y="36"/>
                  </a:lnTo>
                  <a:close/>
                  <a:moveTo>
                    <a:pt x="35" y="68"/>
                  </a:moveTo>
                  <a:cubicBezTo>
                    <a:pt x="35" y="78"/>
                    <a:pt x="38" y="80"/>
                    <a:pt x="47" y="80"/>
                  </a:cubicBezTo>
                  <a:cubicBezTo>
                    <a:pt x="62" y="80"/>
                    <a:pt x="66" y="71"/>
                    <a:pt x="66" y="61"/>
                  </a:cubicBezTo>
                  <a:cubicBezTo>
                    <a:pt x="66" y="53"/>
                    <a:pt x="62" y="41"/>
                    <a:pt x="45" y="41"/>
                  </a:cubicBezTo>
                  <a:cubicBezTo>
                    <a:pt x="42" y="41"/>
                    <a:pt x="37" y="42"/>
                    <a:pt x="35" y="42"/>
                  </a:cubicBezTo>
                  <a:lnTo>
                    <a:pt x="35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7"/>
            <p:cNvSpPr>
              <a:spLocks noEditPoints="1"/>
            </p:cNvSpPr>
            <p:nvPr userDrawn="1"/>
          </p:nvSpPr>
          <p:spPr bwMode="auto">
            <a:xfrm>
              <a:off x="8607100" y="6509461"/>
              <a:ext cx="119858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 noEditPoints="1"/>
            </p:cNvSpPr>
            <p:nvPr userDrawn="1"/>
          </p:nvSpPr>
          <p:spPr bwMode="auto">
            <a:xfrm>
              <a:off x="8735281" y="6509461"/>
              <a:ext cx="123187" cy="106339"/>
            </a:xfrm>
            <a:custGeom>
              <a:avLst/>
              <a:gdLst/>
              <a:ahLst/>
              <a:cxnLst>
                <a:cxn ang="0">
                  <a:pos x="33" y="71"/>
                </a:cxn>
                <a:cxn ang="0">
                  <a:pos x="44" y="81"/>
                </a:cxn>
                <a:cxn ang="0">
                  <a:pos x="48" y="81"/>
                </a:cxn>
                <a:cxn ang="0">
                  <a:pos x="48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3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8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8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7" y="88"/>
                </a:cxn>
                <a:cxn ang="0">
                  <a:pos x="67" y="79"/>
                </a:cxn>
                <a:cxn ang="0">
                  <a:pos x="44" y="51"/>
                </a:cxn>
                <a:cxn ang="0">
                  <a:pos x="33" y="51"/>
                </a:cxn>
                <a:cxn ang="0">
                  <a:pos x="33" y="71"/>
                </a:cxn>
                <a:cxn ang="0">
                  <a:pos x="33" y="45"/>
                </a:cxn>
                <a:cxn ang="0">
                  <a:pos x="38" y="45"/>
                </a:cxn>
                <a:cxn ang="0">
                  <a:pos x="64" y="25"/>
                </a:cxn>
                <a:cxn ang="0">
                  <a:pos x="40" y="6"/>
                </a:cxn>
                <a:cxn ang="0">
                  <a:pos x="33" y="6"/>
                </a:cxn>
                <a:cxn ang="0">
                  <a:pos x="33" y="45"/>
                </a:cxn>
              </a:cxnLst>
              <a:rect l="0" t="0" r="r" b="b"/>
              <a:pathLst>
                <a:path w="105" h="88">
                  <a:moveTo>
                    <a:pt x="33" y="71"/>
                  </a:moveTo>
                  <a:cubicBezTo>
                    <a:pt x="33" y="78"/>
                    <a:pt x="36" y="81"/>
                    <a:pt x="44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11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3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7" y="2"/>
                    <a:pt x="13" y="2"/>
                    <a:pt x="18" y="1"/>
                  </a:cubicBezTo>
                  <a:cubicBezTo>
                    <a:pt x="26" y="1"/>
                    <a:pt x="35" y="0"/>
                    <a:pt x="40" y="0"/>
                  </a:cubicBezTo>
                  <a:cubicBezTo>
                    <a:pt x="60" y="0"/>
                    <a:pt x="71" y="3"/>
                    <a:pt x="78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7" y="43"/>
                    <a:pt x="64" y="47"/>
                  </a:cubicBezTo>
                  <a:cubicBezTo>
                    <a:pt x="73" y="54"/>
                    <a:pt x="78" y="65"/>
                    <a:pt x="88" y="74"/>
                  </a:cubicBezTo>
                  <a:cubicBezTo>
                    <a:pt x="93" y="80"/>
                    <a:pt x="97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1" y="88"/>
                    <a:pt x="97" y="88"/>
                  </a:cubicBezTo>
                  <a:cubicBezTo>
                    <a:pt x="80" y="88"/>
                    <a:pt x="73" y="85"/>
                    <a:pt x="67" y="79"/>
                  </a:cubicBezTo>
                  <a:cubicBezTo>
                    <a:pt x="60" y="72"/>
                    <a:pt x="52" y="58"/>
                    <a:pt x="44" y="51"/>
                  </a:cubicBezTo>
                  <a:cubicBezTo>
                    <a:pt x="33" y="51"/>
                    <a:pt x="33" y="51"/>
                    <a:pt x="33" y="51"/>
                  </a:cubicBezTo>
                  <a:lnTo>
                    <a:pt x="33" y="71"/>
                  </a:lnTo>
                  <a:close/>
                  <a:moveTo>
                    <a:pt x="33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5" y="45"/>
                    <a:pt x="64" y="40"/>
                    <a:pt x="64" y="25"/>
                  </a:cubicBezTo>
                  <a:cubicBezTo>
                    <a:pt x="64" y="11"/>
                    <a:pt x="53" y="6"/>
                    <a:pt x="40" y="6"/>
                  </a:cubicBezTo>
                  <a:cubicBezTo>
                    <a:pt x="33" y="6"/>
                    <a:pt x="33" y="6"/>
                    <a:pt x="33" y="6"/>
                  </a:cubicBezTo>
                  <a:lnTo>
                    <a:pt x="33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/>
            <p:cNvSpPr>
              <a:spLocks noEditPoints="1"/>
            </p:cNvSpPr>
            <p:nvPr userDrawn="1"/>
          </p:nvSpPr>
          <p:spPr bwMode="auto">
            <a:xfrm>
              <a:off x="8866792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4" y="71"/>
                </a:cxn>
                <a:cxn ang="0">
                  <a:pos x="34" y="81"/>
                </a:cxn>
                <a:cxn ang="0">
                  <a:pos x="36" y="81"/>
                </a:cxn>
                <a:cxn ang="0">
                  <a:pos x="36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9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8" y="81"/>
                </a:cxn>
                <a:cxn ang="0">
                  <a:pos x="98" y="86"/>
                </a:cxn>
                <a:cxn ang="0">
                  <a:pos x="54" y="86"/>
                </a:cxn>
                <a:cxn ang="0">
                  <a:pos x="54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9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2" y="48"/>
                </a:cxn>
                <a:cxn ang="0">
                  <a:pos x="56" y="48"/>
                </a:cxn>
                <a:cxn ang="0">
                  <a:pos x="43" y="16"/>
                </a:cxn>
              </a:cxnLst>
              <a:rect l="0" t="0" r="r" b="b"/>
              <a:pathLst>
                <a:path w="98" h="86">
                  <a:moveTo>
                    <a:pt x="29" y="55"/>
                  </a:moveTo>
                  <a:cubicBezTo>
                    <a:pt x="24" y="71"/>
                    <a:pt x="24" y="71"/>
                    <a:pt x="24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9" y="81"/>
                    <a:pt x="12" y="78"/>
                    <a:pt x="15" y="69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8" y="78"/>
                    <a:pt x="91" y="81"/>
                    <a:pt x="98" y="81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7" y="81"/>
                    <a:pt x="68" y="77"/>
                    <a:pt x="65" y="71"/>
                  </a:cubicBezTo>
                  <a:cubicBezTo>
                    <a:pt x="59" y="55"/>
                    <a:pt x="59" y="55"/>
                    <a:pt x="59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2" y="48"/>
                    <a:pt x="32" y="48"/>
                    <a:pt x="3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/>
            <p:cNvSpPr>
              <a:spLocks/>
            </p:cNvSpPr>
            <p:nvPr userDrawn="1"/>
          </p:nvSpPr>
          <p:spPr bwMode="auto">
            <a:xfrm>
              <a:off x="8983320" y="6509461"/>
              <a:ext cx="108205" cy="104624"/>
            </a:xfrm>
            <a:custGeom>
              <a:avLst/>
              <a:gdLst/>
              <a:ahLst/>
              <a:cxnLst>
                <a:cxn ang="0">
                  <a:pos x="54" y="71"/>
                </a:cxn>
                <a:cxn ang="0">
                  <a:pos x="66" y="81"/>
                </a:cxn>
                <a:cxn ang="0">
                  <a:pos x="70" y="81"/>
                </a:cxn>
                <a:cxn ang="0">
                  <a:pos x="70" y="86"/>
                </a:cxn>
                <a:cxn ang="0">
                  <a:pos x="21" y="86"/>
                </a:cxn>
                <a:cxn ang="0">
                  <a:pos x="21" y="81"/>
                </a:cxn>
                <a:cxn ang="0">
                  <a:pos x="25" y="81"/>
                </a:cxn>
                <a:cxn ang="0">
                  <a:pos x="36" y="71"/>
                </a:cxn>
                <a:cxn ang="0">
                  <a:pos x="36" y="9"/>
                </a:cxn>
                <a:cxn ang="0">
                  <a:pos x="20" y="9"/>
                </a:cxn>
                <a:cxn ang="0">
                  <a:pos x="5" y="25"/>
                </a:cxn>
                <a:cxn ang="0">
                  <a:pos x="0" y="25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9" y="2"/>
                </a:cxn>
                <a:cxn ang="0">
                  <a:pos x="13" y="2"/>
                </a:cxn>
                <a:cxn ang="0">
                  <a:pos x="77" y="2"/>
                </a:cxn>
                <a:cxn ang="0">
                  <a:pos x="84" y="0"/>
                </a:cxn>
                <a:cxn ang="0">
                  <a:pos x="88" y="0"/>
                </a:cxn>
                <a:cxn ang="0">
                  <a:pos x="91" y="25"/>
                </a:cxn>
                <a:cxn ang="0">
                  <a:pos x="85" y="25"/>
                </a:cxn>
                <a:cxn ang="0">
                  <a:pos x="70" y="9"/>
                </a:cxn>
                <a:cxn ang="0">
                  <a:pos x="54" y="9"/>
                </a:cxn>
                <a:cxn ang="0">
                  <a:pos x="54" y="71"/>
                </a:cxn>
              </a:cxnLst>
              <a:rect l="0" t="0" r="r" b="b"/>
              <a:pathLst>
                <a:path w="91" h="86">
                  <a:moveTo>
                    <a:pt x="54" y="71"/>
                  </a:moveTo>
                  <a:cubicBezTo>
                    <a:pt x="54" y="78"/>
                    <a:pt x="57" y="81"/>
                    <a:pt x="66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33" y="81"/>
                    <a:pt x="36" y="78"/>
                    <a:pt x="36" y="71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9" y="9"/>
                    <a:pt x="8" y="11"/>
                    <a:pt x="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1"/>
                    <a:pt x="8" y="2"/>
                    <a:pt x="9" y="2"/>
                  </a:cubicBezTo>
                  <a:cubicBezTo>
                    <a:pt x="10" y="2"/>
                    <a:pt x="11" y="2"/>
                    <a:pt x="13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81" y="2"/>
                    <a:pt x="82" y="2"/>
                    <a:pt x="8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3" y="11"/>
                    <a:pt x="81" y="9"/>
                    <a:pt x="70" y="9"/>
                  </a:cubicBezTo>
                  <a:cubicBezTo>
                    <a:pt x="54" y="9"/>
                    <a:pt x="54" y="9"/>
                    <a:pt x="54" y="9"/>
                  </a:cubicBezTo>
                  <a:lnTo>
                    <a:pt x="54" y="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"/>
            <p:cNvSpPr>
              <a:spLocks noEditPoints="1"/>
            </p:cNvSpPr>
            <p:nvPr userDrawn="1"/>
          </p:nvSpPr>
          <p:spPr bwMode="auto">
            <a:xfrm>
              <a:off x="9103178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3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3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3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2" y="5"/>
                    <a:pt x="20" y="19"/>
                    <a:pt x="20" y="39"/>
                  </a:cubicBezTo>
                  <a:cubicBezTo>
                    <a:pt x="20" y="65"/>
                    <a:pt x="34" y="82"/>
                    <a:pt x="53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2"/>
            <p:cNvSpPr>
              <a:spLocks noEditPoints="1"/>
            </p:cNvSpPr>
            <p:nvPr userDrawn="1"/>
          </p:nvSpPr>
          <p:spPr bwMode="auto">
            <a:xfrm>
              <a:off x="9231359" y="6509461"/>
              <a:ext cx="124852" cy="106339"/>
            </a:xfrm>
            <a:custGeom>
              <a:avLst/>
              <a:gdLst/>
              <a:ahLst/>
              <a:cxnLst>
                <a:cxn ang="0">
                  <a:pos x="32" y="71"/>
                </a:cxn>
                <a:cxn ang="0">
                  <a:pos x="43" y="81"/>
                </a:cxn>
                <a:cxn ang="0">
                  <a:pos x="47" y="81"/>
                </a:cxn>
                <a:cxn ang="0">
                  <a:pos x="47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3" y="7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17" y="1"/>
                </a:cxn>
                <a:cxn ang="0">
                  <a:pos x="40" y="0"/>
                </a:cxn>
                <a:cxn ang="0">
                  <a:pos x="77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7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6" y="88"/>
                </a:cxn>
                <a:cxn ang="0">
                  <a:pos x="66" y="79"/>
                </a:cxn>
                <a:cxn ang="0">
                  <a:pos x="43" y="51"/>
                </a:cxn>
                <a:cxn ang="0">
                  <a:pos x="32" y="51"/>
                </a:cxn>
                <a:cxn ang="0">
                  <a:pos x="32" y="71"/>
                </a:cxn>
                <a:cxn ang="0">
                  <a:pos x="32" y="45"/>
                </a:cxn>
                <a:cxn ang="0">
                  <a:pos x="38" y="45"/>
                </a:cxn>
                <a:cxn ang="0">
                  <a:pos x="63" y="25"/>
                </a:cxn>
                <a:cxn ang="0">
                  <a:pos x="39" y="6"/>
                </a:cxn>
                <a:cxn ang="0">
                  <a:pos x="32" y="6"/>
                </a:cxn>
                <a:cxn ang="0">
                  <a:pos x="32" y="45"/>
                </a:cxn>
              </a:cxnLst>
              <a:rect l="0" t="0" r="r" b="b"/>
              <a:pathLst>
                <a:path w="105" h="88">
                  <a:moveTo>
                    <a:pt x="32" y="71"/>
                  </a:moveTo>
                  <a:cubicBezTo>
                    <a:pt x="32" y="78"/>
                    <a:pt x="35" y="81"/>
                    <a:pt x="43" y="81"/>
                  </a:cubicBezTo>
                  <a:cubicBezTo>
                    <a:pt x="47" y="81"/>
                    <a:pt x="47" y="81"/>
                    <a:pt x="47" y="81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0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2" y="7"/>
                    <a:pt x="3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12" y="2"/>
                    <a:pt x="17" y="1"/>
                  </a:cubicBezTo>
                  <a:cubicBezTo>
                    <a:pt x="25" y="1"/>
                    <a:pt x="35" y="0"/>
                    <a:pt x="40" y="0"/>
                  </a:cubicBezTo>
                  <a:cubicBezTo>
                    <a:pt x="59" y="0"/>
                    <a:pt x="70" y="3"/>
                    <a:pt x="77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6" y="43"/>
                    <a:pt x="64" y="47"/>
                  </a:cubicBezTo>
                  <a:cubicBezTo>
                    <a:pt x="72" y="54"/>
                    <a:pt x="77" y="65"/>
                    <a:pt x="87" y="74"/>
                  </a:cubicBezTo>
                  <a:cubicBezTo>
                    <a:pt x="92" y="80"/>
                    <a:pt x="96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0" y="88"/>
                    <a:pt x="96" y="88"/>
                  </a:cubicBezTo>
                  <a:cubicBezTo>
                    <a:pt x="80" y="88"/>
                    <a:pt x="73" y="85"/>
                    <a:pt x="66" y="79"/>
                  </a:cubicBezTo>
                  <a:cubicBezTo>
                    <a:pt x="59" y="72"/>
                    <a:pt x="52" y="58"/>
                    <a:pt x="43" y="51"/>
                  </a:cubicBezTo>
                  <a:cubicBezTo>
                    <a:pt x="32" y="51"/>
                    <a:pt x="32" y="51"/>
                    <a:pt x="32" y="51"/>
                  </a:cubicBezTo>
                  <a:lnTo>
                    <a:pt x="32" y="71"/>
                  </a:lnTo>
                  <a:close/>
                  <a:moveTo>
                    <a:pt x="32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4" y="45"/>
                    <a:pt x="63" y="40"/>
                    <a:pt x="63" y="25"/>
                  </a:cubicBezTo>
                  <a:cubicBezTo>
                    <a:pt x="63" y="11"/>
                    <a:pt x="52" y="6"/>
                    <a:pt x="39" y="6"/>
                  </a:cubicBezTo>
                  <a:cubicBezTo>
                    <a:pt x="32" y="6"/>
                    <a:pt x="32" y="6"/>
                    <a:pt x="32" y="6"/>
                  </a:cubicBezTo>
                  <a:lnTo>
                    <a:pt x="32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"/>
            <p:cNvSpPr>
              <a:spLocks/>
            </p:cNvSpPr>
            <p:nvPr userDrawn="1"/>
          </p:nvSpPr>
          <p:spPr bwMode="auto">
            <a:xfrm>
              <a:off x="9346223" y="6511176"/>
              <a:ext cx="118193" cy="102909"/>
            </a:xfrm>
            <a:custGeom>
              <a:avLst/>
              <a:gdLst/>
              <a:ahLst/>
              <a:cxnLst>
                <a:cxn ang="0">
                  <a:pos x="62" y="69"/>
                </a:cxn>
                <a:cxn ang="0">
                  <a:pos x="73" y="79"/>
                </a:cxn>
                <a:cxn ang="0">
                  <a:pos x="75" y="79"/>
                </a:cxn>
                <a:cxn ang="0">
                  <a:pos x="75" y="84"/>
                </a:cxn>
                <a:cxn ang="0">
                  <a:pos x="29" y="84"/>
                </a:cxn>
                <a:cxn ang="0">
                  <a:pos x="29" y="79"/>
                </a:cxn>
                <a:cxn ang="0">
                  <a:pos x="33" y="79"/>
                </a:cxn>
                <a:cxn ang="0">
                  <a:pos x="43" y="69"/>
                </a:cxn>
                <a:cxn ang="0">
                  <a:pos x="43" y="51"/>
                </a:cxn>
                <a:cxn ang="0">
                  <a:pos x="14" y="12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5" y="0"/>
                </a:cxn>
                <a:cxn ang="0">
                  <a:pos x="45" y="5"/>
                </a:cxn>
                <a:cxn ang="0">
                  <a:pos x="43" y="5"/>
                </a:cxn>
                <a:cxn ang="0">
                  <a:pos x="37" y="12"/>
                </a:cxn>
                <a:cxn ang="0">
                  <a:pos x="59" y="41"/>
                </a:cxn>
                <a:cxn ang="0">
                  <a:pos x="74" y="16"/>
                </a:cxn>
                <a:cxn ang="0">
                  <a:pos x="69" y="5"/>
                </a:cxn>
                <a:cxn ang="0">
                  <a:pos x="68" y="5"/>
                </a:cxn>
                <a:cxn ang="0">
                  <a:pos x="68" y="0"/>
                </a:cxn>
                <a:cxn ang="0">
                  <a:pos x="100" y="0"/>
                </a:cxn>
                <a:cxn ang="0">
                  <a:pos x="100" y="5"/>
                </a:cxn>
                <a:cxn ang="0">
                  <a:pos x="85" y="15"/>
                </a:cxn>
                <a:cxn ang="0">
                  <a:pos x="62" y="51"/>
                </a:cxn>
                <a:cxn ang="0">
                  <a:pos x="62" y="69"/>
                </a:cxn>
              </a:cxnLst>
              <a:rect l="0" t="0" r="r" b="b"/>
              <a:pathLst>
                <a:path w="100" h="84">
                  <a:moveTo>
                    <a:pt x="62" y="69"/>
                  </a:moveTo>
                  <a:cubicBezTo>
                    <a:pt x="62" y="76"/>
                    <a:pt x="64" y="79"/>
                    <a:pt x="73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41" y="79"/>
                    <a:pt x="43" y="75"/>
                    <a:pt x="43" y="69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0" y="7"/>
                    <a:pt x="8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5"/>
                    <a:pt x="34" y="9"/>
                    <a:pt x="37" y="12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8" y="11"/>
                    <a:pt x="79" y="5"/>
                    <a:pt x="69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92" y="6"/>
                    <a:pt x="90" y="7"/>
                    <a:pt x="85" y="15"/>
                  </a:cubicBezTo>
                  <a:cubicBezTo>
                    <a:pt x="62" y="51"/>
                    <a:pt x="62" y="51"/>
                    <a:pt x="62" y="51"/>
                  </a:cubicBezTo>
                  <a:lnTo>
                    <a:pt x="62" y="6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"/>
            <p:cNvSpPr>
              <a:spLocks/>
            </p:cNvSpPr>
            <p:nvPr userDrawn="1"/>
          </p:nvSpPr>
          <p:spPr bwMode="auto">
            <a:xfrm>
              <a:off x="7430163" y="6668969"/>
              <a:ext cx="89893" cy="65176"/>
            </a:xfrm>
            <a:custGeom>
              <a:avLst/>
              <a:gdLst/>
              <a:ahLst/>
              <a:cxnLst>
                <a:cxn ang="0">
                  <a:pos x="14" y="11"/>
                </a:cxn>
                <a:cxn ang="0">
                  <a:pos x="14" y="11"/>
                </a:cxn>
                <a:cxn ang="0">
                  <a:pos x="12" y="42"/>
                </a:cxn>
                <a:cxn ang="0">
                  <a:pos x="19" y="50"/>
                </a:cxn>
                <a:cxn ang="0">
                  <a:pos x="19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7" y="41"/>
                </a:cxn>
                <a:cxn ang="0">
                  <a:pos x="9" y="10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22" y="0"/>
                </a:cxn>
                <a:cxn ang="0">
                  <a:pos x="38" y="36"/>
                </a:cxn>
                <a:cxn ang="0">
                  <a:pos x="54" y="0"/>
                </a:cxn>
                <a:cxn ang="0">
                  <a:pos x="73" y="0"/>
                </a:cxn>
                <a:cxn ang="0">
                  <a:pos x="73" y="3"/>
                </a:cxn>
                <a:cxn ang="0">
                  <a:pos x="67" y="10"/>
                </a:cxn>
                <a:cxn ang="0">
                  <a:pos x="69" y="42"/>
                </a:cxn>
                <a:cxn ang="0">
                  <a:pos x="76" y="50"/>
                </a:cxn>
                <a:cxn ang="0">
                  <a:pos x="76" y="54"/>
                </a:cxn>
                <a:cxn ang="0">
                  <a:pos x="49" y="54"/>
                </a:cxn>
                <a:cxn ang="0">
                  <a:pos x="49" y="50"/>
                </a:cxn>
                <a:cxn ang="0">
                  <a:pos x="51" y="50"/>
                </a:cxn>
                <a:cxn ang="0">
                  <a:pos x="57" y="45"/>
                </a:cxn>
                <a:cxn ang="0">
                  <a:pos x="57" y="41"/>
                </a:cxn>
                <a:cxn ang="0">
                  <a:pos x="55" y="10"/>
                </a:cxn>
                <a:cxn ang="0">
                  <a:pos x="55" y="10"/>
                </a:cxn>
                <a:cxn ang="0">
                  <a:pos x="36" y="54"/>
                </a:cxn>
                <a:cxn ang="0">
                  <a:pos x="34" y="54"/>
                </a:cxn>
                <a:cxn ang="0">
                  <a:pos x="14" y="11"/>
                </a:cxn>
              </a:cxnLst>
              <a:rect l="0" t="0" r="r" b="b"/>
              <a:pathLst>
                <a:path w="76" h="54">
                  <a:moveTo>
                    <a:pt x="14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7"/>
                    <a:pt x="12" y="50"/>
                    <a:pt x="19" y="50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7" y="50"/>
                    <a:pt x="7" y="48"/>
                    <a:pt x="7" y="4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6"/>
                    <a:pt x="9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67" y="4"/>
                    <a:pt x="66" y="4"/>
                    <a:pt x="67" y="10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9"/>
                    <a:pt x="69" y="50"/>
                    <a:pt x="76" y="50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4" y="50"/>
                    <a:pt x="57" y="50"/>
                    <a:pt x="57" y="45"/>
                  </a:cubicBezTo>
                  <a:cubicBezTo>
                    <a:pt x="57" y="43"/>
                    <a:pt x="57" y="42"/>
                    <a:pt x="57" y="41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lnTo>
                    <a:pt x="14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"/>
            <p:cNvSpPr>
              <a:spLocks noEditPoints="1"/>
            </p:cNvSpPr>
            <p:nvPr userDrawn="1"/>
          </p:nvSpPr>
          <p:spPr bwMode="auto">
            <a:xfrm>
              <a:off x="7526715" y="6682691"/>
              <a:ext cx="56600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6"/>
            <p:cNvSpPr>
              <a:spLocks/>
            </p:cNvSpPr>
            <p:nvPr userDrawn="1"/>
          </p:nvSpPr>
          <p:spPr bwMode="auto">
            <a:xfrm>
              <a:off x="7589973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7"/>
            <p:cNvSpPr>
              <a:spLocks/>
            </p:cNvSpPr>
            <p:nvPr userDrawn="1"/>
          </p:nvSpPr>
          <p:spPr bwMode="auto">
            <a:xfrm>
              <a:off x="7633255" y="6682691"/>
              <a:ext cx="36623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4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4" y="0"/>
                  </a:cubicBezTo>
                  <a:cubicBezTo>
                    <a:pt x="19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9" y="25"/>
                    <a:pt x="30" y="27"/>
                    <a:pt x="30" y="30"/>
                  </a:cubicBezTo>
                  <a:cubicBezTo>
                    <a:pt x="30" y="37"/>
                    <a:pt x="24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/>
            <p:cNvSpPr>
              <a:spLocks noEditPoints="1"/>
            </p:cNvSpPr>
            <p:nvPr userDrawn="1"/>
          </p:nvSpPr>
          <p:spPr bwMode="auto">
            <a:xfrm>
              <a:off x="7674872" y="6682691"/>
              <a:ext cx="54935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9"/>
            <p:cNvSpPr>
              <a:spLocks/>
            </p:cNvSpPr>
            <p:nvPr userDrawn="1"/>
          </p:nvSpPr>
          <p:spPr bwMode="auto">
            <a:xfrm>
              <a:off x="7733137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8" y="42"/>
                </a:cxn>
                <a:cxn ang="0">
                  <a:pos x="35" y="4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7" y="3"/>
                </a:cxn>
                <a:cxn ang="0">
                  <a:pos x="38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39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1" y="33"/>
                    <a:pt x="40" y="38"/>
                    <a:pt x="38" y="42"/>
                  </a:cubicBezTo>
                  <a:cubicBezTo>
                    <a:pt x="37" y="41"/>
                    <a:pt x="36" y="41"/>
                    <a:pt x="35" y="41"/>
                  </a:cubicBezTo>
                  <a:cubicBezTo>
                    <a:pt x="32" y="41"/>
                    <a:pt x="28" y="42"/>
                    <a:pt x="23" y="42"/>
                  </a:cubicBezTo>
                  <a:cubicBezTo>
                    <a:pt x="10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1" y="0"/>
                    <a:pt x="36" y="3"/>
                    <a:pt x="37" y="3"/>
                  </a:cubicBezTo>
                  <a:cubicBezTo>
                    <a:pt x="38" y="3"/>
                    <a:pt x="38" y="3"/>
                    <a:pt x="38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6" y="7"/>
                    <a:pt x="31" y="4"/>
                    <a:pt x="25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39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"/>
            <p:cNvSpPr>
              <a:spLocks/>
            </p:cNvSpPr>
            <p:nvPr userDrawn="1"/>
          </p:nvSpPr>
          <p:spPr bwMode="auto">
            <a:xfrm>
              <a:off x="7788071" y="6684406"/>
              <a:ext cx="59929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31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1" y="41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5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5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7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8"/>
                    <a:pt x="31" y="38"/>
                    <a:pt x="31" y="3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1"/>
            <p:cNvSpPr>
              <a:spLocks/>
            </p:cNvSpPr>
            <p:nvPr userDrawn="1"/>
          </p:nvSpPr>
          <p:spPr bwMode="auto">
            <a:xfrm>
              <a:off x="7854659" y="6684406"/>
              <a:ext cx="58264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19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6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49" h="41">
                  <a:moveTo>
                    <a:pt x="3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6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/>
            <p:cNvSpPr>
              <a:spLocks/>
            </p:cNvSpPr>
            <p:nvPr userDrawn="1"/>
          </p:nvSpPr>
          <p:spPr bwMode="auto">
            <a:xfrm>
              <a:off x="7919582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3"/>
            <p:cNvSpPr>
              <a:spLocks/>
            </p:cNvSpPr>
            <p:nvPr userDrawn="1"/>
          </p:nvSpPr>
          <p:spPr bwMode="auto">
            <a:xfrm>
              <a:off x="7959535" y="6684406"/>
              <a:ext cx="46611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"/>
            <p:cNvSpPr>
              <a:spLocks/>
            </p:cNvSpPr>
            <p:nvPr userDrawn="1"/>
          </p:nvSpPr>
          <p:spPr bwMode="auto">
            <a:xfrm>
              <a:off x="8012805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3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3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5"/>
            <p:cNvSpPr>
              <a:spLocks/>
            </p:cNvSpPr>
            <p:nvPr userDrawn="1"/>
          </p:nvSpPr>
          <p:spPr bwMode="auto">
            <a:xfrm>
              <a:off x="8071069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/>
            <p:cNvSpPr>
              <a:spLocks/>
            </p:cNvSpPr>
            <p:nvPr userDrawn="1"/>
          </p:nvSpPr>
          <p:spPr bwMode="auto">
            <a:xfrm>
              <a:off x="8130998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8" y="5"/>
                    <a:pt x="8" y="8"/>
                  </a:cubicBezTo>
                  <a:cubicBezTo>
                    <a:pt x="8" y="14"/>
                    <a:pt x="18" y="15"/>
                    <a:pt x="26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6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7"/>
            <p:cNvSpPr>
              <a:spLocks/>
            </p:cNvSpPr>
            <p:nvPr userDrawn="1"/>
          </p:nvSpPr>
          <p:spPr bwMode="auto">
            <a:xfrm>
              <a:off x="8197586" y="6668969"/>
              <a:ext cx="31629" cy="651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26" y="3"/>
                </a:cxn>
                <a:cxn ang="0">
                  <a:pos x="19" y="10"/>
                </a:cxn>
                <a:cxn ang="0">
                  <a:pos x="19" y="44"/>
                </a:cxn>
                <a:cxn ang="0">
                  <a:pos x="26" y="50"/>
                </a:cxn>
                <a:cxn ang="0">
                  <a:pos x="27" y="50"/>
                </a:cxn>
                <a:cxn ang="0">
                  <a:pos x="27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1" y="50"/>
                </a:cxn>
                <a:cxn ang="0">
                  <a:pos x="7" y="44"/>
                </a:cxn>
                <a:cxn ang="0">
                  <a:pos x="7" y="1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7" h="54">
                  <a:moveTo>
                    <a:pt x="0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1" y="3"/>
                    <a:pt x="19" y="5"/>
                    <a:pt x="19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8"/>
                    <a:pt x="21" y="50"/>
                    <a:pt x="26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6" y="50"/>
                    <a:pt x="7" y="48"/>
                    <a:pt x="7" y="4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5"/>
                    <a:pt x="6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/>
            <p:cNvSpPr>
              <a:spLocks/>
            </p:cNvSpPr>
            <p:nvPr userDrawn="1"/>
          </p:nvSpPr>
          <p:spPr bwMode="auto">
            <a:xfrm>
              <a:off x="8237538" y="6684406"/>
              <a:ext cx="58264" cy="49739"/>
            </a:xfrm>
            <a:custGeom>
              <a:avLst/>
              <a:gdLst/>
              <a:ahLst/>
              <a:cxnLst>
                <a:cxn ang="0">
                  <a:pos x="9" y="33"/>
                </a:cxn>
                <a:cxn ang="0">
                  <a:pos x="15" y="38"/>
                </a:cxn>
                <a:cxn ang="0">
                  <a:pos x="1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5" y="34"/>
                </a:cxn>
                <a:cxn ang="0">
                  <a:pos x="5" y="4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39" y="28"/>
                </a:cxn>
                <a:cxn ang="0">
                  <a:pos x="39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6"/>
                </a:cxn>
                <a:cxn ang="0">
                  <a:pos x="43" y="41"/>
                </a:cxn>
                <a:cxn ang="0">
                  <a:pos x="40" y="41"/>
                </a:cxn>
                <a:cxn ang="0">
                  <a:pos x="9" y="8"/>
                </a:cxn>
                <a:cxn ang="0">
                  <a:pos x="9" y="33"/>
                </a:cxn>
              </a:cxnLst>
              <a:rect l="0" t="0" r="r" b="b"/>
              <a:pathLst>
                <a:path w="49" h="41">
                  <a:moveTo>
                    <a:pt x="9" y="33"/>
                  </a:moveTo>
                  <a:cubicBezTo>
                    <a:pt x="9" y="37"/>
                    <a:pt x="10" y="38"/>
                    <a:pt x="15" y="38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4" y="38"/>
                    <a:pt x="5" y="37"/>
                    <a:pt x="5" y="3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4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3" y="4"/>
                    <a:pt x="43" y="6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9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9"/>
            <p:cNvSpPr>
              <a:spLocks/>
            </p:cNvSpPr>
            <p:nvPr userDrawn="1"/>
          </p:nvSpPr>
          <p:spPr bwMode="auto">
            <a:xfrm>
              <a:off x="8304126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8" y="25"/>
                    <a:pt x="30" y="27"/>
                    <a:pt x="30" y="30"/>
                  </a:cubicBezTo>
                  <a:cubicBezTo>
                    <a:pt x="30" y="37"/>
                    <a:pt x="23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/>
            <p:cNvSpPr>
              <a:spLocks/>
            </p:cNvSpPr>
            <p:nvPr userDrawn="1"/>
          </p:nvSpPr>
          <p:spPr bwMode="auto">
            <a:xfrm>
              <a:off x="8345743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404008" y="6684406"/>
              <a:ext cx="24970" cy="497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1" h="41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6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6"/>
                    <a:pt x="6" y="3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433972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490571" y="6684406"/>
              <a:ext cx="59929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7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50" h="41">
                  <a:moveTo>
                    <a:pt x="33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7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4"/>
            <p:cNvSpPr>
              <a:spLocks/>
            </p:cNvSpPr>
            <p:nvPr userDrawn="1"/>
          </p:nvSpPr>
          <p:spPr bwMode="auto">
            <a:xfrm>
              <a:off x="8555494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5"/>
            <p:cNvSpPr>
              <a:spLocks/>
            </p:cNvSpPr>
            <p:nvPr userDrawn="1"/>
          </p:nvSpPr>
          <p:spPr bwMode="auto">
            <a:xfrm>
              <a:off x="8612094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6" y="4"/>
                </a:cxn>
                <a:cxn ang="0">
                  <a:pos x="16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4" y="14"/>
                </a:cxn>
                <a:cxn ang="0">
                  <a:pos x="34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6" y="22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0" y="18"/>
                    <a:pt x="32" y="17"/>
                    <a:pt x="32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6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6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8691999" y="6682691"/>
              <a:ext cx="54935" cy="51454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7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7" h="42">
                  <a:moveTo>
                    <a:pt x="24" y="0"/>
                  </a:moveTo>
                  <a:cubicBezTo>
                    <a:pt x="38" y="0"/>
                    <a:pt x="47" y="9"/>
                    <a:pt x="47" y="21"/>
                  </a:cubicBezTo>
                  <a:cubicBezTo>
                    <a:pt x="47" y="32"/>
                    <a:pt x="39" y="42"/>
                    <a:pt x="23" y="42"/>
                  </a:cubicBezTo>
                  <a:cubicBezTo>
                    <a:pt x="8" y="42"/>
                    <a:pt x="0" y="33"/>
                    <a:pt x="0" y="22"/>
                  </a:cubicBezTo>
                  <a:cubicBezTo>
                    <a:pt x="0" y="9"/>
                    <a:pt x="10" y="0"/>
                    <a:pt x="24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5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7"/>
            <p:cNvSpPr>
              <a:spLocks/>
            </p:cNvSpPr>
            <p:nvPr userDrawn="1"/>
          </p:nvSpPr>
          <p:spPr bwMode="auto">
            <a:xfrm>
              <a:off x="8755258" y="6684406"/>
              <a:ext cx="38288" cy="49739"/>
            </a:xfrm>
            <a:custGeom>
              <a:avLst/>
              <a:gdLst/>
              <a:ahLst/>
              <a:cxnLst>
                <a:cxn ang="0">
                  <a:pos x="13" y="18"/>
                </a:cxn>
                <a:cxn ang="0">
                  <a:pos x="22" y="18"/>
                </a:cxn>
                <a:cxn ang="0">
                  <a:pos x="28" y="14"/>
                </a:cxn>
                <a:cxn ang="0">
                  <a:pos x="31" y="14"/>
                </a:cxn>
                <a:cxn ang="0">
                  <a:pos x="31" y="27"/>
                </a:cxn>
                <a:cxn ang="0">
                  <a:pos x="28" y="27"/>
                </a:cxn>
                <a:cxn ang="0">
                  <a:pos x="24" y="22"/>
                </a:cxn>
                <a:cxn ang="0">
                  <a:pos x="13" y="22"/>
                </a:cxn>
                <a:cxn ang="0">
                  <a:pos x="13" y="32"/>
                </a:cxn>
                <a:cxn ang="0">
                  <a:pos x="18" y="38"/>
                </a:cxn>
                <a:cxn ang="0">
                  <a:pos x="19" y="38"/>
                </a:cxn>
                <a:cxn ang="0">
                  <a:pos x="1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5" y="34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32" y="9"/>
                </a:cxn>
                <a:cxn ang="0">
                  <a:pos x="30" y="9"/>
                </a:cxn>
                <a:cxn ang="0">
                  <a:pos x="26" y="4"/>
                </a:cxn>
                <a:cxn ang="0">
                  <a:pos x="13" y="4"/>
                </a:cxn>
                <a:cxn ang="0">
                  <a:pos x="13" y="18"/>
                </a:cxn>
              </a:cxnLst>
              <a:rect l="0" t="0" r="r" b="b"/>
              <a:pathLst>
                <a:path w="32" h="41">
                  <a:moveTo>
                    <a:pt x="13" y="18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27" y="18"/>
                    <a:pt x="28" y="17"/>
                    <a:pt x="28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3"/>
                    <a:pt x="27" y="22"/>
                    <a:pt x="24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7"/>
                    <a:pt x="14" y="38"/>
                    <a:pt x="18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38"/>
                    <a:pt x="5" y="37"/>
                    <a:pt x="5" y="3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4"/>
                    <a:pt x="3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5"/>
                    <a:pt x="29" y="4"/>
                    <a:pt x="26" y="4"/>
                  </a:cubicBezTo>
                  <a:cubicBezTo>
                    <a:pt x="13" y="4"/>
                    <a:pt x="13" y="4"/>
                    <a:pt x="13" y="4"/>
                  </a:cubicBezTo>
                  <a:lnTo>
                    <a:pt x="13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"/>
            <p:cNvSpPr>
              <a:spLocks/>
            </p:cNvSpPr>
            <p:nvPr userDrawn="1"/>
          </p:nvSpPr>
          <p:spPr bwMode="auto">
            <a:xfrm>
              <a:off x="8825175" y="6667254"/>
              <a:ext cx="69917" cy="66891"/>
            </a:xfrm>
            <a:custGeom>
              <a:avLst/>
              <a:gdLst/>
              <a:ahLst/>
              <a:cxnLst>
                <a:cxn ang="0">
                  <a:pos x="35" y="45"/>
                </a:cxn>
                <a:cxn ang="0">
                  <a:pos x="43" y="51"/>
                </a:cxn>
                <a:cxn ang="0">
                  <a:pos x="45" y="51"/>
                </a:cxn>
                <a:cxn ang="0">
                  <a:pos x="45" y="55"/>
                </a:cxn>
                <a:cxn ang="0">
                  <a:pos x="14" y="55"/>
                </a:cxn>
                <a:cxn ang="0">
                  <a:pos x="14" y="51"/>
                </a:cxn>
                <a:cxn ang="0">
                  <a:pos x="17" y="51"/>
                </a:cxn>
                <a:cxn ang="0">
                  <a:pos x="23" y="45"/>
                </a:cxn>
                <a:cxn ang="0">
                  <a:pos x="23" y="6"/>
                </a:cxn>
                <a:cxn ang="0">
                  <a:pos x="13" y="6"/>
                </a:cxn>
                <a:cxn ang="0">
                  <a:pos x="4" y="16"/>
                </a:cxn>
                <a:cxn ang="0">
                  <a:pos x="0" y="16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9" y="1"/>
                </a:cxn>
                <a:cxn ang="0">
                  <a:pos x="50" y="1"/>
                </a:cxn>
                <a:cxn ang="0">
                  <a:pos x="54" y="0"/>
                </a:cxn>
                <a:cxn ang="0">
                  <a:pos x="57" y="0"/>
                </a:cxn>
                <a:cxn ang="0">
                  <a:pos x="58" y="16"/>
                </a:cxn>
                <a:cxn ang="0">
                  <a:pos x="55" y="16"/>
                </a:cxn>
                <a:cxn ang="0">
                  <a:pos x="45" y="6"/>
                </a:cxn>
                <a:cxn ang="0">
                  <a:pos x="35" y="6"/>
                </a:cxn>
                <a:cxn ang="0">
                  <a:pos x="35" y="45"/>
                </a:cxn>
              </a:cxnLst>
              <a:rect l="0" t="0" r="r" b="b"/>
              <a:pathLst>
                <a:path w="58" h="55">
                  <a:moveTo>
                    <a:pt x="35" y="45"/>
                  </a:moveTo>
                  <a:cubicBezTo>
                    <a:pt x="35" y="49"/>
                    <a:pt x="37" y="51"/>
                    <a:pt x="43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2" y="51"/>
                    <a:pt x="23" y="49"/>
                    <a:pt x="23" y="4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7" y="6"/>
                    <a:pt x="6" y="7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7" y="1"/>
                    <a:pt x="8" y="1"/>
                    <a:pt x="9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2" y="1"/>
                    <a:pt x="53" y="1"/>
                    <a:pt x="5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3" y="7"/>
                    <a:pt x="52" y="6"/>
                    <a:pt x="45" y="6"/>
                  </a:cubicBezTo>
                  <a:cubicBezTo>
                    <a:pt x="35" y="6"/>
                    <a:pt x="35" y="6"/>
                    <a:pt x="35" y="6"/>
                  </a:cubicBezTo>
                  <a:lnTo>
                    <a:pt x="35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9"/>
            <p:cNvSpPr>
              <a:spLocks/>
            </p:cNvSpPr>
            <p:nvPr userDrawn="1"/>
          </p:nvSpPr>
          <p:spPr bwMode="auto">
            <a:xfrm>
              <a:off x="8900086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8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6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8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0"/>
            <p:cNvSpPr>
              <a:spLocks/>
            </p:cNvSpPr>
            <p:nvPr userDrawn="1"/>
          </p:nvSpPr>
          <p:spPr bwMode="auto">
            <a:xfrm>
              <a:off x="8955021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9" y="42"/>
                </a:cxn>
                <a:cxn ang="0">
                  <a:pos x="35" y="4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8" y="3"/>
                </a:cxn>
                <a:cxn ang="0">
                  <a:pos x="39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9" y="14"/>
                </a:cxn>
                <a:cxn ang="0">
                  <a:pos x="26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40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2" y="33"/>
                    <a:pt x="40" y="38"/>
                    <a:pt x="39" y="42"/>
                  </a:cubicBezTo>
                  <a:cubicBezTo>
                    <a:pt x="38" y="41"/>
                    <a:pt x="37" y="41"/>
                    <a:pt x="35" y="41"/>
                  </a:cubicBezTo>
                  <a:cubicBezTo>
                    <a:pt x="32" y="41"/>
                    <a:pt x="29" y="42"/>
                    <a:pt x="24" y="42"/>
                  </a:cubicBezTo>
                  <a:cubicBezTo>
                    <a:pt x="11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2" y="0"/>
                    <a:pt x="36" y="3"/>
                    <a:pt x="38" y="3"/>
                  </a:cubicBezTo>
                  <a:cubicBezTo>
                    <a:pt x="38" y="3"/>
                    <a:pt x="38" y="3"/>
                    <a:pt x="39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6" y="7"/>
                    <a:pt x="32" y="4"/>
                    <a:pt x="26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40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/>
            <p:cNvSpPr>
              <a:spLocks/>
            </p:cNvSpPr>
            <p:nvPr userDrawn="1"/>
          </p:nvSpPr>
          <p:spPr bwMode="auto">
            <a:xfrm>
              <a:off x="9011620" y="6684406"/>
              <a:ext cx="61594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19" y="38"/>
                </a:cxn>
                <a:cxn ang="0">
                  <a:pos x="20" y="38"/>
                </a:cxn>
                <a:cxn ang="0">
                  <a:pos x="20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0" y="3"/>
                </a:cxn>
                <a:cxn ang="0">
                  <a:pos x="30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0" y="41"/>
                </a:cxn>
                <a:cxn ang="0">
                  <a:pos x="30" y="38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4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19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4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6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38"/>
                    <a:pt x="30" y="38"/>
                    <a:pt x="30" y="38"/>
                  </a:cubicBezTo>
                  <a:lnTo>
                    <a:pt x="31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/>
            <p:cNvSpPr>
              <a:spLocks/>
            </p:cNvSpPr>
            <p:nvPr userDrawn="1"/>
          </p:nvSpPr>
          <p:spPr bwMode="auto">
            <a:xfrm>
              <a:off x="9078208" y="6684406"/>
              <a:ext cx="59929" cy="49739"/>
            </a:xfrm>
            <a:custGeom>
              <a:avLst/>
              <a:gdLst/>
              <a:ahLst/>
              <a:cxnLst>
                <a:cxn ang="0">
                  <a:pos x="10" y="33"/>
                </a:cxn>
                <a:cxn ang="0">
                  <a:pos x="16" y="38"/>
                </a:cxn>
                <a:cxn ang="0">
                  <a:pos x="16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14" y="0"/>
                </a:cxn>
                <a:cxn ang="0">
                  <a:pos x="40" y="28"/>
                </a:cxn>
                <a:cxn ang="0">
                  <a:pos x="40" y="8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4" y="6"/>
                </a:cxn>
                <a:cxn ang="0">
                  <a:pos x="44" y="41"/>
                </a:cxn>
                <a:cxn ang="0">
                  <a:pos x="41" y="41"/>
                </a:cxn>
                <a:cxn ang="0">
                  <a:pos x="10" y="8"/>
                </a:cxn>
                <a:cxn ang="0">
                  <a:pos x="10" y="33"/>
                </a:cxn>
              </a:cxnLst>
              <a:rect l="0" t="0" r="r" b="b"/>
              <a:pathLst>
                <a:path w="50" h="41">
                  <a:moveTo>
                    <a:pt x="10" y="33"/>
                  </a:moveTo>
                  <a:cubicBezTo>
                    <a:pt x="10" y="37"/>
                    <a:pt x="11" y="38"/>
                    <a:pt x="16" y="38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3"/>
                    <a:pt x="3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9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4" y="4"/>
                    <a:pt x="44" y="6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1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/>
            <p:cNvSpPr>
              <a:spLocks noEditPoints="1"/>
            </p:cNvSpPr>
            <p:nvPr userDrawn="1"/>
          </p:nvSpPr>
          <p:spPr bwMode="auto">
            <a:xfrm>
              <a:off x="91447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8" y="0"/>
                    <a:pt x="48" y="9"/>
                    <a:pt x="48" y="21"/>
                  </a:cubicBezTo>
                  <a:cubicBezTo>
                    <a:pt x="48" y="32"/>
                    <a:pt x="39" y="42"/>
                    <a:pt x="23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0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/>
            <p:cNvSpPr>
              <a:spLocks/>
            </p:cNvSpPr>
            <p:nvPr userDrawn="1"/>
          </p:nvSpPr>
          <p:spPr bwMode="auto">
            <a:xfrm>
              <a:off x="9206389" y="6684406"/>
              <a:ext cx="46611" cy="49739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2" y="38"/>
                </a:cxn>
                <a:cxn ang="0">
                  <a:pos x="7" y="33"/>
                </a:cxn>
                <a:cxn ang="0">
                  <a:pos x="7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6" y="7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27" y="37"/>
                </a:cxn>
                <a:cxn ang="0">
                  <a:pos x="37" y="29"/>
                </a:cxn>
                <a:cxn ang="0">
                  <a:pos x="40" y="29"/>
                </a:cxn>
                <a:cxn ang="0">
                  <a:pos x="35" y="41"/>
                </a:cxn>
              </a:cxnLst>
              <a:rect l="0" t="0" r="r" b="b"/>
              <a:pathLst>
                <a:path w="40" h="41">
                  <a:moveTo>
                    <a:pt x="35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6" y="38"/>
                    <a:pt x="7" y="37"/>
                    <a:pt x="7" y="33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4"/>
                    <a:pt x="5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6" y="7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32" y="37"/>
                    <a:pt x="33" y="35"/>
                    <a:pt x="37" y="29"/>
                  </a:cubicBezTo>
                  <a:cubicBezTo>
                    <a:pt x="40" y="29"/>
                    <a:pt x="40" y="29"/>
                    <a:pt x="40" y="29"/>
                  </a:cubicBezTo>
                  <a:lnTo>
                    <a:pt x="35" y="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/>
            <p:cNvSpPr>
              <a:spLocks noEditPoints="1"/>
            </p:cNvSpPr>
            <p:nvPr userDrawn="1"/>
          </p:nvSpPr>
          <p:spPr bwMode="auto">
            <a:xfrm>
              <a:off x="92579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9" y="23"/>
                </a:cxn>
                <a:cxn ang="0">
                  <a:pos x="24" y="3"/>
                </a:cxn>
                <a:cxn ang="0">
                  <a:pos x="10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9" y="0"/>
                    <a:pt x="48" y="9"/>
                    <a:pt x="48" y="21"/>
                  </a:cubicBezTo>
                  <a:cubicBezTo>
                    <a:pt x="48" y="32"/>
                    <a:pt x="39" y="42"/>
                    <a:pt x="24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1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9" y="32"/>
                    <a:pt x="39" y="23"/>
                  </a:cubicBezTo>
                  <a:cubicBezTo>
                    <a:pt x="39" y="13"/>
                    <a:pt x="33" y="3"/>
                    <a:pt x="24" y="3"/>
                  </a:cubicBezTo>
                  <a:cubicBezTo>
                    <a:pt x="15" y="3"/>
                    <a:pt x="10" y="9"/>
                    <a:pt x="10" y="19"/>
                  </a:cubicBezTo>
                  <a:cubicBezTo>
                    <a:pt x="10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/>
            <p:cNvSpPr>
              <a:spLocks/>
            </p:cNvSpPr>
            <p:nvPr userDrawn="1"/>
          </p:nvSpPr>
          <p:spPr bwMode="auto">
            <a:xfrm>
              <a:off x="9324582" y="6682691"/>
              <a:ext cx="53270" cy="51454"/>
            </a:xfrm>
            <a:custGeom>
              <a:avLst/>
              <a:gdLst/>
              <a:ahLst/>
              <a:cxnLst>
                <a:cxn ang="0">
                  <a:pos x="45" y="25"/>
                </a:cxn>
                <a:cxn ang="0">
                  <a:pos x="41" y="29"/>
                </a:cxn>
                <a:cxn ang="0">
                  <a:pos x="41" y="38"/>
                </a:cxn>
                <a:cxn ang="0">
                  <a:pos x="24" y="42"/>
                </a:cxn>
                <a:cxn ang="0">
                  <a:pos x="0" y="21"/>
                </a:cxn>
                <a:cxn ang="0">
                  <a:pos x="23" y="0"/>
                </a:cxn>
                <a:cxn ang="0">
                  <a:pos x="37" y="3"/>
                </a:cxn>
                <a:cxn ang="0">
                  <a:pos x="39" y="2"/>
                </a:cxn>
                <a:cxn ang="0">
                  <a:pos x="41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3"/>
                </a:cxn>
                <a:cxn ang="0">
                  <a:pos x="9" y="21"/>
                </a:cxn>
                <a:cxn ang="0">
                  <a:pos x="25" y="39"/>
                </a:cxn>
                <a:cxn ang="0">
                  <a:pos x="32" y="38"/>
                </a:cxn>
                <a:cxn ang="0">
                  <a:pos x="32" y="29"/>
                </a:cxn>
                <a:cxn ang="0">
                  <a:pos x="24" y="25"/>
                </a:cxn>
                <a:cxn ang="0">
                  <a:pos x="24" y="22"/>
                </a:cxn>
                <a:cxn ang="0">
                  <a:pos x="45" y="22"/>
                </a:cxn>
                <a:cxn ang="0">
                  <a:pos x="45" y="25"/>
                </a:cxn>
              </a:cxnLst>
              <a:rect l="0" t="0" r="r" b="b"/>
              <a:pathLst>
                <a:path w="45" h="42">
                  <a:moveTo>
                    <a:pt x="45" y="25"/>
                  </a:moveTo>
                  <a:cubicBezTo>
                    <a:pt x="42" y="25"/>
                    <a:pt x="41" y="26"/>
                    <a:pt x="41" y="2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36" y="40"/>
                    <a:pt x="30" y="42"/>
                    <a:pt x="24" y="42"/>
                  </a:cubicBezTo>
                  <a:cubicBezTo>
                    <a:pt x="8" y="42"/>
                    <a:pt x="0" y="33"/>
                    <a:pt x="0" y="21"/>
                  </a:cubicBezTo>
                  <a:cubicBezTo>
                    <a:pt x="0" y="9"/>
                    <a:pt x="10" y="0"/>
                    <a:pt x="23" y="0"/>
                  </a:cubicBezTo>
                  <a:cubicBezTo>
                    <a:pt x="30" y="0"/>
                    <a:pt x="35" y="3"/>
                    <a:pt x="37" y="3"/>
                  </a:cubicBezTo>
                  <a:cubicBezTo>
                    <a:pt x="38" y="3"/>
                    <a:pt x="39" y="2"/>
                    <a:pt x="39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7"/>
                    <a:pt x="32" y="3"/>
                    <a:pt x="25" y="3"/>
                  </a:cubicBezTo>
                  <a:cubicBezTo>
                    <a:pt x="16" y="3"/>
                    <a:pt x="9" y="10"/>
                    <a:pt x="9" y="21"/>
                  </a:cubicBezTo>
                  <a:cubicBezTo>
                    <a:pt x="9" y="31"/>
                    <a:pt x="16" y="39"/>
                    <a:pt x="25" y="39"/>
                  </a:cubicBezTo>
                  <a:cubicBezTo>
                    <a:pt x="28" y="39"/>
                    <a:pt x="30" y="39"/>
                    <a:pt x="32" y="3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6"/>
                    <a:pt x="31" y="25"/>
                    <a:pt x="24" y="25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45" y="22"/>
                    <a:pt x="45" y="22"/>
                    <a:pt x="45" y="22"/>
                  </a:cubicBezTo>
                  <a:lnTo>
                    <a:pt x="45" y="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/>
            <p:cNvSpPr>
              <a:spLocks/>
            </p:cNvSpPr>
            <p:nvPr userDrawn="1"/>
          </p:nvSpPr>
          <p:spPr bwMode="auto">
            <a:xfrm>
              <a:off x="9381182" y="6684406"/>
              <a:ext cx="58264" cy="49739"/>
            </a:xfrm>
            <a:custGeom>
              <a:avLst/>
              <a:gdLst/>
              <a:ahLst/>
              <a:cxnLst>
                <a:cxn ang="0">
                  <a:pos x="30" y="33"/>
                </a:cxn>
                <a:cxn ang="0">
                  <a:pos x="35" y="38"/>
                </a:cxn>
                <a:cxn ang="0">
                  <a:pos x="36" y="38"/>
                </a:cxn>
                <a:cxn ang="0">
                  <a:pos x="36" y="41"/>
                </a:cxn>
                <a:cxn ang="0">
                  <a:pos x="14" y="41"/>
                </a:cxn>
                <a:cxn ang="0">
                  <a:pos x="14" y="38"/>
                </a:cxn>
                <a:cxn ang="0">
                  <a:pos x="16" y="38"/>
                </a:cxn>
                <a:cxn ang="0">
                  <a:pos x="21" y="33"/>
                </a:cxn>
                <a:cxn ang="0">
                  <a:pos x="21" y="24"/>
                </a:cxn>
                <a:cxn ang="0">
                  <a:pos x="7" y="6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8" y="6"/>
                </a:cxn>
                <a:cxn ang="0">
                  <a:pos x="28" y="20"/>
                </a:cxn>
                <a:cxn ang="0">
                  <a:pos x="36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8" y="0"/>
                </a:cxn>
                <a:cxn ang="0">
                  <a:pos x="48" y="3"/>
                </a:cxn>
                <a:cxn ang="0">
                  <a:pos x="41" y="7"/>
                </a:cxn>
                <a:cxn ang="0">
                  <a:pos x="30" y="24"/>
                </a:cxn>
                <a:cxn ang="0">
                  <a:pos x="30" y="33"/>
                </a:cxn>
              </a:cxnLst>
              <a:rect l="0" t="0" r="r" b="b"/>
              <a:pathLst>
                <a:path w="48" h="41">
                  <a:moveTo>
                    <a:pt x="30" y="33"/>
                  </a:moveTo>
                  <a:cubicBezTo>
                    <a:pt x="30" y="36"/>
                    <a:pt x="31" y="38"/>
                    <a:pt x="35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38"/>
                    <a:pt x="21" y="36"/>
                    <a:pt x="21" y="3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3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8" y="6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5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3"/>
                    <a:pt x="43" y="4"/>
                    <a:pt x="41" y="7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26571" y="290822"/>
            <a:ext cx="779621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590" tIns="51296" rIns="102590" bIns="512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63" y="1757363"/>
            <a:ext cx="855027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590" tIns="51296" rIns="102590" bIns="51296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16" name="Straight Connector 12"/>
          <p:cNvCxnSpPr>
            <a:cxnSpLocks noChangeShapeType="1"/>
          </p:cNvCxnSpPr>
          <p:nvPr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555625" y="442913"/>
            <a:ext cx="5365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50875" y="509588"/>
            <a:ext cx="358775" cy="428625"/>
          </a:xfrm>
          <a:custGeom>
            <a:avLst/>
            <a:gdLst/>
            <a:ahLst/>
            <a:cxnLst>
              <a:cxn ang="0">
                <a:pos x="46" y="20"/>
              </a:cxn>
              <a:cxn ang="0">
                <a:pos x="29" y="35"/>
              </a:cxn>
              <a:cxn ang="0">
                <a:pos x="84" y="93"/>
              </a:cxn>
              <a:cxn ang="0">
                <a:pos x="66" y="105"/>
              </a:cxn>
              <a:cxn ang="0">
                <a:pos x="23" y="27"/>
              </a:cxn>
              <a:cxn ang="0">
                <a:pos x="90" y="31"/>
              </a:cxn>
              <a:cxn ang="0">
                <a:pos x="44" y="107"/>
              </a:cxn>
              <a:cxn ang="0">
                <a:pos x="40" y="78"/>
              </a:cxn>
              <a:cxn ang="0">
                <a:pos x="85" y="33"/>
              </a:cxn>
              <a:cxn ang="0">
                <a:pos x="69" y="19"/>
              </a:cxn>
              <a:cxn ang="0">
                <a:pos x="29" y="104"/>
              </a:cxn>
              <a:cxn ang="0">
                <a:pos x="86" y="56"/>
              </a:cxn>
              <a:cxn ang="0">
                <a:pos x="46" y="20"/>
              </a:cxn>
            </a:cxnLst>
            <a:rect l="0" t="0" r="r" b="b"/>
            <a:pathLst>
              <a:path w="112" h="134">
                <a:moveTo>
                  <a:pt x="46" y="20"/>
                </a:moveTo>
                <a:cubicBezTo>
                  <a:pt x="23" y="7"/>
                  <a:pt x="6" y="9"/>
                  <a:pt x="29" y="35"/>
                </a:cubicBezTo>
                <a:cubicBezTo>
                  <a:pt x="41" y="48"/>
                  <a:pt x="75" y="78"/>
                  <a:pt x="84" y="93"/>
                </a:cubicBezTo>
                <a:cubicBezTo>
                  <a:pt x="102" y="118"/>
                  <a:pt x="90" y="120"/>
                  <a:pt x="66" y="105"/>
                </a:cubicBezTo>
                <a:cubicBezTo>
                  <a:pt x="42" y="89"/>
                  <a:pt x="6" y="56"/>
                  <a:pt x="23" y="27"/>
                </a:cubicBezTo>
                <a:cubicBezTo>
                  <a:pt x="40" y="0"/>
                  <a:pt x="83" y="11"/>
                  <a:pt x="90" y="31"/>
                </a:cubicBezTo>
                <a:cubicBezTo>
                  <a:pt x="100" y="58"/>
                  <a:pt x="83" y="84"/>
                  <a:pt x="44" y="107"/>
                </a:cubicBezTo>
                <a:cubicBezTo>
                  <a:pt x="13" y="125"/>
                  <a:pt x="10" y="110"/>
                  <a:pt x="40" y="78"/>
                </a:cubicBezTo>
                <a:cubicBezTo>
                  <a:pt x="71" y="45"/>
                  <a:pt x="78" y="40"/>
                  <a:pt x="85" y="33"/>
                </a:cubicBezTo>
                <a:cubicBezTo>
                  <a:pt x="101" y="14"/>
                  <a:pt x="91" y="5"/>
                  <a:pt x="69" y="19"/>
                </a:cubicBezTo>
                <a:cubicBezTo>
                  <a:pt x="39" y="37"/>
                  <a:pt x="0" y="74"/>
                  <a:pt x="29" y="104"/>
                </a:cubicBezTo>
                <a:cubicBezTo>
                  <a:pt x="59" y="134"/>
                  <a:pt x="112" y="102"/>
                  <a:pt x="86" y="56"/>
                </a:cubicBezTo>
                <a:cubicBezTo>
                  <a:pt x="73" y="34"/>
                  <a:pt x="44" y="19"/>
                  <a:pt x="46" y="20"/>
                </a:cubicBezTo>
                <a:close/>
              </a:path>
            </a:pathLst>
          </a:custGeom>
          <a:noFill/>
          <a:ln w="9525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>
            <a:off x="558800" y="446088"/>
            <a:ext cx="434975" cy="530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" y="0"/>
              </a:cxn>
              <a:cxn ang="0">
                <a:pos x="58" y="34"/>
              </a:cxn>
              <a:cxn ang="0">
                <a:pos x="58" y="300"/>
              </a:cxn>
              <a:cxn ang="0">
                <a:pos x="233" y="300"/>
              </a:cxn>
              <a:cxn ang="0">
                <a:pos x="274" y="270"/>
              </a:cxn>
              <a:cxn ang="0">
                <a:pos x="239" y="334"/>
              </a:cxn>
              <a:cxn ang="0">
                <a:pos x="0" y="334"/>
              </a:cxn>
              <a:cxn ang="0">
                <a:pos x="20" y="300"/>
              </a:cxn>
              <a:cxn ang="0">
                <a:pos x="20" y="34"/>
              </a:cxn>
              <a:cxn ang="0">
                <a:pos x="0" y="0"/>
              </a:cxn>
            </a:cxnLst>
            <a:rect l="0" t="0" r="r" b="b"/>
            <a:pathLst>
              <a:path w="274" h="334">
                <a:moveTo>
                  <a:pt x="0" y="0"/>
                </a:moveTo>
                <a:lnTo>
                  <a:pt x="80" y="0"/>
                </a:lnTo>
                <a:lnTo>
                  <a:pt x="58" y="34"/>
                </a:lnTo>
                <a:lnTo>
                  <a:pt x="58" y="300"/>
                </a:lnTo>
                <a:lnTo>
                  <a:pt x="233" y="300"/>
                </a:lnTo>
                <a:lnTo>
                  <a:pt x="274" y="270"/>
                </a:lnTo>
                <a:lnTo>
                  <a:pt x="239" y="334"/>
                </a:lnTo>
                <a:lnTo>
                  <a:pt x="0" y="334"/>
                </a:lnTo>
                <a:lnTo>
                  <a:pt x="20" y="300"/>
                </a:lnTo>
                <a:lnTo>
                  <a:pt x="20" y="3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660400" y="449263"/>
            <a:ext cx="431800" cy="530225"/>
          </a:xfrm>
          <a:custGeom>
            <a:avLst/>
            <a:gdLst/>
            <a:ahLst/>
            <a:cxnLst>
              <a:cxn ang="0">
                <a:pos x="272" y="334"/>
              </a:cxn>
              <a:cxn ang="0">
                <a:pos x="191" y="334"/>
              </a:cxn>
              <a:cxn ang="0">
                <a:pos x="214" y="300"/>
              </a:cxn>
              <a:cxn ang="0">
                <a:pos x="214" y="34"/>
              </a:cxn>
              <a:cxn ang="0">
                <a:pos x="41" y="34"/>
              </a:cxn>
              <a:cxn ang="0">
                <a:pos x="0" y="64"/>
              </a:cxn>
              <a:cxn ang="0">
                <a:pos x="34" y="0"/>
              </a:cxn>
              <a:cxn ang="0">
                <a:pos x="272" y="0"/>
              </a:cxn>
              <a:cxn ang="0">
                <a:pos x="252" y="34"/>
              </a:cxn>
              <a:cxn ang="0">
                <a:pos x="252" y="300"/>
              </a:cxn>
              <a:cxn ang="0">
                <a:pos x="272" y="334"/>
              </a:cxn>
            </a:cxnLst>
            <a:rect l="0" t="0" r="r" b="b"/>
            <a:pathLst>
              <a:path w="272" h="334">
                <a:moveTo>
                  <a:pt x="272" y="334"/>
                </a:moveTo>
                <a:lnTo>
                  <a:pt x="191" y="334"/>
                </a:lnTo>
                <a:lnTo>
                  <a:pt x="214" y="300"/>
                </a:lnTo>
                <a:lnTo>
                  <a:pt x="214" y="34"/>
                </a:lnTo>
                <a:lnTo>
                  <a:pt x="41" y="34"/>
                </a:lnTo>
                <a:lnTo>
                  <a:pt x="0" y="64"/>
                </a:lnTo>
                <a:lnTo>
                  <a:pt x="34" y="0"/>
                </a:lnTo>
                <a:lnTo>
                  <a:pt x="272" y="0"/>
                </a:lnTo>
                <a:lnTo>
                  <a:pt x="252" y="34"/>
                </a:lnTo>
                <a:lnTo>
                  <a:pt x="252" y="300"/>
                </a:lnTo>
                <a:lnTo>
                  <a:pt x="272" y="3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chemeClr val="bg1"/>
                </a:solidFill>
                <a:cs typeface="Arial" pitchFamily="34" charset="0"/>
              </a:rPr>
              <a:t>12U-0</a:t>
            </a:r>
            <a:fld id="{6A829F23-F466-44AA-A5B9-24580D3A690E}" type="slidenum">
              <a:rPr lang="en-US" sz="1000" smtClean="0">
                <a:solidFill>
                  <a:schemeClr val="bg1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82588" indent="-382588" algn="l" defTabSz="1019175" rtl="0" eaLnBrk="1" fontAlgn="base" hangingPunct="1">
        <a:spcBef>
          <a:spcPct val="75000"/>
        </a:spcBef>
        <a:spcAft>
          <a:spcPct val="0"/>
        </a:spcAft>
        <a:buSzPct val="125000"/>
        <a:buChar char="•"/>
        <a:defRPr sz="2000" b="1">
          <a:solidFill>
            <a:schemeClr val="bg1"/>
          </a:solidFill>
          <a:latin typeface="+mn-lt"/>
          <a:ea typeface="+mn-ea"/>
          <a:cs typeface="+mn-cs"/>
        </a:defRPr>
      </a:lvl1pPr>
      <a:lvl2pPr marL="960438" indent="-381000" algn="l" defTabSz="1019175" rtl="0" eaLnBrk="1" fontAlgn="base" hangingPunct="1">
        <a:spcBef>
          <a:spcPct val="50000"/>
        </a:spcBef>
        <a:spcAft>
          <a:spcPct val="0"/>
        </a:spcAft>
        <a:buSzPct val="100000"/>
        <a:buChar char="–"/>
        <a:defRPr b="1">
          <a:solidFill>
            <a:schemeClr val="bg1"/>
          </a:solidFill>
          <a:latin typeface="+mn-lt"/>
        </a:defRPr>
      </a:lvl2pPr>
      <a:lvl3pPr marL="1343025" indent="-255588" algn="l" defTabSz="1019175" rtl="0" eaLnBrk="1" fontAlgn="base" hangingPunct="1">
        <a:spcBef>
          <a:spcPct val="35000"/>
        </a:spcBef>
        <a:spcAft>
          <a:spcPct val="0"/>
        </a:spcAft>
        <a:buSzPct val="100000"/>
        <a:buChar char=" "/>
        <a:defRPr sz="1600" b="1">
          <a:solidFill>
            <a:schemeClr val="bg1"/>
          </a:solidFill>
          <a:latin typeface="+mn-lt"/>
        </a:defRPr>
      </a:lvl3pPr>
      <a:lvl4pPr marL="1722438" indent="-131763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4pPr>
      <a:lvl5pPr marL="2038350" indent="-2095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5pPr>
      <a:lvl6pPr marL="24955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6pPr>
      <a:lvl7pPr marL="29527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7pPr>
      <a:lvl8pPr marL="34099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8pPr>
      <a:lvl9pPr marL="38671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14401" y="2847976"/>
            <a:ext cx="8229599" cy="2596312"/>
          </a:xfrm>
        </p:spPr>
        <p:txBody>
          <a:bodyPr/>
          <a:lstStyle/>
          <a:p>
            <a:r>
              <a:rPr lang="en-US" dirty="0" smtClean="0"/>
              <a:t>Jeremy </a:t>
            </a:r>
            <a:r>
              <a:rPr lang="en-US" dirty="0" err="1" smtClean="0"/>
              <a:t>Kepner</a:t>
            </a:r>
            <a:endParaRPr lang="en-US" dirty="0" smtClean="0"/>
          </a:p>
          <a:p>
            <a:r>
              <a:rPr lang="en-US" sz="2000" dirty="0" smtClean="0"/>
              <a:t>Lecture 4: Analysis of Structured Data</a:t>
            </a:r>
          </a:p>
          <a:p>
            <a:endParaRPr lang="en-US" sz="2000" dirty="0" smtClean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1" y="1570181"/>
            <a:ext cx="8229599" cy="1087294"/>
          </a:xfrm>
        </p:spPr>
        <p:txBody>
          <a:bodyPr/>
          <a:lstStyle/>
          <a:p>
            <a:r>
              <a:rPr lang="en-US" dirty="0" smtClean="0"/>
              <a:t>Signal Processing on Databases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1134" y="6359343"/>
            <a:ext cx="46733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 smtClean="0">
                <a:solidFill>
                  <a:schemeClr val="bg2">
                    <a:lumMod val="50000"/>
                  </a:schemeClr>
                </a:solidFill>
              </a:rPr>
              <a:t>This work is sponsored by the </a:t>
            </a:r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Department </a:t>
            </a:r>
            <a:r>
              <a:rPr lang="en-US" sz="900" b="0" dirty="0" smtClean="0">
                <a:solidFill>
                  <a:schemeClr val="bg2">
                    <a:lumMod val="50000"/>
                  </a:schemeClr>
                </a:solidFill>
              </a:rPr>
              <a:t>of the Air Force under Air Force Contract #FA8721-05-C-0002.  Opinions, interpretations, recommendations and conclusions are those of the authors and are not necessarily endorsed by the United States Government.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Graphs Example 2</a:t>
            </a:r>
          </a:p>
        </p:txBody>
      </p:sp>
      <p:graphicFrame>
        <p:nvGraphicFramePr>
          <p:cNvPr id="285157" name="Group 4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69396"/>
              </p:ext>
            </p:extLst>
          </p:nvPr>
        </p:nvGraphicFramePr>
        <p:xfrm>
          <a:off x="487205" y="1991678"/>
          <a:ext cx="9187031" cy="2422274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01 07 00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01 08 00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4924" name="Text Box 262"/>
          <p:cNvSpPr txBox="1">
            <a:spLocks noChangeArrowheads="1"/>
          </p:cNvSpPr>
          <p:nvPr/>
        </p:nvSpPr>
        <p:spPr bwMode="auto">
          <a:xfrm rot="-3142095">
            <a:off x="3137794" y="157313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284925" name="Text Box 263"/>
          <p:cNvSpPr txBox="1">
            <a:spLocks noChangeArrowheads="1"/>
          </p:cNvSpPr>
          <p:nvPr/>
        </p:nvSpPr>
        <p:spPr bwMode="auto">
          <a:xfrm rot="-3142095">
            <a:off x="3373174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284926" name="Text Box 264"/>
          <p:cNvSpPr txBox="1">
            <a:spLocks noChangeArrowheads="1"/>
          </p:cNvSpPr>
          <p:nvPr/>
        </p:nvSpPr>
        <p:spPr bwMode="auto">
          <a:xfrm rot="-3142095">
            <a:off x="3647699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284927" name="Text Box 265"/>
          <p:cNvSpPr txBox="1">
            <a:spLocks noChangeArrowheads="1"/>
          </p:cNvSpPr>
          <p:nvPr/>
        </p:nvSpPr>
        <p:spPr bwMode="auto">
          <a:xfrm rot="-3142095">
            <a:off x="4651794" y="1587525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284928" name="Text Box 266"/>
          <p:cNvSpPr txBox="1">
            <a:spLocks noChangeArrowheads="1"/>
          </p:cNvSpPr>
          <p:nvPr/>
        </p:nvSpPr>
        <p:spPr bwMode="auto">
          <a:xfrm rot="-3142095">
            <a:off x="4965754" y="1583927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284929" name="Text Box 267"/>
          <p:cNvSpPr txBox="1">
            <a:spLocks noChangeArrowheads="1"/>
          </p:cNvSpPr>
          <p:nvPr/>
        </p:nvSpPr>
        <p:spPr bwMode="auto">
          <a:xfrm rot="-3142095">
            <a:off x="5252504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284930" name="Text Box 270"/>
          <p:cNvSpPr txBox="1">
            <a:spLocks noChangeArrowheads="1"/>
          </p:cNvSpPr>
          <p:nvPr/>
        </p:nvSpPr>
        <p:spPr bwMode="auto">
          <a:xfrm rot="-3142095">
            <a:off x="3976017" y="1630706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284931" name="Text Box 271"/>
          <p:cNvSpPr txBox="1">
            <a:spLocks noChangeArrowheads="1"/>
          </p:cNvSpPr>
          <p:nvPr/>
        </p:nvSpPr>
        <p:spPr bwMode="auto">
          <a:xfrm rot="-3142095">
            <a:off x="7789804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Col4|a</a:t>
            </a:r>
            <a:endParaRPr lang="en-US" sz="1100" b="1" dirty="0"/>
          </a:p>
        </p:txBody>
      </p:sp>
      <p:sp>
        <p:nvSpPr>
          <p:cNvPr id="284932" name="Text Box 272"/>
          <p:cNvSpPr txBox="1">
            <a:spLocks noChangeArrowheads="1"/>
          </p:cNvSpPr>
          <p:nvPr/>
        </p:nvSpPr>
        <p:spPr bwMode="auto">
          <a:xfrm rot="-3142095">
            <a:off x="8096779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Col4|b</a:t>
            </a:r>
            <a:endParaRPr lang="en-US" sz="1100" b="1" dirty="0"/>
          </a:p>
        </p:txBody>
      </p:sp>
      <p:sp>
        <p:nvSpPr>
          <p:cNvPr id="284933" name="Text Box 273"/>
          <p:cNvSpPr txBox="1">
            <a:spLocks noChangeArrowheads="1"/>
          </p:cNvSpPr>
          <p:nvPr/>
        </p:nvSpPr>
        <p:spPr bwMode="auto">
          <a:xfrm rot="-3142095">
            <a:off x="6251359" y="157673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Col3|a</a:t>
            </a:r>
            <a:endParaRPr lang="en-US" sz="1100" b="1" dirty="0"/>
          </a:p>
        </p:txBody>
      </p:sp>
      <p:sp>
        <p:nvSpPr>
          <p:cNvPr id="284934" name="Text Box 274"/>
          <p:cNvSpPr txBox="1">
            <a:spLocks noChangeArrowheads="1"/>
          </p:cNvSpPr>
          <p:nvPr/>
        </p:nvSpPr>
        <p:spPr bwMode="auto">
          <a:xfrm rot="-3142095">
            <a:off x="6547856" y="1583927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Col3|b</a:t>
            </a:r>
            <a:endParaRPr lang="en-US" sz="1100" b="1" dirty="0"/>
          </a:p>
        </p:txBody>
      </p:sp>
      <p:sp>
        <p:nvSpPr>
          <p:cNvPr id="284935" name="Text Box 275"/>
          <p:cNvSpPr txBox="1">
            <a:spLocks noChangeArrowheads="1"/>
          </p:cNvSpPr>
          <p:nvPr/>
        </p:nvSpPr>
        <p:spPr bwMode="auto">
          <a:xfrm rot="-3142095">
            <a:off x="6866039" y="1587525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Col3|c</a:t>
            </a:r>
            <a:endParaRPr lang="en-US" sz="1100" b="1" dirty="0"/>
          </a:p>
        </p:txBody>
      </p:sp>
      <p:sp>
        <p:nvSpPr>
          <p:cNvPr id="284936" name="Text Box 279"/>
          <p:cNvSpPr txBox="1">
            <a:spLocks noChangeArrowheads="1"/>
          </p:cNvSpPr>
          <p:nvPr/>
        </p:nvSpPr>
        <p:spPr bwMode="auto">
          <a:xfrm rot="-3142095">
            <a:off x="5559479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284937" name="Text Box 280"/>
          <p:cNvSpPr txBox="1">
            <a:spLocks noChangeArrowheads="1"/>
          </p:cNvSpPr>
          <p:nvPr/>
        </p:nvSpPr>
        <p:spPr bwMode="auto">
          <a:xfrm rot="-3142095">
            <a:off x="7227147" y="157673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Col3|d</a:t>
            </a:r>
            <a:endParaRPr lang="en-US" sz="1100" b="1" dirty="0"/>
          </a:p>
        </p:txBody>
      </p:sp>
      <p:sp>
        <p:nvSpPr>
          <p:cNvPr id="284938" name="Text Box 281"/>
          <p:cNvSpPr txBox="1">
            <a:spLocks noChangeArrowheads="1"/>
          </p:cNvSpPr>
          <p:nvPr/>
        </p:nvSpPr>
        <p:spPr bwMode="auto">
          <a:xfrm rot="-3142095">
            <a:off x="8458619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Col4|c</a:t>
            </a:r>
            <a:endParaRPr lang="en-US" sz="1100" b="1" dirty="0"/>
          </a:p>
        </p:txBody>
      </p:sp>
      <p:sp>
        <p:nvSpPr>
          <p:cNvPr id="284939" name="Text Box 282"/>
          <p:cNvSpPr txBox="1">
            <a:spLocks noChangeArrowheads="1"/>
          </p:cNvSpPr>
          <p:nvPr/>
        </p:nvSpPr>
        <p:spPr bwMode="auto">
          <a:xfrm rot="-3142095">
            <a:off x="8727176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Col4|d</a:t>
            </a:r>
            <a:endParaRPr lang="en-US" sz="1100" b="1" dirty="0"/>
          </a:p>
        </p:txBody>
      </p:sp>
      <p:sp>
        <p:nvSpPr>
          <p:cNvPr id="284940" name="Text Box 283"/>
          <p:cNvSpPr txBox="1">
            <a:spLocks noChangeArrowheads="1"/>
          </p:cNvSpPr>
          <p:nvPr/>
        </p:nvSpPr>
        <p:spPr bwMode="auto">
          <a:xfrm rot="-3142095">
            <a:off x="9027896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Col4|e</a:t>
            </a:r>
            <a:endParaRPr lang="en-US" sz="1100" b="1" dirty="0"/>
          </a:p>
        </p:txBody>
      </p:sp>
      <p:sp>
        <p:nvSpPr>
          <p:cNvPr id="284941" name="Rectangle 269"/>
          <p:cNvSpPr>
            <a:spLocks noChangeArrowheads="1"/>
          </p:cNvSpPr>
          <p:nvPr/>
        </p:nvSpPr>
        <p:spPr bwMode="auto">
          <a:xfrm>
            <a:off x="103029" y="1498707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284943" name="Rectangle 271"/>
          <p:cNvSpPr>
            <a:spLocks noChangeArrowheads="1"/>
          </p:cNvSpPr>
          <p:nvPr/>
        </p:nvSpPr>
        <p:spPr bwMode="auto">
          <a:xfrm>
            <a:off x="3157220" y="1995277"/>
            <a:ext cx="316072" cy="2367703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84944" name="Rectangle 272"/>
          <p:cNvSpPr>
            <a:spLocks noChangeArrowheads="1"/>
          </p:cNvSpPr>
          <p:nvPr/>
        </p:nvSpPr>
        <p:spPr bwMode="auto">
          <a:xfrm>
            <a:off x="3131027" y="1074103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0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84959" name="Oval 287"/>
          <p:cNvSpPr>
            <a:spLocks noChangeArrowheads="1"/>
          </p:cNvSpPr>
          <p:nvPr/>
        </p:nvSpPr>
        <p:spPr bwMode="auto">
          <a:xfrm>
            <a:off x="3630454" y="5374111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a</a:t>
            </a:r>
          </a:p>
        </p:txBody>
      </p:sp>
      <p:sp>
        <p:nvSpPr>
          <p:cNvPr id="284960" name="Oval 288"/>
          <p:cNvSpPr>
            <a:spLocks noChangeArrowheads="1"/>
          </p:cNvSpPr>
          <p:nvPr/>
        </p:nvSpPr>
        <p:spPr bwMode="auto">
          <a:xfrm>
            <a:off x="4856322" y="4884738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b</a:t>
            </a:r>
          </a:p>
        </p:txBody>
      </p:sp>
      <p:sp>
        <p:nvSpPr>
          <p:cNvPr id="284961" name="Oval 289"/>
          <p:cNvSpPr>
            <a:spLocks noChangeArrowheads="1"/>
          </p:cNvSpPr>
          <p:nvPr/>
        </p:nvSpPr>
        <p:spPr bwMode="auto">
          <a:xfrm>
            <a:off x="6075204" y="5363316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c</a:t>
            </a:r>
          </a:p>
        </p:txBody>
      </p:sp>
      <p:sp>
        <p:nvSpPr>
          <p:cNvPr id="284962" name="Oval 290"/>
          <p:cNvSpPr>
            <a:spLocks noChangeArrowheads="1"/>
          </p:cNvSpPr>
          <p:nvPr/>
        </p:nvSpPr>
        <p:spPr bwMode="auto">
          <a:xfrm>
            <a:off x="4879023" y="5953443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d</a:t>
            </a:r>
          </a:p>
        </p:txBody>
      </p:sp>
      <p:sp>
        <p:nvSpPr>
          <p:cNvPr id="284963" name="Rectangle 4"/>
          <p:cNvSpPr>
            <a:spLocks noChangeArrowheads="1"/>
          </p:cNvSpPr>
          <p:nvPr/>
        </p:nvSpPr>
        <p:spPr bwMode="auto">
          <a:xfrm>
            <a:off x="707232" y="6426624"/>
            <a:ext cx="8867458" cy="636905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Limited by the natural topology of the data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Star data is limiting for generating cycle data graphs</a:t>
            </a:r>
          </a:p>
        </p:txBody>
      </p:sp>
      <p:cxnSp>
        <p:nvCxnSpPr>
          <p:cNvPr id="284964" name="AutoShape 292"/>
          <p:cNvCxnSpPr>
            <a:cxnSpLocks noChangeShapeType="1"/>
            <a:stCxn id="284959" idx="7"/>
            <a:endCxn id="284960" idx="2"/>
          </p:cNvCxnSpPr>
          <p:nvPr/>
        </p:nvCxnSpPr>
        <p:spPr bwMode="auto">
          <a:xfrm flipV="1">
            <a:off x="3934302" y="5068253"/>
            <a:ext cx="922020" cy="35983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4965" name="AutoShape 293"/>
          <p:cNvCxnSpPr>
            <a:cxnSpLocks noChangeShapeType="1"/>
            <a:stCxn id="284962" idx="2"/>
            <a:endCxn id="284959" idx="5"/>
          </p:cNvCxnSpPr>
          <p:nvPr/>
        </p:nvCxnSpPr>
        <p:spPr bwMode="auto">
          <a:xfrm flipH="1" flipV="1">
            <a:off x="3934302" y="5687167"/>
            <a:ext cx="944721" cy="44979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4966" name="AutoShape 294"/>
          <p:cNvCxnSpPr>
            <a:cxnSpLocks noChangeShapeType="1"/>
            <a:stCxn id="284961" idx="1"/>
            <a:endCxn id="284960" idx="6"/>
          </p:cNvCxnSpPr>
          <p:nvPr/>
        </p:nvCxnSpPr>
        <p:spPr bwMode="auto">
          <a:xfrm flipH="1" flipV="1">
            <a:off x="5212557" y="5068254"/>
            <a:ext cx="915035" cy="3490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4968" name="Rectangle 296"/>
          <p:cNvSpPr>
            <a:spLocks noChangeArrowheads="1"/>
          </p:cNvSpPr>
          <p:nvPr/>
        </p:nvSpPr>
        <p:spPr bwMode="auto">
          <a:xfrm>
            <a:off x="3812064" y="4780386"/>
            <a:ext cx="348396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284970" name="Rectangle 298"/>
          <p:cNvSpPr>
            <a:spLocks noChangeArrowheads="1"/>
          </p:cNvSpPr>
          <p:nvPr/>
        </p:nvSpPr>
        <p:spPr bwMode="auto">
          <a:xfrm>
            <a:off x="5156677" y="4566286"/>
            <a:ext cx="348396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/>
              <a:t>1</a:t>
            </a:r>
          </a:p>
        </p:txBody>
      </p:sp>
      <p:cxnSp>
        <p:nvCxnSpPr>
          <p:cNvPr id="284973" name="AutoShape 301"/>
          <p:cNvCxnSpPr>
            <a:cxnSpLocks noChangeShapeType="1"/>
            <a:stCxn id="284962" idx="6"/>
            <a:endCxn id="284961" idx="3"/>
          </p:cNvCxnSpPr>
          <p:nvPr/>
        </p:nvCxnSpPr>
        <p:spPr bwMode="auto">
          <a:xfrm flipV="1">
            <a:off x="5235258" y="5676371"/>
            <a:ext cx="892334" cy="460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85160" name="Group 488"/>
          <p:cNvGrpSpPr>
            <a:grpSpLocks/>
          </p:cNvGrpSpPr>
          <p:nvPr/>
        </p:nvGrpSpPr>
        <p:grpSpPr bwMode="auto">
          <a:xfrm>
            <a:off x="3155474" y="1050713"/>
            <a:ext cx="6043771" cy="3324860"/>
            <a:chOff x="1807" y="584"/>
            <a:chExt cx="3461" cy="1848"/>
          </a:xfrm>
        </p:grpSpPr>
        <p:sp>
          <p:nvSpPr>
            <p:cNvPr id="284946" name="Rectangle 274"/>
            <p:cNvSpPr>
              <a:spLocks noChangeArrowheads="1"/>
            </p:cNvSpPr>
            <p:nvPr/>
          </p:nvSpPr>
          <p:spPr bwMode="auto">
            <a:xfrm rot="-5400000">
              <a:off x="2799" y="279"/>
              <a:ext cx="153" cy="2122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947" name="Rectangle 275"/>
            <p:cNvSpPr>
              <a:spLocks noChangeArrowheads="1"/>
            </p:cNvSpPr>
            <p:nvPr/>
          </p:nvSpPr>
          <p:spPr bwMode="auto">
            <a:xfrm>
              <a:off x="2689" y="589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1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  <p:sp>
          <p:nvSpPr>
            <p:cNvPr id="284948" name="Rectangle 276"/>
            <p:cNvSpPr>
              <a:spLocks noChangeArrowheads="1"/>
            </p:cNvSpPr>
            <p:nvPr/>
          </p:nvSpPr>
          <p:spPr bwMode="auto">
            <a:xfrm>
              <a:off x="3748" y="591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1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  <p:sp>
          <p:nvSpPr>
            <p:cNvPr id="285158" name="Rectangle 486"/>
            <p:cNvSpPr>
              <a:spLocks noChangeArrowheads="1"/>
            </p:cNvSpPr>
            <p:nvPr/>
          </p:nvSpPr>
          <p:spPr bwMode="auto">
            <a:xfrm rot="-5400000">
              <a:off x="3423" y="663"/>
              <a:ext cx="153" cy="3385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159" name="Rectangle 487"/>
            <p:cNvSpPr>
              <a:spLocks noChangeArrowheads="1"/>
            </p:cNvSpPr>
            <p:nvPr/>
          </p:nvSpPr>
          <p:spPr bwMode="auto">
            <a:xfrm>
              <a:off x="5012" y="584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1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</p:grpSp>
      <p:sp>
        <p:nvSpPr>
          <p:cNvPr id="285161" name="Arc 489"/>
          <p:cNvSpPr>
            <a:spLocks/>
          </p:cNvSpPr>
          <p:nvPr/>
        </p:nvSpPr>
        <p:spPr bwMode="auto">
          <a:xfrm rot="2700000">
            <a:off x="3700992" y="5193136"/>
            <a:ext cx="784437" cy="7613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85162" name="Arc 490"/>
          <p:cNvSpPr>
            <a:spLocks/>
          </p:cNvSpPr>
          <p:nvPr/>
        </p:nvSpPr>
        <p:spPr bwMode="auto">
          <a:xfrm rot="2700000">
            <a:off x="4878495" y="5023327"/>
            <a:ext cx="1104688" cy="107219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04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Space </a:t>
            </a:r>
            <a:r>
              <a:rPr lang="en-US" dirty="0">
                <a:latin typeface="Arial" charset="0"/>
              </a:rPr>
              <a:t>(Analytic 3) Diagram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173" y="4017610"/>
            <a:ext cx="8549640" cy="2490047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Select row range 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r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and a space polygon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s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Copy a set of rows from T into associative array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A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Extract space coordinates from rows and determine if inside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s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Return columns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dirty="0">
                <a:latin typeface="Arial" charset="0"/>
              </a:rPr>
              <a:t> that satisfy these constraints</a:t>
            </a:r>
          </a:p>
        </p:txBody>
      </p:sp>
      <p:graphicFrame>
        <p:nvGraphicFramePr>
          <p:cNvPr id="288039" name="Group 2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23304"/>
              </p:ext>
            </p:extLst>
          </p:nvPr>
        </p:nvGraphicFramePr>
        <p:xfrm>
          <a:off x="487205" y="1834128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 (time)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997" name="Text Box 262"/>
          <p:cNvSpPr txBox="1">
            <a:spLocks noChangeArrowheads="1"/>
          </p:cNvSpPr>
          <p:nvPr/>
        </p:nvSpPr>
        <p:spPr bwMode="auto">
          <a:xfrm rot="-3142095">
            <a:off x="3137794" y="1444368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287998" name="Text Box 263"/>
          <p:cNvSpPr txBox="1">
            <a:spLocks noChangeArrowheads="1"/>
          </p:cNvSpPr>
          <p:nvPr/>
        </p:nvSpPr>
        <p:spPr bwMode="auto">
          <a:xfrm rot="-3142095">
            <a:off x="3373174" y="145696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287999" name="Text Box 264"/>
          <p:cNvSpPr txBox="1">
            <a:spLocks noChangeArrowheads="1"/>
          </p:cNvSpPr>
          <p:nvPr/>
        </p:nvSpPr>
        <p:spPr bwMode="auto">
          <a:xfrm rot="-3142095">
            <a:off x="3647699" y="1460561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288000" name="Text Box 265"/>
          <p:cNvSpPr txBox="1">
            <a:spLocks noChangeArrowheads="1"/>
          </p:cNvSpPr>
          <p:nvPr/>
        </p:nvSpPr>
        <p:spPr bwMode="auto">
          <a:xfrm rot="-3142095">
            <a:off x="4622107" y="1460561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288001" name="Text Box 266"/>
          <p:cNvSpPr txBox="1">
            <a:spLocks noChangeArrowheads="1"/>
          </p:cNvSpPr>
          <p:nvPr/>
        </p:nvSpPr>
        <p:spPr bwMode="auto">
          <a:xfrm rot="-3142095">
            <a:off x="4936067" y="145696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288002" name="Text Box 267"/>
          <p:cNvSpPr txBox="1">
            <a:spLocks noChangeArrowheads="1"/>
          </p:cNvSpPr>
          <p:nvPr/>
        </p:nvSpPr>
        <p:spPr bwMode="auto">
          <a:xfrm rot="-3142095">
            <a:off x="5252504" y="1460561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288003" name="Text Box 270"/>
          <p:cNvSpPr txBox="1">
            <a:spLocks noChangeArrowheads="1"/>
          </p:cNvSpPr>
          <p:nvPr/>
        </p:nvSpPr>
        <p:spPr bwMode="auto">
          <a:xfrm rot="-3142095">
            <a:off x="3976017" y="1473156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288004" name="Text Box 271"/>
          <p:cNvSpPr txBox="1">
            <a:spLocks noChangeArrowheads="1"/>
          </p:cNvSpPr>
          <p:nvPr/>
        </p:nvSpPr>
        <p:spPr bwMode="auto">
          <a:xfrm rot="-3142095">
            <a:off x="7793276" y="1479453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Y|010</a:t>
            </a:r>
            <a:endParaRPr lang="en-US" sz="1100" b="1" dirty="0"/>
          </a:p>
        </p:txBody>
      </p:sp>
      <p:sp>
        <p:nvSpPr>
          <p:cNvPr id="288005" name="Text Box 272"/>
          <p:cNvSpPr txBox="1">
            <a:spLocks noChangeArrowheads="1"/>
          </p:cNvSpPr>
          <p:nvPr/>
        </p:nvSpPr>
        <p:spPr bwMode="auto">
          <a:xfrm rot="-3142095">
            <a:off x="8102363" y="1479453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Y|012</a:t>
            </a:r>
            <a:endParaRPr lang="en-US" sz="1100" b="1" dirty="0"/>
          </a:p>
        </p:txBody>
      </p:sp>
      <p:sp>
        <p:nvSpPr>
          <p:cNvPr id="288006" name="Text Box 273"/>
          <p:cNvSpPr txBox="1">
            <a:spLocks noChangeArrowheads="1"/>
          </p:cNvSpPr>
          <p:nvPr/>
        </p:nvSpPr>
        <p:spPr bwMode="auto">
          <a:xfrm rot="-3142095">
            <a:off x="6214666" y="1479453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X|010</a:t>
            </a:r>
            <a:endParaRPr lang="en-US" sz="1100" b="1" dirty="0"/>
          </a:p>
        </p:txBody>
      </p:sp>
      <p:sp>
        <p:nvSpPr>
          <p:cNvPr id="288007" name="Text Box 274"/>
          <p:cNvSpPr txBox="1">
            <a:spLocks noChangeArrowheads="1"/>
          </p:cNvSpPr>
          <p:nvPr/>
        </p:nvSpPr>
        <p:spPr bwMode="auto">
          <a:xfrm rot="-3142095">
            <a:off x="6523753" y="1479453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X|012</a:t>
            </a:r>
            <a:endParaRPr lang="en-US" sz="1100" b="1" dirty="0"/>
          </a:p>
        </p:txBody>
      </p:sp>
      <p:sp>
        <p:nvSpPr>
          <p:cNvPr id="288008" name="Text Box 275"/>
          <p:cNvSpPr txBox="1">
            <a:spLocks noChangeArrowheads="1"/>
          </p:cNvSpPr>
          <p:nvPr/>
        </p:nvSpPr>
        <p:spPr bwMode="auto">
          <a:xfrm rot="-3142095">
            <a:off x="6838194" y="1479453"/>
            <a:ext cx="590475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X|014</a:t>
            </a:r>
            <a:endParaRPr lang="en-US" sz="1100" b="1" dirty="0"/>
          </a:p>
        </p:txBody>
      </p:sp>
      <p:sp>
        <p:nvSpPr>
          <p:cNvPr id="288009" name="Text Box 279"/>
          <p:cNvSpPr txBox="1">
            <a:spLocks noChangeArrowheads="1"/>
          </p:cNvSpPr>
          <p:nvPr/>
        </p:nvSpPr>
        <p:spPr bwMode="auto">
          <a:xfrm rot="-3142095">
            <a:off x="5559479" y="145696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288010" name="Text Box 280"/>
          <p:cNvSpPr txBox="1">
            <a:spLocks noChangeArrowheads="1"/>
          </p:cNvSpPr>
          <p:nvPr/>
        </p:nvSpPr>
        <p:spPr bwMode="auto">
          <a:xfrm rot="-3142095">
            <a:off x="7154148" y="1447068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X|016</a:t>
            </a:r>
            <a:endParaRPr lang="en-US" sz="1100" b="1" dirty="0"/>
          </a:p>
        </p:txBody>
      </p:sp>
      <p:sp>
        <p:nvSpPr>
          <p:cNvPr id="288011" name="Text Box 281"/>
          <p:cNvSpPr txBox="1">
            <a:spLocks noChangeArrowheads="1"/>
          </p:cNvSpPr>
          <p:nvPr/>
        </p:nvSpPr>
        <p:spPr bwMode="auto">
          <a:xfrm rot="-3142095">
            <a:off x="8460461" y="1479453"/>
            <a:ext cx="590475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Y|014</a:t>
            </a:r>
            <a:endParaRPr lang="en-US" sz="1100" b="1" dirty="0"/>
          </a:p>
        </p:txBody>
      </p:sp>
      <p:sp>
        <p:nvSpPr>
          <p:cNvPr id="288012" name="Text Box 282"/>
          <p:cNvSpPr txBox="1">
            <a:spLocks noChangeArrowheads="1"/>
          </p:cNvSpPr>
          <p:nvPr/>
        </p:nvSpPr>
        <p:spPr bwMode="auto">
          <a:xfrm rot="-3142095">
            <a:off x="8732758" y="1479453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Y|016</a:t>
            </a:r>
            <a:endParaRPr lang="en-US" sz="1100" b="1" dirty="0"/>
          </a:p>
        </p:txBody>
      </p:sp>
      <p:sp>
        <p:nvSpPr>
          <p:cNvPr id="288013" name="Text Box 283"/>
          <p:cNvSpPr txBox="1">
            <a:spLocks noChangeArrowheads="1"/>
          </p:cNvSpPr>
          <p:nvPr/>
        </p:nvSpPr>
        <p:spPr bwMode="auto">
          <a:xfrm rot="-3142095">
            <a:off x="9031368" y="1479453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Y|018</a:t>
            </a:r>
            <a:endParaRPr lang="en-US" sz="1100" b="1" dirty="0"/>
          </a:p>
        </p:txBody>
      </p:sp>
      <p:sp>
        <p:nvSpPr>
          <p:cNvPr id="288014" name="Rectangle 270"/>
          <p:cNvSpPr>
            <a:spLocks noChangeArrowheads="1"/>
          </p:cNvSpPr>
          <p:nvPr/>
        </p:nvSpPr>
        <p:spPr bwMode="auto">
          <a:xfrm>
            <a:off x="103029" y="1341156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288015" name="Rectangle 271"/>
          <p:cNvSpPr>
            <a:spLocks noChangeArrowheads="1"/>
          </p:cNvSpPr>
          <p:nvPr/>
        </p:nvSpPr>
        <p:spPr bwMode="auto">
          <a:xfrm>
            <a:off x="1122840" y="2386472"/>
            <a:ext cx="8245793" cy="804228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88016" name="Rectangle 272"/>
          <p:cNvSpPr>
            <a:spLocks noChangeArrowheads="1"/>
          </p:cNvSpPr>
          <p:nvPr/>
        </p:nvSpPr>
        <p:spPr bwMode="auto">
          <a:xfrm>
            <a:off x="3113565" y="2557393"/>
            <a:ext cx="2935446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Associative Array: A</a:t>
            </a:r>
          </a:p>
        </p:txBody>
      </p:sp>
      <p:sp>
        <p:nvSpPr>
          <p:cNvPr id="288017" name="Rectangle 4"/>
          <p:cNvSpPr>
            <a:spLocks noChangeArrowheads="1"/>
          </p:cNvSpPr>
          <p:nvPr/>
        </p:nvSpPr>
        <p:spPr bwMode="auto">
          <a:xfrm>
            <a:off x="637382" y="5922857"/>
            <a:ext cx="8811578" cy="720948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Good for finding columns in a particular space </a:t>
            </a:r>
            <a:r>
              <a:rPr lang="en-US" b="1" dirty="0" smtClean="0"/>
              <a:t>window</a:t>
            </a:r>
            <a:endParaRPr lang="en-US" b="1" dirty="0"/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Can apply filter to space first is coordinates are </a:t>
            </a:r>
            <a:r>
              <a:rPr lang="ja-JP" altLang="en-US" b="1" dirty="0"/>
              <a:t>“</a:t>
            </a:r>
            <a:r>
              <a:rPr lang="en-US" b="1" dirty="0" err="1"/>
              <a:t>Mertonized</a:t>
            </a:r>
            <a:r>
              <a:rPr lang="ja-JP" altLang="en-US" b="1" dirty="0"/>
              <a:t>”</a:t>
            </a:r>
            <a:endParaRPr lang="en-US" b="1" dirty="0"/>
          </a:p>
        </p:txBody>
      </p:sp>
      <p:sp>
        <p:nvSpPr>
          <p:cNvPr id="288045" name="Rectangle 301"/>
          <p:cNvSpPr>
            <a:spLocks noChangeArrowheads="1"/>
          </p:cNvSpPr>
          <p:nvPr/>
        </p:nvSpPr>
        <p:spPr bwMode="auto">
          <a:xfrm>
            <a:off x="73342" y="2480028"/>
            <a:ext cx="315547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</a:rPr>
              <a:t>r</a:t>
            </a:r>
            <a:endParaRPr lang="en-US" sz="2200" b="1" dirty="0">
              <a:solidFill>
                <a:srgbClr val="0000FF"/>
              </a:solidFill>
            </a:endParaRPr>
          </a:p>
        </p:txBody>
      </p:sp>
      <p:grpSp>
        <p:nvGrpSpPr>
          <p:cNvPr id="288053" name="Group 309"/>
          <p:cNvGrpSpPr>
            <a:grpSpLocks/>
          </p:cNvGrpSpPr>
          <p:nvPr/>
        </p:nvGrpSpPr>
        <p:grpSpPr bwMode="auto">
          <a:xfrm>
            <a:off x="3129281" y="1053290"/>
            <a:ext cx="1299211" cy="430001"/>
            <a:chOff x="1792" y="551"/>
            <a:chExt cx="744" cy="239"/>
          </a:xfrm>
        </p:grpSpPr>
        <p:sp>
          <p:nvSpPr>
            <p:cNvPr id="288046" name="Rectangle 302"/>
            <p:cNvSpPr>
              <a:spLocks noChangeArrowheads="1"/>
            </p:cNvSpPr>
            <p:nvPr/>
          </p:nvSpPr>
          <p:spPr bwMode="auto">
            <a:xfrm>
              <a:off x="1792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288047" name="Rectangle 303"/>
            <p:cNvSpPr>
              <a:spLocks noChangeArrowheads="1"/>
            </p:cNvSpPr>
            <p:nvPr/>
          </p:nvSpPr>
          <p:spPr bwMode="auto">
            <a:xfrm>
              <a:off x="2170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288048" name="Rectangle 304"/>
            <p:cNvSpPr>
              <a:spLocks noChangeArrowheads="1"/>
            </p:cNvSpPr>
            <p:nvPr/>
          </p:nvSpPr>
          <p:spPr bwMode="auto">
            <a:xfrm>
              <a:off x="2340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</a:p>
          </p:txBody>
        </p:sp>
      </p:grpSp>
      <p:grpSp>
        <p:nvGrpSpPr>
          <p:cNvPr id="288052" name="Group 308"/>
          <p:cNvGrpSpPr>
            <a:grpSpLocks/>
          </p:cNvGrpSpPr>
          <p:nvPr/>
        </p:nvGrpSpPr>
        <p:grpSpPr bwMode="auto">
          <a:xfrm>
            <a:off x="6532723" y="1053290"/>
            <a:ext cx="2243932" cy="2651972"/>
            <a:chOff x="3741" y="551"/>
            <a:chExt cx="1285" cy="1474"/>
          </a:xfrm>
        </p:grpSpPr>
        <p:sp>
          <p:nvSpPr>
            <p:cNvPr id="288040" name="Rectangle 296"/>
            <p:cNvSpPr>
              <a:spLocks noChangeArrowheads="1"/>
            </p:cNvSpPr>
            <p:nvPr/>
          </p:nvSpPr>
          <p:spPr bwMode="auto">
            <a:xfrm>
              <a:off x="3750" y="980"/>
              <a:ext cx="370" cy="1036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42" name="Rectangle 298"/>
            <p:cNvSpPr>
              <a:spLocks noChangeArrowheads="1"/>
            </p:cNvSpPr>
            <p:nvPr/>
          </p:nvSpPr>
          <p:spPr bwMode="auto">
            <a:xfrm>
              <a:off x="4638" y="989"/>
              <a:ext cx="370" cy="1036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43" name="Rectangle 299"/>
            <p:cNvSpPr>
              <a:spLocks noChangeArrowheads="1"/>
            </p:cNvSpPr>
            <p:nvPr/>
          </p:nvSpPr>
          <p:spPr bwMode="auto">
            <a:xfrm>
              <a:off x="3741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288044" name="Rectangle 300"/>
            <p:cNvSpPr>
              <a:spLocks noChangeArrowheads="1"/>
            </p:cNvSpPr>
            <p:nvPr/>
          </p:nvSpPr>
          <p:spPr bwMode="auto">
            <a:xfrm>
              <a:off x="4630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288049" name="Rectangle 305"/>
            <p:cNvSpPr>
              <a:spLocks noChangeArrowheads="1"/>
            </p:cNvSpPr>
            <p:nvPr/>
          </p:nvSpPr>
          <p:spPr bwMode="auto">
            <a:xfrm>
              <a:off x="3925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288050" name="Rectangle 306"/>
            <p:cNvSpPr>
              <a:spLocks noChangeArrowheads="1"/>
            </p:cNvSpPr>
            <p:nvPr/>
          </p:nvSpPr>
          <p:spPr bwMode="auto">
            <a:xfrm>
              <a:off x="4830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8385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Space </a:t>
            </a:r>
            <a:r>
              <a:rPr lang="en-US" dirty="0">
                <a:latin typeface="Arial" charset="0"/>
              </a:rPr>
              <a:t>Implementation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120882"/>
            <a:ext cx="9304020" cy="5498253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Define </a:t>
            </a:r>
            <a:r>
              <a:rPr lang="en-US" sz="2000" dirty="0" smtClean="0">
                <a:latin typeface="Arial" charset="0"/>
              </a:rPr>
              <a:t>row range and </a:t>
            </a:r>
            <a:r>
              <a:rPr lang="en-US" sz="2000" dirty="0">
                <a:latin typeface="Arial" charset="0"/>
              </a:rPr>
              <a:t>space polygon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</a:t>
            </a:r>
            <a:r>
              <a:rPr lang="en-US" sz="2000" b="0" dirty="0" smtClean="0">
                <a:latin typeface="Courier" charset="0"/>
              </a:rPr>
              <a:t>r='01-01-2001 </a:t>
            </a:r>
            <a:r>
              <a:rPr lang="en-US" sz="2000" b="0" dirty="0">
                <a:latin typeface="Courier" charset="0"/>
              </a:rPr>
              <a:t>00 02 </a:t>
            </a:r>
            <a:r>
              <a:rPr lang="en-US" sz="2000" b="0" dirty="0" smtClean="0">
                <a:latin typeface="Courier" charset="0"/>
              </a:rPr>
              <a:t>00,:,</a:t>
            </a:r>
            <a:r>
              <a:rPr lang="en-US" sz="2000" b="0" dirty="0">
                <a:latin typeface="Courier" charset="0"/>
              </a:rPr>
              <a:t>01</a:t>
            </a:r>
            <a:r>
              <a:rPr lang="en-US" sz="2000" b="0" dirty="0" smtClean="0">
                <a:latin typeface="Courier" charset="0"/>
              </a:rPr>
              <a:t>-01-2001 </a:t>
            </a:r>
            <a:r>
              <a:rPr lang="en-US" sz="2000" b="0" dirty="0">
                <a:latin typeface="Courier" charset="0"/>
              </a:rPr>
              <a:t>00 04 00,'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s=complex([11 15 15 11 11],[15 15 11 11 15])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Copy all rows within </a:t>
            </a:r>
            <a:r>
              <a:rPr lang="en-US" sz="2000" b="0" dirty="0">
                <a:latin typeface="Courier" charset="0"/>
              </a:rPr>
              <a:t>t</a:t>
            </a:r>
            <a:r>
              <a:rPr lang="en-US" sz="2000" dirty="0">
                <a:latin typeface="Arial" charset="0"/>
              </a:rPr>
              <a:t> into associative array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 = T</a:t>
            </a:r>
            <a:r>
              <a:rPr lang="en-US" sz="2000" b="0" dirty="0" smtClean="0">
                <a:latin typeface="Courier" charset="0"/>
              </a:rPr>
              <a:t>(r,</a:t>
            </a:r>
            <a:r>
              <a:rPr lang="en-US" sz="2000" b="0" dirty="0">
                <a:latin typeface="Courier" charset="0"/>
              </a:rPr>
              <a:t>:)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Get coordinates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</a:t>
            </a:r>
            <a:r>
              <a:rPr lang="en-US" sz="2000" b="0" dirty="0" err="1">
                <a:latin typeface="Courier" charset="0"/>
              </a:rPr>
              <a:t>Axy</a:t>
            </a:r>
            <a:r>
              <a:rPr lang="en-US" sz="2000" b="0" dirty="0">
                <a:latin typeface="Courier" charset="0"/>
              </a:rPr>
              <a:t> = str2num(col2type(A(:</a:t>
            </a:r>
            <a:r>
              <a:rPr lang="en-US" sz="2000" b="0" dirty="0" smtClean="0">
                <a:latin typeface="Courier" charset="0"/>
              </a:rPr>
              <a:t>,</a:t>
            </a:r>
            <a:r>
              <a:rPr lang="en-US" sz="2000" b="0" dirty="0" err="1" smtClean="0">
                <a:latin typeface="Courier" charset="0"/>
              </a:rPr>
              <a:t>StartsWith</a:t>
            </a:r>
            <a:r>
              <a:rPr lang="en-US" sz="2000" b="0" dirty="0" smtClean="0">
                <a:latin typeface="Courier" charset="0"/>
              </a:rPr>
              <a:t>('X|,Y|,')),'|</a:t>
            </a:r>
            <a:r>
              <a:rPr lang="en-US" sz="2000" b="0" dirty="0">
                <a:latin typeface="Courier" charset="0"/>
              </a:rPr>
              <a:t>'</a:t>
            </a:r>
            <a:r>
              <a:rPr lang="en-US" sz="2000" b="0" dirty="0" smtClean="0">
                <a:latin typeface="Courier" charset="0"/>
              </a:rPr>
              <a:t>)</a:t>
            </a:r>
            <a:r>
              <a:rPr lang="en-US" sz="2000" b="0" dirty="0">
                <a:latin typeface="Courier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Select columns in rows in space polygon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</a:t>
            </a:r>
            <a:r>
              <a:rPr lang="en-US" sz="2000" b="0" dirty="0" err="1">
                <a:latin typeface="Courier" charset="0"/>
              </a:rPr>
              <a:t>inS</a:t>
            </a:r>
            <a:r>
              <a:rPr lang="en-US" sz="2000" b="0" dirty="0">
                <a:latin typeface="Courier" charset="0"/>
              </a:rPr>
              <a:t> = </a:t>
            </a:r>
            <a:r>
              <a:rPr lang="en-US" sz="2000" b="0" dirty="0" err="1">
                <a:latin typeface="Courier" charset="0"/>
              </a:rPr>
              <a:t>inpolygon</a:t>
            </a:r>
            <a:r>
              <a:rPr lang="en-US" sz="2000" b="0" dirty="0">
                <a:latin typeface="Courier" charset="0"/>
              </a:rPr>
              <a:t>(</a:t>
            </a:r>
            <a:r>
              <a:rPr lang="en-US" sz="2000" b="0" dirty="0" err="1">
                <a:latin typeface="Courier" charset="0"/>
              </a:rPr>
              <a:t>Adj</a:t>
            </a:r>
            <a:r>
              <a:rPr lang="en-US" sz="2000" b="0" dirty="0">
                <a:latin typeface="Courier" charset="0"/>
              </a:rPr>
              <a:t>(</a:t>
            </a:r>
            <a:r>
              <a:rPr lang="en-US" sz="2000" b="0" dirty="0" err="1">
                <a:latin typeface="Courier" charset="0"/>
              </a:rPr>
              <a:t>Axy</a:t>
            </a:r>
            <a:r>
              <a:rPr lang="en-US" sz="2000" b="0" dirty="0">
                <a:latin typeface="Courier" charset="0"/>
              </a:rPr>
              <a:t>(:,'X,')),</a:t>
            </a:r>
            <a:r>
              <a:rPr lang="en-US" sz="2000" b="0" dirty="0" err="1">
                <a:latin typeface="Courier" charset="0"/>
              </a:rPr>
              <a:t>Adj</a:t>
            </a:r>
            <a:r>
              <a:rPr lang="en-US" sz="2000" b="0" dirty="0">
                <a:latin typeface="Courier" charset="0"/>
              </a:rPr>
              <a:t>(</a:t>
            </a:r>
            <a:r>
              <a:rPr lang="en-US" sz="2000" b="0" dirty="0" err="1">
                <a:latin typeface="Courier" charset="0"/>
              </a:rPr>
              <a:t>Axy</a:t>
            </a:r>
            <a:r>
              <a:rPr lang="en-US" sz="2000" b="0" dirty="0">
                <a:latin typeface="Courier" charset="0"/>
              </a:rPr>
              <a:t>(:,'Y,')),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            real(s),</a:t>
            </a:r>
            <a:r>
              <a:rPr lang="en-US" sz="2000" b="0" dirty="0" err="1">
                <a:latin typeface="Courier" charset="0"/>
              </a:rPr>
              <a:t>imag</a:t>
            </a:r>
            <a:r>
              <a:rPr lang="en-US" sz="2000" b="0" dirty="0">
                <a:latin typeface="Courier" charset="0"/>
              </a:rPr>
              <a:t>(s))),:))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c = Col(A(find(</a:t>
            </a:r>
            <a:r>
              <a:rPr lang="en-US" sz="2000" b="0" dirty="0" err="1">
                <a:latin typeface="Courier" charset="0"/>
              </a:rPr>
              <a:t>inS</a:t>
            </a:r>
            <a:r>
              <a:rPr lang="en-US" sz="2000" b="0" dirty="0">
                <a:latin typeface="Courier" charset="0"/>
              </a:rPr>
              <a:t>),:))</a:t>
            </a:r>
          </a:p>
        </p:txBody>
      </p:sp>
    </p:spTree>
    <p:extLst>
      <p:ext uri="{BB962C8B-B14F-4D97-AF65-F5344CB8AC3E}">
        <p14:creationId xmlns:p14="http://schemas.microsoft.com/office/powerpoint/2010/main" val="100218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Convolution (Analytic 4) Diagram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173" y="4064071"/>
            <a:ext cx="8549640" cy="2490047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Copy a set of rows from T into associative array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A</a:t>
            </a:r>
            <a:endParaRPr lang="en-US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Select a numeric column type and convolve with a filter</a:t>
            </a:r>
          </a:p>
        </p:txBody>
      </p:sp>
      <p:graphicFrame>
        <p:nvGraphicFramePr>
          <p:cNvPr id="2938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00736"/>
              </p:ext>
            </p:extLst>
          </p:nvPr>
        </p:nvGraphicFramePr>
        <p:xfrm>
          <a:off x="487205" y="1927050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4141" name="Text Box 262"/>
          <p:cNvSpPr txBox="1">
            <a:spLocks noChangeArrowheads="1"/>
          </p:cNvSpPr>
          <p:nvPr/>
        </p:nvSpPr>
        <p:spPr bwMode="auto">
          <a:xfrm rot="-3142095">
            <a:off x="3137794" y="153729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294142" name="Text Box 263"/>
          <p:cNvSpPr txBox="1">
            <a:spLocks noChangeArrowheads="1"/>
          </p:cNvSpPr>
          <p:nvPr/>
        </p:nvSpPr>
        <p:spPr bwMode="auto">
          <a:xfrm rot="-3142095">
            <a:off x="3373174" y="154988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294143" name="Text Box 264"/>
          <p:cNvSpPr txBox="1">
            <a:spLocks noChangeArrowheads="1"/>
          </p:cNvSpPr>
          <p:nvPr/>
        </p:nvSpPr>
        <p:spPr bwMode="auto">
          <a:xfrm rot="-3142095">
            <a:off x="3647699" y="155348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294144" name="Text Box 265"/>
          <p:cNvSpPr txBox="1">
            <a:spLocks noChangeArrowheads="1"/>
          </p:cNvSpPr>
          <p:nvPr/>
        </p:nvSpPr>
        <p:spPr bwMode="auto">
          <a:xfrm rot="-3142095">
            <a:off x="4622107" y="155348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294145" name="Text Box 266"/>
          <p:cNvSpPr txBox="1">
            <a:spLocks noChangeArrowheads="1"/>
          </p:cNvSpPr>
          <p:nvPr/>
        </p:nvSpPr>
        <p:spPr bwMode="auto">
          <a:xfrm rot="-3142095">
            <a:off x="4936067" y="154988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294146" name="Text Box 267"/>
          <p:cNvSpPr txBox="1">
            <a:spLocks noChangeArrowheads="1"/>
          </p:cNvSpPr>
          <p:nvPr/>
        </p:nvSpPr>
        <p:spPr bwMode="auto">
          <a:xfrm rot="-3142095">
            <a:off x="5252504" y="155348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294147" name="Text Box 270"/>
          <p:cNvSpPr txBox="1">
            <a:spLocks noChangeArrowheads="1"/>
          </p:cNvSpPr>
          <p:nvPr/>
        </p:nvSpPr>
        <p:spPr bwMode="auto">
          <a:xfrm rot="-3142095">
            <a:off x="3976017" y="1566078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294148" name="Text Box 271"/>
          <p:cNvSpPr txBox="1">
            <a:spLocks noChangeArrowheads="1"/>
          </p:cNvSpPr>
          <p:nvPr/>
        </p:nvSpPr>
        <p:spPr bwMode="auto">
          <a:xfrm rot="-3142095">
            <a:off x="7793276" y="1568776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X|100</a:t>
            </a:r>
            <a:endParaRPr lang="en-US" sz="1100" b="1" dirty="0"/>
          </a:p>
        </p:txBody>
      </p:sp>
      <p:sp>
        <p:nvSpPr>
          <p:cNvPr id="294149" name="Text Box 272"/>
          <p:cNvSpPr txBox="1">
            <a:spLocks noChangeArrowheads="1"/>
          </p:cNvSpPr>
          <p:nvPr/>
        </p:nvSpPr>
        <p:spPr bwMode="auto">
          <a:xfrm rot="-3142095">
            <a:off x="8102363" y="1568776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X|200</a:t>
            </a:r>
            <a:endParaRPr lang="en-US" sz="1100" b="1" dirty="0"/>
          </a:p>
        </p:txBody>
      </p:sp>
      <p:sp>
        <p:nvSpPr>
          <p:cNvPr id="294150" name="Text Box 273"/>
          <p:cNvSpPr txBox="1">
            <a:spLocks noChangeArrowheads="1"/>
          </p:cNvSpPr>
          <p:nvPr/>
        </p:nvSpPr>
        <p:spPr bwMode="auto">
          <a:xfrm rot="-3142095">
            <a:off x="6214666" y="157237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X|010</a:t>
            </a:r>
            <a:endParaRPr lang="en-US" sz="1100" b="1" dirty="0"/>
          </a:p>
        </p:txBody>
      </p:sp>
      <p:sp>
        <p:nvSpPr>
          <p:cNvPr id="294151" name="Text Box 274"/>
          <p:cNvSpPr txBox="1">
            <a:spLocks noChangeArrowheads="1"/>
          </p:cNvSpPr>
          <p:nvPr/>
        </p:nvSpPr>
        <p:spPr bwMode="auto">
          <a:xfrm rot="-3142095">
            <a:off x="6523753" y="157237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X|012</a:t>
            </a:r>
            <a:endParaRPr lang="en-US" sz="1100" b="1" dirty="0"/>
          </a:p>
        </p:txBody>
      </p:sp>
      <p:sp>
        <p:nvSpPr>
          <p:cNvPr id="294152" name="Text Box 275"/>
          <p:cNvSpPr txBox="1">
            <a:spLocks noChangeArrowheads="1"/>
          </p:cNvSpPr>
          <p:nvPr/>
        </p:nvSpPr>
        <p:spPr bwMode="auto">
          <a:xfrm rot="-3142095">
            <a:off x="6838194" y="1572375"/>
            <a:ext cx="590475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X|014</a:t>
            </a:r>
            <a:endParaRPr lang="en-US" sz="1100" b="1" dirty="0"/>
          </a:p>
        </p:txBody>
      </p:sp>
      <p:sp>
        <p:nvSpPr>
          <p:cNvPr id="294153" name="Text Box 279"/>
          <p:cNvSpPr txBox="1">
            <a:spLocks noChangeArrowheads="1"/>
          </p:cNvSpPr>
          <p:nvPr/>
        </p:nvSpPr>
        <p:spPr bwMode="auto">
          <a:xfrm rot="-3142095">
            <a:off x="5559479" y="154988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294154" name="Text Box 280"/>
          <p:cNvSpPr txBox="1">
            <a:spLocks noChangeArrowheads="1"/>
          </p:cNvSpPr>
          <p:nvPr/>
        </p:nvSpPr>
        <p:spPr bwMode="auto">
          <a:xfrm rot="-3142095">
            <a:off x="7154148" y="1539990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X|016</a:t>
            </a:r>
            <a:endParaRPr lang="en-US" sz="1100" b="1" dirty="0"/>
          </a:p>
        </p:txBody>
      </p:sp>
      <p:sp>
        <p:nvSpPr>
          <p:cNvPr id="294155" name="Text Box 281"/>
          <p:cNvSpPr txBox="1">
            <a:spLocks noChangeArrowheads="1"/>
          </p:cNvSpPr>
          <p:nvPr/>
        </p:nvSpPr>
        <p:spPr bwMode="auto">
          <a:xfrm rot="-3142095">
            <a:off x="8462090" y="1568776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X|300</a:t>
            </a:r>
            <a:endParaRPr lang="en-US" sz="1100" b="1" dirty="0"/>
          </a:p>
        </p:txBody>
      </p:sp>
      <p:sp>
        <p:nvSpPr>
          <p:cNvPr id="294156" name="Text Box 282"/>
          <p:cNvSpPr txBox="1">
            <a:spLocks noChangeArrowheads="1"/>
          </p:cNvSpPr>
          <p:nvPr/>
        </p:nvSpPr>
        <p:spPr bwMode="auto">
          <a:xfrm rot="-3142095">
            <a:off x="8732758" y="1568776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X|400</a:t>
            </a:r>
            <a:endParaRPr lang="en-US" sz="1100" b="1" dirty="0"/>
          </a:p>
        </p:txBody>
      </p:sp>
      <p:sp>
        <p:nvSpPr>
          <p:cNvPr id="294157" name="Text Box 283"/>
          <p:cNvSpPr txBox="1">
            <a:spLocks noChangeArrowheads="1"/>
          </p:cNvSpPr>
          <p:nvPr/>
        </p:nvSpPr>
        <p:spPr bwMode="auto">
          <a:xfrm rot="-3142095">
            <a:off x="9031368" y="1568776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Y|500</a:t>
            </a:r>
            <a:endParaRPr lang="en-US" sz="1100" b="1" dirty="0"/>
          </a:p>
        </p:txBody>
      </p:sp>
      <p:sp>
        <p:nvSpPr>
          <p:cNvPr id="294158" name="Rectangle 270"/>
          <p:cNvSpPr>
            <a:spLocks noChangeArrowheads="1"/>
          </p:cNvSpPr>
          <p:nvPr/>
        </p:nvSpPr>
        <p:spPr bwMode="auto">
          <a:xfrm>
            <a:off x="103029" y="1434078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294159" name="Rectangle 271"/>
          <p:cNvSpPr>
            <a:spLocks noChangeArrowheads="1"/>
          </p:cNvSpPr>
          <p:nvPr/>
        </p:nvSpPr>
        <p:spPr bwMode="auto">
          <a:xfrm>
            <a:off x="1122840" y="2479394"/>
            <a:ext cx="8245793" cy="804228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94160" name="Rectangle 272"/>
          <p:cNvSpPr>
            <a:spLocks noChangeArrowheads="1"/>
          </p:cNvSpPr>
          <p:nvPr/>
        </p:nvSpPr>
        <p:spPr bwMode="auto">
          <a:xfrm>
            <a:off x="3113565" y="2650315"/>
            <a:ext cx="2935446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Associative Array: A</a:t>
            </a:r>
          </a:p>
        </p:txBody>
      </p:sp>
      <p:sp>
        <p:nvSpPr>
          <p:cNvPr id="294161" name="Rectangle 4"/>
          <p:cNvSpPr>
            <a:spLocks noChangeArrowheads="1"/>
          </p:cNvSpPr>
          <p:nvPr/>
        </p:nvSpPr>
        <p:spPr bwMode="auto">
          <a:xfrm>
            <a:off x="637382" y="5922857"/>
            <a:ext cx="8811578" cy="367030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Standard signal processing technique for finding groups</a:t>
            </a:r>
          </a:p>
        </p:txBody>
      </p:sp>
      <p:sp>
        <p:nvSpPr>
          <p:cNvPr id="294168" name="Rectangle 280"/>
          <p:cNvSpPr>
            <a:spLocks noChangeArrowheads="1"/>
          </p:cNvSpPr>
          <p:nvPr/>
        </p:nvSpPr>
        <p:spPr bwMode="auto">
          <a:xfrm>
            <a:off x="6548438" y="1918053"/>
            <a:ext cx="946468" cy="1863937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94175" name="Rectangle 287"/>
          <p:cNvSpPr>
            <a:spLocks noChangeArrowheads="1"/>
          </p:cNvSpPr>
          <p:nvPr/>
        </p:nvSpPr>
        <p:spPr bwMode="auto">
          <a:xfrm>
            <a:off x="6569392" y="1090437"/>
            <a:ext cx="362660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294176" name="Rectangle 288"/>
          <p:cNvSpPr>
            <a:spLocks noChangeArrowheads="1"/>
          </p:cNvSpPr>
          <p:nvPr/>
        </p:nvSpPr>
        <p:spPr bwMode="auto">
          <a:xfrm>
            <a:off x="6922135" y="1090437"/>
            <a:ext cx="362660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294177" name="Rectangle 289"/>
          <p:cNvSpPr>
            <a:spLocks noChangeArrowheads="1"/>
          </p:cNvSpPr>
          <p:nvPr/>
        </p:nvSpPr>
        <p:spPr bwMode="auto">
          <a:xfrm>
            <a:off x="7218997" y="1090437"/>
            <a:ext cx="362660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32072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Convolution Implementation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213804"/>
            <a:ext cx="9304020" cy="5498253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Define a set of rows and a filter of width 4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  r = </a:t>
            </a:r>
            <a:r>
              <a:rPr lang="en-US" sz="1600" b="0" dirty="0" smtClean="0">
                <a:latin typeface="Courier" charset="0"/>
              </a:rPr>
              <a:t>'01-01-2001 </a:t>
            </a:r>
            <a:r>
              <a:rPr lang="en-US" sz="1600" b="0" dirty="0">
                <a:latin typeface="Courier" charset="0"/>
              </a:rPr>
              <a:t>01 02 </a:t>
            </a:r>
            <a:r>
              <a:rPr lang="en-US" sz="1600" b="0" dirty="0" smtClean="0">
                <a:latin typeface="Courier" charset="0"/>
              </a:rPr>
              <a:t>00,01-01-2001 </a:t>
            </a:r>
            <a:r>
              <a:rPr lang="en-US" sz="1600" b="0" dirty="0">
                <a:latin typeface="Courier" charset="0"/>
              </a:rPr>
              <a:t>01 03 </a:t>
            </a:r>
            <a:r>
              <a:rPr lang="en-US" sz="1600" b="0" dirty="0" smtClean="0">
                <a:latin typeface="Courier" charset="0"/>
              </a:rPr>
              <a:t>00,01-01-2001 </a:t>
            </a:r>
            <a:r>
              <a:rPr lang="en-US" sz="1600" b="0" dirty="0">
                <a:latin typeface="Courier" charset="0"/>
              </a:rPr>
              <a:t>01 04 00,</a:t>
            </a:r>
            <a:r>
              <a:rPr lang="en-US" sz="2000" b="0" dirty="0">
                <a:latin typeface="Courier" charset="0"/>
              </a:rPr>
              <a:t>'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dirty="0">
                <a:latin typeface="Arial" charset="0"/>
              </a:rPr>
              <a:t>	    </a:t>
            </a:r>
            <a:r>
              <a:rPr lang="en-US" sz="2000" b="0" dirty="0">
                <a:latin typeface="Courier" charset="0"/>
              </a:rPr>
              <a:t>f = ones(1,4)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 charset="0"/>
              </a:rPr>
              <a:t>Copy </a:t>
            </a:r>
            <a:r>
              <a:rPr lang="en-US" sz="2000" dirty="0">
                <a:latin typeface="Arial" charset="0"/>
              </a:rPr>
              <a:t>rows from table to associative array and convert </a:t>
            </a:r>
            <a:r>
              <a:rPr lang="en-US" sz="2000" b="0" dirty="0">
                <a:latin typeface="Courier" charset="0"/>
              </a:rPr>
              <a:t>'1'</a:t>
            </a:r>
            <a:r>
              <a:rPr lang="en-US" sz="2000" dirty="0">
                <a:latin typeface="Arial" charset="0"/>
              </a:rPr>
              <a:t> to </a:t>
            </a:r>
            <a:r>
              <a:rPr lang="en-US" sz="2000" b="0" dirty="0">
                <a:latin typeface="Courier" charset="0"/>
              </a:rPr>
              <a:t>1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 = </a:t>
            </a:r>
            <a:r>
              <a:rPr lang="en-US" sz="2000" b="0" dirty="0" err="1" smtClean="0">
                <a:latin typeface="Courier" charset="0"/>
              </a:rPr>
              <a:t>dblLogi</a:t>
            </a:r>
            <a:r>
              <a:rPr lang="en-US" sz="2000" b="0" dirty="0" smtClean="0">
                <a:latin typeface="Courier" charset="0"/>
              </a:rPr>
              <a:t>(</a:t>
            </a:r>
            <a:r>
              <a:rPr lang="en-US" sz="2000" b="0" dirty="0">
                <a:latin typeface="Courier" charset="0"/>
              </a:rPr>
              <a:t>T(r,:)</a:t>
            </a:r>
            <a:r>
              <a:rPr lang="en-US" sz="2000" b="0" dirty="0" smtClean="0">
                <a:latin typeface="Courier" charset="0"/>
              </a:rPr>
              <a:t>)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 charset="0"/>
              </a:rPr>
              <a:t>Create </a:t>
            </a:r>
            <a:r>
              <a:rPr lang="en-US" sz="2000" dirty="0">
                <a:latin typeface="Arial" charset="0"/>
              </a:rPr>
              <a:t>vector of numeric type rows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  Av = </a:t>
            </a:r>
            <a:r>
              <a:rPr lang="en-US" sz="2000" b="0" dirty="0" err="1" smtClean="0">
                <a:latin typeface="Courier" charset="0"/>
              </a:rPr>
              <a:t>dblLogi</a:t>
            </a:r>
            <a:r>
              <a:rPr lang="en-US" sz="2000" b="0" dirty="0" smtClean="0">
                <a:latin typeface="Courier" charset="0"/>
              </a:rPr>
              <a:t>(</a:t>
            </a:r>
            <a:r>
              <a:rPr lang="en-US" sz="2000" b="0" dirty="0">
                <a:latin typeface="Courier" charset="0"/>
              </a:rPr>
              <a:t>col2val(sum(A(:</a:t>
            </a:r>
            <a:r>
              <a:rPr lang="en-US" sz="2000" b="0" dirty="0" smtClean="0">
                <a:latin typeface="Courier" charset="0"/>
              </a:rPr>
              <a:t>,</a:t>
            </a:r>
            <a:r>
              <a:rPr lang="en-US" sz="2000" b="0" dirty="0" err="1" smtClean="0">
                <a:latin typeface="Courier" charset="0"/>
              </a:rPr>
              <a:t>StartsWith</a:t>
            </a:r>
            <a:r>
              <a:rPr lang="en-US" sz="2000" b="0" dirty="0" smtClean="0">
                <a:latin typeface="Courier" charset="0"/>
              </a:rPr>
              <a:t>('X|,’))</a:t>
            </a:r>
            <a:r>
              <a:rPr lang="en-US" sz="2000" b="0" dirty="0">
                <a:latin typeface="Courier" charset="0"/>
              </a:rPr>
              <a:t>,1))</a:t>
            </a:r>
            <a:r>
              <a:rPr lang="en-US" sz="2000" b="0" dirty="0" smtClean="0">
                <a:latin typeface="Courier" charset="0"/>
              </a:rPr>
              <a:t>)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 charset="0"/>
              </a:rPr>
              <a:t>Convolve </a:t>
            </a:r>
            <a:r>
              <a:rPr lang="en-US" sz="2000" dirty="0">
                <a:latin typeface="Arial" charset="0"/>
              </a:rPr>
              <a:t>with filter and find columns &gt; 1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c = Col(</a:t>
            </a:r>
            <a:r>
              <a:rPr lang="en-US" sz="2000" b="0" dirty="0" err="1">
                <a:latin typeface="Courier" charset="0"/>
              </a:rPr>
              <a:t>conv</a:t>
            </a:r>
            <a:r>
              <a:rPr lang="en-US" sz="2000" b="0" dirty="0">
                <a:latin typeface="Courier" charset="0"/>
              </a:rPr>
              <a:t>(</a:t>
            </a:r>
            <a:r>
              <a:rPr lang="en-US" sz="2000" b="0" dirty="0" err="1">
                <a:latin typeface="Courier" charset="0"/>
              </a:rPr>
              <a:t>Av,f</a:t>
            </a:r>
            <a:r>
              <a:rPr lang="en-US" sz="2000" b="0" dirty="0">
                <a:latin typeface="Courier" charset="0"/>
              </a:rPr>
              <a:t>) &gt; 1)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74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First Order Analytics</a:t>
            </a:r>
          </a:p>
          <a:p>
            <a:r>
              <a:rPr lang="en-US" dirty="0" smtClean="0"/>
              <a:t>Second Order Analytics</a:t>
            </a:r>
          </a:p>
          <a:p>
            <a:pPr lvl="1"/>
            <a:r>
              <a:rPr lang="en-US" dirty="0"/>
              <a:t>Type Pair (Analytic 5)</a:t>
            </a:r>
          </a:p>
          <a:p>
            <a:pPr lvl="1"/>
            <a:r>
              <a:rPr lang="en-US" dirty="0"/>
              <a:t>Data Pair (Analytic 6)</a:t>
            </a:r>
          </a:p>
          <a:p>
            <a:pPr lvl="1"/>
            <a:r>
              <a:rPr lang="en-US" dirty="0"/>
              <a:t>Semantic Extension (Analytic 7)</a:t>
            </a:r>
          </a:p>
          <a:p>
            <a:pPr lvl="1"/>
            <a:r>
              <a:rPr lang="en-US" dirty="0"/>
              <a:t>Semantic Pair (Analytic 8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2703110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68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Type Pair (Analytic 5) Diagram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173" y="4343188"/>
            <a:ext cx="8549640" cy="2490047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Copy a set of rows from T into associative array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A</a:t>
            </a:r>
            <a:endParaRPr lang="en-US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Find rows in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A</a:t>
            </a:r>
            <a:r>
              <a:rPr lang="en-US">
                <a:latin typeface="Arial" charset="0"/>
              </a:rPr>
              <a:t> that contain both pair types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baseline="-25000">
                <a:solidFill>
                  <a:srgbClr val="0000FF"/>
                </a:solidFill>
                <a:latin typeface="Arial" charset="0"/>
              </a:rPr>
              <a:t>t1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baseline="-25000">
                <a:solidFill>
                  <a:srgbClr val="0000FF"/>
                </a:solidFill>
                <a:latin typeface="Arial" charset="0"/>
              </a:rPr>
              <a:t>t2</a:t>
            </a:r>
            <a:endParaRPr lang="en-US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Find columns of each type are paired with more than one column of the other type</a:t>
            </a:r>
          </a:p>
        </p:txBody>
      </p:sp>
      <p:graphicFrame>
        <p:nvGraphicFramePr>
          <p:cNvPr id="304415" name="Group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89753"/>
              </p:ext>
            </p:extLst>
          </p:nvPr>
        </p:nvGraphicFramePr>
        <p:xfrm>
          <a:off x="487205" y="1772180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4381" name="Text Box 262"/>
          <p:cNvSpPr txBox="1">
            <a:spLocks noChangeArrowheads="1"/>
          </p:cNvSpPr>
          <p:nvPr/>
        </p:nvSpPr>
        <p:spPr bwMode="auto">
          <a:xfrm rot="-3142095">
            <a:off x="3137794" y="138242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304382" name="Text Box 263"/>
          <p:cNvSpPr txBox="1">
            <a:spLocks noChangeArrowheads="1"/>
          </p:cNvSpPr>
          <p:nvPr/>
        </p:nvSpPr>
        <p:spPr bwMode="auto">
          <a:xfrm rot="-3142095">
            <a:off x="3373174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304383" name="Text Box 264"/>
          <p:cNvSpPr txBox="1">
            <a:spLocks noChangeArrowheads="1"/>
          </p:cNvSpPr>
          <p:nvPr/>
        </p:nvSpPr>
        <p:spPr bwMode="auto">
          <a:xfrm rot="-3142095">
            <a:off x="3647699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304384" name="Text Box 265"/>
          <p:cNvSpPr txBox="1">
            <a:spLocks noChangeArrowheads="1"/>
          </p:cNvSpPr>
          <p:nvPr/>
        </p:nvSpPr>
        <p:spPr bwMode="auto">
          <a:xfrm rot="-3142095">
            <a:off x="4622107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304385" name="Text Box 266"/>
          <p:cNvSpPr txBox="1">
            <a:spLocks noChangeArrowheads="1"/>
          </p:cNvSpPr>
          <p:nvPr/>
        </p:nvSpPr>
        <p:spPr bwMode="auto">
          <a:xfrm rot="-3142095">
            <a:off x="4936067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304386" name="Text Box 267"/>
          <p:cNvSpPr txBox="1">
            <a:spLocks noChangeArrowheads="1"/>
          </p:cNvSpPr>
          <p:nvPr/>
        </p:nvSpPr>
        <p:spPr bwMode="auto">
          <a:xfrm rot="-3142095">
            <a:off x="5252504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304387" name="Text Box 270"/>
          <p:cNvSpPr txBox="1">
            <a:spLocks noChangeArrowheads="1"/>
          </p:cNvSpPr>
          <p:nvPr/>
        </p:nvSpPr>
        <p:spPr bwMode="auto">
          <a:xfrm rot="-3142095">
            <a:off x="3976017" y="1411208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304388" name="Text Box 271"/>
          <p:cNvSpPr txBox="1">
            <a:spLocks noChangeArrowheads="1"/>
          </p:cNvSpPr>
          <p:nvPr/>
        </p:nvSpPr>
        <p:spPr bwMode="auto">
          <a:xfrm rot="-3142095">
            <a:off x="7793276" y="141750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Y|010</a:t>
            </a:r>
            <a:endParaRPr lang="en-US" sz="1100" b="1" dirty="0"/>
          </a:p>
        </p:txBody>
      </p:sp>
      <p:sp>
        <p:nvSpPr>
          <p:cNvPr id="304389" name="Text Box 272"/>
          <p:cNvSpPr txBox="1">
            <a:spLocks noChangeArrowheads="1"/>
          </p:cNvSpPr>
          <p:nvPr/>
        </p:nvSpPr>
        <p:spPr bwMode="auto">
          <a:xfrm rot="-3142095">
            <a:off x="8102363" y="141750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Y|012</a:t>
            </a:r>
            <a:endParaRPr lang="en-US" sz="1100" b="1" dirty="0"/>
          </a:p>
        </p:txBody>
      </p:sp>
      <p:sp>
        <p:nvSpPr>
          <p:cNvPr id="304390" name="Text Box 273"/>
          <p:cNvSpPr txBox="1">
            <a:spLocks noChangeArrowheads="1"/>
          </p:cNvSpPr>
          <p:nvPr/>
        </p:nvSpPr>
        <p:spPr bwMode="auto">
          <a:xfrm rot="-3142095">
            <a:off x="6214666" y="141750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X|010</a:t>
            </a:r>
            <a:endParaRPr lang="en-US" sz="1100" b="1" dirty="0"/>
          </a:p>
        </p:txBody>
      </p:sp>
      <p:sp>
        <p:nvSpPr>
          <p:cNvPr id="304391" name="Text Box 274"/>
          <p:cNvSpPr txBox="1">
            <a:spLocks noChangeArrowheads="1"/>
          </p:cNvSpPr>
          <p:nvPr/>
        </p:nvSpPr>
        <p:spPr bwMode="auto">
          <a:xfrm rot="-3142095">
            <a:off x="6523753" y="141750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X|012</a:t>
            </a:r>
            <a:endParaRPr lang="en-US" sz="1100" b="1" dirty="0"/>
          </a:p>
        </p:txBody>
      </p:sp>
      <p:sp>
        <p:nvSpPr>
          <p:cNvPr id="304392" name="Text Box 275"/>
          <p:cNvSpPr txBox="1">
            <a:spLocks noChangeArrowheads="1"/>
          </p:cNvSpPr>
          <p:nvPr/>
        </p:nvSpPr>
        <p:spPr bwMode="auto">
          <a:xfrm rot="-3142095">
            <a:off x="6838194" y="1417505"/>
            <a:ext cx="590475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X|014</a:t>
            </a:r>
            <a:endParaRPr lang="en-US" sz="1100" b="1" dirty="0"/>
          </a:p>
        </p:txBody>
      </p:sp>
      <p:sp>
        <p:nvSpPr>
          <p:cNvPr id="304393" name="Text Box 279"/>
          <p:cNvSpPr txBox="1">
            <a:spLocks noChangeArrowheads="1"/>
          </p:cNvSpPr>
          <p:nvPr/>
        </p:nvSpPr>
        <p:spPr bwMode="auto">
          <a:xfrm rot="-3142095">
            <a:off x="5559479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304394" name="Text Box 280"/>
          <p:cNvSpPr txBox="1">
            <a:spLocks noChangeArrowheads="1"/>
          </p:cNvSpPr>
          <p:nvPr/>
        </p:nvSpPr>
        <p:spPr bwMode="auto">
          <a:xfrm rot="-3142095">
            <a:off x="7154148" y="1385120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X|016</a:t>
            </a:r>
            <a:endParaRPr lang="en-US" sz="1100" b="1" dirty="0"/>
          </a:p>
        </p:txBody>
      </p:sp>
      <p:sp>
        <p:nvSpPr>
          <p:cNvPr id="304395" name="Text Box 281"/>
          <p:cNvSpPr txBox="1">
            <a:spLocks noChangeArrowheads="1"/>
          </p:cNvSpPr>
          <p:nvPr/>
        </p:nvSpPr>
        <p:spPr bwMode="auto">
          <a:xfrm rot="-3142095">
            <a:off x="8460461" y="1417505"/>
            <a:ext cx="590475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Y|014</a:t>
            </a:r>
            <a:endParaRPr lang="en-US" sz="1100" b="1" dirty="0"/>
          </a:p>
        </p:txBody>
      </p:sp>
      <p:sp>
        <p:nvSpPr>
          <p:cNvPr id="304396" name="Text Box 282"/>
          <p:cNvSpPr txBox="1">
            <a:spLocks noChangeArrowheads="1"/>
          </p:cNvSpPr>
          <p:nvPr/>
        </p:nvSpPr>
        <p:spPr bwMode="auto">
          <a:xfrm rot="-3142095">
            <a:off x="8732758" y="141750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Y|016</a:t>
            </a:r>
            <a:endParaRPr lang="en-US" sz="1100" b="1" dirty="0"/>
          </a:p>
        </p:txBody>
      </p:sp>
      <p:sp>
        <p:nvSpPr>
          <p:cNvPr id="304397" name="Text Box 283"/>
          <p:cNvSpPr txBox="1">
            <a:spLocks noChangeArrowheads="1"/>
          </p:cNvSpPr>
          <p:nvPr/>
        </p:nvSpPr>
        <p:spPr bwMode="auto">
          <a:xfrm rot="-3142095">
            <a:off x="9031368" y="141750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Y|018</a:t>
            </a:r>
            <a:endParaRPr lang="en-US" sz="1100" b="1" dirty="0"/>
          </a:p>
        </p:txBody>
      </p:sp>
      <p:sp>
        <p:nvSpPr>
          <p:cNvPr id="304398" name="Rectangle 270"/>
          <p:cNvSpPr>
            <a:spLocks noChangeArrowheads="1"/>
          </p:cNvSpPr>
          <p:nvPr/>
        </p:nvSpPr>
        <p:spPr bwMode="auto">
          <a:xfrm>
            <a:off x="103029" y="1279208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304399" name="Rectangle 271"/>
          <p:cNvSpPr>
            <a:spLocks noChangeArrowheads="1"/>
          </p:cNvSpPr>
          <p:nvPr/>
        </p:nvSpPr>
        <p:spPr bwMode="auto">
          <a:xfrm>
            <a:off x="1122840" y="2079837"/>
            <a:ext cx="8245793" cy="1565275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04400" name="Rectangle 272"/>
          <p:cNvSpPr>
            <a:spLocks noChangeArrowheads="1"/>
          </p:cNvSpPr>
          <p:nvPr/>
        </p:nvSpPr>
        <p:spPr bwMode="auto">
          <a:xfrm>
            <a:off x="3113565" y="2495445"/>
            <a:ext cx="2935446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Associative Array: A</a:t>
            </a:r>
          </a:p>
        </p:txBody>
      </p:sp>
      <p:sp>
        <p:nvSpPr>
          <p:cNvPr id="304401" name="Rectangle 4"/>
          <p:cNvSpPr>
            <a:spLocks noChangeArrowheads="1"/>
          </p:cNvSpPr>
          <p:nvPr/>
        </p:nvSpPr>
        <p:spPr bwMode="auto">
          <a:xfrm>
            <a:off x="637382" y="6417628"/>
            <a:ext cx="8811578" cy="437197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Good for tracking columns that occur in pairs</a:t>
            </a:r>
          </a:p>
        </p:txBody>
      </p:sp>
      <p:sp>
        <p:nvSpPr>
          <p:cNvPr id="304408" name="Rectangle 280"/>
          <p:cNvSpPr>
            <a:spLocks noChangeArrowheads="1"/>
          </p:cNvSpPr>
          <p:nvPr/>
        </p:nvSpPr>
        <p:spPr bwMode="auto">
          <a:xfrm>
            <a:off x="6878480" y="1763183"/>
            <a:ext cx="316071" cy="1863937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04409" name="Rectangle 281"/>
          <p:cNvSpPr>
            <a:spLocks noChangeArrowheads="1"/>
          </p:cNvSpPr>
          <p:nvPr/>
        </p:nvSpPr>
        <p:spPr bwMode="auto">
          <a:xfrm>
            <a:off x="8441373" y="1779376"/>
            <a:ext cx="303848" cy="1863937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04411" name="Rectangle 283"/>
          <p:cNvSpPr>
            <a:spLocks noChangeArrowheads="1"/>
          </p:cNvSpPr>
          <p:nvPr/>
        </p:nvSpPr>
        <p:spPr bwMode="auto">
          <a:xfrm>
            <a:off x="9049067" y="991342"/>
            <a:ext cx="362660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304412" name="Rectangle 284"/>
          <p:cNvSpPr>
            <a:spLocks noChangeArrowheads="1"/>
          </p:cNvSpPr>
          <p:nvPr/>
        </p:nvSpPr>
        <p:spPr bwMode="auto">
          <a:xfrm>
            <a:off x="6854032" y="991342"/>
            <a:ext cx="362660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304413" name="Rectangle 285"/>
          <p:cNvSpPr>
            <a:spLocks noChangeArrowheads="1"/>
          </p:cNvSpPr>
          <p:nvPr/>
        </p:nvSpPr>
        <p:spPr bwMode="auto">
          <a:xfrm>
            <a:off x="8434387" y="991342"/>
            <a:ext cx="362660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304416" name="Rectangle 288"/>
          <p:cNvSpPr>
            <a:spLocks noChangeArrowheads="1"/>
          </p:cNvSpPr>
          <p:nvPr/>
        </p:nvSpPr>
        <p:spPr bwMode="auto">
          <a:xfrm>
            <a:off x="9070023" y="1764983"/>
            <a:ext cx="303848" cy="1863937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04419" name="Rectangle 291"/>
          <p:cNvSpPr>
            <a:spLocks noChangeArrowheads="1"/>
          </p:cNvSpPr>
          <p:nvPr/>
        </p:nvSpPr>
        <p:spPr bwMode="auto">
          <a:xfrm>
            <a:off x="6618287" y="3837623"/>
            <a:ext cx="529898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t1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04420" name="AutoShape 292"/>
          <p:cNvSpPr>
            <a:spLocks/>
          </p:cNvSpPr>
          <p:nvPr/>
        </p:nvSpPr>
        <p:spPr bwMode="auto">
          <a:xfrm rot="-5400000">
            <a:off x="6776906" y="3234717"/>
            <a:ext cx="197908" cy="1234599"/>
          </a:xfrm>
          <a:prstGeom prst="leftBrace">
            <a:avLst>
              <a:gd name="adj1" fmla="val 53561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04421" name="Rectangle 293"/>
          <p:cNvSpPr>
            <a:spLocks noChangeArrowheads="1"/>
          </p:cNvSpPr>
          <p:nvPr/>
        </p:nvSpPr>
        <p:spPr bwMode="auto">
          <a:xfrm>
            <a:off x="8294687" y="3826828"/>
            <a:ext cx="529898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t2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04422" name="AutoShape 294"/>
          <p:cNvSpPr>
            <a:spLocks/>
          </p:cNvSpPr>
          <p:nvPr/>
        </p:nvSpPr>
        <p:spPr bwMode="auto">
          <a:xfrm rot="-5400000">
            <a:off x="8484739" y="3052789"/>
            <a:ext cx="197908" cy="1576864"/>
          </a:xfrm>
          <a:prstGeom prst="leftBrace">
            <a:avLst>
              <a:gd name="adj1" fmla="val 68409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15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Type Pair Implementation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174998"/>
            <a:ext cx="9625330" cy="6203527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Define row range and type pair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</a:t>
            </a:r>
            <a:r>
              <a:rPr lang="en-US" sz="2000" b="0" dirty="0" smtClean="0">
                <a:latin typeface="Courier" charset="0"/>
              </a:rPr>
              <a:t>r </a:t>
            </a:r>
            <a:r>
              <a:rPr lang="en-US" sz="2000" b="0" dirty="0">
                <a:latin typeface="Courier" charset="0"/>
              </a:rPr>
              <a:t>= </a:t>
            </a:r>
            <a:r>
              <a:rPr lang="en-US" sz="2000" b="0" dirty="0" smtClean="0">
                <a:latin typeface="Courier" charset="0"/>
              </a:rPr>
              <a:t>'01-01-2001 </a:t>
            </a:r>
            <a:r>
              <a:rPr lang="en-US" sz="2000" b="0" dirty="0">
                <a:latin typeface="Courier" charset="0"/>
              </a:rPr>
              <a:t>00 01 00,:</a:t>
            </a:r>
            <a:r>
              <a:rPr lang="en-US" sz="2000" b="0" dirty="0" smtClean="0">
                <a:latin typeface="Courier" charset="0"/>
              </a:rPr>
              <a:t>,01-01-2001 </a:t>
            </a:r>
            <a:r>
              <a:rPr lang="en-US" sz="2000" b="0" dirty="0">
                <a:latin typeface="Courier" charset="0"/>
              </a:rPr>
              <a:t>00 06 00,'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ct1 =	</a:t>
            </a:r>
            <a:r>
              <a:rPr lang="en-US" sz="2000" b="0" dirty="0" err="1" smtClean="0">
                <a:latin typeface="Courier" charset="0"/>
              </a:rPr>
              <a:t>StartsWith</a:t>
            </a:r>
            <a:r>
              <a:rPr lang="en-US" sz="2000" b="0" dirty="0" smtClean="0">
                <a:latin typeface="Courier" charset="0"/>
              </a:rPr>
              <a:t>('X|,’)</a:t>
            </a:r>
            <a:r>
              <a:rPr lang="en-US" sz="2000" b="0" dirty="0">
                <a:latin typeface="Courier" charset="0"/>
              </a:rPr>
              <a:t>	</a:t>
            </a:r>
            <a:r>
              <a:rPr lang="en-US" sz="2000" b="0" dirty="0" smtClean="0">
                <a:latin typeface="Courier" charset="0"/>
              </a:rPr>
              <a:t>	ct2 </a:t>
            </a:r>
            <a:r>
              <a:rPr lang="en-US" sz="2000" b="0" dirty="0">
                <a:latin typeface="Courier" charset="0"/>
              </a:rPr>
              <a:t>= </a:t>
            </a:r>
            <a:r>
              <a:rPr lang="en-US" sz="2000" b="0" dirty="0" err="1" smtClean="0">
                <a:latin typeface="Courier" charset="0"/>
              </a:rPr>
              <a:t>StartsWith</a:t>
            </a:r>
            <a:r>
              <a:rPr lang="en-US" sz="2000" b="0" dirty="0" smtClean="0">
                <a:latin typeface="Courier" charset="0"/>
              </a:rPr>
              <a:t>('Y|,’)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Copy rows from table to associative array and convert </a:t>
            </a:r>
            <a:r>
              <a:rPr lang="en-US" sz="2000" b="0" dirty="0">
                <a:latin typeface="Courier" charset="0"/>
              </a:rPr>
              <a:t>'1'</a:t>
            </a:r>
            <a:r>
              <a:rPr lang="en-US" sz="2000" dirty="0">
                <a:latin typeface="Arial" charset="0"/>
              </a:rPr>
              <a:t> to </a:t>
            </a:r>
            <a:r>
              <a:rPr lang="en-US" sz="2000" b="0" dirty="0">
                <a:latin typeface="Courier" charset="0"/>
              </a:rPr>
              <a:t>1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A = </a:t>
            </a:r>
            <a:r>
              <a:rPr lang="en-US" sz="2000" b="0" dirty="0" err="1" smtClean="0">
                <a:latin typeface="Courier" charset="0"/>
              </a:rPr>
              <a:t>dblLogi</a:t>
            </a:r>
            <a:r>
              <a:rPr lang="en-US" sz="2000" b="0" dirty="0" smtClean="0">
                <a:latin typeface="Courier" charset="0"/>
              </a:rPr>
              <a:t>(</a:t>
            </a:r>
            <a:r>
              <a:rPr lang="en-US" sz="2000" b="0" dirty="0">
                <a:latin typeface="Courier" charset="0"/>
              </a:rPr>
              <a:t>T</a:t>
            </a:r>
            <a:r>
              <a:rPr lang="en-US" sz="2000" b="0" dirty="0" smtClean="0">
                <a:latin typeface="Courier" charset="0"/>
              </a:rPr>
              <a:t>(r,</a:t>
            </a:r>
            <a:r>
              <a:rPr lang="en-US" sz="2000" b="0" dirty="0">
                <a:latin typeface="Courier" charset="0"/>
              </a:rPr>
              <a:t>:)</a:t>
            </a:r>
            <a:r>
              <a:rPr lang="en-US" sz="2000" b="0" dirty="0" smtClean="0">
                <a:latin typeface="Courier" charset="0"/>
              </a:rPr>
              <a:t>)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Find rows containing both column types in the pair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latin typeface="Courier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r = Row(sum(A(Row(sum(A(:,ct1),2)==1),[ct1 ct2]),2)==2);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Get columns in order for creating a pair mapping matrix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[</a:t>
            </a:r>
            <a:r>
              <a:rPr lang="en-US" sz="2000" b="0" dirty="0" err="1">
                <a:latin typeface="Courier" charset="0"/>
              </a:rPr>
              <a:t>tmp</a:t>
            </a:r>
            <a:r>
              <a:rPr lang="en-US" sz="2000" b="0" dirty="0">
                <a:latin typeface="Courier" charset="0"/>
              </a:rPr>
              <a:t> c1 </a:t>
            </a:r>
            <a:r>
              <a:rPr lang="en-US" sz="2000" b="0" dirty="0" err="1">
                <a:latin typeface="Courier" charset="0"/>
              </a:rPr>
              <a:t>tmp</a:t>
            </a:r>
            <a:r>
              <a:rPr lang="en-US" sz="2000" b="0" dirty="0">
                <a:latin typeface="Courier" charset="0"/>
              </a:rPr>
              <a:t>] = find(A(r,ct1))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[</a:t>
            </a:r>
            <a:r>
              <a:rPr lang="en-US" sz="2000" b="0" dirty="0" err="1">
                <a:latin typeface="Courier" charset="0"/>
              </a:rPr>
              <a:t>tmp</a:t>
            </a:r>
            <a:r>
              <a:rPr lang="en-US" sz="2000" b="0" dirty="0">
                <a:latin typeface="Courier" charset="0"/>
              </a:rPr>
              <a:t> c2 </a:t>
            </a:r>
            <a:r>
              <a:rPr lang="en-US" sz="2000" b="0" dirty="0" err="1">
                <a:latin typeface="Courier" charset="0"/>
              </a:rPr>
              <a:t>tmp</a:t>
            </a:r>
            <a:r>
              <a:rPr lang="en-US" sz="2000" b="0" dirty="0">
                <a:latin typeface="Courier" charset="0"/>
              </a:rPr>
              <a:t>] = find(A(r,ct2))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A12 = </a:t>
            </a:r>
            <a:r>
              <a:rPr lang="en-US" sz="2000" b="0" dirty="0" err="1">
                <a:latin typeface="Courier" charset="0"/>
              </a:rPr>
              <a:t>Assoc</a:t>
            </a:r>
            <a:r>
              <a:rPr lang="en-US" sz="2000" b="0" dirty="0">
                <a:latin typeface="Courier" charset="0"/>
              </a:rPr>
              <a:t>(c1,c2)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Find </a:t>
            </a:r>
            <a:r>
              <a:rPr lang="en-US" sz="2000" b="0" dirty="0">
                <a:latin typeface="Courier" charset="0"/>
              </a:rPr>
              <a:t>ct1</a:t>
            </a:r>
            <a:r>
              <a:rPr lang="en-US" sz="2000" dirty="0">
                <a:latin typeface="Arial" charset="0"/>
              </a:rPr>
              <a:t> with more than one </a:t>
            </a:r>
            <a:r>
              <a:rPr lang="en-US" sz="2000" b="0" dirty="0">
                <a:latin typeface="Courier" charset="0"/>
              </a:rPr>
              <a:t>ct2</a:t>
            </a:r>
            <a:r>
              <a:rPr lang="en-US" sz="2000" dirty="0">
                <a:latin typeface="Arial" charset="0"/>
              </a:rPr>
              <a:t> and vice versa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sum(A12,1) &gt; 1         sum(A12,2) &gt; 1</a:t>
            </a:r>
          </a:p>
        </p:txBody>
      </p:sp>
    </p:spTree>
    <p:extLst>
      <p:ext uri="{BB962C8B-B14F-4D97-AF65-F5344CB8AC3E}">
        <p14:creationId xmlns:p14="http://schemas.microsoft.com/office/powerpoint/2010/main" val="3210044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Pair (Analytic 6) Diagram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173" y="4300009"/>
            <a:ext cx="8549640" cy="2277745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Define column pair sets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  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Get all columns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Find rows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r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12</a:t>
            </a:r>
            <a:r>
              <a:rPr lang="en-US" sz="2000">
                <a:latin typeface="Arial" charset="0"/>
              </a:rPr>
              <a:t> that have one entry in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2</a:t>
            </a:r>
            <a:endParaRPr lang="en-US" sz="200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000">
              <a:latin typeface="Arial" charset="0"/>
            </a:endParaRPr>
          </a:p>
        </p:txBody>
      </p:sp>
      <p:graphicFrame>
        <p:nvGraphicFramePr>
          <p:cNvPr id="313636" name="Group 292"/>
          <p:cNvGraphicFramePr>
            <a:graphicFrameLocks noGrp="1"/>
          </p:cNvGraphicFramePr>
          <p:nvPr/>
        </p:nvGraphicFramePr>
        <p:xfrm>
          <a:off x="487205" y="2121219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 (time)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3597" name="Text Box 262"/>
          <p:cNvSpPr txBox="1">
            <a:spLocks noChangeArrowheads="1"/>
          </p:cNvSpPr>
          <p:nvPr/>
        </p:nvSpPr>
        <p:spPr bwMode="auto">
          <a:xfrm rot="-3142095">
            <a:off x="3137794" y="170267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313598" name="Text Box 263"/>
          <p:cNvSpPr txBox="1">
            <a:spLocks noChangeArrowheads="1"/>
          </p:cNvSpPr>
          <p:nvPr/>
        </p:nvSpPr>
        <p:spPr bwMode="auto">
          <a:xfrm rot="-3142095">
            <a:off x="3373174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313599" name="Text Box 264"/>
          <p:cNvSpPr txBox="1">
            <a:spLocks noChangeArrowheads="1"/>
          </p:cNvSpPr>
          <p:nvPr/>
        </p:nvSpPr>
        <p:spPr bwMode="auto">
          <a:xfrm rot="-3142095">
            <a:off x="3647699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313600" name="Text Box 265"/>
          <p:cNvSpPr txBox="1">
            <a:spLocks noChangeArrowheads="1"/>
          </p:cNvSpPr>
          <p:nvPr/>
        </p:nvSpPr>
        <p:spPr bwMode="auto">
          <a:xfrm rot="-3142095">
            <a:off x="4662271" y="170627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313601" name="Text Box 266"/>
          <p:cNvSpPr txBox="1">
            <a:spLocks noChangeArrowheads="1"/>
          </p:cNvSpPr>
          <p:nvPr/>
        </p:nvSpPr>
        <p:spPr bwMode="auto">
          <a:xfrm rot="-3142095">
            <a:off x="4972739" y="170627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313602" name="Text Box 267"/>
          <p:cNvSpPr txBox="1">
            <a:spLocks noChangeArrowheads="1"/>
          </p:cNvSpPr>
          <p:nvPr/>
        </p:nvSpPr>
        <p:spPr bwMode="auto">
          <a:xfrm rot="-3142095">
            <a:off x="5252504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313603" name="Text Box 270"/>
          <p:cNvSpPr txBox="1">
            <a:spLocks noChangeArrowheads="1"/>
          </p:cNvSpPr>
          <p:nvPr/>
        </p:nvSpPr>
        <p:spPr bwMode="auto">
          <a:xfrm rot="-3142095">
            <a:off x="3976017" y="1760246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313604" name="Text Box 271"/>
          <p:cNvSpPr txBox="1">
            <a:spLocks noChangeArrowheads="1"/>
          </p:cNvSpPr>
          <p:nvPr/>
        </p:nvSpPr>
        <p:spPr bwMode="auto">
          <a:xfrm rot="-3142095">
            <a:off x="7789804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Col4|a</a:t>
            </a:r>
            <a:endParaRPr lang="en-US" sz="1100" b="1" dirty="0"/>
          </a:p>
        </p:txBody>
      </p:sp>
      <p:sp>
        <p:nvSpPr>
          <p:cNvPr id="313605" name="Text Box 272"/>
          <p:cNvSpPr txBox="1">
            <a:spLocks noChangeArrowheads="1"/>
          </p:cNvSpPr>
          <p:nvPr/>
        </p:nvSpPr>
        <p:spPr bwMode="auto">
          <a:xfrm rot="-3142095">
            <a:off x="8096779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Col4|b</a:t>
            </a:r>
            <a:endParaRPr lang="en-US" sz="1100" b="1" dirty="0"/>
          </a:p>
        </p:txBody>
      </p:sp>
      <p:sp>
        <p:nvSpPr>
          <p:cNvPr id="313606" name="Text Box 273"/>
          <p:cNvSpPr txBox="1">
            <a:spLocks noChangeArrowheads="1"/>
          </p:cNvSpPr>
          <p:nvPr/>
        </p:nvSpPr>
        <p:spPr bwMode="auto">
          <a:xfrm rot="-3142095">
            <a:off x="6251359" y="170627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Col3|a</a:t>
            </a:r>
            <a:endParaRPr lang="en-US" sz="1100" b="1" dirty="0"/>
          </a:p>
        </p:txBody>
      </p:sp>
      <p:sp>
        <p:nvSpPr>
          <p:cNvPr id="313607" name="Text Box 274"/>
          <p:cNvSpPr txBox="1">
            <a:spLocks noChangeArrowheads="1"/>
          </p:cNvSpPr>
          <p:nvPr/>
        </p:nvSpPr>
        <p:spPr bwMode="auto">
          <a:xfrm rot="-3142095">
            <a:off x="6554841" y="170627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Col3|b</a:t>
            </a:r>
            <a:endParaRPr lang="en-US" sz="1100" b="1" dirty="0"/>
          </a:p>
        </p:txBody>
      </p:sp>
      <p:sp>
        <p:nvSpPr>
          <p:cNvPr id="313608" name="Text Box 275"/>
          <p:cNvSpPr txBox="1">
            <a:spLocks noChangeArrowheads="1"/>
          </p:cNvSpPr>
          <p:nvPr/>
        </p:nvSpPr>
        <p:spPr bwMode="auto">
          <a:xfrm rot="-3142095">
            <a:off x="6876516" y="170627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Col3|c</a:t>
            </a:r>
            <a:endParaRPr lang="en-US" sz="1100" b="1" dirty="0"/>
          </a:p>
        </p:txBody>
      </p:sp>
      <p:sp>
        <p:nvSpPr>
          <p:cNvPr id="313609" name="Text Box 279"/>
          <p:cNvSpPr txBox="1">
            <a:spLocks noChangeArrowheads="1"/>
          </p:cNvSpPr>
          <p:nvPr/>
        </p:nvSpPr>
        <p:spPr bwMode="auto">
          <a:xfrm rot="-3142095">
            <a:off x="5559479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313610" name="Text Box 280"/>
          <p:cNvSpPr txBox="1">
            <a:spLocks noChangeArrowheads="1"/>
          </p:cNvSpPr>
          <p:nvPr/>
        </p:nvSpPr>
        <p:spPr bwMode="auto">
          <a:xfrm rot="-3142095">
            <a:off x="7227147" y="170627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Col3|d</a:t>
            </a:r>
            <a:endParaRPr lang="en-US" sz="1100" b="1" dirty="0"/>
          </a:p>
        </p:txBody>
      </p:sp>
      <p:sp>
        <p:nvSpPr>
          <p:cNvPr id="313611" name="Text Box 281"/>
          <p:cNvSpPr txBox="1">
            <a:spLocks noChangeArrowheads="1"/>
          </p:cNvSpPr>
          <p:nvPr/>
        </p:nvSpPr>
        <p:spPr bwMode="auto">
          <a:xfrm rot="-3142095">
            <a:off x="8458619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Col4|c</a:t>
            </a:r>
            <a:endParaRPr lang="en-US" sz="1100" b="1" dirty="0"/>
          </a:p>
        </p:txBody>
      </p:sp>
      <p:sp>
        <p:nvSpPr>
          <p:cNvPr id="313612" name="Text Box 282"/>
          <p:cNvSpPr txBox="1">
            <a:spLocks noChangeArrowheads="1"/>
          </p:cNvSpPr>
          <p:nvPr/>
        </p:nvSpPr>
        <p:spPr bwMode="auto">
          <a:xfrm rot="-3142095">
            <a:off x="8727176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Col4|d</a:t>
            </a:r>
            <a:endParaRPr lang="en-US" sz="1100" b="1" dirty="0"/>
          </a:p>
        </p:txBody>
      </p:sp>
      <p:sp>
        <p:nvSpPr>
          <p:cNvPr id="313613" name="Text Box 283"/>
          <p:cNvSpPr txBox="1">
            <a:spLocks noChangeArrowheads="1"/>
          </p:cNvSpPr>
          <p:nvPr/>
        </p:nvSpPr>
        <p:spPr bwMode="auto">
          <a:xfrm rot="-3142095">
            <a:off x="9027896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Col4|e</a:t>
            </a:r>
            <a:endParaRPr lang="en-US" sz="1100" b="1" dirty="0"/>
          </a:p>
        </p:txBody>
      </p:sp>
      <p:sp>
        <p:nvSpPr>
          <p:cNvPr id="313614" name="Rectangle 270"/>
          <p:cNvSpPr>
            <a:spLocks noChangeArrowheads="1"/>
          </p:cNvSpPr>
          <p:nvPr/>
        </p:nvSpPr>
        <p:spPr bwMode="auto">
          <a:xfrm>
            <a:off x="103029" y="1628247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313615" name="Rectangle 271"/>
          <p:cNvSpPr>
            <a:spLocks noChangeArrowheads="1"/>
          </p:cNvSpPr>
          <p:nvPr/>
        </p:nvSpPr>
        <p:spPr bwMode="auto">
          <a:xfrm>
            <a:off x="3443605" y="2110424"/>
            <a:ext cx="946468" cy="1916112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13616" name="Rectangle 272"/>
          <p:cNvSpPr>
            <a:spLocks noChangeArrowheads="1"/>
          </p:cNvSpPr>
          <p:nvPr/>
        </p:nvSpPr>
        <p:spPr bwMode="auto">
          <a:xfrm>
            <a:off x="3745707" y="123243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13617" name="Rectangle 4"/>
          <p:cNvSpPr>
            <a:spLocks noChangeArrowheads="1"/>
          </p:cNvSpPr>
          <p:nvPr/>
        </p:nvSpPr>
        <p:spPr bwMode="auto">
          <a:xfrm>
            <a:off x="707232" y="6426625"/>
            <a:ext cx="8867458" cy="403022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Checks to see if data pairs are present in the same row</a:t>
            </a:r>
          </a:p>
        </p:txBody>
      </p:sp>
      <p:sp>
        <p:nvSpPr>
          <p:cNvPr id="313622" name="Rectangle 278"/>
          <p:cNvSpPr>
            <a:spLocks noChangeArrowheads="1"/>
          </p:cNvSpPr>
          <p:nvPr/>
        </p:nvSpPr>
        <p:spPr bwMode="auto">
          <a:xfrm rot="-5400000">
            <a:off x="5171837" y="630636"/>
            <a:ext cx="275272" cy="4335938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13623" name="Rectangle 279"/>
          <p:cNvSpPr>
            <a:spLocks noChangeArrowheads="1"/>
          </p:cNvSpPr>
          <p:nvPr/>
        </p:nvSpPr>
        <p:spPr bwMode="auto">
          <a:xfrm>
            <a:off x="6490812" y="118925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13630" name="Rectangle 286"/>
          <p:cNvSpPr>
            <a:spLocks noChangeArrowheads="1"/>
          </p:cNvSpPr>
          <p:nvPr/>
        </p:nvSpPr>
        <p:spPr bwMode="auto">
          <a:xfrm>
            <a:off x="6534468" y="2087033"/>
            <a:ext cx="960438" cy="1916113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13631" name="Rectangle 287"/>
          <p:cNvSpPr>
            <a:spLocks noChangeArrowheads="1"/>
          </p:cNvSpPr>
          <p:nvPr/>
        </p:nvSpPr>
        <p:spPr bwMode="auto">
          <a:xfrm>
            <a:off x="1747" y="2533227"/>
            <a:ext cx="524755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r</a:t>
            </a:r>
            <a:r>
              <a:rPr lang="en-US" sz="2200" b="1" baseline="-25000">
                <a:solidFill>
                  <a:srgbClr val="0000FF"/>
                </a:solidFill>
              </a:rPr>
              <a:t>12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13632" name="Rectangle 288"/>
          <p:cNvSpPr>
            <a:spLocks noChangeArrowheads="1"/>
          </p:cNvSpPr>
          <p:nvPr/>
        </p:nvSpPr>
        <p:spPr bwMode="auto">
          <a:xfrm>
            <a:off x="4039077" y="1246823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13633" name="Rectangle 289"/>
          <p:cNvSpPr>
            <a:spLocks noChangeArrowheads="1"/>
          </p:cNvSpPr>
          <p:nvPr/>
        </p:nvSpPr>
        <p:spPr bwMode="auto">
          <a:xfrm>
            <a:off x="3438367" y="123243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13637" name="Rectangle 293"/>
          <p:cNvSpPr>
            <a:spLocks noChangeArrowheads="1"/>
          </p:cNvSpPr>
          <p:nvPr/>
        </p:nvSpPr>
        <p:spPr bwMode="auto">
          <a:xfrm>
            <a:off x="6840062" y="118925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13638" name="Rectangle 294"/>
          <p:cNvSpPr>
            <a:spLocks noChangeArrowheads="1"/>
          </p:cNvSpPr>
          <p:nvPr/>
        </p:nvSpPr>
        <p:spPr bwMode="auto">
          <a:xfrm>
            <a:off x="7133432" y="118925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2</a:t>
            </a:r>
            <a:endParaRPr lang="en-US" sz="22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15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Pair Implementation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154043"/>
            <a:ext cx="9625330" cy="5822103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Define column pair sets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b="0" dirty="0">
              <a:latin typeface="Courier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c1  = '</a:t>
            </a:r>
            <a:r>
              <a:rPr lang="en-US" b="0" dirty="0" smtClean="0">
                <a:latin typeface="Courier" charset="0"/>
              </a:rPr>
              <a:t>Col1|b</a:t>
            </a:r>
            <a:r>
              <a:rPr lang="en-US" b="0" dirty="0">
                <a:latin typeface="Courier" charset="0"/>
              </a:rPr>
              <a:t>,</a:t>
            </a:r>
            <a:r>
              <a:rPr lang="en-US" b="0" dirty="0" smtClean="0">
                <a:latin typeface="Courier" charset="0"/>
              </a:rPr>
              <a:t>Col1|c</a:t>
            </a:r>
            <a:r>
              <a:rPr lang="en-US" b="0" dirty="0">
                <a:latin typeface="Courier" charset="0"/>
              </a:rPr>
              <a:t>,</a:t>
            </a:r>
            <a:r>
              <a:rPr lang="en-US" b="0" dirty="0" smtClean="0">
                <a:latin typeface="Courier" charset="0"/>
              </a:rPr>
              <a:t>Col1|d</a:t>
            </a:r>
            <a:r>
              <a:rPr lang="en-US" b="0" dirty="0">
                <a:latin typeface="Courier" charset="0"/>
              </a:rPr>
              <a:t>,'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c2  = '</a:t>
            </a:r>
            <a:r>
              <a:rPr lang="en-US" b="0" dirty="0" smtClean="0">
                <a:latin typeface="Courier" charset="0"/>
              </a:rPr>
              <a:t>Col3|b</a:t>
            </a:r>
            <a:r>
              <a:rPr lang="en-US" b="0" dirty="0">
                <a:latin typeface="Courier" charset="0"/>
              </a:rPr>
              <a:t>,</a:t>
            </a:r>
            <a:r>
              <a:rPr lang="en-US" b="0" dirty="0" smtClean="0">
                <a:latin typeface="Courier" charset="0"/>
              </a:rPr>
              <a:t>Col3|c</a:t>
            </a:r>
            <a:r>
              <a:rPr lang="en-US" b="0" dirty="0">
                <a:latin typeface="Courier" charset="0"/>
              </a:rPr>
              <a:t>,</a:t>
            </a:r>
            <a:r>
              <a:rPr lang="en-US" b="0" dirty="0" smtClean="0">
                <a:latin typeface="Courier" charset="0"/>
              </a:rPr>
              <a:t>Col3|d</a:t>
            </a:r>
            <a:r>
              <a:rPr lang="en-US" b="0" dirty="0">
                <a:latin typeface="Courier" charset="0"/>
              </a:rPr>
              <a:t>,</a:t>
            </a:r>
            <a:r>
              <a:rPr lang="ja-JP" altLang="en-US" b="0" dirty="0">
                <a:latin typeface="Courier" charset="0"/>
              </a:rPr>
              <a:t>’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c12 = </a:t>
            </a:r>
            <a:r>
              <a:rPr lang="en-US" b="0" dirty="0" err="1">
                <a:latin typeface="Courier" charset="0"/>
              </a:rPr>
              <a:t>CatStr</a:t>
            </a:r>
            <a:r>
              <a:rPr lang="en-US" b="0" dirty="0">
                <a:latin typeface="Courier" charset="0"/>
              </a:rPr>
              <a:t>(c1,</a:t>
            </a:r>
            <a:r>
              <a:rPr lang="ja-JP" altLang="en-US" b="0" dirty="0">
                <a:latin typeface="Courier" charset="0"/>
              </a:rPr>
              <a:t>’</a:t>
            </a:r>
            <a:r>
              <a:rPr lang="en-US" b="0" dirty="0">
                <a:latin typeface="Courier" charset="0"/>
              </a:rPr>
              <a:t>;</a:t>
            </a:r>
            <a:r>
              <a:rPr lang="ja-JP" altLang="en-US" b="0" dirty="0">
                <a:latin typeface="Courier" charset="0"/>
              </a:rPr>
              <a:t>’</a:t>
            </a:r>
            <a:r>
              <a:rPr lang="en-US" b="0" dirty="0">
                <a:latin typeface="Courier" charset="0"/>
              </a:rPr>
              <a:t>,c2)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Create pair mapping matrices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A1p = </a:t>
            </a:r>
            <a:r>
              <a:rPr lang="en-US" b="0" dirty="0" err="1">
                <a:latin typeface="Courier" charset="0"/>
              </a:rPr>
              <a:t>Assoc</a:t>
            </a:r>
            <a:r>
              <a:rPr lang="en-US" b="0" dirty="0">
                <a:latin typeface="Courier" charset="0"/>
              </a:rPr>
              <a:t>(c1,c12,1)      A2p = </a:t>
            </a:r>
            <a:r>
              <a:rPr lang="en-US" b="0" dirty="0" err="1">
                <a:latin typeface="Courier" charset="0"/>
              </a:rPr>
              <a:t>Assoc</a:t>
            </a:r>
            <a:r>
              <a:rPr lang="en-US" b="0" dirty="0">
                <a:latin typeface="Courier" charset="0"/>
              </a:rPr>
              <a:t>(c2,c12,1)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Get columns from 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A1 = </a:t>
            </a:r>
            <a:r>
              <a:rPr lang="en-US" b="0" dirty="0" err="1" smtClean="0">
                <a:latin typeface="Courier" charset="0"/>
              </a:rPr>
              <a:t>dblLogi</a:t>
            </a:r>
            <a:r>
              <a:rPr lang="en-US" b="0" dirty="0" smtClean="0">
                <a:latin typeface="Courier" charset="0"/>
              </a:rPr>
              <a:t>(</a:t>
            </a:r>
            <a:r>
              <a:rPr lang="en-US" b="0" dirty="0">
                <a:latin typeface="Courier" charset="0"/>
              </a:rPr>
              <a:t>T(:,c1)</a:t>
            </a:r>
            <a:r>
              <a:rPr lang="en-US" b="0" dirty="0" smtClean="0">
                <a:latin typeface="Courier" charset="0"/>
              </a:rPr>
              <a:t>)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A2 = </a:t>
            </a:r>
            <a:r>
              <a:rPr lang="en-US" b="0" dirty="0" err="1" smtClean="0">
                <a:latin typeface="Courier" charset="0"/>
              </a:rPr>
              <a:t>dblLogi</a:t>
            </a:r>
            <a:r>
              <a:rPr lang="en-US" b="0" dirty="0" smtClean="0">
                <a:latin typeface="Courier" charset="0"/>
              </a:rPr>
              <a:t>(</a:t>
            </a:r>
            <a:r>
              <a:rPr lang="en-US" b="0" dirty="0">
                <a:latin typeface="Courier" charset="0"/>
              </a:rPr>
              <a:t>T(:,c2)</a:t>
            </a:r>
            <a:r>
              <a:rPr lang="en-US" b="0" dirty="0" smtClean="0">
                <a:latin typeface="Courier" charset="0"/>
              </a:rPr>
              <a:t>)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Find pairs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((A1*A1p) + (A2*A2p)) &gt; 1)</a:t>
            </a:r>
          </a:p>
        </p:txBody>
      </p:sp>
    </p:spTree>
    <p:extLst>
      <p:ext uri="{BB962C8B-B14F-4D97-AF65-F5344CB8AC3E}">
        <p14:creationId xmlns:p14="http://schemas.microsoft.com/office/powerpoint/2010/main" val="3089721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Schema</a:t>
            </a:r>
          </a:p>
          <a:p>
            <a:pPr lvl="1"/>
            <a:r>
              <a:rPr lang="en-US" dirty="0" smtClean="0"/>
              <a:t>Stats (Analytic 1)</a:t>
            </a:r>
          </a:p>
          <a:p>
            <a:r>
              <a:rPr lang="en-US" dirty="0" smtClean="0"/>
              <a:t>First Order Analytics</a:t>
            </a:r>
          </a:p>
          <a:p>
            <a:r>
              <a:rPr lang="en-US" dirty="0" smtClean="0"/>
              <a:t>Second Order Analytics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163450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Semantic Extension (Analytic 7)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169530"/>
            <a:ext cx="8825548" cy="4692227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Column types may have several types of </a:t>
            </a:r>
            <a:r>
              <a:rPr lang="en-US" dirty="0" smtClean="0">
                <a:latin typeface="Arial" charset="0"/>
              </a:rPr>
              <a:t>semantic </a:t>
            </a:r>
            <a:r>
              <a:rPr lang="en-US" dirty="0">
                <a:latin typeface="Arial" charset="0"/>
              </a:rPr>
              <a:t>relationships which can be used to extend pairs</a:t>
            </a: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Pair reversal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	Example: pair </a:t>
            </a:r>
            <a:r>
              <a:rPr lang="en-US" b="0" dirty="0">
                <a:latin typeface="Courier" charset="0"/>
              </a:rPr>
              <a:t>'</a:t>
            </a:r>
            <a:r>
              <a:rPr lang="en-US" b="0" dirty="0" smtClean="0">
                <a:latin typeface="Courier" charset="0"/>
              </a:rPr>
              <a:t>Col1|a</a:t>
            </a:r>
            <a:r>
              <a:rPr lang="en-US" b="0" dirty="0">
                <a:latin typeface="Courier" charset="0"/>
              </a:rPr>
              <a:t>;</a:t>
            </a:r>
            <a:r>
              <a:rPr lang="en-US" b="0" dirty="0" smtClean="0">
                <a:latin typeface="Courier" charset="0"/>
              </a:rPr>
              <a:t>Col3|b</a:t>
            </a:r>
            <a:r>
              <a:rPr lang="en-US" b="0" dirty="0">
                <a:latin typeface="Courier" charset="0"/>
              </a:rPr>
              <a:t>'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implies</a:t>
            </a:r>
            <a:r>
              <a:rPr lang="en-US" b="0" dirty="0" smtClean="0">
                <a:latin typeface="Courier" charset="0"/>
              </a:rPr>
              <a:t>'Col3|b</a:t>
            </a:r>
            <a:r>
              <a:rPr lang="en-US" b="0" dirty="0">
                <a:latin typeface="Courier" charset="0"/>
              </a:rPr>
              <a:t>;</a:t>
            </a:r>
            <a:r>
              <a:rPr lang="en-US" b="0" dirty="0" smtClean="0">
                <a:latin typeface="Courier" charset="0"/>
              </a:rPr>
              <a:t>Col1|a</a:t>
            </a:r>
            <a:r>
              <a:rPr lang="en-US" b="0" dirty="0">
                <a:latin typeface="Courier" charset="0"/>
              </a:rPr>
              <a:t>'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Type extension.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	Example: column </a:t>
            </a:r>
            <a:r>
              <a:rPr lang="en-US" b="0" dirty="0">
                <a:latin typeface="Courier" charset="0"/>
              </a:rPr>
              <a:t>'</a:t>
            </a:r>
            <a:r>
              <a:rPr lang="en-US" b="0" dirty="0" smtClean="0">
                <a:latin typeface="Courier" charset="0"/>
              </a:rPr>
              <a:t>Col1|a</a:t>
            </a:r>
            <a:r>
              <a:rPr lang="en-US" b="0" dirty="0">
                <a:latin typeface="Courier" charset="0"/>
              </a:rPr>
              <a:t>'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implies</a:t>
            </a:r>
            <a:r>
              <a:rPr lang="en-US" b="0" dirty="0" smtClean="0">
                <a:latin typeface="Courier" charset="0"/>
              </a:rPr>
              <a:t>'Col2|a</a:t>
            </a:r>
            <a:r>
              <a:rPr lang="en-US" b="0" dirty="0">
                <a:latin typeface="Courier" charset="0"/>
              </a:rPr>
              <a:t>'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Data graph extension.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	Example: column </a:t>
            </a:r>
            <a:r>
              <a:rPr lang="en-US" b="0" dirty="0">
                <a:latin typeface="Courier" charset="0"/>
              </a:rPr>
              <a:t>'</a:t>
            </a:r>
            <a:r>
              <a:rPr lang="en-US" b="0" dirty="0" smtClean="0">
                <a:latin typeface="Courier" charset="0"/>
              </a:rPr>
              <a:t>Col1|a</a:t>
            </a:r>
            <a:r>
              <a:rPr lang="en-US" b="0" dirty="0">
                <a:latin typeface="Courier" charset="0"/>
              </a:rPr>
              <a:t>'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implies</a:t>
            </a:r>
            <a:r>
              <a:rPr lang="en-US" b="0" dirty="0" smtClean="0">
                <a:latin typeface="Courier" charset="0"/>
              </a:rPr>
              <a:t>'Col2|b'</a:t>
            </a:r>
            <a:r>
              <a:rPr lang="en-US" dirty="0" smtClean="0">
                <a:latin typeface="Arial" charset="0"/>
              </a:rPr>
              <a:t>if </a:t>
            </a:r>
            <a:r>
              <a:rPr lang="en-US" b="0" dirty="0">
                <a:latin typeface="Courier" charset="0"/>
              </a:rPr>
              <a:t>'</a:t>
            </a:r>
            <a:r>
              <a:rPr lang="en-US" b="0" dirty="0" smtClean="0">
                <a:latin typeface="Courier" charset="0"/>
              </a:rPr>
              <a:t>Col1|a</a:t>
            </a:r>
            <a:r>
              <a:rPr lang="en-US" b="0" dirty="0">
                <a:latin typeface="Courier" charset="0"/>
              </a:rPr>
              <a:t>'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and</a:t>
            </a:r>
            <a:r>
              <a:rPr lang="en-US" b="0" dirty="0" smtClean="0">
                <a:latin typeface="Courier" charset="0"/>
              </a:rPr>
              <a:t>'Col2|b'</a:t>
            </a:r>
            <a:r>
              <a:rPr lang="en-US" dirty="0" smtClean="0">
                <a:latin typeface="Arial" charset="0"/>
              </a:rPr>
              <a:t>appear </a:t>
            </a:r>
            <a:r>
              <a:rPr lang="en-US" dirty="0">
                <a:latin typeface="Arial" charset="0"/>
              </a:rPr>
              <a:t>in the same row</a:t>
            </a:r>
          </a:p>
          <a:p>
            <a:pPr>
              <a:lnSpc>
                <a:spcPct val="80000"/>
              </a:lnSpc>
            </a:pPr>
            <a:endParaRPr lang="en-US" b="0" dirty="0">
              <a:latin typeface="Courier" charset="0"/>
            </a:endParaRPr>
          </a:p>
        </p:txBody>
      </p:sp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581502" y="6109971"/>
            <a:ext cx="8867458" cy="636905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Allows additional semantic data to be used to greatly increase the number columns that can be matched in a table</a:t>
            </a:r>
          </a:p>
        </p:txBody>
      </p:sp>
    </p:spTree>
    <p:extLst>
      <p:ext uri="{BB962C8B-B14F-4D97-AF65-F5344CB8AC3E}">
        <p14:creationId xmlns:p14="http://schemas.microsoft.com/office/powerpoint/2010/main" val="90947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Semantic Pair (Analytic 8) Diagram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173" y="4300009"/>
            <a:ext cx="8549640" cy="2277745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Define column pair sets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  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Extend all columns via semantic information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Get all columns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Find rows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r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12</a:t>
            </a:r>
            <a:r>
              <a:rPr lang="en-US" sz="2000">
                <a:latin typeface="Arial" charset="0"/>
              </a:rPr>
              <a:t> that have one entry in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2</a:t>
            </a:r>
            <a:endParaRPr lang="en-US" sz="200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000">
              <a:latin typeface="Arial" charset="0"/>
            </a:endParaRPr>
          </a:p>
        </p:txBody>
      </p:sp>
      <p:graphicFrame>
        <p:nvGraphicFramePr>
          <p:cNvPr id="320516" name="Group 4"/>
          <p:cNvGraphicFramePr>
            <a:graphicFrameLocks noGrp="1"/>
          </p:cNvGraphicFramePr>
          <p:nvPr/>
        </p:nvGraphicFramePr>
        <p:xfrm>
          <a:off x="487205" y="2121219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 (time)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0765" name="Text Box 262"/>
          <p:cNvSpPr txBox="1">
            <a:spLocks noChangeArrowheads="1"/>
          </p:cNvSpPr>
          <p:nvPr/>
        </p:nvSpPr>
        <p:spPr bwMode="auto">
          <a:xfrm rot="-3142095">
            <a:off x="3137794" y="170267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320766" name="Text Box 263"/>
          <p:cNvSpPr txBox="1">
            <a:spLocks noChangeArrowheads="1"/>
          </p:cNvSpPr>
          <p:nvPr/>
        </p:nvSpPr>
        <p:spPr bwMode="auto">
          <a:xfrm rot="-3142095">
            <a:off x="3373174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320767" name="Text Box 264"/>
          <p:cNvSpPr txBox="1">
            <a:spLocks noChangeArrowheads="1"/>
          </p:cNvSpPr>
          <p:nvPr/>
        </p:nvSpPr>
        <p:spPr bwMode="auto">
          <a:xfrm rot="-3142095">
            <a:off x="3647699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320768" name="Text Box 265"/>
          <p:cNvSpPr txBox="1">
            <a:spLocks noChangeArrowheads="1"/>
          </p:cNvSpPr>
          <p:nvPr/>
        </p:nvSpPr>
        <p:spPr bwMode="auto">
          <a:xfrm rot="-3142095">
            <a:off x="4662271" y="170627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320769" name="Text Box 266"/>
          <p:cNvSpPr txBox="1">
            <a:spLocks noChangeArrowheads="1"/>
          </p:cNvSpPr>
          <p:nvPr/>
        </p:nvSpPr>
        <p:spPr bwMode="auto">
          <a:xfrm rot="-3142095">
            <a:off x="4972739" y="170627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320770" name="Text Box 267"/>
          <p:cNvSpPr txBox="1">
            <a:spLocks noChangeArrowheads="1"/>
          </p:cNvSpPr>
          <p:nvPr/>
        </p:nvSpPr>
        <p:spPr bwMode="auto">
          <a:xfrm rot="-3142095">
            <a:off x="5252504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320771" name="Text Box 270"/>
          <p:cNvSpPr txBox="1">
            <a:spLocks noChangeArrowheads="1"/>
          </p:cNvSpPr>
          <p:nvPr/>
        </p:nvSpPr>
        <p:spPr bwMode="auto">
          <a:xfrm rot="-3142095">
            <a:off x="3976017" y="1760246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320772" name="Text Box 271"/>
          <p:cNvSpPr txBox="1">
            <a:spLocks noChangeArrowheads="1"/>
          </p:cNvSpPr>
          <p:nvPr/>
        </p:nvSpPr>
        <p:spPr bwMode="auto">
          <a:xfrm rot="-3142095">
            <a:off x="7789804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Col4|a</a:t>
            </a:r>
            <a:endParaRPr lang="en-US" sz="1100" b="1" dirty="0"/>
          </a:p>
        </p:txBody>
      </p:sp>
      <p:sp>
        <p:nvSpPr>
          <p:cNvPr id="320773" name="Text Box 272"/>
          <p:cNvSpPr txBox="1">
            <a:spLocks noChangeArrowheads="1"/>
          </p:cNvSpPr>
          <p:nvPr/>
        </p:nvSpPr>
        <p:spPr bwMode="auto">
          <a:xfrm rot="-3142095">
            <a:off x="8096779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Col4|b</a:t>
            </a:r>
            <a:endParaRPr lang="en-US" sz="1100" b="1" dirty="0"/>
          </a:p>
        </p:txBody>
      </p:sp>
      <p:sp>
        <p:nvSpPr>
          <p:cNvPr id="320774" name="Text Box 273"/>
          <p:cNvSpPr txBox="1">
            <a:spLocks noChangeArrowheads="1"/>
          </p:cNvSpPr>
          <p:nvPr/>
        </p:nvSpPr>
        <p:spPr bwMode="auto">
          <a:xfrm rot="-3142095">
            <a:off x="6251359" y="170627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Col3|a</a:t>
            </a:r>
            <a:endParaRPr lang="en-US" sz="1100" b="1" dirty="0"/>
          </a:p>
        </p:txBody>
      </p:sp>
      <p:sp>
        <p:nvSpPr>
          <p:cNvPr id="320775" name="Text Box 274"/>
          <p:cNvSpPr txBox="1">
            <a:spLocks noChangeArrowheads="1"/>
          </p:cNvSpPr>
          <p:nvPr/>
        </p:nvSpPr>
        <p:spPr bwMode="auto">
          <a:xfrm rot="-3142095">
            <a:off x="6554841" y="170627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Col3|b</a:t>
            </a:r>
            <a:endParaRPr lang="en-US" sz="1100" b="1" dirty="0"/>
          </a:p>
        </p:txBody>
      </p:sp>
      <p:sp>
        <p:nvSpPr>
          <p:cNvPr id="320776" name="Text Box 275"/>
          <p:cNvSpPr txBox="1">
            <a:spLocks noChangeArrowheads="1"/>
          </p:cNvSpPr>
          <p:nvPr/>
        </p:nvSpPr>
        <p:spPr bwMode="auto">
          <a:xfrm rot="-3142095">
            <a:off x="6876516" y="170627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Col3|c</a:t>
            </a:r>
            <a:endParaRPr lang="en-US" sz="1100" b="1" dirty="0"/>
          </a:p>
        </p:txBody>
      </p:sp>
      <p:sp>
        <p:nvSpPr>
          <p:cNvPr id="320777" name="Text Box 279"/>
          <p:cNvSpPr txBox="1">
            <a:spLocks noChangeArrowheads="1"/>
          </p:cNvSpPr>
          <p:nvPr/>
        </p:nvSpPr>
        <p:spPr bwMode="auto">
          <a:xfrm rot="-3142095">
            <a:off x="5559479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320778" name="Text Box 280"/>
          <p:cNvSpPr txBox="1">
            <a:spLocks noChangeArrowheads="1"/>
          </p:cNvSpPr>
          <p:nvPr/>
        </p:nvSpPr>
        <p:spPr bwMode="auto">
          <a:xfrm rot="-3142095">
            <a:off x="7227147" y="170627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Col3|d</a:t>
            </a:r>
            <a:endParaRPr lang="en-US" sz="1100" b="1" dirty="0"/>
          </a:p>
        </p:txBody>
      </p:sp>
      <p:sp>
        <p:nvSpPr>
          <p:cNvPr id="320779" name="Text Box 281"/>
          <p:cNvSpPr txBox="1">
            <a:spLocks noChangeArrowheads="1"/>
          </p:cNvSpPr>
          <p:nvPr/>
        </p:nvSpPr>
        <p:spPr bwMode="auto">
          <a:xfrm rot="-3142095">
            <a:off x="8458619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Col4|c</a:t>
            </a:r>
            <a:endParaRPr lang="en-US" sz="1100" b="1" dirty="0"/>
          </a:p>
        </p:txBody>
      </p:sp>
      <p:sp>
        <p:nvSpPr>
          <p:cNvPr id="320780" name="Text Box 282"/>
          <p:cNvSpPr txBox="1">
            <a:spLocks noChangeArrowheads="1"/>
          </p:cNvSpPr>
          <p:nvPr/>
        </p:nvSpPr>
        <p:spPr bwMode="auto">
          <a:xfrm rot="-3142095">
            <a:off x="8727176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Col4|d</a:t>
            </a:r>
            <a:endParaRPr lang="en-US" sz="1100" b="1" dirty="0"/>
          </a:p>
        </p:txBody>
      </p:sp>
      <p:sp>
        <p:nvSpPr>
          <p:cNvPr id="320781" name="Text Box 283"/>
          <p:cNvSpPr txBox="1">
            <a:spLocks noChangeArrowheads="1"/>
          </p:cNvSpPr>
          <p:nvPr/>
        </p:nvSpPr>
        <p:spPr bwMode="auto">
          <a:xfrm rot="-3142095">
            <a:off x="9027896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Col4|e</a:t>
            </a:r>
            <a:endParaRPr lang="en-US" sz="1100" b="1" dirty="0"/>
          </a:p>
        </p:txBody>
      </p:sp>
      <p:sp>
        <p:nvSpPr>
          <p:cNvPr id="320782" name="Rectangle 270"/>
          <p:cNvSpPr>
            <a:spLocks noChangeArrowheads="1"/>
          </p:cNvSpPr>
          <p:nvPr/>
        </p:nvSpPr>
        <p:spPr bwMode="auto">
          <a:xfrm>
            <a:off x="103029" y="1628247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320783" name="Rectangle 271"/>
          <p:cNvSpPr>
            <a:spLocks noChangeArrowheads="1"/>
          </p:cNvSpPr>
          <p:nvPr/>
        </p:nvSpPr>
        <p:spPr bwMode="auto">
          <a:xfrm>
            <a:off x="3443605" y="2110424"/>
            <a:ext cx="946468" cy="1916112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20784" name="Rectangle 272"/>
          <p:cNvSpPr>
            <a:spLocks noChangeArrowheads="1"/>
          </p:cNvSpPr>
          <p:nvPr/>
        </p:nvSpPr>
        <p:spPr bwMode="auto">
          <a:xfrm>
            <a:off x="3745707" y="123243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20785" name="Rectangle 4"/>
          <p:cNvSpPr>
            <a:spLocks noChangeArrowheads="1"/>
          </p:cNvSpPr>
          <p:nvPr/>
        </p:nvSpPr>
        <p:spPr bwMode="auto">
          <a:xfrm>
            <a:off x="707232" y="6426625"/>
            <a:ext cx="8867458" cy="418508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Checks to see if semantic pairs are present in the same row</a:t>
            </a:r>
          </a:p>
        </p:txBody>
      </p:sp>
      <p:sp>
        <p:nvSpPr>
          <p:cNvPr id="320786" name="Rectangle 274"/>
          <p:cNvSpPr>
            <a:spLocks noChangeArrowheads="1"/>
          </p:cNvSpPr>
          <p:nvPr/>
        </p:nvSpPr>
        <p:spPr bwMode="auto">
          <a:xfrm rot="-5400000">
            <a:off x="5171837" y="630636"/>
            <a:ext cx="275272" cy="4335938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20787" name="Rectangle 275"/>
          <p:cNvSpPr>
            <a:spLocks noChangeArrowheads="1"/>
          </p:cNvSpPr>
          <p:nvPr/>
        </p:nvSpPr>
        <p:spPr bwMode="auto">
          <a:xfrm>
            <a:off x="6490812" y="118925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20788" name="Rectangle 276"/>
          <p:cNvSpPr>
            <a:spLocks noChangeArrowheads="1"/>
          </p:cNvSpPr>
          <p:nvPr/>
        </p:nvSpPr>
        <p:spPr bwMode="auto">
          <a:xfrm>
            <a:off x="6534468" y="2087033"/>
            <a:ext cx="960438" cy="1916113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20789" name="Rectangle 277"/>
          <p:cNvSpPr>
            <a:spLocks noChangeArrowheads="1"/>
          </p:cNvSpPr>
          <p:nvPr/>
        </p:nvSpPr>
        <p:spPr bwMode="auto">
          <a:xfrm>
            <a:off x="1747" y="2533227"/>
            <a:ext cx="524755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r</a:t>
            </a:r>
            <a:r>
              <a:rPr lang="en-US" sz="2200" b="1" baseline="-25000">
                <a:solidFill>
                  <a:srgbClr val="0000FF"/>
                </a:solidFill>
              </a:rPr>
              <a:t>12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20790" name="Rectangle 278"/>
          <p:cNvSpPr>
            <a:spLocks noChangeArrowheads="1"/>
          </p:cNvSpPr>
          <p:nvPr/>
        </p:nvSpPr>
        <p:spPr bwMode="auto">
          <a:xfrm>
            <a:off x="4039077" y="1246823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20791" name="Rectangle 279"/>
          <p:cNvSpPr>
            <a:spLocks noChangeArrowheads="1"/>
          </p:cNvSpPr>
          <p:nvPr/>
        </p:nvSpPr>
        <p:spPr bwMode="auto">
          <a:xfrm>
            <a:off x="3438367" y="123243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20792" name="Rectangle 280"/>
          <p:cNvSpPr>
            <a:spLocks noChangeArrowheads="1"/>
          </p:cNvSpPr>
          <p:nvPr/>
        </p:nvSpPr>
        <p:spPr bwMode="auto">
          <a:xfrm>
            <a:off x="6840062" y="118925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20793" name="Rectangle 281"/>
          <p:cNvSpPr>
            <a:spLocks noChangeArrowheads="1"/>
          </p:cNvSpPr>
          <p:nvPr/>
        </p:nvSpPr>
        <p:spPr bwMode="auto">
          <a:xfrm>
            <a:off x="7133432" y="118925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2</a:t>
            </a:r>
            <a:endParaRPr lang="en-US" sz="22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840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Exploded Schema allows rapid access to both rows and column</a:t>
            </a:r>
          </a:p>
          <a:p>
            <a:endParaRPr lang="en-US" dirty="0"/>
          </a:p>
          <a:p>
            <a:r>
              <a:rPr lang="en-US" dirty="0" smtClean="0"/>
              <a:t>Graph analytics can be implemented as a sequence of row and column queries</a:t>
            </a:r>
          </a:p>
          <a:p>
            <a:endParaRPr lang="en-US" dirty="0"/>
          </a:p>
          <a:p>
            <a:r>
              <a:rPr lang="en-US" dirty="0" smtClean="0"/>
              <a:t>Complex analytics can be implemented via matrix multiply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4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 &amp;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624648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r>
              <a:rPr lang="en-US" dirty="0" smtClean="0"/>
              <a:t>Example Code (end of Lecture 3 and start of lecture 4)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4m_api/examples/2Apps/1EntityAnalysis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4m_api/examples</a:t>
            </a:r>
            <a:r>
              <a:rPr lang="en-US" dirty="0"/>
              <a:t>/2Apps/2TrackAnalysis</a:t>
            </a:r>
          </a:p>
          <a:p>
            <a:pPr marL="580164" lvl="1" indent="0">
              <a:buNone/>
            </a:pPr>
            <a:endParaRPr lang="en-US" dirty="0"/>
          </a:p>
          <a:p>
            <a:pPr marL="580164" lvl="1" indent="0">
              <a:buNone/>
            </a:pPr>
            <a:endParaRPr lang="en-US" dirty="0" smtClean="0"/>
          </a:p>
          <a:p>
            <a:r>
              <a:rPr lang="en-US" dirty="0" smtClean="0"/>
              <a:t>Assignment 3</a:t>
            </a:r>
          </a:p>
          <a:p>
            <a:pPr lvl="1"/>
            <a:r>
              <a:rPr lang="en-US" dirty="0" smtClean="0"/>
              <a:t>For your associative arrays in Assignment 1 compute three different cross correlations using matrix multiply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xplain the meaning of each cross-correlation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0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Generic </a:t>
            </a:r>
            <a:r>
              <a:rPr lang="en-US" dirty="0" smtClean="0">
                <a:latin typeface="Arial" charset="0"/>
              </a:rPr>
              <a:t>D4M Triple Store Schema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15262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14873"/>
              </p:ext>
            </p:extLst>
          </p:nvPr>
        </p:nvGraphicFramePr>
        <p:xfrm>
          <a:off x="1035527" y="2009423"/>
          <a:ext cx="3207861" cy="1320101"/>
        </p:xfrm>
        <a:graphic>
          <a:graphicData uri="http://schemas.openxmlformats.org/drawingml/2006/table">
            <a:tbl>
              <a:tblPr/>
              <a:tblGrid>
                <a:gridCol w="1248568"/>
                <a:gridCol w="644367"/>
                <a:gridCol w="653098"/>
                <a:gridCol w="661828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Col2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Col3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2001-01-02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2001-01-03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2715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08768"/>
              </p:ext>
            </p:extLst>
          </p:nvPr>
        </p:nvGraphicFramePr>
        <p:xfrm>
          <a:off x="1075688" y="4384323"/>
          <a:ext cx="6527378" cy="1320101"/>
        </p:xfrm>
        <a:graphic>
          <a:graphicData uri="http://schemas.openxmlformats.org/drawingml/2006/table">
            <a:tbl>
              <a:tblPr/>
              <a:tblGrid>
                <a:gridCol w="1403717"/>
                <a:gridCol w="849958"/>
                <a:gridCol w="848117"/>
                <a:gridCol w="846278"/>
                <a:gridCol w="849958"/>
                <a:gridCol w="859156"/>
                <a:gridCol w="870194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Col1|a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Col1|b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Col2|b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Col2|c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Col3|a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Col3|c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01-01-2001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02-01-2001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03-01-2001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2704" name="Rectangle 128"/>
          <p:cNvSpPr>
            <a:spLocks noChangeArrowheads="1"/>
          </p:cNvSpPr>
          <p:nvPr/>
        </p:nvSpPr>
        <p:spPr bwMode="auto">
          <a:xfrm>
            <a:off x="1896428" y="1547038"/>
            <a:ext cx="1584988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chemeClr val="tx2"/>
                </a:solidFill>
              </a:rPr>
              <a:t>Input Data</a:t>
            </a:r>
          </a:p>
        </p:txBody>
      </p:sp>
      <p:sp>
        <p:nvSpPr>
          <p:cNvPr id="152705" name="Rectangle 129"/>
          <p:cNvSpPr>
            <a:spLocks noChangeArrowheads="1"/>
          </p:cNvSpPr>
          <p:nvPr/>
        </p:nvSpPr>
        <p:spPr bwMode="auto">
          <a:xfrm>
            <a:off x="2792254" y="5678037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152716" name="Rectangle 4"/>
          <p:cNvSpPr>
            <a:spLocks noChangeArrowheads="1"/>
          </p:cNvSpPr>
          <p:nvPr/>
        </p:nvSpPr>
        <p:spPr bwMode="auto">
          <a:xfrm>
            <a:off x="777082" y="6082431"/>
            <a:ext cx="8839518" cy="9815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Tabular data expanded to create many type/value columns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Transpose pairs allows quick look up of either row or </a:t>
            </a:r>
            <a:r>
              <a:rPr lang="en-US" b="1" dirty="0" smtClean="0"/>
              <a:t>column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 smtClean="0"/>
              <a:t>Big endian time for parallel performance</a:t>
            </a:r>
            <a:endParaRPr lang="en-US" b="1" dirty="0"/>
          </a:p>
        </p:txBody>
      </p:sp>
      <p:graphicFrame>
        <p:nvGraphicFramePr>
          <p:cNvPr id="152814" name="Group 2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690125"/>
              </p:ext>
            </p:extLst>
          </p:nvPr>
        </p:nvGraphicFramePr>
        <p:xfrm>
          <a:off x="5245461" y="1534443"/>
          <a:ext cx="3566285" cy="2695041"/>
        </p:xfrm>
        <a:graphic>
          <a:graphicData uri="http://schemas.openxmlformats.org/drawingml/2006/table">
            <a:tbl>
              <a:tblPr/>
              <a:tblGrid>
                <a:gridCol w="1115967"/>
                <a:gridCol w="805853"/>
                <a:gridCol w="816773"/>
                <a:gridCol w="827692"/>
              </a:tblGrid>
              <a:tr h="7565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01-01-2001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02-01-2001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03-01-2001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Col1|a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Col1|b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Col2|b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Col2|c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Col3|a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Col3|c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2815" name="Rectangle 239"/>
          <p:cNvSpPr>
            <a:spLocks noChangeArrowheads="1"/>
          </p:cNvSpPr>
          <p:nvPr/>
        </p:nvSpPr>
        <p:spPr bwMode="auto">
          <a:xfrm>
            <a:off x="4826635" y="1093648"/>
            <a:ext cx="4114165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</a:t>
            </a:r>
            <a:r>
              <a:rPr lang="en-US" sz="2200" b="1" dirty="0" err="1">
                <a:solidFill>
                  <a:schemeClr val="tx2"/>
                </a:solidFill>
              </a:rPr>
              <a:t>Ttranspose</a:t>
            </a:r>
            <a:endParaRPr lang="en-US" sz="2200" b="1" dirty="0">
              <a:solidFill>
                <a:schemeClr val="tx2"/>
              </a:solidFill>
            </a:endParaRPr>
          </a:p>
        </p:txBody>
      </p:sp>
      <p:sp>
        <p:nvSpPr>
          <p:cNvPr id="152816" name="AutoShape 240"/>
          <p:cNvSpPr>
            <a:spLocks noChangeArrowheads="1"/>
          </p:cNvSpPr>
          <p:nvPr/>
        </p:nvSpPr>
        <p:spPr bwMode="auto">
          <a:xfrm>
            <a:off x="2769553" y="3437962"/>
            <a:ext cx="384175" cy="572135"/>
          </a:xfrm>
          <a:prstGeom prst="downArrow">
            <a:avLst>
              <a:gd name="adj1" fmla="val 50000"/>
              <a:gd name="adj2" fmla="val 6454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2817" name="AutoShape 241"/>
          <p:cNvSpPr>
            <a:spLocks noChangeArrowheads="1"/>
          </p:cNvSpPr>
          <p:nvPr/>
        </p:nvSpPr>
        <p:spPr bwMode="auto">
          <a:xfrm rot="-5400000">
            <a:off x="4426163" y="2433444"/>
            <a:ext cx="395817" cy="555308"/>
          </a:xfrm>
          <a:prstGeom prst="downArrow">
            <a:avLst>
              <a:gd name="adj1" fmla="val 50000"/>
              <a:gd name="adj2" fmla="val 6454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Stats (Analytic 1) Diagram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173" y="3940175"/>
            <a:ext cx="8549640" cy="2490047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Copy a set of rows from T into associative array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A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Perform the following statistical calculations on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A</a:t>
            </a:r>
            <a:endParaRPr lang="en-US" sz="2000" dirty="0">
              <a:latin typeface="Arial" charset="0"/>
            </a:endParaRPr>
          </a:p>
          <a:p>
            <a:pPr marL="889703"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Column count: how many times each column appears in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A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pPr marL="889703"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Column type count: how many times each column type appears in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A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pPr marL="889703"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Column covariance: how many times 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each </a:t>
            </a:r>
            <a:r>
              <a:rPr lang="en-US" sz="1800" dirty="0">
                <a:latin typeface="Arial" charset="0"/>
                <a:ea typeface="ＭＳ Ｐゴシック" charset="0"/>
              </a:rPr>
              <a:t>pair of columns in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A</a:t>
            </a:r>
            <a:r>
              <a:rPr lang="en-US" sz="1800" dirty="0">
                <a:latin typeface="Arial" charset="0"/>
                <a:ea typeface="ＭＳ Ｐゴシック" charset="0"/>
              </a:rPr>
              <a:t> appear in the same row together</a:t>
            </a:r>
          </a:p>
          <a:p>
            <a:pPr marL="889703"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Column covariance: how many times 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each </a:t>
            </a:r>
            <a:r>
              <a:rPr lang="en-US" sz="1800" dirty="0">
                <a:latin typeface="Arial" charset="0"/>
                <a:ea typeface="ＭＳ Ｐゴシック" charset="0"/>
              </a:rPr>
              <a:t>pair of column types in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A</a:t>
            </a:r>
            <a:r>
              <a:rPr lang="en-US" sz="1800" dirty="0">
                <a:latin typeface="Arial" charset="0"/>
                <a:ea typeface="ＭＳ Ｐゴシック" charset="0"/>
              </a:rPr>
              <a:t> appear in the same row together</a:t>
            </a:r>
          </a:p>
        </p:txBody>
      </p:sp>
      <p:graphicFrame>
        <p:nvGraphicFramePr>
          <p:cNvPr id="3000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86380"/>
              </p:ext>
            </p:extLst>
          </p:nvPr>
        </p:nvGraphicFramePr>
        <p:xfrm>
          <a:off x="487205" y="1772180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8973" name="Text Box 262"/>
          <p:cNvSpPr txBox="1">
            <a:spLocks noChangeArrowheads="1"/>
          </p:cNvSpPr>
          <p:nvPr/>
        </p:nvSpPr>
        <p:spPr bwMode="auto">
          <a:xfrm rot="-3142095">
            <a:off x="3137794" y="135363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158974" name="Text Box 263"/>
          <p:cNvSpPr txBox="1">
            <a:spLocks noChangeArrowheads="1"/>
          </p:cNvSpPr>
          <p:nvPr/>
        </p:nvSpPr>
        <p:spPr bwMode="auto">
          <a:xfrm rot="-3142095">
            <a:off x="3373174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158975" name="Text Box 264"/>
          <p:cNvSpPr txBox="1">
            <a:spLocks noChangeArrowheads="1"/>
          </p:cNvSpPr>
          <p:nvPr/>
        </p:nvSpPr>
        <p:spPr bwMode="auto">
          <a:xfrm rot="-3142095">
            <a:off x="3647699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158976" name="Text Box 265"/>
          <p:cNvSpPr txBox="1">
            <a:spLocks noChangeArrowheads="1"/>
          </p:cNvSpPr>
          <p:nvPr/>
        </p:nvSpPr>
        <p:spPr bwMode="auto">
          <a:xfrm rot="-3142095">
            <a:off x="4622107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158977" name="Text Box 266"/>
          <p:cNvSpPr txBox="1">
            <a:spLocks noChangeArrowheads="1"/>
          </p:cNvSpPr>
          <p:nvPr/>
        </p:nvSpPr>
        <p:spPr bwMode="auto">
          <a:xfrm rot="-3142095">
            <a:off x="4936067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158978" name="Text Box 267"/>
          <p:cNvSpPr txBox="1">
            <a:spLocks noChangeArrowheads="1"/>
          </p:cNvSpPr>
          <p:nvPr/>
        </p:nvSpPr>
        <p:spPr bwMode="auto">
          <a:xfrm rot="-3142095">
            <a:off x="5252504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158979" name="Text Box 270"/>
          <p:cNvSpPr txBox="1">
            <a:spLocks noChangeArrowheads="1"/>
          </p:cNvSpPr>
          <p:nvPr/>
        </p:nvSpPr>
        <p:spPr bwMode="auto">
          <a:xfrm rot="-3142095">
            <a:off x="3976017" y="1411208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158980" name="Text Box 271"/>
          <p:cNvSpPr txBox="1">
            <a:spLocks noChangeArrowheads="1"/>
          </p:cNvSpPr>
          <p:nvPr/>
        </p:nvSpPr>
        <p:spPr bwMode="auto">
          <a:xfrm rot="-3142095">
            <a:off x="7789804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Col4|a</a:t>
            </a:r>
            <a:endParaRPr lang="en-US" sz="1100" b="1" dirty="0"/>
          </a:p>
        </p:txBody>
      </p:sp>
      <p:sp>
        <p:nvSpPr>
          <p:cNvPr id="158981" name="Text Box 272"/>
          <p:cNvSpPr txBox="1">
            <a:spLocks noChangeArrowheads="1"/>
          </p:cNvSpPr>
          <p:nvPr/>
        </p:nvSpPr>
        <p:spPr bwMode="auto">
          <a:xfrm rot="-3142095">
            <a:off x="8096779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Col4|b</a:t>
            </a:r>
            <a:endParaRPr lang="en-US" sz="1100" b="1" dirty="0"/>
          </a:p>
        </p:txBody>
      </p:sp>
      <p:sp>
        <p:nvSpPr>
          <p:cNvPr id="158982" name="Text Box 273"/>
          <p:cNvSpPr txBox="1">
            <a:spLocks noChangeArrowheads="1"/>
          </p:cNvSpPr>
          <p:nvPr/>
        </p:nvSpPr>
        <p:spPr bwMode="auto">
          <a:xfrm rot="-3142095">
            <a:off x="6211194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Col3|a</a:t>
            </a:r>
            <a:endParaRPr lang="en-US" sz="1100" b="1" dirty="0"/>
          </a:p>
        </p:txBody>
      </p:sp>
      <p:sp>
        <p:nvSpPr>
          <p:cNvPr id="158983" name="Text Box 274"/>
          <p:cNvSpPr txBox="1">
            <a:spLocks noChangeArrowheads="1"/>
          </p:cNvSpPr>
          <p:nvPr/>
        </p:nvSpPr>
        <p:spPr bwMode="auto">
          <a:xfrm rot="-3142095">
            <a:off x="6518169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Col3|b</a:t>
            </a:r>
            <a:endParaRPr lang="en-US" sz="1100" b="1" dirty="0"/>
          </a:p>
        </p:txBody>
      </p:sp>
      <p:sp>
        <p:nvSpPr>
          <p:cNvPr id="158984" name="Text Box 275"/>
          <p:cNvSpPr txBox="1">
            <a:spLocks noChangeArrowheads="1"/>
          </p:cNvSpPr>
          <p:nvPr/>
        </p:nvSpPr>
        <p:spPr bwMode="auto">
          <a:xfrm rot="-3142095">
            <a:off x="6836352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Col3|c</a:t>
            </a:r>
            <a:endParaRPr lang="en-US" sz="1100" b="1" dirty="0"/>
          </a:p>
        </p:txBody>
      </p:sp>
      <p:sp>
        <p:nvSpPr>
          <p:cNvPr id="158985" name="Text Box 279"/>
          <p:cNvSpPr txBox="1">
            <a:spLocks noChangeArrowheads="1"/>
          </p:cNvSpPr>
          <p:nvPr/>
        </p:nvSpPr>
        <p:spPr bwMode="auto">
          <a:xfrm rot="-3142095">
            <a:off x="5559479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158986" name="Text Box 280"/>
          <p:cNvSpPr txBox="1">
            <a:spLocks noChangeArrowheads="1"/>
          </p:cNvSpPr>
          <p:nvPr/>
        </p:nvSpPr>
        <p:spPr bwMode="auto">
          <a:xfrm rot="-3142095">
            <a:off x="7218416" y="1366228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Col3|d</a:t>
            </a:r>
            <a:endParaRPr lang="en-US" sz="1100" b="1" dirty="0"/>
          </a:p>
        </p:txBody>
      </p:sp>
      <p:sp>
        <p:nvSpPr>
          <p:cNvPr id="158987" name="Text Box 281"/>
          <p:cNvSpPr txBox="1">
            <a:spLocks noChangeArrowheads="1"/>
          </p:cNvSpPr>
          <p:nvPr/>
        </p:nvSpPr>
        <p:spPr bwMode="auto">
          <a:xfrm rot="-3142095">
            <a:off x="8458619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Col4|c</a:t>
            </a:r>
            <a:endParaRPr lang="en-US" sz="1100" b="1" dirty="0"/>
          </a:p>
        </p:txBody>
      </p:sp>
      <p:sp>
        <p:nvSpPr>
          <p:cNvPr id="158988" name="Text Box 282"/>
          <p:cNvSpPr txBox="1">
            <a:spLocks noChangeArrowheads="1"/>
          </p:cNvSpPr>
          <p:nvPr/>
        </p:nvSpPr>
        <p:spPr bwMode="auto">
          <a:xfrm rot="-3142095">
            <a:off x="8727176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Col4|d</a:t>
            </a:r>
            <a:endParaRPr lang="en-US" sz="1100" b="1" dirty="0"/>
          </a:p>
        </p:txBody>
      </p:sp>
      <p:sp>
        <p:nvSpPr>
          <p:cNvPr id="158989" name="Text Box 283"/>
          <p:cNvSpPr txBox="1">
            <a:spLocks noChangeArrowheads="1"/>
          </p:cNvSpPr>
          <p:nvPr/>
        </p:nvSpPr>
        <p:spPr bwMode="auto">
          <a:xfrm rot="-3142095">
            <a:off x="9027896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Col4|e</a:t>
            </a:r>
            <a:endParaRPr lang="en-US" sz="1100" b="1" dirty="0"/>
          </a:p>
        </p:txBody>
      </p:sp>
      <p:sp>
        <p:nvSpPr>
          <p:cNvPr id="158990" name="Rectangle 270"/>
          <p:cNvSpPr>
            <a:spLocks noChangeArrowheads="1"/>
          </p:cNvSpPr>
          <p:nvPr/>
        </p:nvSpPr>
        <p:spPr bwMode="auto">
          <a:xfrm>
            <a:off x="103029" y="1279208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158992" name="Rectangle 272"/>
          <p:cNvSpPr>
            <a:spLocks noChangeArrowheads="1"/>
          </p:cNvSpPr>
          <p:nvPr/>
        </p:nvSpPr>
        <p:spPr bwMode="auto">
          <a:xfrm>
            <a:off x="1122840" y="2324524"/>
            <a:ext cx="8245793" cy="804228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8993" name="Rectangle 273"/>
          <p:cNvSpPr>
            <a:spLocks noChangeArrowheads="1"/>
          </p:cNvSpPr>
          <p:nvPr/>
        </p:nvSpPr>
        <p:spPr bwMode="auto">
          <a:xfrm>
            <a:off x="4007645" y="2495445"/>
            <a:ext cx="2935446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Associative Array: A</a:t>
            </a:r>
          </a:p>
        </p:txBody>
      </p:sp>
      <p:sp>
        <p:nvSpPr>
          <p:cNvPr id="158994" name="Rectangle 4"/>
          <p:cNvSpPr>
            <a:spLocks noChangeArrowheads="1"/>
          </p:cNvSpPr>
          <p:nvPr/>
        </p:nvSpPr>
        <p:spPr bwMode="auto">
          <a:xfrm>
            <a:off x="707232" y="6514253"/>
            <a:ext cx="8839518" cy="424603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Good for identifying column types, gaps, clutter, and correlations</a:t>
            </a:r>
          </a:p>
        </p:txBody>
      </p:sp>
    </p:spTree>
    <p:extLst>
      <p:ext uri="{BB962C8B-B14F-4D97-AF65-F5344CB8AC3E}">
        <p14:creationId xmlns:p14="http://schemas.microsoft.com/office/powerpoint/2010/main" val="2326590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Stats Implementation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120882"/>
            <a:ext cx="9304020" cy="5498253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Define a set of rows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r = </a:t>
            </a:r>
            <a:r>
              <a:rPr lang="en-US" sz="1600" b="0" dirty="0" smtClean="0">
                <a:latin typeface="Courier" charset="0"/>
              </a:rPr>
              <a:t>'01-01-2001 </a:t>
            </a:r>
            <a:r>
              <a:rPr lang="en-US" sz="1600" b="0" dirty="0">
                <a:latin typeface="Courier" charset="0"/>
              </a:rPr>
              <a:t>01 02 </a:t>
            </a:r>
            <a:r>
              <a:rPr lang="en-US" sz="1600" b="0" dirty="0" smtClean="0">
                <a:latin typeface="Courier" charset="0"/>
              </a:rPr>
              <a:t>00,01-01-2001 </a:t>
            </a:r>
            <a:r>
              <a:rPr lang="en-US" sz="1600" b="0" dirty="0">
                <a:latin typeface="Courier" charset="0"/>
              </a:rPr>
              <a:t>01 03 00, </a:t>
            </a:r>
            <a:r>
              <a:rPr lang="en-US" sz="1600" b="0" dirty="0" smtClean="0">
                <a:latin typeface="Courier" charset="0"/>
              </a:rPr>
              <a:t>01-01-2001 </a:t>
            </a:r>
            <a:r>
              <a:rPr lang="en-US" sz="1600" b="0" dirty="0">
                <a:latin typeface="Courier" charset="0"/>
              </a:rPr>
              <a:t>01 04 00,</a:t>
            </a:r>
            <a:r>
              <a:rPr lang="en-US" sz="2000" b="0" dirty="0">
                <a:latin typeface="Courier" charset="0"/>
              </a:rPr>
              <a:t>'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Copy rows from table to associative array and convert </a:t>
            </a:r>
            <a:r>
              <a:rPr lang="en-US" sz="2000" b="0" dirty="0">
                <a:latin typeface="Courier" charset="0"/>
              </a:rPr>
              <a:t>'1'</a:t>
            </a:r>
            <a:r>
              <a:rPr lang="en-US" sz="2000" dirty="0">
                <a:latin typeface="Arial" charset="0"/>
              </a:rPr>
              <a:t> to </a:t>
            </a:r>
            <a:r>
              <a:rPr lang="en-US" sz="2000" b="0" dirty="0">
                <a:latin typeface="Courier" charset="0"/>
              </a:rPr>
              <a:t>1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 = </a:t>
            </a:r>
            <a:r>
              <a:rPr lang="en-US" sz="2000" b="0" dirty="0" err="1" smtClean="0">
                <a:latin typeface="Courier" charset="0"/>
              </a:rPr>
              <a:t>dblLogi</a:t>
            </a:r>
            <a:r>
              <a:rPr lang="en-US" sz="2000" b="0" dirty="0" smtClean="0">
                <a:latin typeface="Courier" charset="0"/>
              </a:rPr>
              <a:t>(</a:t>
            </a:r>
            <a:r>
              <a:rPr lang="en-US" sz="2000" b="0" dirty="0">
                <a:latin typeface="Courier" charset="0"/>
              </a:rPr>
              <a:t>T(r,:)</a:t>
            </a:r>
            <a:r>
              <a:rPr lang="en-US" sz="2000" b="0" dirty="0" smtClean="0">
                <a:latin typeface="Courier" charset="0"/>
              </a:rPr>
              <a:t>)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Compute column counts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sum(A,1)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Compute column covariance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</a:t>
            </a:r>
            <a:r>
              <a:rPr lang="ja-JP" altLang="en-US" sz="2000" b="0" dirty="0">
                <a:latin typeface="Courier" charset="0"/>
              </a:rPr>
              <a:t>’</a:t>
            </a:r>
            <a:r>
              <a:rPr lang="en-US" sz="2000" b="0" dirty="0">
                <a:latin typeface="Courier" charset="0"/>
              </a:rPr>
              <a:t> * A</a:t>
            </a:r>
            <a:r>
              <a:rPr lang="en-US" sz="2000" dirty="0">
                <a:latin typeface="Arial" charset="0"/>
              </a:rPr>
              <a:t>       or     </a:t>
            </a:r>
            <a:r>
              <a:rPr lang="en-US" sz="2000" b="0" dirty="0" err="1">
                <a:latin typeface="Courier" charset="0"/>
              </a:rPr>
              <a:t>sqIn</a:t>
            </a:r>
            <a:r>
              <a:rPr lang="en-US" sz="2000" b="0" dirty="0">
                <a:latin typeface="Courier" charset="0"/>
              </a:rPr>
              <a:t>(A)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Compute column type counts and covariance by substituting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 = col2type(A);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05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First Order Analytics</a:t>
            </a:r>
          </a:p>
          <a:p>
            <a:pPr lvl="1"/>
            <a:r>
              <a:rPr lang="en-US" dirty="0"/>
              <a:t>Data Graph (Analytic 2)</a:t>
            </a:r>
          </a:p>
          <a:p>
            <a:pPr lvl="1"/>
            <a:r>
              <a:rPr lang="en-US" dirty="0" smtClean="0"/>
              <a:t>Space </a:t>
            </a:r>
            <a:r>
              <a:rPr lang="en-US" dirty="0"/>
              <a:t>(Analytic 3)</a:t>
            </a:r>
          </a:p>
          <a:p>
            <a:pPr lvl="1"/>
            <a:r>
              <a:rPr lang="en-US" dirty="0"/>
              <a:t>Convolution (Analytic 4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Second Order Analytics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217655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16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Data Graphs (Analytic 2) Diagram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810" y="4299091"/>
            <a:ext cx="9694470" cy="2277745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Define data graph inputs</a:t>
            </a:r>
          </a:p>
          <a:p>
            <a:pPr marL="889703"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Start columns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c</a:t>
            </a:r>
            <a:r>
              <a:rPr lang="en-US" sz="1800" baseline="-250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0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pPr marL="889703"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Allowed column types 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c</a:t>
            </a:r>
            <a:r>
              <a:rPr lang="en-US" sz="180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t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pPr marL="889703"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Clutter columns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c</a:t>
            </a:r>
            <a:r>
              <a:rPr lang="en-US" sz="1800" baseline="-250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l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Get all columns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 dirty="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in rows containing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 dirty="0">
                <a:solidFill>
                  <a:srgbClr val="0000FF"/>
                </a:solidFill>
                <a:latin typeface="Arial" charset="0"/>
              </a:rPr>
              <a:t>0</a:t>
            </a:r>
            <a:r>
              <a:rPr lang="en-US" sz="2000" dirty="0">
                <a:latin typeface="Arial" charset="0"/>
              </a:rPr>
              <a:t> of type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 dirty="0" err="1">
                <a:solidFill>
                  <a:srgbClr val="0000FF"/>
                </a:solidFill>
                <a:latin typeface="Arial" charset="0"/>
              </a:rPr>
              <a:t>t</a:t>
            </a:r>
            <a:r>
              <a:rPr lang="en-US" sz="2000" dirty="0">
                <a:latin typeface="Arial" charset="0"/>
              </a:rPr>
              <a:t> and excluding columns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 dirty="0">
                <a:solidFill>
                  <a:srgbClr val="0000FF"/>
                </a:solidFill>
                <a:latin typeface="Arial" charset="0"/>
              </a:rPr>
              <a:t>l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Arial" charset="0"/>
            </a:endParaRPr>
          </a:p>
        </p:txBody>
      </p:sp>
      <p:graphicFrame>
        <p:nvGraphicFramePr>
          <p:cNvPr id="278815" name="Group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11483"/>
              </p:ext>
            </p:extLst>
          </p:nvPr>
        </p:nvGraphicFramePr>
        <p:xfrm>
          <a:off x="487205" y="1904401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8781" name="Text Box 262"/>
          <p:cNvSpPr txBox="1">
            <a:spLocks noChangeArrowheads="1"/>
          </p:cNvSpPr>
          <p:nvPr/>
        </p:nvSpPr>
        <p:spPr bwMode="auto">
          <a:xfrm rot="-3142095">
            <a:off x="3137794" y="148585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278782" name="Text Box 263"/>
          <p:cNvSpPr txBox="1">
            <a:spLocks noChangeArrowheads="1"/>
          </p:cNvSpPr>
          <p:nvPr/>
        </p:nvSpPr>
        <p:spPr bwMode="auto">
          <a:xfrm rot="-3142095">
            <a:off x="3373174" y="152723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278783" name="Text Box 264"/>
          <p:cNvSpPr txBox="1">
            <a:spLocks noChangeArrowheads="1"/>
          </p:cNvSpPr>
          <p:nvPr/>
        </p:nvSpPr>
        <p:spPr bwMode="auto">
          <a:xfrm rot="-3142095">
            <a:off x="3647699" y="153083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278784" name="Text Box 265"/>
          <p:cNvSpPr txBox="1">
            <a:spLocks noChangeArrowheads="1"/>
          </p:cNvSpPr>
          <p:nvPr/>
        </p:nvSpPr>
        <p:spPr bwMode="auto">
          <a:xfrm rot="-3142095">
            <a:off x="4662271" y="14894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278785" name="Text Box 266"/>
          <p:cNvSpPr txBox="1">
            <a:spLocks noChangeArrowheads="1"/>
          </p:cNvSpPr>
          <p:nvPr/>
        </p:nvSpPr>
        <p:spPr bwMode="auto">
          <a:xfrm rot="-3142095">
            <a:off x="4972739" y="1489452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278786" name="Text Box 267"/>
          <p:cNvSpPr txBox="1">
            <a:spLocks noChangeArrowheads="1"/>
          </p:cNvSpPr>
          <p:nvPr/>
        </p:nvSpPr>
        <p:spPr bwMode="auto">
          <a:xfrm rot="-3142095">
            <a:off x="5252504" y="153083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278787" name="Text Box 270"/>
          <p:cNvSpPr txBox="1">
            <a:spLocks noChangeArrowheads="1"/>
          </p:cNvSpPr>
          <p:nvPr/>
        </p:nvSpPr>
        <p:spPr bwMode="auto">
          <a:xfrm rot="-3142095">
            <a:off x="3976017" y="1543428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278788" name="Text Box 271"/>
          <p:cNvSpPr txBox="1">
            <a:spLocks noChangeArrowheads="1"/>
          </p:cNvSpPr>
          <p:nvPr/>
        </p:nvSpPr>
        <p:spPr bwMode="auto">
          <a:xfrm rot="-3142095">
            <a:off x="7789804" y="153083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Col4|a</a:t>
            </a:r>
            <a:endParaRPr lang="en-US" sz="1100" b="1" dirty="0"/>
          </a:p>
        </p:txBody>
      </p:sp>
      <p:sp>
        <p:nvSpPr>
          <p:cNvPr id="278789" name="Text Box 272"/>
          <p:cNvSpPr txBox="1">
            <a:spLocks noChangeArrowheads="1"/>
          </p:cNvSpPr>
          <p:nvPr/>
        </p:nvSpPr>
        <p:spPr bwMode="auto">
          <a:xfrm rot="-3142095">
            <a:off x="8096779" y="152723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Col4|b</a:t>
            </a:r>
            <a:endParaRPr lang="en-US" sz="1100" b="1" dirty="0"/>
          </a:p>
        </p:txBody>
      </p:sp>
      <p:sp>
        <p:nvSpPr>
          <p:cNvPr id="278790" name="Text Box 273"/>
          <p:cNvSpPr txBox="1">
            <a:spLocks noChangeArrowheads="1"/>
          </p:cNvSpPr>
          <p:nvPr/>
        </p:nvSpPr>
        <p:spPr bwMode="auto">
          <a:xfrm rot="-3142095">
            <a:off x="6251359" y="14894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Col3|a</a:t>
            </a:r>
            <a:endParaRPr lang="en-US" sz="1100" b="1" dirty="0"/>
          </a:p>
        </p:txBody>
      </p:sp>
      <p:sp>
        <p:nvSpPr>
          <p:cNvPr id="278791" name="Text Box 274"/>
          <p:cNvSpPr txBox="1">
            <a:spLocks noChangeArrowheads="1"/>
          </p:cNvSpPr>
          <p:nvPr/>
        </p:nvSpPr>
        <p:spPr bwMode="auto">
          <a:xfrm rot="-3142095">
            <a:off x="6554841" y="1489452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Col3|b</a:t>
            </a:r>
            <a:endParaRPr lang="en-US" sz="1100" b="1" dirty="0"/>
          </a:p>
        </p:txBody>
      </p:sp>
      <p:sp>
        <p:nvSpPr>
          <p:cNvPr id="278792" name="Text Box 275"/>
          <p:cNvSpPr txBox="1">
            <a:spLocks noChangeArrowheads="1"/>
          </p:cNvSpPr>
          <p:nvPr/>
        </p:nvSpPr>
        <p:spPr bwMode="auto">
          <a:xfrm rot="-3142095">
            <a:off x="6876516" y="14894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Col3|c</a:t>
            </a:r>
            <a:endParaRPr lang="en-US" sz="1100" b="1" dirty="0"/>
          </a:p>
        </p:txBody>
      </p:sp>
      <p:sp>
        <p:nvSpPr>
          <p:cNvPr id="278793" name="Text Box 279"/>
          <p:cNvSpPr txBox="1">
            <a:spLocks noChangeArrowheads="1"/>
          </p:cNvSpPr>
          <p:nvPr/>
        </p:nvSpPr>
        <p:spPr bwMode="auto">
          <a:xfrm rot="-3142095">
            <a:off x="5559479" y="152723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278794" name="Text Box 280"/>
          <p:cNvSpPr txBox="1">
            <a:spLocks noChangeArrowheads="1"/>
          </p:cNvSpPr>
          <p:nvPr/>
        </p:nvSpPr>
        <p:spPr bwMode="auto">
          <a:xfrm rot="-3142095">
            <a:off x="7227147" y="1489452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Col3|d</a:t>
            </a:r>
            <a:endParaRPr lang="en-US" sz="1100" b="1" dirty="0"/>
          </a:p>
        </p:txBody>
      </p:sp>
      <p:sp>
        <p:nvSpPr>
          <p:cNvPr id="278795" name="Text Box 281"/>
          <p:cNvSpPr txBox="1">
            <a:spLocks noChangeArrowheads="1"/>
          </p:cNvSpPr>
          <p:nvPr/>
        </p:nvSpPr>
        <p:spPr bwMode="auto">
          <a:xfrm rot="-3142095">
            <a:off x="8458619" y="153083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Col4|c</a:t>
            </a:r>
            <a:endParaRPr lang="en-US" sz="1100" b="1" dirty="0"/>
          </a:p>
        </p:txBody>
      </p:sp>
      <p:sp>
        <p:nvSpPr>
          <p:cNvPr id="278796" name="Text Box 282"/>
          <p:cNvSpPr txBox="1">
            <a:spLocks noChangeArrowheads="1"/>
          </p:cNvSpPr>
          <p:nvPr/>
        </p:nvSpPr>
        <p:spPr bwMode="auto">
          <a:xfrm rot="-3142095">
            <a:off x="8727176" y="152723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Col4|d</a:t>
            </a:r>
            <a:endParaRPr lang="en-US" sz="1100" b="1" dirty="0"/>
          </a:p>
        </p:txBody>
      </p:sp>
      <p:sp>
        <p:nvSpPr>
          <p:cNvPr id="278797" name="Text Box 283"/>
          <p:cNvSpPr txBox="1">
            <a:spLocks noChangeArrowheads="1"/>
          </p:cNvSpPr>
          <p:nvPr/>
        </p:nvSpPr>
        <p:spPr bwMode="auto">
          <a:xfrm rot="-3142095">
            <a:off x="9027896" y="153083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Col4|e</a:t>
            </a:r>
            <a:endParaRPr lang="en-US" sz="1100" b="1" dirty="0"/>
          </a:p>
        </p:txBody>
      </p:sp>
      <p:sp>
        <p:nvSpPr>
          <p:cNvPr id="278798" name="Rectangle 270"/>
          <p:cNvSpPr>
            <a:spLocks noChangeArrowheads="1"/>
          </p:cNvSpPr>
          <p:nvPr/>
        </p:nvSpPr>
        <p:spPr bwMode="auto">
          <a:xfrm>
            <a:off x="103029" y="1411429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278799" name="Rectangle 271"/>
          <p:cNvSpPr>
            <a:spLocks noChangeArrowheads="1"/>
          </p:cNvSpPr>
          <p:nvPr/>
        </p:nvSpPr>
        <p:spPr bwMode="auto">
          <a:xfrm>
            <a:off x="3771900" y="1893606"/>
            <a:ext cx="316072" cy="1916112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78800" name="Rectangle 272"/>
          <p:cNvSpPr>
            <a:spLocks noChangeArrowheads="1"/>
          </p:cNvSpPr>
          <p:nvPr/>
        </p:nvSpPr>
        <p:spPr bwMode="auto">
          <a:xfrm>
            <a:off x="3745707" y="1015612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0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78801" name="Rectangle 4"/>
          <p:cNvSpPr>
            <a:spLocks noChangeArrowheads="1"/>
          </p:cNvSpPr>
          <p:nvPr/>
        </p:nvSpPr>
        <p:spPr bwMode="auto">
          <a:xfrm>
            <a:off x="707232" y="6225293"/>
            <a:ext cx="8867458" cy="636905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The fundamental operation upon which all graphs are built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Perform recursively to grow graph from starting columns</a:t>
            </a:r>
          </a:p>
        </p:txBody>
      </p:sp>
      <p:sp>
        <p:nvSpPr>
          <p:cNvPr id="278802" name="Rectangle 274"/>
          <p:cNvSpPr>
            <a:spLocks noChangeArrowheads="1"/>
          </p:cNvSpPr>
          <p:nvPr/>
        </p:nvSpPr>
        <p:spPr bwMode="auto">
          <a:xfrm>
            <a:off x="3572828" y="3932061"/>
            <a:ext cx="42529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t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78803" name="AutoShape 275"/>
          <p:cNvSpPr>
            <a:spLocks/>
          </p:cNvSpPr>
          <p:nvPr/>
        </p:nvSpPr>
        <p:spPr bwMode="auto">
          <a:xfrm rot="-5400000">
            <a:off x="3682551" y="3329155"/>
            <a:ext cx="197908" cy="1234599"/>
          </a:xfrm>
          <a:prstGeom prst="leftBrace">
            <a:avLst>
              <a:gd name="adj1" fmla="val 53561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78804" name="Rectangle 276"/>
          <p:cNvSpPr>
            <a:spLocks noChangeArrowheads="1"/>
          </p:cNvSpPr>
          <p:nvPr/>
        </p:nvSpPr>
        <p:spPr bwMode="auto">
          <a:xfrm>
            <a:off x="3139758" y="1010214"/>
            <a:ext cx="414916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l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78805" name="Rectangle 277"/>
          <p:cNvSpPr>
            <a:spLocks noChangeArrowheads="1"/>
          </p:cNvSpPr>
          <p:nvPr/>
        </p:nvSpPr>
        <p:spPr bwMode="auto">
          <a:xfrm rot="-5400000">
            <a:off x="3475621" y="2657404"/>
            <a:ext cx="257280" cy="953453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78806" name="Rectangle 278"/>
          <p:cNvSpPr>
            <a:spLocks noChangeArrowheads="1"/>
          </p:cNvSpPr>
          <p:nvPr/>
        </p:nvSpPr>
        <p:spPr bwMode="auto">
          <a:xfrm rot="-5400000">
            <a:off x="5171837" y="413818"/>
            <a:ext cx="275272" cy="4335938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78809" name="Rectangle 281"/>
          <p:cNvSpPr>
            <a:spLocks noChangeArrowheads="1"/>
          </p:cNvSpPr>
          <p:nvPr/>
        </p:nvSpPr>
        <p:spPr bwMode="auto">
          <a:xfrm>
            <a:off x="6267292" y="1003406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</a:rPr>
              <a:t>c</a:t>
            </a:r>
            <a:r>
              <a:rPr lang="en-US" sz="2200" b="1" baseline="-25000" dirty="0">
                <a:solidFill>
                  <a:srgbClr val="0000FF"/>
                </a:solidFill>
              </a:rPr>
              <a:t>1</a:t>
            </a:r>
            <a:endParaRPr lang="en-US" sz="2200" b="1" dirty="0">
              <a:solidFill>
                <a:srgbClr val="0000FF"/>
              </a:solidFill>
            </a:endParaRPr>
          </a:p>
        </p:txBody>
      </p:sp>
      <p:sp>
        <p:nvSpPr>
          <p:cNvPr id="278812" name="Rectangle 284"/>
          <p:cNvSpPr>
            <a:spLocks noChangeArrowheads="1"/>
          </p:cNvSpPr>
          <p:nvPr/>
        </p:nvSpPr>
        <p:spPr bwMode="auto">
          <a:xfrm rot="-5400000">
            <a:off x="3479113" y="3202552"/>
            <a:ext cx="257281" cy="953453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78813" name="Rectangle 285"/>
          <p:cNvSpPr>
            <a:spLocks noChangeArrowheads="1"/>
          </p:cNvSpPr>
          <p:nvPr/>
        </p:nvSpPr>
        <p:spPr bwMode="auto">
          <a:xfrm>
            <a:off x="6712585" y="3921266"/>
            <a:ext cx="42529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t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78814" name="AutoShape 286"/>
          <p:cNvSpPr>
            <a:spLocks/>
          </p:cNvSpPr>
          <p:nvPr/>
        </p:nvSpPr>
        <p:spPr bwMode="auto">
          <a:xfrm rot="-5400000">
            <a:off x="6822309" y="3318360"/>
            <a:ext cx="197908" cy="1234599"/>
          </a:xfrm>
          <a:prstGeom prst="leftBrace">
            <a:avLst>
              <a:gd name="adj1" fmla="val 53561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78816" name="Rectangle 288"/>
          <p:cNvSpPr>
            <a:spLocks noChangeArrowheads="1"/>
          </p:cNvSpPr>
          <p:nvPr/>
        </p:nvSpPr>
        <p:spPr bwMode="auto">
          <a:xfrm>
            <a:off x="6544946" y="1007004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78817" name="Rectangle 289"/>
          <p:cNvSpPr>
            <a:spLocks noChangeArrowheads="1"/>
          </p:cNvSpPr>
          <p:nvPr/>
        </p:nvSpPr>
        <p:spPr bwMode="auto">
          <a:xfrm>
            <a:off x="6822599" y="1010603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78818" name="Rectangle 290"/>
          <p:cNvSpPr>
            <a:spLocks noChangeArrowheads="1"/>
          </p:cNvSpPr>
          <p:nvPr/>
        </p:nvSpPr>
        <p:spPr bwMode="auto">
          <a:xfrm>
            <a:off x="7100253" y="1014201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13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Graph Implementation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220366"/>
            <a:ext cx="9304020" cy="5498253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Define start columns, allowed column types and clutter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c0='</a:t>
            </a:r>
            <a:r>
              <a:rPr lang="en-US" sz="2000" b="0" dirty="0" smtClean="0">
                <a:latin typeface="Courier" charset="0"/>
              </a:rPr>
              <a:t>Col1|c,’  </a:t>
            </a:r>
            <a:r>
              <a:rPr lang="en-US" sz="2000" b="0" dirty="0" err="1">
                <a:latin typeface="Courier" charset="0"/>
              </a:rPr>
              <a:t>ct</a:t>
            </a:r>
            <a:r>
              <a:rPr lang="en-US" sz="2000" b="0" dirty="0" smtClean="0">
                <a:latin typeface="Courier" charset="0"/>
              </a:rPr>
              <a:t>=</a:t>
            </a:r>
            <a:r>
              <a:rPr lang="en-US" sz="2000" b="0" dirty="0" err="1" smtClean="0">
                <a:latin typeface="Courier" charset="0"/>
              </a:rPr>
              <a:t>StartsWith</a:t>
            </a:r>
            <a:r>
              <a:rPr lang="en-US" sz="2000" b="0" dirty="0" smtClean="0">
                <a:latin typeface="Courier" charset="0"/>
              </a:rPr>
              <a:t>('Col1|,Col3|,')   </a:t>
            </a:r>
            <a:r>
              <a:rPr lang="en-US" sz="2000" b="0" dirty="0">
                <a:latin typeface="Courier" charset="0"/>
              </a:rPr>
              <a:t>cl='</a:t>
            </a:r>
            <a:r>
              <a:rPr lang="en-US" sz="2000" b="0" dirty="0" smtClean="0">
                <a:latin typeface="Courier" charset="0"/>
              </a:rPr>
              <a:t>Col1|a</a:t>
            </a:r>
            <a:r>
              <a:rPr lang="en-US" sz="2000" b="0" dirty="0">
                <a:latin typeface="Courier" charset="0"/>
              </a:rPr>
              <a:t>,'</a:t>
            </a: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Copy all columns from rows containing </a:t>
            </a:r>
            <a:r>
              <a:rPr lang="en-US" sz="2000" b="0" dirty="0">
                <a:latin typeface="Courier" charset="0"/>
              </a:rPr>
              <a:t>c0</a:t>
            </a:r>
            <a:r>
              <a:rPr lang="en-US" sz="2000" dirty="0">
                <a:latin typeface="Arial" charset="0"/>
              </a:rPr>
              <a:t> into associative array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 = T(Row(T(:,c0)),:)</a:t>
            </a: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Reduce to allowed columns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 = A(:,</a:t>
            </a:r>
            <a:r>
              <a:rPr lang="en-US" sz="2000" b="0" dirty="0" err="1">
                <a:latin typeface="Courier" charset="0"/>
              </a:rPr>
              <a:t>ct</a:t>
            </a:r>
            <a:r>
              <a:rPr lang="en-US" sz="2000" b="0" dirty="0">
                <a:latin typeface="Courier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Eliminate clutter columns </a:t>
            </a:r>
            <a:r>
              <a:rPr lang="en-US" sz="2000" dirty="0" smtClean="0">
                <a:latin typeface="Arial" charset="0"/>
              </a:rPr>
              <a:t>and </a:t>
            </a:r>
            <a:r>
              <a:rPr lang="en-US" sz="2000" dirty="0">
                <a:latin typeface="Arial" charset="0"/>
              </a:rPr>
              <a:t>return column labels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c1 = Col(A - A(:,cl))</a:t>
            </a: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Look for new clutter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sum(T(:,c1),1)) &gt; 10</a:t>
            </a:r>
          </a:p>
        </p:txBody>
      </p:sp>
    </p:spTree>
    <p:extLst>
      <p:ext uri="{BB962C8B-B14F-4D97-AF65-F5344CB8AC3E}">
        <p14:creationId xmlns:p14="http://schemas.microsoft.com/office/powerpoint/2010/main" val="80957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Graphs Example 1</a:t>
            </a:r>
          </a:p>
        </p:txBody>
      </p:sp>
      <p:graphicFrame>
        <p:nvGraphicFramePr>
          <p:cNvPr id="282963" name="Group 3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581721"/>
              </p:ext>
            </p:extLst>
          </p:nvPr>
        </p:nvGraphicFramePr>
        <p:xfrm>
          <a:off x="487205" y="1991679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2877" name="Text Box 262"/>
          <p:cNvSpPr txBox="1">
            <a:spLocks noChangeArrowheads="1"/>
          </p:cNvSpPr>
          <p:nvPr/>
        </p:nvSpPr>
        <p:spPr bwMode="auto">
          <a:xfrm rot="-3142095">
            <a:off x="3137794" y="157313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282878" name="Text Box 263"/>
          <p:cNvSpPr txBox="1">
            <a:spLocks noChangeArrowheads="1"/>
          </p:cNvSpPr>
          <p:nvPr/>
        </p:nvSpPr>
        <p:spPr bwMode="auto">
          <a:xfrm rot="-3142095">
            <a:off x="3373174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282879" name="Text Box 264"/>
          <p:cNvSpPr txBox="1">
            <a:spLocks noChangeArrowheads="1"/>
          </p:cNvSpPr>
          <p:nvPr/>
        </p:nvSpPr>
        <p:spPr bwMode="auto">
          <a:xfrm rot="-3142095">
            <a:off x="3647699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282880" name="Text Box 265"/>
          <p:cNvSpPr txBox="1">
            <a:spLocks noChangeArrowheads="1"/>
          </p:cNvSpPr>
          <p:nvPr/>
        </p:nvSpPr>
        <p:spPr bwMode="auto">
          <a:xfrm rot="-3142095">
            <a:off x="4651794" y="1587525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282881" name="Text Box 266"/>
          <p:cNvSpPr txBox="1">
            <a:spLocks noChangeArrowheads="1"/>
          </p:cNvSpPr>
          <p:nvPr/>
        </p:nvSpPr>
        <p:spPr bwMode="auto">
          <a:xfrm rot="-3142095">
            <a:off x="4965754" y="1583927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282882" name="Text Box 267"/>
          <p:cNvSpPr txBox="1">
            <a:spLocks noChangeArrowheads="1"/>
          </p:cNvSpPr>
          <p:nvPr/>
        </p:nvSpPr>
        <p:spPr bwMode="auto">
          <a:xfrm rot="-3142095">
            <a:off x="5252504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282883" name="Text Box 270"/>
          <p:cNvSpPr txBox="1">
            <a:spLocks noChangeArrowheads="1"/>
          </p:cNvSpPr>
          <p:nvPr/>
        </p:nvSpPr>
        <p:spPr bwMode="auto">
          <a:xfrm rot="-3142095">
            <a:off x="3976017" y="1630706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282884" name="Text Box 271"/>
          <p:cNvSpPr txBox="1">
            <a:spLocks noChangeArrowheads="1"/>
          </p:cNvSpPr>
          <p:nvPr/>
        </p:nvSpPr>
        <p:spPr bwMode="auto">
          <a:xfrm rot="-3142095">
            <a:off x="7789804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Col4|a</a:t>
            </a:r>
            <a:endParaRPr lang="en-US" sz="1100" b="1" dirty="0"/>
          </a:p>
        </p:txBody>
      </p:sp>
      <p:sp>
        <p:nvSpPr>
          <p:cNvPr id="282885" name="Text Box 272"/>
          <p:cNvSpPr txBox="1">
            <a:spLocks noChangeArrowheads="1"/>
          </p:cNvSpPr>
          <p:nvPr/>
        </p:nvSpPr>
        <p:spPr bwMode="auto">
          <a:xfrm rot="-3142095">
            <a:off x="8096779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Col4|b</a:t>
            </a:r>
            <a:endParaRPr lang="en-US" sz="1100" b="1" dirty="0"/>
          </a:p>
        </p:txBody>
      </p:sp>
      <p:sp>
        <p:nvSpPr>
          <p:cNvPr id="282886" name="Text Box 273"/>
          <p:cNvSpPr txBox="1">
            <a:spLocks noChangeArrowheads="1"/>
          </p:cNvSpPr>
          <p:nvPr/>
        </p:nvSpPr>
        <p:spPr bwMode="auto">
          <a:xfrm rot="-3142095">
            <a:off x="6251359" y="157673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Col3|a</a:t>
            </a:r>
            <a:endParaRPr lang="en-US" sz="1100" b="1" dirty="0"/>
          </a:p>
        </p:txBody>
      </p:sp>
      <p:sp>
        <p:nvSpPr>
          <p:cNvPr id="282887" name="Text Box 274"/>
          <p:cNvSpPr txBox="1">
            <a:spLocks noChangeArrowheads="1"/>
          </p:cNvSpPr>
          <p:nvPr/>
        </p:nvSpPr>
        <p:spPr bwMode="auto">
          <a:xfrm rot="-3142095">
            <a:off x="6547856" y="1583927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Col3|b</a:t>
            </a:r>
            <a:endParaRPr lang="en-US" sz="1100" b="1" dirty="0"/>
          </a:p>
        </p:txBody>
      </p:sp>
      <p:sp>
        <p:nvSpPr>
          <p:cNvPr id="282888" name="Text Box 275"/>
          <p:cNvSpPr txBox="1">
            <a:spLocks noChangeArrowheads="1"/>
          </p:cNvSpPr>
          <p:nvPr/>
        </p:nvSpPr>
        <p:spPr bwMode="auto">
          <a:xfrm rot="-3142095">
            <a:off x="6866039" y="1587525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Col3|c</a:t>
            </a:r>
            <a:endParaRPr lang="en-US" sz="1100" b="1" dirty="0"/>
          </a:p>
        </p:txBody>
      </p:sp>
      <p:sp>
        <p:nvSpPr>
          <p:cNvPr id="282889" name="Text Box 279"/>
          <p:cNvSpPr txBox="1">
            <a:spLocks noChangeArrowheads="1"/>
          </p:cNvSpPr>
          <p:nvPr/>
        </p:nvSpPr>
        <p:spPr bwMode="auto">
          <a:xfrm rot="-3142095">
            <a:off x="5559479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282890" name="Text Box 280"/>
          <p:cNvSpPr txBox="1">
            <a:spLocks noChangeArrowheads="1"/>
          </p:cNvSpPr>
          <p:nvPr/>
        </p:nvSpPr>
        <p:spPr bwMode="auto">
          <a:xfrm rot="-3142095">
            <a:off x="7227147" y="157673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Col3|d</a:t>
            </a:r>
            <a:endParaRPr lang="en-US" sz="1100" b="1" dirty="0"/>
          </a:p>
        </p:txBody>
      </p:sp>
      <p:sp>
        <p:nvSpPr>
          <p:cNvPr id="282891" name="Text Box 281"/>
          <p:cNvSpPr txBox="1">
            <a:spLocks noChangeArrowheads="1"/>
          </p:cNvSpPr>
          <p:nvPr/>
        </p:nvSpPr>
        <p:spPr bwMode="auto">
          <a:xfrm rot="-3142095">
            <a:off x="8458619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Col4|c</a:t>
            </a:r>
            <a:endParaRPr lang="en-US" sz="1100" b="1" dirty="0"/>
          </a:p>
        </p:txBody>
      </p:sp>
      <p:sp>
        <p:nvSpPr>
          <p:cNvPr id="282892" name="Text Box 282"/>
          <p:cNvSpPr txBox="1">
            <a:spLocks noChangeArrowheads="1"/>
          </p:cNvSpPr>
          <p:nvPr/>
        </p:nvSpPr>
        <p:spPr bwMode="auto">
          <a:xfrm rot="-3142095">
            <a:off x="8727176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Col4|d</a:t>
            </a:r>
            <a:endParaRPr lang="en-US" sz="1100" b="1" dirty="0"/>
          </a:p>
        </p:txBody>
      </p:sp>
      <p:sp>
        <p:nvSpPr>
          <p:cNvPr id="282893" name="Text Box 283"/>
          <p:cNvSpPr txBox="1">
            <a:spLocks noChangeArrowheads="1"/>
          </p:cNvSpPr>
          <p:nvPr/>
        </p:nvSpPr>
        <p:spPr bwMode="auto">
          <a:xfrm rot="-3142095">
            <a:off x="9027896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Col4|e</a:t>
            </a:r>
            <a:endParaRPr lang="en-US" sz="1100" b="1" dirty="0"/>
          </a:p>
        </p:txBody>
      </p:sp>
      <p:sp>
        <p:nvSpPr>
          <p:cNvPr id="282894" name="Rectangle 270"/>
          <p:cNvSpPr>
            <a:spLocks noChangeArrowheads="1"/>
          </p:cNvSpPr>
          <p:nvPr/>
        </p:nvSpPr>
        <p:spPr bwMode="auto">
          <a:xfrm>
            <a:off x="103029" y="1498707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grpSp>
        <p:nvGrpSpPr>
          <p:cNvPr id="282943" name="Group 319"/>
          <p:cNvGrpSpPr>
            <a:grpSpLocks/>
          </p:cNvGrpSpPr>
          <p:nvPr/>
        </p:nvGrpSpPr>
        <p:grpSpPr bwMode="auto">
          <a:xfrm>
            <a:off x="3131025" y="1074104"/>
            <a:ext cx="447039" cy="2822892"/>
            <a:chOff x="1793" y="669"/>
            <a:chExt cx="256" cy="1569"/>
          </a:xfrm>
        </p:grpSpPr>
        <p:sp>
          <p:nvSpPr>
            <p:cNvPr id="282895" name="Rectangle 271"/>
            <p:cNvSpPr>
              <a:spLocks noChangeArrowheads="1"/>
            </p:cNvSpPr>
            <p:nvPr/>
          </p:nvSpPr>
          <p:spPr bwMode="auto">
            <a:xfrm>
              <a:off x="1808" y="1173"/>
              <a:ext cx="181" cy="1065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896" name="Rectangle 272"/>
            <p:cNvSpPr>
              <a:spLocks noChangeArrowheads="1"/>
            </p:cNvSpPr>
            <p:nvPr/>
          </p:nvSpPr>
          <p:spPr bwMode="auto">
            <a:xfrm>
              <a:off x="1793" y="669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0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282939" name="Group 315"/>
          <p:cNvGrpSpPr>
            <a:grpSpLocks/>
          </p:cNvGrpSpPr>
          <p:nvPr/>
        </p:nvGrpSpPr>
        <p:grpSpPr bwMode="auto">
          <a:xfrm>
            <a:off x="3169444" y="1059710"/>
            <a:ext cx="3822541" cy="1487910"/>
            <a:chOff x="1815" y="661"/>
            <a:chExt cx="2189" cy="827"/>
          </a:xfrm>
        </p:grpSpPr>
        <p:sp>
          <p:nvSpPr>
            <p:cNvPr id="282902" name="Rectangle 278"/>
            <p:cNvSpPr>
              <a:spLocks noChangeArrowheads="1"/>
            </p:cNvSpPr>
            <p:nvPr/>
          </p:nvSpPr>
          <p:spPr bwMode="auto">
            <a:xfrm rot="-5400000">
              <a:off x="2799" y="351"/>
              <a:ext cx="153" cy="2122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903" name="Rectangle 279"/>
            <p:cNvSpPr>
              <a:spLocks noChangeArrowheads="1"/>
            </p:cNvSpPr>
            <p:nvPr/>
          </p:nvSpPr>
          <p:spPr bwMode="auto">
            <a:xfrm>
              <a:off x="2689" y="661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1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  <p:sp>
          <p:nvSpPr>
            <p:cNvPr id="282907" name="Rectangle 283"/>
            <p:cNvSpPr>
              <a:spLocks noChangeArrowheads="1"/>
            </p:cNvSpPr>
            <p:nvPr/>
          </p:nvSpPr>
          <p:spPr bwMode="auto">
            <a:xfrm>
              <a:off x="3748" y="663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1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282940" name="Group 316"/>
          <p:cNvGrpSpPr>
            <a:grpSpLocks/>
          </p:cNvGrpSpPr>
          <p:nvPr/>
        </p:nvGrpSpPr>
        <p:grpSpPr bwMode="auto">
          <a:xfrm>
            <a:off x="4727099" y="1959293"/>
            <a:ext cx="2137410" cy="1926907"/>
            <a:chOff x="2707" y="1161"/>
            <a:chExt cx="1224" cy="1071"/>
          </a:xfrm>
        </p:grpSpPr>
        <p:sp>
          <p:nvSpPr>
            <p:cNvPr id="282934" name="Rectangle 310"/>
            <p:cNvSpPr>
              <a:spLocks noChangeArrowheads="1"/>
            </p:cNvSpPr>
            <p:nvPr/>
          </p:nvSpPr>
          <p:spPr bwMode="auto">
            <a:xfrm>
              <a:off x="2707" y="1167"/>
              <a:ext cx="181" cy="1065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935" name="Rectangle 311"/>
            <p:cNvSpPr>
              <a:spLocks noChangeArrowheads="1"/>
            </p:cNvSpPr>
            <p:nvPr/>
          </p:nvSpPr>
          <p:spPr bwMode="auto">
            <a:xfrm>
              <a:off x="3750" y="1161"/>
              <a:ext cx="181" cy="1065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2944" name="Group 320"/>
          <p:cNvGrpSpPr>
            <a:grpSpLocks/>
          </p:cNvGrpSpPr>
          <p:nvPr/>
        </p:nvGrpSpPr>
        <p:grpSpPr bwMode="auto">
          <a:xfrm>
            <a:off x="3742215" y="1038120"/>
            <a:ext cx="3124041" cy="2574607"/>
            <a:chOff x="2143" y="649"/>
            <a:chExt cx="1789" cy="1431"/>
          </a:xfrm>
        </p:grpSpPr>
        <p:sp>
          <p:nvSpPr>
            <p:cNvPr id="282908" name="Rectangle 284"/>
            <p:cNvSpPr>
              <a:spLocks noChangeArrowheads="1"/>
            </p:cNvSpPr>
            <p:nvPr/>
          </p:nvSpPr>
          <p:spPr bwMode="auto">
            <a:xfrm>
              <a:off x="3211" y="649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2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  <p:sp>
          <p:nvSpPr>
            <p:cNvPr id="282909" name="Rectangle 285"/>
            <p:cNvSpPr>
              <a:spLocks noChangeArrowheads="1"/>
            </p:cNvSpPr>
            <p:nvPr/>
          </p:nvSpPr>
          <p:spPr bwMode="auto">
            <a:xfrm>
              <a:off x="3026" y="651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2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  <p:sp>
          <p:nvSpPr>
            <p:cNvPr id="282936" name="Rectangle 312"/>
            <p:cNvSpPr>
              <a:spLocks noChangeArrowheads="1"/>
            </p:cNvSpPr>
            <p:nvPr/>
          </p:nvSpPr>
          <p:spPr bwMode="auto">
            <a:xfrm rot="-5400000">
              <a:off x="2955" y="811"/>
              <a:ext cx="161" cy="1785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937" name="Rectangle 313"/>
            <p:cNvSpPr>
              <a:spLocks noChangeArrowheads="1"/>
            </p:cNvSpPr>
            <p:nvPr/>
          </p:nvSpPr>
          <p:spPr bwMode="auto">
            <a:xfrm rot="-5400000">
              <a:off x="3045" y="1193"/>
              <a:ext cx="169" cy="1605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941" name="Rectangle 317"/>
            <p:cNvSpPr>
              <a:spLocks noChangeArrowheads="1"/>
            </p:cNvSpPr>
            <p:nvPr/>
          </p:nvSpPr>
          <p:spPr bwMode="auto">
            <a:xfrm>
              <a:off x="2355" y="668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2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  <p:sp>
          <p:nvSpPr>
            <p:cNvPr id="282942" name="Rectangle 318"/>
            <p:cNvSpPr>
              <a:spLocks noChangeArrowheads="1"/>
            </p:cNvSpPr>
            <p:nvPr/>
          </p:nvSpPr>
          <p:spPr bwMode="auto">
            <a:xfrm>
              <a:off x="2148" y="669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2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</p:grpSp>
      <p:sp>
        <p:nvSpPr>
          <p:cNvPr id="282946" name="Oval 322"/>
          <p:cNvSpPr>
            <a:spLocks noChangeArrowheads="1"/>
          </p:cNvSpPr>
          <p:nvPr/>
        </p:nvSpPr>
        <p:spPr bwMode="auto">
          <a:xfrm>
            <a:off x="3630454" y="5071851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a</a:t>
            </a:r>
          </a:p>
        </p:txBody>
      </p:sp>
      <p:sp>
        <p:nvSpPr>
          <p:cNvPr id="282947" name="Oval 323"/>
          <p:cNvSpPr>
            <a:spLocks noChangeArrowheads="1"/>
          </p:cNvSpPr>
          <p:nvPr/>
        </p:nvSpPr>
        <p:spPr bwMode="auto">
          <a:xfrm>
            <a:off x="4744562" y="5071851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b</a:t>
            </a:r>
          </a:p>
        </p:txBody>
      </p:sp>
      <p:sp>
        <p:nvSpPr>
          <p:cNvPr id="282948" name="Oval 324"/>
          <p:cNvSpPr>
            <a:spLocks noChangeArrowheads="1"/>
          </p:cNvSpPr>
          <p:nvPr/>
        </p:nvSpPr>
        <p:spPr bwMode="auto">
          <a:xfrm>
            <a:off x="5774849" y="4510511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c</a:t>
            </a:r>
          </a:p>
        </p:txBody>
      </p:sp>
      <p:sp>
        <p:nvSpPr>
          <p:cNvPr id="282949" name="Oval 325"/>
          <p:cNvSpPr>
            <a:spLocks noChangeArrowheads="1"/>
          </p:cNvSpPr>
          <p:nvPr/>
        </p:nvSpPr>
        <p:spPr bwMode="auto">
          <a:xfrm>
            <a:off x="5776595" y="5741141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d</a:t>
            </a:r>
          </a:p>
        </p:txBody>
      </p:sp>
      <p:sp>
        <p:nvSpPr>
          <p:cNvPr id="282950" name="Rectangle 4"/>
          <p:cNvSpPr>
            <a:spLocks noChangeArrowheads="1"/>
          </p:cNvSpPr>
          <p:nvPr/>
        </p:nvSpPr>
        <p:spPr bwMode="auto">
          <a:xfrm>
            <a:off x="707232" y="6380163"/>
            <a:ext cx="8867458" cy="636905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Limited by the natural topology of the data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Star data is good for generating star data graphs</a:t>
            </a:r>
          </a:p>
        </p:txBody>
      </p:sp>
      <p:cxnSp>
        <p:nvCxnSpPr>
          <p:cNvPr id="282952" name="AutoShape 328"/>
          <p:cNvCxnSpPr>
            <a:cxnSpLocks noChangeShapeType="1"/>
            <a:stCxn id="282946" idx="6"/>
            <a:endCxn id="282947" idx="2"/>
          </p:cNvCxnSpPr>
          <p:nvPr/>
        </p:nvCxnSpPr>
        <p:spPr bwMode="auto">
          <a:xfrm>
            <a:off x="3986690" y="5255366"/>
            <a:ext cx="75787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2953" name="AutoShape 329"/>
          <p:cNvCxnSpPr>
            <a:cxnSpLocks noChangeShapeType="1"/>
            <a:stCxn id="282949" idx="1"/>
            <a:endCxn id="282947" idx="5"/>
          </p:cNvCxnSpPr>
          <p:nvPr/>
        </p:nvCxnSpPr>
        <p:spPr bwMode="auto">
          <a:xfrm flipH="1" flipV="1">
            <a:off x="5048409" y="5384906"/>
            <a:ext cx="780573" cy="4102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2954" name="AutoShape 330"/>
          <p:cNvCxnSpPr>
            <a:cxnSpLocks noChangeShapeType="1"/>
            <a:stCxn id="282948" idx="3"/>
            <a:endCxn id="282947" idx="7"/>
          </p:cNvCxnSpPr>
          <p:nvPr/>
        </p:nvCxnSpPr>
        <p:spPr bwMode="auto">
          <a:xfrm flipH="1">
            <a:off x="5048410" y="4823566"/>
            <a:ext cx="778828" cy="30226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2955" name="Arc 331"/>
          <p:cNvSpPr>
            <a:spLocks/>
          </p:cNvSpPr>
          <p:nvPr/>
        </p:nvSpPr>
        <p:spPr bwMode="auto">
          <a:xfrm rot="2700000">
            <a:off x="3700992" y="4876483"/>
            <a:ext cx="784437" cy="7613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82956" name="Rectangle 332"/>
          <p:cNvSpPr>
            <a:spLocks noChangeArrowheads="1"/>
          </p:cNvSpPr>
          <p:nvPr/>
        </p:nvSpPr>
        <p:spPr bwMode="auto">
          <a:xfrm>
            <a:off x="3805079" y="4355783"/>
            <a:ext cx="348396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282957" name="Arc 333"/>
          <p:cNvSpPr>
            <a:spLocks/>
          </p:cNvSpPr>
          <p:nvPr/>
        </p:nvSpPr>
        <p:spPr bwMode="auto">
          <a:xfrm rot="2700000">
            <a:off x="4710855" y="4721067"/>
            <a:ext cx="1104688" cy="107219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82958" name="Rectangle 334"/>
          <p:cNvSpPr>
            <a:spLocks noChangeArrowheads="1"/>
          </p:cNvSpPr>
          <p:nvPr/>
        </p:nvSpPr>
        <p:spPr bwMode="auto">
          <a:xfrm>
            <a:off x="4941888" y="4192059"/>
            <a:ext cx="348396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282959" name="Arc 335"/>
          <p:cNvSpPr>
            <a:spLocks/>
          </p:cNvSpPr>
          <p:nvPr/>
        </p:nvSpPr>
        <p:spPr bwMode="auto">
          <a:xfrm rot="2700000">
            <a:off x="5548683" y="4535965"/>
            <a:ext cx="1486112" cy="144240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82960" name="Rectangle 336"/>
          <p:cNvSpPr>
            <a:spLocks noChangeArrowheads="1"/>
          </p:cNvSpPr>
          <p:nvPr/>
        </p:nvSpPr>
        <p:spPr bwMode="auto">
          <a:xfrm>
            <a:off x="5973922" y="3956368"/>
            <a:ext cx="348396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2199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oup 109 Template 201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lack background">
  <a:themeElements>
    <a:clrScheme name="Division 10 colors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B9E5FA"/>
      </a:accent1>
      <a:accent2>
        <a:srgbClr val="008000"/>
      </a:accent2>
      <a:accent3>
        <a:srgbClr val="FF0000"/>
      </a:accent3>
      <a:accent4>
        <a:srgbClr val="0000FF"/>
      </a:accent4>
      <a:accent5>
        <a:srgbClr val="FFFF00"/>
      </a:accent5>
      <a:accent6>
        <a:srgbClr val="FEE0B4"/>
      </a:accent6>
      <a:hlink>
        <a:srgbClr val="FC0128"/>
      </a:hlink>
      <a:folHlink>
        <a:srgbClr val="CECECE"/>
      </a:folHlink>
    </a:clrScheme>
    <a:fontScheme name="U-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-Whi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-Whi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2271</Words>
  <Application>Microsoft Macintosh PowerPoint</Application>
  <PresentationFormat>Custom</PresentationFormat>
  <Paragraphs>660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Group 109 Template 2012</vt:lpstr>
      <vt:lpstr>1_Black background</vt:lpstr>
      <vt:lpstr>Signal Processing on Databases</vt:lpstr>
      <vt:lpstr>Outline</vt:lpstr>
      <vt:lpstr>Generic D4M Triple Store Schema</vt:lpstr>
      <vt:lpstr>Stats (Analytic 1) Diagram</vt:lpstr>
      <vt:lpstr>Stats Implementation</vt:lpstr>
      <vt:lpstr>Outline</vt:lpstr>
      <vt:lpstr>Data Graphs (Analytic 2) Diagram</vt:lpstr>
      <vt:lpstr>Data Graph Implementation</vt:lpstr>
      <vt:lpstr>Data Graphs Example 1</vt:lpstr>
      <vt:lpstr>Data Graphs Example 2</vt:lpstr>
      <vt:lpstr>Space (Analytic 3) Diagram</vt:lpstr>
      <vt:lpstr>Space Implementation</vt:lpstr>
      <vt:lpstr>Convolution (Analytic 4) Diagram</vt:lpstr>
      <vt:lpstr>Convolution Implementation</vt:lpstr>
      <vt:lpstr>Outline</vt:lpstr>
      <vt:lpstr>Type Pair (Analytic 5) Diagram</vt:lpstr>
      <vt:lpstr>Type Pair Implementation</vt:lpstr>
      <vt:lpstr>Data Pair (Analytic 6) Diagram</vt:lpstr>
      <vt:lpstr>Data Pair Implementation</vt:lpstr>
      <vt:lpstr>Semantic Extension (Analytic 7)</vt:lpstr>
      <vt:lpstr>Semantic Pair (Analytic 8) Diagram</vt:lpstr>
      <vt:lpstr>Summary</vt:lpstr>
      <vt:lpstr>Example Code &amp; Assignment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SA17192</dc:creator>
  <cp:lastModifiedBy>Jeremy Kepner</cp:lastModifiedBy>
  <cp:revision>175</cp:revision>
  <dcterms:created xsi:type="dcterms:W3CDTF">2012-03-20T12:28:31Z</dcterms:created>
  <dcterms:modified xsi:type="dcterms:W3CDTF">2012-11-11T17:40:00Z</dcterms:modified>
</cp:coreProperties>
</file>