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5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9" r:id="rId15"/>
    <p:sldId id="271" r:id="rId16"/>
    <p:sldId id="272" r:id="rId17"/>
    <p:sldId id="273" r:id="rId18"/>
    <p:sldId id="274" r:id="rId19"/>
    <p:sldId id="287" r:id="rId20"/>
    <p:sldId id="270" r:id="rId21"/>
    <p:sldId id="275" r:id="rId22"/>
    <p:sldId id="278" r:id="rId23"/>
    <p:sldId id="279" r:id="rId24"/>
    <p:sldId id="280" r:id="rId25"/>
    <p:sldId id="281" r:id="rId26"/>
    <p:sldId id="286" r:id="rId27"/>
    <p:sldId id="283" r:id="rId28"/>
    <p:sldId id="288" r:id="rId29"/>
    <p:sldId id="289" r:id="rId30"/>
    <p:sldId id="285" r:id="rId31"/>
  </p:sldIdLst>
  <p:sldSz cx="10058400" cy="7772400"/>
  <p:notesSz cx="7010400" cy="9271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2DCF2"/>
    <a:srgbClr val="B2B2B2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 autoAdjust="0"/>
    <p:restoredTop sz="94660"/>
  </p:normalViewPr>
  <p:slideViewPr>
    <p:cSldViewPr snapToGrid="0">
      <p:cViewPr varScale="1">
        <p:scale>
          <a:sx n="49" d="100"/>
          <a:sy n="49" d="100"/>
        </p:scale>
        <p:origin x="-968" y="-112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3680" y="-10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10/10/12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7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10/10/12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696913"/>
            <a:ext cx="449897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9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65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distribution</a:t>
            </a:r>
            <a:r>
              <a:rPr lang="en-US" baseline="0" dirty="0" smtClean="0"/>
              <a:t> of citations is power law.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73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document co-author 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59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author co-document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79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document co-institution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81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institution co-document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16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document co-keyword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25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keyword co-document graph.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08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54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Adjacency</a:t>
            </a:r>
            <a:r>
              <a:rPr lang="en-US" baseline="0" dirty="0" smtClean="0"/>
              <a:t> matrices are a natural way to represent graphs.  Adjacency matrices are limited.  Incidence matrices can represent more complex graphs.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5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Digraphs</a:t>
            </a:r>
            <a:r>
              <a:rPr lang="en-US" baseline="0" dirty="0" smtClean="0"/>
              <a:t> only show the existence and possible the weight of connections between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2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00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world graphs are more complex</a:t>
            </a:r>
            <a:r>
              <a:rPr lang="en-US" baseline="0" dirty="0" smtClean="0"/>
              <a:t> than what digraphs can be represent.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5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r>
              <a:rPr lang="en-US" baseline="0" dirty="0" smtClean="0"/>
              <a:t> can have different properties.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54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Vertices</a:t>
            </a:r>
            <a:r>
              <a:rPr lang="en-US" baseline="0" dirty="0" smtClean="0"/>
              <a:t> are at the end points of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can be multiple edges between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2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 can connect more than one vertex.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r>
              <a:rPr lang="en-US" baseline="0" dirty="0" smtClean="0"/>
              <a:t> can have an order of occurrence.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40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standard digraph form, the above picture would have 53 standard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27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graphs</a:t>
            </a:r>
            <a:r>
              <a:rPr lang="en-US" baseline="0" dirty="0" smtClean="0"/>
              <a:t> representations cannot describe many relationships that are found in the real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74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Incidence</a:t>
            </a:r>
            <a:r>
              <a:rPr lang="en-US" baseline="0" dirty="0" smtClean="0"/>
              <a:t> matrix can represent a diverse range of relationships.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3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Homework assignment.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49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Triple store and associative</a:t>
            </a:r>
            <a:r>
              <a:rPr lang="en-US" baseline="0" dirty="0" smtClean="0"/>
              <a:t> arrays enable a novel data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schemas</a:t>
            </a:r>
            <a:r>
              <a:rPr lang="en-US" baseline="0" dirty="0" smtClean="0"/>
              <a:t> are also used for </a:t>
            </a:r>
            <a:r>
              <a:rPr lang="en-US" baseline="0" dirty="0" err="1" smtClean="0"/>
              <a:t>unindexed</a:t>
            </a:r>
            <a:r>
              <a:rPr lang="en-US" baseline="0" dirty="0" smtClean="0"/>
              <a:t>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9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Unstructured</a:t>
            </a:r>
            <a:r>
              <a:rPr lang="en-US" baseline="0" dirty="0" smtClean="0"/>
              <a:t> text data can be indexed by representing n-grams in an exploded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6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typical ingest processing pipeline consists of four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8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high performance of triple stores such as </a:t>
            </a:r>
            <a:r>
              <a:rPr lang="en-US" baseline="0" dirty="0" err="1" smtClean="0"/>
              <a:t>Accumulo</a:t>
            </a:r>
            <a:r>
              <a:rPr lang="en-US" baseline="0" dirty="0" smtClean="0"/>
              <a:t> allow problems that would normally require a parallel computer to be handled on a single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06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13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a small data set it is possible to visualize the</a:t>
            </a:r>
            <a:r>
              <a:rPr lang="en-US" baseline="0" dirty="0" smtClean="0"/>
              <a:t> entire citation graph using an associative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7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413100"/>
            <a:ext cx="8229599" cy="2031187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dirty="0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 marL="382588" marR="0" indent="-382588" algn="l" defTabSz="101917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60438" marR="0" indent="-381000" algn="l" defTabSz="1019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3025" marR="0" indent="-255588" algn="l" defTabSz="1019175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2438" marR="0" indent="-131763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8350" marR="0" indent="-209550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6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emf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1" y="442914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7547" y="7223711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97" r:id="rId4"/>
  </p:sldLayoutIdLst>
  <p:txStyles>
    <p:titleStyle>
      <a:lvl1pPr algn="ctr" eaLnBrk="1" hangingPunct="1">
        <a:lnSpc>
          <a:spcPts val="30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60013" indent="-260013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783" indent="-251169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1610" indent="-249400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3253" indent="-201642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93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8838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9867" indent="-199874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555230" y="7216767"/>
            <a:ext cx="1978661" cy="218544"/>
            <a:chOff x="7430163" y="6509461"/>
            <a:chExt cx="2034253" cy="224684"/>
          </a:xfrm>
        </p:grpSpPr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7430163" y="6511176"/>
              <a:ext cx="96552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3" y="84"/>
                </a:cxn>
              </a:cxnLst>
              <a:rect l="0" t="0" r="r" b="b"/>
              <a:pathLst>
                <a:path w="82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7531709" y="6511176"/>
              <a:ext cx="51605" cy="102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41" y="5"/>
                </a:cxn>
                <a:cxn ang="0">
                  <a:pos x="31" y="16"/>
                </a:cxn>
                <a:cxn ang="0">
                  <a:pos x="31" y="69"/>
                </a:cxn>
                <a:cxn ang="0">
                  <a:pos x="41" y="79"/>
                </a:cxn>
                <a:cxn ang="0">
                  <a:pos x="43" y="79"/>
                </a:cxn>
                <a:cxn ang="0">
                  <a:pos x="4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2" y="70"/>
                </a:cxn>
                <a:cxn ang="0">
                  <a:pos x="12" y="16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1" y="9"/>
                    <a:pt x="31" y="1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6"/>
                    <a:pt x="33" y="79"/>
                    <a:pt x="41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79"/>
                    <a:pt x="12" y="76"/>
                    <a:pt x="12" y="7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9"/>
                    <a:pt x="10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7594967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29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5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5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2" y="5"/>
                    <a:pt x="71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5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728143" y="6509461"/>
              <a:ext cx="103211" cy="106339"/>
            </a:xfrm>
            <a:custGeom>
              <a:avLst/>
              <a:gdLst/>
              <a:ahLst/>
              <a:cxnLst>
                <a:cxn ang="0">
                  <a:pos x="88" y="62"/>
                </a:cxn>
                <a:cxn ang="0">
                  <a:pos x="81" y="87"/>
                </a:cxn>
                <a:cxn ang="0">
                  <a:pos x="73" y="86"/>
                </a:cxn>
                <a:cxn ang="0">
                  <a:pos x="50" y="88"/>
                </a:cxn>
                <a:cxn ang="0">
                  <a:pos x="0" y="45"/>
                </a:cxn>
                <a:cxn ang="0">
                  <a:pos x="52" y="0"/>
                </a:cxn>
                <a:cxn ang="0">
                  <a:pos x="78" y="6"/>
                </a:cxn>
                <a:cxn ang="0">
                  <a:pos x="81" y="4"/>
                </a:cxn>
                <a:cxn ang="0">
                  <a:pos x="84" y="4"/>
                </a:cxn>
                <a:cxn ang="0">
                  <a:pos x="85" y="28"/>
                </a:cxn>
                <a:cxn ang="0">
                  <a:pos x="80" y="28"/>
                </a:cxn>
                <a:cxn ang="0">
                  <a:pos x="53" y="7"/>
                </a:cxn>
                <a:cxn ang="0">
                  <a:pos x="21" y="43"/>
                </a:cxn>
                <a:cxn ang="0">
                  <a:pos x="55" y="82"/>
                </a:cxn>
                <a:cxn ang="0">
                  <a:pos x="83" y="62"/>
                </a:cxn>
                <a:cxn ang="0">
                  <a:pos x="88" y="62"/>
                </a:cxn>
              </a:cxnLst>
              <a:rect l="0" t="0" r="r" b="b"/>
              <a:pathLst>
                <a:path w="88" h="88">
                  <a:moveTo>
                    <a:pt x="88" y="62"/>
                  </a:moveTo>
                  <a:cubicBezTo>
                    <a:pt x="87" y="69"/>
                    <a:pt x="84" y="80"/>
                    <a:pt x="81" y="87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67" y="86"/>
                    <a:pt x="60" y="88"/>
                    <a:pt x="50" y="88"/>
                  </a:cubicBezTo>
                  <a:cubicBezTo>
                    <a:pt x="22" y="88"/>
                    <a:pt x="0" y="69"/>
                    <a:pt x="0" y="45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66" y="0"/>
                    <a:pt x="75" y="6"/>
                    <a:pt x="78" y="6"/>
                  </a:cubicBezTo>
                  <a:cubicBezTo>
                    <a:pt x="79" y="6"/>
                    <a:pt x="80" y="5"/>
                    <a:pt x="81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15"/>
                    <a:pt x="66" y="7"/>
                    <a:pt x="53" y="7"/>
                  </a:cubicBezTo>
                  <a:cubicBezTo>
                    <a:pt x="34" y="7"/>
                    <a:pt x="21" y="22"/>
                    <a:pt x="21" y="43"/>
                  </a:cubicBezTo>
                  <a:cubicBezTo>
                    <a:pt x="21" y="65"/>
                    <a:pt x="35" y="82"/>
                    <a:pt x="55" y="82"/>
                  </a:cubicBezTo>
                  <a:cubicBezTo>
                    <a:pt x="67" y="82"/>
                    <a:pt x="77" y="74"/>
                    <a:pt x="83" y="62"/>
                  </a:cubicBezTo>
                  <a:lnTo>
                    <a:pt x="88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7848000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8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1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1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8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7976182" y="6511176"/>
              <a:ext cx="96552" cy="102909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3" y="69"/>
                </a:cxn>
                <a:cxn ang="0">
                  <a:pos x="13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2" y="84"/>
                </a:cxn>
              </a:cxnLst>
              <a:rect l="0" t="0" r="r" b="b"/>
              <a:pathLst>
                <a:path w="82" h="84">
                  <a:moveTo>
                    <a:pt x="72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3" y="76"/>
                    <a:pt x="13" y="6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2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8077728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69" y="5"/>
                </a:cxn>
                <a:cxn ang="0">
                  <a:pos x="69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6"/>
                    <a:pt x="5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1" y="5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4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8260844" y="6511176"/>
              <a:ext cx="98217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3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3" y="5"/>
                </a:cxn>
                <a:cxn ang="0">
                  <a:pos x="33" y="15"/>
                </a:cxn>
                <a:cxn ang="0">
                  <a:pos x="33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3" y="61"/>
                </a:cxn>
                <a:cxn ang="0">
                  <a:pos x="73" y="84"/>
                </a:cxn>
              </a:cxnLst>
              <a:rect l="0" t="0" r="r" b="b"/>
              <a:pathLst>
                <a:path w="83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5"/>
                    <a:pt x="33" y="9"/>
                    <a:pt x="33" y="15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6" y="77"/>
                    <a:pt x="68" y="72"/>
                    <a:pt x="77" y="61"/>
                  </a:cubicBezTo>
                  <a:cubicBezTo>
                    <a:pt x="83" y="61"/>
                    <a:pt x="83" y="61"/>
                    <a:pt x="83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 userDrawn="1"/>
          </p:nvSpPr>
          <p:spPr bwMode="auto">
            <a:xfrm>
              <a:off x="8362390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3" y="71"/>
                </a:cxn>
                <a:cxn ang="0">
                  <a:pos x="34" y="81"/>
                </a:cxn>
                <a:cxn ang="0">
                  <a:pos x="35" y="81"/>
                </a:cxn>
                <a:cxn ang="0">
                  <a:pos x="35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8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7" y="81"/>
                </a:cxn>
                <a:cxn ang="0">
                  <a:pos x="97" y="86"/>
                </a:cxn>
                <a:cxn ang="0">
                  <a:pos x="53" y="86"/>
                </a:cxn>
                <a:cxn ang="0">
                  <a:pos x="53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8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1" y="48"/>
                </a:cxn>
                <a:cxn ang="0">
                  <a:pos x="55" y="48"/>
                </a:cxn>
                <a:cxn ang="0">
                  <a:pos x="43" y="16"/>
                </a:cxn>
              </a:cxnLst>
              <a:rect l="0" t="0" r="r" b="b"/>
              <a:pathLst>
                <a:path w="97" h="86">
                  <a:moveTo>
                    <a:pt x="29" y="55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8" y="81"/>
                    <a:pt x="11" y="78"/>
                    <a:pt x="15" y="6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7" y="78"/>
                    <a:pt x="90" y="81"/>
                    <a:pt x="97" y="81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6" y="81"/>
                    <a:pt x="67" y="77"/>
                    <a:pt x="65" y="71"/>
                  </a:cubicBezTo>
                  <a:cubicBezTo>
                    <a:pt x="58" y="55"/>
                    <a:pt x="58" y="55"/>
                    <a:pt x="58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 userDrawn="1"/>
          </p:nvSpPr>
          <p:spPr bwMode="auto">
            <a:xfrm>
              <a:off x="8488907" y="6509461"/>
              <a:ext cx="103211" cy="104624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7" y="10"/>
                </a:cxn>
                <a:cxn ang="0">
                  <a:pos x="82" y="22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87" y="61"/>
                </a:cxn>
                <a:cxn ang="0">
                  <a:pos x="52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16" y="70"/>
                </a:cxn>
                <a:cxn ang="0">
                  <a:pos x="16" y="19"/>
                </a:cxn>
                <a:cxn ang="0">
                  <a:pos x="35" y="36"/>
                </a:cxn>
                <a:cxn ang="0">
                  <a:pos x="45" y="36"/>
                </a:cxn>
                <a:cxn ang="0">
                  <a:pos x="62" y="22"/>
                </a:cxn>
                <a:cxn ang="0">
                  <a:pos x="42" y="5"/>
                </a:cxn>
                <a:cxn ang="0">
                  <a:pos x="35" y="6"/>
                </a:cxn>
                <a:cxn ang="0">
                  <a:pos x="35" y="36"/>
                </a:cxn>
                <a:cxn ang="0">
                  <a:pos x="35" y="68"/>
                </a:cxn>
                <a:cxn ang="0">
                  <a:pos x="47" y="80"/>
                </a:cxn>
                <a:cxn ang="0">
                  <a:pos x="66" y="61"/>
                </a:cxn>
                <a:cxn ang="0">
                  <a:pos x="45" y="41"/>
                </a:cxn>
                <a:cxn ang="0">
                  <a:pos x="35" y="42"/>
                </a:cxn>
                <a:cxn ang="0">
                  <a:pos x="35" y="68"/>
                </a:cxn>
              </a:cxnLst>
              <a:rect l="0" t="0" r="r" b="b"/>
              <a:pathLst>
                <a:path w="87" h="86">
                  <a:moveTo>
                    <a:pt x="16" y="19"/>
                  </a:moveTo>
                  <a:cubicBezTo>
                    <a:pt x="16" y="9"/>
                    <a:pt x="1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11" y="2"/>
                    <a:pt x="18" y="1"/>
                  </a:cubicBezTo>
                  <a:cubicBezTo>
                    <a:pt x="26" y="1"/>
                    <a:pt x="34" y="0"/>
                    <a:pt x="40" y="0"/>
                  </a:cubicBezTo>
                  <a:cubicBezTo>
                    <a:pt x="57" y="0"/>
                    <a:pt x="70" y="2"/>
                    <a:pt x="77" y="10"/>
                  </a:cubicBezTo>
                  <a:cubicBezTo>
                    <a:pt x="80" y="13"/>
                    <a:pt x="82" y="18"/>
                    <a:pt x="82" y="22"/>
                  </a:cubicBezTo>
                  <a:cubicBezTo>
                    <a:pt x="82" y="30"/>
                    <a:pt x="77" y="35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41"/>
                    <a:pt x="87" y="50"/>
                    <a:pt x="87" y="61"/>
                  </a:cubicBezTo>
                  <a:cubicBezTo>
                    <a:pt x="87" y="75"/>
                    <a:pt x="74" y="86"/>
                    <a:pt x="5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3" y="81"/>
                    <a:pt x="16" y="78"/>
                    <a:pt x="16" y="70"/>
                  </a:cubicBezTo>
                  <a:lnTo>
                    <a:pt x="16" y="19"/>
                  </a:lnTo>
                  <a:close/>
                  <a:moveTo>
                    <a:pt x="35" y="36"/>
                  </a:moveTo>
                  <a:cubicBezTo>
                    <a:pt x="38" y="36"/>
                    <a:pt x="43" y="36"/>
                    <a:pt x="45" y="36"/>
                  </a:cubicBezTo>
                  <a:cubicBezTo>
                    <a:pt x="59" y="36"/>
                    <a:pt x="62" y="29"/>
                    <a:pt x="62" y="22"/>
                  </a:cubicBezTo>
                  <a:cubicBezTo>
                    <a:pt x="62" y="14"/>
                    <a:pt x="58" y="5"/>
                    <a:pt x="42" y="5"/>
                  </a:cubicBezTo>
                  <a:cubicBezTo>
                    <a:pt x="39" y="5"/>
                    <a:pt x="37" y="6"/>
                    <a:pt x="35" y="6"/>
                  </a:cubicBezTo>
                  <a:lnTo>
                    <a:pt x="35" y="36"/>
                  </a:lnTo>
                  <a:close/>
                  <a:moveTo>
                    <a:pt x="35" y="68"/>
                  </a:moveTo>
                  <a:cubicBezTo>
                    <a:pt x="35" y="78"/>
                    <a:pt x="38" y="80"/>
                    <a:pt x="47" y="80"/>
                  </a:cubicBezTo>
                  <a:cubicBezTo>
                    <a:pt x="62" y="80"/>
                    <a:pt x="66" y="71"/>
                    <a:pt x="66" y="61"/>
                  </a:cubicBezTo>
                  <a:cubicBezTo>
                    <a:pt x="66" y="53"/>
                    <a:pt x="62" y="41"/>
                    <a:pt x="45" y="41"/>
                  </a:cubicBezTo>
                  <a:cubicBezTo>
                    <a:pt x="42" y="41"/>
                    <a:pt x="37" y="42"/>
                    <a:pt x="35" y="42"/>
                  </a:cubicBez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 userDrawn="1"/>
          </p:nvSpPr>
          <p:spPr bwMode="auto">
            <a:xfrm>
              <a:off x="8607100" y="6509461"/>
              <a:ext cx="119858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 userDrawn="1"/>
          </p:nvSpPr>
          <p:spPr bwMode="auto">
            <a:xfrm>
              <a:off x="8735281" y="6509461"/>
              <a:ext cx="123187" cy="106339"/>
            </a:xfrm>
            <a:custGeom>
              <a:avLst/>
              <a:gdLst/>
              <a:ahLst/>
              <a:cxnLst>
                <a:cxn ang="0">
                  <a:pos x="33" y="71"/>
                </a:cxn>
                <a:cxn ang="0">
                  <a:pos x="44" y="81"/>
                </a:cxn>
                <a:cxn ang="0">
                  <a:pos x="48" y="81"/>
                </a:cxn>
                <a:cxn ang="0">
                  <a:pos x="48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3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8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8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7" y="88"/>
                </a:cxn>
                <a:cxn ang="0">
                  <a:pos x="67" y="79"/>
                </a:cxn>
                <a:cxn ang="0">
                  <a:pos x="44" y="51"/>
                </a:cxn>
                <a:cxn ang="0">
                  <a:pos x="33" y="51"/>
                </a:cxn>
                <a:cxn ang="0">
                  <a:pos x="33" y="71"/>
                </a:cxn>
                <a:cxn ang="0">
                  <a:pos x="33" y="45"/>
                </a:cxn>
                <a:cxn ang="0">
                  <a:pos x="38" y="45"/>
                </a:cxn>
                <a:cxn ang="0">
                  <a:pos x="64" y="25"/>
                </a:cxn>
                <a:cxn ang="0">
                  <a:pos x="40" y="6"/>
                </a:cxn>
                <a:cxn ang="0">
                  <a:pos x="33" y="6"/>
                </a:cxn>
                <a:cxn ang="0">
                  <a:pos x="33" y="45"/>
                </a:cxn>
              </a:cxnLst>
              <a:rect l="0" t="0" r="r" b="b"/>
              <a:pathLst>
                <a:path w="105" h="88">
                  <a:moveTo>
                    <a:pt x="33" y="71"/>
                  </a:moveTo>
                  <a:cubicBezTo>
                    <a:pt x="33" y="78"/>
                    <a:pt x="36" y="81"/>
                    <a:pt x="44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1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3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" y="2"/>
                    <a:pt x="13" y="2"/>
                    <a:pt x="18" y="1"/>
                  </a:cubicBezTo>
                  <a:cubicBezTo>
                    <a:pt x="26" y="1"/>
                    <a:pt x="35" y="0"/>
                    <a:pt x="40" y="0"/>
                  </a:cubicBezTo>
                  <a:cubicBezTo>
                    <a:pt x="60" y="0"/>
                    <a:pt x="71" y="3"/>
                    <a:pt x="78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7" y="43"/>
                    <a:pt x="64" y="47"/>
                  </a:cubicBezTo>
                  <a:cubicBezTo>
                    <a:pt x="73" y="54"/>
                    <a:pt x="78" y="65"/>
                    <a:pt x="88" y="74"/>
                  </a:cubicBezTo>
                  <a:cubicBezTo>
                    <a:pt x="93" y="80"/>
                    <a:pt x="97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1" y="88"/>
                    <a:pt x="97" y="88"/>
                  </a:cubicBezTo>
                  <a:cubicBezTo>
                    <a:pt x="80" y="88"/>
                    <a:pt x="73" y="85"/>
                    <a:pt x="67" y="79"/>
                  </a:cubicBezTo>
                  <a:cubicBezTo>
                    <a:pt x="60" y="72"/>
                    <a:pt x="52" y="58"/>
                    <a:pt x="44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71"/>
                  </a:lnTo>
                  <a:close/>
                  <a:moveTo>
                    <a:pt x="33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64" y="40"/>
                    <a:pt x="64" y="25"/>
                  </a:cubicBezTo>
                  <a:cubicBezTo>
                    <a:pt x="64" y="11"/>
                    <a:pt x="53" y="6"/>
                    <a:pt x="40" y="6"/>
                  </a:cubicBezTo>
                  <a:cubicBezTo>
                    <a:pt x="33" y="6"/>
                    <a:pt x="33" y="6"/>
                    <a:pt x="33" y="6"/>
                  </a:cubicBezTo>
                  <a:lnTo>
                    <a:pt x="33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8866792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4" y="71"/>
                </a:cxn>
                <a:cxn ang="0">
                  <a:pos x="34" y="81"/>
                </a:cxn>
                <a:cxn ang="0">
                  <a:pos x="36" y="81"/>
                </a:cxn>
                <a:cxn ang="0">
                  <a:pos x="36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9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8" y="81"/>
                </a:cxn>
                <a:cxn ang="0">
                  <a:pos x="98" y="86"/>
                </a:cxn>
                <a:cxn ang="0">
                  <a:pos x="54" y="86"/>
                </a:cxn>
                <a:cxn ang="0">
                  <a:pos x="54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9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2" y="48"/>
                </a:cxn>
                <a:cxn ang="0">
                  <a:pos x="56" y="48"/>
                </a:cxn>
                <a:cxn ang="0">
                  <a:pos x="43" y="16"/>
                </a:cxn>
              </a:cxnLst>
              <a:rect l="0" t="0" r="r" b="b"/>
              <a:pathLst>
                <a:path w="98" h="86">
                  <a:moveTo>
                    <a:pt x="29" y="55"/>
                  </a:moveTo>
                  <a:cubicBezTo>
                    <a:pt x="24" y="71"/>
                    <a:pt x="24" y="71"/>
                    <a:pt x="24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9" y="81"/>
                    <a:pt x="12" y="78"/>
                    <a:pt x="15" y="6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78"/>
                    <a:pt x="91" y="81"/>
                    <a:pt x="98" y="8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7" y="81"/>
                    <a:pt x="68" y="77"/>
                    <a:pt x="65" y="71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8983320" y="6509461"/>
              <a:ext cx="108205" cy="10462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66" y="81"/>
                </a:cxn>
                <a:cxn ang="0">
                  <a:pos x="70" y="81"/>
                </a:cxn>
                <a:cxn ang="0">
                  <a:pos x="70" y="86"/>
                </a:cxn>
                <a:cxn ang="0">
                  <a:pos x="21" y="86"/>
                </a:cxn>
                <a:cxn ang="0">
                  <a:pos x="21" y="81"/>
                </a:cxn>
                <a:cxn ang="0">
                  <a:pos x="25" y="81"/>
                </a:cxn>
                <a:cxn ang="0">
                  <a:pos x="36" y="71"/>
                </a:cxn>
                <a:cxn ang="0">
                  <a:pos x="36" y="9"/>
                </a:cxn>
                <a:cxn ang="0">
                  <a:pos x="20" y="9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77" y="2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91" y="25"/>
                </a:cxn>
                <a:cxn ang="0">
                  <a:pos x="85" y="25"/>
                </a:cxn>
                <a:cxn ang="0">
                  <a:pos x="70" y="9"/>
                </a:cxn>
                <a:cxn ang="0">
                  <a:pos x="54" y="9"/>
                </a:cxn>
                <a:cxn ang="0">
                  <a:pos x="54" y="71"/>
                </a:cxn>
              </a:cxnLst>
              <a:rect l="0" t="0" r="r" b="b"/>
              <a:pathLst>
                <a:path w="91" h="86">
                  <a:moveTo>
                    <a:pt x="54" y="71"/>
                  </a:moveTo>
                  <a:cubicBezTo>
                    <a:pt x="54" y="78"/>
                    <a:pt x="57" y="81"/>
                    <a:pt x="66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33" y="81"/>
                    <a:pt x="36" y="78"/>
                    <a:pt x="36" y="7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9"/>
                    <a:pt x="8" y="1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8" y="2"/>
                    <a:pt x="9" y="2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1" y="2"/>
                    <a:pt x="82" y="2"/>
                    <a:pt x="8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3" y="11"/>
                    <a:pt x="81" y="9"/>
                    <a:pt x="70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9103178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3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3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3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2" y="5"/>
                    <a:pt x="20" y="19"/>
                    <a:pt x="20" y="39"/>
                  </a:cubicBezTo>
                  <a:cubicBezTo>
                    <a:pt x="20" y="65"/>
                    <a:pt x="34" y="82"/>
                    <a:pt x="53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9231359" y="6509461"/>
              <a:ext cx="124852" cy="106339"/>
            </a:xfrm>
            <a:custGeom>
              <a:avLst/>
              <a:gdLst/>
              <a:ahLst/>
              <a:cxnLst>
                <a:cxn ang="0">
                  <a:pos x="32" y="71"/>
                </a:cxn>
                <a:cxn ang="0">
                  <a:pos x="43" y="81"/>
                </a:cxn>
                <a:cxn ang="0">
                  <a:pos x="47" y="81"/>
                </a:cxn>
                <a:cxn ang="0">
                  <a:pos x="47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7" y="1"/>
                </a:cxn>
                <a:cxn ang="0">
                  <a:pos x="40" y="0"/>
                </a:cxn>
                <a:cxn ang="0">
                  <a:pos x="77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7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6" y="88"/>
                </a:cxn>
                <a:cxn ang="0">
                  <a:pos x="66" y="79"/>
                </a:cxn>
                <a:cxn ang="0">
                  <a:pos x="43" y="51"/>
                </a:cxn>
                <a:cxn ang="0">
                  <a:pos x="32" y="51"/>
                </a:cxn>
                <a:cxn ang="0">
                  <a:pos x="32" y="71"/>
                </a:cxn>
                <a:cxn ang="0">
                  <a:pos x="32" y="45"/>
                </a:cxn>
                <a:cxn ang="0">
                  <a:pos x="38" y="45"/>
                </a:cxn>
                <a:cxn ang="0">
                  <a:pos x="63" y="25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32" y="45"/>
                </a:cxn>
              </a:cxnLst>
              <a:rect l="0" t="0" r="r" b="b"/>
              <a:pathLst>
                <a:path w="105" h="88">
                  <a:moveTo>
                    <a:pt x="32" y="71"/>
                  </a:moveTo>
                  <a:cubicBezTo>
                    <a:pt x="32" y="78"/>
                    <a:pt x="35" y="81"/>
                    <a:pt x="43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0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2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12" y="2"/>
                    <a:pt x="17" y="1"/>
                  </a:cubicBezTo>
                  <a:cubicBezTo>
                    <a:pt x="25" y="1"/>
                    <a:pt x="35" y="0"/>
                    <a:pt x="40" y="0"/>
                  </a:cubicBezTo>
                  <a:cubicBezTo>
                    <a:pt x="59" y="0"/>
                    <a:pt x="70" y="3"/>
                    <a:pt x="77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6" y="43"/>
                    <a:pt x="64" y="47"/>
                  </a:cubicBezTo>
                  <a:cubicBezTo>
                    <a:pt x="72" y="54"/>
                    <a:pt x="77" y="65"/>
                    <a:pt x="87" y="74"/>
                  </a:cubicBezTo>
                  <a:cubicBezTo>
                    <a:pt x="92" y="80"/>
                    <a:pt x="96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0" y="88"/>
                    <a:pt x="96" y="88"/>
                  </a:cubicBezTo>
                  <a:cubicBezTo>
                    <a:pt x="80" y="88"/>
                    <a:pt x="73" y="85"/>
                    <a:pt x="66" y="79"/>
                  </a:cubicBezTo>
                  <a:cubicBezTo>
                    <a:pt x="59" y="72"/>
                    <a:pt x="52" y="58"/>
                    <a:pt x="43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71"/>
                  </a:lnTo>
                  <a:close/>
                  <a:moveTo>
                    <a:pt x="32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4" y="45"/>
                    <a:pt x="63" y="40"/>
                    <a:pt x="63" y="25"/>
                  </a:cubicBezTo>
                  <a:cubicBezTo>
                    <a:pt x="63" y="11"/>
                    <a:pt x="52" y="6"/>
                    <a:pt x="39" y="6"/>
                  </a:cubicBezTo>
                  <a:cubicBezTo>
                    <a:pt x="32" y="6"/>
                    <a:pt x="32" y="6"/>
                    <a:pt x="32" y="6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9346223" y="6511176"/>
              <a:ext cx="118193" cy="102909"/>
            </a:xfrm>
            <a:custGeom>
              <a:avLst/>
              <a:gdLst/>
              <a:ahLst/>
              <a:cxnLst>
                <a:cxn ang="0">
                  <a:pos x="62" y="69"/>
                </a:cxn>
                <a:cxn ang="0">
                  <a:pos x="73" y="79"/>
                </a:cxn>
                <a:cxn ang="0">
                  <a:pos x="75" y="79"/>
                </a:cxn>
                <a:cxn ang="0">
                  <a:pos x="75" y="84"/>
                </a:cxn>
                <a:cxn ang="0">
                  <a:pos x="29" y="84"/>
                </a:cxn>
                <a:cxn ang="0">
                  <a:pos x="29" y="79"/>
                </a:cxn>
                <a:cxn ang="0">
                  <a:pos x="33" y="79"/>
                </a:cxn>
                <a:cxn ang="0">
                  <a:pos x="43" y="69"/>
                </a:cxn>
                <a:cxn ang="0">
                  <a:pos x="43" y="51"/>
                </a:cxn>
                <a:cxn ang="0">
                  <a:pos x="14" y="12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5"/>
                </a:cxn>
                <a:cxn ang="0">
                  <a:pos x="43" y="5"/>
                </a:cxn>
                <a:cxn ang="0">
                  <a:pos x="37" y="12"/>
                </a:cxn>
                <a:cxn ang="0">
                  <a:pos x="59" y="41"/>
                </a:cxn>
                <a:cxn ang="0">
                  <a:pos x="74" y="16"/>
                </a:cxn>
                <a:cxn ang="0">
                  <a:pos x="69" y="5"/>
                </a:cxn>
                <a:cxn ang="0">
                  <a:pos x="68" y="5"/>
                </a:cxn>
                <a:cxn ang="0">
                  <a:pos x="68" y="0"/>
                </a:cxn>
                <a:cxn ang="0">
                  <a:pos x="100" y="0"/>
                </a:cxn>
                <a:cxn ang="0">
                  <a:pos x="100" y="5"/>
                </a:cxn>
                <a:cxn ang="0">
                  <a:pos x="85" y="15"/>
                </a:cxn>
                <a:cxn ang="0">
                  <a:pos x="62" y="51"/>
                </a:cxn>
                <a:cxn ang="0">
                  <a:pos x="62" y="69"/>
                </a:cxn>
              </a:cxnLst>
              <a:rect l="0" t="0" r="r" b="b"/>
              <a:pathLst>
                <a:path w="100" h="84">
                  <a:moveTo>
                    <a:pt x="62" y="69"/>
                  </a:moveTo>
                  <a:cubicBezTo>
                    <a:pt x="62" y="76"/>
                    <a:pt x="64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41" y="79"/>
                    <a:pt x="43" y="75"/>
                    <a:pt x="43" y="69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7"/>
                    <a:pt x="8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5"/>
                    <a:pt x="34" y="9"/>
                    <a:pt x="37" y="1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8" y="11"/>
                    <a:pt x="7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2" y="6"/>
                    <a:pt x="90" y="7"/>
                    <a:pt x="85" y="15"/>
                  </a:cubicBezTo>
                  <a:cubicBezTo>
                    <a:pt x="62" y="51"/>
                    <a:pt x="62" y="51"/>
                    <a:pt x="62" y="51"/>
                  </a:cubicBezTo>
                  <a:lnTo>
                    <a:pt x="62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7430163" y="6668969"/>
              <a:ext cx="89893" cy="65176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14" y="11"/>
                </a:cxn>
                <a:cxn ang="0">
                  <a:pos x="12" y="42"/>
                </a:cxn>
                <a:cxn ang="0">
                  <a:pos x="19" y="50"/>
                </a:cxn>
                <a:cxn ang="0">
                  <a:pos x="19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7" y="41"/>
                </a:cxn>
                <a:cxn ang="0">
                  <a:pos x="9" y="10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22" y="0"/>
                </a:cxn>
                <a:cxn ang="0">
                  <a:pos x="38" y="36"/>
                </a:cxn>
                <a:cxn ang="0">
                  <a:pos x="54" y="0"/>
                </a:cxn>
                <a:cxn ang="0">
                  <a:pos x="73" y="0"/>
                </a:cxn>
                <a:cxn ang="0">
                  <a:pos x="73" y="3"/>
                </a:cxn>
                <a:cxn ang="0">
                  <a:pos x="67" y="10"/>
                </a:cxn>
                <a:cxn ang="0">
                  <a:pos x="69" y="42"/>
                </a:cxn>
                <a:cxn ang="0">
                  <a:pos x="76" y="50"/>
                </a:cxn>
                <a:cxn ang="0">
                  <a:pos x="76" y="54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1" y="50"/>
                </a:cxn>
                <a:cxn ang="0">
                  <a:pos x="57" y="45"/>
                </a:cxn>
                <a:cxn ang="0">
                  <a:pos x="57" y="41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36" y="54"/>
                </a:cxn>
                <a:cxn ang="0">
                  <a:pos x="34" y="54"/>
                </a:cxn>
                <a:cxn ang="0">
                  <a:pos x="14" y="11"/>
                </a:cxn>
              </a:cxnLst>
              <a:rect l="0" t="0" r="r" b="b"/>
              <a:pathLst>
                <a:path w="76" h="54"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7"/>
                    <a:pt x="12" y="50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0"/>
                    <a:pt x="7" y="48"/>
                    <a:pt x="7" y="4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6"/>
                    <a:pt x="9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7" y="4"/>
                    <a:pt x="66" y="4"/>
                    <a:pt x="67" y="10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9"/>
                    <a:pt x="69" y="50"/>
                    <a:pt x="76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4" y="50"/>
                    <a:pt x="57" y="50"/>
                    <a:pt x="57" y="45"/>
                  </a:cubicBezTo>
                  <a:cubicBezTo>
                    <a:pt x="57" y="43"/>
                    <a:pt x="57" y="42"/>
                    <a:pt x="57" y="4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 noEditPoints="1"/>
            </p:cNvSpPr>
            <p:nvPr userDrawn="1"/>
          </p:nvSpPr>
          <p:spPr bwMode="auto">
            <a:xfrm>
              <a:off x="7526715" y="6682691"/>
              <a:ext cx="56600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589973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7633255" y="6682691"/>
              <a:ext cx="36623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9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9" y="25"/>
                    <a:pt x="30" y="27"/>
                    <a:pt x="30" y="30"/>
                  </a:cubicBezTo>
                  <a:cubicBezTo>
                    <a:pt x="30" y="37"/>
                    <a:pt x="24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7674872" y="6682691"/>
              <a:ext cx="54935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7733137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8" y="42"/>
                </a:cxn>
                <a:cxn ang="0">
                  <a:pos x="35" y="4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7" y="3"/>
                </a:cxn>
                <a:cxn ang="0">
                  <a:pos x="38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39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1" y="33"/>
                    <a:pt x="40" y="38"/>
                    <a:pt x="38" y="42"/>
                  </a:cubicBezTo>
                  <a:cubicBezTo>
                    <a:pt x="37" y="41"/>
                    <a:pt x="36" y="41"/>
                    <a:pt x="35" y="41"/>
                  </a:cubicBezTo>
                  <a:cubicBezTo>
                    <a:pt x="32" y="41"/>
                    <a:pt x="28" y="42"/>
                    <a:pt x="23" y="42"/>
                  </a:cubicBezTo>
                  <a:cubicBezTo>
                    <a:pt x="10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1" y="0"/>
                    <a:pt x="36" y="3"/>
                    <a:pt x="37" y="3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7"/>
                    <a:pt x="31" y="4"/>
                    <a:pt x="25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39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7788071" y="6684406"/>
              <a:ext cx="59929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1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1" y="41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5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5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 userDrawn="1"/>
          </p:nvSpPr>
          <p:spPr bwMode="auto">
            <a:xfrm>
              <a:off x="7854659" y="6684406"/>
              <a:ext cx="58264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6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49" h="41">
                  <a:moveTo>
                    <a:pt x="3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6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7919582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 userDrawn="1"/>
          </p:nvSpPr>
          <p:spPr bwMode="auto">
            <a:xfrm>
              <a:off x="7959535" y="6684406"/>
              <a:ext cx="46611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 userDrawn="1"/>
          </p:nvSpPr>
          <p:spPr bwMode="auto">
            <a:xfrm>
              <a:off x="8012805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3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3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 userDrawn="1"/>
          </p:nvSpPr>
          <p:spPr bwMode="auto">
            <a:xfrm>
              <a:off x="8071069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 userDrawn="1"/>
          </p:nvSpPr>
          <p:spPr bwMode="auto">
            <a:xfrm>
              <a:off x="8130998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14"/>
                    <a:pt x="18" y="15"/>
                    <a:pt x="26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6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 userDrawn="1"/>
          </p:nvSpPr>
          <p:spPr bwMode="auto">
            <a:xfrm>
              <a:off x="8197586" y="6668969"/>
              <a:ext cx="31629" cy="65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26" y="3"/>
                </a:cxn>
                <a:cxn ang="0">
                  <a:pos x="19" y="10"/>
                </a:cxn>
                <a:cxn ang="0">
                  <a:pos x="19" y="44"/>
                </a:cxn>
                <a:cxn ang="0">
                  <a:pos x="26" y="50"/>
                </a:cxn>
                <a:cxn ang="0">
                  <a:pos x="27" y="50"/>
                </a:cxn>
                <a:cxn ang="0">
                  <a:pos x="27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1" y="50"/>
                </a:cxn>
                <a:cxn ang="0">
                  <a:pos x="7" y="44"/>
                </a:cxn>
                <a:cxn ang="0">
                  <a:pos x="7" y="1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7" h="54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1" y="3"/>
                    <a:pt x="19" y="5"/>
                    <a:pt x="19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8"/>
                    <a:pt x="21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6" y="50"/>
                    <a:pt x="7" y="48"/>
                    <a:pt x="7" y="4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5"/>
                    <a:pt x="6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8237538" y="6684406"/>
              <a:ext cx="58264" cy="49739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15" y="38"/>
                </a:cxn>
                <a:cxn ang="0">
                  <a:pos x="1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4"/>
                </a:cxn>
                <a:cxn ang="0">
                  <a:pos x="5" y="4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39" y="28"/>
                </a:cxn>
                <a:cxn ang="0">
                  <a:pos x="39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6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9" y="8"/>
                </a:cxn>
                <a:cxn ang="0">
                  <a:pos x="9" y="33"/>
                </a:cxn>
              </a:cxnLst>
              <a:rect l="0" t="0" r="r" b="b"/>
              <a:pathLst>
                <a:path w="49" h="41">
                  <a:moveTo>
                    <a:pt x="9" y="33"/>
                  </a:moveTo>
                  <a:cubicBezTo>
                    <a:pt x="9" y="37"/>
                    <a:pt x="10" y="38"/>
                    <a:pt x="15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5" y="37"/>
                    <a:pt x="5" y="3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4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3" y="4"/>
                    <a:pt x="43" y="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8304126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8" y="25"/>
                    <a:pt x="30" y="27"/>
                    <a:pt x="30" y="30"/>
                  </a:cubicBezTo>
                  <a:cubicBezTo>
                    <a:pt x="30" y="37"/>
                    <a:pt x="23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8345743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404008" y="6684406"/>
              <a:ext cx="24970" cy="49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1" h="41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6"/>
                    <a:pt x="6" y="3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433972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490571" y="6684406"/>
              <a:ext cx="59929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7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50" h="41">
                  <a:moveTo>
                    <a:pt x="3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7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8555494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8612094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6" y="4"/>
                </a:cxn>
                <a:cxn ang="0">
                  <a:pos x="16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4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6" y="22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2" y="17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6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6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8691999" y="6682691"/>
              <a:ext cx="54935" cy="5145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cubicBezTo>
                    <a:pt x="38" y="0"/>
                    <a:pt x="47" y="9"/>
                    <a:pt x="47" y="21"/>
                  </a:cubicBezTo>
                  <a:cubicBezTo>
                    <a:pt x="47" y="32"/>
                    <a:pt x="39" y="42"/>
                    <a:pt x="23" y="42"/>
                  </a:cubicBezTo>
                  <a:cubicBezTo>
                    <a:pt x="8" y="42"/>
                    <a:pt x="0" y="33"/>
                    <a:pt x="0" y="22"/>
                  </a:cubicBezTo>
                  <a:cubicBezTo>
                    <a:pt x="0" y="9"/>
                    <a:pt x="10" y="0"/>
                    <a:pt x="24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5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8755258" y="6684406"/>
              <a:ext cx="38288" cy="49739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22" y="18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1" y="27"/>
                </a:cxn>
                <a:cxn ang="0">
                  <a:pos x="28" y="27"/>
                </a:cxn>
                <a:cxn ang="0">
                  <a:pos x="24" y="22"/>
                </a:cxn>
                <a:cxn ang="0">
                  <a:pos x="13" y="22"/>
                </a:cxn>
                <a:cxn ang="0">
                  <a:pos x="13" y="32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5" y="34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"/>
                </a:cxn>
                <a:cxn ang="0">
                  <a:pos x="30" y="9"/>
                </a:cxn>
                <a:cxn ang="0">
                  <a:pos x="26" y="4"/>
                </a:cxn>
                <a:cxn ang="0">
                  <a:pos x="13" y="4"/>
                </a:cxn>
                <a:cxn ang="0">
                  <a:pos x="13" y="18"/>
                </a:cxn>
              </a:cxnLst>
              <a:rect l="0" t="0" r="r" b="b"/>
              <a:pathLst>
                <a:path w="32" h="41">
                  <a:moveTo>
                    <a:pt x="13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7" y="18"/>
                    <a:pt x="28" y="17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7" y="22"/>
                    <a:pt x="2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7"/>
                    <a:pt x="14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8"/>
                    <a:pt x="5" y="37"/>
                    <a:pt x="5" y="3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5"/>
                    <a:pt x="29" y="4"/>
                    <a:pt x="26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 userDrawn="1"/>
          </p:nvSpPr>
          <p:spPr bwMode="auto">
            <a:xfrm>
              <a:off x="8825175" y="6667254"/>
              <a:ext cx="69917" cy="66891"/>
            </a:xfrm>
            <a:custGeom>
              <a:avLst/>
              <a:gdLst/>
              <a:ahLst/>
              <a:cxnLst>
                <a:cxn ang="0">
                  <a:pos x="35" y="45"/>
                </a:cxn>
                <a:cxn ang="0">
                  <a:pos x="43" y="51"/>
                </a:cxn>
                <a:cxn ang="0">
                  <a:pos x="45" y="51"/>
                </a:cxn>
                <a:cxn ang="0">
                  <a:pos x="45" y="55"/>
                </a:cxn>
                <a:cxn ang="0">
                  <a:pos x="14" y="55"/>
                </a:cxn>
                <a:cxn ang="0">
                  <a:pos x="14" y="51"/>
                </a:cxn>
                <a:cxn ang="0">
                  <a:pos x="17" y="51"/>
                </a:cxn>
                <a:cxn ang="0">
                  <a:pos x="23" y="45"/>
                </a:cxn>
                <a:cxn ang="0">
                  <a:pos x="23" y="6"/>
                </a:cxn>
                <a:cxn ang="0">
                  <a:pos x="13" y="6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0" y="1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58" y="16"/>
                </a:cxn>
                <a:cxn ang="0">
                  <a:pos x="55" y="16"/>
                </a:cxn>
                <a:cxn ang="0">
                  <a:pos x="45" y="6"/>
                </a:cxn>
                <a:cxn ang="0">
                  <a:pos x="35" y="6"/>
                </a:cxn>
                <a:cxn ang="0">
                  <a:pos x="35" y="45"/>
                </a:cxn>
              </a:cxnLst>
              <a:rect l="0" t="0" r="r" b="b"/>
              <a:pathLst>
                <a:path w="58" h="55">
                  <a:moveTo>
                    <a:pt x="35" y="45"/>
                  </a:moveTo>
                  <a:cubicBezTo>
                    <a:pt x="35" y="49"/>
                    <a:pt x="37" y="51"/>
                    <a:pt x="4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2" y="51"/>
                    <a:pt x="23" y="49"/>
                    <a:pt x="23" y="4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6" y="7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1"/>
                    <a:pt x="53" y="1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7"/>
                    <a:pt x="52" y="6"/>
                    <a:pt x="45" y="6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 userDrawn="1"/>
          </p:nvSpPr>
          <p:spPr bwMode="auto">
            <a:xfrm>
              <a:off x="8900086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8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6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 userDrawn="1"/>
          </p:nvSpPr>
          <p:spPr bwMode="auto">
            <a:xfrm>
              <a:off x="8955021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9" y="42"/>
                </a:cxn>
                <a:cxn ang="0">
                  <a:pos x="35" y="4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9" y="14"/>
                </a:cxn>
                <a:cxn ang="0">
                  <a:pos x="26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40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2" y="33"/>
                    <a:pt x="40" y="38"/>
                    <a:pt x="39" y="42"/>
                  </a:cubicBezTo>
                  <a:cubicBezTo>
                    <a:pt x="38" y="41"/>
                    <a:pt x="37" y="41"/>
                    <a:pt x="35" y="41"/>
                  </a:cubicBezTo>
                  <a:cubicBezTo>
                    <a:pt x="32" y="41"/>
                    <a:pt x="29" y="42"/>
                    <a:pt x="24" y="42"/>
                  </a:cubicBezTo>
                  <a:cubicBezTo>
                    <a:pt x="11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2" y="0"/>
                    <a:pt x="36" y="3"/>
                    <a:pt x="38" y="3"/>
                  </a:cubicBezTo>
                  <a:cubicBezTo>
                    <a:pt x="38" y="3"/>
                    <a:pt x="38" y="3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7"/>
                    <a:pt x="32" y="4"/>
                    <a:pt x="26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40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9011620" y="6684406"/>
              <a:ext cx="61594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19" y="38"/>
                </a:cxn>
                <a:cxn ang="0">
                  <a:pos x="20" y="38"/>
                </a:cxn>
                <a:cxn ang="0">
                  <a:pos x="20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0" y="41"/>
                </a:cxn>
                <a:cxn ang="0">
                  <a:pos x="30" y="38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4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3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 userDrawn="1"/>
          </p:nvSpPr>
          <p:spPr bwMode="auto">
            <a:xfrm>
              <a:off x="9078208" y="6684406"/>
              <a:ext cx="59929" cy="49739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16" y="38"/>
                </a:cxn>
                <a:cxn ang="0">
                  <a:pos x="16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4" y="0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4" y="6"/>
                </a:cxn>
                <a:cxn ang="0">
                  <a:pos x="44" y="41"/>
                </a:cxn>
                <a:cxn ang="0">
                  <a:pos x="41" y="41"/>
                </a:cxn>
                <a:cxn ang="0">
                  <a:pos x="10" y="8"/>
                </a:cxn>
                <a:cxn ang="0">
                  <a:pos x="10" y="33"/>
                </a:cxn>
              </a:cxnLst>
              <a:rect l="0" t="0" r="r" b="b"/>
              <a:pathLst>
                <a:path w="50" h="41">
                  <a:moveTo>
                    <a:pt x="10" y="33"/>
                  </a:moveTo>
                  <a:cubicBezTo>
                    <a:pt x="10" y="37"/>
                    <a:pt x="11" y="38"/>
                    <a:pt x="1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9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4" y="4"/>
                    <a:pt x="44" y="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91447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8" y="0"/>
                    <a:pt x="48" y="9"/>
                    <a:pt x="48" y="21"/>
                  </a:cubicBezTo>
                  <a:cubicBezTo>
                    <a:pt x="48" y="32"/>
                    <a:pt x="39" y="42"/>
                    <a:pt x="23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0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 userDrawn="1"/>
          </p:nvSpPr>
          <p:spPr bwMode="auto">
            <a:xfrm>
              <a:off x="9206389" y="6684406"/>
              <a:ext cx="46611" cy="49739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7" y="33"/>
                </a:cxn>
                <a:cxn ang="0">
                  <a:pos x="7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6" y="7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7" y="29"/>
                </a:cxn>
                <a:cxn ang="0">
                  <a:pos x="40" y="29"/>
                </a:cxn>
                <a:cxn ang="0">
                  <a:pos x="35" y="41"/>
                </a:cxn>
              </a:cxnLst>
              <a:rect l="0" t="0" r="r" b="b"/>
              <a:pathLst>
                <a:path w="40" h="41">
                  <a:moveTo>
                    <a:pt x="3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38"/>
                    <a:pt x="7" y="37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5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6" y="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37"/>
                    <a:pt x="33" y="35"/>
                    <a:pt x="37" y="29"/>
                  </a:cubicBezTo>
                  <a:cubicBezTo>
                    <a:pt x="40" y="29"/>
                    <a:pt x="40" y="29"/>
                    <a:pt x="40" y="29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92579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9" y="23"/>
                </a:cxn>
                <a:cxn ang="0">
                  <a:pos x="24" y="3"/>
                </a:cxn>
                <a:cxn ang="0">
                  <a:pos x="10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9" y="0"/>
                    <a:pt x="48" y="9"/>
                    <a:pt x="48" y="21"/>
                  </a:cubicBezTo>
                  <a:cubicBezTo>
                    <a:pt x="48" y="32"/>
                    <a:pt x="39" y="42"/>
                    <a:pt x="24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1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9" y="32"/>
                    <a:pt x="39" y="23"/>
                  </a:cubicBezTo>
                  <a:cubicBezTo>
                    <a:pt x="39" y="13"/>
                    <a:pt x="33" y="3"/>
                    <a:pt x="24" y="3"/>
                  </a:cubicBezTo>
                  <a:cubicBezTo>
                    <a:pt x="15" y="3"/>
                    <a:pt x="10" y="9"/>
                    <a:pt x="10" y="19"/>
                  </a:cubicBezTo>
                  <a:cubicBezTo>
                    <a:pt x="10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 userDrawn="1"/>
          </p:nvSpPr>
          <p:spPr bwMode="auto">
            <a:xfrm>
              <a:off x="9324582" y="6682691"/>
              <a:ext cx="53270" cy="51454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41" y="29"/>
                </a:cxn>
                <a:cxn ang="0">
                  <a:pos x="41" y="38"/>
                </a:cxn>
                <a:cxn ang="0">
                  <a:pos x="24" y="42"/>
                </a:cxn>
                <a:cxn ang="0">
                  <a:pos x="0" y="21"/>
                </a:cxn>
                <a:cxn ang="0">
                  <a:pos x="23" y="0"/>
                </a:cxn>
                <a:cxn ang="0">
                  <a:pos x="37" y="3"/>
                </a:cxn>
                <a:cxn ang="0">
                  <a:pos x="39" y="2"/>
                </a:cxn>
                <a:cxn ang="0">
                  <a:pos x="41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3"/>
                </a:cxn>
                <a:cxn ang="0">
                  <a:pos x="9" y="21"/>
                </a:cxn>
                <a:cxn ang="0">
                  <a:pos x="25" y="39"/>
                </a:cxn>
                <a:cxn ang="0">
                  <a:pos x="32" y="38"/>
                </a:cxn>
                <a:cxn ang="0">
                  <a:pos x="32" y="29"/>
                </a:cxn>
                <a:cxn ang="0">
                  <a:pos x="24" y="25"/>
                </a:cxn>
                <a:cxn ang="0">
                  <a:pos x="24" y="22"/>
                </a:cxn>
                <a:cxn ang="0">
                  <a:pos x="45" y="22"/>
                </a:cxn>
                <a:cxn ang="0">
                  <a:pos x="45" y="25"/>
                </a:cxn>
              </a:cxnLst>
              <a:rect l="0" t="0" r="r" b="b"/>
              <a:pathLst>
                <a:path w="45" h="42">
                  <a:moveTo>
                    <a:pt x="45" y="25"/>
                  </a:moveTo>
                  <a:cubicBezTo>
                    <a:pt x="42" y="25"/>
                    <a:pt x="41" y="26"/>
                    <a:pt x="41" y="2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40"/>
                    <a:pt x="30" y="42"/>
                    <a:pt x="24" y="42"/>
                  </a:cubicBezTo>
                  <a:cubicBezTo>
                    <a:pt x="8" y="42"/>
                    <a:pt x="0" y="33"/>
                    <a:pt x="0" y="21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0" y="0"/>
                    <a:pt x="35" y="3"/>
                    <a:pt x="37" y="3"/>
                  </a:cubicBezTo>
                  <a:cubicBezTo>
                    <a:pt x="38" y="3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7"/>
                    <a:pt x="32" y="3"/>
                    <a:pt x="25" y="3"/>
                  </a:cubicBezTo>
                  <a:cubicBezTo>
                    <a:pt x="16" y="3"/>
                    <a:pt x="9" y="10"/>
                    <a:pt x="9" y="21"/>
                  </a:cubicBezTo>
                  <a:cubicBezTo>
                    <a:pt x="9" y="31"/>
                    <a:pt x="16" y="39"/>
                    <a:pt x="25" y="39"/>
                  </a:cubicBezTo>
                  <a:cubicBezTo>
                    <a:pt x="28" y="39"/>
                    <a:pt x="30" y="39"/>
                    <a:pt x="32" y="3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1" y="25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45" y="22"/>
                    <a:pt x="45" y="22"/>
                    <a:pt x="45" y="22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9381182" y="6684406"/>
              <a:ext cx="58264" cy="49739"/>
            </a:xfrm>
            <a:custGeom>
              <a:avLst/>
              <a:gdLst/>
              <a:ahLst/>
              <a:cxnLst>
                <a:cxn ang="0">
                  <a:pos x="30" y="33"/>
                </a:cxn>
                <a:cxn ang="0">
                  <a:pos x="35" y="38"/>
                </a:cxn>
                <a:cxn ang="0">
                  <a:pos x="36" y="38"/>
                </a:cxn>
                <a:cxn ang="0">
                  <a:pos x="36" y="41"/>
                </a:cxn>
                <a:cxn ang="0">
                  <a:pos x="14" y="41"/>
                </a:cxn>
                <a:cxn ang="0">
                  <a:pos x="14" y="38"/>
                </a:cxn>
                <a:cxn ang="0">
                  <a:pos x="16" y="38"/>
                </a:cxn>
                <a:cxn ang="0">
                  <a:pos x="21" y="33"/>
                </a:cxn>
                <a:cxn ang="0">
                  <a:pos x="21" y="24"/>
                </a:cxn>
                <a:cxn ang="0">
                  <a:pos x="7" y="6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8" y="6"/>
                </a:cxn>
                <a:cxn ang="0">
                  <a:pos x="28" y="20"/>
                </a:cxn>
                <a:cxn ang="0">
                  <a:pos x="36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48" y="3"/>
                </a:cxn>
                <a:cxn ang="0">
                  <a:pos x="41" y="7"/>
                </a:cxn>
                <a:cxn ang="0">
                  <a:pos x="30" y="24"/>
                </a:cxn>
                <a:cxn ang="0">
                  <a:pos x="30" y="33"/>
                </a:cxn>
              </a:cxnLst>
              <a:rect l="0" t="0" r="r" b="b"/>
              <a:pathLst>
                <a:path w="48" h="41">
                  <a:moveTo>
                    <a:pt x="30" y="33"/>
                  </a:moveTo>
                  <a:cubicBezTo>
                    <a:pt x="30" y="36"/>
                    <a:pt x="31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8"/>
                    <a:pt x="21" y="36"/>
                    <a:pt x="21" y="3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8" y="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5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3" y="4"/>
                    <a:pt x="41" y="7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6571" y="290822"/>
            <a:ext cx="7796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757363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55625" y="442913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50875" y="509588"/>
            <a:ext cx="358775" cy="428625"/>
          </a:xfrm>
          <a:custGeom>
            <a:avLst/>
            <a:gdLst/>
            <a:ahLst/>
            <a:cxnLst>
              <a:cxn ang="0">
                <a:pos x="46" y="20"/>
              </a:cxn>
              <a:cxn ang="0">
                <a:pos x="29" y="35"/>
              </a:cxn>
              <a:cxn ang="0">
                <a:pos x="84" y="93"/>
              </a:cxn>
              <a:cxn ang="0">
                <a:pos x="66" y="105"/>
              </a:cxn>
              <a:cxn ang="0">
                <a:pos x="23" y="27"/>
              </a:cxn>
              <a:cxn ang="0">
                <a:pos x="90" y="31"/>
              </a:cxn>
              <a:cxn ang="0">
                <a:pos x="44" y="107"/>
              </a:cxn>
              <a:cxn ang="0">
                <a:pos x="40" y="78"/>
              </a:cxn>
              <a:cxn ang="0">
                <a:pos x="85" y="33"/>
              </a:cxn>
              <a:cxn ang="0">
                <a:pos x="69" y="19"/>
              </a:cxn>
              <a:cxn ang="0">
                <a:pos x="29" y="104"/>
              </a:cxn>
              <a:cxn ang="0">
                <a:pos x="86" y="56"/>
              </a:cxn>
              <a:cxn ang="0">
                <a:pos x="46" y="20"/>
              </a:cxn>
            </a:cxnLst>
            <a:rect l="0" t="0" r="r" b="b"/>
            <a:pathLst>
              <a:path w="112" h="134">
                <a:moveTo>
                  <a:pt x="46" y="20"/>
                </a:moveTo>
                <a:cubicBezTo>
                  <a:pt x="23" y="7"/>
                  <a:pt x="6" y="9"/>
                  <a:pt x="29" y="35"/>
                </a:cubicBezTo>
                <a:cubicBezTo>
                  <a:pt x="41" y="48"/>
                  <a:pt x="75" y="78"/>
                  <a:pt x="84" y="93"/>
                </a:cubicBezTo>
                <a:cubicBezTo>
                  <a:pt x="102" y="118"/>
                  <a:pt x="90" y="120"/>
                  <a:pt x="66" y="105"/>
                </a:cubicBezTo>
                <a:cubicBezTo>
                  <a:pt x="42" y="89"/>
                  <a:pt x="6" y="56"/>
                  <a:pt x="23" y="27"/>
                </a:cubicBezTo>
                <a:cubicBezTo>
                  <a:pt x="40" y="0"/>
                  <a:pt x="83" y="11"/>
                  <a:pt x="90" y="31"/>
                </a:cubicBezTo>
                <a:cubicBezTo>
                  <a:pt x="100" y="58"/>
                  <a:pt x="83" y="84"/>
                  <a:pt x="44" y="107"/>
                </a:cubicBezTo>
                <a:cubicBezTo>
                  <a:pt x="13" y="125"/>
                  <a:pt x="10" y="110"/>
                  <a:pt x="40" y="78"/>
                </a:cubicBezTo>
                <a:cubicBezTo>
                  <a:pt x="71" y="45"/>
                  <a:pt x="78" y="40"/>
                  <a:pt x="85" y="33"/>
                </a:cubicBezTo>
                <a:cubicBezTo>
                  <a:pt x="101" y="14"/>
                  <a:pt x="91" y="5"/>
                  <a:pt x="69" y="19"/>
                </a:cubicBezTo>
                <a:cubicBezTo>
                  <a:pt x="39" y="37"/>
                  <a:pt x="0" y="74"/>
                  <a:pt x="29" y="104"/>
                </a:cubicBezTo>
                <a:cubicBezTo>
                  <a:pt x="59" y="134"/>
                  <a:pt x="112" y="102"/>
                  <a:pt x="86" y="56"/>
                </a:cubicBezTo>
                <a:cubicBezTo>
                  <a:pt x="73" y="34"/>
                  <a:pt x="44" y="19"/>
                  <a:pt x="46" y="20"/>
                </a:cubicBezTo>
                <a:close/>
              </a:path>
            </a:pathLst>
          </a:custGeom>
          <a:noFill/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58800" y="446088"/>
            <a:ext cx="434975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0"/>
              </a:cxn>
              <a:cxn ang="0">
                <a:pos x="58" y="34"/>
              </a:cxn>
              <a:cxn ang="0">
                <a:pos x="58" y="300"/>
              </a:cxn>
              <a:cxn ang="0">
                <a:pos x="233" y="300"/>
              </a:cxn>
              <a:cxn ang="0">
                <a:pos x="274" y="270"/>
              </a:cxn>
              <a:cxn ang="0">
                <a:pos x="239" y="334"/>
              </a:cxn>
              <a:cxn ang="0">
                <a:pos x="0" y="334"/>
              </a:cxn>
              <a:cxn ang="0">
                <a:pos x="20" y="300"/>
              </a:cxn>
              <a:cxn ang="0">
                <a:pos x="20" y="34"/>
              </a:cxn>
              <a:cxn ang="0">
                <a:pos x="0" y="0"/>
              </a:cxn>
            </a:cxnLst>
            <a:rect l="0" t="0" r="r" b="b"/>
            <a:pathLst>
              <a:path w="274" h="334">
                <a:moveTo>
                  <a:pt x="0" y="0"/>
                </a:moveTo>
                <a:lnTo>
                  <a:pt x="80" y="0"/>
                </a:lnTo>
                <a:lnTo>
                  <a:pt x="58" y="34"/>
                </a:lnTo>
                <a:lnTo>
                  <a:pt x="58" y="300"/>
                </a:lnTo>
                <a:lnTo>
                  <a:pt x="233" y="300"/>
                </a:lnTo>
                <a:lnTo>
                  <a:pt x="274" y="270"/>
                </a:lnTo>
                <a:lnTo>
                  <a:pt x="239" y="334"/>
                </a:lnTo>
                <a:lnTo>
                  <a:pt x="0" y="334"/>
                </a:lnTo>
                <a:lnTo>
                  <a:pt x="20" y="300"/>
                </a:lnTo>
                <a:lnTo>
                  <a:pt x="20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60400" y="449263"/>
            <a:ext cx="431800" cy="530225"/>
          </a:xfrm>
          <a:custGeom>
            <a:avLst/>
            <a:gdLst/>
            <a:ahLst/>
            <a:cxnLst>
              <a:cxn ang="0">
                <a:pos x="272" y="334"/>
              </a:cxn>
              <a:cxn ang="0">
                <a:pos x="191" y="334"/>
              </a:cxn>
              <a:cxn ang="0">
                <a:pos x="214" y="300"/>
              </a:cxn>
              <a:cxn ang="0">
                <a:pos x="214" y="34"/>
              </a:cxn>
              <a:cxn ang="0">
                <a:pos x="41" y="34"/>
              </a:cxn>
              <a:cxn ang="0">
                <a:pos x="0" y="64"/>
              </a:cxn>
              <a:cxn ang="0">
                <a:pos x="34" y="0"/>
              </a:cxn>
              <a:cxn ang="0">
                <a:pos x="272" y="0"/>
              </a:cxn>
              <a:cxn ang="0">
                <a:pos x="252" y="34"/>
              </a:cxn>
              <a:cxn ang="0">
                <a:pos x="252" y="300"/>
              </a:cxn>
              <a:cxn ang="0">
                <a:pos x="272" y="334"/>
              </a:cxn>
            </a:cxnLst>
            <a:rect l="0" t="0" r="r" b="b"/>
            <a:pathLst>
              <a:path w="272" h="334">
                <a:moveTo>
                  <a:pt x="272" y="334"/>
                </a:moveTo>
                <a:lnTo>
                  <a:pt x="191" y="334"/>
                </a:lnTo>
                <a:lnTo>
                  <a:pt x="214" y="300"/>
                </a:lnTo>
                <a:lnTo>
                  <a:pt x="214" y="34"/>
                </a:lnTo>
                <a:lnTo>
                  <a:pt x="41" y="34"/>
                </a:lnTo>
                <a:lnTo>
                  <a:pt x="0" y="64"/>
                </a:lnTo>
                <a:lnTo>
                  <a:pt x="34" y="0"/>
                </a:lnTo>
                <a:lnTo>
                  <a:pt x="272" y="0"/>
                </a:lnTo>
                <a:lnTo>
                  <a:pt x="252" y="34"/>
                </a:lnTo>
                <a:lnTo>
                  <a:pt x="252" y="300"/>
                </a:lnTo>
                <a:lnTo>
                  <a:pt x="272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12U-0</a:t>
            </a:r>
            <a:fld id="{6A829F23-F466-44AA-A5B9-24580D3A690E}" type="slidenum">
              <a:rPr lang="en-US" sz="1000" smtClean="0">
                <a:solidFill>
                  <a:schemeClr val="bg1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82588" indent="-382588" algn="l" defTabSz="1019175" rtl="0" eaLnBrk="1" fontAlgn="base" hangingPunct="1">
        <a:spcBef>
          <a:spcPct val="75000"/>
        </a:spcBef>
        <a:spcAft>
          <a:spcPct val="0"/>
        </a:spcAft>
        <a:buSzPct val="125000"/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960438" indent="-381000" algn="l" defTabSz="1019175" rtl="0" eaLnBrk="1" fontAlgn="base" hangingPunct="1">
        <a:spcBef>
          <a:spcPct val="50000"/>
        </a:spcBef>
        <a:spcAft>
          <a:spcPct val="0"/>
        </a:spcAft>
        <a:buSzPct val="100000"/>
        <a:buChar char="–"/>
        <a:defRPr b="1">
          <a:solidFill>
            <a:schemeClr val="bg1"/>
          </a:solidFill>
          <a:latin typeface="+mn-lt"/>
        </a:defRPr>
      </a:lvl2pPr>
      <a:lvl3pPr marL="1343025" indent="-255588" algn="l" defTabSz="1019175" rtl="0" eaLnBrk="1" fontAlgn="base" hangingPunct="1">
        <a:spcBef>
          <a:spcPct val="35000"/>
        </a:spcBef>
        <a:spcAft>
          <a:spcPct val="0"/>
        </a:spcAft>
        <a:buSzPct val="100000"/>
        <a:buChar char=" "/>
        <a:defRPr sz="1600" b="1">
          <a:solidFill>
            <a:schemeClr val="bg1"/>
          </a:solidFill>
          <a:latin typeface="+mn-lt"/>
        </a:defRPr>
      </a:lvl3pPr>
      <a:lvl4pPr marL="1722438" indent="-131763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4pPr>
      <a:lvl5pPr marL="2038350" indent="-209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5pPr>
      <a:lvl6pPr marL="2495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9527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4099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8671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Jeremy </a:t>
            </a:r>
            <a:r>
              <a:rPr lang="en-US" dirty="0" err="1" smtClean="0"/>
              <a:t>Kepner</a:t>
            </a:r>
            <a:endParaRPr lang="en-US" dirty="0" smtClean="0"/>
          </a:p>
          <a:p>
            <a:r>
              <a:rPr lang="en-US" sz="2000" dirty="0" smtClean="0"/>
              <a:t>Lecture 1: Using Associative Arrays</a:t>
            </a:r>
          </a:p>
          <a:p>
            <a:endParaRPr lang="en-US" sz="2000" dirty="0" smtClean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Signal Processing on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1134" y="6359343"/>
            <a:ext cx="4673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This work is sponsored by the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Department </a:t>
            </a:r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of the Air Force under Air Force Contract #FA8721-05-C-0002.  Opinions, interpretations, recommendations and conclusions are those of the authors and are not necessarily endorsed by the United States Government.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490913" y="6424377"/>
            <a:ext cx="3076574" cy="35742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Power law (as expected)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Degree Distribution</a:t>
            </a:r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 rot="-5400000">
            <a:off x="899538" y="3451490"/>
            <a:ext cx="2088713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Number of Records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082351" y="5676371"/>
            <a:ext cx="2114361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Number of citations</a:t>
            </a:r>
          </a:p>
        </p:txBody>
      </p:sp>
      <p:pic>
        <p:nvPicPr>
          <p:cNvPr id="15" name="Picture 8" descr="WOS-2005-D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1528763"/>
            <a:ext cx="5948363" cy="41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67865" y="6329128"/>
            <a:ext cx="6122670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Authors are in the same </a:t>
            </a:r>
            <a:r>
              <a:rPr lang="en-US" b="1" kern="0" dirty="0" err="1" smtClean="0"/>
              <a:t>DoclD</a:t>
            </a:r>
            <a:endParaRPr lang="en-US" b="1" kern="0" dirty="0" smtClean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Author Graph</a:t>
            </a:r>
            <a:endParaRPr lang="en-US" dirty="0"/>
          </a:p>
        </p:txBody>
      </p:sp>
      <p:pic>
        <p:nvPicPr>
          <p:cNvPr id="14" name="Picture 11" descr="auth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671638"/>
            <a:ext cx="868362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 rot="-5400000">
            <a:off x="38715" y="3617383"/>
            <a:ext cx="85760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Author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621034" y="5901796"/>
            <a:ext cx="85760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Author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272958" y="1323138"/>
            <a:ext cx="5813127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('author</a:t>
            </a:r>
            <a:r>
              <a:rPr lang="en-US" sz="1800" b="1" kern="0" dirty="0">
                <a:solidFill>
                  <a:srgbClr val="000000"/>
                </a:solidFill>
              </a:rPr>
              <a:t>/</a:t>
            </a:r>
            <a:r>
              <a:rPr lang="en-US" sz="1800" b="1" kern="0" dirty="0" smtClean="0">
                <a:solidFill>
                  <a:srgbClr val="000000"/>
                </a:solidFill>
              </a:rPr>
              <a:t>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('author/'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Author </a:t>
            </a:r>
            <a:r>
              <a:rPr lang="en-US" dirty="0" err="1" smtClean="0"/>
              <a:t>DoclD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45983" y="6329128"/>
            <a:ext cx="5766435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</a:t>
            </a:r>
            <a:r>
              <a:rPr lang="en-US" b="1" kern="0" dirty="0" err="1" smtClean="0"/>
              <a:t>DoclDs</a:t>
            </a:r>
            <a:r>
              <a:rPr lang="en-US" b="1" kern="0" dirty="0" smtClean="0"/>
              <a:t> share an Author</a:t>
            </a:r>
          </a:p>
        </p:txBody>
      </p:sp>
      <p:pic>
        <p:nvPicPr>
          <p:cNvPr id="15" name="Picture 11" descr="author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71638"/>
            <a:ext cx="8739187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 rot="-5400000">
            <a:off x="126415" y="3603096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DocID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892675" y="5892271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DocID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72958" y="1323138"/>
            <a:ext cx="5813127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('author</a:t>
            </a:r>
            <a:r>
              <a:rPr lang="en-US" sz="1800" b="1" kern="0" dirty="0">
                <a:solidFill>
                  <a:srgbClr val="000000"/>
                </a:solidFill>
              </a:rPr>
              <a:t>/</a:t>
            </a:r>
            <a:r>
              <a:rPr lang="en-US" sz="1800" b="1" kern="0" dirty="0" smtClean="0">
                <a:solidFill>
                  <a:srgbClr val="000000"/>
                </a:solidFill>
              </a:rPr>
              <a:t>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('author</a:t>
            </a:r>
            <a:r>
              <a:rPr lang="en-US" sz="1800" b="1" kern="0" dirty="0" smtClean="0">
                <a:solidFill>
                  <a:srgbClr val="000000"/>
                </a:solidFill>
              </a:rPr>
              <a:t>/’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lang="en-US" sz="1800" b="1" kern="0" baseline="30000" dirty="0" smtClean="0">
                <a:solidFill>
                  <a:srgbClr val="000000"/>
                </a:solidFill>
              </a:rPr>
              <a:t>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Institution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15954" y="6329128"/>
            <a:ext cx="6226492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Institutions are the same </a:t>
            </a:r>
            <a:r>
              <a:rPr lang="en-US" b="1" kern="0" dirty="0" err="1" smtClean="0"/>
              <a:t>DoclD</a:t>
            </a:r>
            <a:endParaRPr lang="en-US" b="1" kern="0" dirty="0" smtClean="0"/>
          </a:p>
        </p:txBody>
      </p:sp>
      <p:pic>
        <p:nvPicPr>
          <p:cNvPr id="11" name="Picture 11" descr="institu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639888"/>
            <a:ext cx="8712200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-74760" y="3603096"/>
            <a:ext cx="117981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Institution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892675" y="5892271"/>
            <a:ext cx="117981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Institution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662631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institution</a:t>
            </a:r>
            <a:r>
              <a:rPr lang="en-US" sz="1800" b="1" kern="0" dirty="0" smtClean="0">
                <a:solidFill>
                  <a:srgbClr val="000000"/>
                </a:solidFill>
              </a:rPr>
              <a:t>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'institution/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nstitution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39888"/>
            <a:ext cx="8739187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Institution </a:t>
            </a:r>
            <a:r>
              <a:rPr lang="en-US" dirty="0" err="1" smtClean="0"/>
              <a:t>DoclD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10502" y="6329128"/>
            <a:ext cx="5837396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</a:t>
            </a:r>
            <a:r>
              <a:rPr lang="en-US" b="1" kern="0" dirty="0" err="1" smtClean="0"/>
              <a:t>DoclDs</a:t>
            </a:r>
            <a:r>
              <a:rPr lang="en-US" b="1" kern="0" dirty="0" smtClean="0"/>
              <a:t> share an Institution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126416" y="3571346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700003" y="5892271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662631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institution</a:t>
            </a:r>
            <a:r>
              <a:rPr lang="en-US" sz="1800" b="1" kern="0" dirty="0" smtClean="0">
                <a:solidFill>
                  <a:srgbClr val="000000"/>
                </a:solidFill>
              </a:rPr>
              <a:t>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'institution/’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lang="en-US" sz="1800" b="1" kern="0" baseline="30000" dirty="0" smtClean="0">
                <a:solidFill>
                  <a:srgbClr val="000000"/>
                </a:solidFill>
              </a:rPr>
              <a:t>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keywor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633538"/>
            <a:ext cx="8948737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Keyword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857375" y="6329128"/>
            <a:ext cx="6343650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Keywords are in the same </a:t>
            </a:r>
            <a:r>
              <a:rPr lang="en-US" b="1" kern="0" dirty="0" err="1" smtClean="0"/>
              <a:t>DoclD</a:t>
            </a:r>
            <a:endParaRPr lang="en-US" b="1" kern="0" dirty="0" smtClean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-77314" y="3571346"/>
            <a:ext cx="105157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Keyword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562946" y="5892271"/>
            <a:ext cx="105157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Keyword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419626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'keyword/,'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</a:t>
            </a:r>
            <a:r>
              <a:rPr lang="en-US" sz="1800" b="1" kern="0" dirty="0">
                <a:solidFill>
                  <a:srgbClr val="000000"/>
                </a:solidFill>
              </a:rPr>
              <a:t>keyword</a:t>
            </a:r>
            <a:r>
              <a:rPr lang="en-US" sz="1800" b="1" kern="0" dirty="0" smtClean="0">
                <a:solidFill>
                  <a:srgbClr val="000000"/>
                </a:solidFill>
              </a:rPr>
              <a:t>/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keywords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33538"/>
            <a:ext cx="8739187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Keyword </a:t>
            </a:r>
            <a:r>
              <a:rPr lang="en-US" dirty="0" err="1" smtClean="0"/>
              <a:t>DoclD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095500" y="6329128"/>
            <a:ext cx="5867400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</a:t>
            </a:r>
            <a:r>
              <a:rPr lang="en-US" b="1" kern="0" dirty="0" err="1" smtClean="0"/>
              <a:t>DoclDs</a:t>
            </a:r>
            <a:r>
              <a:rPr lang="en-US" b="1" kern="0" dirty="0" smtClean="0"/>
              <a:t> share a Keyword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59742" y="3564996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700003" y="5892271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419626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'keyword/,'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</a:t>
            </a:r>
            <a:r>
              <a:rPr lang="en-US" sz="1800" b="1" kern="0" dirty="0">
                <a:solidFill>
                  <a:srgbClr val="000000"/>
                </a:solidFill>
              </a:rPr>
              <a:t>keyword</a:t>
            </a:r>
            <a:r>
              <a:rPr lang="en-US" sz="1800" b="1" kern="0" dirty="0" smtClean="0">
                <a:solidFill>
                  <a:srgbClr val="000000"/>
                </a:solidFill>
              </a:rPr>
              <a:t>/’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lang="en-US" sz="1800" b="1" kern="0" baseline="30000" dirty="0" smtClean="0">
                <a:solidFill>
                  <a:srgbClr val="000000"/>
                </a:solidFill>
              </a:rPr>
              <a:t>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3356240" y="1970395"/>
            <a:ext cx="8187055" cy="4816129"/>
          </a:xfrm>
        </p:spPr>
        <p:txBody>
          <a:bodyPr/>
          <a:lstStyle/>
          <a:p>
            <a:r>
              <a:rPr lang="en-US" dirty="0" smtClean="0"/>
              <a:t>Citation Data</a:t>
            </a:r>
          </a:p>
          <a:p>
            <a:r>
              <a:rPr lang="en-US" dirty="0" smtClean="0"/>
              <a:t>Graph Construction</a:t>
            </a:r>
          </a:p>
          <a:p>
            <a:r>
              <a:rPr lang="en-US" dirty="0" smtClean="0"/>
              <a:t>Multi-Hyper Graphs</a:t>
            </a:r>
          </a:p>
          <a:p>
            <a:pPr lvl="1"/>
            <a:r>
              <a:rPr lang="en-US" dirty="0" smtClean="0"/>
              <a:t>Undirected</a:t>
            </a:r>
          </a:p>
          <a:p>
            <a:pPr lvl="1"/>
            <a:r>
              <a:rPr lang="en-US" dirty="0" smtClean="0"/>
              <a:t>Directed</a:t>
            </a:r>
          </a:p>
          <a:p>
            <a:pPr lvl="1"/>
            <a:r>
              <a:rPr lang="en-US" dirty="0" smtClean="0"/>
              <a:t>Multi</a:t>
            </a:r>
          </a:p>
          <a:p>
            <a:pPr lvl="1"/>
            <a:r>
              <a:rPr lang="en-US" dirty="0" smtClean="0"/>
              <a:t>Hyper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672285" y="306197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Content Placeholder 35"/>
          <p:cNvSpPr txBox="1">
            <a:spLocks/>
          </p:cNvSpPr>
          <p:nvPr/>
        </p:nvSpPr>
        <p:spPr>
          <a:xfrm>
            <a:off x="5972174" y="3248025"/>
            <a:ext cx="3245391" cy="2019299"/>
          </a:xfrm>
          <a:prstGeom prst="rect">
            <a:avLst/>
          </a:prstGeom>
        </p:spPr>
        <p:txBody>
          <a:bodyPr lIns="101882" tIns="50941" rIns="101882" bIns="50941"/>
          <a:lstStyle/>
          <a:p>
            <a:pPr marL="382588" marR="0" lvl="0" indent="-382588" algn="l" defTabSz="1019175" rtl="0" eaLnBrk="1" fontAlgn="base" latinLnBrk="0" hangingPunct="1">
              <a:lnSpc>
                <a:spcPts val="9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p:sp>
        <p:nvSpPr>
          <p:cNvPr id="3" name="Content Placeholder 35"/>
          <p:cNvSpPr txBox="1">
            <a:spLocks/>
          </p:cNvSpPr>
          <p:nvPr/>
        </p:nvSpPr>
        <p:spPr>
          <a:xfrm>
            <a:off x="522429" y="4438650"/>
            <a:ext cx="9007651" cy="2501554"/>
          </a:xfrm>
          <a:prstGeom prst="rect">
            <a:avLst/>
          </a:prstGeom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r>
              <a:rPr lang="en-US" smtClean="0"/>
              <a:t>Directed graphs can be represented as a sparse matrices</a:t>
            </a:r>
          </a:p>
          <a:p>
            <a:pPr lvl="1"/>
            <a:r>
              <a:rPr lang="en-US" smtClean="0"/>
              <a:t>Multiply by adjacency matrix – step to neighbor vertices</a:t>
            </a:r>
          </a:p>
          <a:p>
            <a:pPr lvl="1"/>
            <a:r>
              <a:rPr lang="en-US" smtClean="0"/>
              <a:t>Work-efficient implementation from sparse data structures</a:t>
            </a:r>
          </a:p>
          <a:p>
            <a:r>
              <a:rPr lang="en-US" smtClean="0"/>
              <a:t>The real world is far more complex than directed graphs</a:t>
            </a:r>
          </a:p>
          <a:p>
            <a:pPr lvl="1"/>
            <a:r>
              <a:rPr lang="en-US" smtClean="0"/>
              <a:t>Directed, multi, hypergraphs</a:t>
            </a:r>
            <a:endParaRPr lang="en-US" dirty="0"/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4603750" y="2152650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spect="1" noChangeArrowheads="1"/>
          </p:cNvSpPr>
          <p:nvPr/>
        </p:nvSpPr>
        <p:spPr bwMode="auto">
          <a:xfrm>
            <a:off x="4538663" y="1433513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>
            <a:spLocks noChangeAspect="1" noChangeArrowheads="1"/>
          </p:cNvSpPr>
          <p:nvPr/>
        </p:nvSpPr>
        <p:spPr bwMode="auto">
          <a:xfrm>
            <a:off x="4603750" y="31353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4603750" y="1498600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Oval 7"/>
          <p:cNvSpPr>
            <a:spLocks noChangeAspect="1" noChangeArrowheads="1"/>
          </p:cNvSpPr>
          <p:nvPr/>
        </p:nvSpPr>
        <p:spPr bwMode="auto">
          <a:xfrm>
            <a:off x="4603750" y="182562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4603750" y="280828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>
            <a:spLocks noChangeAspect="1" noChangeArrowheads="1"/>
          </p:cNvSpPr>
          <p:nvPr/>
        </p:nvSpPr>
        <p:spPr bwMode="auto">
          <a:xfrm>
            <a:off x="4603750" y="346392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spect="1" noChangeArrowheads="1"/>
          </p:cNvSpPr>
          <p:nvPr/>
        </p:nvSpPr>
        <p:spPr bwMode="auto">
          <a:xfrm>
            <a:off x="3546475" y="1433513"/>
            <a:ext cx="258763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95675" y="3621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371975" y="3621088"/>
            <a:ext cx="78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>
                <a:solidFill>
                  <a:srgbClr val="FF0000"/>
                </a:solidFill>
                <a:latin typeface="Times" charset="0"/>
              </a:rPr>
              <a:t>T</a:t>
            </a: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611563" y="1498600"/>
            <a:ext cx="136525" cy="2101850"/>
            <a:chOff x="2017" y="814"/>
            <a:chExt cx="86" cy="1324"/>
          </a:xfrm>
        </p:grpSpPr>
        <p:sp>
          <p:nvSpPr>
            <p:cNvPr id="16" name="Oval 15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16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18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19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048375" y="1273175"/>
            <a:ext cx="3130550" cy="2324100"/>
            <a:chOff x="3552" y="672"/>
            <a:chExt cx="1972" cy="1464"/>
          </a:xfrm>
        </p:grpSpPr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3609" y="879"/>
              <a:ext cx="152" cy="513"/>
              <a:chOff x="2776" y="1167"/>
              <a:chExt cx="152" cy="513"/>
            </a:xfrm>
          </p:grpSpPr>
          <p:sp>
            <p:nvSpPr>
              <p:cNvPr id="72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Freeform 25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5" name="Group 26"/>
            <p:cNvGrpSpPr>
              <a:grpSpLocks/>
            </p:cNvGrpSpPr>
            <p:nvPr/>
          </p:nvGrpSpPr>
          <p:grpSpPr bwMode="auto">
            <a:xfrm flipH="1" flipV="1">
              <a:off x="3785" y="879"/>
              <a:ext cx="152" cy="513"/>
              <a:chOff x="2776" y="1167"/>
              <a:chExt cx="152" cy="513"/>
            </a:xfrm>
          </p:grpSpPr>
          <p:sp>
            <p:nvSpPr>
              <p:cNvPr id="70" name="Line 2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Freeform 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6" name="Group 29"/>
            <p:cNvGrpSpPr>
              <a:grpSpLocks/>
            </p:cNvGrpSpPr>
            <p:nvPr/>
          </p:nvGrpSpPr>
          <p:grpSpPr bwMode="auto">
            <a:xfrm>
              <a:off x="3761" y="740"/>
              <a:ext cx="777" cy="133"/>
              <a:chOff x="2928" y="1028"/>
              <a:chExt cx="777" cy="133"/>
            </a:xfrm>
          </p:grpSpPr>
          <p:sp>
            <p:nvSpPr>
              <p:cNvPr id="68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Freeform 3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7" name="Oval 26"/>
            <p:cNvSpPr>
              <a:spLocks noChangeAspect="1" noChangeArrowheads="1"/>
            </p:cNvSpPr>
            <p:nvPr/>
          </p:nvSpPr>
          <p:spPr bwMode="auto">
            <a:xfrm>
              <a:off x="3713" y="816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800">
                <a:latin typeface="Verdana" charset="0"/>
              </a:endParaRPr>
            </a:p>
          </p:txBody>
        </p: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3767" y="1403"/>
              <a:ext cx="777" cy="523"/>
              <a:chOff x="2934" y="1691"/>
              <a:chExt cx="777" cy="523"/>
            </a:xfrm>
          </p:grpSpPr>
          <p:sp>
            <p:nvSpPr>
              <p:cNvPr id="66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8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Freeform 35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3589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4545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1" name="Text Box 38"/>
            <p:cNvSpPr txBox="1">
              <a:spLocks noChangeArrowheads="1"/>
            </p:cNvSpPr>
            <p:nvPr/>
          </p:nvSpPr>
          <p:spPr bwMode="auto">
            <a:xfrm>
              <a:off x="3601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2" name="Text Box 39"/>
            <p:cNvSpPr txBox="1">
              <a:spLocks noChangeArrowheads="1"/>
            </p:cNvSpPr>
            <p:nvPr/>
          </p:nvSpPr>
          <p:spPr bwMode="auto">
            <a:xfrm>
              <a:off x="3552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3" name="Text Box 40"/>
            <p:cNvSpPr txBox="1">
              <a:spLocks noChangeArrowheads="1"/>
            </p:cNvSpPr>
            <p:nvPr/>
          </p:nvSpPr>
          <p:spPr bwMode="auto">
            <a:xfrm>
              <a:off x="4557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34" name="Oval 33"/>
            <p:cNvSpPr>
              <a:spLocks noChangeAspect="1" noChangeArrowheads="1"/>
            </p:cNvSpPr>
            <p:nvPr/>
          </p:nvSpPr>
          <p:spPr bwMode="auto">
            <a:xfrm>
              <a:off x="4481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4"/>
            <p:cNvSpPr>
              <a:spLocks noChangeAspect="1" noChangeArrowheads="1"/>
            </p:cNvSpPr>
            <p:nvPr/>
          </p:nvSpPr>
          <p:spPr bwMode="auto">
            <a:xfrm>
              <a:off x="4481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5"/>
            <p:cNvSpPr>
              <a:spLocks noChangeAspect="1" noChangeArrowheads="1"/>
            </p:cNvSpPr>
            <p:nvPr/>
          </p:nvSpPr>
          <p:spPr bwMode="auto">
            <a:xfrm>
              <a:off x="4481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Oval 36"/>
            <p:cNvSpPr>
              <a:spLocks noChangeAspect="1" noChangeArrowheads="1"/>
            </p:cNvSpPr>
            <p:nvPr/>
          </p:nvSpPr>
          <p:spPr bwMode="auto">
            <a:xfrm>
              <a:off x="52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4553" y="1276"/>
              <a:ext cx="777" cy="133"/>
              <a:chOff x="2928" y="1028"/>
              <a:chExt cx="777" cy="133"/>
            </a:xfrm>
          </p:grpSpPr>
          <p:sp>
            <p:nvSpPr>
              <p:cNvPr id="64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 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9" name="Group 48"/>
            <p:cNvGrpSpPr>
              <a:grpSpLocks/>
            </p:cNvGrpSpPr>
            <p:nvPr/>
          </p:nvGrpSpPr>
          <p:grpSpPr bwMode="auto">
            <a:xfrm>
              <a:off x="3769" y="1808"/>
              <a:ext cx="777" cy="133"/>
              <a:chOff x="2928" y="1028"/>
              <a:chExt cx="777" cy="133"/>
            </a:xfrm>
          </p:grpSpPr>
          <p:sp>
            <p:nvSpPr>
              <p:cNvPr id="62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Freeform 5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0" name="Group 51"/>
            <p:cNvGrpSpPr>
              <a:grpSpLocks/>
            </p:cNvGrpSpPr>
            <p:nvPr/>
          </p:nvGrpSpPr>
          <p:grpSpPr bwMode="auto">
            <a:xfrm flipH="1" flipV="1">
              <a:off x="3757" y="1940"/>
              <a:ext cx="777" cy="133"/>
              <a:chOff x="2928" y="1028"/>
              <a:chExt cx="777" cy="133"/>
            </a:xfrm>
          </p:grpSpPr>
          <p:sp>
            <p:nvSpPr>
              <p:cNvPr id="60" name="Line 5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1" name="Group 54"/>
            <p:cNvGrpSpPr>
              <a:grpSpLocks/>
            </p:cNvGrpSpPr>
            <p:nvPr/>
          </p:nvGrpSpPr>
          <p:grpSpPr bwMode="auto">
            <a:xfrm flipH="1" flipV="1">
              <a:off x="3773" y="1404"/>
              <a:ext cx="777" cy="133"/>
              <a:chOff x="2928" y="1028"/>
              <a:chExt cx="777" cy="133"/>
            </a:xfrm>
          </p:grpSpPr>
          <p:sp>
            <p:nvSpPr>
              <p:cNvPr id="58" name="Line 5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2" name="Group 57"/>
            <p:cNvGrpSpPr>
              <a:grpSpLocks/>
            </p:cNvGrpSpPr>
            <p:nvPr/>
          </p:nvGrpSpPr>
          <p:grpSpPr bwMode="auto">
            <a:xfrm flipV="1">
              <a:off x="3605" y="1423"/>
              <a:ext cx="152" cy="513"/>
              <a:chOff x="2776" y="1167"/>
              <a:chExt cx="152" cy="513"/>
            </a:xfrm>
          </p:grpSpPr>
          <p:sp>
            <p:nvSpPr>
              <p:cNvPr id="56" name="Line 5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5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3" name="Group 60"/>
            <p:cNvGrpSpPr>
              <a:grpSpLocks/>
            </p:cNvGrpSpPr>
            <p:nvPr/>
          </p:nvGrpSpPr>
          <p:grpSpPr bwMode="auto">
            <a:xfrm flipH="1" flipV="1">
              <a:off x="4545" y="879"/>
              <a:ext cx="152" cy="513"/>
              <a:chOff x="2776" y="1167"/>
              <a:chExt cx="152" cy="513"/>
            </a:xfrm>
          </p:grpSpPr>
          <p:sp>
            <p:nvSpPr>
              <p:cNvPr id="54" name="Line 6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4" name="Group 63"/>
            <p:cNvGrpSpPr>
              <a:grpSpLocks/>
            </p:cNvGrpSpPr>
            <p:nvPr/>
          </p:nvGrpSpPr>
          <p:grpSpPr bwMode="auto">
            <a:xfrm>
              <a:off x="4538" y="1397"/>
              <a:ext cx="764" cy="543"/>
              <a:chOff x="3696" y="1680"/>
              <a:chExt cx="764" cy="543"/>
            </a:xfrm>
          </p:grpSpPr>
          <p:sp>
            <p:nvSpPr>
              <p:cNvPr id="52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095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Freeform 65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5" name="Group 66"/>
            <p:cNvGrpSpPr>
              <a:grpSpLocks/>
            </p:cNvGrpSpPr>
            <p:nvPr/>
          </p:nvGrpSpPr>
          <p:grpSpPr bwMode="auto">
            <a:xfrm>
              <a:off x="4559" y="882"/>
              <a:ext cx="764" cy="543"/>
              <a:chOff x="3726" y="1170"/>
              <a:chExt cx="764" cy="543"/>
            </a:xfrm>
          </p:grpSpPr>
          <p:sp>
            <p:nvSpPr>
              <p:cNvPr id="50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" name="Freeform 6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6" name="Text Box 69"/>
            <p:cNvSpPr txBox="1">
              <a:spLocks noChangeArrowheads="1"/>
            </p:cNvSpPr>
            <p:nvPr/>
          </p:nvSpPr>
          <p:spPr bwMode="auto">
            <a:xfrm>
              <a:off x="4537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7" name="Text Box 70"/>
            <p:cNvSpPr txBox="1">
              <a:spLocks noChangeArrowheads="1"/>
            </p:cNvSpPr>
            <p:nvPr/>
          </p:nvSpPr>
          <p:spPr bwMode="auto">
            <a:xfrm>
              <a:off x="5337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48" name="Oval 71"/>
            <p:cNvSpPr>
              <a:spLocks noChangeAspect="1" noChangeArrowheads="1"/>
            </p:cNvSpPr>
            <p:nvPr/>
          </p:nvSpPr>
          <p:spPr bwMode="auto">
            <a:xfrm>
              <a:off x="3713" y="13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72"/>
            <p:cNvSpPr>
              <a:spLocks noChangeAspect="1" noChangeArrowheads="1"/>
            </p:cNvSpPr>
            <p:nvPr/>
          </p:nvSpPr>
          <p:spPr bwMode="auto">
            <a:xfrm>
              <a:off x="3713" y="1872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1095375" y="1433513"/>
            <a:ext cx="2230438" cy="2233612"/>
            <a:chOff x="432" y="773"/>
            <a:chExt cx="1405" cy="1407"/>
          </a:xfrm>
        </p:grpSpPr>
        <p:sp>
          <p:nvSpPr>
            <p:cNvPr id="75" name="Oval 74"/>
            <p:cNvSpPr>
              <a:spLocks noChangeAspect="1" noChangeArrowheads="1"/>
            </p:cNvSpPr>
            <p:nvPr/>
          </p:nvSpPr>
          <p:spPr bwMode="auto">
            <a:xfrm>
              <a:off x="473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Rectangle 75"/>
            <p:cNvSpPr>
              <a:spLocks noChangeAspect="1" noChangeArrowheads="1"/>
            </p:cNvSpPr>
            <p:nvPr/>
          </p:nvSpPr>
          <p:spPr bwMode="auto">
            <a:xfrm>
              <a:off x="432" y="773"/>
              <a:ext cx="1405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6"/>
            <p:cNvSpPr>
              <a:spLocks noChangeAspect="1" noChangeArrowheads="1"/>
            </p:cNvSpPr>
            <p:nvPr/>
          </p:nvSpPr>
          <p:spPr bwMode="auto">
            <a:xfrm>
              <a:off x="473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7"/>
            <p:cNvSpPr>
              <a:spLocks noChangeAspect="1" noChangeArrowheads="1"/>
            </p:cNvSpPr>
            <p:nvPr/>
          </p:nvSpPr>
          <p:spPr bwMode="auto">
            <a:xfrm>
              <a:off x="679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8"/>
            <p:cNvSpPr>
              <a:spLocks noChangeAspect="1" noChangeArrowheads="1"/>
            </p:cNvSpPr>
            <p:nvPr/>
          </p:nvSpPr>
          <p:spPr bwMode="auto">
            <a:xfrm>
              <a:off x="885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9"/>
            <p:cNvSpPr>
              <a:spLocks noChangeAspect="1" noChangeArrowheads="1"/>
            </p:cNvSpPr>
            <p:nvPr/>
          </p:nvSpPr>
          <p:spPr bwMode="auto">
            <a:xfrm>
              <a:off x="109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80"/>
            <p:cNvSpPr>
              <a:spLocks noChangeAspect="1" noChangeArrowheads="1"/>
            </p:cNvSpPr>
            <p:nvPr/>
          </p:nvSpPr>
          <p:spPr bwMode="auto">
            <a:xfrm>
              <a:off x="1298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2"/>
            <p:cNvSpPr>
              <a:spLocks noChangeAspect="1" noChangeArrowheads="1"/>
            </p:cNvSpPr>
            <p:nvPr/>
          </p:nvSpPr>
          <p:spPr bwMode="auto">
            <a:xfrm>
              <a:off x="1711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4"/>
            <p:cNvSpPr>
              <a:spLocks noChangeAspect="1" noChangeArrowheads="1"/>
            </p:cNvSpPr>
            <p:nvPr/>
          </p:nvSpPr>
          <p:spPr bwMode="auto">
            <a:xfrm>
              <a:off x="885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5"/>
            <p:cNvSpPr>
              <a:spLocks noChangeAspect="1" noChangeArrowheads="1"/>
            </p:cNvSpPr>
            <p:nvPr/>
          </p:nvSpPr>
          <p:spPr bwMode="auto">
            <a:xfrm>
              <a:off x="1092" y="814"/>
              <a:ext cx="86" cy="86"/>
            </a:xfrm>
            <a:prstGeom prst="ellipse">
              <a:avLst/>
            </a:prstGeom>
            <a:solidFill>
              <a:srgbClr val="00A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6"/>
            <p:cNvSpPr>
              <a:spLocks noChangeAspect="1" noChangeArrowheads="1"/>
            </p:cNvSpPr>
            <p:nvPr/>
          </p:nvSpPr>
          <p:spPr bwMode="auto">
            <a:xfrm>
              <a:off x="1298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7"/>
            <p:cNvSpPr>
              <a:spLocks noChangeAspect="1" noChangeArrowheads="1"/>
            </p:cNvSpPr>
            <p:nvPr/>
          </p:nvSpPr>
          <p:spPr bwMode="auto">
            <a:xfrm>
              <a:off x="1504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8"/>
            <p:cNvSpPr>
              <a:spLocks noChangeAspect="1" noChangeArrowheads="1"/>
            </p:cNvSpPr>
            <p:nvPr/>
          </p:nvSpPr>
          <p:spPr bwMode="auto">
            <a:xfrm>
              <a:off x="1711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9"/>
            <p:cNvSpPr>
              <a:spLocks noChangeAspect="1" noChangeArrowheads="1"/>
            </p:cNvSpPr>
            <p:nvPr/>
          </p:nvSpPr>
          <p:spPr bwMode="auto">
            <a:xfrm>
              <a:off x="473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1"/>
            <p:cNvSpPr>
              <a:spLocks noChangeAspect="1" noChangeArrowheads="1"/>
            </p:cNvSpPr>
            <p:nvPr/>
          </p:nvSpPr>
          <p:spPr bwMode="auto">
            <a:xfrm>
              <a:off x="885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2"/>
            <p:cNvSpPr>
              <a:spLocks noChangeAspect="1" noChangeArrowheads="1"/>
            </p:cNvSpPr>
            <p:nvPr/>
          </p:nvSpPr>
          <p:spPr bwMode="auto">
            <a:xfrm>
              <a:off x="109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3"/>
            <p:cNvSpPr>
              <a:spLocks noChangeAspect="1" noChangeArrowheads="1"/>
            </p:cNvSpPr>
            <p:nvPr/>
          </p:nvSpPr>
          <p:spPr bwMode="auto">
            <a:xfrm>
              <a:off x="1504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4"/>
            <p:cNvSpPr>
              <a:spLocks noChangeAspect="1" noChangeArrowheads="1"/>
            </p:cNvSpPr>
            <p:nvPr/>
          </p:nvSpPr>
          <p:spPr bwMode="auto">
            <a:xfrm>
              <a:off x="679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6"/>
            <p:cNvSpPr>
              <a:spLocks noChangeAspect="1" noChangeArrowheads="1"/>
            </p:cNvSpPr>
            <p:nvPr/>
          </p:nvSpPr>
          <p:spPr bwMode="auto">
            <a:xfrm>
              <a:off x="1092" y="1226"/>
              <a:ext cx="86" cy="86"/>
            </a:xfrm>
            <a:prstGeom prst="ellipse">
              <a:avLst/>
            </a:prstGeom>
            <a:solidFill>
              <a:srgbClr val="00A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7"/>
            <p:cNvSpPr>
              <a:spLocks noChangeAspect="1" noChangeArrowheads="1"/>
            </p:cNvSpPr>
            <p:nvPr/>
          </p:nvSpPr>
          <p:spPr bwMode="auto">
            <a:xfrm>
              <a:off x="1298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8"/>
            <p:cNvSpPr>
              <a:spLocks noChangeAspect="1" noChangeArrowheads="1"/>
            </p:cNvSpPr>
            <p:nvPr/>
          </p:nvSpPr>
          <p:spPr bwMode="auto">
            <a:xfrm>
              <a:off x="1504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9"/>
            <p:cNvSpPr>
              <a:spLocks noChangeAspect="1" noChangeArrowheads="1"/>
            </p:cNvSpPr>
            <p:nvPr/>
          </p:nvSpPr>
          <p:spPr bwMode="auto">
            <a:xfrm>
              <a:off x="1711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100"/>
            <p:cNvSpPr>
              <a:spLocks noChangeAspect="1" noChangeArrowheads="1"/>
            </p:cNvSpPr>
            <p:nvPr/>
          </p:nvSpPr>
          <p:spPr bwMode="auto">
            <a:xfrm>
              <a:off x="473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1"/>
            <p:cNvSpPr>
              <a:spLocks noChangeAspect="1" noChangeArrowheads="1"/>
            </p:cNvSpPr>
            <p:nvPr/>
          </p:nvSpPr>
          <p:spPr bwMode="auto">
            <a:xfrm>
              <a:off x="679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3"/>
            <p:cNvSpPr>
              <a:spLocks noChangeAspect="1" noChangeArrowheads="1"/>
            </p:cNvSpPr>
            <p:nvPr/>
          </p:nvSpPr>
          <p:spPr bwMode="auto">
            <a:xfrm>
              <a:off x="1298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4"/>
            <p:cNvSpPr>
              <a:spLocks noChangeAspect="1" noChangeArrowheads="1"/>
            </p:cNvSpPr>
            <p:nvPr/>
          </p:nvSpPr>
          <p:spPr bwMode="auto">
            <a:xfrm>
              <a:off x="1504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5"/>
            <p:cNvSpPr>
              <a:spLocks noChangeAspect="1" noChangeArrowheads="1"/>
            </p:cNvSpPr>
            <p:nvPr/>
          </p:nvSpPr>
          <p:spPr bwMode="auto">
            <a:xfrm>
              <a:off x="1711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6"/>
            <p:cNvSpPr>
              <a:spLocks noChangeAspect="1" noChangeArrowheads="1"/>
            </p:cNvSpPr>
            <p:nvPr/>
          </p:nvSpPr>
          <p:spPr bwMode="auto">
            <a:xfrm>
              <a:off x="473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7"/>
            <p:cNvSpPr>
              <a:spLocks noChangeAspect="1" noChangeArrowheads="1"/>
            </p:cNvSpPr>
            <p:nvPr/>
          </p:nvSpPr>
          <p:spPr bwMode="auto">
            <a:xfrm>
              <a:off x="679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8"/>
            <p:cNvSpPr>
              <a:spLocks noChangeAspect="1" noChangeArrowheads="1"/>
            </p:cNvSpPr>
            <p:nvPr/>
          </p:nvSpPr>
          <p:spPr bwMode="auto">
            <a:xfrm>
              <a:off x="885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9"/>
            <p:cNvSpPr>
              <a:spLocks noChangeAspect="1" noChangeArrowheads="1"/>
            </p:cNvSpPr>
            <p:nvPr/>
          </p:nvSpPr>
          <p:spPr bwMode="auto">
            <a:xfrm>
              <a:off x="109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1"/>
            <p:cNvSpPr>
              <a:spLocks noChangeAspect="1" noChangeArrowheads="1"/>
            </p:cNvSpPr>
            <p:nvPr/>
          </p:nvSpPr>
          <p:spPr bwMode="auto">
            <a:xfrm>
              <a:off x="1711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2"/>
            <p:cNvSpPr>
              <a:spLocks noChangeAspect="1" noChangeArrowheads="1"/>
            </p:cNvSpPr>
            <p:nvPr/>
          </p:nvSpPr>
          <p:spPr bwMode="auto">
            <a:xfrm>
              <a:off x="473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3"/>
            <p:cNvSpPr>
              <a:spLocks noChangeAspect="1" noChangeArrowheads="1"/>
            </p:cNvSpPr>
            <p:nvPr/>
          </p:nvSpPr>
          <p:spPr bwMode="auto">
            <a:xfrm>
              <a:off x="679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4"/>
            <p:cNvSpPr>
              <a:spLocks noChangeAspect="1" noChangeArrowheads="1"/>
            </p:cNvSpPr>
            <p:nvPr/>
          </p:nvSpPr>
          <p:spPr bwMode="auto">
            <a:xfrm>
              <a:off x="885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5"/>
            <p:cNvSpPr>
              <a:spLocks noChangeAspect="1" noChangeArrowheads="1"/>
            </p:cNvSpPr>
            <p:nvPr/>
          </p:nvSpPr>
          <p:spPr bwMode="auto">
            <a:xfrm>
              <a:off x="109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6"/>
            <p:cNvSpPr>
              <a:spLocks noChangeAspect="1" noChangeArrowheads="1"/>
            </p:cNvSpPr>
            <p:nvPr/>
          </p:nvSpPr>
          <p:spPr bwMode="auto">
            <a:xfrm>
              <a:off x="1504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9" name="Text Box 118"/>
          <p:cNvSpPr txBox="1">
            <a:spLocks noChangeArrowheads="1"/>
          </p:cNvSpPr>
          <p:nvPr/>
        </p:nvSpPr>
        <p:spPr bwMode="auto">
          <a:xfrm>
            <a:off x="1809750" y="3560763"/>
            <a:ext cx="63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3200" b="1" dirty="0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  <a:latin typeface="Times" charset="0"/>
              </a:rPr>
              <a:t>T</a:t>
            </a:r>
          </a:p>
        </p:txBody>
      </p:sp>
      <p:sp>
        <p:nvSpPr>
          <p:cNvPr id="120" name="Text Box 119"/>
          <p:cNvSpPr txBox="1">
            <a:spLocks noChangeArrowheads="1"/>
          </p:cNvSpPr>
          <p:nvPr/>
        </p:nvSpPr>
        <p:spPr bwMode="auto">
          <a:xfrm>
            <a:off x="3914775" y="2263775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  <a:sym typeface="Wingdings" charset="0"/>
              </a:rPr>
              <a:t></a:t>
            </a:r>
          </a:p>
        </p:txBody>
      </p:sp>
    </p:spTree>
    <p:extLst>
      <p:ext uri="{BB962C8B-B14F-4D97-AF65-F5344CB8AC3E}">
        <p14:creationId xmlns:p14="http://schemas.microsoft.com/office/powerpoint/2010/main" val="389274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Digraphs are Black &amp; White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4" t="3697" r="3140" b="1575"/>
          <a:stretch/>
        </p:blipFill>
        <p:spPr>
          <a:xfrm>
            <a:off x="1004341" y="1169233"/>
            <a:ext cx="8049718" cy="5806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3479186" y="2124075"/>
            <a:ext cx="8187055" cy="4816129"/>
          </a:xfrm>
        </p:spPr>
        <p:txBody>
          <a:bodyPr/>
          <a:lstStyle/>
          <a:p>
            <a:r>
              <a:rPr lang="en-US" dirty="0" smtClean="0"/>
              <a:t>Citation Data</a:t>
            </a:r>
          </a:p>
          <a:p>
            <a:pPr lvl="1"/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Observations</a:t>
            </a:r>
          </a:p>
          <a:p>
            <a:r>
              <a:rPr lang="en-US" dirty="0" smtClean="0"/>
              <a:t>Graph Construction</a:t>
            </a:r>
          </a:p>
          <a:p>
            <a:r>
              <a:rPr lang="en-US" dirty="0" smtClean="0"/>
              <a:t>Multi-Hyper Graphs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795231" y="214885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is Color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Edge Colors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1101903" y="1293687"/>
            <a:ext cx="9028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Blue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Silver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Green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Orange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Pink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Vertices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4676800" y="43067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84919" y="6343974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31754" y="1296018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31754" y="6343974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66581" y="57073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V5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22501" y="43067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27181" y="205172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V7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36359" y="1296018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V8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0434" y="43067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V9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75600" y="63439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49735" y="4306737"/>
            <a:ext cx="448819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77362" y="1815601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49824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94941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86971" y="63439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V15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23607" y="4316486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14898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V17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05889" y="63439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V18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771730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V19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306789" y="42430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V20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Multi Edges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 rot="17280000">
            <a:off x="4460606" y="2660355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B1,S1,G1,O1,O2,P1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7280000">
            <a:off x="5945644" y="3508948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B2,S2,G2,O3,O4,P2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 Hyper Edges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 rot="17280000">
            <a:off x="4460606" y="2660355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B1,S1,G1,O1,O2,P1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7280000">
            <a:off x="5945644" y="3508948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B2,S2,G2,O3,O4,P2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14914" y="1801145"/>
            <a:ext cx="6028494" cy="4389974"/>
            <a:chOff x="375115" y="1132467"/>
            <a:chExt cx="6495992" cy="4730409"/>
          </a:xfrm>
        </p:grpSpPr>
        <p:sp>
          <p:nvSpPr>
            <p:cNvPr id="18" name="Rectangle 17"/>
            <p:cNvSpPr/>
            <p:nvPr/>
          </p:nvSpPr>
          <p:spPr>
            <a:xfrm>
              <a:off x="375115" y="3843213"/>
              <a:ext cx="49435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O5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61793" y="4800600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7280000">
              <a:off x="3980259" y="20583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B1,S1,G1,O1,O2,P1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7280000">
              <a:off x="5580459" y="29727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B2,S2,G2,O3,O4,P2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8593" y="5181599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90593" y="19928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67200" y="54980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81600" y="45836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P7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46554" y="25262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27 Edge Orderings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grpSp>
        <p:nvGrpSpPr>
          <p:cNvPr id="2" name="Group 4"/>
          <p:cNvGrpSpPr/>
          <p:nvPr/>
        </p:nvGrpSpPr>
        <p:grpSpPr>
          <a:xfrm>
            <a:off x="1114914" y="1801145"/>
            <a:ext cx="6028494" cy="4389974"/>
            <a:chOff x="375115" y="1132467"/>
            <a:chExt cx="6495992" cy="4730409"/>
          </a:xfrm>
        </p:grpSpPr>
        <p:sp>
          <p:nvSpPr>
            <p:cNvPr id="6" name="Rectangle 5"/>
            <p:cNvSpPr/>
            <p:nvPr/>
          </p:nvSpPr>
          <p:spPr>
            <a:xfrm>
              <a:off x="375115" y="3843213"/>
              <a:ext cx="49435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O5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61793" y="4800600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7280000">
              <a:off x="3980259" y="20583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B1,S1,G1,O1,O2,P1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7280000">
              <a:off x="5580459" y="29727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B2,S2,G2,O3,O4,P2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8593" y="5181599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90593" y="19928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54980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45836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P7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46554" y="25262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148994" y="1392148"/>
            <a:ext cx="3360215" cy="830997"/>
          </a:xfrm>
          <a:prstGeom prst="rect">
            <a:avLst/>
          </a:prstGeom>
          <a:solidFill>
            <a:srgbClr val="919191">
              <a:alpha val="75000"/>
            </a:srgbClr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O5 &lt; P3,P6,P7,P8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O5 &lt; </a:t>
            </a:r>
            <a:r>
              <a:rPr lang="en-US" sz="1600" b="1" dirty="0">
                <a:solidFill>
                  <a:schemeClr val="bg1"/>
                </a:solidFill>
              </a:rPr>
              <a:t>B1,S1,G1,O1,O2,</a:t>
            </a:r>
            <a:r>
              <a:rPr lang="en-US" sz="1600" b="1" dirty="0" smtClean="0">
                <a:solidFill>
                  <a:schemeClr val="bg1"/>
                </a:solidFill>
              </a:rPr>
              <a:t>P1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O5 &lt; </a:t>
            </a:r>
            <a:r>
              <a:rPr lang="en-US" sz="1600" b="1" dirty="0">
                <a:solidFill>
                  <a:schemeClr val="bg1"/>
                </a:solidFill>
              </a:rPr>
              <a:t>B2,S2,G2,O3,O4,</a:t>
            </a:r>
            <a:r>
              <a:rPr lang="en-US" sz="1600" b="1" dirty="0" smtClean="0">
                <a:solidFill>
                  <a:schemeClr val="bg1"/>
                </a:solidFill>
              </a:rPr>
              <a:t>P2 &lt; P7,P8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53 Standard Edges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114914" y="1618403"/>
            <a:ext cx="6028495" cy="4572716"/>
            <a:chOff x="375115" y="935553"/>
            <a:chExt cx="6495993" cy="4927323"/>
          </a:xfrm>
        </p:grpSpPr>
        <p:sp>
          <p:nvSpPr>
            <p:cNvPr id="6" name="Rectangle 5"/>
            <p:cNvSpPr/>
            <p:nvPr/>
          </p:nvSpPr>
          <p:spPr>
            <a:xfrm>
              <a:off x="375115" y="3843213"/>
              <a:ext cx="739635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O5x5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61793" y="4800600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P3x3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7280000">
              <a:off x="3783346" y="2058307"/>
              <a:ext cx="261031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(B1,S1,G1,O1,O2,P1)x2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7280000">
              <a:off x="5383546" y="2972707"/>
              <a:ext cx="261031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(B2,S2,G2,O3,O4,P2)x4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8593" y="5181599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P4x1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90593" y="19928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P5x2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54980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P6x2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45836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P7x2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46554" y="25262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P8x2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Observations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20228" y="1719637"/>
            <a:ext cx="7417943" cy="4333126"/>
          </a:xfrm>
          <a:prstGeom prst="rect">
            <a:avLst/>
          </a:prstGeom>
          <a:solidFill>
            <a:schemeClr val="bg2">
              <a:alpha val="75000"/>
            </a:schemeClr>
          </a:solidFill>
        </p:spPr>
        <p:txBody>
          <a:bodyPr/>
          <a:lstStyle/>
          <a:p>
            <a:pPr marL="260013" marR="0" lvl="0" indent="-260013" algn="l" defTabSz="914400" eaLnBrk="1" fontAlgn="auto" latinLnBrk="0" hangingPunct="1">
              <a:lnSpc>
                <a:spcPct val="120000"/>
              </a:lnSpc>
              <a:spcBef>
                <a:spcPts val="334"/>
              </a:spcBef>
              <a:spcAft>
                <a:spcPts val="669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602768" y="1890444"/>
            <a:ext cx="7958134" cy="3935003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Standard edge representation fragments hyper edges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Digraph representation compresses multi-edges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Matrix representation drops edge labels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Standard graph representation drops edge order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Need edge representation that preserves information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75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Incidence Matrix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11758075"/>
              </p:ext>
            </p:extLst>
          </p:nvPr>
        </p:nvGraphicFramePr>
        <p:xfrm>
          <a:off x="1254393" y="1393806"/>
          <a:ext cx="7569104" cy="5157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1322"/>
                <a:gridCol w="533722"/>
                <a:gridCol w="419100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</a:tblGrid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Edge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Color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Order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V01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V05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V09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V10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V15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V19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V20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Blue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Silver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G1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Green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Blue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Silver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G2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Green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O5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P5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63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391301" y="2075380"/>
            <a:ext cx="7275797" cy="4628865"/>
          </a:xfrm>
        </p:spPr>
        <p:txBody>
          <a:bodyPr/>
          <a:lstStyle/>
          <a:p>
            <a:r>
              <a:rPr lang="en-US" dirty="0" smtClean="0"/>
              <a:t>Example Code</a:t>
            </a:r>
          </a:p>
          <a:p>
            <a:pPr lvl="1"/>
            <a:r>
              <a:rPr lang="en-US" dirty="0" smtClean="0"/>
              <a:t>tools</a:t>
            </a:r>
            <a:r>
              <a:rPr lang="en-US" smtClean="0"/>
              <a:t>/d4m_api/examples</a:t>
            </a:r>
            <a:r>
              <a:rPr lang="en-US" dirty="0" smtClean="0"/>
              <a:t>/1Intro/2EdgeArt</a:t>
            </a:r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Select a picture</a:t>
            </a:r>
          </a:p>
          <a:p>
            <a:pPr lvl="1"/>
            <a:r>
              <a:rPr lang="en-US" dirty="0" smtClean="0"/>
              <a:t>Label the edges and vertices</a:t>
            </a:r>
          </a:p>
          <a:p>
            <a:pPr lvl="1"/>
            <a:r>
              <a:rPr lang="en-US" dirty="0" smtClean="0"/>
              <a:t>Create the incidence matrix E</a:t>
            </a:r>
          </a:p>
          <a:p>
            <a:pPr lvl="1"/>
            <a:r>
              <a:rPr lang="en-US" dirty="0" smtClean="0"/>
              <a:t>Compute adjacency matrix from the incidence matrix using the formula A=E’E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Code &amp;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4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4528" y="5934076"/>
            <a:ext cx="6189345" cy="923924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Holds structured citation data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Primary table for constructing graphs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Values hold position in record (i.e. 1</a:t>
            </a:r>
            <a:r>
              <a:rPr lang="en-US" b="1" kern="0" baseline="30000" dirty="0" smtClean="0"/>
              <a:t>st</a:t>
            </a:r>
            <a:r>
              <a:rPr lang="en-US" b="1" kern="0" dirty="0" smtClean="0"/>
              <a:t>, 2</a:t>
            </a:r>
            <a:r>
              <a:rPr lang="en-US" b="1" kern="0" baseline="30000" dirty="0" smtClean="0"/>
              <a:t>nd</a:t>
            </a:r>
            <a:r>
              <a:rPr lang="en-US" b="1" kern="0" dirty="0" smtClean="0"/>
              <a:t>, 3</a:t>
            </a:r>
            <a:r>
              <a:rPr lang="en-US" b="1" kern="0" baseline="30000" dirty="0" smtClean="0"/>
              <a:t>rd</a:t>
            </a:r>
            <a:r>
              <a:rPr lang="en-US" b="1" kern="0" dirty="0" smtClean="0"/>
              <a:t> author/reference …)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Exploded Schema (Key Table)</a:t>
            </a:r>
            <a:endParaRPr lang="en-US" dirty="0"/>
          </a:p>
        </p:txBody>
      </p:sp>
      <p:graphicFrame>
        <p:nvGraphicFramePr>
          <p:cNvPr id="1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07788"/>
              </p:ext>
            </p:extLst>
          </p:nvPr>
        </p:nvGraphicFramePr>
        <p:xfrm>
          <a:off x="639763" y="2044700"/>
          <a:ext cx="3675062" cy="1159955"/>
        </p:xfrm>
        <a:graphic>
          <a:graphicData uri="http://schemas.openxmlformats.org/drawingml/2006/table">
            <a:tbl>
              <a:tblPr/>
              <a:tblGrid>
                <a:gridCol w="820737"/>
                <a:gridCol w="647700"/>
                <a:gridCol w="977900"/>
                <a:gridCol w="1228725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7258"/>
              </p:ext>
            </p:extLst>
          </p:nvPr>
        </p:nvGraphicFramePr>
        <p:xfrm>
          <a:off x="1079499" y="4114800"/>
          <a:ext cx="7878764" cy="1159955"/>
        </p:xfrm>
        <a:graphic>
          <a:graphicData uri="http://schemas.openxmlformats.org/drawingml/2006/table">
            <a:tbl>
              <a:tblPr/>
              <a:tblGrid>
                <a:gridCol w="1278361"/>
                <a:gridCol w="1007354"/>
                <a:gridCol w="1076889"/>
                <a:gridCol w="1006197"/>
                <a:gridCol w="977900"/>
                <a:gridCol w="1344632"/>
                <a:gridCol w="1187431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auth/b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le 72"/>
          <p:cNvSpPr>
            <a:spLocks noChangeArrowheads="1"/>
          </p:cNvSpPr>
          <p:nvPr/>
        </p:nvSpPr>
        <p:spPr bwMode="auto">
          <a:xfrm>
            <a:off x="639763" y="1662113"/>
            <a:ext cx="131318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Input Data</a:t>
            </a:r>
          </a:p>
        </p:txBody>
      </p: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1079499" y="5286375"/>
            <a:ext cx="2659702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Tkey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22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10008"/>
              </p:ext>
            </p:extLst>
          </p:nvPr>
        </p:nvGraphicFramePr>
        <p:xfrm>
          <a:off x="5168900" y="1625600"/>
          <a:ext cx="4013200" cy="2022031"/>
        </p:xfrm>
        <a:graphic>
          <a:graphicData uri="http://schemas.openxmlformats.org/drawingml/2006/table">
            <a:tbl>
              <a:tblPr/>
              <a:tblGrid>
                <a:gridCol w="1255093"/>
                <a:gridCol w="908394"/>
                <a:gridCol w="918078"/>
                <a:gridCol w="931635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4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auth/b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117"/>
          <p:cNvSpPr>
            <a:spLocks noChangeArrowheads="1"/>
          </p:cNvSpPr>
          <p:nvPr/>
        </p:nvSpPr>
        <p:spPr bwMode="auto">
          <a:xfrm>
            <a:off x="5168900" y="1246188"/>
            <a:ext cx="277567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TkeyT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AutoShape 118"/>
          <p:cNvSpPr>
            <a:spLocks noChangeArrowheads="1"/>
          </p:cNvSpPr>
          <p:nvPr/>
        </p:nvSpPr>
        <p:spPr bwMode="auto">
          <a:xfrm>
            <a:off x="2974975" y="3305175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119"/>
          <p:cNvSpPr>
            <a:spLocks noChangeArrowheads="1"/>
          </p:cNvSpPr>
          <p:nvPr/>
        </p:nvSpPr>
        <p:spPr bwMode="auto">
          <a:xfrm rot="-5400000">
            <a:off x="4486276" y="2411412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48753" y="6019800"/>
            <a:ext cx="7160895" cy="83500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Traditional table for holding long formatted reference, title, and abstract strings</a:t>
            </a:r>
          </a:p>
          <a:p>
            <a:pPr marL="189261" indent="-189261" fontAlgn="base">
              <a:lnSpc>
                <a:spcPts val="1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Eliminates inconvenient long strings from key table</a:t>
            </a:r>
          </a:p>
          <a:p>
            <a:pPr marL="189261" indent="-189261" fontAlgn="base">
              <a:lnSpc>
                <a:spcPts val="1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Typically only used for manual verification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Exploded Schema (Txt Table)</a:t>
            </a:r>
            <a:endParaRPr lang="en-US" dirty="0"/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71333"/>
              </p:ext>
            </p:extLst>
          </p:nvPr>
        </p:nvGraphicFramePr>
        <p:xfrm>
          <a:off x="315912" y="1679576"/>
          <a:ext cx="4681537" cy="2781298"/>
        </p:xfrm>
        <a:graphic>
          <a:graphicData uri="http://schemas.openxmlformats.org/drawingml/2006/table">
            <a:tbl>
              <a:tblPr/>
              <a:tblGrid>
                <a:gridCol w="1366838"/>
                <a:gridCol w="850900"/>
                <a:gridCol w="898568"/>
                <a:gridCol w="1565231"/>
              </a:tblGrid>
              <a:tr h="6991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7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73"/>
          <p:cNvSpPr>
            <a:spLocks noChangeArrowheads="1"/>
          </p:cNvSpPr>
          <p:nvPr/>
        </p:nvSpPr>
        <p:spPr bwMode="auto">
          <a:xfrm>
            <a:off x="315912" y="1273175"/>
            <a:ext cx="2518638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chemeClr val="tx2"/>
                </a:solidFill>
              </a:rPr>
              <a:t>Accumulo</a:t>
            </a:r>
            <a:r>
              <a:rPr lang="en-US" sz="1800" b="1" dirty="0" smtClean="0">
                <a:solidFill>
                  <a:schemeClr val="tx2"/>
                </a:solidFill>
              </a:rPr>
              <a:t> Table</a:t>
            </a:r>
            <a:r>
              <a:rPr lang="en-US" sz="1800" b="1" dirty="0">
                <a:solidFill>
                  <a:schemeClr val="tx2"/>
                </a:solidFill>
              </a:rPr>
              <a:t>: </a:t>
            </a:r>
            <a:r>
              <a:rPr lang="en-US" sz="1800" b="1" dirty="0" err="1" smtClean="0">
                <a:solidFill>
                  <a:schemeClr val="tx2"/>
                </a:solidFill>
              </a:rPr>
              <a:t>Ttxt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80140" y="5962650"/>
            <a:ext cx="6217920" cy="89215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Holds 1, 2, 3-grams for titles and abstract (5x larger than key table)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Values hold word position(s) in record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Separation allows </a:t>
            </a:r>
            <a:r>
              <a:rPr lang="en-US" b="1" kern="0" dirty="0" err="1" smtClean="0"/>
              <a:t>ngram</a:t>
            </a:r>
            <a:r>
              <a:rPr lang="en-US" b="1" kern="0" dirty="0" smtClean="0"/>
              <a:t> ingest to be done independently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894480" y="280248"/>
            <a:ext cx="7989241" cy="925921"/>
          </a:xfrm>
        </p:spPr>
        <p:txBody>
          <a:bodyPr/>
          <a:lstStyle/>
          <a:p>
            <a:r>
              <a:rPr lang="en-US" dirty="0" smtClean="0"/>
              <a:t>Exploded Schema (</a:t>
            </a:r>
            <a:r>
              <a:rPr lang="en-US" dirty="0" err="1" smtClean="0"/>
              <a:t>Ngram</a:t>
            </a:r>
            <a:r>
              <a:rPr lang="en-US" dirty="0" smtClean="0"/>
              <a:t> Table)</a:t>
            </a:r>
            <a:endParaRPr lang="en-US" dirty="0"/>
          </a:p>
        </p:txBody>
      </p:sp>
      <p:graphicFrame>
        <p:nvGraphicFramePr>
          <p:cNvPr id="1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48623"/>
              </p:ext>
            </p:extLst>
          </p:nvPr>
        </p:nvGraphicFramePr>
        <p:xfrm>
          <a:off x="582613" y="1987550"/>
          <a:ext cx="3348037" cy="1159955"/>
        </p:xfrm>
        <a:graphic>
          <a:graphicData uri="http://schemas.openxmlformats.org/drawingml/2006/table">
            <a:tbl>
              <a:tblPr/>
              <a:tblGrid>
                <a:gridCol w="820737"/>
                <a:gridCol w="1041400"/>
                <a:gridCol w="1485900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 b a …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 d …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 …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 …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67906"/>
              </p:ext>
            </p:extLst>
          </p:nvPr>
        </p:nvGraphicFramePr>
        <p:xfrm>
          <a:off x="539750" y="4032250"/>
          <a:ext cx="8953500" cy="1159955"/>
        </p:xfrm>
        <a:graphic>
          <a:graphicData uri="http://schemas.openxmlformats.org/drawingml/2006/table">
            <a:tbl>
              <a:tblPr/>
              <a:tblGrid>
                <a:gridCol w="914400"/>
                <a:gridCol w="1092200"/>
                <a:gridCol w="1155700"/>
                <a:gridCol w="1282700"/>
                <a:gridCol w="1447800"/>
                <a:gridCol w="1473200"/>
                <a:gridCol w="1587500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title/1gram/a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title/1gram/b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title/2gram/a b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abstract/2gram/c 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1,3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le 72"/>
          <p:cNvSpPr>
            <a:spLocks noChangeArrowheads="1"/>
          </p:cNvSpPr>
          <p:nvPr/>
        </p:nvSpPr>
        <p:spPr bwMode="auto">
          <a:xfrm>
            <a:off x="582613" y="1566863"/>
            <a:ext cx="131318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Input Data</a:t>
            </a:r>
          </a:p>
        </p:txBody>
      </p: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539750" y="5286375"/>
            <a:ext cx="2954655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Tngram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22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08116"/>
              </p:ext>
            </p:extLst>
          </p:nvPr>
        </p:nvGraphicFramePr>
        <p:xfrm>
          <a:off x="4654550" y="1568450"/>
          <a:ext cx="4648200" cy="2022031"/>
        </p:xfrm>
        <a:graphic>
          <a:graphicData uri="http://schemas.openxmlformats.org/drawingml/2006/table">
            <a:tbl>
              <a:tblPr/>
              <a:tblGrid>
                <a:gridCol w="1780396"/>
                <a:gridCol w="944523"/>
                <a:gridCol w="954592"/>
                <a:gridCol w="968689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1,3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4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title/2gram/a 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abstract/1gram/c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abstract/2gram/c 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117"/>
          <p:cNvSpPr>
            <a:spLocks noChangeArrowheads="1"/>
          </p:cNvSpPr>
          <p:nvPr/>
        </p:nvSpPr>
        <p:spPr bwMode="auto">
          <a:xfrm>
            <a:off x="4654550" y="1179513"/>
            <a:ext cx="3095719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TngramT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AutoShape 118"/>
          <p:cNvSpPr>
            <a:spLocks noChangeArrowheads="1"/>
          </p:cNvSpPr>
          <p:nvPr/>
        </p:nvSpPr>
        <p:spPr bwMode="auto">
          <a:xfrm>
            <a:off x="2917825" y="3248025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119"/>
          <p:cNvSpPr>
            <a:spLocks noChangeArrowheads="1"/>
          </p:cNvSpPr>
          <p:nvPr/>
        </p:nvSpPr>
        <p:spPr bwMode="auto">
          <a:xfrm rot="-5400000">
            <a:off x="4149726" y="2354262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3495674"/>
            <a:ext cx="9007651" cy="344452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Uncompressed XML file [once]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XML into binary structure and parse into triples [a few times to finalize parse code]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D4M associative arrays from triples to check data [once]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 triples into </a:t>
            </a:r>
            <a:r>
              <a:rPr lang="en-US" dirty="0" err="1" smtClean="0"/>
              <a:t>Accumulo</a:t>
            </a:r>
            <a:r>
              <a:rPr lang="en-US" dirty="0" smtClean="0"/>
              <a:t> [once per database]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48840" y="6291028"/>
            <a:ext cx="5760720" cy="5860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Used several intermediate files so that fewest steps need to be</a:t>
            </a:r>
            <a:br>
              <a:rPr lang="en-US" b="1" kern="0" dirty="0" smtClean="0"/>
            </a:br>
            <a:r>
              <a:rPr lang="en-US" b="1" kern="0" dirty="0" smtClean="0"/>
              <a:t>redone during development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Typical Processing Chain</a:t>
            </a:r>
            <a:endParaRPr lang="en-US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996950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xml.zip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2479675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.xml</a:t>
            </a: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3948113" y="2130425"/>
            <a:ext cx="787400" cy="609600"/>
          </a:xfrm>
          <a:prstGeom prst="foldedCorner">
            <a:avLst>
              <a:gd name="adj" fmla="val 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triples</a:t>
            </a: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7537450" y="1851025"/>
            <a:ext cx="596900" cy="5334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7" name="AutoShape 14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1784350" y="2435225"/>
            <a:ext cx="695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5"/>
          <p:cNvCxnSpPr>
            <a:cxnSpLocks noChangeShapeType="1"/>
            <a:stCxn id="24" idx="3"/>
            <a:endCxn id="25" idx="1"/>
          </p:cNvCxnSpPr>
          <p:nvPr/>
        </p:nvCxnSpPr>
        <p:spPr bwMode="auto">
          <a:xfrm>
            <a:off x="3267075" y="2435225"/>
            <a:ext cx="6810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7"/>
          <p:cNvCxnSpPr>
            <a:cxnSpLocks noChangeShapeType="1"/>
            <a:stCxn id="25" idx="3"/>
            <a:endCxn id="26" idx="1"/>
          </p:cNvCxnSpPr>
          <p:nvPr/>
        </p:nvCxnSpPr>
        <p:spPr bwMode="auto">
          <a:xfrm flipV="1">
            <a:off x="4735513" y="2117725"/>
            <a:ext cx="2801937" cy="3175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an 29"/>
          <p:cNvSpPr/>
          <p:nvPr/>
        </p:nvSpPr>
        <p:spPr bwMode="auto">
          <a:xfrm>
            <a:off x="7410450" y="1368425"/>
            <a:ext cx="1930400" cy="1778000"/>
          </a:xfrm>
          <a:prstGeom prst="can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BottomRight"/>
            <a:lightRig rig="legacyFlat3" dir="b"/>
          </a:scene3d>
          <a:sp3d extrusionH="227000" prstMaterial="legacyPlastic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7550150" y="2613025"/>
            <a:ext cx="596900" cy="3429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Ttxt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>
            <a:off x="8375650" y="1939925"/>
            <a:ext cx="838200" cy="10160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AutoShape 17"/>
          <p:cNvCxnSpPr>
            <a:cxnSpLocks noChangeShapeType="1"/>
            <a:stCxn id="25" idx="3"/>
            <a:endCxn id="31" idx="1"/>
          </p:cNvCxnSpPr>
          <p:nvPr/>
        </p:nvCxnSpPr>
        <p:spPr bwMode="auto">
          <a:xfrm>
            <a:off x="4735513" y="2435225"/>
            <a:ext cx="2814637" cy="3492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7"/>
          <p:cNvCxnSpPr>
            <a:cxnSpLocks noChangeShapeType="1"/>
            <a:stCxn id="25" idx="3"/>
            <a:endCxn id="32" idx="1"/>
          </p:cNvCxnSpPr>
          <p:nvPr/>
        </p:nvCxnSpPr>
        <p:spPr bwMode="auto">
          <a:xfrm>
            <a:off x="4735513" y="2435225"/>
            <a:ext cx="3640137" cy="12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AutoShape 10"/>
          <p:cNvSpPr>
            <a:spLocks noChangeArrowheads="1"/>
          </p:cNvSpPr>
          <p:nvPr/>
        </p:nvSpPr>
        <p:spPr bwMode="auto">
          <a:xfrm>
            <a:off x="5824538" y="1939925"/>
            <a:ext cx="787400" cy="990600"/>
          </a:xfrm>
          <a:prstGeom prst="foldedCorner">
            <a:avLst>
              <a:gd name="adj" fmla="val 27014"/>
            </a:avLst>
          </a:prstGeom>
          <a:solidFill>
            <a:srgbClr val="FFFFFF"/>
          </a:solidFill>
          <a:ln w="12700">
            <a:solidFill>
              <a:srgbClr val="91919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D4M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assoc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arrays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6219" y="1409701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Accumulo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428625" y="3495674"/>
            <a:ext cx="9101455" cy="33588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Uncompress XML file [~1 hour]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XML into binary structure and parse into triples [~2 hours]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D4M associative arrays from triples to check data [~1 day]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 triples into </a:t>
            </a:r>
            <a:r>
              <a:rPr lang="en-US" dirty="0" err="1" smtClean="0"/>
              <a:t>Accumulo</a:t>
            </a:r>
            <a:r>
              <a:rPr lang="en-US" dirty="0" smtClean="0"/>
              <a:t> [key ~2 days, txt ~1 day, </a:t>
            </a:r>
            <a:r>
              <a:rPr lang="en-US" dirty="0" err="1" smtClean="0"/>
              <a:t>ngram</a:t>
            </a:r>
            <a:r>
              <a:rPr lang="en-US" dirty="0" smtClean="0"/>
              <a:t> ~10 days]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86865" y="6153151"/>
            <a:ext cx="6884670" cy="647699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Single node sustained insert rate of 10,000 – 100,000 entries/sec.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Performance is sufficient that entire data set can be hosted on a single node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Single Node 42M Record Times</a:t>
            </a:r>
            <a:endParaRPr lang="en-US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96950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xml.zip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479675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.xml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3948113" y="2130425"/>
            <a:ext cx="787400" cy="609600"/>
          </a:xfrm>
          <a:prstGeom prst="foldedCorner">
            <a:avLst>
              <a:gd name="adj" fmla="val 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triples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7537450" y="1851025"/>
            <a:ext cx="596900" cy="5334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AutoShape 14"/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1784350" y="2435225"/>
            <a:ext cx="695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15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3267075" y="2435225"/>
            <a:ext cx="6810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AutoShape 17"/>
          <p:cNvCxnSpPr>
            <a:cxnSpLocks noChangeShapeType="1"/>
            <a:stCxn id="13" idx="3"/>
            <a:endCxn id="14" idx="1"/>
          </p:cNvCxnSpPr>
          <p:nvPr/>
        </p:nvCxnSpPr>
        <p:spPr bwMode="auto">
          <a:xfrm flipV="1">
            <a:off x="4735513" y="2117725"/>
            <a:ext cx="2801937" cy="3175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Can 17"/>
          <p:cNvSpPr/>
          <p:nvPr/>
        </p:nvSpPr>
        <p:spPr bwMode="auto">
          <a:xfrm>
            <a:off x="7410450" y="1368425"/>
            <a:ext cx="1930400" cy="1778000"/>
          </a:xfrm>
          <a:prstGeom prst="can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BottomRight"/>
            <a:lightRig rig="legacyFlat3" dir="b"/>
          </a:scene3d>
          <a:sp3d extrusionH="227000" prstMaterial="legacyPlastic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7550150" y="2613025"/>
            <a:ext cx="596900" cy="3429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Ttxt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8375650" y="1939925"/>
            <a:ext cx="838200" cy="10160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1" name="AutoShape 17"/>
          <p:cNvCxnSpPr>
            <a:cxnSpLocks noChangeShapeType="1"/>
            <a:stCxn id="13" idx="3"/>
            <a:endCxn id="19" idx="1"/>
          </p:cNvCxnSpPr>
          <p:nvPr/>
        </p:nvCxnSpPr>
        <p:spPr bwMode="auto">
          <a:xfrm>
            <a:off x="4735513" y="2435225"/>
            <a:ext cx="2814637" cy="3492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17"/>
          <p:cNvCxnSpPr>
            <a:cxnSpLocks noChangeShapeType="1"/>
            <a:stCxn id="13" idx="3"/>
            <a:endCxn id="20" idx="1"/>
          </p:cNvCxnSpPr>
          <p:nvPr/>
        </p:nvCxnSpPr>
        <p:spPr bwMode="auto">
          <a:xfrm>
            <a:off x="4735513" y="2435225"/>
            <a:ext cx="3640137" cy="12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5824538" y="1939925"/>
            <a:ext cx="787400" cy="990600"/>
          </a:xfrm>
          <a:prstGeom prst="foldedCorner">
            <a:avLst>
              <a:gd name="adj" fmla="val 27014"/>
            </a:avLst>
          </a:prstGeom>
          <a:solidFill>
            <a:srgbClr val="FFFFFF"/>
          </a:solidFill>
          <a:ln w="12700">
            <a:solidFill>
              <a:srgbClr val="91919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D4M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assoc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arrays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95623" y="1409701"/>
            <a:ext cx="1176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Accumulo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3300466" y="1866595"/>
            <a:ext cx="8187055" cy="4816129"/>
          </a:xfrm>
        </p:spPr>
        <p:txBody>
          <a:bodyPr/>
          <a:lstStyle/>
          <a:p>
            <a:r>
              <a:rPr lang="en-US" dirty="0" smtClean="0"/>
              <a:t>Citation Data</a:t>
            </a:r>
          </a:p>
          <a:p>
            <a:r>
              <a:rPr lang="en-US" dirty="0" smtClean="0"/>
              <a:t>Graph Construction</a:t>
            </a:r>
          </a:p>
          <a:p>
            <a:pPr lvl="1"/>
            <a:r>
              <a:rPr lang="en-US" dirty="0" smtClean="0"/>
              <a:t>Citation</a:t>
            </a:r>
          </a:p>
          <a:p>
            <a:pPr lvl="1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Institution</a:t>
            </a:r>
          </a:p>
          <a:p>
            <a:pPr lvl="1"/>
            <a:r>
              <a:rPr lang="en-US" dirty="0" smtClean="0"/>
              <a:t>Keyword</a:t>
            </a:r>
          </a:p>
          <a:p>
            <a:pPr lvl="1"/>
            <a:r>
              <a:rPr lang="en-US" dirty="0" smtClean="0"/>
              <a:t>Uncertainty</a:t>
            </a:r>
          </a:p>
          <a:p>
            <a:pPr lvl="1"/>
            <a:r>
              <a:rPr lang="en-US" dirty="0" smtClean="0"/>
              <a:t>Pedigree</a:t>
            </a:r>
          </a:p>
          <a:p>
            <a:r>
              <a:rPr lang="en-US" dirty="0" smtClean="0"/>
              <a:t>Multi-Hyper Graphs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616511" y="240572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Content Placeholder 35"/>
          <p:cNvSpPr txBox="1">
            <a:spLocks/>
          </p:cNvSpPr>
          <p:nvPr/>
        </p:nvSpPr>
        <p:spPr>
          <a:xfrm>
            <a:off x="5972174" y="2695575"/>
            <a:ext cx="3245391" cy="2019299"/>
          </a:xfrm>
          <a:prstGeom prst="rect">
            <a:avLst/>
          </a:prstGeom>
        </p:spPr>
        <p:txBody>
          <a:bodyPr lIns="101882" tIns="50941" rIns="101882" bIns="50941"/>
          <a:lstStyle/>
          <a:p>
            <a:pPr marL="382588" marR="0" lvl="0" indent="-382588" algn="l" defTabSz="1019175" rtl="0" eaLnBrk="1" fontAlgn="base" latinLnBrk="0" hangingPunct="1">
              <a:lnSpc>
                <a:spcPts val="9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767489" y="6548202"/>
            <a:ext cx="4523422" cy="37647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Document ID increases with time (as expected)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pic>
        <p:nvPicPr>
          <p:cNvPr id="13" name="Picture 4" descr="WOS-2005-Ad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" t="5742" r="9079" b="10503"/>
          <a:stretch>
            <a:fillRect/>
          </a:stretch>
        </p:blipFill>
        <p:spPr bwMode="auto">
          <a:xfrm>
            <a:off x="1073150" y="1657350"/>
            <a:ext cx="7931150" cy="38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 rot="-5400000">
            <a:off x="-94310" y="3434821"/>
            <a:ext cx="1939634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Source Document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159478" y="5609696"/>
            <a:ext cx="1758495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Cited Document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lack background">
  <a:themeElements>
    <a:clrScheme name="Division 10 colors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B9E5FA"/>
      </a:accent1>
      <a:accent2>
        <a:srgbClr val="008000"/>
      </a:accent2>
      <a:accent3>
        <a:srgbClr val="FF0000"/>
      </a:accent3>
      <a:accent4>
        <a:srgbClr val="0000FF"/>
      </a:accent4>
      <a:accent5>
        <a:srgbClr val="FFFF00"/>
      </a:accent5>
      <a:accent6>
        <a:srgbClr val="FEE0B4"/>
      </a:accent6>
      <a:hlink>
        <a:srgbClr val="FC0128"/>
      </a:hlink>
      <a:folHlink>
        <a:srgbClr val="CECECE"/>
      </a:folHlink>
    </a:clrScheme>
    <a:fontScheme name="U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1944</Words>
  <Application>Microsoft Macintosh PowerPoint</Application>
  <PresentationFormat>Custom</PresentationFormat>
  <Paragraphs>558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Group 109 Template 2012</vt:lpstr>
      <vt:lpstr>1_Black background</vt:lpstr>
      <vt:lpstr>Signal Processing on Databases</vt:lpstr>
      <vt:lpstr>Outline</vt:lpstr>
      <vt:lpstr>Exploded Schema (Key Table)</vt:lpstr>
      <vt:lpstr>Exploded Schema (Txt Table)</vt:lpstr>
      <vt:lpstr>Exploded Schema (Ngram Table)</vt:lpstr>
      <vt:lpstr>Typical Processing Chain</vt:lpstr>
      <vt:lpstr>Single Node 42M Record Times</vt:lpstr>
      <vt:lpstr>Outline</vt:lpstr>
      <vt:lpstr>Adjacency Matrix</vt:lpstr>
      <vt:lpstr>Degree Distribution</vt:lpstr>
      <vt:lpstr>Author Graph</vt:lpstr>
      <vt:lpstr>Author DoclD Graph</vt:lpstr>
      <vt:lpstr>Institution Graph</vt:lpstr>
      <vt:lpstr>Institution DoclD Graph</vt:lpstr>
      <vt:lpstr>Keyword Graph</vt:lpstr>
      <vt:lpstr>Keyword DoclD Graph</vt:lpstr>
      <vt:lpstr>Outline</vt:lpstr>
      <vt:lpstr>Directed Graph</vt:lpstr>
      <vt:lpstr>Digraphs are Black &amp; White</vt:lpstr>
      <vt:lpstr>The World is Color</vt:lpstr>
      <vt:lpstr>5 Edge Colors</vt:lpstr>
      <vt:lpstr>20 Vertices</vt:lpstr>
      <vt:lpstr>12 Multi Edges</vt:lpstr>
      <vt:lpstr>19 Hyper Edges</vt:lpstr>
      <vt:lpstr>27 Edge Orderings</vt:lpstr>
      <vt:lpstr>53 Standard Edges</vt:lpstr>
      <vt:lpstr>Summary Observations</vt:lpstr>
      <vt:lpstr>Solution: Incidence Matrix</vt:lpstr>
      <vt:lpstr>Example Code &amp; Assignment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SA17192</dc:creator>
  <cp:lastModifiedBy>Jeremy Kepner</cp:lastModifiedBy>
  <cp:revision>118</cp:revision>
  <dcterms:created xsi:type="dcterms:W3CDTF">2012-03-20T12:28:31Z</dcterms:created>
  <dcterms:modified xsi:type="dcterms:W3CDTF">2012-10-10T18:26:44Z</dcterms:modified>
</cp:coreProperties>
</file>