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305" r:id="rId5"/>
    <p:sldId id="307" r:id="rId6"/>
    <p:sldId id="308" r:id="rId7"/>
    <p:sldId id="326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27" r:id="rId17"/>
    <p:sldId id="319" r:id="rId18"/>
    <p:sldId id="320" r:id="rId19"/>
    <p:sldId id="321" r:id="rId20"/>
    <p:sldId id="322" r:id="rId21"/>
    <p:sldId id="323" r:id="rId22"/>
    <p:sldId id="324" r:id="rId23"/>
    <p:sldId id="328" r:id="rId24"/>
    <p:sldId id="325" r:id="rId25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32" y="-1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256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11/11/12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11/11/12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Space</a:t>
            </a:r>
            <a:r>
              <a:rPr lang="en-US" baseline="0" dirty="0" smtClean="0"/>
              <a:t> and time like dimensions can be handled with range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E0D719D-AD4C-3348-A99D-8CAF7618D73E}" type="slidenum">
              <a:rPr lang="en-US" sz="1000" i="1">
                <a:latin typeface="Times New Roman" charset="0"/>
              </a:rPr>
              <a:pPr algn="r"/>
              <a:t>12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 polygon</a:t>
            </a:r>
            <a:r>
              <a:rPr lang="en-US" baseline="0" dirty="0" smtClean="0"/>
              <a:t> function can be used to find points in a region.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Convolution</a:t>
            </a:r>
            <a:r>
              <a:rPr lang="en-US" baseline="0" dirty="0" smtClean="0"/>
              <a:t> can be applied to associative arrays if there is sequence like key.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AD746F-D526-EC4D-A8C2-121B45C67A01}" type="slidenum">
              <a:rPr lang="en-US" sz="1000" i="1">
                <a:latin typeface="Times New Roman" charset="0"/>
              </a:rPr>
              <a:pPr algn="r"/>
              <a:t>14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Moving values</a:t>
            </a:r>
            <a:r>
              <a:rPr lang="en-US" baseline="0" dirty="0" smtClean="0"/>
              <a:t> between column keys and values can be used in a variety of analytics.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 with the same column key type is a standard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E985A3A-6C7A-C345-A8A3-A727F14F296F}" type="slidenum">
              <a:rPr lang="en-US" sz="1000" i="1">
                <a:latin typeface="Times New Roman" charset="0"/>
              </a:rPr>
              <a:pPr algn="r"/>
              <a:t>17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07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Type pairs can</a:t>
            </a:r>
            <a:r>
              <a:rPr lang="en-US" baseline="0" dirty="0" smtClean="0"/>
              <a:t> be found with sum operations.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Finding rows with pairs</a:t>
            </a:r>
            <a:r>
              <a:rPr lang="en-US" baseline="0" dirty="0" smtClean="0"/>
              <a:t> from two sets of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2E14B0F-320D-484B-ABFF-E69C08CF991B}" type="slidenum">
              <a:rPr lang="en-US" sz="1000" i="1">
                <a:latin typeface="Times New Roman" charset="0"/>
              </a:rPr>
              <a:pPr algn="r"/>
              <a:t>19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6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6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Matrix multiply is one mechanism for finding pairs.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7F2D40C-5392-6143-95F8-9AAE3A405BD0}" type="slidenum">
              <a:rPr lang="en-US" sz="1000" i="1">
                <a:latin typeface="Times New Roman" charset="0"/>
              </a:rPr>
              <a:pPr algn="r"/>
              <a:t>20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319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9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In</a:t>
            </a:r>
            <a:r>
              <a:rPr lang="en-US" baseline="0" dirty="0" smtClean="0"/>
              <a:t> directed graphs there are often additional edges that can be inferred from the types of the edges.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Checks</a:t>
            </a:r>
            <a:r>
              <a:rPr lang="en-US" baseline="0" dirty="0" smtClean="0"/>
              <a:t> to see if semantic pairs are present in the same row.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2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Code and 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1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Exploded</a:t>
            </a:r>
            <a:r>
              <a:rPr lang="en-US" baseline="0" dirty="0" smtClean="0"/>
              <a:t> schema allow fast access to row and columns.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Computing simple statistics are fundamental to any</a:t>
            </a:r>
            <a:r>
              <a:rPr lang="en-US" baseline="0" dirty="0" smtClean="0"/>
              <a:t> analytic.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528D180-8DA6-BC45-8E97-85F38E05DA9D}" type="slidenum">
              <a:rPr lang="en-US" sz="1000" i="1">
                <a:latin typeface="Times New Roman" charset="0"/>
              </a:rPr>
              <a:pPr algn="r"/>
              <a:t>5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Computing sums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are simple to do with basic D4M commands.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00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Building graphs</a:t>
            </a:r>
            <a:r>
              <a:rPr lang="en-US" baseline="0" dirty="0" smtClean="0"/>
              <a:t> are done by a sequence of row and column queries.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5"/>
          <p:cNvSpPr txBox="1">
            <a:spLocks noGrp="1" noChangeArrowheads="1"/>
          </p:cNvSpPr>
          <p:nvPr/>
        </p:nvSpPr>
        <p:spPr bwMode="auto">
          <a:xfrm>
            <a:off x="3972240" y="8807132"/>
            <a:ext cx="3038160" cy="46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381" tIns="0" rIns="19381" bIns="0" anchor="b"/>
          <a:lstStyle>
            <a:lvl1pPr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9DD3643-C4B1-8A4A-9E80-159513DBC4CB}" type="slidenum">
              <a:rPr lang="en-US" sz="1000" i="1">
                <a:latin typeface="Times New Roman" charset="0"/>
              </a:rPr>
              <a:pPr algn="r"/>
              <a:t>8</a:t>
            </a:fld>
            <a:endParaRPr lang="en-US" sz="1000" i="1">
              <a:latin typeface="Times New Roman" charset="0"/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3674" tIns="46838" rIns="93674" bIns="46838"/>
          <a:lstStyle/>
          <a:p>
            <a:r>
              <a:rPr lang="en-US" dirty="0" smtClean="0"/>
              <a:t>Clutter elimination is critical to effective graph construction.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3650" y="701675"/>
            <a:ext cx="4483100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0869" y="4404363"/>
            <a:ext cx="5145454" cy="41716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/>
              <a:t>Graph</a:t>
            </a:r>
            <a:r>
              <a:rPr lang="en-US" baseline="0" dirty="0" smtClean="0"/>
              <a:t> topology determines which vertices are accessible.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8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  <p:sldLayoutId id="2147483698" r:id="rId5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4: Analysis of Structured Data</a:t>
            </a:r>
          </a:p>
          <a:p>
            <a:endParaRPr lang="en-US" sz="2000" dirty="0" smtClean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2</a:t>
            </a:r>
          </a:p>
        </p:txBody>
      </p:sp>
      <p:graphicFrame>
        <p:nvGraphicFramePr>
          <p:cNvPr id="285157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69396"/>
              </p:ext>
            </p:extLst>
          </p:nvPr>
        </p:nvGraphicFramePr>
        <p:xfrm>
          <a:off x="487205" y="1991678"/>
          <a:ext cx="9187031" cy="2422274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01 07 00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01 08 00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4924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4925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4926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4927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4928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4929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4930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4931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4932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4933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4934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4935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4936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4937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4938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4939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4940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4941" name="Rectangle 269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4943" name="Rectangle 271"/>
          <p:cNvSpPr>
            <a:spLocks noChangeArrowheads="1"/>
          </p:cNvSpPr>
          <p:nvPr/>
        </p:nvSpPr>
        <p:spPr bwMode="auto">
          <a:xfrm>
            <a:off x="3157220" y="1995277"/>
            <a:ext cx="316072" cy="236770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4944" name="Rectangle 272"/>
          <p:cNvSpPr>
            <a:spLocks noChangeArrowheads="1"/>
          </p:cNvSpPr>
          <p:nvPr/>
        </p:nvSpPr>
        <p:spPr bwMode="auto">
          <a:xfrm>
            <a:off x="3131027" y="10741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84959" name="Oval 287"/>
          <p:cNvSpPr>
            <a:spLocks noChangeArrowheads="1"/>
          </p:cNvSpPr>
          <p:nvPr/>
        </p:nvSpPr>
        <p:spPr bwMode="auto">
          <a:xfrm>
            <a:off x="3630454" y="53741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4960" name="Oval 288"/>
          <p:cNvSpPr>
            <a:spLocks noChangeArrowheads="1"/>
          </p:cNvSpPr>
          <p:nvPr/>
        </p:nvSpPr>
        <p:spPr bwMode="auto">
          <a:xfrm>
            <a:off x="4856322" y="4884738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4961" name="Oval 289"/>
          <p:cNvSpPr>
            <a:spLocks noChangeArrowheads="1"/>
          </p:cNvSpPr>
          <p:nvPr/>
        </p:nvSpPr>
        <p:spPr bwMode="auto">
          <a:xfrm>
            <a:off x="6075204" y="5363316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4962" name="Oval 290"/>
          <p:cNvSpPr>
            <a:spLocks noChangeArrowheads="1"/>
          </p:cNvSpPr>
          <p:nvPr/>
        </p:nvSpPr>
        <p:spPr bwMode="auto">
          <a:xfrm>
            <a:off x="4879023" y="5953443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4963" name="Rectangle 4"/>
          <p:cNvSpPr>
            <a:spLocks noChangeArrowheads="1"/>
          </p:cNvSpPr>
          <p:nvPr/>
        </p:nvSpPr>
        <p:spPr bwMode="auto">
          <a:xfrm>
            <a:off x="707232" y="6426624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limiting for generating cycle data graphs</a:t>
            </a:r>
          </a:p>
        </p:txBody>
      </p:sp>
      <p:cxnSp>
        <p:nvCxnSpPr>
          <p:cNvPr id="284964" name="AutoShape 292"/>
          <p:cNvCxnSpPr>
            <a:cxnSpLocks noChangeShapeType="1"/>
            <a:stCxn id="284959" idx="7"/>
            <a:endCxn id="284960" idx="2"/>
          </p:cNvCxnSpPr>
          <p:nvPr/>
        </p:nvCxnSpPr>
        <p:spPr bwMode="auto">
          <a:xfrm flipV="1">
            <a:off x="3934302" y="5068253"/>
            <a:ext cx="922020" cy="3598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5" name="AutoShape 293"/>
          <p:cNvCxnSpPr>
            <a:cxnSpLocks noChangeShapeType="1"/>
            <a:stCxn id="284962" idx="2"/>
            <a:endCxn id="284959" idx="5"/>
          </p:cNvCxnSpPr>
          <p:nvPr/>
        </p:nvCxnSpPr>
        <p:spPr bwMode="auto">
          <a:xfrm flipH="1" flipV="1">
            <a:off x="3934302" y="5687167"/>
            <a:ext cx="944721" cy="44979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966" name="AutoShape 294"/>
          <p:cNvCxnSpPr>
            <a:cxnSpLocks noChangeShapeType="1"/>
            <a:stCxn id="284961" idx="1"/>
            <a:endCxn id="284960" idx="6"/>
          </p:cNvCxnSpPr>
          <p:nvPr/>
        </p:nvCxnSpPr>
        <p:spPr bwMode="auto">
          <a:xfrm flipH="1" flipV="1">
            <a:off x="5212557" y="5068254"/>
            <a:ext cx="915035" cy="349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4968" name="Rectangle 296"/>
          <p:cNvSpPr>
            <a:spLocks noChangeArrowheads="1"/>
          </p:cNvSpPr>
          <p:nvPr/>
        </p:nvSpPr>
        <p:spPr bwMode="auto">
          <a:xfrm>
            <a:off x="3812064" y="47803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4970" name="Rectangle 298"/>
          <p:cNvSpPr>
            <a:spLocks noChangeArrowheads="1"/>
          </p:cNvSpPr>
          <p:nvPr/>
        </p:nvSpPr>
        <p:spPr bwMode="auto">
          <a:xfrm>
            <a:off x="5156677" y="4566286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cxnSp>
        <p:nvCxnSpPr>
          <p:cNvPr id="284973" name="AutoShape 301"/>
          <p:cNvCxnSpPr>
            <a:cxnSpLocks noChangeShapeType="1"/>
            <a:stCxn id="284962" idx="6"/>
            <a:endCxn id="284961" idx="3"/>
          </p:cNvCxnSpPr>
          <p:nvPr/>
        </p:nvCxnSpPr>
        <p:spPr bwMode="auto">
          <a:xfrm flipV="1">
            <a:off x="5235258" y="5676371"/>
            <a:ext cx="892334" cy="460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85160" name="Group 488"/>
          <p:cNvGrpSpPr>
            <a:grpSpLocks/>
          </p:cNvGrpSpPr>
          <p:nvPr/>
        </p:nvGrpSpPr>
        <p:grpSpPr bwMode="auto">
          <a:xfrm>
            <a:off x="3155474" y="1050713"/>
            <a:ext cx="6043771" cy="3324860"/>
            <a:chOff x="1807" y="584"/>
            <a:chExt cx="3461" cy="1848"/>
          </a:xfrm>
        </p:grpSpPr>
        <p:sp>
          <p:nvSpPr>
            <p:cNvPr id="284946" name="Rectangle 274"/>
            <p:cNvSpPr>
              <a:spLocks noChangeArrowheads="1"/>
            </p:cNvSpPr>
            <p:nvPr/>
          </p:nvSpPr>
          <p:spPr bwMode="auto">
            <a:xfrm rot="-5400000">
              <a:off x="2799" y="279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947" name="Rectangle 275"/>
            <p:cNvSpPr>
              <a:spLocks noChangeArrowheads="1"/>
            </p:cNvSpPr>
            <p:nvPr/>
          </p:nvSpPr>
          <p:spPr bwMode="auto">
            <a:xfrm>
              <a:off x="2689" y="58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4948" name="Rectangle 276"/>
            <p:cNvSpPr>
              <a:spLocks noChangeArrowheads="1"/>
            </p:cNvSpPr>
            <p:nvPr/>
          </p:nvSpPr>
          <p:spPr bwMode="auto">
            <a:xfrm>
              <a:off x="3748" y="59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5158" name="Rectangle 486"/>
            <p:cNvSpPr>
              <a:spLocks noChangeArrowheads="1"/>
            </p:cNvSpPr>
            <p:nvPr/>
          </p:nvSpPr>
          <p:spPr bwMode="auto">
            <a:xfrm rot="-5400000">
              <a:off x="3423" y="663"/>
              <a:ext cx="153" cy="33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159" name="Rectangle 487"/>
            <p:cNvSpPr>
              <a:spLocks noChangeArrowheads="1"/>
            </p:cNvSpPr>
            <p:nvPr/>
          </p:nvSpPr>
          <p:spPr bwMode="auto">
            <a:xfrm>
              <a:off x="5012" y="584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5161" name="Arc 489"/>
          <p:cNvSpPr>
            <a:spLocks/>
          </p:cNvSpPr>
          <p:nvPr/>
        </p:nvSpPr>
        <p:spPr bwMode="auto">
          <a:xfrm rot="2700000">
            <a:off x="3700992" y="5193136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5162" name="Arc 490"/>
          <p:cNvSpPr>
            <a:spLocks/>
          </p:cNvSpPr>
          <p:nvPr/>
        </p:nvSpPr>
        <p:spPr bwMode="auto">
          <a:xfrm rot="2700000">
            <a:off x="4878495" y="502332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Space </a:t>
            </a:r>
            <a:r>
              <a:rPr lang="en-US" dirty="0">
                <a:latin typeface="Arial" charset="0"/>
              </a:rPr>
              <a:t>(Analytic 3) Diagram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17610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Select row range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and a space polygon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Extract space coordinates from rows and determine if inside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Return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dirty="0">
                <a:latin typeface="Arial" charset="0"/>
              </a:rPr>
              <a:t> that satisfy these constraints</a:t>
            </a:r>
          </a:p>
        </p:txBody>
      </p:sp>
      <p:graphicFrame>
        <p:nvGraphicFramePr>
          <p:cNvPr id="288039" name="Group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23304"/>
              </p:ext>
            </p:extLst>
          </p:nvPr>
        </p:nvGraphicFramePr>
        <p:xfrm>
          <a:off x="487205" y="1834128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997" name="Text Box 262"/>
          <p:cNvSpPr txBox="1">
            <a:spLocks noChangeArrowheads="1"/>
          </p:cNvSpPr>
          <p:nvPr/>
        </p:nvSpPr>
        <p:spPr bwMode="auto">
          <a:xfrm rot="-3142095">
            <a:off x="3137794" y="1444368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7998" name="Text Box 263"/>
          <p:cNvSpPr txBox="1">
            <a:spLocks noChangeArrowheads="1"/>
          </p:cNvSpPr>
          <p:nvPr/>
        </p:nvSpPr>
        <p:spPr bwMode="auto">
          <a:xfrm rot="-3142095">
            <a:off x="3373174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7999" name="Text Box 264"/>
          <p:cNvSpPr txBox="1">
            <a:spLocks noChangeArrowheads="1"/>
          </p:cNvSpPr>
          <p:nvPr/>
        </p:nvSpPr>
        <p:spPr bwMode="auto">
          <a:xfrm rot="-3142095">
            <a:off x="3647699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8000" name="Text Box 265"/>
          <p:cNvSpPr txBox="1">
            <a:spLocks noChangeArrowheads="1"/>
          </p:cNvSpPr>
          <p:nvPr/>
        </p:nvSpPr>
        <p:spPr bwMode="auto">
          <a:xfrm rot="-3142095">
            <a:off x="4622107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8001" name="Text Box 266"/>
          <p:cNvSpPr txBox="1">
            <a:spLocks noChangeArrowheads="1"/>
          </p:cNvSpPr>
          <p:nvPr/>
        </p:nvSpPr>
        <p:spPr bwMode="auto">
          <a:xfrm rot="-3142095">
            <a:off x="4936067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8002" name="Text Box 267"/>
          <p:cNvSpPr txBox="1">
            <a:spLocks noChangeArrowheads="1"/>
          </p:cNvSpPr>
          <p:nvPr/>
        </p:nvSpPr>
        <p:spPr bwMode="auto">
          <a:xfrm rot="-3142095">
            <a:off x="5252504" y="1460561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8003" name="Text Box 270"/>
          <p:cNvSpPr txBox="1">
            <a:spLocks noChangeArrowheads="1"/>
          </p:cNvSpPr>
          <p:nvPr/>
        </p:nvSpPr>
        <p:spPr bwMode="auto">
          <a:xfrm rot="-3142095">
            <a:off x="3976017" y="147315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8004" name="Text Box 271"/>
          <p:cNvSpPr txBox="1">
            <a:spLocks noChangeArrowheads="1"/>
          </p:cNvSpPr>
          <p:nvPr/>
        </p:nvSpPr>
        <p:spPr bwMode="auto">
          <a:xfrm rot="-3142095">
            <a:off x="779327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288005" name="Text Box 272"/>
          <p:cNvSpPr txBox="1">
            <a:spLocks noChangeArrowheads="1"/>
          </p:cNvSpPr>
          <p:nvPr/>
        </p:nvSpPr>
        <p:spPr bwMode="auto">
          <a:xfrm rot="-3142095">
            <a:off x="810236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288006" name="Text Box 273"/>
          <p:cNvSpPr txBox="1">
            <a:spLocks noChangeArrowheads="1"/>
          </p:cNvSpPr>
          <p:nvPr/>
        </p:nvSpPr>
        <p:spPr bwMode="auto">
          <a:xfrm rot="-3142095">
            <a:off x="6214666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88007" name="Text Box 274"/>
          <p:cNvSpPr txBox="1">
            <a:spLocks noChangeArrowheads="1"/>
          </p:cNvSpPr>
          <p:nvPr/>
        </p:nvSpPr>
        <p:spPr bwMode="auto">
          <a:xfrm rot="-3142095">
            <a:off x="6523753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88008" name="Text Box 275"/>
          <p:cNvSpPr txBox="1">
            <a:spLocks noChangeArrowheads="1"/>
          </p:cNvSpPr>
          <p:nvPr/>
        </p:nvSpPr>
        <p:spPr bwMode="auto">
          <a:xfrm rot="-3142095">
            <a:off x="6838194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88009" name="Text Box 279"/>
          <p:cNvSpPr txBox="1">
            <a:spLocks noChangeArrowheads="1"/>
          </p:cNvSpPr>
          <p:nvPr/>
        </p:nvSpPr>
        <p:spPr bwMode="auto">
          <a:xfrm rot="-3142095">
            <a:off x="5559479" y="145696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8010" name="Text Box 280"/>
          <p:cNvSpPr txBox="1">
            <a:spLocks noChangeArrowheads="1"/>
          </p:cNvSpPr>
          <p:nvPr/>
        </p:nvSpPr>
        <p:spPr bwMode="auto">
          <a:xfrm rot="-3142095">
            <a:off x="7154148" y="1447068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88011" name="Text Box 281"/>
          <p:cNvSpPr txBox="1">
            <a:spLocks noChangeArrowheads="1"/>
          </p:cNvSpPr>
          <p:nvPr/>
        </p:nvSpPr>
        <p:spPr bwMode="auto">
          <a:xfrm rot="-3142095">
            <a:off x="8460461" y="1479453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288012" name="Text Box 282"/>
          <p:cNvSpPr txBox="1">
            <a:spLocks noChangeArrowheads="1"/>
          </p:cNvSpPr>
          <p:nvPr/>
        </p:nvSpPr>
        <p:spPr bwMode="auto">
          <a:xfrm rot="-3142095">
            <a:off x="873275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288013" name="Text Box 283"/>
          <p:cNvSpPr txBox="1">
            <a:spLocks noChangeArrowheads="1"/>
          </p:cNvSpPr>
          <p:nvPr/>
        </p:nvSpPr>
        <p:spPr bwMode="auto">
          <a:xfrm rot="-3142095">
            <a:off x="9031368" y="1479453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288014" name="Rectangle 270"/>
          <p:cNvSpPr>
            <a:spLocks noChangeArrowheads="1"/>
          </p:cNvSpPr>
          <p:nvPr/>
        </p:nvSpPr>
        <p:spPr bwMode="auto">
          <a:xfrm>
            <a:off x="103029" y="1341156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88015" name="Rectangle 271"/>
          <p:cNvSpPr>
            <a:spLocks noChangeArrowheads="1"/>
          </p:cNvSpPr>
          <p:nvPr/>
        </p:nvSpPr>
        <p:spPr bwMode="auto">
          <a:xfrm>
            <a:off x="1122840" y="2386472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8016" name="Rectangle 272"/>
          <p:cNvSpPr>
            <a:spLocks noChangeArrowheads="1"/>
          </p:cNvSpPr>
          <p:nvPr/>
        </p:nvSpPr>
        <p:spPr bwMode="auto">
          <a:xfrm>
            <a:off x="3113565" y="2557393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88017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72094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finding columns in a particular space </a:t>
            </a:r>
            <a:r>
              <a:rPr lang="en-US" b="1" dirty="0" smtClean="0"/>
              <a:t>window</a:t>
            </a:r>
            <a:endParaRPr lang="en-US" b="1" dirty="0"/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 apply filter to space first is coordinates are </a:t>
            </a:r>
            <a:r>
              <a:rPr lang="ja-JP" altLang="en-US" b="1" dirty="0"/>
              <a:t>“</a:t>
            </a:r>
            <a:r>
              <a:rPr lang="en-US" b="1" dirty="0" err="1"/>
              <a:t>Mertonized</a:t>
            </a:r>
            <a:r>
              <a:rPr lang="ja-JP" altLang="en-US" b="1" dirty="0"/>
              <a:t>”</a:t>
            </a:r>
            <a:endParaRPr lang="en-US" b="1" dirty="0"/>
          </a:p>
        </p:txBody>
      </p:sp>
      <p:sp>
        <p:nvSpPr>
          <p:cNvPr id="288045" name="Rectangle 301"/>
          <p:cNvSpPr>
            <a:spLocks noChangeArrowheads="1"/>
          </p:cNvSpPr>
          <p:nvPr/>
        </p:nvSpPr>
        <p:spPr bwMode="auto">
          <a:xfrm>
            <a:off x="73342" y="2480028"/>
            <a:ext cx="315547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smtClean="0">
                <a:solidFill>
                  <a:srgbClr val="0000FF"/>
                </a:solidFill>
              </a:rPr>
              <a:t>r</a:t>
            </a:r>
            <a:endParaRPr lang="en-US" sz="2200" b="1" dirty="0">
              <a:solidFill>
                <a:srgbClr val="0000FF"/>
              </a:solidFill>
            </a:endParaRPr>
          </a:p>
        </p:txBody>
      </p:sp>
      <p:grpSp>
        <p:nvGrpSpPr>
          <p:cNvPr id="288053" name="Group 309"/>
          <p:cNvGrpSpPr>
            <a:grpSpLocks/>
          </p:cNvGrpSpPr>
          <p:nvPr/>
        </p:nvGrpSpPr>
        <p:grpSpPr bwMode="auto">
          <a:xfrm>
            <a:off x="3129281" y="1053290"/>
            <a:ext cx="1299211" cy="430001"/>
            <a:chOff x="1792" y="551"/>
            <a:chExt cx="744" cy="239"/>
          </a:xfrm>
        </p:grpSpPr>
        <p:sp>
          <p:nvSpPr>
            <p:cNvPr id="288046" name="Rectangle 302"/>
            <p:cNvSpPr>
              <a:spLocks noChangeArrowheads="1"/>
            </p:cNvSpPr>
            <p:nvPr/>
          </p:nvSpPr>
          <p:spPr bwMode="auto">
            <a:xfrm>
              <a:off x="1792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7" name="Rectangle 303"/>
            <p:cNvSpPr>
              <a:spLocks noChangeArrowheads="1"/>
            </p:cNvSpPr>
            <p:nvPr/>
          </p:nvSpPr>
          <p:spPr bwMode="auto">
            <a:xfrm>
              <a:off x="217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  <p:sp>
          <p:nvSpPr>
            <p:cNvPr id="288048" name="Rectangle 304"/>
            <p:cNvSpPr>
              <a:spLocks noChangeArrowheads="1"/>
            </p:cNvSpPr>
            <p:nvPr/>
          </p:nvSpPr>
          <p:spPr bwMode="auto">
            <a:xfrm>
              <a:off x="234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</a:p>
          </p:txBody>
        </p:sp>
      </p:grpSp>
      <p:grpSp>
        <p:nvGrpSpPr>
          <p:cNvPr id="288052" name="Group 308"/>
          <p:cNvGrpSpPr>
            <a:grpSpLocks/>
          </p:cNvGrpSpPr>
          <p:nvPr/>
        </p:nvGrpSpPr>
        <p:grpSpPr bwMode="auto">
          <a:xfrm>
            <a:off x="6532723" y="1053290"/>
            <a:ext cx="2243932" cy="2651972"/>
            <a:chOff x="3741" y="551"/>
            <a:chExt cx="1285" cy="1474"/>
          </a:xfrm>
        </p:grpSpPr>
        <p:sp>
          <p:nvSpPr>
            <p:cNvPr id="288040" name="Rectangle 296"/>
            <p:cNvSpPr>
              <a:spLocks noChangeArrowheads="1"/>
            </p:cNvSpPr>
            <p:nvPr/>
          </p:nvSpPr>
          <p:spPr bwMode="auto">
            <a:xfrm>
              <a:off x="3750" y="980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2" name="Rectangle 298"/>
            <p:cNvSpPr>
              <a:spLocks noChangeArrowheads="1"/>
            </p:cNvSpPr>
            <p:nvPr/>
          </p:nvSpPr>
          <p:spPr bwMode="auto">
            <a:xfrm>
              <a:off x="4638" y="989"/>
              <a:ext cx="370" cy="103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3" name="Rectangle 299"/>
            <p:cNvSpPr>
              <a:spLocks noChangeArrowheads="1"/>
            </p:cNvSpPr>
            <p:nvPr/>
          </p:nvSpPr>
          <p:spPr bwMode="auto">
            <a:xfrm>
              <a:off x="3741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4" name="Rectangle 300"/>
            <p:cNvSpPr>
              <a:spLocks noChangeArrowheads="1"/>
            </p:cNvSpPr>
            <p:nvPr/>
          </p:nvSpPr>
          <p:spPr bwMode="auto">
            <a:xfrm>
              <a:off x="46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49" name="Rectangle 305"/>
            <p:cNvSpPr>
              <a:spLocks noChangeArrowheads="1"/>
            </p:cNvSpPr>
            <p:nvPr/>
          </p:nvSpPr>
          <p:spPr bwMode="auto">
            <a:xfrm>
              <a:off x="3925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288050" name="Rectangle 306"/>
            <p:cNvSpPr>
              <a:spLocks noChangeArrowheads="1"/>
            </p:cNvSpPr>
            <p:nvPr/>
          </p:nvSpPr>
          <p:spPr bwMode="auto">
            <a:xfrm>
              <a:off x="4830" y="551"/>
              <a:ext cx="19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385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Spacetime Implementation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</a:t>
            </a:r>
            <a:r>
              <a:rPr lang="en-US" sz="2000" dirty="0" smtClean="0">
                <a:latin typeface="Arial" charset="0"/>
              </a:rPr>
              <a:t>row range and </a:t>
            </a:r>
            <a:r>
              <a:rPr lang="en-US" sz="2000" dirty="0">
                <a:latin typeface="Arial" charset="0"/>
              </a:rPr>
              <a:t>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r='01-01-2001 </a:t>
            </a:r>
            <a:r>
              <a:rPr lang="en-US" sz="2000" b="0" dirty="0">
                <a:latin typeface="Courier" charset="0"/>
              </a:rPr>
              <a:t>00 02 </a:t>
            </a:r>
            <a:r>
              <a:rPr lang="en-US" sz="2000" b="0" dirty="0" smtClean="0">
                <a:latin typeface="Courier" charset="0"/>
              </a:rPr>
              <a:t>00</a:t>
            </a:r>
            <a:r>
              <a:rPr lang="en-US" sz="2000" b="0" dirty="0" smtClean="0">
                <a:latin typeface="Courier" charset="0"/>
              </a:rPr>
              <a:t>,:,</a:t>
            </a:r>
            <a:r>
              <a:rPr lang="en-US" sz="2000" b="0" dirty="0">
                <a:latin typeface="Courier" charset="0"/>
              </a:rPr>
              <a:t>01</a:t>
            </a:r>
            <a:r>
              <a:rPr lang="en-US" sz="2000" b="0" dirty="0" smtClean="0">
                <a:latin typeface="Courier" charset="0"/>
              </a:rPr>
              <a:t>-01-2001 </a:t>
            </a:r>
            <a:r>
              <a:rPr lang="en-US" sz="2000" b="0" dirty="0">
                <a:latin typeface="Courier" charset="0"/>
              </a:rPr>
              <a:t>00 04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s=complex([11 15 15 11 11],[15 15 11 11 15])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rows within 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coordinates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 = str2num(col2type(A(: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('X|,Y|,')),'|</a:t>
            </a:r>
            <a:r>
              <a:rPr lang="en-US" sz="2000" b="0" dirty="0">
                <a:latin typeface="Courier" charset="0"/>
              </a:rPr>
              <a:t>'</a:t>
            </a:r>
            <a:r>
              <a:rPr lang="en-US" sz="2000" b="0" dirty="0" smtClean="0">
                <a:latin typeface="Courier" charset="0"/>
              </a:rPr>
              <a:t>)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Select columns in rows in space polygon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 = </a:t>
            </a:r>
            <a:r>
              <a:rPr lang="en-US" sz="2000" b="0" dirty="0" err="1">
                <a:latin typeface="Courier" charset="0"/>
              </a:rPr>
              <a:t>inpolygon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(:,'X,')),</a:t>
            </a:r>
            <a:r>
              <a:rPr lang="en-US" sz="2000" b="0" dirty="0" err="1">
                <a:latin typeface="Courier" charset="0"/>
              </a:rPr>
              <a:t>Adj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Axy</a:t>
            </a:r>
            <a:r>
              <a:rPr lang="en-US" sz="2000" b="0" dirty="0">
                <a:latin typeface="Courier" charset="0"/>
              </a:rPr>
              <a:t>(:,'Y,')),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            real(s),</a:t>
            </a:r>
            <a:r>
              <a:rPr lang="en-US" sz="2000" b="0" dirty="0" err="1">
                <a:latin typeface="Courier" charset="0"/>
              </a:rPr>
              <a:t>imag</a:t>
            </a:r>
            <a:r>
              <a:rPr lang="en-US" sz="2000" b="0" dirty="0">
                <a:latin typeface="Courier" charset="0"/>
              </a:rPr>
              <a:t>(s))),:))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Col(A(find(</a:t>
            </a:r>
            <a:r>
              <a:rPr lang="en-US" sz="2000" b="0" dirty="0" err="1">
                <a:latin typeface="Courier" charset="0"/>
              </a:rPr>
              <a:t>inS</a:t>
            </a:r>
            <a:r>
              <a:rPr lang="en-US" sz="2000" b="0" dirty="0">
                <a:latin typeface="Courier" charset="0"/>
              </a:rPr>
              <a:t>),:))</a:t>
            </a:r>
          </a:p>
        </p:txBody>
      </p:sp>
    </p:spTree>
    <p:extLst>
      <p:ext uri="{BB962C8B-B14F-4D97-AF65-F5344CB8AC3E}">
        <p14:creationId xmlns:p14="http://schemas.microsoft.com/office/powerpoint/2010/main" val="10021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(Analytic 4) Diagram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064071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Select a numeric column type and convolve with a filter</a:t>
            </a:r>
          </a:p>
        </p:txBody>
      </p:sp>
      <p:graphicFrame>
        <p:nvGraphicFramePr>
          <p:cNvPr id="2938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00736"/>
              </p:ext>
            </p:extLst>
          </p:nvPr>
        </p:nvGraphicFramePr>
        <p:xfrm>
          <a:off x="487205" y="192705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4141" name="Text Box 262"/>
          <p:cNvSpPr txBox="1">
            <a:spLocks noChangeArrowheads="1"/>
          </p:cNvSpPr>
          <p:nvPr/>
        </p:nvSpPr>
        <p:spPr bwMode="auto">
          <a:xfrm rot="-3142095">
            <a:off x="3137794" y="153729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94142" name="Text Box 263"/>
          <p:cNvSpPr txBox="1">
            <a:spLocks noChangeArrowheads="1"/>
          </p:cNvSpPr>
          <p:nvPr/>
        </p:nvSpPr>
        <p:spPr bwMode="auto">
          <a:xfrm rot="-3142095">
            <a:off x="3373174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94143" name="Text Box 264"/>
          <p:cNvSpPr txBox="1">
            <a:spLocks noChangeArrowheads="1"/>
          </p:cNvSpPr>
          <p:nvPr/>
        </p:nvSpPr>
        <p:spPr bwMode="auto">
          <a:xfrm rot="-3142095">
            <a:off x="3647699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94144" name="Text Box 265"/>
          <p:cNvSpPr txBox="1">
            <a:spLocks noChangeArrowheads="1"/>
          </p:cNvSpPr>
          <p:nvPr/>
        </p:nvSpPr>
        <p:spPr bwMode="auto">
          <a:xfrm rot="-3142095">
            <a:off x="4622107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94145" name="Text Box 266"/>
          <p:cNvSpPr txBox="1">
            <a:spLocks noChangeArrowheads="1"/>
          </p:cNvSpPr>
          <p:nvPr/>
        </p:nvSpPr>
        <p:spPr bwMode="auto">
          <a:xfrm rot="-3142095">
            <a:off x="4936067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94146" name="Text Box 267"/>
          <p:cNvSpPr txBox="1">
            <a:spLocks noChangeArrowheads="1"/>
          </p:cNvSpPr>
          <p:nvPr/>
        </p:nvSpPr>
        <p:spPr bwMode="auto">
          <a:xfrm rot="-3142095">
            <a:off x="5252504" y="155348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94147" name="Text Box 270"/>
          <p:cNvSpPr txBox="1">
            <a:spLocks noChangeArrowheads="1"/>
          </p:cNvSpPr>
          <p:nvPr/>
        </p:nvSpPr>
        <p:spPr bwMode="auto">
          <a:xfrm rot="-3142095">
            <a:off x="3976017" y="156607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94148" name="Text Box 271"/>
          <p:cNvSpPr txBox="1">
            <a:spLocks noChangeArrowheads="1"/>
          </p:cNvSpPr>
          <p:nvPr/>
        </p:nvSpPr>
        <p:spPr bwMode="auto">
          <a:xfrm rot="-3142095">
            <a:off x="7793276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X|100</a:t>
            </a:r>
            <a:endParaRPr lang="en-US" sz="1100" b="1" dirty="0"/>
          </a:p>
        </p:txBody>
      </p:sp>
      <p:sp>
        <p:nvSpPr>
          <p:cNvPr id="294149" name="Text Box 272"/>
          <p:cNvSpPr txBox="1">
            <a:spLocks noChangeArrowheads="1"/>
          </p:cNvSpPr>
          <p:nvPr/>
        </p:nvSpPr>
        <p:spPr bwMode="auto">
          <a:xfrm rot="-3142095">
            <a:off x="8102363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X|200</a:t>
            </a:r>
            <a:endParaRPr lang="en-US" sz="1100" b="1" dirty="0"/>
          </a:p>
        </p:txBody>
      </p:sp>
      <p:sp>
        <p:nvSpPr>
          <p:cNvPr id="294150" name="Text Box 273"/>
          <p:cNvSpPr txBox="1">
            <a:spLocks noChangeArrowheads="1"/>
          </p:cNvSpPr>
          <p:nvPr/>
        </p:nvSpPr>
        <p:spPr bwMode="auto">
          <a:xfrm rot="-3142095">
            <a:off x="6214666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294151" name="Text Box 274"/>
          <p:cNvSpPr txBox="1">
            <a:spLocks noChangeArrowheads="1"/>
          </p:cNvSpPr>
          <p:nvPr/>
        </p:nvSpPr>
        <p:spPr bwMode="auto">
          <a:xfrm rot="-3142095">
            <a:off x="6523753" y="157237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294152" name="Text Box 275"/>
          <p:cNvSpPr txBox="1">
            <a:spLocks noChangeArrowheads="1"/>
          </p:cNvSpPr>
          <p:nvPr/>
        </p:nvSpPr>
        <p:spPr bwMode="auto">
          <a:xfrm rot="-3142095">
            <a:off x="6838194" y="157237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294153" name="Text Box 279"/>
          <p:cNvSpPr txBox="1">
            <a:spLocks noChangeArrowheads="1"/>
          </p:cNvSpPr>
          <p:nvPr/>
        </p:nvSpPr>
        <p:spPr bwMode="auto">
          <a:xfrm rot="-3142095">
            <a:off x="5559479" y="154988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94154" name="Text Box 280"/>
          <p:cNvSpPr txBox="1">
            <a:spLocks noChangeArrowheads="1"/>
          </p:cNvSpPr>
          <p:nvPr/>
        </p:nvSpPr>
        <p:spPr bwMode="auto">
          <a:xfrm rot="-3142095">
            <a:off x="7154148" y="153999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294155" name="Text Box 281"/>
          <p:cNvSpPr txBox="1">
            <a:spLocks noChangeArrowheads="1"/>
          </p:cNvSpPr>
          <p:nvPr/>
        </p:nvSpPr>
        <p:spPr bwMode="auto">
          <a:xfrm rot="-3142095">
            <a:off x="8462090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X|300</a:t>
            </a:r>
            <a:endParaRPr lang="en-US" sz="1100" b="1" dirty="0"/>
          </a:p>
        </p:txBody>
      </p:sp>
      <p:sp>
        <p:nvSpPr>
          <p:cNvPr id="294156" name="Text Box 282"/>
          <p:cNvSpPr txBox="1">
            <a:spLocks noChangeArrowheads="1"/>
          </p:cNvSpPr>
          <p:nvPr/>
        </p:nvSpPr>
        <p:spPr bwMode="auto">
          <a:xfrm rot="-3142095">
            <a:off x="873275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X|400</a:t>
            </a:r>
            <a:endParaRPr lang="en-US" sz="1100" b="1" dirty="0"/>
          </a:p>
        </p:txBody>
      </p:sp>
      <p:sp>
        <p:nvSpPr>
          <p:cNvPr id="294157" name="Text Box 283"/>
          <p:cNvSpPr txBox="1">
            <a:spLocks noChangeArrowheads="1"/>
          </p:cNvSpPr>
          <p:nvPr/>
        </p:nvSpPr>
        <p:spPr bwMode="auto">
          <a:xfrm rot="-3142095">
            <a:off x="9031368" y="1568776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Y|500</a:t>
            </a:r>
            <a:endParaRPr lang="en-US" sz="1100" b="1" dirty="0"/>
          </a:p>
        </p:txBody>
      </p:sp>
      <p:sp>
        <p:nvSpPr>
          <p:cNvPr id="294158" name="Rectangle 270"/>
          <p:cNvSpPr>
            <a:spLocks noChangeArrowheads="1"/>
          </p:cNvSpPr>
          <p:nvPr/>
        </p:nvSpPr>
        <p:spPr bwMode="auto">
          <a:xfrm>
            <a:off x="103029" y="143407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94159" name="Rectangle 271"/>
          <p:cNvSpPr>
            <a:spLocks noChangeArrowheads="1"/>
          </p:cNvSpPr>
          <p:nvPr/>
        </p:nvSpPr>
        <p:spPr bwMode="auto">
          <a:xfrm>
            <a:off x="1122840" y="247939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60" name="Rectangle 272"/>
          <p:cNvSpPr>
            <a:spLocks noChangeArrowheads="1"/>
          </p:cNvSpPr>
          <p:nvPr/>
        </p:nvSpPr>
        <p:spPr bwMode="auto">
          <a:xfrm>
            <a:off x="3113565" y="265031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294161" name="Rectangle 4"/>
          <p:cNvSpPr>
            <a:spLocks noChangeArrowheads="1"/>
          </p:cNvSpPr>
          <p:nvPr/>
        </p:nvSpPr>
        <p:spPr bwMode="auto">
          <a:xfrm>
            <a:off x="637382" y="5922857"/>
            <a:ext cx="8811578" cy="36703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Standard signal processing technique for finding groups</a:t>
            </a:r>
          </a:p>
        </p:txBody>
      </p:sp>
      <p:sp>
        <p:nvSpPr>
          <p:cNvPr id="294168" name="Rectangle 280"/>
          <p:cNvSpPr>
            <a:spLocks noChangeArrowheads="1"/>
          </p:cNvSpPr>
          <p:nvPr/>
        </p:nvSpPr>
        <p:spPr bwMode="auto">
          <a:xfrm>
            <a:off x="6548438" y="1918053"/>
            <a:ext cx="94646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94175" name="Rectangle 287"/>
          <p:cNvSpPr>
            <a:spLocks noChangeArrowheads="1"/>
          </p:cNvSpPr>
          <p:nvPr/>
        </p:nvSpPr>
        <p:spPr bwMode="auto">
          <a:xfrm>
            <a:off x="6569392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6" name="Rectangle 288"/>
          <p:cNvSpPr>
            <a:spLocks noChangeArrowheads="1"/>
          </p:cNvSpPr>
          <p:nvPr/>
        </p:nvSpPr>
        <p:spPr bwMode="auto">
          <a:xfrm>
            <a:off x="6922135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294177" name="Rectangle 289"/>
          <p:cNvSpPr>
            <a:spLocks noChangeArrowheads="1"/>
          </p:cNvSpPr>
          <p:nvPr/>
        </p:nvSpPr>
        <p:spPr bwMode="auto">
          <a:xfrm>
            <a:off x="7218997" y="1090437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3207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Convolution Implementation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13804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 and a filter of width 4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dirty="0">
                <a:latin typeface="Arial" charset="0"/>
              </a:rPr>
              <a:t>	    </a:t>
            </a:r>
            <a:r>
              <a:rPr lang="en-US" sz="2000" b="0" dirty="0">
                <a:latin typeface="Courier" charset="0"/>
              </a:rPr>
              <a:t>f = ones(1,4)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Copy </a:t>
            </a:r>
            <a:r>
              <a:rPr lang="en-US" sz="2000" dirty="0">
                <a:latin typeface="Arial" charset="0"/>
              </a:rPr>
              <a:t>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Create </a:t>
            </a:r>
            <a:r>
              <a:rPr lang="en-US" sz="2000" dirty="0">
                <a:latin typeface="Arial" charset="0"/>
              </a:rPr>
              <a:t>vector of numeric type rows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  Av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col2val(sum(A(:</a:t>
            </a:r>
            <a:r>
              <a:rPr lang="en-US" sz="2000" b="0" dirty="0" smtClean="0">
                <a:latin typeface="Courier" charset="0"/>
              </a:rPr>
              <a:t>,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('X|,’))</a:t>
            </a:r>
            <a:r>
              <a:rPr lang="en-US" sz="2000" b="0" dirty="0">
                <a:latin typeface="Courier" charset="0"/>
              </a:rPr>
              <a:t>,1))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Arial" charset="0"/>
              </a:rPr>
              <a:t>Convolve </a:t>
            </a:r>
            <a:r>
              <a:rPr lang="en-US" sz="2000" dirty="0">
                <a:latin typeface="Arial" charset="0"/>
              </a:rPr>
              <a:t>with filter and find columns &gt; 1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 = Col(</a:t>
            </a:r>
            <a:r>
              <a:rPr lang="en-US" sz="2000" b="0" dirty="0" err="1">
                <a:latin typeface="Courier" charset="0"/>
              </a:rPr>
              <a:t>conv</a:t>
            </a:r>
            <a:r>
              <a:rPr lang="en-US" sz="2000" b="0" dirty="0">
                <a:latin typeface="Courier" charset="0"/>
              </a:rPr>
              <a:t>(</a:t>
            </a:r>
            <a:r>
              <a:rPr lang="en-US" sz="2000" b="0" dirty="0" err="1">
                <a:latin typeface="Courier" charset="0"/>
              </a:rPr>
              <a:t>Av,f</a:t>
            </a:r>
            <a:r>
              <a:rPr lang="en-US" sz="2000" b="0" dirty="0">
                <a:latin typeface="Courier" charset="0"/>
              </a:rPr>
              <a:t>) &gt; 1)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749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pPr lvl="1"/>
            <a:r>
              <a:rPr lang="en-US" dirty="0"/>
              <a:t>Type Pair (Analytic 5)</a:t>
            </a:r>
          </a:p>
          <a:p>
            <a:pPr lvl="1"/>
            <a:r>
              <a:rPr lang="en-US" dirty="0"/>
              <a:t>Data Pair (Analytic 6)</a:t>
            </a:r>
          </a:p>
          <a:p>
            <a:pPr lvl="1"/>
            <a:r>
              <a:rPr lang="en-US" dirty="0"/>
              <a:t>Semantic Extension (Analytic 7)</a:t>
            </a:r>
          </a:p>
          <a:p>
            <a:pPr lvl="1"/>
            <a:r>
              <a:rPr lang="en-US" dirty="0"/>
              <a:t>Semantic Pair (Analytic 8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703110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(Analytic 5) Diagram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43188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Copy a set of rows from T into associative array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rows in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>
                <a:latin typeface="Arial" charset="0"/>
              </a:rPr>
              <a:t> that contain both pair types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t1</a:t>
            </a:r>
            <a:r>
              <a:rPr lang="en-US">
                <a:latin typeface="Arial" charset="0"/>
              </a:rPr>
              <a:t> and </a:t>
            </a:r>
            <a:r>
              <a:rPr lang="en-US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baseline="-25000">
                <a:solidFill>
                  <a:srgbClr val="0000FF"/>
                </a:solidFill>
                <a:latin typeface="Arial" charset="0"/>
              </a:rPr>
              <a:t>t2</a:t>
            </a:r>
            <a:endParaRPr lang="en-US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Arial" charset="0"/>
              </a:rPr>
              <a:t>Find columns of each type are paired with more than one column of the other type</a:t>
            </a:r>
          </a:p>
        </p:txBody>
      </p:sp>
      <p:graphicFrame>
        <p:nvGraphicFramePr>
          <p:cNvPr id="3044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89753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4381" name="Text Box 262"/>
          <p:cNvSpPr txBox="1">
            <a:spLocks noChangeArrowheads="1"/>
          </p:cNvSpPr>
          <p:nvPr/>
        </p:nvSpPr>
        <p:spPr bwMode="auto">
          <a:xfrm rot="-3142095">
            <a:off x="3137794" y="138242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04382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04383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04384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04385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04386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04387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04388" name="Text Box 271"/>
          <p:cNvSpPr txBox="1">
            <a:spLocks noChangeArrowheads="1"/>
          </p:cNvSpPr>
          <p:nvPr/>
        </p:nvSpPr>
        <p:spPr bwMode="auto">
          <a:xfrm rot="-3142095">
            <a:off x="779327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Y|010</a:t>
            </a:r>
            <a:endParaRPr lang="en-US" sz="1100" b="1" dirty="0"/>
          </a:p>
        </p:txBody>
      </p:sp>
      <p:sp>
        <p:nvSpPr>
          <p:cNvPr id="304389" name="Text Box 272"/>
          <p:cNvSpPr txBox="1">
            <a:spLocks noChangeArrowheads="1"/>
          </p:cNvSpPr>
          <p:nvPr/>
        </p:nvSpPr>
        <p:spPr bwMode="auto">
          <a:xfrm rot="-3142095">
            <a:off x="810236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Y|012</a:t>
            </a:r>
            <a:endParaRPr lang="en-US" sz="1100" b="1" dirty="0"/>
          </a:p>
        </p:txBody>
      </p:sp>
      <p:sp>
        <p:nvSpPr>
          <p:cNvPr id="304390" name="Text Box 273"/>
          <p:cNvSpPr txBox="1">
            <a:spLocks noChangeArrowheads="1"/>
          </p:cNvSpPr>
          <p:nvPr/>
        </p:nvSpPr>
        <p:spPr bwMode="auto">
          <a:xfrm rot="-3142095">
            <a:off x="6214666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X|010</a:t>
            </a:r>
            <a:endParaRPr lang="en-US" sz="1100" b="1" dirty="0"/>
          </a:p>
        </p:txBody>
      </p:sp>
      <p:sp>
        <p:nvSpPr>
          <p:cNvPr id="304391" name="Text Box 274"/>
          <p:cNvSpPr txBox="1">
            <a:spLocks noChangeArrowheads="1"/>
          </p:cNvSpPr>
          <p:nvPr/>
        </p:nvSpPr>
        <p:spPr bwMode="auto">
          <a:xfrm rot="-3142095">
            <a:off x="6523753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X|012</a:t>
            </a:r>
            <a:endParaRPr lang="en-US" sz="1100" b="1" dirty="0"/>
          </a:p>
        </p:txBody>
      </p:sp>
      <p:sp>
        <p:nvSpPr>
          <p:cNvPr id="304392" name="Text Box 275"/>
          <p:cNvSpPr txBox="1">
            <a:spLocks noChangeArrowheads="1"/>
          </p:cNvSpPr>
          <p:nvPr/>
        </p:nvSpPr>
        <p:spPr bwMode="auto">
          <a:xfrm rot="-3142095">
            <a:off x="6838194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X|014</a:t>
            </a:r>
            <a:endParaRPr lang="en-US" sz="1100" b="1" dirty="0"/>
          </a:p>
        </p:txBody>
      </p:sp>
      <p:sp>
        <p:nvSpPr>
          <p:cNvPr id="304393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04394" name="Text Box 280"/>
          <p:cNvSpPr txBox="1">
            <a:spLocks noChangeArrowheads="1"/>
          </p:cNvSpPr>
          <p:nvPr/>
        </p:nvSpPr>
        <p:spPr bwMode="auto">
          <a:xfrm rot="-3142095">
            <a:off x="7154148" y="1385120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X|016</a:t>
            </a:r>
            <a:endParaRPr lang="en-US" sz="1100" b="1" dirty="0"/>
          </a:p>
        </p:txBody>
      </p:sp>
      <p:sp>
        <p:nvSpPr>
          <p:cNvPr id="304395" name="Text Box 281"/>
          <p:cNvSpPr txBox="1">
            <a:spLocks noChangeArrowheads="1"/>
          </p:cNvSpPr>
          <p:nvPr/>
        </p:nvSpPr>
        <p:spPr bwMode="auto">
          <a:xfrm rot="-3142095">
            <a:off x="8460461" y="1417505"/>
            <a:ext cx="590475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Y|014</a:t>
            </a:r>
            <a:endParaRPr lang="en-US" sz="1100" b="1" dirty="0"/>
          </a:p>
        </p:txBody>
      </p:sp>
      <p:sp>
        <p:nvSpPr>
          <p:cNvPr id="304396" name="Text Box 282"/>
          <p:cNvSpPr txBox="1">
            <a:spLocks noChangeArrowheads="1"/>
          </p:cNvSpPr>
          <p:nvPr/>
        </p:nvSpPr>
        <p:spPr bwMode="auto">
          <a:xfrm rot="-3142095">
            <a:off x="873275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Y|016</a:t>
            </a:r>
            <a:endParaRPr lang="en-US" sz="1100" b="1" dirty="0"/>
          </a:p>
        </p:txBody>
      </p:sp>
      <p:sp>
        <p:nvSpPr>
          <p:cNvPr id="304397" name="Text Box 283"/>
          <p:cNvSpPr txBox="1">
            <a:spLocks noChangeArrowheads="1"/>
          </p:cNvSpPr>
          <p:nvPr/>
        </p:nvSpPr>
        <p:spPr bwMode="auto">
          <a:xfrm rot="-3142095">
            <a:off x="9031368" y="1417505"/>
            <a:ext cx="587218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Y|018</a:t>
            </a:r>
            <a:endParaRPr lang="en-US" sz="1100" b="1" dirty="0"/>
          </a:p>
        </p:txBody>
      </p:sp>
      <p:sp>
        <p:nvSpPr>
          <p:cNvPr id="304398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04399" name="Rectangle 271"/>
          <p:cNvSpPr>
            <a:spLocks noChangeArrowheads="1"/>
          </p:cNvSpPr>
          <p:nvPr/>
        </p:nvSpPr>
        <p:spPr bwMode="auto">
          <a:xfrm>
            <a:off x="1122840" y="2079837"/>
            <a:ext cx="8245793" cy="1565275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0" name="Rectangle 272"/>
          <p:cNvSpPr>
            <a:spLocks noChangeArrowheads="1"/>
          </p:cNvSpPr>
          <p:nvPr/>
        </p:nvSpPr>
        <p:spPr bwMode="auto">
          <a:xfrm>
            <a:off x="311356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304401" name="Rectangle 4"/>
          <p:cNvSpPr>
            <a:spLocks noChangeArrowheads="1"/>
          </p:cNvSpPr>
          <p:nvPr/>
        </p:nvSpPr>
        <p:spPr bwMode="auto">
          <a:xfrm>
            <a:off x="637382" y="6417628"/>
            <a:ext cx="8811578" cy="43719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Good for tracking columns that occur in pairs</a:t>
            </a:r>
          </a:p>
        </p:txBody>
      </p:sp>
      <p:sp>
        <p:nvSpPr>
          <p:cNvPr id="304408" name="Rectangle 280"/>
          <p:cNvSpPr>
            <a:spLocks noChangeArrowheads="1"/>
          </p:cNvSpPr>
          <p:nvPr/>
        </p:nvSpPr>
        <p:spPr bwMode="auto">
          <a:xfrm>
            <a:off x="6878480" y="1763183"/>
            <a:ext cx="316071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09" name="Rectangle 281"/>
          <p:cNvSpPr>
            <a:spLocks noChangeArrowheads="1"/>
          </p:cNvSpPr>
          <p:nvPr/>
        </p:nvSpPr>
        <p:spPr bwMode="auto">
          <a:xfrm>
            <a:off x="8441373" y="1779376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1" name="Rectangle 283"/>
          <p:cNvSpPr>
            <a:spLocks noChangeArrowheads="1"/>
          </p:cNvSpPr>
          <p:nvPr/>
        </p:nvSpPr>
        <p:spPr bwMode="auto">
          <a:xfrm>
            <a:off x="904906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2" name="Rectangle 284"/>
          <p:cNvSpPr>
            <a:spLocks noChangeArrowheads="1"/>
          </p:cNvSpPr>
          <p:nvPr/>
        </p:nvSpPr>
        <p:spPr bwMode="auto">
          <a:xfrm>
            <a:off x="6854032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3" name="Rectangle 285"/>
          <p:cNvSpPr>
            <a:spLocks noChangeArrowheads="1"/>
          </p:cNvSpPr>
          <p:nvPr/>
        </p:nvSpPr>
        <p:spPr bwMode="auto">
          <a:xfrm>
            <a:off x="8434387" y="991342"/>
            <a:ext cx="362660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304416" name="Rectangle 288"/>
          <p:cNvSpPr>
            <a:spLocks noChangeArrowheads="1"/>
          </p:cNvSpPr>
          <p:nvPr/>
        </p:nvSpPr>
        <p:spPr bwMode="auto">
          <a:xfrm>
            <a:off x="9070023" y="1764983"/>
            <a:ext cx="303848" cy="1863937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19" name="Rectangle 291"/>
          <p:cNvSpPr>
            <a:spLocks noChangeArrowheads="1"/>
          </p:cNvSpPr>
          <p:nvPr/>
        </p:nvSpPr>
        <p:spPr bwMode="auto">
          <a:xfrm>
            <a:off x="6618287" y="3837623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0" name="AutoShape 292"/>
          <p:cNvSpPr>
            <a:spLocks/>
          </p:cNvSpPr>
          <p:nvPr/>
        </p:nvSpPr>
        <p:spPr bwMode="auto">
          <a:xfrm rot="-5400000">
            <a:off x="6776906" y="3234717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04421" name="Rectangle 293"/>
          <p:cNvSpPr>
            <a:spLocks noChangeArrowheads="1"/>
          </p:cNvSpPr>
          <p:nvPr/>
        </p:nvSpPr>
        <p:spPr bwMode="auto">
          <a:xfrm>
            <a:off x="8294687" y="3826828"/>
            <a:ext cx="52989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04422" name="AutoShape 294"/>
          <p:cNvSpPr>
            <a:spLocks/>
          </p:cNvSpPr>
          <p:nvPr/>
        </p:nvSpPr>
        <p:spPr bwMode="auto">
          <a:xfrm rot="-5400000">
            <a:off x="8484739" y="3052789"/>
            <a:ext cx="197908" cy="1576864"/>
          </a:xfrm>
          <a:prstGeom prst="leftBrace">
            <a:avLst>
              <a:gd name="adj1" fmla="val 68409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1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Type Pair Implementation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74998"/>
            <a:ext cx="9625330" cy="62035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row range and type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</a:t>
            </a:r>
            <a:r>
              <a:rPr lang="en-US" sz="2000" b="0" dirty="0" smtClean="0">
                <a:latin typeface="Courier" charset="0"/>
              </a:rPr>
              <a:t>r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smtClean="0">
                <a:latin typeface="Courier" charset="0"/>
              </a:rPr>
              <a:t>'01-01-2001 </a:t>
            </a:r>
            <a:r>
              <a:rPr lang="en-US" sz="2000" b="0" dirty="0">
                <a:latin typeface="Courier" charset="0"/>
              </a:rPr>
              <a:t>00 01 00,:</a:t>
            </a:r>
            <a:r>
              <a:rPr lang="en-US" sz="2000" b="0" dirty="0" smtClean="0">
                <a:latin typeface="Courier" charset="0"/>
              </a:rPr>
              <a:t>,01-01-2001 </a:t>
            </a:r>
            <a:r>
              <a:rPr lang="en-US" sz="2000" b="0" dirty="0">
                <a:latin typeface="Courier" charset="0"/>
              </a:rPr>
              <a:t>00 06 00,'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ct1 =	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('X|,’)</a:t>
            </a:r>
            <a:r>
              <a:rPr lang="en-US" sz="2000" b="0" dirty="0">
                <a:latin typeface="Courier" charset="0"/>
              </a:rPr>
              <a:t>	</a:t>
            </a:r>
            <a:r>
              <a:rPr lang="en-US" sz="2000" b="0" dirty="0" smtClean="0">
                <a:latin typeface="Courier" charset="0"/>
              </a:rPr>
              <a:t>	ct2 </a:t>
            </a:r>
            <a:r>
              <a:rPr lang="en-US" sz="2000" b="0" dirty="0">
                <a:latin typeface="Courier" charset="0"/>
              </a:rPr>
              <a:t>= 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('Y|,’)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</a:t>
            </a:r>
            <a:r>
              <a:rPr lang="en-US" sz="2000" b="0" dirty="0" smtClean="0">
                <a:latin typeface="Courier" charset="0"/>
              </a:rPr>
              <a:t>(r,</a:t>
            </a:r>
            <a:r>
              <a:rPr lang="en-US" sz="2000" b="0" dirty="0">
                <a:latin typeface="Courier" charset="0"/>
              </a:rPr>
              <a:t>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rows containing both column types in the pair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latin typeface="Courier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r = Row(sum(A(Row(sum(A(:,ct1),2)==1),[ct1 ct2]),2)==2);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Get columns in order for creating a pair mapping matrix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c1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find(A(r,ct1))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[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 c2 </a:t>
            </a:r>
            <a:r>
              <a:rPr lang="en-US" sz="2000" b="0" dirty="0" err="1">
                <a:latin typeface="Courier" charset="0"/>
              </a:rPr>
              <a:t>tmp</a:t>
            </a:r>
            <a:r>
              <a:rPr lang="en-US" sz="2000" b="0" dirty="0">
                <a:latin typeface="Courier" charset="0"/>
              </a:rPr>
              <a:t>] = find(A(r,ct2))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A12 = </a:t>
            </a:r>
            <a:r>
              <a:rPr lang="en-US" sz="2000" b="0" dirty="0" err="1">
                <a:latin typeface="Courier" charset="0"/>
              </a:rPr>
              <a:t>Assoc</a:t>
            </a:r>
            <a:r>
              <a:rPr lang="en-US" sz="2000" b="0" dirty="0">
                <a:latin typeface="Courier" charset="0"/>
              </a:rPr>
              <a:t>(c1,c2)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Find </a:t>
            </a:r>
            <a:r>
              <a:rPr lang="en-US" sz="2000" b="0" dirty="0">
                <a:latin typeface="Courier" charset="0"/>
              </a:rPr>
              <a:t>ct1</a:t>
            </a:r>
            <a:r>
              <a:rPr lang="en-US" sz="2000" dirty="0">
                <a:latin typeface="Arial" charset="0"/>
              </a:rPr>
              <a:t> with more than one </a:t>
            </a:r>
            <a:r>
              <a:rPr lang="en-US" sz="2000" b="0" dirty="0">
                <a:latin typeface="Courier" charset="0"/>
              </a:rPr>
              <a:t>ct2</a:t>
            </a:r>
            <a:r>
              <a:rPr lang="en-US" sz="2000" dirty="0">
                <a:latin typeface="Arial" charset="0"/>
              </a:rPr>
              <a:t> and vice versa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	sum(A12,1) &gt; 1         sum(A12,2) &gt; 1</a:t>
            </a:r>
          </a:p>
        </p:txBody>
      </p:sp>
    </p:spTree>
    <p:extLst>
      <p:ext uri="{BB962C8B-B14F-4D97-AF65-F5344CB8AC3E}">
        <p14:creationId xmlns:p14="http://schemas.microsoft.com/office/powerpoint/2010/main" val="321004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(Analytic 6) Diagram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13636" name="Group 292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3597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13598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13599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13600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13601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13602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13603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13604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13605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13606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13607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13608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13609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13610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13611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13612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13613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13614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13615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16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17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0302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data pairs are present in the same row</a:t>
            </a:r>
          </a:p>
        </p:txBody>
      </p:sp>
      <p:sp>
        <p:nvSpPr>
          <p:cNvPr id="313622" name="Rectangle 278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23" name="Rectangle 279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0" name="Rectangle 28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13631" name="Rectangle 28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2" name="Rectangle 28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3" name="Rectangle 28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7" name="Rectangle 293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13638" name="Rectangle 294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56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Pair Implementation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54043"/>
            <a:ext cx="9625330" cy="582210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Define column pair sets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b="0" dirty="0">
              <a:latin typeface="Courier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  = '</a:t>
            </a:r>
            <a:r>
              <a:rPr lang="en-US" b="0" dirty="0" smtClean="0">
                <a:latin typeface="Courier" charset="0"/>
              </a:rPr>
              <a:t>Col1|b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Col1|d</a:t>
            </a:r>
            <a:r>
              <a:rPr lang="en-US" b="0" dirty="0">
                <a:latin typeface="Courier" charset="0"/>
              </a:rPr>
              <a:t>,'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c2  = '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Col3|c</a:t>
            </a:r>
            <a:r>
              <a:rPr lang="en-US" b="0" dirty="0">
                <a:latin typeface="Courier" charset="0"/>
              </a:rPr>
              <a:t>,</a:t>
            </a:r>
            <a:r>
              <a:rPr lang="en-US" b="0" dirty="0" smtClean="0">
                <a:latin typeface="Courier" charset="0"/>
              </a:rPr>
              <a:t>Col3|d</a:t>
            </a:r>
            <a:r>
              <a:rPr lang="en-US" b="0" dirty="0">
                <a:latin typeface="Courier" charset="0"/>
              </a:rPr>
              <a:t>,</a:t>
            </a:r>
            <a:r>
              <a:rPr lang="ja-JP" altLang="en-US" b="0" dirty="0">
                <a:latin typeface="Courier" charset="0"/>
              </a:rPr>
              <a:t>’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c12 = </a:t>
            </a:r>
            <a:r>
              <a:rPr lang="en-US" b="0" dirty="0" err="1">
                <a:latin typeface="Courier" charset="0"/>
              </a:rPr>
              <a:t>CatStr</a:t>
            </a:r>
            <a:r>
              <a:rPr lang="en-US" b="0" dirty="0">
                <a:latin typeface="Courier" charset="0"/>
              </a:rPr>
              <a:t>(c1,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;</a:t>
            </a:r>
            <a:r>
              <a:rPr lang="ja-JP" altLang="en-US" b="0" dirty="0">
                <a:latin typeface="Courier" charset="0"/>
              </a:rPr>
              <a:t>’</a:t>
            </a:r>
            <a:r>
              <a:rPr lang="en-US" b="0" dirty="0">
                <a:latin typeface="Courier" charset="0"/>
              </a:rPr>
              <a:t>,c2)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Create pair mapping matrices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(c1,c12,1)      A2p = </a:t>
            </a:r>
            <a:r>
              <a:rPr lang="en-US" b="0" dirty="0" err="1">
                <a:latin typeface="Courier" charset="0"/>
              </a:rPr>
              <a:t>Assoc</a:t>
            </a:r>
            <a:r>
              <a:rPr lang="en-US" b="0" dirty="0">
                <a:latin typeface="Courier" charset="0"/>
              </a:rPr>
              <a:t>(c2,c12,1)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Get columns from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A1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T(:,c1)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A2 = </a:t>
            </a:r>
            <a:r>
              <a:rPr lang="en-US" b="0" dirty="0" err="1" smtClean="0">
                <a:latin typeface="Courier" charset="0"/>
              </a:rPr>
              <a:t>dblLogi</a:t>
            </a:r>
            <a:r>
              <a:rPr lang="en-US" b="0" dirty="0" smtClean="0">
                <a:latin typeface="Courier" charset="0"/>
              </a:rPr>
              <a:t>(</a:t>
            </a:r>
            <a:r>
              <a:rPr lang="en-US" b="0" dirty="0">
                <a:latin typeface="Courier" charset="0"/>
              </a:rPr>
              <a:t>T(:,c2)</a:t>
            </a:r>
            <a:r>
              <a:rPr lang="en-US" b="0" dirty="0" smtClean="0">
                <a:latin typeface="Courier" charset="0"/>
              </a:rPr>
              <a:t>)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Find pairs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0" dirty="0">
                <a:latin typeface="Courier" charset="0"/>
              </a:rPr>
              <a:t>		((A1*A1p) + (A2*A2p)) &gt; 1)</a:t>
            </a:r>
          </a:p>
        </p:txBody>
      </p:sp>
    </p:spTree>
    <p:extLst>
      <p:ext uri="{BB962C8B-B14F-4D97-AF65-F5344CB8AC3E}">
        <p14:creationId xmlns:p14="http://schemas.microsoft.com/office/powerpoint/2010/main" val="3089721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Schema</a:t>
            </a:r>
          </a:p>
          <a:p>
            <a:pPr lvl="1"/>
            <a:r>
              <a:rPr lang="en-US" dirty="0" smtClean="0"/>
              <a:t>Stats (Analytic 1)</a:t>
            </a:r>
          </a:p>
          <a:p>
            <a:r>
              <a:rPr lang="en-US" dirty="0" smtClean="0"/>
              <a:t>First Order Analytics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Extension (Analytic 7)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69530"/>
            <a:ext cx="8825548" cy="469222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Column types may have several types of </a:t>
            </a:r>
            <a:r>
              <a:rPr lang="en-US" dirty="0" smtClean="0">
                <a:latin typeface="Arial" charset="0"/>
              </a:rPr>
              <a:t>semantic </a:t>
            </a:r>
            <a:r>
              <a:rPr lang="en-US" dirty="0">
                <a:latin typeface="Arial" charset="0"/>
              </a:rPr>
              <a:t>relationships which can be used to extend pairs</a:t>
            </a: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Pair reversal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pair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Col3|b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'Col3|b</a:t>
            </a:r>
            <a:r>
              <a:rPr lang="en-US" b="0" dirty="0">
                <a:latin typeface="Courier" charset="0"/>
              </a:rPr>
              <a:t>;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Type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'Col2|a</a:t>
            </a:r>
            <a:r>
              <a:rPr lang="en-US" b="0" dirty="0">
                <a:latin typeface="Courier" charset="0"/>
              </a:rPr>
              <a:t>'</a:t>
            </a: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Data graph extension.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	Example: column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implies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if </a:t>
            </a:r>
            <a:r>
              <a:rPr lang="en-US" b="0" dirty="0">
                <a:latin typeface="Courier" charset="0"/>
              </a:rPr>
              <a:t>'</a:t>
            </a:r>
            <a:r>
              <a:rPr lang="en-US" b="0" dirty="0" smtClean="0">
                <a:latin typeface="Courier" charset="0"/>
              </a:rPr>
              <a:t>Col1|a</a:t>
            </a:r>
            <a:r>
              <a:rPr lang="en-US" b="0" dirty="0">
                <a:latin typeface="Courier" charset="0"/>
              </a:rPr>
              <a:t>'</a:t>
            </a: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and</a:t>
            </a:r>
            <a:r>
              <a:rPr lang="en-US" b="0" dirty="0" smtClean="0">
                <a:latin typeface="Courier" charset="0"/>
              </a:rPr>
              <a:t>'Col2|b'</a:t>
            </a:r>
            <a:r>
              <a:rPr lang="en-US" dirty="0" smtClean="0">
                <a:latin typeface="Arial" charset="0"/>
              </a:rPr>
              <a:t>appear </a:t>
            </a:r>
            <a:r>
              <a:rPr lang="en-US" dirty="0">
                <a:latin typeface="Arial" charset="0"/>
              </a:rPr>
              <a:t>in the same row</a:t>
            </a:r>
          </a:p>
          <a:p>
            <a:pPr>
              <a:lnSpc>
                <a:spcPct val="80000"/>
              </a:lnSpc>
            </a:pPr>
            <a:endParaRPr lang="en-US" b="0" dirty="0">
              <a:latin typeface="Courier" charset="0"/>
            </a:endParaRP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581502" y="6109971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Allows additional semantic data to be used to greatly increase the number columns that can be matched in a table</a:t>
            </a:r>
          </a:p>
        </p:txBody>
      </p:sp>
    </p:spTree>
    <p:extLst>
      <p:ext uri="{BB962C8B-B14F-4D97-AF65-F5344CB8AC3E}">
        <p14:creationId xmlns:p14="http://schemas.microsoft.com/office/powerpoint/2010/main" val="90947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Semantic Pair (Analytic 8) Diagram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4300009"/>
            <a:ext cx="854964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Define column pair sets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r>
              <a:rPr lang="en-US" sz="2000">
                <a:latin typeface="Arial" charset="0"/>
              </a:rPr>
              <a:t>  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Extend all columns via semantic information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Get all columns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000">
                <a:latin typeface="Arial" charset="0"/>
              </a:rPr>
              <a:t>Find rows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r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US" sz="2000">
                <a:latin typeface="Arial" charset="0"/>
              </a:rPr>
              <a:t> that have one entry in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 and </a:t>
            </a:r>
            <a:r>
              <a:rPr lang="en-US" sz="200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>
                <a:solidFill>
                  <a:srgbClr val="0000FF"/>
                </a:solidFill>
                <a:latin typeface="Arial" charset="0"/>
              </a:rPr>
              <a:t>2</a:t>
            </a:r>
            <a:endParaRPr lang="en-US" sz="200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320516" name="Group 4"/>
          <p:cNvGraphicFramePr>
            <a:graphicFrameLocks noGrp="1"/>
          </p:cNvGraphicFramePr>
          <p:nvPr/>
        </p:nvGraphicFramePr>
        <p:xfrm>
          <a:off x="487205" y="212121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 (time)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0765" name="Text Box 262"/>
          <p:cNvSpPr txBox="1">
            <a:spLocks noChangeArrowheads="1"/>
          </p:cNvSpPr>
          <p:nvPr/>
        </p:nvSpPr>
        <p:spPr bwMode="auto">
          <a:xfrm rot="-3142095">
            <a:off x="3137794" y="170267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320766" name="Text Box 263"/>
          <p:cNvSpPr txBox="1">
            <a:spLocks noChangeArrowheads="1"/>
          </p:cNvSpPr>
          <p:nvPr/>
        </p:nvSpPr>
        <p:spPr bwMode="auto">
          <a:xfrm rot="-3142095">
            <a:off x="3373174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320767" name="Text Box 264"/>
          <p:cNvSpPr txBox="1">
            <a:spLocks noChangeArrowheads="1"/>
          </p:cNvSpPr>
          <p:nvPr/>
        </p:nvSpPr>
        <p:spPr bwMode="auto">
          <a:xfrm rot="-3142095">
            <a:off x="364769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320768" name="Text Box 265"/>
          <p:cNvSpPr txBox="1">
            <a:spLocks noChangeArrowheads="1"/>
          </p:cNvSpPr>
          <p:nvPr/>
        </p:nvSpPr>
        <p:spPr bwMode="auto">
          <a:xfrm rot="-3142095">
            <a:off x="4662271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320769" name="Text Box 266"/>
          <p:cNvSpPr txBox="1">
            <a:spLocks noChangeArrowheads="1"/>
          </p:cNvSpPr>
          <p:nvPr/>
        </p:nvSpPr>
        <p:spPr bwMode="auto">
          <a:xfrm rot="-3142095">
            <a:off x="4972739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320770" name="Text Box 267"/>
          <p:cNvSpPr txBox="1">
            <a:spLocks noChangeArrowheads="1"/>
          </p:cNvSpPr>
          <p:nvPr/>
        </p:nvSpPr>
        <p:spPr bwMode="auto">
          <a:xfrm rot="-3142095">
            <a:off x="52525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320771" name="Text Box 270"/>
          <p:cNvSpPr txBox="1">
            <a:spLocks noChangeArrowheads="1"/>
          </p:cNvSpPr>
          <p:nvPr/>
        </p:nvSpPr>
        <p:spPr bwMode="auto">
          <a:xfrm rot="-3142095">
            <a:off x="3976017" y="176024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320772" name="Text Box 271"/>
          <p:cNvSpPr txBox="1">
            <a:spLocks noChangeArrowheads="1"/>
          </p:cNvSpPr>
          <p:nvPr/>
        </p:nvSpPr>
        <p:spPr bwMode="auto">
          <a:xfrm rot="-3142095">
            <a:off x="7789804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320773" name="Text Box 272"/>
          <p:cNvSpPr txBox="1">
            <a:spLocks noChangeArrowheads="1"/>
          </p:cNvSpPr>
          <p:nvPr/>
        </p:nvSpPr>
        <p:spPr bwMode="auto">
          <a:xfrm rot="-3142095">
            <a:off x="80967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320774" name="Text Box 273"/>
          <p:cNvSpPr txBox="1">
            <a:spLocks noChangeArrowheads="1"/>
          </p:cNvSpPr>
          <p:nvPr/>
        </p:nvSpPr>
        <p:spPr bwMode="auto">
          <a:xfrm rot="-3142095">
            <a:off x="6251359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320775" name="Text Box 274"/>
          <p:cNvSpPr txBox="1">
            <a:spLocks noChangeArrowheads="1"/>
          </p:cNvSpPr>
          <p:nvPr/>
        </p:nvSpPr>
        <p:spPr bwMode="auto">
          <a:xfrm rot="-3142095">
            <a:off x="6554841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320776" name="Text Box 275"/>
          <p:cNvSpPr txBox="1">
            <a:spLocks noChangeArrowheads="1"/>
          </p:cNvSpPr>
          <p:nvPr/>
        </p:nvSpPr>
        <p:spPr bwMode="auto">
          <a:xfrm rot="-3142095">
            <a:off x="6876516" y="170627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320777" name="Text Box 279"/>
          <p:cNvSpPr txBox="1">
            <a:spLocks noChangeArrowheads="1"/>
          </p:cNvSpPr>
          <p:nvPr/>
        </p:nvSpPr>
        <p:spPr bwMode="auto">
          <a:xfrm rot="-3142095">
            <a:off x="5559479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320778" name="Text Box 280"/>
          <p:cNvSpPr txBox="1">
            <a:spLocks noChangeArrowheads="1"/>
          </p:cNvSpPr>
          <p:nvPr/>
        </p:nvSpPr>
        <p:spPr bwMode="auto">
          <a:xfrm rot="-3142095">
            <a:off x="7227147" y="170627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320779" name="Text Box 281"/>
          <p:cNvSpPr txBox="1">
            <a:spLocks noChangeArrowheads="1"/>
          </p:cNvSpPr>
          <p:nvPr/>
        </p:nvSpPr>
        <p:spPr bwMode="auto">
          <a:xfrm rot="-3142095">
            <a:off x="8458619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320780" name="Text Box 282"/>
          <p:cNvSpPr txBox="1">
            <a:spLocks noChangeArrowheads="1"/>
          </p:cNvSpPr>
          <p:nvPr/>
        </p:nvSpPr>
        <p:spPr bwMode="auto">
          <a:xfrm rot="-3142095">
            <a:off x="8727176" y="174405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320781" name="Text Box 283"/>
          <p:cNvSpPr txBox="1">
            <a:spLocks noChangeArrowheads="1"/>
          </p:cNvSpPr>
          <p:nvPr/>
        </p:nvSpPr>
        <p:spPr bwMode="auto">
          <a:xfrm rot="-3142095">
            <a:off x="9027896" y="17476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320782" name="Rectangle 270"/>
          <p:cNvSpPr>
            <a:spLocks noChangeArrowheads="1"/>
          </p:cNvSpPr>
          <p:nvPr/>
        </p:nvSpPr>
        <p:spPr bwMode="auto">
          <a:xfrm>
            <a:off x="103029" y="162824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320783" name="Rectangle 271"/>
          <p:cNvSpPr>
            <a:spLocks noChangeArrowheads="1"/>
          </p:cNvSpPr>
          <p:nvPr/>
        </p:nvSpPr>
        <p:spPr bwMode="auto">
          <a:xfrm>
            <a:off x="3443605" y="2110424"/>
            <a:ext cx="946468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4" name="Rectangle 272"/>
          <p:cNvSpPr>
            <a:spLocks noChangeArrowheads="1"/>
          </p:cNvSpPr>
          <p:nvPr/>
        </p:nvSpPr>
        <p:spPr bwMode="auto">
          <a:xfrm>
            <a:off x="374570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5" name="Rectangle 4"/>
          <p:cNvSpPr>
            <a:spLocks noChangeArrowheads="1"/>
          </p:cNvSpPr>
          <p:nvPr/>
        </p:nvSpPr>
        <p:spPr bwMode="auto">
          <a:xfrm>
            <a:off x="707232" y="6426625"/>
            <a:ext cx="8867458" cy="418508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Checks to see if semantic pairs are present in the same row</a:t>
            </a:r>
          </a:p>
        </p:txBody>
      </p:sp>
      <p:sp>
        <p:nvSpPr>
          <p:cNvPr id="320786" name="Rectangle 274"/>
          <p:cNvSpPr>
            <a:spLocks noChangeArrowheads="1"/>
          </p:cNvSpPr>
          <p:nvPr/>
        </p:nvSpPr>
        <p:spPr bwMode="auto">
          <a:xfrm rot="-5400000">
            <a:off x="5171837" y="630636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7" name="Rectangle 275"/>
          <p:cNvSpPr>
            <a:spLocks noChangeArrowheads="1"/>
          </p:cNvSpPr>
          <p:nvPr/>
        </p:nvSpPr>
        <p:spPr bwMode="auto">
          <a:xfrm>
            <a:off x="649081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88" name="Rectangle 276"/>
          <p:cNvSpPr>
            <a:spLocks noChangeArrowheads="1"/>
          </p:cNvSpPr>
          <p:nvPr/>
        </p:nvSpPr>
        <p:spPr bwMode="auto">
          <a:xfrm>
            <a:off x="6534468" y="2087033"/>
            <a:ext cx="960438" cy="191611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320789" name="Rectangle 277"/>
          <p:cNvSpPr>
            <a:spLocks noChangeArrowheads="1"/>
          </p:cNvSpPr>
          <p:nvPr/>
        </p:nvSpPr>
        <p:spPr bwMode="auto">
          <a:xfrm>
            <a:off x="1747" y="2533227"/>
            <a:ext cx="524755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r</a:t>
            </a:r>
            <a:r>
              <a:rPr lang="en-US" sz="2200" b="1" baseline="-25000">
                <a:solidFill>
                  <a:srgbClr val="0000FF"/>
                </a:solidFill>
              </a:rPr>
              <a:t>12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0" name="Rectangle 278"/>
          <p:cNvSpPr>
            <a:spLocks noChangeArrowheads="1"/>
          </p:cNvSpPr>
          <p:nvPr/>
        </p:nvSpPr>
        <p:spPr bwMode="auto">
          <a:xfrm>
            <a:off x="4039077" y="124682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1" name="Rectangle 279"/>
          <p:cNvSpPr>
            <a:spLocks noChangeArrowheads="1"/>
          </p:cNvSpPr>
          <p:nvPr/>
        </p:nvSpPr>
        <p:spPr bwMode="auto">
          <a:xfrm>
            <a:off x="3438367" y="123243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2" name="Rectangle 280"/>
          <p:cNvSpPr>
            <a:spLocks noChangeArrowheads="1"/>
          </p:cNvSpPr>
          <p:nvPr/>
        </p:nvSpPr>
        <p:spPr bwMode="auto">
          <a:xfrm>
            <a:off x="684006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320793" name="Rectangle 281"/>
          <p:cNvSpPr>
            <a:spLocks noChangeArrowheads="1"/>
          </p:cNvSpPr>
          <p:nvPr/>
        </p:nvSpPr>
        <p:spPr bwMode="auto">
          <a:xfrm>
            <a:off x="7133432" y="1189250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2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40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Exploded Schema allows rapid access to both rows and column</a:t>
            </a:r>
          </a:p>
          <a:p>
            <a:endParaRPr lang="en-US" dirty="0"/>
          </a:p>
          <a:p>
            <a:r>
              <a:rPr lang="en-US" dirty="0" smtClean="0"/>
              <a:t>Graph analytics can be implemented as a sequence of row and column queries</a:t>
            </a:r>
          </a:p>
          <a:p>
            <a:endParaRPr lang="en-US" dirty="0"/>
          </a:p>
          <a:p>
            <a:r>
              <a:rPr lang="en-US" dirty="0" smtClean="0"/>
              <a:t>Complex analytics can be implemented via matrix multiply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4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 (end of Lecture 3 and start of lecture 4)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4m_api/examples/2Apps/1EntityAnalysis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4m_api/examples</a:t>
            </a:r>
            <a:r>
              <a:rPr lang="en-US" dirty="0"/>
              <a:t>/2Apps/2TrackAnalysis</a:t>
            </a:r>
          </a:p>
          <a:p>
            <a:pPr marL="580164" lvl="1" indent="0">
              <a:buNone/>
            </a:pPr>
            <a:endParaRPr lang="en-US" dirty="0"/>
          </a:p>
          <a:p>
            <a:pPr marL="580164" lvl="1" indent="0">
              <a:buNone/>
            </a:pPr>
            <a:endParaRPr lang="en-US" dirty="0" smtClean="0"/>
          </a:p>
          <a:p>
            <a:r>
              <a:rPr lang="en-US" dirty="0" smtClean="0"/>
              <a:t>Assignment 3</a:t>
            </a:r>
          </a:p>
          <a:p>
            <a:pPr lvl="1"/>
            <a:r>
              <a:rPr lang="en-US" dirty="0" smtClean="0"/>
              <a:t>For your associative arrays in Assignment 1 compute three different cross correlations using matrix multiply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the meaning of each cross-correlation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Generic </a:t>
            </a:r>
            <a:r>
              <a:rPr lang="en-US" dirty="0" smtClean="0">
                <a:latin typeface="Arial" charset="0"/>
              </a:rPr>
              <a:t>D4M Triple Store Schema</a:t>
            </a:r>
            <a:endParaRPr lang="en-US" dirty="0">
              <a:latin typeface="Arial" charset="0"/>
            </a:endParaRPr>
          </a:p>
        </p:txBody>
      </p:sp>
      <p:graphicFrame>
        <p:nvGraphicFramePr>
          <p:cNvPr id="15262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4873"/>
              </p:ext>
            </p:extLst>
          </p:nvPr>
        </p:nvGraphicFramePr>
        <p:xfrm>
          <a:off x="1035527" y="2009423"/>
          <a:ext cx="3207861" cy="1320101"/>
        </p:xfrm>
        <a:graphic>
          <a:graphicData uri="http://schemas.openxmlformats.org/drawingml/2006/table">
            <a:tbl>
              <a:tblPr/>
              <a:tblGrid>
                <a:gridCol w="1248568"/>
                <a:gridCol w="644367"/>
                <a:gridCol w="653098"/>
                <a:gridCol w="66182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15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8768"/>
              </p:ext>
            </p:extLst>
          </p:nvPr>
        </p:nvGraphicFramePr>
        <p:xfrm>
          <a:off x="1075688" y="4384323"/>
          <a:ext cx="6527378" cy="1320101"/>
        </p:xfrm>
        <a:graphic>
          <a:graphicData uri="http://schemas.openxmlformats.org/drawingml/2006/table">
            <a:tbl>
              <a:tblPr/>
              <a:tblGrid>
                <a:gridCol w="1403717"/>
                <a:gridCol w="849958"/>
                <a:gridCol w="848117"/>
                <a:gridCol w="846278"/>
                <a:gridCol w="849958"/>
                <a:gridCol w="859156"/>
                <a:gridCol w="87019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704" name="Rectangle 128"/>
          <p:cNvSpPr>
            <a:spLocks noChangeArrowheads="1"/>
          </p:cNvSpPr>
          <p:nvPr/>
        </p:nvSpPr>
        <p:spPr bwMode="auto">
          <a:xfrm>
            <a:off x="1896428" y="1547038"/>
            <a:ext cx="1584988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52705" name="Rectangle 129"/>
          <p:cNvSpPr>
            <a:spLocks noChangeArrowheads="1"/>
          </p:cNvSpPr>
          <p:nvPr/>
        </p:nvSpPr>
        <p:spPr bwMode="auto">
          <a:xfrm>
            <a:off x="2792254" y="567803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2716" name="Rectangle 4"/>
          <p:cNvSpPr>
            <a:spLocks noChangeArrowheads="1"/>
          </p:cNvSpPr>
          <p:nvPr/>
        </p:nvSpPr>
        <p:spPr bwMode="auto">
          <a:xfrm>
            <a:off x="777082" y="6082431"/>
            <a:ext cx="8839518" cy="981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Tabular data expanded to create many type/value columns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Transpose pairs allows quick look up of either row or </a:t>
            </a:r>
            <a:r>
              <a:rPr lang="en-US" b="1" dirty="0" smtClean="0"/>
              <a:t>column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smtClean="0"/>
              <a:t>Big endian time for parallel performance</a:t>
            </a:r>
            <a:endParaRPr lang="en-US" b="1" dirty="0"/>
          </a:p>
        </p:txBody>
      </p:sp>
      <p:graphicFrame>
        <p:nvGraphicFramePr>
          <p:cNvPr id="152814" name="Group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690125"/>
              </p:ext>
            </p:extLst>
          </p:nvPr>
        </p:nvGraphicFramePr>
        <p:xfrm>
          <a:off x="5245461" y="1534443"/>
          <a:ext cx="3566285" cy="2695041"/>
        </p:xfrm>
        <a:graphic>
          <a:graphicData uri="http://schemas.openxmlformats.org/drawingml/2006/table">
            <a:tbl>
              <a:tblPr/>
              <a:tblGrid>
                <a:gridCol w="1115967"/>
                <a:gridCol w="805853"/>
                <a:gridCol w="816773"/>
                <a:gridCol w="827692"/>
              </a:tblGrid>
              <a:tr h="7565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02-01-2001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03-01-2001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Col1|b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Col2|c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Col3|c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815" name="Rectangle 239"/>
          <p:cNvSpPr>
            <a:spLocks noChangeArrowheads="1"/>
          </p:cNvSpPr>
          <p:nvPr/>
        </p:nvSpPr>
        <p:spPr bwMode="auto">
          <a:xfrm>
            <a:off x="4826635" y="1093648"/>
            <a:ext cx="4114165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</a:t>
            </a:r>
            <a:r>
              <a:rPr lang="en-US" sz="2200" b="1" dirty="0" err="1">
                <a:solidFill>
                  <a:schemeClr val="tx2"/>
                </a:solidFill>
              </a:rPr>
              <a:t>Ttranspose</a:t>
            </a:r>
            <a:endParaRPr lang="en-US" sz="2200" b="1" dirty="0">
              <a:solidFill>
                <a:schemeClr val="tx2"/>
              </a:solidFill>
            </a:endParaRPr>
          </a:p>
        </p:txBody>
      </p:sp>
      <p:sp>
        <p:nvSpPr>
          <p:cNvPr id="152816" name="AutoShape 240"/>
          <p:cNvSpPr>
            <a:spLocks noChangeArrowheads="1"/>
          </p:cNvSpPr>
          <p:nvPr/>
        </p:nvSpPr>
        <p:spPr bwMode="auto">
          <a:xfrm>
            <a:off x="2769553" y="3437962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2817" name="AutoShape 241"/>
          <p:cNvSpPr>
            <a:spLocks noChangeArrowheads="1"/>
          </p:cNvSpPr>
          <p:nvPr/>
        </p:nvSpPr>
        <p:spPr bwMode="auto">
          <a:xfrm rot="-5400000">
            <a:off x="4426163" y="2433444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Stats (Analytic 1) Diagram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173" y="3940175"/>
            <a:ext cx="8549640" cy="2490047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Copy a set of rows from T into associative array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Perform the following statistical calculations on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A</a:t>
            </a:r>
            <a:endParaRPr lang="en-US" sz="2000" dirty="0">
              <a:latin typeface="Arial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count: how many times each column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type count: how many times each column type appears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Column covariance: how many times </a:t>
            </a:r>
            <a:r>
              <a:rPr lang="en-US" sz="1800" dirty="0" smtClean="0">
                <a:latin typeface="Arial" charset="0"/>
                <a:ea typeface="ＭＳ Ｐゴシック" charset="0"/>
              </a:rPr>
              <a:t>each </a:t>
            </a:r>
            <a:r>
              <a:rPr lang="en-US" sz="1800" dirty="0">
                <a:latin typeface="Arial" charset="0"/>
                <a:ea typeface="ＭＳ Ｐゴシック" charset="0"/>
              </a:rPr>
              <a:t>pair of column types in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</a:t>
            </a:r>
            <a:r>
              <a:rPr lang="en-US" sz="1800" dirty="0">
                <a:latin typeface="Arial" charset="0"/>
                <a:ea typeface="ＭＳ Ｐゴシック" charset="0"/>
              </a:rPr>
              <a:t> appear in the same row together</a:t>
            </a:r>
          </a:p>
        </p:txBody>
      </p:sp>
      <p:graphicFrame>
        <p:nvGraphicFramePr>
          <p:cNvPr id="3000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86380"/>
              </p:ext>
            </p:extLst>
          </p:nvPr>
        </p:nvGraphicFramePr>
        <p:xfrm>
          <a:off x="487205" y="1772180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973" name="Text Box 262"/>
          <p:cNvSpPr txBox="1">
            <a:spLocks noChangeArrowheads="1"/>
          </p:cNvSpPr>
          <p:nvPr/>
        </p:nvSpPr>
        <p:spPr bwMode="auto">
          <a:xfrm rot="-3142095">
            <a:off x="3137794" y="13536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158974" name="Text Box 263"/>
          <p:cNvSpPr txBox="1">
            <a:spLocks noChangeArrowheads="1"/>
          </p:cNvSpPr>
          <p:nvPr/>
        </p:nvSpPr>
        <p:spPr bwMode="auto">
          <a:xfrm rot="-3142095">
            <a:off x="3373174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158975" name="Text Box 264"/>
          <p:cNvSpPr txBox="1">
            <a:spLocks noChangeArrowheads="1"/>
          </p:cNvSpPr>
          <p:nvPr/>
        </p:nvSpPr>
        <p:spPr bwMode="auto">
          <a:xfrm rot="-3142095">
            <a:off x="364769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158976" name="Text Box 265"/>
          <p:cNvSpPr txBox="1">
            <a:spLocks noChangeArrowheads="1"/>
          </p:cNvSpPr>
          <p:nvPr/>
        </p:nvSpPr>
        <p:spPr bwMode="auto">
          <a:xfrm rot="-3142095">
            <a:off x="4622107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158977" name="Text Box 266"/>
          <p:cNvSpPr txBox="1">
            <a:spLocks noChangeArrowheads="1"/>
          </p:cNvSpPr>
          <p:nvPr/>
        </p:nvSpPr>
        <p:spPr bwMode="auto">
          <a:xfrm rot="-3142095">
            <a:off x="4936067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158978" name="Text Box 267"/>
          <p:cNvSpPr txBox="1">
            <a:spLocks noChangeArrowheads="1"/>
          </p:cNvSpPr>
          <p:nvPr/>
        </p:nvSpPr>
        <p:spPr bwMode="auto">
          <a:xfrm rot="-3142095">
            <a:off x="52525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158979" name="Text Box 270"/>
          <p:cNvSpPr txBox="1">
            <a:spLocks noChangeArrowheads="1"/>
          </p:cNvSpPr>
          <p:nvPr/>
        </p:nvSpPr>
        <p:spPr bwMode="auto">
          <a:xfrm rot="-3142095">
            <a:off x="3976017" y="141120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158980" name="Text Box 271"/>
          <p:cNvSpPr txBox="1">
            <a:spLocks noChangeArrowheads="1"/>
          </p:cNvSpPr>
          <p:nvPr/>
        </p:nvSpPr>
        <p:spPr bwMode="auto">
          <a:xfrm rot="-3142095">
            <a:off x="778980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158981" name="Text Box 272"/>
          <p:cNvSpPr txBox="1">
            <a:spLocks noChangeArrowheads="1"/>
          </p:cNvSpPr>
          <p:nvPr/>
        </p:nvSpPr>
        <p:spPr bwMode="auto">
          <a:xfrm rot="-3142095">
            <a:off x="80967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158982" name="Text Box 273"/>
          <p:cNvSpPr txBox="1">
            <a:spLocks noChangeArrowheads="1"/>
          </p:cNvSpPr>
          <p:nvPr/>
        </p:nvSpPr>
        <p:spPr bwMode="auto">
          <a:xfrm rot="-3142095">
            <a:off x="6211194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158983" name="Text Box 274"/>
          <p:cNvSpPr txBox="1">
            <a:spLocks noChangeArrowheads="1"/>
          </p:cNvSpPr>
          <p:nvPr/>
        </p:nvSpPr>
        <p:spPr bwMode="auto">
          <a:xfrm rot="-3142095">
            <a:off x="651816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158984" name="Text Box 275"/>
          <p:cNvSpPr txBox="1">
            <a:spLocks noChangeArrowheads="1"/>
          </p:cNvSpPr>
          <p:nvPr/>
        </p:nvSpPr>
        <p:spPr bwMode="auto">
          <a:xfrm rot="-3142095">
            <a:off x="6836352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158985" name="Text Box 279"/>
          <p:cNvSpPr txBox="1">
            <a:spLocks noChangeArrowheads="1"/>
          </p:cNvSpPr>
          <p:nvPr/>
        </p:nvSpPr>
        <p:spPr bwMode="auto">
          <a:xfrm rot="-3142095">
            <a:off x="5559479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158986" name="Text Box 280"/>
          <p:cNvSpPr txBox="1">
            <a:spLocks noChangeArrowheads="1"/>
          </p:cNvSpPr>
          <p:nvPr/>
        </p:nvSpPr>
        <p:spPr bwMode="auto">
          <a:xfrm rot="-3142095">
            <a:off x="7218416" y="1366228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158987" name="Text Box 281"/>
          <p:cNvSpPr txBox="1">
            <a:spLocks noChangeArrowheads="1"/>
          </p:cNvSpPr>
          <p:nvPr/>
        </p:nvSpPr>
        <p:spPr bwMode="auto">
          <a:xfrm rot="-3142095">
            <a:off x="8458619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158988" name="Text Box 282"/>
          <p:cNvSpPr txBox="1">
            <a:spLocks noChangeArrowheads="1"/>
          </p:cNvSpPr>
          <p:nvPr/>
        </p:nvSpPr>
        <p:spPr bwMode="auto">
          <a:xfrm rot="-3142095">
            <a:off x="8727176" y="139501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158989" name="Text Box 283"/>
          <p:cNvSpPr txBox="1">
            <a:spLocks noChangeArrowheads="1"/>
          </p:cNvSpPr>
          <p:nvPr/>
        </p:nvSpPr>
        <p:spPr bwMode="auto">
          <a:xfrm rot="-3142095">
            <a:off x="9027896" y="1398613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158990" name="Rectangle 270"/>
          <p:cNvSpPr>
            <a:spLocks noChangeArrowheads="1"/>
          </p:cNvSpPr>
          <p:nvPr/>
        </p:nvSpPr>
        <p:spPr bwMode="auto">
          <a:xfrm>
            <a:off x="103029" y="1279208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158992" name="Rectangle 272"/>
          <p:cNvSpPr>
            <a:spLocks noChangeArrowheads="1"/>
          </p:cNvSpPr>
          <p:nvPr/>
        </p:nvSpPr>
        <p:spPr bwMode="auto">
          <a:xfrm>
            <a:off x="1122840" y="2324524"/>
            <a:ext cx="8245793" cy="80422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158993" name="Rectangle 273"/>
          <p:cNvSpPr>
            <a:spLocks noChangeArrowheads="1"/>
          </p:cNvSpPr>
          <p:nvPr/>
        </p:nvSpPr>
        <p:spPr bwMode="auto">
          <a:xfrm>
            <a:off x="4007645" y="2495445"/>
            <a:ext cx="2935446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Associative Array: A</a:t>
            </a:r>
          </a:p>
        </p:txBody>
      </p:sp>
      <p:sp>
        <p:nvSpPr>
          <p:cNvPr id="158994" name="Rectangle 4"/>
          <p:cNvSpPr>
            <a:spLocks noChangeArrowheads="1"/>
          </p:cNvSpPr>
          <p:nvPr/>
        </p:nvSpPr>
        <p:spPr bwMode="auto">
          <a:xfrm>
            <a:off x="707232" y="6514253"/>
            <a:ext cx="8839518" cy="424603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Good for identifying column types, gaps, clutter,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232659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Stats Implementation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120882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a set of rows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r = </a:t>
            </a:r>
            <a:r>
              <a:rPr lang="en-US" sz="1600" b="0" dirty="0" smtClean="0">
                <a:latin typeface="Courier" charset="0"/>
              </a:rPr>
              <a:t>'01-01-2001 </a:t>
            </a:r>
            <a:r>
              <a:rPr lang="en-US" sz="1600" b="0" dirty="0">
                <a:latin typeface="Courier" charset="0"/>
              </a:rPr>
              <a:t>01 02 </a:t>
            </a:r>
            <a:r>
              <a:rPr lang="en-US" sz="1600" b="0" dirty="0" smtClean="0">
                <a:latin typeface="Courier" charset="0"/>
              </a:rPr>
              <a:t>00,01-01-2001 </a:t>
            </a:r>
            <a:r>
              <a:rPr lang="en-US" sz="1600" b="0" dirty="0">
                <a:latin typeface="Courier" charset="0"/>
              </a:rPr>
              <a:t>01 03 00, </a:t>
            </a:r>
            <a:r>
              <a:rPr lang="en-US" sz="1600" b="0" dirty="0" smtClean="0">
                <a:latin typeface="Courier" charset="0"/>
              </a:rPr>
              <a:t>01-01-2001 </a:t>
            </a:r>
            <a:r>
              <a:rPr lang="en-US" sz="1600" b="0" dirty="0">
                <a:latin typeface="Courier" charset="0"/>
              </a:rPr>
              <a:t>01 04 00,</a:t>
            </a:r>
            <a:r>
              <a:rPr lang="en-US" sz="2000" b="0" dirty="0">
                <a:latin typeface="Courier" charset="0"/>
              </a:rPr>
              <a:t>'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rows from table to associative array and convert </a:t>
            </a:r>
            <a:r>
              <a:rPr lang="en-US" sz="2000" b="0" dirty="0">
                <a:latin typeface="Courier" charset="0"/>
              </a:rPr>
              <a:t>'1'</a:t>
            </a:r>
            <a:r>
              <a:rPr lang="en-US" sz="2000" dirty="0">
                <a:latin typeface="Arial" charset="0"/>
              </a:rPr>
              <a:t> to </a:t>
            </a:r>
            <a:r>
              <a:rPr lang="en-US" sz="2000" b="0" dirty="0">
                <a:latin typeface="Courier" charset="0"/>
              </a:rPr>
              <a:t>1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</a:t>
            </a:r>
            <a:r>
              <a:rPr lang="en-US" sz="2000" b="0" dirty="0" err="1" smtClean="0">
                <a:latin typeface="Courier" charset="0"/>
              </a:rPr>
              <a:t>dblLogi</a:t>
            </a:r>
            <a:r>
              <a:rPr lang="en-US" sz="2000" b="0" dirty="0" smtClean="0">
                <a:latin typeface="Courier" charset="0"/>
              </a:rPr>
              <a:t>(</a:t>
            </a:r>
            <a:r>
              <a:rPr lang="en-US" sz="2000" b="0" dirty="0">
                <a:latin typeface="Courier" charset="0"/>
              </a:rPr>
              <a:t>T(r,:)</a:t>
            </a:r>
            <a:r>
              <a:rPr lang="en-US" sz="2000" b="0" dirty="0" smtClean="0">
                <a:latin typeface="Courier" charset="0"/>
              </a:rPr>
              <a:t>)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counts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sum(A,1)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covariance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</a:t>
            </a:r>
            <a:r>
              <a:rPr lang="ja-JP" altLang="en-US" sz="2000" b="0" dirty="0">
                <a:latin typeface="Courier" charset="0"/>
              </a:rPr>
              <a:t>’</a:t>
            </a:r>
            <a:r>
              <a:rPr lang="en-US" sz="2000" b="0" dirty="0">
                <a:latin typeface="Courier" charset="0"/>
              </a:rPr>
              <a:t> * A</a:t>
            </a:r>
            <a:r>
              <a:rPr lang="en-US" sz="2000" dirty="0">
                <a:latin typeface="Arial" charset="0"/>
              </a:rPr>
              <a:t>       or     </a:t>
            </a:r>
            <a:r>
              <a:rPr lang="en-US" sz="2000" b="0" dirty="0" err="1">
                <a:latin typeface="Courier" charset="0"/>
              </a:rPr>
              <a:t>sqIn</a:t>
            </a:r>
            <a:r>
              <a:rPr lang="en-US" sz="2000" b="0" dirty="0">
                <a:latin typeface="Courier" charset="0"/>
              </a:rPr>
              <a:t>(A)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Compute column type counts and covariance by substituting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col2type(A);</a:t>
            </a:r>
            <a:endParaRPr lang="en-US" sz="2000" dirty="0">
              <a:latin typeface="Arial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5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First Order Analytics</a:t>
            </a:r>
          </a:p>
          <a:p>
            <a:pPr lvl="1"/>
            <a:r>
              <a:rPr lang="en-US" dirty="0"/>
              <a:t>Data Graph (Analytic 2)</a:t>
            </a:r>
          </a:p>
          <a:p>
            <a:pPr lvl="1"/>
            <a:r>
              <a:rPr lang="en-US" dirty="0" smtClean="0"/>
              <a:t>Space </a:t>
            </a:r>
            <a:r>
              <a:rPr lang="en-US" dirty="0"/>
              <a:t>(Analytic 3)</a:t>
            </a:r>
          </a:p>
          <a:p>
            <a:pPr lvl="1"/>
            <a:r>
              <a:rPr lang="en-US" dirty="0"/>
              <a:t>Convolution (Analytic 4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Second Order Analytics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7655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1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Data Graphs (Analytic 2) Diagram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6810" y="4299091"/>
            <a:ext cx="9694470" cy="227774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Define data graph inputs</a:t>
            </a: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Start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0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Allowed column types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t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 marL="889703" lvl="1">
              <a:lnSpc>
                <a:spcPct val="80000"/>
              </a:lnSpc>
            </a:pPr>
            <a:r>
              <a:rPr lang="en-US" sz="1800" dirty="0">
                <a:latin typeface="Arial" charset="0"/>
                <a:ea typeface="ＭＳ Ｐゴシック" charset="0"/>
              </a:rPr>
              <a:t>Clutter columns </a:t>
            </a:r>
            <a:r>
              <a:rPr lang="en-US" sz="18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c</a:t>
            </a:r>
            <a:r>
              <a:rPr lang="en-US" sz="1800" baseline="-2500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l</a:t>
            </a:r>
            <a:endParaRPr lang="en-US" sz="18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Get all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sz="2000" dirty="0">
                <a:latin typeface="Arial" charset="0"/>
              </a:rPr>
              <a:t> in rows containing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sz="2000" dirty="0">
                <a:latin typeface="Arial" charset="0"/>
              </a:rPr>
              <a:t> of type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 err="1">
                <a:solidFill>
                  <a:srgbClr val="0000FF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and excluding columns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en-US" sz="2000" baseline="-25000" dirty="0">
                <a:solidFill>
                  <a:srgbClr val="0000FF"/>
                </a:solidFill>
                <a:latin typeface="Arial" charset="0"/>
              </a:rPr>
              <a:t>l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Arial" charset="0"/>
            </a:endParaRPr>
          </a:p>
        </p:txBody>
      </p:sp>
      <p:graphicFrame>
        <p:nvGraphicFramePr>
          <p:cNvPr id="278815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83"/>
              </p:ext>
            </p:extLst>
          </p:nvPr>
        </p:nvGraphicFramePr>
        <p:xfrm>
          <a:off x="487205" y="1904401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8781" name="Text Box 262"/>
          <p:cNvSpPr txBox="1">
            <a:spLocks noChangeArrowheads="1"/>
          </p:cNvSpPr>
          <p:nvPr/>
        </p:nvSpPr>
        <p:spPr bwMode="auto">
          <a:xfrm rot="-3142095">
            <a:off x="3137794" y="148585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78782" name="Text Box 263"/>
          <p:cNvSpPr txBox="1">
            <a:spLocks noChangeArrowheads="1"/>
          </p:cNvSpPr>
          <p:nvPr/>
        </p:nvSpPr>
        <p:spPr bwMode="auto">
          <a:xfrm rot="-3142095">
            <a:off x="3373174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78783" name="Text Box 264"/>
          <p:cNvSpPr txBox="1">
            <a:spLocks noChangeArrowheads="1"/>
          </p:cNvSpPr>
          <p:nvPr/>
        </p:nvSpPr>
        <p:spPr bwMode="auto">
          <a:xfrm rot="-3142095">
            <a:off x="364769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78784" name="Text Box 265"/>
          <p:cNvSpPr txBox="1">
            <a:spLocks noChangeArrowheads="1"/>
          </p:cNvSpPr>
          <p:nvPr/>
        </p:nvSpPr>
        <p:spPr bwMode="auto">
          <a:xfrm rot="-3142095">
            <a:off x="4662271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78785" name="Text Box 266"/>
          <p:cNvSpPr txBox="1">
            <a:spLocks noChangeArrowheads="1"/>
          </p:cNvSpPr>
          <p:nvPr/>
        </p:nvSpPr>
        <p:spPr bwMode="auto">
          <a:xfrm rot="-3142095">
            <a:off x="4972739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78786" name="Text Box 267"/>
          <p:cNvSpPr txBox="1">
            <a:spLocks noChangeArrowheads="1"/>
          </p:cNvSpPr>
          <p:nvPr/>
        </p:nvSpPr>
        <p:spPr bwMode="auto">
          <a:xfrm rot="-3142095">
            <a:off x="52525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78787" name="Text Box 270"/>
          <p:cNvSpPr txBox="1">
            <a:spLocks noChangeArrowheads="1"/>
          </p:cNvSpPr>
          <p:nvPr/>
        </p:nvSpPr>
        <p:spPr bwMode="auto">
          <a:xfrm rot="-3142095">
            <a:off x="3976017" y="1543428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78788" name="Text Box 271"/>
          <p:cNvSpPr txBox="1">
            <a:spLocks noChangeArrowheads="1"/>
          </p:cNvSpPr>
          <p:nvPr/>
        </p:nvSpPr>
        <p:spPr bwMode="auto">
          <a:xfrm rot="-3142095">
            <a:off x="7789804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78789" name="Text Box 272"/>
          <p:cNvSpPr txBox="1">
            <a:spLocks noChangeArrowheads="1"/>
          </p:cNvSpPr>
          <p:nvPr/>
        </p:nvSpPr>
        <p:spPr bwMode="auto">
          <a:xfrm rot="-3142095">
            <a:off x="80967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78790" name="Text Box 273"/>
          <p:cNvSpPr txBox="1">
            <a:spLocks noChangeArrowheads="1"/>
          </p:cNvSpPr>
          <p:nvPr/>
        </p:nvSpPr>
        <p:spPr bwMode="auto">
          <a:xfrm rot="-3142095">
            <a:off x="6251359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78791" name="Text Box 274"/>
          <p:cNvSpPr txBox="1">
            <a:spLocks noChangeArrowheads="1"/>
          </p:cNvSpPr>
          <p:nvPr/>
        </p:nvSpPr>
        <p:spPr bwMode="auto">
          <a:xfrm rot="-3142095">
            <a:off x="6554841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78792" name="Text Box 275"/>
          <p:cNvSpPr txBox="1">
            <a:spLocks noChangeArrowheads="1"/>
          </p:cNvSpPr>
          <p:nvPr/>
        </p:nvSpPr>
        <p:spPr bwMode="auto">
          <a:xfrm rot="-3142095">
            <a:off x="6876516" y="148945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78793" name="Text Box 279"/>
          <p:cNvSpPr txBox="1">
            <a:spLocks noChangeArrowheads="1"/>
          </p:cNvSpPr>
          <p:nvPr/>
        </p:nvSpPr>
        <p:spPr bwMode="auto">
          <a:xfrm rot="-3142095">
            <a:off x="5559479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78794" name="Text Box 280"/>
          <p:cNvSpPr txBox="1">
            <a:spLocks noChangeArrowheads="1"/>
          </p:cNvSpPr>
          <p:nvPr/>
        </p:nvSpPr>
        <p:spPr bwMode="auto">
          <a:xfrm rot="-3142095">
            <a:off x="7227147" y="1489452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78795" name="Text Box 281"/>
          <p:cNvSpPr txBox="1">
            <a:spLocks noChangeArrowheads="1"/>
          </p:cNvSpPr>
          <p:nvPr/>
        </p:nvSpPr>
        <p:spPr bwMode="auto">
          <a:xfrm rot="-3142095">
            <a:off x="8458619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78796" name="Text Box 282"/>
          <p:cNvSpPr txBox="1">
            <a:spLocks noChangeArrowheads="1"/>
          </p:cNvSpPr>
          <p:nvPr/>
        </p:nvSpPr>
        <p:spPr bwMode="auto">
          <a:xfrm rot="-3142095">
            <a:off x="8727176" y="1527235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78797" name="Text Box 283"/>
          <p:cNvSpPr txBox="1">
            <a:spLocks noChangeArrowheads="1"/>
          </p:cNvSpPr>
          <p:nvPr/>
        </p:nvSpPr>
        <p:spPr bwMode="auto">
          <a:xfrm rot="-3142095">
            <a:off x="9027896" y="1530834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78798" name="Rectangle 270"/>
          <p:cNvSpPr>
            <a:spLocks noChangeArrowheads="1"/>
          </p:cNvSpPr>
          <p:nvPr/>
        </p:nvSpPr>
        <p:spPr bwMode="auto">
          <a:xfrm>
            <a:off x="103029" y="1411429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sp>
        <p:nvSpPr>
          <p:cNvPr id="278799" name="Rectangle 271"/>
          <p:cNvSpPr>
            <a:spLocks noChangeArrowheads="1"/>
          </p:cNvSpPr>
          <p:nvPr/>
        </p:nvSpPr>
        <p:spPr bwMode="auto">
          <a:xfrm>
            <a:off x="3771900" y="1893606"/>
            <a:ext cx="316072" cy="1916112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0" name="Rectangle 272"/>
          <p:cNvSpPr>
            <a:spLocks noChangeArrowheads="1"/>
          </p:cNvSpPr>
          <p:nvPr/>
        </p:nvSpPr>
        <p:spPr bwMode="auto">
          <a:xfrm>
            <a:off x="3745707" y="1015612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0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1" name="Rectangle 4"/>
          <p:cNvSpPr>
            <a:spLocks noChangeArrowheads="1"/>
          </p:cNvSpPr>
          <p:nvPr/>
        </p:nvSpPr>
        <p:spPr bwMode="auto">
          <a:xfrm>
            <a:off x="707232" y="622529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The fundamental operation upon which all graphs are built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Perform recursively to grow graph from starting columns</a:t>
            </a:r>
          </a:p>
        </p:txBody>
      </p:sp>
      <p:sp>
        <p:nvSpPr>
          <p:cNvPr id="278802" name="Rectangle 274"/>
          <p:cNvSpPr>
            <a:spLocks noChangeArrowheads="1"/>
          </p:cNvSpPr>
          <p:nvPr/>
        </p:nvSpPr>
        <p:spPr bwMode="auto">
          <a:xfrm>
            <a:off x="3572828" y="3932061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3" name="AutoShape 275"/>
          <p:cNvSpPr>
            <a:spLocks/>
          </p:cNvSpPr>
          <p:nvPr/>
        </p:nvSpPr>
        <p:spPr bwMode="auto">
          <a:xfrm rot="-5400000">
            <a:off x="3682551" y="3329155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4" name="Rectangle 276"/>
          <p:cNvSpPr>
            <a:spLocks noChangeArrowheads="1"/>
          </p:cNvSpPr>
          <p:nvPr/>
        </p:nvSpPr>
        <p:spPr bwMode="auto">
          <a:xfrm>
            <a:off x="3139758" y="1010214"/>
            <a:ext cx="414916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l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05" name="Rectangle 277"/>
          <p:cNvSpPr>
            <a:spLocks noChangeArrowheads="1"/>
          </p:cNvSpPr>
          <p:nvPr/>
        </p:nvSpPr>
        <p:spPr bwMode="auto">
          <a:xfrm rot="-5400000">
            <a:off x="3475621" y="2657404"/>
            <a:ext cx="257280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6" name="Rectangle 278"/>
          <p:cNvSpPr>
            <a:spLocks noChangeArrowheads="1"/>
          </p:cNvSpPr>
          <p:nvPr/>
        </p:nvSpPr>
        <p:spPr bwMode="auto">
          <a:xfrm rot="-5400000">
            <a:off x="5171837" y="413818"/>
            <a:ext cx="275272" cy="4335938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09" name="Rectangle 281"/>
          <p:cNvSpPr>
            <a:spLocks noChangeArrowheads="1"/>
          </p:cNvSpPr>
          <p:nvPr/>
        </p:nvSpPr>
        <p:spPr bwMode="auto">
          <a:xfrm>
            <a:off x="6267292" y="1003406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baseline="-25000" dirty="0">
                <a:solidFill>
                  <a:srgbClr val="0000FF"/>
                </a:solidFill>
              </a:rPr>
              <a:t>1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278812" name="Rectangle 284"/>
          <p:cNvSpPr>
            <a:spLocks noChangeArrowheads="1"/>
          </p:cNvSpPr>
          <p:nvPr/>
        </p:nvSpPr>
        <p:spPr bwMode="auto">
          <a:xfrm rot="-5400000">
            <a:off x="3479113" y="3202552"/>
            <a:ext cx="257281" cy="953453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3" name="Rectangle 285"/>
          <p:cNvSpPr>
            <a:spLocks noChangeArrowheads="1"/>
          </p:cNvSpPr>
          <p:nvPr/>
        </p:nvSpPr>
        <p:spPr bwMode="auto">
          <a:xfrm>
            <a:off x="6712585" y="3921266"/>
            <a:ext cx="42529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t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4" name="AutoShape 286"/>
          <p:cNvSpPr>
            <a:spLocks/>
          </p:cNvSpPr>
          <p:nvPr/>
        </p:nvSpPr>
        <p:spPr bwMode="auto">
          <a:xfrm rot="-5400000">
            <a:off x="6822309" y="3318360"/>
            <a:ext cx="197908" cy="1234599"/>
          </a:xfrm>
          <a:prstGeom prst="leftBrace">
            <a:avLst>
              <a:gd name="adj1" fmla="val 5356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rgbClr val="0000FF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78816" name="Rectangle 288"/>
          <p:cNvSpPr>
            <a:spLocks noChangeArrowheads="1"/>
          </p:cNvSpPr>
          <p:nvPr/>
        </p:nvSpPr>
        <p:spPr bwMode="auto">
          <a:xfrm>
            <a:off x="6544946" y="1007004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7" name="Rectangle 289"/>
          <p:cNvSpPr>
            <a:spLocks noChangeArrowheads="1"/>
          </p:cNvSpPr>
          <p:nvPr/>
        </p:nvSpPr>
        <p:spPr bwMode="auto">
          <a:xfrm>
            <a:off x="6822599" y="1010603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  <p:sp>
        <p:nvSpPr>
          <p:cNvPr id="278818" name="Rectangle 290"/>
          <p:cNvSpPr>
            <a:spLocks noChangeArrowheads="1"/>
          </p:cNvSpPr>
          <p:nvPr/>
        </p:nvSpPr>
        <p:spPr bwMode="auto">
          <a:xfrm>
            <a:off x="7100253" y="1014201"/>
            <a:ext cx="467264" cy="4414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>
                <a:solidFill>
                  <a:srgbClr val="0000FF"/>
                </a:solidFill>
              </a:rPr>
              <a:t>c</a:t>
            </a:r>
            <a:r>
              <a:rPr lang="en-US" sz="2200" b="1" baseline="-25000">
                <a:solidFill>
                  <a:srgbClr val="0000FF"/>
                </a:solidFill>
              </a:rPr>
              <a:t>1</a:t>
            </a:r>
            <a:endParaRPr lang="en-US" sz="22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5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 Implementation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3070" y="1220366"/>
            <a:ext cx="9304020" cy="5498253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Define start columns, allowed column types and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c0='</a:t>
            </a:r>
            <a:r>
              <a:rPr lang="en-US" sz="2000" b="0" dirty="0" smtClean="0">
                <a:latin typeface="Courier" charset="0"/>
              </a:rPr>
              <a:t>Col1|c,’  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 smtClean="0">
                <a:latin typeface="Courier" charset="0"/>
              </a:rPr>
              <a:t>=</a:t>
            </a:r>
            <a:r>
              <a:rPr lang="en-US" sz="2000" b="0" dirty="0" err="1" smtClean="0">
                <a:latin typeface="Courier" charset="0"/>
              </a:rPr>
              <a:t>StartsWith</a:t>
            </a:r>
            <a:r>
              <a:rPr lang="en-US" sz="2000" b="0" dirty="0" smtClean="0">
                <a:latin typeface="Courier" charset="0"/>
              </a:rPr>
              <a:t>('Col1|,Col3|,')   </a:t>
            </a:r>
            <a:r>
              <a:rPr lang="en-US" sz="2000" b="0" dirty="0">
                <a:latin typeface="Courier" charset="0"/>
              </a:rPr>
              <a:t>cl='</a:t>
            </a:r>
            <a:r>
              <a:rPr lang="en-US" sz="2000" b="0" dirty="0" smtClean="0">
                <a:latin typeface="Courier" charset="0"/>
              </a:rPr>
              <a:t>Col1|a</a:t>
            </a:r>
            <a:r>
              <a:rPr lang="en-US" sz="2000" b="0" dirty="0">
                <a:latin typeface="Courier" charset="0"/>
              </a:rPr>
              <a:t>,'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Copy all columns from rows containing </a:t>
            </a:r>
            <a:r>
              <a:rPr lang="en-US" sz="2000" b="0" dirty="0">
                <a:latin typeface="Courier" charset="0"/>
              </a:rPr>
              <a:t>c0</a:t>
            </a:r>
            <a:r>
              <a:rPr lang="en-US" sz="2000" dirty="0">
                <a:latin typeface="Arial" charset="0"/>
              </a:rPr>
              <a:t> into associative array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T(Row(T(:,c0)),:)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Reduce to allowed columns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A = A(:,</a:t>
            </a:r>
            <a:r>
              <a:rPr lang="en-US" sz="2000" b="0" dirty="0" err="1">
                <a:latin typeface="Courier" charset="0"/>
              </a:rPr>
              <a:t>ct</a:t>
            </a:r>
            <a:r>
              <a:rPr lang="en-US" sz="2000" b="0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Eliminate clutter columns </a:t>
            </a:r>
            <a:r>
              <a:rPr lang="en-US" sz="2000" dirty="0" smtClean="0">
                <a:latin typeface="Arial" charset="0"/>
              </a:rPr>
              <a:t>and </a:t>
            </a:r>
            <a:r>
              <a:rPr lang="en-US" sz="2000" dirty="0">
                <a:latin typeface="Arial" charset="0"/>
              </a:rPr>
              <a:t>return column labels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c1 = Col(A - A(:,cl))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charset="0"/>
              </a:rPr>
              <a:t>Look for new clutter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sz="2000" b="0" dirty="0">
                <a:latin typeface="Courier" charset="0"/>
              </a:rPr>
              <a:t>	sum(T(:,c1),1)) &gt; 10</a:t>
            </a:r>
          </a:p>
        </p:txBody>
      </p:sp>
    </p:spTree>
    <p:extLst>
      <p:ext uri="{BB962C8B-B14F-4D97-AF65-F5344CB8AC3E}">
        <p14:creationId xmlns:p14="http://schemas.microsoft.com/office/powerpoint/2010/main" val="80957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Data Graphs Example 1</a:t>
            </a:r>
          </a:p>
        </p:txBody>
      </p:sp>
      <p:graphicFrame>
        <p:nvGraphicFramePr>
          <p:cNvPr id="282963" name="Group 3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1721"/>
              </p:ext>
            </p:extLst>
          </p:nvPr>
        </p:nvGraphicFramePr>
        <p:xfrm>
          <a:off x="487205" y="1991679"/>
          <a:ext cx="9187031" cy="1889720"/>
        </p:xfrm>
        <a:graphic>
          <a:graphicData uri="http://schemas.openxmlformats.org/drawingml/2006/table">
            <a:tbl>
              <a:tblPr/>
              <a:tblGrid>
                <a:gridCol w="654843"/>
                <a:gridCol w="2004695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  <a:gridCol w="310833"/>
              </a:tblGrid>
              <a:tr h="290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Row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Key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01 01 00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01 02 00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01 03 00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01 04 00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01 05 00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2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01-10-2001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01 06 00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2877" name="Text Box 262"/>
          <p:cNvSpPr txBox="1">
            <a:spLocks noChangeArrowheads="1"/>
          </p:cNvSpPr>
          <p:nvPr/>
        </p:nvSpPr>
        <p:spPr bwMode="auto">
          <a:xfrm rot="-3142095">
            <a:off x="3137794" y="157313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Col1|a</a:t>
            </a:r>
            <a:endParaRPr lang="en-US" sz="1100" b="1" dirty="0"/>
          </a:p>
        </p:txBody>
      </p:sp>
      <p:sp>
        <p:nvSpPr>
          <p:cNvPr id="282878" name="Text Box 263"/>
          <p:cNvSpPr txBox="1">
            <a:spLocks noChangeArrowheads="1"/>
          </p:cNvSpPr>
          <p:nvPr/>
        </p:nvSpPr>
        <p:spPr bwMode="auto">
          <a:xfrm rot="-3142095">
            <a:off x="3373174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Col1|b</a:t>
            </a:r>
            <a:endParaRPr lang="en-US" sz="1100" b="1" dirty="0"/>
          </a:p>
        </p:txBody>
      </p:sp>
      <p:sp>
        <p:nvSpPr>
          <p:cNvPr id="282879" name="Text Box 264"/>
          <p:cNvSpPr txBox="1">
            <a:spLocks noChangeArrowheads="1"/>
          </p:cNvSpPr>
          <p:nvPr/>
        </p:nvSpPr>
        <p:spPr bwMode="auto">
          <a:xfrm rot="-3142095">
            <a:off x="364769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Col1|c</a:t>
            </a:r>
            <a:endParaRPr lang="en-US" sz="1100" b="1" dirty="0"/>
          </a:p>
        </p:txBody>
      </p:sp>
      <p:sp>
        <p:nvSpPr>
          <p:cNvPr id="282880" name="Text Box 265"/>
          <p:cNvSpPr txBox="1">
            <a:spLocks noChangeArrowheads="1"/>
          </p:cNvSpPr>
          <p:nvPr/>
        </p:nvSpPr>
        <p:spPr bwMode="auto">
          <a:xfrm rot="-3142095">
            <a:off x="4651794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Col2|a</a:t>
            </a:r>
            <a:endParaRPr lang="en-US" sz="1100" b="1" dirty="0"/>
          </a:p>
        </p:txBody>
      </p:sp>
      <p:sp>
        <p:nvSpPr>
          <p:cNvPr id="282881" name="Text Box 266"/>
          <p:cNvSpPr txBox="1">
            <a:spLocks noChangeArrowheads="1"/>
          </p:cNvSpPr>
          <p:nvPr/>
        </p:nvSpPr>
        <p:spPr bwMode="auto">
          <a:xfrm rot="-3142095">
            <a:off x="4965754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Col2|b</a:t>
            </a:r>
            <a:endParaRPr lang="en-US" sz="1100" b="1" dirty="0"/>
          </a:p>
        </p:txBody>
      </p:sp>
      <p:sp>
        <p:nvSpPr>
          <p:cNvPr id="282882" name="Text Box 267"/>
          <p:cNvSpPr txBox="1">
            <a:spLocks noChangeArrowheads="1"/>
          </p:cNvSpPr>
          <p:nvPr/>
        </p:nvSpPr>
        <p:spPr bwMode="auto">
          <a:xfrm rot="-3142095">
            <a:off x="52525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Col2|c</a:t>
            </a:r>
            <a:endParaRPr lang="en-US" sz="1100" b="1" dirty="0"/>
          </a:p>
        </p:txBody>
      </p:sp>
      <p:sp>
        <p:nvSpPr>
          <p:cNvPr id="282883" name="Text Box 270"/>
          <p:cNvSpPr txBox="1">
            <a:spLocks noChangeArrowheads="1"/>
          </p:cNvSpPr>
          <p:nvPr/>
        </p:nvSpPr>
        <p:spPr bwMode="auto">
          <a:xfrm rot="-3142095">
            <a:off x="3976017" y="1630706"/>
            <a:ext cx="597607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/>
              <a:t>Col1d</a:t>
            </a:r>
          </a:p>
        </p:txBody>
      </p:sp>
      <p:sp>
        <p:nvSpPr>
          <p:cNvPr id="282884" name="Text Box 271"/>
          <p:cNvSpPr txBox="1">
            <a:spLocks noChangeArrowheads="1"/>
          </p:cNvSpPr>
          <p:nvPr/>
        </p:nvSpPr>
        <p:spPr bwMode="auto">
          <a:xfrm rot="-3142095">
            <a:off x="7789804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Col4|a</a:t>
            </a:r>
            <a:endParaRPr lang="en-US" sz="1100" b="1" dirty="0"/>
          </a:p>
        </p:txBody>
      </p:sp>
      <p:sp>
        <p:nvSpPr>
          <p:cNvPr id="282885" name="Text Box 272"/>
          <p:cNvSpPr txBox="1">
            <a:spLocks noChangeArrowheads="1"/>
          </p:cNvSpPr>
          <p:nvPr/>
        </p:nvSpPr>
        <p:spPr bwMode="auto">
          <a:xfrm rot="-3142095">
            <a:off x="80967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Col4|b</a:t>
            </a:r>
            <a:endParaRPr lang="en-US" sz="1100" b="1" dirty="0"/>
          </a:p>
        </p:txBody>
      </p:sp>
      <p:sp>
        <p:nvSpPr>
          <p:cNvPr id="282886" name="Text Box 273"/>
          <p:cNvSpPr txBox="1">
            <a:spLocks noChangeArrowheads="1"/>
          </p:cNvSpPr>
          <p:nvPr/>
        </p:nvSpPr>
        <p:spPr bwMode="auto">
          <a:xfrm rot="-3142095">
            <a:off x="6251359" y="1576730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Col3|a</a:t>
            </a:r>
            <a:endParaRPr lang="en-US" sz="1100" b="1" dirty="0"/>
          </a:p>
        </p:txBody>
      </p:sp>
      <p:sp>
        <p:nvSpPr>
          <p:cNvPr id="282887" name="Text Box 274"/>
          <p:cNvSpPr txBox="1">
            <a:spLocks noChangeArrowheads="1"/>
          </p:cNvSpPr>
          <p:nvPr/>
        </p:nvSpPr>
        <p:spPr bwMode="auto">
          <a:xfrm rot="-3142095">
            <a:off x="6547856" y="1583927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Col3|b</a:t>
            </a:r>
            <a:endParaRPr lang="en-US" sz="1100" b="1" dirty="0"/>
          </a:p>
        </p:txBody>
      </p:sp>
      <p:sp>
        <p:nvSpPr>
          <p:cNvPr id="282888" name="Text Box 275"/>
          <p:cNvSpPr txBox="1">
            <a:spLocks noChangeArrowheads="1"/>
          </p:cNvSpPr>
          <p:nvPr/>
        </p:nvSpPr>
        <p:spPr bwMode="auto">
          <a:xfrm rot="-3142095">
            <a:off x="6866039" y="1587525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Col3|c</a:t>
            </a:r>
            <a:endParaRPr lang="en-US" sz="1100" b="1" dirty="0"/>
          </a:p>
        </p:txBody>
      </p:sp>
      <p:sp>
        <p:nvSpPr>
          <p:cNvPr id="282889" name="Text Box 279"/>
          <p:cNvSpPr txBox="1">
            <a:spLocks noChangeArrowheads="1"/>
          </p:cNvSpPr>
          <p:nvPr/>
        </p:nvSpPr>
        <p:spPr bwMode="auto">
          <a:xfrm rot="-3142095">
            <a:off x="5559479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Col2|d</a:t>
            </a:r>
            <a:endParaRPr lang="en-US" sz="1100" b="1" dirty="0"/>
          </a:p>
        </p:txBody>
      </p:sp>
      <p:sp>
        <p:nvSpPr>
          <p:cNvPr id="282890" name="Text Box 280"/>
          <p:cNvSpPr txBox="1">
            <a:spLocks noChangeArrowheads="1"/>
          </p:cNvSpPr>
          <p:nvPr/>
        </p:nvSpPr>
        <p:spPr bwMode="auto">
          <a:xfrm rot="-3142095">
            <a:off x="7227147" y="1576730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Col3|d</a:t>
            </a:r>
            <a:endParaRPr lang="en-US" sz="1100" b="1" dirty="0"/>
          </a:p>
        </p:txBody>
      </p:sp>
      <p:sp>
        <p:nvSpPr>
          <p:cNvPr id="282891" name="Text Box 281"/>
          <p:cNvSpPr txBox="1">
            <a:spLocks noChangeArrowheads="1"/>
          </p:cNvSpPr>
          <p:nvPr/>
        </p:nvSpPr>
        <p:spPr bwMode="auto">
          <a:xfrm rot="-3142095">
            <a:off x="8458619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Col4|c</a:t>
            </a:r>
            <a:endParaRPr lang="en-US" sz="1100" b="1" dirty="0"/>
          </a:p>
        </p:txBody>
      </p:sp>
      <p:sp>
        <p:nvSpPr>
          <p:cNvPr id="282892" name="Text Box 282"/>
          <p:cNvSpPr txBox="1">
            <a:spLocks noChangeArrowheads="1"/>
          </p:cNvSpPr>
          <p:nvPr/>
        </p:nvSpPr>
        <p:spPr bwMode="auto">
          <a:xfrm rot="-3142095">
            <a:off x="8727176" y="1614513"/>
            <a:ext cx="636799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Col4|d</a:t>
            </a:r>
            <a:endParaRPr lang="en-US" sz="1100" b="1" dirty="0"/>
          </a:p>
        </p:txBody>
      </p:sp>
      <p:sp>
        <p:nvSpPr>
          <p:cNvPr id="282893" name="Text Box 283"/>
          <p:cNvSpPr txBox="1">
            <a:spLocks noChangeArrowheads="1"/>
          </p:cNvSpPr>
          <p:nvPr/>
        </p:nvSpPr>
        <p:spPr bwMode="auto">
          <a:xfrm rot="-3142095">
            <a:off x="9027896" y="1618112"/>
            <a:ext cx="629084" cy="2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100" b="1" dirty="0" smtClean="0"/>
              <a:t>Col4|e</a:t>
            </a:r>
            <a:endParaRPr lang="en-US" sz="1100" b="1" dirty="0"/>
          </a:p>
        </p:txBody>
      </p:sp>
      <p:sp>
        <p:nvSpPr>
          <p:cNvPr id="282894" name="Rectangle 270"/>
          <p:cNvSpPr>
            <a:spLocks noChangeArrowheads="1"/>
          </p:cNvSpPr>
          <p:nvPr/>
        </p:nvSpPr>
        <p:spPr bwMode="auto">
          <a:xfrm>
            <a:off x="103029" y="1498707"/>
            <a:ext cx="2780030" cy="44979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</a:rPr>
              <a:t>Accumulo</a:t>
            </a:r>
            <a:r>
              <a:rPr lang="en-US" sz="2200" b="1" dirty="0" smtClean="0">
                <a:solidFill>
                  <a:schemeClr val="tx2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Table: T</a:t>
            </a:r>
          </a:p>
        </p:txBody>
      </p:sp>
      <p:grpSp>
        <p:nvGrpSpPr>
          <p:cNvPr id="282943" name="Group 319"/>
          <p:cNvGrpSpPr>
            <a:grpSpLocks/>
          </p:cNvGrpSpPr>
          <p:nvPr/>
        </p:nvGrpSpPr>
        <p:grpSpPr bwMode="auto">
          <a:xfrm>
            <a:off x="3131025" y="1074104"/>
            <a:ext cx="447039" cy="2822892"/>
            <a:chOff x="1793" y="669"/>
            <a:chExt cx="256" cy="1569"/>
          </a:xfrm>
        </p:grpSpPr>
        <p:sp>
          <p:nvSpPr>
            <p:cNvPr id="282895" name="Rectangle 271"/>
            <p:cNvSpPr>
              <a:spLocks noChangeArrowheads="1"/>
            </p:cNvSpPr>
            <p:nvPr/>
          </p:nvSpPr>
          <p:spPr bwMode="auto">
            <a:xfrm>
              <a:off x="1808" y="1173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896" name="Rectangle 272"/>
            <p:cNvSpPr>
              <a:spLocks noChangeArrowheads="1"/>
            </p:cNvSpPr>
            <p:nvPr/>
          </p:nvSpPr>
          <p:spPr bwMode="auto">
            <a:xfrm>
              <a:off x="1793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0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39" name="Group 315"/>
          <p:cNvGrpSpPr>
            <a:grpSpLocks/>
          </p:cNvGrpSpPr>
          <p:nvPr/>
        </p:nvGrpSpPr>
        <p:grpSpPr bwMode="auto">
          <a:xfrm>
            <a:off x="3169444" y="1059710"/>
            <a:ext cx="3822541" cy="1487910"/>
            <a:chOff x="1815" y="661"/>
            <a:chExt cx="2189" cy="827"/>
          </a:xfrm>
        </p:grpSpPr>
        <p:sp>
          <p:nvSpPr>
            <p:cNvPr id="282902" name="Rectangle 278"/>
            <p:cNvSpPr>
              <a:spLocks noChangeArrowheads="1"/>
            </p:cNvSpPr>
            <p:nvPr/>
          </p:nvSpPr>
          <p:spPr bwMode="auto">
            <a:xfrm rot="-5400000">
              <a:off x="2799" y="351"/>
              <a:ext cx="153" cy="2122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03" name="Rectangle 279"/>
            <p:cNvSpPr>
              <a:spLocks noChangeArrowheads="1"/>
            </p:cNvSpPr>
            <p:nvPr/>
          </p:nvSpPr>
          <p:spPr bwMode="auto">
            <a:xfrm>
              <a:off x="2689" y="66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7" name="Rectangle 283"/>
            <p:cNvSpPr>
              <a:spLocks noChangeArrowheads="1"/>
            </p:cNvSpPr>
            <p:nvPr/>
          </p:nvSpPr>
          <p:spPr bwMode="auto">
            <a:xfrm>
              <a:off x="3748" y="663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1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82940" name="Group 316"/>
          <p:cNvGrpSpPr>
            <a:grpSpLocks/>
          </p:cNvGrpSpPr>
          <p:nvPr/>
        </p:nvGrpSpPr>
        <p:grpSpPr bwMode="auto">
          <a:xfrm>
            <a:off x="4727099" y="1959293"/>
            <a:ext cx="2137410" cy="1926907"/>
            <a:chOff x="2707" y="1161"/>
            <a:chExt cx="1224" cy="1071"/>
          </a:xfrm>
        </p:grpSpPr>
        <p:sp>
          <p:nvSpPr>
            <p:cNvPr id="282934" name="Rectangle 310"/>
            <p:cNvSpPr>
              <a:spLocks noChangeArrowheads="1"/>
            </p:cNvSpPr>
            <p:nvPr/>
          </p:nvSpPr>
          <p:spPr bwMode="auto">
            <a:xfrm>
              <a:off x="2707" y="1167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5" name="Rectangle 311"/>
            <p:cNvSpPr>
              <a:spLocks noChangeArrowheads="1"/>
            </p:cNvSpPr>
            <p:nvPr/>
          </p:nvSpPr>
          <p:spPr bwMode="auto">
            <a:xfrm>
              <a:off x="3750" y="1161"/>
              <a:ext cx="181" cy="106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944" name="Group 320"/>
          <p:cNvGrpSpPr>
            <a:grpSpLocks/>
          </p:cNvGrpSpPr>
          <p:nvPr/>
        </p:nvGrpSpPr>
        <p:grpSpPr bwMode="auto">
          <a:xfrm>
            <a:off x="3742215" y="1038120"/>
            <a:ext cx="3124041" cy="2574607"/>
            <a:chOff x="2143" y="649"/>
            <a:chExt cx="1789" cy="1431"/>
          </a:xfrm>
        </p:grpSpPr>
        <p:sp>
          <p:nvSpPr>
            <p:cNvPr id="282908" name="Rectangle 284"/>
            <p:cNvSpPr>
              <a:spLocks noChangeArrowheads="1"/>
            </p:cNvSpPr>
            <p:nvPr/>
          </p:nvSpPr>
          <p:spPr bwMode="auto">
            <a:xfrm>
              <a:off x="3211" y="64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09" name="Rectangle 285"/>
            <p:cNvSpPr>
              <a:spLocks noChangeArrowheads="1"/>
            </p:cNvSpPr>
            <p:nvPr/>
          </p:nvSpPr>
          <p:spPr bwMode="auto">
            <a:xfrm>
              <a:off x="3026" y="651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36" name="Rectangle 312"/>
            <p:cNvSpPr>
              <a:spLocks noChangeArrowheads="1"/>
            </p:cNvSpPr>
            <p:nvPr/>
          </p:nvSpPr>
          <p:spPr bwMode="auto">
            <a:xfrm rot="-5400000">
              <a:off x="2955" y="811"/>
              <a:ext cx="161" cy="178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37" name="Rectangle 313"/>
            <p:cNvSpPr>
              <a:spLocks noChangeArrowheads="1"/>
            </p:cNvSpPr>
            <p:nvPr/>
          </p:nvSpPr>
          <p:spPr bwMode="auto">
            <a:xfrm rot="-5400000">
              <a:off x="3045" y="1193"/>
              <a:ext cx="169" cy="1605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FF">
                        <a:gamma/>
                        <a:shade val="60000"/>
                        <a:invGamma/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941" name="Rectangle 317"/>
            <p:cNvSpPr>
              <a:spLocks noChangeArrowheads="1"/>
            </p:cNvSpPr>
            <p:nvPr/>
          </p:nvSpPr>
          <p:spPr bwMode="auto">
            <a:xfrm>
              <a:off x="2355" y="668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  <p:sp>
          <p:nvSpPr>
            <p:cNvPr id="282942" name="Rectangle 318"/>
            <p:cNvSpPr>
              <a:spLocks noChangeArrowheads="1"/>
            </p:cNvSpPr>
            <p:nvPr/>
          </p:nvSpPr>
          <p:spPr bwMode="auto">
            <a:xfrm>
              <a:off x="2148" y="669"/>
              <a:ext cx="256" cy="239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  <a:alpha val="74998"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0000FF"/>
                  </a:solidFill>
                </a:rPr>
                <a:t>c</a:t>
              </a:r>
              <a:r>
                <a:rPr lang="en-US" sz="2200" b="1" baseline="-25000">
                  <a:solidFill>
                    <a:srgbClr val="0000FF"/>
                  </a:solidFill>
                </a:rPr>
                <a:t>2</a:t>
              </a:r>
              <a:endParaRPr lang="en-US" sz="2200" b="1">
                <a:solidFill>
                  <a:srgbClr val="0000FF"/>
                </a:solidFill>
              </a:endParaRPr>
            </a:p>
          </p:txBody>
        </p:sp>
      </p:grpSp>
      <p:sp>
        <p:nvSpPr>
          <p:cNvPr id="282946" name="Oval 322"/>
          <p:cNvSpPr>
            <a:spLocks noChangeArrowheads="1"/>
          </p:cNvSpPr>
          <p:nvPr/>
        </p:nvSpPr>
        <p:spPr bwMode="auto">
          <a:xfrm>
            <a:off x="3630454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a</a:t>
            </a:r>
          </a:p>
        </p:txBody>
      </p:sp>
      <p:sp>
        <p:nvSpPr>
          <p:cNvPr id="282947" name="Oval 323"/>
          <p:cNvSpPr>
            <a:spLocks noChangeArrowheads="1"/>
          </p:cNvSpPr>
          <p:nvPr/>
        </p:nvSpPr>
        <p:spPr bwMode="auto">
          <a:xfrm>
            <a:off x="4744562" y="507185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b</a:t>
            </a:r>
          </a:p>
        </p:txBody>
      </p:sp>
      <p:sp>
        <p:nvSpPr>
          <p:cNvPr id="282948" name="Oval 324"/>
          <p:cNvSpPr>
            <a:spLocks noChangeArrowheads="1"/>
          </p:cNvSpPr>
          <p:nvPr/>
        </p:nvSpPr>
        <p:spPr bwMode="auto">
          <a:xfrm>
            <a:off x="5774849" y="451051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c</a:t>
            </a:r>
          </a:p>
        </p:txBody>
      </p:sp>
      <p:sp>
        <p:nvSpPr>
          <p:cNvPr id="282949" name="Oval 325"/>
          <p:cNvSpPr>
            <a:spLocks noChangeArrowheads="1"/>
          </p:cNvSpPr>
          <p:nvPr/>
        </p:nvSpPr>
        <p:spPr bwMode="auto">
          <a:xfrm>
            <a:off x="5776595" y="5741141"/>
            <a:ext cx="356235" cy="36703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r>
              <a:rPr lang="en-US" b="1"/>
              <a:t>d</a:t>
            </a:r>
          </a:p>
        </p:txBody>
      </p:sp>
      <p:sp>
        <p:nvSpPr>
          <p:cNvPr id="282950" name="Rectangle 4"/>
          <p:cNvSpPr>
            <a:spLocks noChangeArrowheads="1"/>
          </p:cNvSpPr>
          <p:nvPr/>
        </p:nvSpPr>
        <p:spPr bwMode="auto">
          <a:xfrm>
            <a:off x="707232" y="6380163"/>
            <a:ext cx="8867458" cy="63690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Limited by the natural topology of the data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Star data is good for generating star data graphs</a:t>
            </a:r>
          </a:p>
        </p:txBody>
      </p:sp>
      <p:cxnSp>
        <p:nvCxnSpPr>
          <p:cNvPr id="282952" name="AutoShape 328"/>
          <p:cNvCxnSpPr>
            <a:cxnSpLocks noChangeShapeType="1"/>
            <a:stCxn id="282946" idx="6"/>
            <a:endCxn id="282947" idx="2"/>
          </p:cNvCxnSpPr>
          <p:nvPr/>
        </p:nvCxnSpPr>
        <p:spPr bwMode="auto">
          <a:xfrm>
            <a:off x="3986690" y="5255366"/>
            <a:ext cx="75787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3" name="AutoShape 329"/>
          <p:cNvCxnSpPr>
            <a:cxnSpLocks noChangeShapeType="1"/>
            <a:stCxn id="282949" idx="1"/>
            <a:endCxn id="282947" idx="5"/>
          </p:cNvCxnSpPr>
          <p:nvPr/>
        </p:nvCxnSpPr>
        <p:spPr bwMode="auto">
          <a:xfrm flipH="1" flipV="1">
            <a:off x="5048409" y="5384906"/>
            <a:ext cx="780573" cy="4102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2954" name="AutoShape 330"/>
          <p:cNvCxnSpPr>
            <a:cxnSpLocks noChangeShapeType="1"/>
            <a:stCxn id="282948" idx="3"/>
            <a:endCxn id="282947" idx="7"/>
          </p:cNvCxnSpPr>
          <p:nvPr/>
        </p:nvCxnSpPr>
        <p:spPr bwMode="auto">
          <a:xfrm flipH="1">
            <a:off x="5048410" y="4823566"/>
            <a:ext cx="778828" cy="30226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2955" name="Arc 331"/>
          <p:cNvSpPr>
            <a:spLocks/>
          </p:cNvSpPr>
          <p:nvPr/>
        </p:nvSpPr>
        <p:spPr bwMode="auto">
          <a:xfrm rot="2700000">
            <a:off x="3700992" y="4876483"/>
            <a:ext cx="784437" cy="7613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6" name="Rectangle 332"/>
          <p:cNvSpPr>
            <a:spLocks noChangeArrowheads="1"/>
          </p:cNvSpPr>
          <p:nvPr/>
        </p:nvSpPr>
        <p:spPr bwMode="auto">
          <a:xfrm>
            <a:off x="3805079" y="4355783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82957" name="Arc 333"/>
          <p:cNvSpPr>
            <a:spLocks/>
          </p:cNvSpPr>
          <p:nvPr/>
        </p:nvSpPr>
        <p:spPr bwMode="auto">
          <a:xfrm rot="2700000">
            <a:off x="4710855" y="4721067"/>
            <a:ext cx="1104688" cy="107219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58" name="Rectangle 334"/>
          <p:cNvSpPr>
            <a:spLocks noChangeArrowheads="1"/>
          </p:cNvSpPr>
          <p:nvPr/>
        </p:nvSpPr>
        <p:spPr bwMode="auto">
          <a:xfrm>
            <a:off x="4941888" y="4192059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82959" name="Arc 335"/>
          <p:cNvSpPr>
            <a:spLocks/>
          </p:cNvSpPr>
          <p:nvPr/>
        </p:nvSpPr>
        <p:spPr bwMode="auto">
          <a:xfrm rot="2700000">
            <a:off x="5548683" y="4535965"/>
            <a:ext cx="1486112" cy="144240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endParaRPr lang="en-US"/>
          </a:p>
        </p:txBody>
      </p:sp>
      <p:sp>
        <p:nvSpPr>
          <p:cNvPr id="282960" name="Rectangle 336"/>
          <p:cNvSpPr>
            <a:spLocks noChangeArrowheads="1"/>
          </p:cNvSpPr>
          <p:nvPr/>
        </p:nvSpPr>
        <p:spPr bwMode="auto">
          <a:xfrm>
            <a:off x="5973922" y="3956368"/>
            <a:ext cx="34839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199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2271</Words>
  <Application>Microsoft Macintosh PowerPoint</Application>
  <PresentationFormat>Custom</PresentationFormat>
  <Paragraphs>660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Group 109 Template 2012</vt:lpstr>
      <vt:lpstr>1_Black background</vt:lpstr>
      <vt:lpstr>Signal Processing on Databases</vt:lpstr>
      <vt:lpstr>Outline</vt:lpstr>
      <vt:lpstr>Generic D4M Triple Store Schema</vt:lpstr>
      <vt:lpstr>Stats (Analytic 1) Diagram</vt:lpstr>
      <vt:lpstr>Stats Implementation</vt:lpstr>
      <vt:lpstr>Outline</vt:lpstr>
      <vt:lpstr>Data Graphs (Analytic 2) Diagram</vt:lpstr>
      <vt:lpstr>Data Graph Implementation</vt:lpstr>
      <vt:lpstr>Data Graphs Example 1</vt:lpstr>
      <vt:lpstr>Data Graphs Example 2</vt:lpstr>
      <vt:lpstr>Space (Analytic 3) Diagram</vt:lpstr>
      <vt:lpstr>Spacetime Implementation</vt:lpstr>
      <vt:lpstr>Convolution (Analytic 4) Diagram</vt:lpstr>
      <vt:lpstr>Convolution Implementation</vt:lpstr>
      <vt:lpstr>Outline</vt:lpstr>
      <vt:lpstr>Type Pair (Analytic 5) Diagram</vt:lpstr>
      <vt:lpstr>Type Pair Implementation</vt:lpstr>
      <vt:lpstr>Data Pair (Analytic 6) Diagram</vt:lpstr>
      <vt:lpstr>Data Pair Implementation</vt:lpstr>
      <vt:lpstr>Semantic Extension (Analytic 7)</vt:lpstr>
      <vt:lpstr>Semantic Pair (Analytic 8) Diagram</vt:lpstr>
      <vt:lpstr>Summary</vt:lpstr>
      <vt:lpstr>Example Code &amp; Assignment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Jeremy Kepner</cp:lastModifiedBy>
  <cp:revision>174</cp:revision>
  <dcterms:created xsi:type="dcterms:W3CDTF">2012-03-20T12:28:31Z</dcterms:created>
  <dcterms:modified xsi:type="dcterms:W3CDTF">2012-11-11T17:38:05Z</dcterms:modified>
</cp:coreProperties>
</file>