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wdp" ContentType="image/vnd.ms-photo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95" r:id="rId2"/>
  </p:sldMasterIdLst>
  <p:notesMasterIdLst>
    <p:notesMasterId r:id="rId32"/>
  </p:notesMasterIdLst>
  <p:handoutMasterIdLst>
    <p:handoutMasterId r:id="rId3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  <p:sldId id="266" r:id="rId13"/>
    <p:sldId id="267" r:id="rId14"/>
    <p:sldId id="269" r:id="rId15"/>
    <p:sldId id="271" r:id="rId16"/>
    <p:sldId id="272" r:id="rId17"/>
    <p:sldId id="273" r:id="rId18"/>
    <p:sldId id="274" r:id="rId19"/>
    <p:sldId id="287" r:id="rId20"/>
    <p:sldId id="270" r:id="rId21"/>
    <p:sldId id="275" r:id="rId22"/>
    <p:sldId id="278" r:id="rId23"/>
    <p:sldId id="279" r:id="rId24"/>
    <p:sldId id="280" r:id="rId25"/>
    <p:sldId id="281" r:id="rId26"/>
    <p:sldId id="286" r:id="rId27"/>
    <p:sldId id="283" r:id="rId28"/>
    <p:sldId id="288" r:id="rId29"/>
    <p:sldId id="289" r:id="rId30"/>
    <p:sldId id="285" r:id="rId31"/>
  </p:sldIdLst>
  <p:sldSz cx="10058400" cy="7772400"/>
  <p:notesSz cx="7010400" cy="92710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D2DCF2"/>
    <a:srgbClr val="B2B2B2"/>
    <a:srgbClr val="4D4D4D"/>
    <a:srgbClr val="00539B"/>
    <a:srgbClr val="5D87A1"/>
    <a:srgbClr val="B30838"/>
    <a:srgbClr val="61116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-990" y="-102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3680" y="-104"/>
      </p:cViewPr>
      <p:guideLst>
        <p:guide orient="horz" pos="2920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1C11E-1A00-48AF-8C08-97C362C67874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FDF9B-F3F5-4382-A25B-4EAA3B410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0227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C7BB64C-82E2-466C-9C50-B2DA6307AB11}" type="datetimeFigureOut">
              <a:rPr lang="en-US" smtClean="0"/>
              <a:pPr/>
              <a:t>9/19/2012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696913"/>
            <a:ext cx="4498975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18" tIns="46510" rIns="93018" bIns="4651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03725"/>
            <a:ext cx="5608320" cy="4171950"/>
          </a:xfrm>
          <a:prstGeom prst="rect">
            <a:avLst/>
          </a:prstGeom>
        </p:spPr>
        <p:txBody>
          <a:bodyPr vert="horz" lIns="93018" tIns="46510" rIns="93018" bIns="4651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A778FBA5-F957-4CE9-A734-9CFA9C4F5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6698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09412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18824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28237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37649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47061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3965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distribution</a:t>
            </a:r>
            <a:r>
              <a:rPr lang="en-US" baseline="0" dirty="0" smtClean="0"/>
              <a:t> of citations is power law.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4973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schema</a:t>
            </a:r>
            <a:r>
              <a:rPr lang="en-US" baseline="0" dirty="0" smtClean="0"/>
              <a:t> holds the incidence matrix.  Graphs are constructed by multiplying parts of the incidence matrix together. This matrix multiply produces the document co-author 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0859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schema</a:t>
            </a:r>
            <a:r>
              <a:rPr lang="en-US" baseline="0" dirty="0" smtClean="0"/>
              <a:t> holds the incidence matrix.  Graphs are constructed by multiplying parts of the incidence matrix together. This matrix multiply produces the author co-document graph.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6379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schema</a:t>
            </a:r>
            <a:r>
              <a:rPr lang="en-US" baseline="0" dirty="0" smtClean="0"/>
              <a:t> holds the incidence matrix.  Graphs are constructed by multiplying parts of the incidence matrix together. This matrix multiply produces the document co-institution graph.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3581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schema</a:t>
            </a:r>
            <a:r>
              <a:rPr lang="en-US" baseline="0" dirty="0" smtClean="0"/>
              <a:t> holds the incidence matrix.  Graphs are constructed by multiplying parts of the incidence matrix together. This matrix multiply produces the institution co-document graph.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5916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schema</a:t>
            </a:r>
            <a:r>
              <a:rPr lang="en-US" baseline="0" dirty="0" smtClean="0"/>
              <a:t> holds the incidence matrix.  Graphs are constructed by multiplying parts of the incidence matrix together. This matrix multiply produces the document co-keyword graph.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0925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schema</a:t>
            </a:r>
            <a:r>
              <a:rPr lang="en-US" baseline="0" dirty="0" smtClean="0"/>
              <a:t> holds the incidence matrix.  Graphs are constructed by multiplying parts of the incidence matrix together. This matrix multiply produces the keyword co-document graph.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608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21654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Adjacency</a:t>
            </a:r>
            <a:r>
              <a:rPr lang="en-US" baseline="0" dirty="0" smtClean="0"/>
              <a:t> matrices are a natural way to represent graphs.  Adjacency matrices are limited.  Incidence matrices can represent more complex graphs.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6915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Digraphs</a:t>
            </a:r>
            <a:r>
              <a:rPr lang="en-US" baseline="0" dirty="0" smtClean="0"/>
              <a:t> only show the existence and possible the weight of connections between vertices.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36322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10004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 world graphs are more complex</a:t>
            </a:r>
            <a:r>
              <a:rPr lang="en-US" baseline="0" dirty="0" smtClean="0"/>
              <a:t> than what digraphs can be represent.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5055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Edges</a:t>
            </a:r>
            <a:r>
              <a:rPr lang="en-US" baseline="0" dirty="0" smtClean="0"/>
              <a:t> can have different properties.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99545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Vertices</a:t>
            </a:r>
            <a:r>
              <a:rPr lang="en-US" baseline="0" dirty="0" smtClean="0"/>
              <a:t> are at the end points of edges.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4206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can be multiple edges between vertices.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5028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Edges can connect more than one vertex.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478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Edges</a:t>
            </a:r>
            <a:r>
              <a:rPr lang="en-US" baseline="0" dirty="0" smtClean="0"/>
              <a:t> can have an order of occurrence.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14405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standard digraph form, the above picture would have 53 standard edges.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16275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 graphs</a:t>
            </a:r>
            <a:r>
              <a:rPr lang="en-US" baseline="0" dirty="0" smtClean="0"/>
              <a:t> representations cannot describe many relationships that are found in the real world.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27740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Incidence</a:t>
            </a:r>
            <a:r>
              <a:rPr lang="en-US" baseline="0" dirty="0" smtClean="0"/>
              <a:t> matrix can represent a diverse range of relationships.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5030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Homework assignment.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6549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Triple store and associative</a:t>
            </a:r>
            <a:r>
              <a:rPr lang="en-US" baseline="0" dirty="0" smtClean="0"/>
              <a:t> arrays enable a novel data schema.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037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 schemas</a:t>
            </a:r>
            <a:r>
              <a:rPr lang="en-US" baseline="0" dirty="0" smtClean="0"/>
              <a:t> are also used for </a:t>
            </a:r>
            <a:r>
              <a:rPr lang="en-US" baseline="0" dirty="0" err="1" smtClean="0"/>
              <a:t>unindexed</a:t>
            </a:r>
            <a:r>
              <a:rPr lang="en-US" baseline="0" dirty="0" smtClean="0"/>
              <a:t>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8499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Unstructured</a:t>
            </a:r>
            <a:r>
              <a:rPr lang="en-US" baseline="0" dirty="0" smtClean="0"/>
              <a:t> text data can be indexed by representing n-grams in an exploded schema.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2563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typical ingest processing pipeline consists of four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9087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high performance of triple stores such as </a:t>
            </a:r>
            <a:r>
              <a:rPr lang="en-US" baseline="0" dirty="0" err="1" smtClean="0"/>
              <a:t>Accumulo</a:t>
            </a:r>
            <a:r>
              <a:rPr lang="en-US" baseline="0" dirty="0" smtClean="0"/>
              <a:t> allow problems that would normally require a parallel computer to be handled on a single computer.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4706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5013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a small data set it is possible to visualize the</a:t>
            </a:r>
            <a:r>
              <a:rPr lang="en-US" baseline="0" dirty="0" smtClean="0"/>
              <a:t> entire citation graph using an associative array.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09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3167" y="5793714"/>
            <a:ext cx="3792066" cy="38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1" y="3413100"/>
            <a:ext cx="8229599" cy="2031187"/>
          </a:xfrm>
          <a:prstGeom prst="rect">
            <a:avLst/>
          </a:prstGeom>
        </p:spPr>
        <p:txBody>
          <a:bodyPr lIns="101882" tIns="50941" rIns="101882" bIns="50941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674"/>
              </a:spcAft>
              <a:buFont typeface="Arial" charset="0"/>
              <a:buNone/>
              <a:defRPr sz="22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ctrTitle"/>
          </p:nvPr>
        </p:nvSpPr>
        <p:spPr>
          <a:xfrm>
            <a:off x="914401" y="1570181"/>
            <a:ext cx="8229599" cy="1467294"/>
          </a:xfrm>
        </p:spPr>
        <p:txBody>
          <a:bodyPr anchor="b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669"/>
              </a:spcAft>
              <a:defRPr sz="3600" smtClean="0"/>
            </a:lvl1pPr>
          </a:lstStyle>
          <a:p>
            <a:r>
              <a:rPr lang="en-US" dirty="0" smtClean="0"/>
              <a:t>Click to edit Master title style</a:t>
            </a:r>
            <a:endParaRPr dirty="0" smtClean="0"/>
          </a:p>
        </p:txBody>
      </p:sp>
      <p:cxnSp>
        <p:nvCxnSpPr>
          <p:cNvPr id="9" name="Straight Connector 12"/>
          <p:cNvCxnSpPr>
            <a:cxnSpLocks noChangeShapeType="1"/>
          </p:cNvCxnSpPr>
          <p:nvPr userDrawn="1"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0" name="Straight Connector 9"/>
          <p:cNvCxnSpPr>
            <a:cxnSpLocks noChangeShapeType="1"/>
          </p:cNvCxnSpPr>
          <p:nvPr userDrawn="1"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8" name="Rectangle 1032"/>
          <p:cNvSpPr>
            <a:spLocks noChangeArrowheads="1"/>
          </p:cNvSpPr>
          <p:nvPr userDrawn="1"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  <a:cs typeface="Arial" pitchFamily="34" charset="0"/>
              </a:rPr>
              <a:t>D4M-</a:t>
            </a:r>
            <a:fld id="{6A829F23-F466-44AA-A5B9-24580D3A690E}" type="slidenum">
              <a:rPr lang="en-US" sz="10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rgbClr val="000000"/>
              </a:solidFill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2429" y="1465507"/>
            <a:ext cx="9007651" cy="5474698"/>
          </a:xfrm>
          <a:prstGeom prst="rect">
            <a:avLst/>
          </a:prstGeom>
        </p:spPr>
        <p:txBody>
          <a:bodyPr lIns="101882" tIns="50941" rIns="101882" bIns="50941"/>
          <a:lstStyle>
            <a:lvl1pPr marL="382588" marR="0" indent="-382588" algn="l" defTabSz="1019175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 sz="2000">
                <a:solidFill>
                  <a:schemeClr val="tx1"/>
                </a:solidFill>
              </a:defRPr>
            </a:lvl1pPr>
            <a:lvl2pPr marL="960438" marR="0" indent="-381000" algn="l" defTabSz="10191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 sz="1800">
                <a:solidFill>
                  <a:schemeClr val="tx1"/>
                </a:solidFill>
              </a:defRPr>
            </a:lvl2pPr>
            <a:lvl3pPr marL="1343025" marR="0" indent="-255588" algn="l" defTabSz="1019175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3pPr>
            <a:lvl4pPr marL="1722438" marR="0" indent="-131763" algn="l" defTabSz="1019175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 "/>
              <a:tabLst/>
              <a:defRPr sz="1400">
                <a:solidFill>
                  <a:schemeClr val="tx1"/>
                </a:solidFill>
              </a:defRPr>
            </a:lvl4pPr>
            <a:lvl5pPr marL="2038350" marR="0" indent="-209550" algn="l" defTabSz="1019175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 "/>
              <a:tabLst/>
              <a:defRPr sz="1200">
                <a:solidFill>
                  <a:schemeClr val="tx1"/>
                </a:solidFill>
              </a:defRPr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2429" y="1465507"/>
            <a:ext cx="4387972" cy="547469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lnSpc>
                <a:spcPts val="2451"/>
              </a:lnSpc>
              <a:spcBef>
                <a:spcPts val="1337"/>
              </a:spcBef>
              <a:spcAft>
                <a:spcPts val="0"/>
              </a:spcAft>
              <a:defRPr sz="1800"/>
            </a:lvl1pPr>
            <a:lvl2pPr marL="601389" indent="-284776">
              <a:lnSpc>
                <a:spcPts val="2228"/>
              </a:lnSpc>
              <a:spcBef>
                <a:spcPts val="669"/>
              </a:spcBef>
              <a:spcAft>
                <a:spcPts val="0"/>
              </a:spcAft>
              <a:defRPr sz="1600"/>
            </a:lvl2pPr>
            <a:lvl3pPr marL="843715" indent="-205180">
              <a:lnSpc>
                <a:spcPts val="2006"/>
              </a:lnSpc>
              <a:spcBef>
                <a:spcPts val="669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 sz="1400"/>
            </a:lvl3pPr>
            <a:lvl4pPr marL="1151272" indent="0">
              <a:lnSpc>
                <a:spcPts val="1783"/>
              </a:lnSpc>
              <a:spcBef>
                <a:spcPts val="669"/>
              </a:spcBef>
              <a:spcAft>
                <a:spcPts val="0"/>
              </a:spcAft>
              <a:buFontTx/>
              <a:buNone/>
              <a:defRPr/>
            </a:lvl4pPr>
            <a:lvl5pPr marL="1405978" indent="0">
              <a:lnSpc>
                <a:spcPts val="1560"/>
              </a:lnSpc>
              <a:spcBef>
                <a:spcPts val="669"/>
              </a:spcBef>
              <a:spcAft>
                <a:spcPts val="0"/>
              </a:spcAft>
              <a:buSzPct val="85000"/>
              <a:buFontTx/>
              <a:buNone/>
              <a:defRPr sz="13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5131869" y="1465507"/>
            <a:ext cx="4387972" cy="547469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lnSpc>
                <a:spcPts val="2451"/>
              </a:lnSpc>
              <a:spcBef>
                <a:spcPts val="1337"/>
              </a:spcBef>
              <a:spcAft>
                <a:spcPts val="0"/>
              </a:spcAft>
              <a:defRPr sz="1800"/>
            </a:lvl1pPr>
            <a:lvl2pPr marL="601389" indent="-284776">
              <a:lnSpc>
                <a:spcPts val="2228"/>
              </a:lnSpc>
              <a:spcBef>
                <a:spcPts val="669"/>
              </a:spcBef>
              <a:spcAft>
                <a:spcPts val="0"/>
              </a:spcAft>
              <a:defRPr sz="1600"/>
            </a:lvl2pPr>
            <a:lvl3pPr marL="843715" indent="-205180">
              <a:lnSpc>
                <a:spcPts val="2006"/>
              </a:lnSpc>
              <a:spcBef>
                <a:spcPts val="669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 sz="1400"/>
            </a:lvl3pPr>
            <a:lvl4pPr marL="1151272" indent="1769">
              <a:lnSpc>
                <a:spcPts val="1783"/>
              </a:lnSpc>
              <a:spcBef>
                <a:spcPts val="669"/>
              </a:spcBef>
              <a:spcAft>
                <a:spcPts val="0"/>
              </a:spcAft>
              <a:buFontTx/>
              <a:buNone/>
              <a:defRPr/>
            </a:lvl4pPr>
            <a:lvl5pPr marL="1405978" indent="0">
              <a:lnSpc>
                <a:spcPts val="1560"/>
              </a:lnSpc>
              <a:spcBef>
                <a:spcPts val="669"/>
              </a:spcBef>
              <a:spcAft>
                <a:spcPts val="0"/>
              </a:spcAft>
              <a:buSzPct val="85000"/>
              <a:buFontTx/>
              <a:buNone/>
              <a:defRPr sz="13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ck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  <a:prstGeom prst="rect">
            <a:avLst/>
          </a:prstGeom>
        </p:spPr>
        <p:txBody>
          <a:bodyPr vert="horz" lIns="101882" tIns="50941" rIns="101882" bIns="50941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8" name="Straight Connector 12"/>
          <p:cNvCxnSpPr>
            <a:cxnSpLocks noChangeShapeType="1"/>
          </p:cNvCxnSpPr>
          <p:nvPr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10" name="Rectangle 1032"/>
          <p:cNvSpPr>
            <a:spLocks noChangeArrowheads="1"/>
          </p:cNvSpPr>
          <p:nvPr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  <a:cs typeface="Arial" pitchFamily="34" charset="0"/>
              </a:rPr>
              <a:t>D4M-</a:t>
            </a:r>
            <a:fld id="{6A829F23-F466-44AA-A5B9-24580D3A690E}" type="slidenum">
              <a:rPr lang="en-US" sz="10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6261" y="442914"/>
            <a:ext cx="536257" cy="53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47547" y="7223711"/>
            <a:ext cx="1990788" cy="209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94" r:id="rId3"/>
    <p:sldLayoutId id="2147483697" r:id="rId4"/>
  </p:sldLayoutIdLst>
  <p:txStyles>
    <p:titleStyle>
      <a:lvl1pPr algn="ctr" eaLnBrk="1" hangingPunct="1">
        <a:lnSpc>
          <a:spcPts val="3000"/>
        </a:lnSpc>
        <a:defRPr sz="2800" b="1">
          <a:latin typeface="Arial" pitchFamily="34" charset="0"/>
          <a:cs typeface="Arial" pitchFamily="34" charset="0"/>
        </a:defRPr>
      </a:lvl1pPr>
    </p:titleStyle>
    <p:bodyStyle>
      <a:lvl1pPr marL="260013" indent="-260013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2200" b="1">
          <a:latin typeface="Arial" pitchFamily="34" charset="0"/>
          <a:cs typeface="Arial" pitchFamily="34" charset="0"/>
        </a:defRPr>
      </a:lvl1pPr>
      <a:lvl2pPr marL="567783" indent="-251169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–"/>
        <a:defRPr sz="2200" b="1">
          <a:latin typeface="Arial" pitchFamily="34" charset="0"/>
          <a:cs typeface="Arial" pitchFamily="34" charset="0"/>
        </a:defRPr>
      </a:lvl2pPr>
      <a:lvl3pPr marL="951610" indent="-249400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1800" b="1">
          <a:latin typeface="Arial" pitchFamily="34" charset="0"/>
          <a:cs typeface="Arial" pitchFamily="34" charset="0"/>
        </a:defRPr>
      </a:lvl3pPr>
      <a:lvl4pPr marL="1153253" indent="-201642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Courier New" pitchFamily="49" charset="0"/>
        <a:buChar char="o"/>
        <a:defRPr sz="1600" b="1">
          <a:latin typeface="Arial" pitchFamily="34" charset="0"/>
          <a:cs typeface="Arial" pitchFamily="34" charset="0"/>
        </a:defRPr>
      </a:lvl4pPr>
      <a:lvl5pPr marL="887934" indent="0" algn="l" eaLnBrk="1" hangingPunct="1">
        <a:spcBef>
          <a:spcPts val="669"/>
        </a:spcBef>
        <a:defRPr sz="1800" b="1">
          <a:latin typeface="Arial" pitchFamily="34" charset="0"/>
          <a:cs typeface="Arial" pitchFamily="34" charset="0"/>
        </a:defRPr>
      </a:lvl5pPr>
      <a:lvl6pPr marL="1278838" indent="0" algn="l" eaLnBrk="1" hangingPunct="1">
        <a:spcBef>
          <a:spcPts val="669"/>
        </a:spcBef>
        <a:defRPr sz="1600" b="1">
          <a:latin typeface="Arial" pitchFamily="34" charset="0"/>
          <a:cs typeface="Arial" pitchFamily="34" charset="0"/>
        </a:defRPr>
      </a:lvl6pPr>
      <a:lvl7pPr marL="1469867" indent="-199874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1300" b="1">
          <a:latin typeface="Arial" pitchFamily="34" charset="0"/>
          <a:cs typeface="Arial" pitchFamily="34" charset="0"/>
        </a:defRPr>
      </a:lvl7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7555230" y="7216767"/>
            <a:ext cx="1978661" cy="218544"/>
            <a:chOff x="7430163" y="6509461"/>
            <a:chExt cx="2034253" cy="224684"/>
          </a:xfrm>
        </p:grpSpPr>
        <p:sp>
          <p:nvSpPr>
            <p:cNvPr id="27" name="Freeform 7"/>
            <p:cNvSpPr>
              <a:spLocks/>
            </p:cNvSpPr>
            <p:nvPr userDrawn="1"/>
          </p:nvSpPr>
          <p:spPr bwMode="auto">
            <a:xfrm>
              <a:off x="7430163" y="6511176"/>
              <a:ext cx="96552" cy="102909"/>
            </a:xfrm>
            <a:custGeom>
              <a:avLst/>
              <a:gdLst/>
              <a:ahLst/>
              <a:cxnLst>
                <a:cxn ang="0">
                  <a:pos x="7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4" y="69"/>
                </a:cxn>
                <a:cxn ang="0">
                  <a:pos x="14" y="15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2" y="5"/>
                </a:cxn>
                <a:cxn ang="0">
                  <a:pos x="32" y="15"/>
                </a:cxn>
                <a:cxn ang="0">
                  <a:pos x="32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2" y="61"/>
                </a:cxn>
                <a:cxn ang="0">
                  <a:pos x="73" y="84"/>
                </a:cxn>
              </a:cxnLst>
              <a:rect l="0" t="0" r="r" b="b"/>
              <a:pathLst>
                <a:path w="82" h="84">
                  <a:moveTo>
                    <a:pt x="73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1" y="79"/>
                    <a:pt x="14" y="76"/>
                    <a:pt x="14" y="6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7"/>
                    <a:pt x="9" y="5"/>
                    <a:pt x="3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35" y="5"/>
                    <a:pt x="32" y="9"/>
                    <a:pt x="32" y="15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5" y="77"/>
                    <a:pt x="68" y="72"/>
                    <a:pt x="77" y="61"/>
                  </a:cubicBezTo>
                  <a:cubicBezTo>
                    <a:pt x="82" y="61"/>
                    <a:pt x="82" y="61"/>
                    <a:pt x="82" y="61"/>
                  </a:cubicBezTo>
                  <a:lnTo>
                    <a:pt x="73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/>
            </p:cNvSpPr>
            <p:nvPr userDrawn="1"/>
          </p:nvSpPr>
          <p:spPr bwMode="auto">
            <a:xfrm>
              <a:off x="7531709" y="6511176"/>
              <a:ext cx="51605" cy="1029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0"/>
                </a:cxn>
                <a:cxn ang="0">
                  <a:pos x="43" y="5"/>
                </a:cxn>
                <a:cxn ang="0">
                  <a:pos x="41" y="5"/>
                </a:cxn>
                <a:cxn ang="0">
                  <a:pos x="31" y="16"/>
                </a:cxn>
                <a:cxn ang="0">
                  <a:pos x="31" y="69"/>
                </a:cxn>
                <a:cxn ang="0">
                  <a:pos x="41" y="79"/>
                </a:cxn>
                <a:cxn ang="0">
                  <a:pos x="43" y="79"/>
                </a:cxn>
                <a:cxn ang="0">
                  <a:pos x="4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2" y="70"/>
                </a:cxn>
                <a:cxn ang="0">
                  <a:pos x="12" y="16"/>
                </a:cxn>
                <a:cxn ang="0">
                  <a:pos x="2" y="5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43" h="84">
                  <a:moveTo>
                    <a:pt x="0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4" y="5"/>
                    <a:pt x="31" y="9"/>
                    <a:pt x="31" y="16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1" y="76"/>
                    <a:pt x="33" y="79"/>
                    <a:pt x="41" y="79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43" y="84"/>
                    <a:pt x="43" y="84"/>
                    <a:pt x="4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9" y="79"/>
                    <a:pt x="12" y="76"/>
                    <a:pt x="12" y="70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9"/>
                    <a:pt x="10" y="5"/>
                    <a:pt x="2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/>
            </p:cNvSpPr>
            <p:nvPr userDrawn="1"/>
          </p:nvSpPr>
          <p:spPr bwMode="auto">
            <a:xfrm>
              <a:off x="7594967" y="6511176"/>
              <a:ext cx="123187" cy="102909"/>
            </a:xfrm>
            <a:custGeom>
              <a:avLst/>
              <a:gdLst/>
              <a:ahLst/>
              <a:cxnLst>
                <a:cxn ang="0">
                  <a:pos x="20" y="68"/>
                </a:cxn>
                <a:cxn ang="0">
                  <a:pos x="33" y="79"/>
                </a:cxn>
                <a:cxn ang="0">
                  <a:pos x="3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1" y="79"/>
                </a:cxn>
                <a:cxn ang="0">
                  <a:pos x="11" y="71"/>
                </a:cxn>
                <a:cxn ang="0">
                  <a:pos x="11" y="8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29" y="0"/>
                </a:cxn>
                <a:cxn ang="0">
                  <a:pos x="84" y="58"/>
                </a:cxn>
                <a:cxn ang="0">
                  <a:pos x="84" y="17"/>
                </a:cxn>
                <a:cxn ang="0">
                  <a:pos x="71" y="5"/>
                </a:cxn>
                <a:cxn ang="0">
                  <a:pos x="70" y="5"/>
                </a:cxn>
                <a:cxn ang="0">
                  <a:pos x="70" y="0"/>
                </a:cxn>
                <a:cxn ang="0">
                  <a:pos x="104" y="0"/>
                </a:cxn>
                <a:cxn ang="0">
                  <a:pos x="104" y="5"/>
                </a:cxn>
                <a:cxn ang="0">
                  <a:pos x="103" y="5"/>
                </a:cxn>
                <a:cxn ang="0">
                  <a:pos x="92" y="12"/>
                </a:cxn>
                <a:cxn ang="0">
                  <a:pos x="92" y="85"/>
                </a:cxn>
                <a:cxn ang="0">
                  <a:pos x="85" y="85"/>
                </a:cxn>
                <a:cxn ang="0">
                  <a:pos x="20" y="17"/>
                </a:cxn>
                <a:cxn ang="0">
                  <a:pos x="20" y="68"/>
                </a:cxn>
              </a:cxnLst>
              <a:rect l="0" t="0" r="r" b="b"/>
              <a:pathLst>
                <a:path w="104" h="85">
                  <a:moveTo>
                    <a:pt x="20" y="68"/>
                  </a:moveTo>
                  <a:cubicBezTo>
                    <a:pt x="20" y="76"/>
                    <a:pt x="22" y="79"/>
                    <a:pt x="33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9" y="79"/>
                    <a:pt x="11" y="76"/>
                    <a:pt x="11" y="7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6"/>
                    <a:pt x="5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4" y="7"/>
                    <a:pt x="82" y="5"/>
                    <a:pt x="71" y="5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95" y="5"/>
                    <a:pt x="92" y="7"/>
                    <a:pt x="92" y="1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 userDrawn="1"/>
          </p:nvSpPr>
          <p:spPr bwMode="auto">
            <a:xfrm>
              <a:off x="7728143" y="6509461"/>
              <a:ext cx="103211" cy="106339"/>
            </a:xfrm>
            <a:custGeom>
              <a:avLst/>
              <a:gdLst/>
              <a:ahLst/>
              <a:cxnLst>
                <a:cxn ang="0">
                  <a:pos x="88" y="62"/>
                </a:cxn>
                <a:cxn ang="0">
                  <a:pos x="81" y="87"/>
                </a:cxn>
                <a:cxn ang="0">
                  <a:pos x="73" y="86"/>
                </a:cxn>
                <a:cxn ang="0">
                  <a:pos x="50" y="88"/>
                </a:cxn>
                <a:cxn ang="0">
                  <a:pos x="0" y="45"/>
                </a:cxn>
                <a:cxn ang="0">
                  <a:pos x="52" y="0"/>
                </a:cxn>
                <a:cxn ang="0">
                  <a:pos x="78" y="6"/>
                </a:cxn>
                <a:cxn ang="0">
                  <a:pos x="81" y="4"/>
                </a:cxn>
                <a:cxn ang="0">
                  <a:pos x="84" y="4"/>
                </a:cxn>
                <a:cxn ang="0">
                  <a:pos x="85" y="28"/>
                </a:cxn>
                <a:cxn ang="0">
                  <a:pos x="80" y="28"/>
                </a:cxn>
                <a:cxn ang="0">
                  <a:pos x="53" y="7"/>
                </a:cxn>
                <a:cxn ang="0">
                  <a:pos x="21" y="43"/>
                </a:cxn>
                <a:cxn ang="0">
                  <a:pos x="55" y="82"/>
                </a:cxn>
                <a:cxn ang="0">
                  <a:pos x="83" y="62"/>
                </a:cxn>
                <a:cxn ang="0">
                  <a:pos x="88" y="62"/>
                </a:cxn>
              </a:cxnLst>
              <a:rect l="0" t="0" r="r" b="b"/>
              <a:pathLst>
                <a:path w="88" h="88">
                  <a:moveTo>
                    <a:pt x="88" y="62"/>
                  </a:moveTo>
                  <a:cubicBezTo>
                    <a:pt x="87" y="69"/>
                    <a:pt x="84" y="80"/>
                    <a:pt x="81" y="87"/>
                  </a:cubicBezTo>
                  <a:cubicBezTo>
                    <a:pt x="79" y="86"/>
                    <a:pt x="76" y="86"/>
                    <a:pt x="73" y="86"/>
                  </a:cubicBezTo>
                  <a:cubicBezTo>
                    <a:pt x="67" y="86"/>
                    <a:pt x="60" y="88"/>
                    <a:pt x="50" y="88"/>
                  </a:cubicBezTo>
                  <a:cubicBezTo>
                    <a:pt x="22" y="88"/>
                    <a:pt x="0" y="69"/>
                    <a:pt x="0" y="45"/>
                  </a:cubicBezTo>
                  <a:cubicBezTo>
                    <a:pt x="0" y="20"/>
                    <a:pt x="23" y="0"/>
                    <a:pt x="52" y="0"/>
                  </a:cubicBezTo>
                  <a:cubicBezTo>
                    <a:pt x="66" y="0"/>
                    <a:pt x="75" y="6"/>
                    <a:pt x="78" y="6"/>
                  </a:cubicBezTo>
                  <a:cubicBezTo>
                    <a:pt x="79" y="6"/>
                    <a:pt x="80" y="5"/>
                    <a:pt x="81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76" y="15"/>
                    <a:pt x="66" y="7"/>
                    <a:pt x="53" y="7"/>
                  </a:cubicBezTo>
                  <a:cubicBezTo>
                    <a:pt x="34" y="7"/>
                    <a:pt x="21" y="22"/>
                    <a:pt x="21" y="43"/>
                  </a:cubicBezTo>
                  <a:cubicBezTo>
                    <a:pt x="21" y="65"/>
                    <a:pt x="35" y="82"/>
                    <a:pt x="55" y="82"/>
                  </a:cubicBezTo>
                  <a:cubicBezTo>
                    <a:pt x="67" y="82"/>
                    <a:pt x="77" y="74"/>
                    <a:pt x="83" y="62"/>
                  </a:cubicBezTo>
                  <a:lnTo>
                    <a:pt x="88" y="6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 userDrawn="1"/>
          </p:nvSpPr>
          <p:spPr bwMode="auto">
            <a:xfrm>
              <a:off x="7848000" y="6509461"/>
              <a:ext cx="118193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2" y="82"/>
                </a:cxn>
                <a:cxn ang="0">
                  <a:pos x="80" y="48"/>
                </a:cxn>
                <a:cxn ang="0">
                  <a:pos x="48" y="5"/>
                </a:cxn>
                <a:cxn ang="0">
                  <a:pos x="20" y="39"/>
                </a:cxn>
                <a:cxn ang="0">
                  <a:pos x="52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1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1" y="0"/>
                    <a:pt x="52" y="0"/>
                  </a:cubicBezTo>
                  <a:close/>
                  <a:moveTo>
                    <a:pt x="52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8" y="5"/>
                  </a:cubicBezTo>
                  <a:cubicBezTo>
                    <a:pt x="31" y="5"/>
                    <a:pt x="20" y="19"/>
                    <a:pt x="20" y="39"/>
                  </a:cubicBezTo>
                  <a:cubicBezTo>
                    <a:pt x="20" y="65"/>
                    <a:pt x="33" y="82"/>
                    <a:pt x="52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/>
            </p:cNvSpPr>
            <p:nvPr userDrawn="1"/>
          </p:nvSpPr>
          <p:spPr bwMode="auto">
            <a:xfrm>
              <a:off x="7976182" y="6511176"/>
              <a:ext cx="96552" cy="102909"/>
            </a:xfrm>
            <a:custGeom>
              <a:avLst/>
              <a:gdLst/>
              <a:ahLst/>
              <a:cxnLst>
                <a:cxn ang="0">
                  <a:pos x="72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3" y="69"/>
                </a:cxn>
                <a:cxn ang="0">
                  <a:pos x="13" y="15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2" y="5"/>
                </a:cxn>
                <a:cxn ang="0">
                  <a:pos x="32" y="15"/>
                </a:cxn>
                <a:cxn ang="0">
                  <a:pos x="32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2" y="61"/>
                </a:cxn>
                <a:cxn ang="0">
                  <a:pos x="72" y="84"/>
                </a:cxn>
              </a:cxnLst>
              <a:rect l="0" t="0" r="r" b="b"/>
              <a:pathLst>
                <a:path w="82" h="84">
                  <a:moveTo>
                    <a:pt x="72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1" y="79"/>
                    <a:pt x="13" y="76"/>
                    <a:pt x="13" y="69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"/>
                    <a:pt x="9" y="5"/>
                    <a:pt x="3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35" y="5"/>
                    <a:pt x="32" y="9"/>
                    <a:pt x="32" y="15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5" y="77"/>
                    <a:pt x="68" y="72"/>
                    <a:pt x="77" y="61"/>
                  </a:cubicBezTo>
                  <a:cubicBezTo>
                    <a:pt x="82" y="61"/>
                    <a:pt x="82" y="61"/>
                    <a:pt x="82" y="61"/>
                  </a:cubicBezTo>
                  <a:lnTo>
                    <a:pt x="72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/>
            <p:cNvSpPr>
              <a:spLocks/>
            </p:cNvSpPr>
            <p:nvPr userDrawn="1"/>
          </p:nvSpPr>
          <p:spPr bwMode="auto">
            <a:xfrm>
              <a:off x="8077728" y="6511176"/>
              <a:ext cx="123187" cy="102909"/>
            </a:xfrm>
            <a:custGeom>
              <a:avLst/>
              <a:gdLst/>
              <a:ahLst/>
              <a:cxnLst>
                <a:cxn ang="0">
                  <a:pos x="20" y="68"/>
                </a:cxn>
                <a:cxn ang="0">
                  <a:pos x="33" y="79"/>
                </a:cxn>
                <a:cxn ang="0">
                  <a:pos x="3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1" y="79"/>
                </a:cxn>
                <a:cxn ang="0">
                  <a:pos x="11" y="71"/>
                </a:cxn>
                <a:cxn ang="0">
                  <a:pos x="11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84" y="58"/>
                </a:cxn>
                <a:cxn ang="0">
                  <a:pos x="84" y="17"/>
                </a:cxn>
                <a:cxn ang="0">
                  <a:pos x="71" y="5"/>
                </a:cxn>
                <a:cxn ang="0">
                  <a:pos x="69" y="5"/>
                </a:cxn>
                <a:cxn ang="0">
                  <a:pos x="69" y="0"/>
                </a:cxn>
                <a:cxn ang="0">
                  <a:pos x="104" y="0"/>
                </a:cxn>
                <a:cxn ang="0">
                  <a:pos x="104" y="5"/>
                </a:cxn>
                <a:cxn ang="0">
                  <a:pos x="103" y="5"/>
                </a:cxn>
                <a:cxn ang="0">
                  <a:pos x="92" y="12"/>
                </a:cxn>
                <a:cxn ang="0">
                  <a:pos x="92" y="85"/>
                </a:cxn>
                <a:cxn ang="0">
                  <a:pos x="84" y="85"/>
                </a:cxn>
                <a:cxn ang="0">
                  <a:pos x="20" y="17"/>
                </a:cxn>
                <a:cxn ang="0">
                  <a:pos x="20" y="68"/>
                </a:cxn>
              </a:cxnLst>
              <a:rect l="0" t="0" r="r" b="b"/>
              <a:pathLst>
                <a:path w="104" h="85">
                  <a:moveTo>
                    <a:pt x="20" y="68"/>
                  </a:moveTo>
                  <a:cubicBezTo>
                    <a:pt x="20" y="76"/>
                    <a:pt x="22" y="79"/>
                    <a:pt x="33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9" y="79"/>
                    <a:pt x="11" y="76"/>
                    <a:pt x="11" y="7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8" y="6"/>
                    <a:pt x="5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4" y="7"/>
                    <a:pt x="81" y="5"/>
                    <a:pt x="71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94" y="5"/>
                    <a:pt x="92" y="7"/>
                    <a:pt x="92" y="1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4"/>
            <p:cNvSpPr>
              <a:spLocks/>
            </p:cNvSpPr>
            <p:nvPr userDrawn="1"/>
          </p:nvSpPr>
          <p:spPr bwMode="auto">
            <a:xfrm>
              <a:off x="8260844" y="6511176"/>
              <a:ext cx="98217" cy="102909"/>
            </a:xfrm>
            <a:custGeom>
              <a:avLst/>
              <a:gdLst/>
              <a:ahLst/>
              <a:cxnLst>
                <a:cxn ang="0">
                  <a:pos x="7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3" y="79"/>
                </a:cxn>
                <a:cxn ang="0">
                  <a:pos x="14" y="69"/>
                </a:cxn>
                <a:cxn ang="0">
                  <a:pos x="14" y="15"/>
                </a:cxn>
                <a:cxn ang="0">
                  <a:pos x="3" y="5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3" y="5"/>
                </a:cxn>
                <a:cxn ang="0">
                  <a:pos x="33" y="15"/>
                </a:cxn>
                <a:cxn ang="0">
                  <a:pos x="33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3" y="61"/>
                </a:cxn>
                <a:cxn ang="0">
                  <a:pos x="73" y="84"/>
                </a:cxn>
              </a:cxnLst>
              <a:rect l="0" t="0" r="r" b="b"/>
              <a:pathLst>
                <a:path w="83" h="84">
                  <a:moveTo>
                    <a:pt x="73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11" y="79"/>
                    <a:pt x="14" y="76"/>
                    <a:pt x="14" y="6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7"/>
                    <a:pt x="9" y="5"/>
                    <a:pt x="3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6" y="5"/>
                    <a:pt x="33" y="9"/>
                    <a:pt x="33" y="15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3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6" y="77"/>
                    <a:pt x="68" y="72"/>
                    <a:pt x="77" y="61"/>
                  </a:cubicBezTo>
                  <a:cubicBezTo>
                    <a:pt x="83" y="61"/>
                    <a:pt x="83" y="61"/>
                    <a:pt x="83" y="61"/>
                  </a:cubicBezTo>
                  <a:lnTo>
                    <a:pt x="73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5"/>
            <p:cNvSpPr>
              <a:spLocks noEditPoints="1"/>
            </p:cNvSpPr>
            <p:nvPr userDrawn="1"/>
          </p:nvSpPr>
          <p:spPr bwMode="auto">
            <a:xfrm>
              <a:off x="8362390" y="6509461"/>
              <a:ext cx="116528" cy="104624"/>
            </a:xfrm>
            <a:custGeom>
              <a:avLst/>
              <a:gdLst/>
              <a:ahLst/>
              <a:cxnLst>
                <a:cxn ang="0">
                  <a:pos x="29" y="55"/>
                </a:cxn>
                <a:cxn ang="0">
                  <a:pos x="23" y="71"/>
                </a:cxn>
                <a:cxn ang="0">
                  <a:pos x="34" y="81"/>
                </a:cxn>
                <a:cxn ang="0">
                  <a:pos x="35" y="81"/>
                </a:cxn>
                <a:cxn ang="0">
                  <a:pos x="35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5" y="69"/>
                </a:cxn>
                <a:cxn ang="0">
                  <a:pos x="38" y="4"/>
                </a:cxn>
                <a:cxn ang="0">
                  <a:pos x="37" y="0"/>
                </a:cxn>
                <a:cxn ang="0">
                  <a:pos x="57" y="0"/>
                </a:cxn>
                <a:cxn ang="0">
                  <a:pos x="84" y="69"/>
                </a:cxn>
                <a:cxn ang="0">
                  <a:pos x="97" y="81"/>
                </a:cxn>
                <a:cxn ang="0">
                  <a:pos x="97" y="86"/>
                </a:cxn>
                <a:cxn ang="0">
                  <a:pos x="53" y="86"/>
                </a:cxn>
                <a:cxn ang="0">
                  <a:pos x="53" y="81"/>
                </a:cxn>
                <a:cxn ang="0">
                  <a:pos x="58" y="81"/>
                </a:cxn>
                <a:cxn ang="0">
                  <a:pos x="65" y="71"/>
                </a:cxn>
                <a:cxn ang="0">
                  <a:pos x="58" y="55"/>
                </a:cxn>
                <a:cxn ang="0">
                  <a:pos x="29" y="55"/>
                </a:cxn>
                <a:cxn ang="0">
                  <a:pos x="43" y="16"/>
                </a:cxn>
                <a:cxn ang="0">
                  <a:pos x="31" y="48"/>
                </a:cxn>
                <a:cxn ang="0">
                  <a:pos x="55" y="48"/>
                </a:cxn>
                <a:cxn ang="0">
                  <a:pos x="43" y="16"/>
                </a:cxn>
              </a:cxnLst>
              <a:rect l="0" t="0" r="r" b="b"/>
              <a:pathLst>
                <a:path w="97" h="86">
                  <a:moveTo>
                    <a:pt x="29" y="55"/>
                  </a:moveTo>
                  <a:cubicBezTo>
                    <a:pt x="23" y="71"/>
                    <a:pt x="23" y="71"/>
                    <a:pt x="23" y="71"/>
                  </a:cubicBezTo>
                  <a:cubicBezTo>
                    <a:pt x="21" y="78"/>
                    <a:pt x="21" y="81"/>
                    <a:pt x="34" y="81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8" y="81"/>
                    <a:pt x="11" y="78"/>
                    <a:pt x="15" y="69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7" y="78"/>
                    <a:pt x="90" y="81"/>
                    <a:pt x="97" y="81"/>
                  </a:cubicBezTo>
                  <a:cubicBezTo>
                    <a:pt x="97" y="86"/>
                    <a:pt x="97" y="86"/>
                    <a:pt x="97" y="86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66" y="81"/>
                    <a:pt x="67" y="77"/>
                    <a:pt x="65" y="71"/>
                  </a:cubicBezTo>
                  <a:cubicBezTo>
                    <a:pt x="58" y="55"/>
                    <a:pt x="58" y="55"/>
                    <a:pt x="58" y="55"/>
                  </a:cubicBezTo>
                  <a:lnTo>
                    <a:pt x="29" y="55"/>
                  </a:lnTo>
                  <a:close/>
                  <a:moveTo>
                    <a:pt x="43" y="16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55" y="48"/>
                    <a:pt x="55" y="48"/>
                    <a:pt x="55" y="48"/>
                  </a:cubicBezTo>
                  <a:lnTo>
                    <a:pt x="43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6"/>
            <p:cNvSpPr>
              <a:spLocks noEditPoints="1"/>
            </p:cNvSpPr>
            <p:nvPr userDrawn="1"/>
          </p:nvSpPr>
          <p:spPr bwMode="auto">
            <a:xfrm>
              <a:off x="8488907" y="6509461"/>
              <a:ext cx="103211" cy="104624"/>
            </a:xfrm>
            <a:custGeom>
              <a:avLst/>
              <a:gdLst/>
              <a:ahLst/>
              <a:cxnLst>
                <a:cxn ang="0">
                  <a:pos x="16" y="19"/>
                </a:cxn>
                <a:cxn ang="0">
                  <a:pos x="4" y="7"/>
                </a:cxn>
                <a:cxn ang="0">
                  <a:pos x="1" y="7"/>
                </a:cxn>
                <a:cxn ang="0">
                  <a:pos x="1" y="2"/>
                </a:cxn>
                <a:cxn ang="0">
                  <a:pos x="18" y="1"/>
                </a:cxn>
                <a:cxn ang="0">
                  <a:pos x="40" y="0"/>
                </a:cxn>
                <a:cxn ang="0">
                  <a:pos x="77" y="10"/>
                </a:cxn>
                <a:cxn ang="0">
                  <a:pos x="82" y="22"/>
                </a:cxn>
                <a:cxn ang="0">
                  <a:pos x="66" y="38"/>
                </a:cxn>
                <a:cxn ang="0">
                  <a:pos x="66" y="38"/>
                </a:cxn>
                <a:cxn ang="0">
                  <a:pos x="87" y="61"/>
                </a:cxn>
                <a:cxn ang="0">
                  <a:pos x="52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16" y="70"/>
                </a:cxn>
                <a:cxn ang="0">
                  <a:pos x="16" y="19"/>
                </a:cxn>
                <a:cxn ang="0">
                  <a:pos x="35" y="36"/>
                </a:cxn>
                <a:cxn ang="0">
                  <a:pos x="45" y="36"/>
                </a:cxn>
                <a:cxn ang="0">
                  <a:pos x="62" y="22"/>
                </a:cxn>
                <a:cxn ang="0">
                  <a:pos x="42" y="5"/>
                </a:cxn>
                <a:cxn ang="0">
                  <a:pos x="35" y="6"/>
                </a:cxn>
                <a:cxn ang="0">
                  <a:pos x="35" y="36"/>
                </a:cxn>
                <a:cxn ang="0">
                  <a:pos x="35" y="68"/>
                </a:cxn>
                <a:cxn ang="0">
                  <a:pos x="47" y="80"/>
                </a:cxn>
                <a:cxn ang="0">
                  <a:pos x="66" y="61"/>
                </a:cxn>
                <a:cxn ang="0">
                  <a:pos x="45" y="41"/>
                </a:cxn>
                <a:cxn ang="0">
                  <a:pos x="35" y="42"/>
                </a:cxn>
                <a:cxn ang="0">
                  <a:pos x="35" y="68"/>
                </a:cxn>
              </a:cxnLst>
              <a:rect l="0" t="0" r="r" b="b"/>
              <a:pathLst>
                <a:path w="87" h="86">
                  <a:moveTo>
                    <a:pt x="16" y="19"/>
                  </a:moveTo>
                  <a:cubicBezTo>
                    <a:pt x="16" y="9"/>
                    <a:pt x="15" y="7"/>
                    <a:pt x="4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4" y="2"/>
                    <a:pt x="11" y="2"/>
                    <a:pt x="18" y="1"/>
                  </a:cubicBezTo>
                  <a:cubicBezTo>
                    <a:pt x="26" y="1"/>
                    <a:pt x="34" y="0"/>
                    <a:pt x="40" y="0"/>
                  </a:cubicBezTo>
                  <a:cubicBezTo>
                    <a:pt x="57" y="0"/>
                    <a:pt x="70" y="2"/>
                    <a:pt x="77" y="10"/>
                  </a:cubicBezTo>
                  <a:cubicBezTo>
                    <a:pt x="80" y="13"/>
                    <a:pt x="82" y="18"/>
                    <a:pt x="82" y="22"/>
                  </a:cubicBezTo>
                  <a:cubicBezTo>
                    <a:pt x="82" y="30"/>
                    <a:pt x="77" y="35"/>
                    <a:pt x="66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79" y="41"/>
                    <a:pt x="87" y="50"/>
                    <a:pt x="87" y="61"/>
                  </a:cubicBezTo>
                  <a:cubicBezTo>
                    <a:pt x="87" y="75"/>
                    <a:pt x="74" y="86"/>
                    <a:pt x="52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13" y="81"/>
                    <a:pt x="16" y="78"/>
                    <a:pt x="16" y="70"/>
                  </a:cubicBezTo>
                  <a:lnTo>
                    <a:pt x="16" y="19"/>
                  </a:lnTo>
                  <a:close/>
                  <a:moveTo>
                    <a:pt x="35" y="36"/>
                  </a:moveTo>
                  <a:cubicBezTo>
                    <a:pt x="38" y="36"/>
                    <a:pt x="43" y="36"/>
                    <a:pt x="45" y="36"/>
                  </a:cubicBezTo>
                  <a:cubicBezTo>
                    <a:pt x="59" y="36"/>
                    <a:pt x="62" y="29"/>
                    <a:pt x="62" y="22"/>
                  </a:cubicBezTo>
                  <a:cubicBezTo>
                    <a:pt x="62" y="14"/>
                    <a:pt x="58" y="5"/>
                    <a:pt x="42" y="5"/>
                  </a:cubicBezTo>
                  <a:cubicBezTo>
                    <a:pt x="39" y="5"/>
                    <a:pt x="37" y="6"/>
                    <a:pt x="35" y="6"/>
                  </a:cubicBezTo>
                  <a:lnTo>
                    <a:pt x="35" y="36"/>
                  </a:lnTo>
                  <a:close/>
                  <a:moveTo>
                    <a:pt x="35" y="68"/>
                  </a:moveTo>
                  <a:cubicBezTo>
                    <a:pt x="35" y="78"/>
                    <a:pt x="38" y="80"/>
                    <a:pt x="47" y="80"/>
                  </a:cubicBezTo>
                  <a:cubicBezTo>
                    <a:pt x="62" y="80"/>
                    <a:pt x="66" y="71"/>
                    <a:pt x="66" y="61"/>
                  </a:cubicBezTo>
                  <a:cubicBezTo>
                    <a:pt x="66" y="53"/>
                    <a:pt x="62" y="41"/>
                    <a:pt x="45" y="41"/>
                  </a:cubicBezTo>
                  <a:cubicBezTo>
                    <a:pt x="42" y="41"/>
                    <a:pt x="37" y="42"/>
                    <a:pt x="35" y="42"/>
                  </a:cubicBezTo>
                  <a:lnTo>
                    <a:pt x="35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7"/>
            <p:cNvSpPr>
              <a:spLocks noEditPoints="1"/>
            </p:cNvSpPr>
            <p:nvPr userDrawn="1"/>
          </p:nvSpPr>
          <p:spPr bwMode="auto">
            <a:xfrm>
              <a:off x="8607100" y="6509461"/>
              <a:ext cx="119858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2" y="82"/>
                </a:cxn>
                <a:cxn ang="0">
                  <a:pos x="80" y="48"/>
                </a:cxn>
                <a:cxn ang="0">
                  <a:pos x="49" y="5"/>
                </a:cxn>
                <a:cxn ang="0">
                  <a:pos x="20" y="39"/>
                </a:cxn>
                <a:cxn ang="0">
                  <a:pos x="52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2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2" y="0"/>
                    <a:pt x="52" y="0"/>
                  </a:cubicBezTo>
                  <a:close/>
                  <a:moveTo>
                    <a:pt x="52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9" y="5"/>
                  </a:cubicBezTo>
                  <a:cubicBezTo>
                    <a:pt x="31" y="5"/>
                    <a:pt x="20" y="19"/>
                    <a:pt x="20" y="39"/>
                  </a:cubicBezTo>
                  <a:cubicBezTo>
                    <a:pt x="20" y="65"/>
                    <a:pt x="33" y="82"/>
                    <a:pt x="52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8"/>
            <p:cNvSpPr>
              <a:spLocks noEditPoints="1"/>
            </p:cNvSpPr>
            <p:nvPr userDrawn="1"/>
          </p:nvSpPr>
          <p:spPr bwMode="auto">
            <a:xfrm>
              <a:off x="8735281" y="6509461"/>
              <a:ext cx="123187" cy="106339"/>
            </a:xfrm>
            <a:custGeom>
              <a:avLst/>
              <a:gdLst/>
              <a:ahLst/>
              <a:cxnLst>
                <a:cxn ang="0">
                  <a:pos x="33" y="71"/>
                </a:cxn>
                <a:cxn ang="0">
                  <a:pos x="44" y="81"/>
                </a:cxn>
                <a:cxn ang="0">
                  <a:pos x="48" y="81"/>
                </a:cxn>
                <a:cxn ang="0">
                  <a:pos x="48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3" y="81"/>
                </a:cxn>
                <a:cxn ang="0">
                  <a:pos x="14" y="71"/>
                </a:cxn>
                <a:cxn ang="0">
                  <a:pos x="14" y="18"/>
                </a:cxn>
                <a:cxn ang="0">
                  <a:pos x="4" y="7"/>
                </a:cxn>
                <a:cxn ang="0">
                  <a:pos x="1" y="7"/>
                </a:cxn>
                <a:cxn ang="0">
                  <a:pos x="1" y="2"/>
                </a:cxn>
                <a:cxn ang="0">
                  <a:pos x="18" y="1"/>
                </a:cxn>
                <a:cxn ang="0">
                  <a:pos x="40" y="0"/>
                </a:cxn>
                <a:cxn ang="0">
                  <a:pos x="78" y="9"/>
                </a:cxn>
                <a:cxn ang="0">
                  <a:pos x="84" y="25"/>
                </a:cxn>
                <a:cxn ang="0">
                  <a:pos x="64" y="47"/>
                </a:cxn>
                <a:cxn ang="0">
                  <a:pos x="88" y="74"/>
                </a:cxn>
                <a:cxn ang="0">
                  <a:pos x="105" y="82"/>
                </a:cxn>
                <a:cxn ang="0">
                  <a:pos x="105" y="88"/>
                </a:cxn>
                <a:cxn ang="0">
                  <a:pos x="97" y="88"/>
                </a:cxn>
                <a:cxn ang="0">
                  <a:pos x="67" y="79"/>
                </a:cxn>
                <a:cxn ang="0">
                  <a:pos x="44" y="51"/>
                </a:cxn>
                <a:cxn ang="0">
                  <a:pos x="33" y="51"/>
                </a:cxn>
                <a:cxn ang="0">
                  <a:pos x="33" y="71"/>
                </a:cxn>
                <a:cxn ang="0">
                  <a:pos x="33" y="45"/>
                </a:cxn>
                <a:cxn ang="0">
                  <a:pos x="38" y="45"/>
                </a:cxn>
                <a:cxn ang="0">
                  <a:pos x="64" y="25"/>
                </a:cxn>
                <a:cxn ang="0">
                  <a:pos x="40" y="6"/>
                </a:cxn>
                <a:cxn ang="0">
                  <a:pos x="33" y="6"/>
                </a:cxn>
                <a:cxn ang="0">
                  <a:pos x="33" y="45"/>
                </a:cxn>
              </a:cxnLst>
              <a:rect l="0" t="0" r="r" b="b"/>
              <a:pathLst>
                <a:path w="105" h="88">
                  <a:moveTo>
                    <a:pt x="33" y="71"/>
                  </a:moveTo>
                  <a:cubicBezTo>
                    <a:pt x="33" y="78"/>
                    <a:pt x="36" y="81"/>
                    <a:pt x="44" y="8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11" y="81"/>
                    <a:pt x="14" y="79"/>
                    <a:pt x="14" y="7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1"/>
                    <a:pt x="13" y="7"/>
                    <a:pt x="4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7" y="2"/>
                    <a:pt x="13" y="2"/>
                    <a:pt x="18" y="1"/>
                  </a:cubicBezTo>
                  <a:cubicBezTo>
                    <a:pt x="26" y="1"/>
                    <a:pt x="35" y="0"/>
                    <a:pt x="40" y="0"/>
                  </a:cubicBezTo>
                  <a:cubicBezTo>
                    <a:pt x="60" y="0"/>
                    <a:pt x="71" y="3"/>
                    <a:pt x="78" y="9"/>
                  </a:cubicBezTo>
                  <a:cubicBezTo>
                    <a:pt x="82" y="14"/>
                    <a:pt x="84" y="19"/>
                    <a:pt x="84" y="25"/>
                  </a:cubicBezTo>
                  <a:cubicBezTo>
                    <a:pt x="84" y="35"/>
                    <a:pt x="77" y="43"/>
                    <a:pt x="64" y="47"/>
                  </a:cubicBezTo>
                  <a:cubicBezTo>
                    <a:pt x="73" y="54"/>
                    <a:pt x="78" y="65"/>
                    <a:pt x="88" y="74"/>
                  </a:cubicBezTo>
                  <a:cubicBezTo>
                    <a:pt x="93" y="80"/>
                    <a:pt x="97" y="82"/>
                    <a:pt x="105" y="82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2" y="88"/>
                    <a:pt x="101" y="88"/>
                    <a:pt x="97" y="88"/>
                  </a:cubicBezTo>
                  <a:cubicBezTo>
                    <a:pt x="80" y="88"/>
                    <a:pt x="73" y="85"/>
                    <a:pt x="67" y="79"/>
                  </a:cubicBezTo>
                  <a:cubicBezTo>
                    <a:pt x="60" y="72"/>
                    <a:pt x="52" y="58"/>
                    <a:pt x="44" y="51"/>
                  </a:cubicBezTo>
                  <a:cubicBezTo>
                    <a:pt x="33" y="51"/>
                    <a:pt x="33" y="51"/>
                    <a:pt x="33" y="51"/>
                  </a:cubicBezTo>
                  <a:lnTo>
                    <a:pt x="33" y="71"/>
                  </a:lnTo>
                  <a:close/>
                  <a:moveTo>
                    <a:pt x="33" y="45"/>
                  </a:moveTo>
                  <a:cubicBezTo>
                    <a:pt x="38" y="45"/>
                    <a:pt x="38" y="45"/>
                    <a:pt x="38" y="45"/>
                  </a:cubicBezTo>
                  <a:cubicBezTo>
                    <a:pt x="55" y="45"/>
                    <a:pt x="64" y="40"/>
                    <a:pt x="64" y="25"/>
                  </a:cubicBezTo>
                  <a:cubicBezTo>
                    <a:pt x="64" y="11"/>
                    <a:pt x="53" y="6"/>
                    <a:pt x="40" y="6"/>
                  </a:cubicBezTo>
                  <a:cubicBezTo>
                    <a:pt x="33" y="6"/>
                    <a:pt x="33" y="6"/>
                    <a:pt x="33" y="6"/>
                  </a:cubicBezTo>
                  <a:lnTo>
                    <a:pt x="33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9"/>
            <p:cNvSpPr>
              <a:spLocks noEditPoints="1"/>
            </p:cNvSpPr>
            <p:nvPr userDrawn="1"/>
          </p:nvSpPr>
          <p:spPr bwMode="auto">
            <a:xfrm>
              <a:off x="8866792" y="6509461"/>
              <a:ext cx="116528" cy="104624"/>
            </a:xfrm>
            <a:custGeom>
              <a:avLst/>
              <a:gdLst/>
              <a:ahLst/>
              <a:cxnLst>
                <a:cxn ang="0">
                  <a:pos x="29" y="55"/>
                </a:cxn>
                <a:cxn ang="0">
                  <a:pos x="24" y="71"/>
                </a:cxn>
                <a:cxn ang="0">
                  <a:pos x="34" y="81"/>
                </a:cxn>
                <a:cxn ang="0">
                  <a:pos x="36" y="81"/>
                </a:cxn>
                <a:cxn ang="0">
                  <a:pos x="36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5" y="69"/>
                </a:cxn>
                <a:cxn ang="0">
                  <a:pos x="39" y="4"/>
                </a:cxn>
                <a:cxn ang="0">
                  <a:pos x="37" y="0"/>
                </a:cxn>
                <a:cxn ang="0">
                  <a:pos x="57" y="0"/>
                </a:cxn>
                <a:cxn ang="0">
                  <a:pos x="84" y="69"/>
                </a:cxn>
                <a:cxn ang="0">
                  <a:pos x="98" y="81"/>
                </a:cxn>
                <a:cxn ang="0">
                  <a:pos x="98" y="86"/>
                </a:cxn>
                <a:cxn ang="0">
                  <a:pos x="54" y="86"/>
                </a:cxn>
                <a:cxn ang="0">
                  <a:pos x="54" y="81"/>
                </a:cxn>
                <a:cxn ang="0">
                  <a:pos x="58" y="81"/>
                </a:cxn>
                <a:cxn ang="0">
                  <a:pos x="65" y="71"/>
                </a:cxn>
                <a:cxn ang="0">
                  <a:pos x="59" y="55"/>
                </a:cxn>
                <a:cxn ang="0">
                  <a:pos x="29" y="55"/>
                </a:cxn>
                <a:cxn ang="0">
                  <a:pos x="43" y="16"/>
                </a:cxn>
                <a:cxn ang="0">
                  <a:pos x="32" y="48"/>
                </a:cxn>
                <a:cxn ang="0">
                  <a:pos x="56" y="48"/>
                </a:cxn>
                <a:cxn ang="0">
                  <a:pos x="43" y="16"/>
                </a:cxn>
              </a:cxnLst>
              <a:rect l="0" t="0" r="r" b="b"/>
              <a:pathLst>
                <a:path w="98" h="86">
                  <a:moveTo>
                    <a:pt x="29" y="55"/>
                  </a:moveTo>
                  <a:cubicBezTo>
                    <a:pt x="24" y="71"/>
                    <a:pt x="24" y="71"/>
                    <a:pt x="24" y="71"/>
                  </a:cubicBezTo>
                  <a:cubicBezTo>
                    <a:pt x="21" y="78"/>
                    <a:pt x="21" y="81"/>
                    <a:pt x="34" y="81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9" y="81"/>
                    <a:pt x="12" y="78"/>
                    <a:pt x="15" y="69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8" y="78"/>
                    <a:pt x="91" y="81"/>
                    <a:pt x="98" y="81"/>
                  </a:cubicBezTo>
                  <a:cubicBezTo>
                    <a:pt x="98" y="86"/>
                    <a:pt x="98" y="86"/>
                    <a:pt x="98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67" y="81"/>
                    <a:pt x="68" y="77"/>
                    <a:pt x="65" y="71"/>
                  </a:cubicBezTo>
                  <a:cubicBezTo>
                    <a:pt x="59" y="55"/>
                    <a:pt x="59" y="55"/>
                    <a:pt x="59" y="55"/>
                  </a:cubicBezTo>
                  <a:lnTo>
                    <a:pt x="29" y="55"/>
                  </a:lnTo>
                  <a:close/>
                  <a:moveTo>
                    <a:pt x="43" y="16"/>
                  </a:moveTo>
                  <a:cubicBezTo>
                    <a:pt x="32" y="48"/>
                    <a:pt x="32" y="48"/>
                    <a:pt x="32" y="48"/>
                  </a:cubicBezTo>
                  <a:cubicBezTo>
                    <a:pt x="56" y="48"/>
                    <a:pt x="56" y="48"/>
                    <a:pt x="56" y="48"/>
                  </a:cubicBezTo>
                  <a:lnTo>
                    <a:pt x="43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0"/>
            <p:cNvSpPr>
              <a:spLocks/>
            </p:cNvSpPr>
            <p:nvPr userDrawn="1"/>
          </p:nvSpPr>
          <p:spPr bwMode="auto">
            <a:xfrm>
              <a:off x="8983320" y="6509461"/>
              <a:ext cx="108205" cy="104624"/>
            </a:xfrm>
            <a:custGeom>
              <a:avLst/>
              <a:gdLst/>
              <a:ahLst/>
              <a:cxnLst>
                <a:cxn ang="0">
                  <a:pos x="54" y="71"/>
                </a:cxn>
                <a:cxn ang="0">
                  <a:pos x="66" y="81"/>
                </a:cxn>
                <a:cxn ang="0">
                  <a:pos x="70" y="81"/>
                </a:cxn>
                <a:cxn ang="0">
                  <a:pos x="70" y="86"/>
                </a:cxn>
                <a:cxn ang="0">
                  <a:pos x="21" y="86"/>
                </a:cxn>
                <a:cxn ang="0">
                  <a:pos x="21" y="81"/>
                </a:cxn>
                <a:cxn ang="0">
                  <a:pos x="25" y="81"/>
                </a:cxn>
                <a:cxn ang="0">
                  <a:pos x="36" y="71"/>
                </a:cxn>
                <a:cxn ang="0">
                  <a:pos x="36" y="9"/>
                </a:cxn>
                <a:cxn ang="0">
                  <a:pos x="20" y="9"/>
                </a:cxn>
                <a:cxn ang="0">
                  <a:pos x="5" y="25"/>
                </a:cxn>
                <a:cxn ang="0">
                  <a:pos x="0" y="25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9" y="2"/>
                </a:cxn>
                <a:cxn ang="0">
                  <a:pos x="13" y="2"/>
                </a:cxn>
                <a:cxn ang="0">
                  <a:pos x="77" y="2"/>
                </a:cxn>
                <a:cxn ang="0">
                  <a:pos x="84" y="0"/>
                </a:cxn>
                <a:cxn ang="0">
                  <a:pos x="88" y="0"/>
                </a:cxn>
                <a:cxn ang="0">
                  <a:pos x="91" y="25"/>
                </a:cxn>
                <a:cxn ang="0">
                  <a:pos x="85" y="25"/>
                </a:cxn>
                <a:cxn ang="0">
                  <a:pos x="70" y="9"/>
                </a:cxn>
                <a:cxn ang="0">
                  <a:pos x="54" y="9"/>
                </a:cxn>
                <a:cxn ang="0">
                  <a:pos x="54" y="71"/>
                </a:cxn>
              </a:cxnLst>
              <a:rect l="0" t="0" r="r" b="b"/>
              <a:pathLst>
                <a:path w="91" h="86">
                  <a:moveTo>
                    <a:pt x="54" y="71"/>
                  </a:moveTo>
                  <a:cubicBezTo>
                    <a:pt x="54" y="78"/>
                    <a:pt x="57" y="81"/>
                    <a:pt x="66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33" y="81"/>
                    <a:pt x="36" y="78"/>
                    <a:pt x="36" y="71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9" y="9"/>
                    <a:pt x="8" y="11"/>
                    <a:pt x="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1"/>
                    <a:pt x="8" y="2"/>
                    <a:pt x="9" y="2"/>
                  </a:cubicBezTo>
                  <a:cubicBezTo>
                    <a:pt x="10" y="2"/>
                    <a:pt x="11" y="2"/>
                    <a:pt x="13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81" y="2"/>
                    <a:pt x="82" y="2"/>
                    <a:pt x="8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3" y="11"/>
                    <a:pt x="81" y="9"/>
                    <a:pt x="70" y="9"/>
                  </a:cubicBezTo>
                  <a:cubicBezTo>
                    <a:pt x="54" y="9"/>
                    <a:pt x="54" y="9"/>
                    <a:pt x="54" y="9"/>
                  </a:cubicBezTo>
                  <a:lnTo>
                    <a:pt x="54" y="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1"/>
            <p:cNvSpPr>
              <a:spLocks noEditPoints="1"/>
            </p:cNvSpPr>
            <p:nvPr userDrawn="1"/>
          </p:nvSpPr>
          <p:spPr bwMode="auto">
            <a:xfrm>
              <a:off x="9103178" y="6509461"/>
              <a:ext cx="118193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3" y="82"/>
                </a:cxn>
                <a:cxn ang="0">
                  <a:pos x="80" y="48"/>
                </a:cxn>
                <a:cxn ang="0">
                  <a:pos x="49" y="5"/>
                </a:cxn>
                <a:cxn ang="0">
                  <a:pos x="20" y="39"/>
                </a:cxn>
                <a:cxn ang="0">
                  <a:pos x="53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2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2" y="0"/>
                    <a:pt x="52" y="0"/>
                  </a:cubicBezTo>
                  <a:close/>
                  <a:moveTo>
                    <a:pt x="53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9" y="5"/>
                  </a:cubicBezTo>
                  <a:cubicBezTo>
                    <a:pt x="32" y="5"/>
                    <a:pt x="20" y="19"/>
                    <a:pt x="20" y="39"/>
                  </a:cubicBezTo>
                  <a:cubicBezTo>
                    <a:pt x="20" y="65"/>
                    <a:pt x="34" y="82"/>
                    <a:pt x="53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2"/>
            <p:cNvSpPr>
              <a:spLocks noEditPoints="1"/>
            </p:cNvSpPr>
            <p:nvPr userDrawn="1"/>
          </p:nvSpPr>
          <p:spPr bwMode="auto">
            <a:xfrm>
              <a:off x="9231359" y="6509461"/>
              <a:ext cx="124852" cy="106339"/>
            </a:xfrm>
            <a:custGeom>
              <a:avLst/>
              <a:gdLst/>
              <a:ahLst/>
              <a:cxnLst>
                <a:cxn ang="0">
                  <a:pos x="32" y="71"/>
                </a:cxn>
                <a:cxn ang="0">
                  <a:pos x="43" y="81"/>
                </a:cxn>
                <a:cxn ang="0">
                  <a:pos x="47" y="81"/>
                </a:cxn>
                <a:cxn ang="0">
                  <a:pos x="47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4" y="71"/>
                </a:cxn>
                <a:cxn ang="0">
                  <a:pos x="14" y="18"/>
                </a:cxn>
                <a:cxn ang="0">
                  <a:pos x="3" y="7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17" y="1"/>
                </a:cxn>
                <a:cxn ang="0">
                  <a:pos x="40" y="0"/>
                </a:cxn>
                <a:cxn ang="0">
                  <a:pos x="77" y="9"/>
                </a:cxn>
                <a:cxn ang="0">
                  <a:pos x="84" y="25"/>
                </a:cxn>
                <a:cxn ang="0">
                  <a:pos x="64" y="47"/>
                </a:cxn>
                <a:cxn ang="0">
                  <a:pos x="87" y="74"/>
                </a:cxn>
                <a:cxn ang="0">
                  <a:pos x="105" y="82"/>
                </a:cxn>
                <a:cxn ang="0">
                  <a:pos x="105" y="88"/>
                </a:cxn>
                <a:cxn ang="0">
                  <a:pos x="96" y="88"/>
                </a:cxn>
                <a:cxn ang="0">
                  <a:pos x="66" y="79"/>
                </a:cxn>
                <a:cxn ang="0">
                  <a:pos x="43" y="51"/>
                </a:cxn>
                <a:cxn ang="0">
                  <a:pos x="32" y="51"/>
                </a:cxn>
                <a:cxn ang="0">
                  <a:pos x="32" y="71"/>
                </a:cxn>
                <a:cxn ang="0">
                  <a:pos x="32" y="45"/>
                </a:cxn>
                <a:cxn ang="0">
                  <a:pos x="38" y="45"/>
                </a:cxn>
                <a:cxn ang="0">
                  <a:pos x="63" y="25"/>
                </a:cxn>
                <a:cxn ang="0">
                  <a:pos x="39" y="6"/>
                </a:cxn>
                <a:cxn ang="0">
                  <a:pos x="32" y="6"/>
                </a:cxn>
                <a:cxn ang="0">
                  <a:pos x="32" y="45"/>
                </a:cxn>
              </a:cxnLst>
              <a:rect l="0" t="0" r="r" b="b"/>
              <a:pathLst>
                <a:path w="105" h="88">
                  <a:moveTo>
                    <a:pt x="32" y="71"/>
                  </a:moveTo>
                  <a:cubicBezTo>
                    <a:pt x="32" y="78"/>
                    <a:pt x="35" y="81"/>
                    <a:pt x="43" y="81"/>
                  </a:cubicBezTo>
                  <a:cubicBezTo>
                    <a:pt x="47" y="81"/>
                    <a:pt x="47" y="81"/>
                    <a:pt x="47" y="81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10" y="81"/>
                    <a:pt x="14" y="79"/>
                    <a:pt x="14" y="7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1"/>
                    <a:pt x="12" y="7"/>
                    <a:pt x="3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12" y="2"/>
                    <a:pt x="17" y="1"/>
                  </a:cubicBezTo>
                  <a:cubicBezTo>
                    <a:pt x="25" y="1"/>
                    <a:pt x="35" y="0"/>
                    <a:pt x="40" y="0"/>
                  </a:cubicBezTo>
                  <a:cubicBezTo>
                    <a:pt x="59" y="0"/>
                    <a:pt x="70" y="3"/>
                    <a:pt x="77" y="9"/>
                  </a:cubicBezTo>
                  <a:cubicBezTo>
                    <a:pt x="82" y="14"/>
                    <a:pt x="84" y="19"/>
                    <a:pt x="84" y="25"/>
                  </a:cubicBezTo>
                  <a:cubicBezTo>
                    <a:pt x="84" y="35"/>
                    <a:pt x="76" y="43"/>
                    <a:pt x="64" y="47"/>
                  </a:cubicBezTo>
                  <a:cubicBezTo>
                    <a:pt x="72" y="54"/>
                    <a:pt x="77" y="65"/>
                    <a:pt x="87" y="74"/>
                  </a:cubicBezTo>
                  <a:cubicBezTo>
                    <a:pt x="92" y="80"/>
                    <a:pt x="96" y="82"/>
                    <a:pt x="105" y="82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2" y="88"/>
                    <a:pt x="100" y="88"/>
                    <a:pt x="96" y="88"/>
                  </a:cubicBezTo>
                  <a:cubicBezTo>
                    <a:pt x="80" y="88"/>
                    <a:pt x="73" y="85"/>
                    <a:pt x="66" y="79"/>
                  </a:cubicBezTo>
                  <a:cubicBezTo>
                    <a:pt x="59" y="72"/>
                    <a:pt x="52" y="58"/>
                    <a:pt x="43" y="51"/>
                  </a:cubicBezTo>
                  <a:cubicBezTo>
                    <a:pt x="32" y="51"/>
                    <a:pt x="32" y="51"/>
                    <a:pt x="32" y="51"/>
                  </a:cubicBezTo>
                  <a:lnTo>
                    <a:pt x="32" y="71"/>
                  </a:lnTo>
                  <a:close/>
                  <a:moveTo>
                    <a:pt x="32" y="45"/>
                  </a:moveTo>
                  <a:cubicBezTo>
                    <a:pt x="38" y="45"/>
                    <a:pt x="38" y="45"/>
                    <a:pt x="38" y="45"/>
                  </a:cubicBezTo>
                  <a:cubicBezTo>
                    <a:pt x="54" y="45"/>
                    <a:pt x="63" y="40"/>
                    <a:pt x="63" y="25"/>
                  </a:cubicBezTo>
                  <a:cubicBezTo>
                    <a:pt x="63" y="11"/>
                    <a:pt x="52" y="6"/>
                    <a:pt x="39" y="6"/>
                  </a:cubicBezTo>
                  <a:cubicBezTo>
                    <a:pt x="32" y="6"/>
                    <a:pt x="32" y="6"/>
                    <a:pt x="32" y="6"/>
                  </a:cubicBezTo>
                  <a:lnTo>
                    <a:pt x="32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3"/>
            <p:cNvSpPr>
              <a:spLocks/>
            </p:cNvSpPr>
            <p:nvPr userDrawn="1"/>
          </p:nvSpPr>
          <p:spPr bwMode="auto">
            <a:xfrm>
              <a:off x="9346223" y="6511176"/>
              <a:ext cx="118193" cy="102909"/>
            </a:xfrm>
            <a:custGeom>
              <a:avLst/>
              <a:gdLst/>
              <a:ahLst/>
              <a:cxnLst>
                <a:cxn ang="0">
                  <a:pos x="62" y="69"/>
                </a:cxn>
                <a:cxn ang="0">
                  <a:pos x="73" y="79"/>
                </a:cxn>
                <a:cxn ang="0">
                  <a:pos x="75" y="79"/>
                </a:cxn>
                <a:cxn ang="0">
                  <a:pos x="75" y="84"/>
                </a:cxn>
                <a:cxn ang="0">
                  <a:pos x="29" y="84"/>
                </a:cxn>
                <a:cxn ang="0">
                  <a:pos x="29" y="79"/>
                </a:cxn>
                <a:cxn ang="0">
                  <a:pos x="33" y="79"/>
                </a:cxn>
                <a:cxn ang="0">
                  <a:pos x="43" y="69"/>
                </a:cxn>
                <a:cxn ang="0">
                  <a:pos x="43" y="51"/>
                </a:cxn>
                <a:cxn ang="0">
                  <a:pos x="14" y="12"/>
                </a:cxn>
                <a:cxn ang="0">
                  <a:pos x="1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5" y="0"/>
                </a:cxn>
                <a:cxn ang="0">
                  <a:pos x="45" y="5"/>
                </a:cxn>
                <a:cxn ang="0">
                  <a:pos x="43" y="5"/>
                </a:cxn>
                <a:cxn ang="0">
                  <a:pos x="37" y="12"/>
                </a:cxn>
                <a:cxn ang="0">
                  <a:pos x="59" y="41"/>
                </a:cxn>
                <a:cxn ang="0">
                  <a:pos x="74" y="16"/>
                </a:cxn>
                <a:cxn ang="0">
                  <a:pos x="69" y="5"/>
                </a:cxn>
                <a:cxn ang="0">
                  <a:pos x="68" y="5"/>
                </a:cxn>
                <a:cxn ang="0">
                  <a:pos x="68" y="0"/>
                </a:cxn>
                <a:cxn ang="0">
                  <a:pos x="100" y="0"/>
                </a:cxn>
                <a:cxn ang="0">
                  <a:pos x="100" y="5"/>
                </a:cxn>
                <a:cxn ang="0">
                  <a:pos x="85" y="15"/>
                </a:cxn>
                <a:cxn ang="0">
                  <a:pos x="62" y="51"/>
                </a:cxn>
                <a:cxn ang="0">
                  <a:pos x="62" y="69"/>
                </a:cxn>
              </a:cxnLst>
              <a:rect l="0" t="0" r="r" b="b"/>
              <a:pathLst>
                <a:path w="100" h="84">
                  <a:moveTo>
                    <a:pt x="62" y="69"/>
                  </a:moveTo>
                  <a:cubicBezTo>
                    <a:pt x="62" y="76"/>
                    <a:pt x="64" y="79"/>
                    <a:pt x="73" y="79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41" y="79"/>
                    <a:pt x="43" y="75"/>
                    <a:pt x="43" y="69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0" y="7"/>
                    <a:pt x="8" y="5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5"/>
                    <a:pt x="34" y="9"/>
                    <a:pt x="37" y="12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8" y="11"/>
                    <a:pt x="79" y="5"/>
                    <a:pt x="69" y="5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92" y="6"/>
                    <a:pt x="90" y="7"/>
                    <a:pt x="85" y="15"/>
                  </a:cubicBezTo>
                  <a:cubicBezTo>
                    <a:pt x="62" y="51"/>
                    <a:pt x="62" y="51"/>
                    <a:pt x="62" y="51"/>
                  </a:cubicBezTo>
                  <a:lnTo>
                    <a:pt x="62" y="6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"/>
            <p:cNvSpPr>
              <a:spLocks/>
            </p:cNvSpPr>
            <p:nvPr userDrawn="1"/>
          </p:nvSpPr>
          <p:spPr bwMode="auto">
            <a:xfrm>
              <a:off x="7430163" y="6668969"/>
              <a:ext cx="89893" cy="65176"/>
            </a:xfrm>
            <a:custGeom>
              <a:avLst/>
              <a:gdLst/>
              <a:ahLst/>
              <a:cxnLst>
                <a:cxn ang="0">
                  <a:pos x="14" y="11"/>
                </a:cxn>
                <a:cxn ang="0">
                  <a:pos x="14" y="11"/>
                </a:cxn>
                <a:cxn ang="0">
                  <a:pos x="12" y="42"/>
                </a:cxn>
                <a:cxn ang="0">
                  <a:pos x="19" y="50"/>
                </a:cxn>
                <a:cxn ang="0">
                  <a:pos x="19" y="54"/>
                </a:cxn>
                <a:cxn ang="0">
                  <a:pos x="0" y="54"/>
                </a:cxn>
                <a:cxn ang="0">
                  <a:pos x="0" y="50"/>
                </a:cxn>
                <a:cxn ang="0">
                  <a:pos x="7" y="41"/>
                </a:cxn>
                <a:cxn ang="0">
                  <a:pos x="9" y="10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22" y="0"/>
                </a:cxn>
                <a:cxn ang="0">
                  <a:pos x="38" y="36"/>
                </a:cxn>
                <a:cxn ang="0">
                  <a:pos x="54" y="0"/>
                </a:cxn>
                <a:cxn ang="0">
                  <a:pos x="73" y="0"/>
                </a:cxn>
                <a:cxn ang="0">
                  <a:pos x="73" y="3"/>
                </a:cxn>
                <a:cxn ang="0">
                  <a:pos x="67" y="10"/>
                </a:cxn>
                <a:cxn ang="0">
                  <a:pos x="69" y="42"/>
                </a:cxn>
                <a:cxn ang="0">
                  <a:pos x="76" y="50"/>
                </a:cxn>
                <a:cxn ang="0">
                  <a:pos x="76" y="54"/>
                </a:cxn>
                <a:cxn ang="0">
                  <a:pos x="49" y="54"/>
                </a:cxn>
                <a:cxn ang="0">
                  <a:pos x="49" y="50"/>
                </a:cxn>
                <a:cxn ang="0">
                  <a:pos x="51" y="50"/>
                </a:cxn>
                <a:cxn ang="0">
                  <a:pos x="57" y="45"/>
                </a:cxn>
                <a:cxn ang="0">
                  <a:pos x="57" y="41"/>
                </a:cxn>
                <a:cxn ang="0">
                  <a:pos x="55" y="10"/>
                </a:cxn>
                <a:cxn ang="0">
                  <a:pos x="55" y="10"/>
                </a:cxn>
                <a:cxn ang="0">
                  <a:pos x="36" y="54"/>
                </a:cxn>
                <a:cxn ang="0">
                  <a:pos x="34" y="54"/>
                </a:cxn>
                <a:cxn ang="0">
                  <a:pos x="14" y="11"/>
                </a:cxn>
              </a:cxnLst>
              <a:rect l="0" t="0" r="r" b="b"/>
              <a:pathLst>
                <a:path w="76" h="54">
                  <a:moveTo>
                    <a:pt x="14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7"/>
                    <a:pt x="12" y="50"/>
                    <a:pt x="19" y="50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7" y="50"/>
                    <a:pt x="7" y="48"/>
                    <a:pt x="7" y="4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6"/>
                    <a:pt x="9" y="4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67" y="4"/>
                    <a:pt x="66" y="4"/>
                    <a:pt x="67" y="10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9"/>
                    <a:pt x="69" y="50"/>
                    <a:pt x="76" y="50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4" y="50"/>
                    <a:pt x="57" y="50"/>
                    <a:pt x="57" y="45"/>
                  </a:cubicBezTo>
                  <a:cubicBezTo>
                    <a:pt x="57" y="43"/>
                    <a:pt x="57" y="42"/>
                    <a:pt x="57" y="41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lnTo>
                    <a:pt x="14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5"/>
            <p:cNvSpPr>
              <a:spLocks noEditPoints="1"/>
            </p:cNvSpPr>
            <p:nvPr userDrawn="1"/>
          </p:nvSpPr>
          <p:spPr bwMode="auto">
            <a:xfrm>
              <a:off x="7526715" y="6682691"/>
              <a:ext cx="56600" cy="514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11" y="34"/>
                </a:cxn>
                <a:cxn ang="0">
                  <a:pos x="16" y="39"/>
                </a:cxn>
                <a:cxn ang="0">
                  <a:pos x="17" y="39"/>
                </a:cxn>
                <a:cxn ang="0">
                  <a:pos x="17" y="42"/>
                </a:cxn>
                <a:cxn ang="0">
                  <a:pos x="0" y="42"/>
                </a:cxn>
                <a:cxn ang="0">
                  <a:pos x="0" y="39"/>
                </a:cxn>
                <a:cxn ang="0">
                  <a:pos x="1" y="39"/>
                </a:cxn>
                <a:cxn ang="0">
                  <a:pos x="7" y="33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0" y="33"/>
                </a:cxn>
                <a:cxn ang="0">
                  <a:pos x="47" y="39"/>
                </a:cxn>
                <a:cxn ang="0">
                  <a:pos x="47" y="42"/>
                </a:cxn>
                <a:cxn ang="0">
                  <a:pos x="26" y="42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31" y="34"/>
                </a:cxn>
                <a:cxn ang="0">
                  <a:pos x="28" y="27"/>
                </a:cxn>
                <a:cxn ang="0">
                  <a:pos x="14" y="27"/>
                </a:cxn>
                <a:cxn ang="0">
                  <a:pos x="21" y="8"/>
                </a:cxn>
                <a:cxn ang="0">
                  <a:pos x="15" y="23"/>
                </a:cxn>
                <a:cxn ang="0">
                  <a:pos x="27" y="23"/>
                </a:cxn>
                <a:cxn ang="0">
                  <a:pos x="21" y="8"/>
                </a:cxn>
              </a:cxnLst>
              <a:rect l="0" t="0" r="r" b="b"/>
              <a:pathLst>
                <a:path w="47" h="42">
                  <a:moveTo>
                    <a:pt x="14" y="27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0" y="37"/>
                    <a:pt x="10" y="39"/>
                    <a:pt x="16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4" y="39"/>
                    <a:pt x="6" y="38"/>
                    <a:pt x="7" y="3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2" y="37"/>
                    <a:pt x="43" y="39"/>
                    <a:pt x="47" y="39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32" y="39"/>
                    <a:pt x="32" y="37"/>
                    <a:pt x="31" y="34"/>
                  </a:cubicBezTo>
                  <a:cubicBezTo>
                    <a:pt x="28" y="27"/>
                    <a:pt x="28" y="27"/>
                    <a:pt x="28" y="27"/>
                  </a:cubicBezTo>
                  <a:lnTo>
                    <a:pt x="14" y="27"/>
                  </a:lnTo>
                  <a:close/>
                  <a:moveTo>
                    <a:pt x="21" y="8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6"/>
            <p:cNvSpPr>
              <a:spLocks/>
            </p:cNvSpPr>
            <p:nvPr userDrawn="1"/>
          </p:nvSpPr>
          <p:spPr bwMode="auto">
            <a:xfrm>
              <a:off x="7589973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7" y="8"/>
                </a:cxn>
                <a:cxn ang="0">
                  <a:pos x="25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7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7" y="5"/>
                    <a:pt x="7" y="8"/>
                  </a:cubicBezTo>
                  <a:cubicBezTo>
                    <a:pt x="7" y="14"/>
                    <a:pt x="18" y="15"/>
                    <a:pt x="25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5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7"/>
            <p:cNvSpPr>
              <a:spLocks/>
            </p:cNvSpPr>
            <p:nvPr userDrawn="1"/>
          </p:nvSpPr>
          <p:spPr bwMode="auto">
            <a:xfrm>
              <a:off x="7633255" y="6682691"/>
              <a:ext cx="36623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" y="30"/>
                </a:cxn>
                <a:cxn ang="0">
                  <a:pos x="14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4" y="0"/>
                </a:cxn>
                <a:cxn ang="0">
                  <a:pos x="23" y="2"/>
                </a:cxn>
                <a:cxn ang="0">
                  <a:pos x="25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5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30" y="30"/>
                </a:cxn>
                <a:cxn ang="0">
                  <a:pos x="16" y="42"/>
                </a:cxn>
                <a:cxn ang="0">
                  <a:pos x="5" y="40"/>
                </a:cxn>
                <a:cxn ang="0">
                  <a:pos x="3" y="41"/>
                </a:cxn>
                <a:cxn ang="0">
                  <a:pos x="2" y="41"/>
                </a:cxn>
                <a:cxn ang="0">
                  <a:pos x="0" y="30"/>
                </a:cxn>
              </a:cxnLst>
              <a:rect l="0" t="0" r="r" b="b"/>
              <a:pathLst>
                <a:path w="30" h="42">
                  <a:moveTo>
                    <a:pt x="0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5" y="36"/>
                    <a:pt x="9" y="39"/>
                    <a:pt x="14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4" y="0"/>
                  </a:cubicBezTo>
                  <a:cubicBezTo>
                    <a:pt x="19" y="0"/>
                    <a:pt x="22" y="2"/>
                    <a:pt x="23" y="2"/>
                  </a:cubicBezTo>
                  <a:cubicBezTo>
                    <a:pt x="24" y="2"/>
                    <a:pt x="24" y="2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1" y="3"/>
                    <a:pt x="8" y="5"/>
                    <a:pt x="8" y="8"/>
                  </a:cubicBezTo>
                  <a:cubicBezTo>
                    <a:pt x="8" y="14"/>
                    <a:pt x="19" y="15"/>
                    <a:pt x="26" y="22"/>
                  </a:cubicBezTo>
                  <a:cubicBezTo>
                    <a:pt x="29" y="25"/>
                    <a:pt x="30" y="27"/>
                    <a:pt x="30" y="30"/>
                  </a:cubicBezTo>
                  <a:cubicBezTo>
                    <a:pt x="30" y="37"/>
                    <a:pt x="24" y="42"/>
                    <a:pt x="16" y="42"/>
                  </a:cubicBezTo>
                  <a:cubicBezTo>
                    <a:pt x="11" y="42"/>
                    <a:pt x="6" y="40"/>
                    <a:pt x="5" y="40"/>
                  </a:cubicBezTo>
                  <a:cubicBezTo>
                    <a:pt x="4" y="40"/>
                    <a:pt x="4" y="41"/>
                    <a:pt x="3" y="41"/>
                  </a:cubicBezTo>
                  <a:cubicBezTo>
                    <a:pt x="2" y="41"/>
                    <a:pt x="2" y="41"/>
                    <a:pt x="2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8"/>
            <p:cNvSpPr>
              <a:spLocks noEditPoints="1"/>
            </p:cNvSpPr>
            <p:nvPr userDrawn="1"/>
          </p:nvSpPr>
          <p:spPr bwMode="auto">
            <a:xfrm>
              <a:off x="7674872" y="6682691"/>
              <a:ext cx="54935" cy="514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11" y="34"/>
                </a:cxn>
                <a:cxn ang="0">
                  <a:pos x="16" y="39"/>
                </a:cxn>
                <a:cxn ang="0">
                  <a:pos x="17" y="39"/>
                </a:cxn>
                <a:cxn ang="0">
                  <a:pos x="17" y="42"/>
                </a:cxn>
                <a:cxn ang="0">
                  <a:pos x="0" y="42"/>
                </a:cxn>
                <a:cxn ang="0">
                  <a:pos x="0" y="39"/>
                </a:cxn>
                <a:cxn ang="0">
                  <a:pos x="1" y="39"/>
                </a:cxn>
                <a:cxn ang="0">
                  <a:pos x="7" y="33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0" y="33"/>
                </a:cxn>
                <a:cxn ang="0">
                  <a:pos x="47" y="39"/>
                </a:cxn>
                <a:cxn ang="0">
                  <a:pos x="47" y="42"/>
                </a:cxn>
                <a:cxn ang="0">
                  <a:pos x="26" y="42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31" y="34"/>
                </a:cxn>
                <a:cxn ang="0">
                  <a:pos x="28" y="27"/>
                </a:cxn>
                <a:cxn ang="0">
                  <a:pos x="14" y="27"/>
                </a:cxn>
                <a:cxn ang="0">
                  <a:pos x="21" y="8"/>
                </a:cxn>
                <a:cxn ang="0">
                  <a:pos x="15" y="23"/>
                </a:cxn>
                <a:cxn ang="0">
                  <a:pos x="27" y="23"/>
                </a:cxn>
                <a:cxn ang="0">
                  <a:pos x="21" y="8"/>
                </a:cxn>
              </a:cxnLst>
              <a:rect l="0" t="0" r="r" b="b"/>
              <a:pathLst>
                <a:path w="47" h="42">
                  <a:moveTo>
                    <a:pt x="14" y="27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0" y="37"/>
                    <a:pt x="10" y="39"/>
                    <a:pt x="16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4" y="39"/>
                    <a:pt x="6" y="38"/>
                    <a:pt x="7" y="3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2" y="37"/>
                    <a:pt x="43" y="39"/>
                    <a:pt x="47" y="39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32" y="39"/>
                    <a:pt x="32" y="37"/>
                    <a:pt x="31" y="34"/>
                  </a:cubicBezTo>
                  <a:cubicBezTo>
                    <a:pt x="28" y="27"/>
                    <a:pt x="28" y="27"/>
                    <a:pt x="28" y="27"/>
                  </a:cubicBezTo>
                  <a:lnTo>
                    <a:pt x="14" y="27"/>
                  </a:lnTo>
                  <a:close/>
                  <a:moveTo>
                    <a:pt x="21" y="8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9"/>
            <p:cNvSpPr>
              <a:spLocks/>
            </p:cNvSpPr>
            <p:nvPr userDrawn="1"/>
          </p:nvSpPr>
          <p:spPr bwMode="auto">
            <a:xfrm>
              <a:off x="7733137" y="6682691"/>
              <a:ext cx="49941" cy="51454"/>
            </a:xfrm>
            <a:custGeom>
              <a:avLst/>
              <a:gdLst/>
              <a:ahLst/>
              <a:cxnLst>
                <a:cxn ang="0">
                  <a:pos x="42" y="30"/>
                </a:cxn>
                <a:cxn ang="0">
                  <a:pos x="38" y="42"/>
                </a:cxn>
                <a:cxn ang="0">
                  <a:pos x="35" y="4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37" y="3"/>
                </a:cxn>
                <a:cxn ang="0">
                  <a:pos x="38" y="2"/>
                </a:cxn>
                <a:cxn ang="0">
                  <a:pos x="40" y="2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25" y="4"/>
                </a:cxn>
                <a:cxn ang="0">
                  <a:pos x="10" y="21"/>
                </a:cxn>
                <a:cxn ang="0">
                  <a:pos x="26" y="39"/>
                </a:cxn>
                <a:cxn ang="0">
                  <a:pos x="39" y="30"/>
                </a:cxn>
                <a:cxn ang="0">
                  <a:pos x="42" y="30"/>
                </a:cxn>
              </a:cxnLst>
              <a:rect l="0" t="0" r="r" b="b"/>
              <a:pathLst>
                <a:path w="42" h="42">
                  <a:moveTo>
                    <a:pt x="42" y="30"/>
                  </a:moveTo>
                  <a:cubicBezTo>
                    <a:pt x="41" y="33"/>
                    <a:pt x="40" y="38"/>
                    <a:pt x="38" y="42"/>
                  </a:cubicBezTo>
                  <a:cubicBezTo>
                    <a:pt x="37" y="41"/>
                    <a:pt x="36" y="41"/>
                    <a:pt x="35" y="41"/>
                  </a:cubicBezTo>
                  <a:cubicBezTo>
                    <a:pt x="32" y="41"/>
                    <a:pt x="28" y="42"/>
                    <a:pt x="23" y="42"/>
                  </a:cubicBezTo>
                  <a:cubicBezTo>
                    <a:pt x="10" y="42"/>
                    <a:pt x="0" y="33"/>
                    <a:pt x="0" y="22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1" y="0"/>
                    <a:pt x="36" y="3"/>
                    <a:pt x="37" y="3"/>
                  </a:cubicBezTo>
                  <a:cubicBezTo>
                    <a:pt x="38" y="3"/>
                    <a:pt x="38" y="3"/>
                    <a:pt x="38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6" y="7"/>
                    <a:pt x="31" y="4"/>
                    <a:pt x="25" y="4"/>
                  </a:cubicBezTo>
                  <a:cubicBezTo>
                    <a:pt x="16" y="4"/>
                    <a:pt x="10" y="11"/>
                    <a:pt x="10" y="21"/>
                  </a:cubicBezTo>
                  <a:cubicBezTo>
                    <a:pt x="10" y="31"/>
                    <a:pt x="17" y="39"/>
                    <a:pt x="26" y="39"/>
                  </a:cubicBezTo>
                  <a:cubicBezTo>
                    <a:pt x="32" y="39"/>
                    <a:pt x="37" y="36"/>
                    <a:pt x="39" y="30"/>
                  </a:cubicBezTo>
                  <a:lnTo>
                    <a:pt x="42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0"/>
            <p:cNvSpPr>
              <a:spLocks/>
            </p:cNvSpPr>
            <p:nvPr userDrawn="1"/>
          </p:nvSpPr>
          <p:spPr bwMode="auto">
            <a:xfrm>
              <a:off x="7788071" y="6684406"/>
              <a:ext cx="59929" cy="49739"/>
            </a:xfrm>
            <a:custGeom>
              <a:avLst/>
              <a:gdLst/>
              <a:ahLst/>
              <a:cxnLst>
                <a:cxn ang="0">
                  <a:pos x="31" y="38"/>
                </a:cxn>
                <a:cxn ang="0">
                  <a:pos x="36" y="33"/>
                </a:cxn>
                <a:cxn ang="0">
                  <a:pos x="36" y="22"/>
                </a:cxn>
                <a:cxn ang="0">
                  <a:pos x="15" y="22"/>
                </a:cxn>
                <a:cxn ang="0">
                  <a:pos x="15" y="33"/>
                </a:cxn>
                <a:cxn ang="0">
                  <a:pos x="20" y="38"/>
                </a:cxn>
                <a:cxn ang="0">
                  <a:pos x="21" y="38"/>
                </a:cxn>
                <a:cxn ang="0">
                  <a:pos x="21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3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18"/>
                </a:cxn>
                <a:cxn ang="0">
                  <a:pos x="36" y="18"/>
                </a:cxn>
                <a:cxn ang="0">
                  <a:pos x="36" y="8"/>
                </a:cxn>
                <a:cxn ang="0">
                  <a:pos x="31" y="3"/>
                </a:cxn>
                <a:cxn ang="0">
                  <a:pos x="31" y="3"/>
                </a:cxn>
                <a:cxn ang="0">
                  <a:pos x="31" y="0"/>
                </a:cxn>
                <a:cxn ang="0">
                  <a:pos x="51" y="0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5" y="8"/>
                </a:cxn>
                <a:cxn ang="0">
                  <a:pos x="45" y="33"/>
                </a:cxn>
                <a:cxn ang="0">
                  <a:pos x="50" y="38"/>
                </a:cxn>
                <a:cxn ang="0">
                  <a:pos x="51" y="38"/>
                </a:cxn>
                <a:cxn ang="0">
                  <a:pos x="51" y="41"/>
                </a:cxn>
                <a:cxn ang="0">
                  <a:pos x="31" y="41"/>
                </a:cxn>
                <a:cxn ang="0">
                  <a:pos x="31" y="38"/>
                </a:cxn>
              </a:cxnLst>
              <a:rect l="0" t="0" r="r" b="b"/>
              <a:pathLst>
                <a:path w="51" h="41">
                  <a:moveTo>
                    <a:pt x="31" y="38"/>
                  </a:moveTo>
                  <a:cubicBezTo>
                    <a:pt x="35" y="38"/>
                    <a:pt x="36" y="37"/>
                    <a:pt x="36" y="3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7"/>
                    <a:pt x="16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38"/>
                    <a:pt x="6" y="37"/>
                    <a:pt x="6" y="3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5" y="4"/>
                    <a:pt x="15" y="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5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7" y="3"/>
                    <a:pt x="45" y="4"/>
                    <a:pt x="45" y="8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7"/>
                    <a:pt x="46" y="38"/>
                    <a:pt x="50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8"/>
                    <a:pt x="31" y="38"/>
                    <a:pt x="31" y="3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1"/>
            <p:cNvSpPr>
              <a:spLocks/>
            </p:cNvSpPr>
            <p:nvPr userDrawn="1"/>
          </p:nvSpPr>
          <p:spPr bwMode="auto">
            <a:xfrm>
              <a:off x="7854659" y="6684406"/>
              <a:ext cx="58264" cy="4973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49" y="0"/>
                </a:cxn>
                <a:cxn ang="0">
                  <a:pos x="49" y="3"/>
                </a:cxn>
                <a:cxn ang="0">
                  <a:pos x="49" y="3"/>
                </a:cxn>
                <a:cxn ang="0">
                  <a:pos x="43" y="8"/>
                </a:cxn>
                <a:cxn ang="0">
                  <a:pos x="43" y="24"/>
                </a:cxn>
                <a:cxn ang="0">
                  <a:pos x="25" y="41"/>
                </a:cxn>
                <a:cxn ang="0">
                  <a:pos x="6" y="27"/>
                </a:cxn>
                <a:cxn ang="0">
                  <a:pos x="6" y="7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19" y="3"/>
                </a:cxn>
                <a:cxn ang="0">
                  <a:pos x="15" y="7"/>
                </a:cxn>
                <a:cxn ang="0">
                  <a:pos x="15" y="27"/>
                </a:cxn>
                <a:cxn ang="0">
                  <a:pos x="26" y="37"/>
                </a:cxn>
                <a:cxn ang="0">
                  <a:pos x="39" y="25"/>
                </a:cxn>
                <a:cxn ang="0">
                  <a:pos x="39" y="10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</a:cxnLst>
              <a:rect l="0" t="0" r="r" b="b"/>
              <a:pathLst>
                <a:path w="49" h="41">
                  <a:moveTo>
                    <a:pt x="3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4" y="3"/>
                    <a:pt x="43" y="5"/>
                    <a:pt x="43" y="8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39"/>
                    <a:pt x="33" y="41"/>
                    <a:pt x="25" y="41"/>
                  </a:cubicBezTo>
                  <a:cubicBezTo>
                    <a:pt x="13" y="41"/>
                    <a:pt x="6" y="36"/>
                    <a:pt x="6" y="2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34"/>
                    <a:pt x="21" y="37"/>
                    <a:pt x="26" y="37"/>
                  </a:cubicBezTo>
                  <a:cubicBezTo>
                    <a:pt x="35" y="37"/>
                    <a:pt x="39" y="32"/>
                    <a:pt x="39" y="25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5"/>
                    <a:pt x="38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2"/>
            <p:cNvSpPr>
              <a:spLocks/>
            </p:cNvSpPr>
            <p:nvPr userDrawn="1"/>
          </p:nvSpPr>
          <p:spPr bwMode="auto">
            <a:xfrm>
              <a:off x="7919582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7" y="8"/>
                </a:cxn>
                <a:cxn ang="0">
                  <a:pos x="25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7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7" y="5"/>
                    <a:pt x="7" y="8"/>
                  </a:cubicBezTo>
                  <a:cubicBezTo>
                    <a:pt x="7" y="14"/>
                    <a:pt x="18" y="15"/>
                    <a:pt x="25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5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3"/>
            <p:cNvSpPr>
              <a:spLocks/>
            </p:cNvSpPr>
            <p:nvPr userDrawn="1"/>
          </p:nvSpPr>
          <p:spPr bwMode="auto">
            <a:xfrm>
              <a:off x="7959535" y="6684406"/>
              <a:ext cx="46611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7" y="4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5" y="14"/>
                </a:cxn>
                <a:cxn ang="0">
                  <a:pos x="35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7" y="22"/>
                </a:cxn>
                <a:cxn ang="0">
                  <a:pos x="17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7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5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1" y="18"/>
                    <a:pt x="32" y="17"/>
                    <a:pt x="32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7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7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4"/>
            <p:cNvSpPr>
              <a:spLocks/>
            </p:cNvSpPr>
            <p:nvPr userDrawn="1"/>
          </p:nvSpPr>
          <p:spPr bwMode="auto">
            <a:xfrm>
              <a:off x="8012805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3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3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5"/>
            <p:cNvSpPr>
              <a:spLocks/>
            </p:cNvSpPr>
            <p:nvPr userDrawn="1"/>
          </p:nvSpPr>
          <p:spPr bwMode="auto">
            <a:xfrm>
              <a:off x="8071069" y="6682691"/>
              <a:ext cx="51605" cy="51454"/>
            </a:xfrm>
            <a:custGeom>
              <a:avLst/>
              <a:gdLst/>
              <a:ahLst/>
              <a:cxnLst>
                <a:cxn ang="0">
                  <a:pos x="27" y="34"/>
                </a:cxn>
                <a:cxn ang="0">
                  <a:pos x="32" y="39"/>
                </a:cxn>
                <a:cxn ang="0">
                  <a:pos x="34" y="39"/>
                </a:cxn>
                <a:cxn ang="0">
                  <a:pos x="34" y="42"/>
                </a:cxn>
                <a:cxn ang="0">
                  <a:pos x="11" y="42"/>
                </a:cxn>
                <a:cxn ang="0">
                  <a:pos x="11" y="39"/>
                </a:cxn>
                <a:cxn ang="0">
                  <a:pos x="13" y="39"/>
                </a:cxn>
                <a:cxn ang="0">
                  <a:pos x="18" y="34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38" y="1"/>
                </a:cxn>
                <a:cxn ang="0">
                  <a:pos x="41" y="0"/>
                </a:cxn>
                <a:cxn ang="0">
                  <a:pos x="43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7" y="5"/>
                </a:cxn>
                <a:cxn ang="0">
                  <a:pos x="27" y="34"/>
                </a:cxn>
              </a:cxnLst>
              <a:rect l="0" t="0" r="r" b="b"/>
              <a:pathLst>
                <a:path w="44" h="42">
                  <a:moveTo>
                    <a:pt x="27" y="34"/>
                  </a:moveTo>
                  <a:cubicBezTo>
                    <a:pt x="27" y="38"/>
                    <a:pt x="28" y="39"/>
                    <a:pt x="32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6" y="39"/>
                    <a:pt x="18" y="38"/>
                    <a:pt x="18" y="3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1"/>
                    <a:pt x="40" y="1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6"/>
            <p:cNvSpPr>
              <a:spLocks/>
            </p:cNvSpPr>
            <p:nvPr userDrawn="1"/>
          </p:nvSpPr>
          <p:spPr bwMode="auto">
            <a:xfrm>
              <a:off x="8130998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8" y="5"/>
                    <a:pt x="8" y="8"/>
                  </a:cubicBezTo>
                  <a:cubicBezTo>
                    <a:pt x="8" y="14"/>
                    <a:pt x="18" y="15"/>
                    <a:pt x="26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6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7"/>
            <p:cNvSpPr>
              <a:spLocks/>
            </p:cNvSpPr>
            <p:nvPr userDrawn="1"/>
          </p:nvSpPr>
          <p:spPr bwMode="auto">
            <a:xfrm>
              <a:off x="8197586" y="6668969"/>
              <a:ext cx="31629" cy="651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26" y="3"/>
                </a:cxn>
                <a:cxn ang="0">
                  <a:pos x="19" y="10"/>
                </a:cxn>
                <a:cxn ang="0">
                  <a:pos x="19" y="44"/>
                </a:cxn>
                <a:cxn ang="0">
                  <a:pos x="26" y="50"/>
                </a:cxn>
                <a:cxn ang="0">
                  <a:pos x="27" y="50"/>
                </a:cxn>
                <a:cxn ang="0">
                  <a:pos x="27" y="54"/>
                </a:cxn>
                <a:cxn ang="0">
                  <a:pos x="0" y="54"/>
                </a:cxn>
                <a:cxn ang="0">
                  <a:pos x="0" y="50"/>
                </a:cxn>
                <a:cxn ang="0">
                  <a:pos x="1" y="50"/>
                </a:cxn>
                <a:cxn ang="0">
                  <a:pos x="7" y="44"/>
                </a:cxn>
                <a:cxn ang="0">
                  <a:pos x="7" y="1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27" h="54">
                  <a:moveTo>
                    <a:pt x="0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1" y="3"/>
                    <a:pt x="19" y="5"/>
                    <a:pt x="19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8"/>
                    <a:pt x="21" y="50"/>
                    <a:pt x="26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6" y="50"/>
                    <a:pt x="7" y="48"/>
                    <a:pt x="7" y="44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5"/>
                    <a:pt x="6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8"/>
            <p:cNvSpPr>
              <a:spLocks/>
            </p:cNvSpPr>
            <p:nvPr userDrawn="1"/>
          </p:nvSpPr>
          <p:spPr bwMode="auto">
            <a:xfrm>
              <a:off x="8237538" y="6684406"/>
              <a:ext cx="58264" cy="49739"/>
            </a:xfrm>
            <a:custGeom>
              <a:avLst/>
              <a:gdLst/>
              <a:ahLst/>
              <a:cxnLst>
                <a:cxn ang="0">
                  <a:pos x="9" y="33"/>
                </a:cxn>
                <a:cxn ang="0">
                  <a:pos x="15" y="38"/>
                </a:cxn>
                <a:cxn ang="0">
                  <a:pos x="15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5" y="34"/>
                </a:cxn>
                <a:cxn ang="0">
                  <a:pos x="5" y="4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39" y="28"/>
                </a:cxn>
                <a:cxn ang="0">
                  <a:pos x="39" y="8"/>
                </a:cxn>
                <a:cxn ang="0">
                  <a:pos x="33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49" y="0"/>
                </a:cxn>
                <a:cxn ang="0">
                  <a:pos x="49" y="3"/>
                </a:cxn>
                <a:cxn ang="0">
                  <a:pos x="49" y="3"/>
                </a:cxn>
                <a:cxn ang="0">
                  <a:pos x="43" y="6"/>
                </a:cxn>
                <a:cxn ang="0">
                  <a:pos x="43" y="41"/>
                </a:cxn>
                <a:cxn ang="0">
                  <a:pos x="40" y="41"/>
                </a:cxn>
                <a:cxn ang="0">
                  <a:pos x="9" y="8"/>
                </a:cxn>
                <a:cxn ang="0">
                  <a:pos x="9" y="33"/>
                </a:cxn>
              </a:cxnLst>
              <a:rect l="0" t="0" r="r" b="b"/>
              <a:pathLst>
                <a:path w="49" h="41">
                  <a:moveTo>
                    <a:pt x="9" y="33"/>
                  </a:moveTo>
                  <a:cubicBezTo>
                    <a:pt x="9" y="37"/>
                    <a:pt x="10" y="38"/>
                    <a:pt x="15" y="38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4" y="38"/>
                    <a:pt x="5" y="37"/>
                    <a:pt x="5" y="3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3"/>
                    <a:pt x="2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4"/>
                    <a:pt x="38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3" y="4"/>
                    <a:pt x="43" y="6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9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9"/>
            <p:cNvSpPr>
              <a:spLocks/>
            </p:cNvSpPr>
            <p:nvPr userDrawn="1"/>
          </p:nvSpPr>
          <p:spPr bwMode="auto">
            <a:xfrm>
              <a:off x="8304126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" y="30"/>
                </a:cxn>
                <a:cxn ang="0">
                  <a:pos x="14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5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5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30" y="30"/>
                </a:cxn>
                <a:cxn ang="0">
                  <a:pos x="16" y="42"/>
                </a:cxn>
                <a:cxn ang="0">
                  <a:pos x="5" y="40"/>
                </a:cxn>
                <a:cxn ang="0">
                  <a:pos x="3" y="41"/>
                </a:cxn>
                <a:cxn ang="0">
                  <a:pos x="2" y="41"/>
                </a:cxn>
                <a:cxn ang="0">
                  <a:pos x="0" y="30"/>
                </a:cxn>
              </a:cxnLst>
              <a:rect l="0" t="0" r="r" b="b"/>
              <a:pathLst>
                <a:path w="30" h="42">
                  <a:moveTo>
                    <a:pt x="0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5" y="36"/>
                    <a:pt x="9" y="39"/>
                    <a:pt x="14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4" y="2"/>
                    <a:pt x="24" y="2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1" y="3"/>
                    <a:pt x="8" y="5"/>
                    <a:pt x="8" y="8"/>
                  </a:cubicBezTo>
                  <a:cubicBezTo>
                    <a:pt x="8" y="14"/>
                    <a:pt x="19" y="15"/>
                    <a:pt x="26" y="22"/>
                  </a:cubicBezTo>
                  <a:cubicBezTo>
                    <a:pt x="28" y="25"/>
                    <a:pt x="30" y="27"/>
                    <a:pt x="30" y="30"/>
                  </a:cubicBezTo>
                  <a:cubicBezTo>
                    <a:pt x="30" y="37"/>
                    <a:pt x="23" y="42"/>
                    <a:pt x="16" y="42"/>
                  </a:cubicBezTo>
                  <a:cubicBezTo>
                    <a:pt x="11" y="42"/>
                    <a:pt x="6" y="40"/>
                    <a:pt x="5" y="40"/>
                  </a:cubicBezTo>
                  <a:cubicBezTo>
                    <a:pt x="4" y="40"/>
                    <a:pt x="4" y="41"/>
                    <a:pt x="3" y="41"/>
                  </a:cubicBezTo>
                  <a:cubicBezTo>
                    <a:pt x="2" y="41"/>
                    <a:pt x="2" y="41"/>
                    <a:pt x="2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0"/>
            <p:cNvSpPr>
              <a:spLocks/>
            </p:cNvSpPr>
            <p:nvPr userDrawn="1"/>
          </p:nvSpPr>
          <p:spPr bwMode="auto">
            <a:xfrm>
              <a:off x="8345743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4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1"/>
            <p:cNvSpPr>
              <a:spLocks/>
            </p:cNvSpPr>
            <p:nvPr userDrawn="1"/>
          </p:nvSpPr>
          <p:spPr bwMode="auto">
            <a:xfrm>
              <a:off x="8404008" y="6684406"/>
              <a:ext cx="24970" cy="497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33"/>
                </a:cxn>
                <a:cxn ang="0">
                  <a:pos x="20" y="38"/>
                </a:cxn>
                <a:cxn ang="0">
                  <a:pos x="21" y="38"/>
                </a:cxn>
                <a:cxn ang="0">
                  <a:pos x="21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4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21" h="41">
                  <a:moveTo>
                    <a:pt x="0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3"/>
                    <a:pt x="15" y="4"/>
                    <a:pt x="15" y="8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6"/>
                    <a:pt x="16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8"/>
                    <a:pt x="6" y="36"/>
                    <a:pt x="6" y="3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2"/>
            <p:cNvSpPr>
              <a:spLocks/>
            </p:cNvSpPr>
            <p:nvPr userDrawn="1"/>
          </p:nvSpPr>
          <p:spPr bwMode="auto">
            <a:xfrm>
              <a:off x="8433972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4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3"/>
            <p:cNvSpPr>
              <a:spLocks/>
            </p:cNvSpPr>
            <p:nvPr userDrawn="1"/>
          </p:nvSpPr>
          <p:spPr bwMode="auto">
            <a:xfrm>
              <a:off x="8490571" y="6684406"/>
              <a:ext cx="59929" cy="4973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0" y="0"/>
                </a:cxn>
                <a:cxn ang="0">
                  <a:pos x="50" y="3"/>
                </a:cxn>
                <a:cxn ang="0">
                  <a:pos x="49" y="3"/>
                </a:cxn>
                <a:cxn ang="0">
                  <a:pos x="43" y="8"/>
                </a:cxn>
                <a:cxn ang="0">
                  <a:pos x="43" y="24"/>
                </a:cxn>
                <a:cxn ang="0">
                  <a:pos x="25" y="41"/>
                </a:cxn>
                <a:cxn ang="0">
                  <a:pos x="6" y="27"/>
                </a:cxn>
                <a:cxn ang="0">
                  <a:pos x="6" y="7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7"/>
                </a:cxn>
                <a:cxn ang="0">
                  <a:pos x="15" y="27"/>
                </a:cxn>
                <a:cxn ang="0">
                  <a:pos x="27" y="37"/>
                </a:cxn>
                <a:cxn ang="0">
                  <a:pos x="39" y="25"/>
                </a:cxn>
                <a:cxn ang="0">
                  <a:pos x="39" y="10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</a:cxnLst>
              <a:rect l="0" t="0" r="r" b="b"/>
              <a:pathLst>
                <a:path w="50" h="41">
                  <a:moveTo>
                    <a:pt x="33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4" y="3"/>
                    <a:pt x="43" y="5"/>
                    <a:pt x="43" y="8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39"/>
                    <a:pt x="33" y="41"/>
                    <a:pt x="25" y="41"/>
                  </a:cubicBezTo>
                  <a:cubicBezTo>
                    <a:pt x="13" y="41"/>
                    <a:pt x="6" y="36"/>
                    <a:pt x="6" y="2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5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5" y="4"/>
                    <a:pt x="15" y="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34"/>
                    <a:pt x="21" y="37"/>
                    <a:pt x="27" y="37"/>
                  </a:cubicBezTo>
                  <a:cubicBezTo>
                    <a:pt x="35" y="37"/>
                    <a:pt x="39" y="32"/>
                    <a:pt x="39" y="25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5"/>
                    <a:pt x="38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4"/>
            <p:cNvSpPr>
              <a:spLocks/>
            </p:cNvSpPr>
            <p:nvPr userDrawn="1"/>
          </p:nvSpPr>
          <p:spPr bwMode="auto">
            <a:xfrm>
              <a:off x="8555494" y="6682691"/>
              <a:ext cx="51605" cy="51454"/>
            </a:xfrm>
            <a:custGeom>
              <a:avLst/>
              <a:gdLst/>
              <a:ahLst/>
              <a:cxnLst>
                <a:cxn ang="0">
                  <a:pos x="27" y="34"/>
                </a:cxn>
                <a:cxn ang="0">
                  <a:pos x="32" y="39"/>
                </a:cxn>
                <a:cxn ang="0">
                  <a:pos x="34" y="39"/>
                </a:cxn>
                <a:cxn ang="0">
                  <a:pos x="34" y="42"/>
                </a:cxn>
                <a:cxn ang="0">
                  <a:pos x="11" y="42"/>
                </a:cxn>
                <a:cxn ang="0">
                  <a:pos x="11" y="39"/>
                </a:cxn>
                <a:cxn ang="0">
                  <a:pos x="13" y="39"/>
                </a:cxn>
                <a:cxn ang="0">
                  <a:pos x="18" y="34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38" y="1"/>
                </a:cxn>
                <a:cxn ang="0">
                  <a:pos x="41" y="0"/>
                </a:cxn>
                <a:cxn ang="0">
                  <a:pos x="43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7" y="5"/>
                </a:cxn>
                <a:cxn ang="0">
                  <a:pos x="27" y="34"/>
                </a:cxn>
              </a:cxnLst>
              <a:rect l="0" t="0" r="r" b="b"/>
              <a:pathLst>
                <a:path w="44" h="42">
                  <a:moveTo>
                    <a:pt x="27" y="34"/>
                  </a:moveTo>
                  <a:cubicBezTo>
                    <a:pt x="27" y="38"/>
                    <a:pt x="28" y="39"/>
                    <a:pt x="32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6" y="39"/>
                    <a:pt x="18" y="38"/>
                    <a:pt x="18" y="3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1"/>
                    <a:pt x="40" y="1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5"/>
            <p:cNvSpPr>
              <a:spLocks/>
            </p:cNvSpPr>
            <p:nvPr userDrawn="1"/>
          </p:nvSpPr>
          <p:spPr bwMode="auto">
            <a:xfrm>
              <a:off x="8612094" y="6684406"/>
              <a:ext cx="48276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6" y="4"/>
                </a:cxn>
                <a:cxn ang="0">
                  <a:pos x="16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4" y="14"/>
                </a:cxn>
                <a:cxn ang="0">
                  <a:pos x="34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6" y="22"/>
                </a:cxn>
                <a:cxn ang="0">
                  <a:pos x="16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7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5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0" y="18"/>
                    <a:pt x="32" y="17"/>
                    <a:pt x="32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7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6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6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4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6"/>
            <p:cNvSpPr>
              <a:spLocks noEditPoints="1"/>
            </p:cNvSpPr>
            <p:nvPr userDrawn="1"/>
          </p:nvSpPr>
          <p:spPr bwMode="auto">
            <a:xfrm>
              <a:off x="8691999" y="6682691"/>
              <a:ext cx="54935" cy="51454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47" y="2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5" y="40"/>
                </a:cxn>
                <a:cxn ang="0">
                  <a:pos x="38" y="23"/>
                </a:cxn>
                <a:cxn ang="0">
                  <a:pos x="23" y="3"/>
                </a:cxn>
                <a:cxn ang="0">
                  <a:pos x="9" y="19"/>
                </a:cxn>
                <a:cxn ang="0">
                  <a:pos x="25" y="40"/>
                </a:cxn>
              </a:cxnLst>
              <a:rect l="0" t="0" r="r" b="b"/>
              <a:pathLst>
                <a:path w="47" h="42">
                  <a:moveTo>
                    <a:pt x="24" y="0"/>
                  </a:moveTo>
                  <a:cubicBezTo>
                    <a:pt x="38" y="0"/>
                    <a:pt x="47" y="9"/>
                    <a:pt x="47" y="21"/>
                  </a:cubicBezTo>
                  <a:cubicBezTo>
                    <a:pt x="47" y="32"/>
                    <a:pt x="39" y="42"/>
                    <a:pt x="23" y="42"/>
                  </a:cubicBezTo>
                  <a:cubicBezTo>
                    <a:pt x="8" y="42"/>
                    <a:pt x="0" y="33"/>
                    <a:pt x="0" y="22"/>
                  </a:cubicBezTo>
                  <a:cubicBezTo>
                    <a:pt x="0" y="9"/>
                    <a:pt x="10" y="0"/>
                    <a:pt x="24" y="0"/>
                  </a:cubicBezTo>
                  <a:close/>
                  <a:moveTo>
                    <a:pt x="25" y="40"/>
                  </a:moveTo>
                  <a:cubicBezTo>
                    <a:pt x="34" y="40"/>
                    <a:pt x="38" y="32"/>
                    <a:pt x="38" y="23"/>
                  </a:cubicBezTo>
                  <a:cubicBezTo>
                    <a:pt x="38" y="13"/>
                    <a:pt x="33" y="3"/>
                    <a:pt x="23" y="3"/>
                  </a:cubicBezTo>
                  <a:cubicBezTo>
                    <a:pt x="15" y="3"/>
                    <a:pt x="9" y="9"/>
                    <a:pt x="9" y="19"/>
                  </a:cubicBezTo>
                  <a:cubicBezTo>
                    <a:pt x="9" y="31"/>
                    <a:pt x="15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7"/>
            <p:cNvSpPr>
              <a:spLocks/>
            </p:cNvSpPr>
            <p:nvPr userDrawn="1"/>
          </p:nvSpPr>
          <p:spPr bwMode="auto">
            <a:xfrm>
              <a:off x="8755258" y="6684406"/>
              <a:ext cx="38288" cy="49739"/>
            </a:xfrm>
            <a:custGeom>
              <a:avLst/>
              <a:gdLst/>
              <a:ahLst/>
              <a:cxnLst>
                <a:cxn ang="0">
                  <a:pos x="13" y="18"/>
                </a:cxn>
                <a:cxn ang="0">
                  <a:pos x="22" y="18"/>
                </a:cxn>
                <a:cxn ang="0">
                  <a:pos x="28" y="14"/>
                </a:cxn>
                <a:cxn ang="0">
                  <a:pos x="31" y="14"/>
                </a:cxn>
                <a:cxn ang="0">
                  <a:pos x="31" y="27"/>
                </a:cxn>
                <a:cxn ang="0">
                  <a:pos x="28" y="27"/>
                </a:cxn>
                <a:cxn ang="0">
                  <a:pos x="24" y="22"/>
                </a:cxn>
                <a:cxn ang="0">
                  <a:pos x="13" y="22"/>
                </a:cxn>
                <a:cxn ang="0">
                  <a:pos x="13" y="32"/>
                </a:cxn>
                <a:cxn ang="0">
                  <a:pos x="18" y="38"/>
                </a:cxn>
                <a:cxn ang="0">
                  <a:pos x="19" y="38"/>
                </a:cxn>
                <a:cxn ang="0">
                  <a:pos x="1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5" y="34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32" y="0"/>
                </a:cxn>
                <a:cxn ang="0">
                  <a:pos x="32" y="9"/>
                </a:cxn>
                <a:cxn ang="0">
                  <a:pos x="30" y="9"/>
                </a:cxn>
                <a:cxn ang="0">
                  <a:pos x="26" y="4"/>
                </a:cxn>
                <a:cxn ang="0">
                  <a:pos x="13" y="4"/>
                </a:cxn>
                <a:cxn ang="0">
                  <a:pos x="13" y="18"/>
                </a:cxn>
              </a:cxnLst>
              <a:rect l="0" t="0" r="r" b="b"/>
              <a:pathLst>
                <a:path w="32" h="41">
                  <a:moveTo>
                    <a:pt x="13" y="18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27" y="18"/>
                    <a:pt x="28" y="17"/>
                    <a:pt x="28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3"/>
                    <a:pt x="27" y="22"/>
                    <a:pt x="24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7"/>
                    <a:pt x="14" y="38"/>
                    <a:pt x="18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38"/>
                    <a:pt x="5" y="37"/>
                    <a:pt x="5" y="34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4"/>
                    <a:pt x="3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5"/>
                    <a:pt x="29" y="4"/>
                    <a:pt x="26" y="4"/>
                  </a:cubicBezTo>
                  <a:cubicBezTo>
                    <a:pt x="13" y="4"/>
                    <a:pt x="13" y="4"/>
                    <a:pt x="13" y="4"/>
                  </a:cubicBezTo>
                  <a:lnTo>
                    <a:pt x="13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8"/>
            <p:cNvSpPr>
              <a:spLocks/>
            </p:cNvSpPr>
            <p:nvPr userDrawn="1"/>
          </p:nvSpPr>
          <p:spPr bwMode="auto">
            <a:xfrm>
              <a:off x="8825175" y="6667254"/>
              <a:ext cx="69917" cy="66891"/>
            </a:xfrm>
            <a:custGeom>
              <a:avLst/>
              <a:gdLst/>
              <a:ahLst/>
              <a:cxnLst>
                <a:cxn ang="0">
                  <a:pos x="35" y="45"/>
                </a:cxn>
                <a:cxn ang="0">
                  <a:pos x="43" y="51"/>
                </a:cxn>
                <a:cxn ang="0">
                  <a:pos x="45" y="51"/>
                </a:cxn>
                <a:cxn ang="0">
                  <a:pos x="45" y="55"/>
                </a:cxn>
                <a:cxn ang="0">
                  <a:pos x="14" y="55"/>
                </a:cxn>
                <a:cxn ang="0">
                  <a:pos x="14" y="51"/>
                </a:cxn>
                <a:cxn ang="0">
                  <a:pos x="17" y="51"/>
                </a:cxn>
                <a:cxn ang="0">
                  <a:pos x="23" y="45"/>
                </a:cxn>
                <a:cxn ang="0">
                  <a:pos x="23" y="6"/>
                </a:cxn>
                <a:cxn ang="0">
                  <a:pos x="13" y="6"/>
                </a:cxn>
                <a:cxn ang="0">
                  <a:pos x="4" y="16"/>
                </a:cxn>
                <a:cxn ang="0">
                  <a:pos x="0" y="16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6" y="1"/>
                </a:cxn>
                <a:cxn ang="0">
                  <a:pos x="9" y="1"/>
                </a:cxn>
                <a:cxn ang="0">
                  <a:pos x="50" y="1"/>
                </a:cxn>
                <a:cxn ang="0">
                  <a:pos x="54" y="0"/>
                </a:cxn>
                <a:cxn ang="0">
                  <a:pos x="57" y="0"/>
                </a:cxn>
                <a:cxn ang="0">
                  <a:pos x="58" y="16"/>
                </a:cxn>
                <a:cxn ang="0">
                  <a:pos x="55" y="16"/>
                </a:cxn>
                <a:cxn ang="0">
                  <a:pos x="45" y="6"/>
                </a:cxn>
                <a:cxn ang="0">
                  <a:pos x="35" y="6"/>
                </a:cxn>
                <a:cxn ang="0">
                  <a:pos x="35" y="45"/>
                </a:cxn>
              </a:cxnLst>
              <a:rect l="0" t="0" r="r" b="b"/>
              <a:pathLst>
                <a:path w="58" h="55">
                  <a:moveTo>
                    <a:pt x="35" y="45"/>
                  </a:moveTo>
                  <a:cubicBezTo>
                    <a:pt x="35" y="49"/>
                    <a:pt x="37" y="51"/>
                    <a:pt x="43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22" y="51"/>
                    <a:pt x="23" y="49"/>
                    <a:pt x="23" y="45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7" y="6"/>
                    <a:pt x="6" y="7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1"/>
                    <a:pt x="6" y="1"/>
                  </a:cubicBezTo>
                  <a:cubicBezTo>
                    <a:pt x="7" y="1"/>
                    <a:pt x="8" y="1"/>
                    <a:pt x="9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2" y="1"/>
                    <a:pt x="53" y="1"/>
                    <a:pt x="5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3" y="7"/>
                    <a:pt x="52" y="6"/>
                    <a:pt x="45" y="6"/>
                  </a:cubicBezTo>
                  <a:cubicBezTo>
                    <a:pt x="35" y="6"/>
                    <a:pt x="35" y="6"/>
                    <a:pt x="35" y="6"/>
                  </a:cubicBezTo>
                  <a:lnTo>
                    <a:pt x="35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9"/>
            <p:cNvSpPr>
              <a:spLocks/>
            </p:cNvSpPr>
            <p:nvPr userDrawn="1"/>
          </p:nvSpPr>
          <p:spPr bwMode="auto">
            <a:xfrm>
              <a:off x="8900086" y="6684406"/>
              <a:ext cx="48276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7" y="4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5" y="14"/>
                </a:cxn>
                <a:cxn ang="0">
                  <a:pos x="35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7" y="22"/>
                </a:cxn>
                <a:cxn ang="0">
                  <a:pos x="17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8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6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1" y="18"/>
                    <a:pt x="32" y="17"/>
                    <a:pt x="32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8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7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5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0"/>
            <p:cNvSpPr>
              <a:spLocks/>
            </p:cNvSpPr>
            <p:nvPr userDrawn="1"/>
          </p:nvSpPr>
          <p:spPr bwMode="auto">
            <a:xfrm>
              <a:off x="8955021" y="6682691"/>
              <a:ext cx="49941" cy="51454"/>
            </a:xfrm>
            <a:custGeom>
              <a:avLst/>
              <a:gdLst/>
              <a:ahLst/>
              <a:cxnLst>
                <a:cxn ang="0">
                  <a:pos x="42" y="30"/>
                </a:cxn>
                <a:cxn ang="0">
                  <a:pos x="39" y="42"/>
                </a:cxn>
                <a:cxn ang="0">
                  <a:pos x="35" y="41"/>
                </a:cxn>
                <a:cxn ang="0">
                  <a:pos x="24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38" y="3"/>
                </a:cxn>
                <a:cxn ang="0">
                  <a:pos x="39" y="2"/>
                </a:cxn>
                <a:cxn ang="0">
                  <a:pos x="40" y="2"/>
                </a:cxn>
                <a:cxn ang="0">
                  <a:pos x="41" y="14"/>
                </a:cxn>
                <a:cxn ang="0">
                  <a:pos x="39" y="14"/>
                </a:cxn>
                <a:cxn ang="0">
                  <a:pos x="26" y="4"/>
                </a:cxn>
                <a:cxn ang="0">
                  <a:pos x="10" y="21"/>
                </a:cxn>
                <a:cxn ang="0">
                  <a:pos x="26" y="39"/>
                </a:cxn>
                <a:cxn ang="0">
                  <a:pos x="40" y="30"/>
                </a:cxn>
                <a:cxn ang="0">
                  <a:pos x="42" y="30"/>
                </a:cxn>
              </a:cxnLst>
              <a:rect l="0" t="0" r="r" b="b"/>
              <a:pathLst>
                <a:path w="42" h="42">
                  <a:moveTo>
                    <a:pt x="42" y="30"/>
                  </a:moveTo>
                  <a:cubicBezTo>
                    <a:pt x="42" y="33"/>
                    <a:pt x="40" y="38"/>
                    <a:pt x="39" y="42"/>
                  </a:cubicBezTo>
                  <a:cubicBezTo>
                    <a:pt x="38" y="41"/>
                    <a:pt x="37" y="41"/>
                    <a:pt x="35" y="41"/>
                  </a:cubicBezTo>
                  <a:cubicBezTo>
                    <a:pt x="32" y="41"/>
                    <a:pt x="29" y="42"/>
                    <a:pt x="24" y="42"/>
                  </a:cubicBezTo>
                  <a:cubicBezTo>
                    <a:pt x="11" y="42"/>
                    <a:pt x="0" y="33"/>
                    <a:pt x="0" y="22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2" y="0"/>
                    <a:pt x="36" y="3"/>
                    <a:pt x="38" y="3"/>
                  </a:cubicBezTo>
                  <a:cubicBezTo>
                    <a:pt x="38" y="3"/>
                    <a:pt x="38" y="3"/>
                    <a:pt x="39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6" y="7"/>
                    <a:pt x="32" y="4"/>
                    <a:pt x="26" y="4"/>
                  </a:cubicBezTo>
                  <a:cubicBezTo>
                    <a:pt x="16" y="4"/>
                    <a:pt x="10" y="11"/>
                    <a:pt x="10" y="21"/>
                  </a:cubicBezTo>
                  <a:cubicBezTo>
                    <a:pt x="10" y="31"/>
                    <a:pt x="17" y="39"/>
                    <a:pt x="26" y="39"/>
                  </a:cubicBezTo>
                  <a:cubicBezTo>
                    <a:pt x="32" y="39"/>
                    <a:pt x="37" y="36"/>
                    <a:pt x="40" y="30"/>
                  </a:cubicBezTo>
                  <a:lnTo>
                    <a:pt x="42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1"/>
            <p:cNvSpPr>
              <a:spLocks/>
            </p:cNvSpPr>
            <p:nvPr userDrawn="1"/>
          </p:nvSpPr>
          <p:spPr bwMode="auto">
            <a:xfrm>
              <a:off x="9011620" y="6684406"/>
              <a:ext cx="61594" cy="49739"/>
            </a:xfrm>
            <a:custGeom>
              <a:avLst/>
              <a:gdLst/>
              <a:ahLst/>
              <a:cxnLst>
                <a:cxn ang="0">
                  <a:pos x="31" y="38"/>
                </a:cxn>
                <a:cxn ang="0">
                  <a:pos x="36" y="33"/>
                </a:cxn>
                <a:cxn ang="0">
                  <a:pos x="36" y="22"/>
                </a:cxn>
                <a:cxn ang="0">
                  <a:pos x="15" y="22"/>
                </a:cxn>
                <a:cxn ang="0">
                  <a:pos x="15" y="33"/>
                </a:cxn>
                <a:cxn ang="0">
                  <a:pos x="19" y="38"/>
                </a:cxn>
                <a:cxn ang="0">
                  <a:pos x="20" y="38"/>
                </a:cxn>
                <a:cxn ang="0">
                  <a:pos x="20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3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18"/>
                </a:cxn>
                <a:cxn ang="0">
                  <a:pos x="36" y="18"/>
                </a:cxn>
                <a:cxn ang="0">
                  <a:pos x="36" y="8"/>
                </a:cxn>
                <a:cxn ang="0">
                  <a:pos x="31" y="3"/>
                </a:cxn>
                <a:cxn ang="0">
                  <a:pos x="30" y="3"/>
                </a:cxn>
                <a:cxn ang="0">
                  <a:pos x="30" y="0"/>
                </a:cxn>
                <a:cxn ang="0">
                  <a:pos x="51" y="0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5" y="8"/>
                </a:cxn>
                <a:cxn ang="0">
                  <a:pos x="45" y="33"/>
                </a:cxn>
                <a:cxn ang="0">
                  <a:pos x="50" y="38"/>
                </a:cxn>
                <a:cxn ang="0">
                  <a:pos x="51" y="38"/>
                </a:cxn>
                <a:cxn ang="0">
                  <a:pos x="51" y="41"/>
                </a:cxn>
                <a:cxn ang="0">
                  <a:pos x="30" y="41"/>
                </a:cxn>
                <a:cxn ang="0">
                  <a:pos x="30" y="38"/>
                </a:cxn>
                <a:cxn ang="0">
                  <a:pos x="31" y="38"/>
                </a:cxn>
              </a:cxnLst>
              <a:rect l="0" t="0" r="r" b="b"/>
              <a:pathLst>
                <a:path w="51" h="41">
                  <a:moveTo>
                    <a:pt x="31" y="38"/>
                  </a:moveTo>
                  <a:cubicBezTo>
                    <a:pt x="34" y="38"/>
                    <a:pt x="36" y="37"/>
                    <a:pt x="36" y="3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7"/>
                    <a:pt x="16" y="38"/>
                    <a:pt x="19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8"/>
                    <a:pt x="6" y="37"/>
                    <a:pt x="6" y="3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4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3"/>
                    <a:pt x="15" y="4"/>
                    <a:pt x="15" y="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4" y="3"/>
                    <a:pt x="31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6" y="3"/>
                    <a:pt x="45" y="4"/>
                    <a:pt x="45" y="8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7"/>
                    <a:pt x="46" y="38"/>
                    <a:pt x="50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38"/>
                    <a:pt x="30" y="38"/>
                    <a:pt x="30" y="38"/>
                  </a:cubicBezTo>
                  <a:lnTo>
                    <a:pt x="31" y="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2"/>
            <p:cNvSpPr>
              <a:spLocks/>
            </p:cNvSpPr>
            <p:nvPr userDrawn="1"/>
          </p:nvSpPr>
          <p:spPr bwMode="auto">
            <a:xfrm>
              <a:off x="9078208" y="6684406"/>
              <a:ext cx="59929" cy="49739"/>
            </a:xfrm>
            <a:custGeom>
              <a:avLst/>
              <a:gdLst/>
              <a:ahLst/>
              <a:cxnLst>
                <a:cxn ang="0">
                  <a:pos x="10" y="33"/>
                </a:cxn>
                <a:cxn ang="0">
                  <a:pos x="16" y="38"/>
                </a:cxn>
                <a:cxn ang="0">
                  <a:pos x="16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4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14" y="0"/>
                </a:cxn>
                <a:cxn ang="0">
                  <a:pos x="40" y="28"/>
                </a:cxn>
                <a:cxn ang="0">
                  <a:pos x="40" y="8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50" y="0"/>
                </a:cxn>
                <a:cxn ang="0">
                  <a:pos x="50" y="3"/>
                </a:cxn>
                <a:cxn ang="0">
                  <a:pos x="49" y="3"/>
                </a:cxn>
                <a:cxn ang="0">
                  <a:pos x="44" y="6"/>
                </a:cxn>
                <a:cxn ang="0">
                  <a:pos x="44" y="41"/>
                </a:cxn>
                <a:cxn ang="0">
                  <a:pos x="41" y="41"/>
                </a:cxn>
                <a:cxn ang="0">
                  <a:pos x="10" y="8"/>
                </a:cxn>
                <a:cxn ang="0">
                  <a:pos x="10" y="33"/>
                </a:cxn>
              </a:cxnLst>
              <a:rect l="0" t="0" r="r" b="b"/>
              <a:pathLst>
                <a:path w="50" h="41">
                  <a:moveTo>
                    <a:pt x="10" y="33"/>
                  </a:moveTo>
                  <a:cubicBezTo>
                    <a:pt x="10" y="37"/>
                    <a:pt x="11" y="38"/>
                    <a:pt x="16" y="38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38"/>
                    <a:pt x="6" y="37"/>
                    <a:pt x="6" y="3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3"/>
                    <a:pt x="3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4"/>
                    <a:pt x="39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4" y="4"/>
                    <a:pt x="44" y="6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10" y="8"/>
                    <a:pt x="10" y="8"/>
                    <a:pt x="10" y="8"/>
                  </a:cubicBezTo>
                  <a:lnTo>
                    <a:pt x="10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3"/>
            <p:cNvSpPr>
              <a:spLocks noEditPoints="1"/>
            </p:cNvSpPr>
            <p:nvPr userDrawn="1"/>
          </p:nvSpPr>
          <p:spPr bwMode="auto">
            <a:xfrm>
              <a:off x="9144795" y="6682691"/>
              <a:ext cx="56600" cy="5145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48" y="2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25" y="40"/>
                </a:cxn>
                <a:cxn ang="0">
                  <a:pos x="38" y="23"/>
                </a:cxn>
                <a:cxn ang="0">
                  <a:pos x="23" y="3"/>
                </a:cxn>
                <a:cxn ang="0">
                  <a:pos x="9" y="19"/>
                </a:cxn>
                <a:cxn ang="0">
                  <a:pos x="25" y="40"/>
                </a:cxn>
              </a:cxnLst>
              <a:rect l="0" t="0" r="r" b="b"/>
              <a:pathLst>
                <a:path w="48" h="42">
                  <a:moveTo>
                    <a:pt x="25" y="0"/>
                  </a:moveTo>
                  <a:cubicBezTo>
                    <a:pt x="38" y="0"/>
                    <a:pt x="48" y="9"/>
                    <a:pt x="48" y="21"/>
                  </a:cubicBezTo>
                  <a:cubicBezTo>
                    <a:pt x="48" y="32"/>
                    <a:pt x="39" y="42"/>
                    <a:pt x="23" y="42"/>
                  </a:cubicBezTo>
                  <a:cubicBezTo>
                    <a:pt x="9" y="42"/>
                    <a:pt x="0" y="33"/>
                    <a:pt x="0" y="22"/>
                  </a:cubicBezTo>
                  <a:cubicBezTo>
                    <a:pt x="0" y="9"/>
                    <a:pt x="10" y="0"/>
                    <a:pt x="25" y="0"/>
                  </a:cubicBezTo>
                  <a:close/>
                  <a:moveTo>
                    <a:pt x="25" y="40"/>
                  </a:moveTo>
                  <a:cubicBezTo>
                    <a:pt x="34" y="40"/>
                    <a:pt x="38" y="32"/>
                    <a:pt x="38" y="23"/>
                  </a:cubicBezTo>
                  <a:cubicBezTo>
                    <a:pt x="38" y="13"/>
                    <a:pt x="33" y="3"/>
                    <a:pt x="23" y="3"/>
                  </a:cubicBezTo>
                  <a:cubicBezTo>
                    <a:pt x="15" y="3"/>
                    <a:pt x="9" y="9"/>
                    <a:pt x="9" y="19"/>
                  </a:cubicBezTo>
                  <a:cubicBezTo>
                    <a:pt x="9" y="31"/>
                    <a:pt x="16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/>
            <p:cNvSpPr>
              <a:spLocks/>
            </p:cNvSpPr>
            <p:nvPr userDrawn="1"/>
          </p:nvSpPr>
          <p:spPr bwMode="auto">
            <a:xfrm>
              <a:off x="9206389" y="6684406"/>
              <a:ext cx="46611" cy="49739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2" y="38"/>
                </a:cxn>
                <a:cxn ang="0">
                  <a:pos x="7" y="33"/>
                </a:cxn>
                <a:cxn ang="0">
                  <a:pos x="7" y="8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21" y="3"/>
                </a:cxn>
                <a:cxn ang="0">
                  <a:pos x="16" y="7"/>
                </a:cxn>
                <a:cxn ang="0">
                  <a:pos x="16" y="34"/>
                </a:cxn>
                <a:cxn ang="0">
                  <a:pos x="19" y="37"/>
                </a:cxn>
                <a:cxn ang="0">
                  <a:pos x="27" y="37"/>
                </a:cxn>
                <a:cxn ang="0">
                  <a:pos x="37" y="29"/>
                </a:cxn>
                <a:cxn ang="0">
                  <a:pos x="40" y="29"/>
                </a:cxn>
                <a:cxn ang="0">
                  <a:pos x="35" y="41"/>
                </a:cxn>
              </a:cxnLst>
              <a:rect l="0" t="0" r="r" b="b"/>
              <a:pathLst>
                <a:path w="40" h="41">
                  <a:moveTo>
                    <a:pt x="35" y="4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6" y="38"/>
                    <a:pt x="7" y="37"/>
                    <a:pt x="7" y="33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4"/>
                    <a:pt x="5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7" y="3"/>
                    <a:pt x="16" y="4"/>
                    <a:pt x="16" y="7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6"/>
                    <a:pt x="17" y="37"/>
                    <a:pt x="19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32" y="37"/>
                    <a:pt x="33" y="35"/>
                    <a:pt x="37" y="29"/>
                  </a:cubicBezTo>
                  <a:cubicBezTo>
                    <a:pt x="40" y="29"/>
                    <a:pt x="40" y="29"/>
                    <a:pt x="40" y="29"/>
                  </a:cubicBezTo>
                  <a:lnTo>
                    <a:pt x="35" y="4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5"/>
            <p:cNvSpPr>
              <a:spLocks noEditPoints="1"/>
            </p:cNvSpPr>
            <p:nvPr userDrawn="1"/>
          </p:nvSpPr>
          <p:spPr bwMode="auto">
            <a:xfrm>
              <a:off x="9257995" y="6682691"/>
              <a:ext cx="56600" cy="5145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48" y="21"/>
                </a:cxn>
                <a:cxn ang="0">
                  <a:pos x="24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25" y="40"/>
                </a:cxn>
                <a:cxn ang="0">
                  <a:pos x="39" y="23"/>
                </a:cxn>
                <a:cxn ang="0">
                  <a:pos x="24" y="3"/>
                </a:cxn>
                <a:cxn ang="0">
                  <a:pos x="10" y="19"/>
                </a:cxn>
                <a:cxn ang="0">
                  <a:pos x="25" y="40"/>
                </a:cxn>
              </a:cxnLst>
              <a:rect l="0" t="0" r="r" b="b"/>
              <a:pathLst>
                <a:path w="48" h="42">
                  <a:moveTo>
                    <a:pt x="25" y="0"/>
                  </a:moveTo>
                  <a:cubicBezTo>
                    <a:pt x="39" y="0"/>
                    <a:pt x="48" y="9"/>
                    <a:pt x="48" y="21"/>
                  </a:cubicBezTo>
                  <a:cubicBezTo>
                    <a:pt x="48" y="32"/>
                    <a:pt x="39" y="42"/>
                    <a:pt x="24" y="42"/>
                  </a:cubicBezTo>
                  <a:cubicBezTo>
                    <a:pt x="9" y="42"/>
                    <a:pt x="0" y="33"/>
                    <a:pt x="0" y="22"/>
                  </a:cubicBezTo>
                  <a:cubicBezTo>
                    <a:pt x="0" y="9"/>
                    <a:pt x="11" y="0"/>
                    <a:pt x="25" y="0"/>
                  </a:cubicBezTo>
                  <a:close/>
                  <a:moveTo>
                    <a:pt x="25" y="40"/>
                  </a:moveTo>
                  <a:cubicBezTo>
                    <a:pt x="34" y="40"/>
                    <a:pt x="39" y="32"/>
                    <a:pt x="39" y="23"/>
                  </a:cubicBezTo>
                  <a:cubicBezTo>
                    <a:pt x="39" y="13"/>
                    <a:pt x="33" y="3"/>
                    <a:pt x="24" y="3"/>
                  </a:cubicBezTo>
                  <a:cubicBezTo>
                    <a:pt x="15" y="3"/>
                    <a:pt x="10" y="9"/>
                    <a:pt x="10" y="19"/>
                  </a:cubicBezTo>
                  <a:cubicBezTo>
                    <a:pt x="10" y="31"/>
                    <a:pt x="16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6"/>
            <p:cNvSpPr>
              <a:spLocks/>
            </p:cNvSpPr>
            <p:nvPr userDrawn="1"/>
          </p:nvSpPr>
          <p:spPr bwMode="auto">
            <a:xfrm>
              <a:off x="9324582" y="6682691"/>
              <a:ext cx="53270" cy="51454"/>
            </a:xfrm>
            <a:custGeom>
              <a:avLst/>
              <a:gdLst/>
              <a:ahLst/>
              <a:cxnLst>
                <a:cxn ang="0">
                  <a:pos x="45" y="25"/>
                </a:cxn>
                <a:cxn ang="0">
                  <a:pos x="41" y="29"/>
                </a:cxn>
                <a:cxn ang="0">
                  <a:pos x="41" y="38"/>
                </a:cxn>
                <a:cxn ang="0">
                  <a:pos x="24" y="42"/>
                </a:cxn>
                <a:cxn ang="0">
                  <a:pos x="0" y="21"/>
                </a:cxn>
                <a:cxn ang="0">
                  <a:pos x="23" y="0"/>
                </a:cxn>
                <a:cxn ang="0">
                  <a:pos x="37" y="3"/>
                </a:cxn>
                <a:cxn ang="0">
                  <a:pos x="39" y="2"/>
                </a:cxn>
                <a:cxn ang="0">
                  <a:pos x="41" y="2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25" y="3"/>
                </a:cxn>
                <a:cxn ang="0">
                  <a:pos x="9" y="21"/>
                </a:cxn>
                <a:cxn ang="0">
                  <a:pos x="25" y="39"/>
                </a:cxn>
                <a:cxn ang="0">
                  <a:pos x="32" y="38"/>
                </a:cxn>
                <a:cxn ang="0">
                  <a:pos x="32" y="29"/>
                </a:cxn>
                <a:cxn ang="0">
                  <a:pos x="24" y="25"/>
                </a:cxn>
                <a:cxn ang="0">
                  <a:pos x="24" y="22"/>
                </a:cxn>
                <a:cxn ang="0">
                  <a:pos x="45" y="22"/>
                </a:cxn>
                <a:cxn ang="0">
                  <a:pos x="45" y="25"/>
                </a:cxn>
              </a:cxnLst>
              <a:rect l="0" t="0" r="r" b="b"/>
              <a:pathLst>
                <a:path w="45" h="42">
                  <a:moveTo>
                    <a:pt x="45" y="25"/>
                  </a:moveTo>
                  <a:cubicBezTo>
                    <a:pt x="42" y="25"/>
                    <a:pt x="41" y="26"/>
                    <a:pt x="41" y="29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36" y="40"/>
                    <a:pt x="30" y="42"/>
                    <a:pt x="24" y="42"/>
                  </a:cubicBezTo>
                  <a:cubicBezTo>
                    <a:pt x="8" y="42"/>
                    <a:pt x="0" y="33"/>
                    <a:pt x="0" y="21"/>
                  </a:cubicBezTo>
                  <a:cubicBezTo>
                    <a:pt x="0" y="9"/>
                    <a:pt x="10" y="0"/>
                    <a:pt x="23" y="0"/>
                  </a:cubicBezTo>
                  <a:cubicBezTo>
                    <a:pt x="30" y="0"/>
                    <a:pt x="35" y="3"/>
                    <a:pt x="37" y="3"/>
                  </a:cubicBezTo>
                  <a:cubicBezTo>
                    <a:pt x="38" y="3"/>
                    <a:pt x="39" y="2"/>
                    <a:pt x="39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7"/>
                    <a:pt x="32" y="3"/>
                    <a:pt x="25" y="3"/>
                  </a:cubicBezTo>
                  <a:cubicBezTo>
                    <a:pt x="16" y="3"/>
                    <a:pt x="9" y="10"/>
                    <a:pt x="9" y="21"/>
                  </a:cubicBezTo>
                  <a:cubicBezTo>
                    <a:pt x="9" y="31"/>
                    <a:pt x="16" y="39"/>
                    <a:pt x="25" y="39"/>
                  </a:cubicBezTo>
                  <a:cubicBezTo>
                    <a:pt x="28" y="39"/>
                    <a:pt x="30" y="39"/>
                    <a:pt x="32" y="3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6"/>
                    <a:pt x="31" y="25"/>
                    <a:pt x="24" y="25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45" y="22"/>
                    <a:pt x="45" y="22"/>
                    <a:pt x="45" y="22"/>
                  </a:cubicBezTo>
                  <a:lnTo>
                    <a:pt x="45" y="2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7"/>
            <p:cNvSpPr>
              <a:spLocks/>
            </p:cNvSpPr>
            <p:nvPr userDrawn="1"/>
          </p:nvSpPr>
          <p:spPr bwMode="auto">
            <a:xfrm>
              <a:off x="9381182" y="6684406"/>
              <a:ext cx="58264" cy="49739"/>
            </a:xfrm>
            <a:custGeom>
              <a:avLst/>
              <a:gdLst/>
              <a:ahLst/>
              <a:cxnLst>
                <a:cxn ang="0">
                  <a:pos x="30" y="33"/>
                </a:cxn>
                <a:cxn ang="0">
                  <a:pos x="35" y="38"/>
                </a:cxn>
                <a:cxn ang="0">
                  <a:pos x="36" y="38"/>
                </a:cxn>
                <a:cxn ang="0">
                  <a:pos x="36" y="41"/>
                </a:cxn>
                <a:cxn ang="0">
                  <a:pos x="14" y="41"/>
                </a:cxn>
                <a:cxn ang="0">
                  <a:pos x="14" y="38"/>
                </a:cxn>
                <a:cxn ang="0">
                  <a:pos x="16" y="38"/>
                </a:cxn>
                <a:cxn ang="0">
                  <a:pos x="21" y="33"/>
                </a:cxn>
                <a:cxn ang="0">
                  <a:pos x="21" y="24"/>
                </a:cxn>
                <a:cxn ang="0">
                  <a:pos x="7" y="6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21" y="3"/>
                </a:cxn>
                <a:cxn ang="0">
                  <a:pos x="18" y="6"/>
                </a:cxn>
                <a:cxn ang="0">
                  <a:pos x="28" y="20"/>
                </a:cxn>
                <a:cxn ang="0">
                  <a:pos x="36" y="8"/>
                </a:cxn>
                <a:cxn ang="0">
                  <a:pos x="33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48" y="0"/>
                </a:cxn>
                <a:cxn ang="0">
                  <a:pos x="48" y="3"/>
                </a:cxn>
                <a:cxn ang="0">
                  <a:pos x="41" y="7"/>
                </a:cxn>
                <a:cxn ang="0">
                  <a:pos x="30" y="24"/>
                </a:cxn>
                <a:cxn ang="0">
                  <a:pos x="30" y="33"/>
                </a:cxn>
              </a:cxnLst>
              <a:rect l="0" t="0" r="r" b="b"/>
              <a:pathLst>
                <a:path w="48" h="41">
                  <a:moveTo>
                    <a:pt x="30" y="33"/>
                  </a:moveTo>
                  <a:cubicBezTo>
                    <a:pt x="30" y="36"/>
                    <a:pt x="31" y="38"/>
                    <a:pt x="35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20" y="38"/>
                    <a:pt x="21" y="36"/>
                    <a:pt x="21" y="33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3"/>
                    <a:pt x="4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7" y="3"/>
                    <a:pt x="16" y="4"/>
                    <a:pt x="18" y="6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5"/>
                    <a:pt x="38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3"/>
                    <a:pt x="43" y="4"/>
                    <a:pt x="41" y="7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26571" y="290822"/>
            <a:ext cx="779621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590" tIns="51296" rIns="102590" bIns="512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4063" y="1757363"/>
            <a:ext cx="8550275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590" tIns="51296" rIns="102590" bIns="51296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16" name="Straight Connector 12"/>
          <p:cNvCxnSpPr>
            <a:cxnSpLocks noChangeShapeType="1"/>
          </p:cNvCxnSpPr>
          <p:nvPr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555625" y="442913"/>
            <a:ext cx="53657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50875" y="509588"/>
            <a:ext cx="358775" cy="428625"/>
          </a:xfrm>
          <a:custGeom>
            <a:avLst/>
            <a:gdLst/>
            <a:ahLst/>
            <a:cxnLst>
              <a:cxn ang="0">
                <a:pos x="46" y="20"/>
              </a:cxn>
              <a:cxn ang="0">
                <a:pos x="29" y="35"/>
              </a:cxn>
              <a:cxn ang="0">
                <a:pos x="84" y="93"/>
              </a:cxn>
              <a:cxn ang="0">
                <a:pos x="66" y="105"/>
              </a:cxn>
              <a:cxn ang="0">
                <a:pos x="23" y="27"/>
              </a:cxn>
              <a:cxn ang="0">
                <a:pos x="90" y="31"/>
              </a:cxn>
              <a:cxn ang="0">
                <a:pos x="44" y="107"/>
              </a:cxn>
              <a:cxn ang="0">
                <a:pos x="40" y="78"/>
              </a:cxn>
              <a:cxn ang="0">
                <a:pos x="85" y="33"/>
              </a:cxn>
              <a:cxn ang="0">
                <a:pos x="69" y="19"/>
              </a:cxn>
              <a:cxn ang="0">
                <a:pos x="29" y="104"/>
              </a:cxn>
              <a:cxn ang="0">
                <a:pos x="86" y="56"/>
              </a:cxn>
              <a:cxn ang="0">
                <a:pos x="46" y="20"/>
              </a:cxn>
            </a:cxnLst>
            <a:rect l="0" t="0" r="r" b="b"/>
            <a:pathLst>
              <a:path w="112" h="134">
                <a:moveTo>
                  <a:pt x="46" y="20"/>
                </a:moveTo>
                <a:cubicBezTo>
                  <a:pt x="23" y="7"/>
                  <a:pt x="6" y="9"/>
                  <a:pt x="29" y="35"/>
                </a:cubicBezTo>
                <a:cubicBezTo>
                  <a:pt x="41" y="48"/>
                  <a:pt x="75" y="78"/>
                  <a:pt x="84" y="93"/>
                </a:cubicBezTo>
                <a:cubicBezTo>
                  <a:pt x="102" y="118"/>
                  <a:pt x="90" y="120"/>
                  <a:pt x="66" y="105"/>
                </a:cubicBezTo>
                <a:cubicBezTo>
                  <a:pt x="42" y="89"/>
                  <a:pt x="6" y="56"/>
                  <a:pt x="23" y="27"/>
                </a:cubicBezTo>
                <a:cubicBezTo>
                  <a:pt x="40" y="0"/>
                  <a:pt x="83" y="11"/>
                  <a:pt x="90" y="31"/>
                </a:cubicBezTo>
                <a:cubicBezTo>
                  <a:pt x="100" y="58"/>
                  <a:pt x="83" y="84"/>
                  <a:pt x="44" y="107"/>
                </a:cubicBezTo>
                <a:cubicBezTo>
                  <a:pt x="13" y="125"/>
                  <a:pt x="10" y="110"/>
                  <a:pt x="40" y="78"/>
                </a:cubicBezTo>
                <a:cubicBezTo>
                  <a:pt x="71" y="45"/>
                  <a:pt x="78" y="40"/>
                  <a:pt x="85" y="33"/>
                </a:cubicBezTo>
                <a:cubicBezTo>
                  <a:pt x="101" y="14"/>
                  <a:pt x="91" y="5"/>
                  <a:pt x="69" y="19"/>
                </a:cubicBezTo>
                <a:cubicBezTo>
                  <a:pt x="39" y="37"/>
                  <a:pt x="0" y="74"/>
                  <a:pt x="29" y="104"/>
                </a:cubicBezTo>
                <a:cubicBezTo>
                  <a:pt x="59" y="134"/>
                  <a:pt x="112" y="102"/>
                  <a:pt x="86" y="56"/>
                </a:cubicBezTo>
                <a:cubicBezTo>
                  <a:pt x="73" y="34"/>
                  <a:pt x="44" y="19"/>
                  <a:pt x="46" y="20"/>
                </a:cubicBezTo>
                <a:close/>
              </a:path>
            </a:pathLst>
          </a:custGeom>
          <a:noFill/>
          <a:ln w="9525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Freeform 6"/>
          <p:cNvSpPr>
            <a:spLocks/>
          </p:cNvSpPr>
          <p:nvPr/>
        </p:nvSpPr>
        <p:spPr bwMode="auto">
          <a:xfrm>
            <a:off x="558800" y="446088"/>
            <a:ext cx="434975" cy="530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" y="0"/>
              </a:cxn>
              <a:cxn ang="0">
                <a:pos x="58" y="34"/>
              </a:cxn>
              <a:cxn ang="0">
                <a:pos x="58" y="300"/>
              </a:cxn>
              <a:cxn ang="0">
                <a:pos x="233" y="300"/>
              </a:cxn>
              <a:cxn ang="0">
                <a:pos x="274" y="270"/>
              </a:cxn>
              <a:cxn ang="0">
                <a:pos x="239" y="334"/>
              </a:cxn>
              <a:cxn ang="0">
                <a:pos x="0" y="334"/>
              </a:cxn>
              <a:cxn ang="0">
                <a:pos x="20" y="300"/>
              </a:cxn>
              <a:cxn ang="0">
                <a:pos x="20" y="34"/>
              </a:cxn>
              <a:cxn ang="0">
                <a:pos x="0" y="0"/>
              </a:cxn>
            </a:cxnLst>
            <a:rect l="0" t="0" r="r" b="b"/>
            <a:pathLst>
              <a:path w="274" h="334">
                <a:moveTo>
                  <a:pt x="0" y="0"/>
                </a:moveTo>
                <a:lnTo>
                  <a:pt x="80" y="0"/>
                </a:lnTo>
                <a:lnTo>
                  <a:pt x="58" y="34"/>
                </a:lnTo>
                <a:lnTo>
                  <a:pt x="58" y="300"/>
                </a:lnTo>
                <a:lnTo>
                  <a:pt x="233" y="300"/>
                </a:lnTo>
                <a:lnTo>
                  <a:pt x="274" y="270"/>
                </a:lnTo>
                <a:lnTo>
                  <a:pt x="239" y="334"/>
                </a:lnTo>
                <a:lnTo>
                  <a:pt x="0" y="334"/>
                </a:lnTo>
                <a:lnTo>
                  <a:pt x="20" y="300"/>
                </a:lnTo>
                <a:lnTo>
                  <a:pt x="20" y="3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660400" y="449263"/>
            <a:ext cx="431800" cy="530225"/>
          </a:xfrm>
          <a:custGeom>
            <a:avLst/>
            <a:gdLst/>
            <a:ahLst/>
            <a:cxnLst>
              <a:cxn ang="0">
                <a:pos x="272" y="334"/>
              </a:cxn>
              <a:cxn ang="0">
                <a:pos x="191" y="334"/>
              </a:cxn>
              <a:cxn ang="0">
                <a:pos x="214" y="300"/>
              </a:cxn>
              <a:cxn ang="0">
                <a:pos x="214" y="34"/>
              </a:cxn>
              <a:cxn ang="0">
                <a:pos x="41" y="34"/>
              </a:cxn>
              <a:cxn ang="0">
                <a:pos x="0" y="64"/>
              </a:cxn>
              <a:cxn ang="0">
                <a:pos x="34" y="0"/>
              </a:cxn>
              <a:cxn ang="0">
                <a:pos x="272" y="0"/>
              </a:cxn>
              <a:cxn ang="0">
                <a:pos x="252" y="34"/>
              </a:cxn>
              <a:cxn ang="0">
                <a:pos x="252" y="300"/>
              </a:cxn>
              <a:cxn ang="0">
                <a:pos x="272" y="334"/>
              </a:cxn>
            </a:cxnLst>
            <a:rect l="0" t="0" r="r" b="b"/>
            <a:pathLst>
              <a:path w="272" h="334">
                <a:moveTo>
                  <a:pt x="272" y="334"/>
                </a:moveTo>
                <a:lnTo>
                  <a:pt x="191" y="334"/>
                </a:lnTo>
                <a:lnTo>
                  <a:pt x="214" y="300"/>
                </a:lnTo>
                <a:lnTo>
                  <a:pt x="214" y="34"/>
                </a:lnTo>
                <a:lnTo>
                  <a:pt x="41" y="34"/>
                </a:lnTo>
                <a:lnTo>
                  <a:pt x="0" y="64"/>
                </a:lnTo>
                <a:lnTo>
                  <a:pt x="34" y="0"/>
                </a:lnTo>
                <a:lnTo>
                  <a:pt x="272" y="0"/>
                </a:lnTo>
                <a:lnTo>
                  <a:pt x="252" y="34"/>
                </a:lnTo>
                <a:lnTo>
                  <a:pt x="252" y="300"/>
                </a:lnTo>
                <a:lnTo>
                  <a:pt x="272" y="3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1032"/>
          <p:cNvSpPr>
            <a:spLocks noChangeArrowheads="1"/>
          </p:cNvSpPr>
          <p:nvPr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chemeClr val="bg1"/>
                </a:solidFill>
                <a:cs typeface="Arial" pitchFamily="34" charset="0"/>
              </a:rPr>
              <a:t>12U-0</a:t>
            </a:r>
            <a:fld id="{6A829F23-F466-44AA-A5B9-24580D3A690E}" type="slidenum">
              <a:rPr lang="en-US" sz="1000" smtClean="0">
                <a:solidFill>
                  <a:schemeClr val="bg1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82588" indent="-382588" algn="l" defTabSz="1019175" rtl="0" eaLnBrk="1" fontAlgn="base" hangingPunct="1">
        <a:spcBef>
          <a:spcPct val="75000"/>
        </a:spcBef>
        <a:spcAft>
          <a:spcPct val="0"/>
        </a:spcAft>
        <a:buSzPct val="125000"/>
        <a:buChar char="•"/>
        <a:defRPr sz="2000" b="1">
          <a:solidFill>
            <a:schemeClr val="bg1"/>
          </a:solidFill>
          <a:latin typeface="+mn-lt"/>
          <a:ea typeface="+mn-ea"/>
          <a:cs typeface="+mn-cs"/>
        </a:defRPr>
      </a:lvl1pPr>
      <a:lvl2pPr marL="960438" indent="-381000" algn="l" defTabSz="1019175" rtl="0" eaLnBrk="1" fontAlgn="base" hangingPunct="1">
        <a:spcBef>
          <a:spcPct val="50000"/>
        </a:spcBef>
        <a:spcAft>
          <a:spcPct val="0"/>
        </a:spcAft>
        <a:buSzPct val="100000"/>
        <a:buChar char="–"/>
        <a:defRPr b="1">
          <a:solidFill>
            <a:schemeClr val="bg1"/>
          </a:solidFill>
          <a:latin typeface="+mn-lt"/>
        </a:defRPr>
      </a:lvl2pPr>
      <a:lvl3pPr marL="1343025" indent="-255588" algn="l" defTabSz="1019175" rtl="0" eaLnBrk="1" fontAlgn="base" hangingPunct="1">
        <a:spcBef>
          <a:spcPct val="35000"/>
        </a:spcBef>
        <a:spcAft>
          <a:spcPct val="0"/>
        </a:spcAft>
        <a:buSzPct val="100000"/>
        <a:buChar char=" "/>
        <a:defRPr sz="1600" b="1">
          <a:solidFill>
            <a:schemeClr val="bg1"/>
          </a:solidFill>
          <a:latin typeface="+mn-lt"/>
        </a:defRPr>
      </a:lvl3pPr>
      <a:lvl4pPr marL="1722438" indent="-131763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bg1"/>
          </a:solidFill>
          <a:latin typeface="+mn-lt"/>
        </a:defRPr>
      </a:lvl4pPr>
      <a:lvl5pPr marL="2038350" indent="-2095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bg1"/>
          </a:solidFill>
          <a:latin typeface="+mn-lt"/>
        </a:defRPr>
      </a:lvl5pPr>
      <a:lvl6pPr marL="24955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6pPr>
      <a:lvl7pPr marL="29527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7pPr>
      <a:lvl8pPr marL="34099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8pPr>
      <a:lvl9pPr marL="38671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Jeremy </a:t>
            </a:r>
            <a:r>
              <a:rPr lang="en-US" dirty="0" err="1" smtClean="0"/>
              <a:t>Kepner</a:t>
            </a:r>
            <a:endParaRPr lang="en-US" dirty="0" smtClean="0"/>
          </a:p>
          <a:p>
            <a:r>
              <a:rPr lang="en-US" sz="2000" dirty="0" smtClean="0"/>
              <a:t>Lecture 1: Using Associative Arrays</a:t>
            </a:r>
          </a:p>
          <a:p>
            <a:endParaRPr lang="en-US" sz="2000" dirty="0" smtClean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Signal Processing on Databases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1134" y="6359343"/>
            <a:ext cx="46733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dirty="0" smtClean="0">
                <a:solidFill>
                  <a:schemeClr val="bg2">
                    <a:lumMod val="50000"/>
                  </a:schemeClr>
                </a:solidFill>
              </a:rPr>
              <a:t>This work is sponsored by the </a:t>
            </a:r>
            <a:r>
              <a:rPr lang="en-US" sz="900" dirty="0" smtClean="0">
                <a:solidFill>
                  <a:schemeClr val="bg2">
                    <a:lumMod val="50000"/>
                  </a:schemeClr>
                </a:solidFill>
              </a:rPr>
              <a:t>Department </a:t>
            </a:r>
            <a:r>
              <a:rPr lang="en-US" sz="900" b="0" dirty="0" smtClean="0">
                <a:solidFill>
                  <a:schemeClr val="bg2">
                    <a:lumMod val="50000"/>
                  </a:schemeClr>
                </a:solidFill>
              </a:rPr>
              <a:t>of the Air Force under Air Force Contract #FA8721-05-C-0002.  Opinions, interpretations, recommendations and conclusions are those of the authors and are not necessarily endorsed by the United States Government.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490913" y="6424377"/>
            <a:ext cx="3076574" cy="357423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algn="ctr" fontAlgn="base"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Power law (as expected)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Degree Distribution</a:t>
            </a:r>
            <a:endParaRPr lang="en-US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 rot="-5400000">
            <a:off x="899538" y="3451490"/>
            <a:ext cx="2088713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Number of Records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4082351" y="5676371"/>
            <a:ext cx="2114361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Number of citations</a:t>
            </a:r>
          </a:p>
        </p:txBody>
      </p:sp>
      <p:pic>
        <p:nvPicPr>
          <p:cNvPr id="15" name="Picture 8" descr="WOS-2005-D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65350" y="1528763"/>
            <a:ext cx="5948363" cy="418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67865" y="6329128"/>
            <a:ext cx="6122670" cy="395522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algn="ctr" fontAlgn="base">
              <a:lnSpc>
                <a:spcPts val="22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Counts how many times a pair of Authors are in the same </a:t>
            </a:r>
            <a:r>
              <a:rPr lang="en-US" b="1" kern="0" dirty="0" err="1" smtClean="0"/>
              <a:t>DoclD</a:t>
            </a:r>
            <a:endParaRPr lang="en-US" b="1" kern="0" dirty="0" smtClean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Author Graph</a:t>
            </a:r>
            <a:endParaRPr lang="en-US" dirty="0"/>
          </a:p>
        </p:txBody>
      </p:sp>
      <p:pic>
        <p:nvPicPr>
          <p:cNvPr id="14" name="Picture 11" descr="auth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8025" y="1671638"/>
            <a:ext cx="8683625" cy="423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/>
          <p:cNvSpPr>
            <a:spLocks noChangeArrowheads="1"/>
          </p:cNvSpPr>
          <p:nvPr/>
        </p:nvSpPr>
        <p:spPr bwMode="auto">
          <a:xfrm rot="-5400000">
            <a:off x="38715" y="3617383"/>
            <a:ext cx="857607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Author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621034" y="5901796"/>
            <a:ext cx="857607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Author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2272958" y="1323138"/>
            <a:ext cx="5813127" cy="36997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lvl="0" defTabSz="914400"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E(: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StartsWith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('author</a:t>
            </a:r>
            <a:r>
              <a:rPr lang="en-US" sz="1800" b="1" kern="0" dirty="0">
                <a:solidFill>
                  <a:srgbClr val="000000"/>
                </a:solidFill>
              </a:rPr>
              <a:t>/</a:t>
            </a:r>
            <a:r>
              <a:rPr lang="en-US" sz="1800" b="1" kern="0" dirty="0" smtClean="0">
                <a:solidFill>
                  <a:srgbClr val="000000"/>
                </a:solidFill>
              </a:rPr>
              <a:t>,'</a:t>
            </a:r>
            <a:r>
              <a:rPr lang="en-US" sz="1800" b="1" kern="0" dirty="0">
                <a:solidFill>
                  <a:srgbClr val="000000"/>
                </a:solidFill>
              </a:rPr>
              <a:t>)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r>
              <a: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* E(:</a:t>
            </a:r>
            <a:r>
              <a:rPr lang="en-US" sz="1800" b="1" kern="0" dirty="0">
                <a:solidFill>
                  <a:srgbClr val="000000"/>
                </a:solidFill>
              </a:rPr>
              <a:t>, </a:t>
            </a:r>
            <a:r>
              <a:rPr lang="en-US" sz="1800" b="1" kern="0" dirty="0" err="1">
                <a:solidFill>
                  <a:srgbClr val="000000"/>
                </a:solidFill>
              </a:rPr>
              <a:t>StartsWith</a:t>
            </a:r>
            <a:r>
              <a:rPr lang="en-US" sz="1800" b="1" kern="0" dirty="0">
                <a:solidFill>
                  <a:srgbClr val="000000"/>
                </a:solidFill>
              </a:rPr>
              <a:t>('author/'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Author </a:t>
            </a:r>
            <a:r>
              <a:rPr lang="en-US" dirty="0" err="1" smtClean="0"/>
              <a:t>DoclD</a:t>
            </a:r>
            <a:r>
              <a:rPr lang="en-US" dirty="0" smtClean="0"/>
              <a:t> Graph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145983" y="6329128"/>
            <a:ext cx="5766435" cy="395522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algn="ctr" fontAlgn="base">
              <a:lnSpc>
                <a:spcPts val="22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Counts how many times a pair of </a:t>
            </a:r>
            <a:r>
              <a:rPr lang="en-US" b="1" kern="0" dirty="0" err="1" smtClean="0"/>
              <a:t>DoclDs</a:t>
            </a:r>
            <a:r>
              <a:rPr lang="en-US" b="1" kern="0" dirty="0" smtClean="0"/>
              <a:t> share an Author</a:t>
            </a:r>
          </a:p>
        </p:txBody>
      </p:sp>
      <p:pic>
        <p:nvPicPr>
          <p:cNvPr id="15" name="Picture 11" descr="author_d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9138" y="1671638"/>
            <a:ext cx="8739187" cy="420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4"/>
          <p:cNvSpPr>
            <a:spLocks noChangeArrowheads="1"/>
          </p:cNvSpPr>
          <p:nvPr/>
        </p:nvSpPr>
        <p:spPr bwMode="auto">
          <a:xfrm rot="-5400000">
            <a:off x="126415" y="3603096"/>
            <a:ext cx="777457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DocID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892675" y="5892271"/>
            <a:ext cx="777457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DocID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272958" y="1323138"/>
            <a:ext cx="5813127" cy="36997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lvl="0" defTabSz="914400"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E(: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StartsWith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('author</a:t>
            </a:r>
            <a:r>
              <a:rPr lang="en-US" sz="1800" b="1" kern="0" dirty="0">
                <a:solidFill>
                  <a:srgbClr val="000000"/>
                </a:solidFill>
              </a:rPr>
              <a:t>/</a:t>
            </a:r>
            <a:r>
              <a:rPr lang="en-US" sz="1800" b="1" kern="0" dirty="0" smtClean="0">
                <a:solidFill>
                  <a:srgbClr val="000000"/>
                </a:solidFill>
              </a:rPr>
              <a:t>,'</a:t>
            </a:r>
            <a:r>
              <a:rPr lang="en-US" sz="1800" b="1" kern="0" dirty="0">
                <a:solidFill>
                  <a:srgbClr val="000000"/>
                </a:solidFill>
              </a:rPr>
              <a:t>)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* E(:</a:t>
            </a:r>
            <a:r>
              <a:rPr lang="en-US" sz="1800" b="1" kern="0" dirty="0">
                <a:solidFill>
                  <a:srgbClr val="000000"/>
                </a:solidFill>
              </a:rPr>
              <a:t>, </a:t>
            </a:r>
            <a:r>
              <a:rPr lang="en-US" sz="1800" b="1" kern="0" dirty="0" err="1">
                <a:solidFill>
                  <a:srgbClr val="000000"/>
                </a:solidFill>
              </a:rPr>
              <a:t>StartsWith</a:t>
            </a:r>
            <a:r>
              <a:rPr lang="en-US" sz="1800" b="1" kern="0" dirty="0">
                <a:solidFill>
                  <a:srgbClr val="000000"/>
                </a:solidFill>
              </a:rPr>
              <a:t>('author</a:t>
            </a:r>
            <a:r>
              <a:rPr lang="en-US" sz="1800" b="1" kern="0" dirty="0" smtClean="0">
                <a:solidFill>
                  <a:srgbClr val="000000"/>
                </a:solidFill>
              </a:rPr>
              <a:t>/’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r>
              <a:rPr lang="en-US" sz="1800" b="1" kern="0" baseline="30000" dirty="0" smtClean="0">
                <a:solidFill>
                  <a:srgbClr val="000000"/>
                </a:solidFill>
              </a:rPr>
              <a:t>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Institution Graph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915954" y="6329128"/>
            <a:ext cx="6226492" cy="395522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algn="ctr" fontAlgn="base">
              <a:lnSpc>
                <a:spcPts val="22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Counts how many times a pair of Institutions are the same </a:t>
            </a:r>
            <a:r>
              <a:rPr lang="en-US" b="1" kern="0" dirty="0" err="1" smtClean="0"/>
              <a:t>DoclD</a:t>
            </a:r>
            <a:endParaRPr lang="en-US" b="1" kern="0" dirty="0" smtClean="0"/>
          </a:p>
        </p:txBody>
      </p:sp>
      <p:pic>
        <p:nvPicPr>
          <p:cNvPr id="11" name="Picture 11" descr="institu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6125" y="1639888"/>
            <a:ext cx="8712200" cy="423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4"/>
          <p:cNvSpPr>
            <a:spLocks noChangeArrowheads="1"/>
          </p:cNvSpPr>
          <p:nvPr/>
        </p:nvSpPr>
        <p:spPr bwMode="auto">
          <a:xfrm rot="-5400000">
            <a:off x="-74760" y="3603096"/>
            <a:ext cx="1179810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Institution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892675" y="5892271"/>
            <a:ext cx="1179810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Institution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839350" y="1323138"/>
            <a:ext cx="6662631" cy="36997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lvl="0" defTabSz="914400"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E(: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StartsWith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lang="en-US" sz="1800" b="1" kern="0" dirty="0">
                <a:solidFill>
                  <a:srgbClr val="000000"/>
                </a:solidFill>
              </a:rPr>
              <a:t>'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institution</a:t>
            </a:r>
            <a:r>
              <a:rPr lang="en-US" sz="1800" b="1" kern="0" dirty="0" smtClean="0">
                <a:solidFill>
                  <a:srgbClr val="000000"/>
                </a:solidFill>
              </a:rPr>
              <a:t>/,'</a:t>
            </a:r>
            <a:r>
              <a:rPr lang="en-US" sz="1800" b="1" kern="0" dirty="0">
                <a:solidFill>
                  <a:srgbClr val="000000"/>
                </a:solidFill>
              </a:rPr>
              <a:t>)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r>
              <a: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* E(:</a:t>
            </a:r>
            <a:r>
              <a:rPr lang="en-US" sz="1800" b="1" kern="0" dirty="0">
                <a:solidFill>
                  <a:srgbClr val="000000"/>
                </a:solidFill>
              </a:rPr>
              <a:t>, </a:t>
            </a:r>
            <a:r>
              <a:rPr lang="en-US" sz="1800" b="1" kern="0" dirty="0" err="1">
                <a:solidFill>
                  <a:srgbClr val="000000"/>
                </a:solidFill>
              </a:rPr>
              <a:t>StartsWith</a:t>
            </a:r>
            <a:r>
              <a:rPr lang="en-US" sz="1800" b="1" kern="0" dirty="0">
                <a:solidFill>
                  <a:srgbClr val="000000"/>
                </a:solidFill>
              </a:rPr>
              <a:t>(</a:t>
            </a:r>
            <a:r>
              <a:rPr lang="en-US" sz="1800" b="1" kern="0" dirty="0" smtClean="0">
                <a:solidFill>
                  <a:srgbClr val="000000"/>
                </a:solidFill>
              </a:rPr>
              <a:t>'institution/</a:t>
            </a:r>
            <a:r>
              <a:rPr lang="en-US" sz="1800" b="1" kern="0" dirty="0">
                <a:solidFill>
                  <a:srgbClr val="000000"/>
                </a:solidFill>
              </a:rPr>
              <a:t>'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nstitution_d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9138" y="1639888"/>
            <a:ext cx="8739187" cy="420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Institution </a:t>
            </a:r>
            <a:r>
              <a:rPr lang="en-US" dirty="0" err="1" smtClean="0"/>
              <a:t>DoclD</a:t>
            </a:r>
            <a:r>
              <a:rPr lang="en-US" dirty="0" smtClean="0"/>
              <a:t> Graph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110502" y="6329128"/>
            <a:ext cx="5837396" cy="395522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algn="ctr" fontAlgn="base">
              <a:lnSpc>
                <a:spcPts val="22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Counts how many times a pair of </a:t>
            </a:r>
            <a:r>
              <a:rPr lang="en-US" b="1" kern="0" dirty="0" err="1" smtClean="0"/>
              <a:t>DoclDs</a:t>
            </a:r>
            <a:r>
              <a:rPr lang="en-US" b="1" kern="0" dirty="0" smtClean="0"/>
              <a:t> share an Institution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 rot="-5400000">
            <a:off x="126416" y="3571346"/>
            <a:ext cx="777457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DoclD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700003" y="5892271"/>
            <a:ext cx="777457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DoclD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839350" y="1323138"/>
            <a:ext cx="6662631" cy="36997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lvl="0" defTabSz="914400"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E(: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StartsWith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lang="en-US" sz="1800" b="1" kern="0" dirty="0">
                <a:solidFill>
                  <a:srgbClr val="000000"/>
                </a:solidFill>
              </a:rPr>
              <a:t>'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institution</a:t>
            </a:r>
            <a:r>
              <a:rPr lang="en-US" sz="1800" b="1" kern="0" dirty="0" smtClean="0">
                <a:solidFill>
                  <a:srgbClr val="000000"/>
                </a:solidFill>
              </a:rPr>
              <a:t>/,'</a:t>
            </a:r>
            <a:r>
              <a:rPr lang="en-US" sz="1800" b="1" kern="0" dirty="0">
                <a:solidFill>
                  <a:srgbClr val="000000"/>
                </a:solidFill>
              </a:rPr>
              <a:t>)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* E(:</a:t>
            </a:r>
            <a:r>
              <a:rPr lang="en-US" sz="1800" b="1" kern="0" dirty="0">
                <a:solidFill>
                  <a:srgbClr val="000000"/>
                </a:solidFill>
              </a:rPr>
              <a:t>, </a:t>
            </a:r>
            <a:r>
              <a:rPr lang="en-US" sz="1800" b="1" kern="0" dirty="0" err="1">
                <a:solidFill>
                  <a:srgbClr val="000000"/>
                </a:solidFill>
              </a:rPr>
              <a:t>StartsWith</a:t>
            </a:r>
            <a:r>
              <a:rPr lang="en-US" sz="1800" b="1" kern="0" dirty="0">
                <a:solidFill>
                  <a:srgbClr val="000000"/>
                </a:solidFill>
              </a:rPr>
              <a:t>(</a:t>
            </a:r>
            <a:r>
              <a:rPr lang="en-US" sz="1800" b="1" kern="0" dirty="0" smtClean="0">
                <a:solidFill>
                  <a:srgbClr val="000000"/>
                </a:solidFill>
              </a:rPr>
              <a:t>'institution/’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r>
              <a:rPr lang="en-US" sz="1800" b="1" kern="0" baseline="30000" dirty="0" smtClean="0">
                <a:solidFill>
                  <a:srgbClr val="000000"/>
                </a:solidFill>
              </a:rPr>
              <a:t>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keyword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5313" y="1633538"/>
            <a:ext cx="8948737" cy="423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Keyword Graph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857375" y="6329128"/>
            <a:ext cx="6343650" cy="395522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algn="ctr" fontAlgn="base">
              <a:lnSpc>
                <a:spcPts val="22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Counts how many times a pair of Keywords are in the same </a:t>
            </a:r>
            <a:r>
              <a:rPr lang="en-US" b="1" kern="0" dirty="0" err="1" smtClean="0"/>
              <a:t>DoclD</a:t>
            </a:r>
            <a:endParaRPr lang="en-US" b="1" kern="0" dirty="0" smtClean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 rot="-5400000">
            <a:off x="-77314" y="3571346"/>
            <a:ext cx="1051570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Keyword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562946" y="5892271"/>
            <a:ext cx="1051570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Keyword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839350" y="1323138"/>
            <a:ext cx="6419626" cy="36997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lvl="0" defTabSz="914400"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E(: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StartsWith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lang="en-US" sz="1800" b="1" kern="0" dirty="0" smtClean="0">
                <a:solidFill>
                  <a:srgbClr val="000000"/>
                </a:solidFill>
              </a:rPr>
              <a:t>'keyword/,'</a:t>
            </a:r>
            <a:r>
              <a:rPr lang="en-US" sz="1800" b="1" kern="0" dirty="0">
                <a:solidFill>
                  <a:srgbClr val="000000"/>
                </a:solidFill>
              </a:rPr>
              <a:t>)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r>
              <a: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* E(:</a:t>
            </a:r>
            <a:r>
              <a:rPr lang="en-US" sz="1800" b="1" kern="0" dirty="0">
                <a:solidFill>
                  <a:srgbClr val="000000"/>
                </a:solidFill>
              </a:rPr>
              <a:t>, </a:t>
            </a:r>
            <a:r>
              <a:rPr lang="en-US" sz="1800" b="1" kern="0" dirty="0" err="1">
                <a:solidFill>
                  <a:srgbClr val="000000"/>
                </a:solidFill>
              </a:rPr>
              <a:t>StartsWith</a:t>
            </a:r>
            <a:r>
              <a:rPr lang="en-US" sz="1800" b="1" kern="0" dirty="0">
                <a:solidFill>
                  <a:srgbClr val="000000"/>
                </a:solidFill>
              </a:rPr>
              <a:t>(</a:t>
            </a:r>
            <a:r>
              <a:rPr lang="en-US" sz="1800" b="1" kern="0" dirty="0" smtClean="0">
                <a:solidFill>
                  <a:srgbClr val="000000"/>
                </a:solidFill>
              </a:rPr>
              <a:t>'</a:t>
            </a:r>
            <a:r>
              <a:rPr lang="en-US" sz="1800" b="1" kern="0" dirty="0">
                <a:solidFill>
                  <a:srgbClr val="000000"/>
                </a:solidFill>
              </a:rPr>
              <a:t>keyword</a:t>
            </a:r>
            <a:r>
              <a:rPr lang="en-US" sz="1800" b="1" kern="0" dirty="0" smtClean="0">
                <a:solidFill>
                  <a:srgbClr val="000000"/>
                </a:solidFill>
              </a:rPr>
              <a:t>/</a:t>
            </a:r>
            <a:r>
              <a:rPr lang="en-US" sz="1800" b="1" kern="0" dirty="0">
                <a:solidFill>
                  <a:srgbClr val="000000"/>
                </a:solidFill>
              </a:rPr>
              <a:t>'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keywords_d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9138" y="1633538"/>
            <a:ext cx="8739187" cy="420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Keyword </a:t>
            </a:r>
            <a:r>
              <a:rPr lang="en-US" dirty="0" err="1" smtClean="0"/>
              <a:t>DoclD</a:t>
            </a:r>
            <a:r>
              <a:rPr lang="en-US" dirty="0" smtClean="0"/>
              <a:t> Graph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095500" y="6329128"/>
            <a:ext cx="5867400" cy="395522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algn="ctr" fontAlgn="base">
              <a:lnSpc>
                <a:spcPts val="22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Counts how many times a pair of </a:t>
            </a:r>
            <a:r>
              <a:rPr lang="en-US" b="1" kern="0" dirty="0" err="1" smtClean="0"/>
              <a:t>DoclDs</a:t>
            </a:r>
            <a:r>
              <a:rPr lang="en-US" b="1" kern="0" dirty="0" smtClean="0"/>
              <a:t> share a Keyword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 rot="-5400000">
            <a:off x="59742" y="3564996"/>
            <a:ext cx="777457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DoclD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700003" y="5892271"/>
            <a:ext cx="777457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DoclD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839350" y="1323138"/>
            <a:ext cx="6419626" cy="36997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lvl="0" defTabSz="914400"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E(: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StartsWith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lang="en-US" sz="1800" b="1" kern="0" dirty="0" smtClean="0">
                <a:solidFill>
                  <a:srgbClr val="000000"/>
                </a:solidFill>
              </a:rPr>
              <a:t>'keyword/,'</a:t>
            </a:r>
            <a:r>
              <a:rPr lang="en-US" sz="1800" b="1" kern="0" dirty="0">
                <a:solidFill>
                  <a:srgbClr val="000000"/>
                </a:solidFill>
              </a:rPr>
              <a:t>)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* E(:</a:t>
            </a:r>
            <a:r>
              <a:rPr lang="en-US" sz="1800" b="1" kern="0" dirty="0">
                <a:solidFill>
                  <a:srgbClr val="000000"/>
                </a:solidFill>
              </a:rPr>
              <a:t>, </a:t>
            </a:r>
            <a:r>
              <a:rPr lang="en-US" sz="1800" b="1" kern="0" dirty="0" err="1">
                <a:solidFill>
                  <a:srgbClr val="000000"/>
                </a:solidFill>
              </a:rPr>
              <a:t>StartsWith</a:t>
            </a:r>
            <a:r>
              <a:rPr lang="en-US" sz="1800" b="1" kern="0" dirty="0">
                <a:solidFill>
                  <a:srgbClr val="000000"/>
                </a:solidFill>
              </a:rPr>
              <a:t>(</a:t>
            </a:r>
            <a:r>
              <a:rPr lang="en-US" sz="1800" b="1" kern="0" dirty="0" smtClean="0">
                <a:solidFill>
                  <a:srgbClr val="000000"/>
                </a:solidFill>
              </a:rPr>
              <a:t>'</a:t>
            </a:r>
            <a:r>
              <a:rPr lang="en-US" sz="1800" b="1" kern="0" dirty="0">
                <a:solidFill>
                  <a:srgbClr val="000000"/>
                </a:solidFill>
              </a:rPr>
              <a:t>keyword</a:t>
            </a:r>
            <a:r>
              <a:rPr lang="en-US" sz="1800" b="1" kern="0" dirty="0" smtClean="0">
                <a:solidFill>
                  <a:srgbClr val="000000"/>
                </a:solidFill>
              </a:rPr>
              <a:t>/’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r>
              <a:rPr lang="en-US" sz="1800" b="1" kern="0" baseline="30000" dirty="0" smtClean="0">
                <a:solidFill>
                  <a:srgbClr val="000000"/>
                </a:solidFill>
              </a:rPr>
              <a:t>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3356240" y="1970395"/>
            <a:ext cx="8187055" cy="4816129"/>
          </a:xfrm>
        </p:spPr>
        <p:txBody>
          <a:bodyPr/>
          <a:lstStyle/>
          <a:p>
            <a:r>
              <a:rPr lang="en-US" dirty="0" smtClean="0"/>
              <a:t>Citation Data</a:t>
            </a:r>
          </a:p>
          <a:p>
            <a:r>
              <a:rPr lang="en-US" dirty="0" smtClean="0"/>
              <a:t>Graph Construction</a:t>
            </a:r>
          </a:p>
          <a:p>
            <a:r>
              <a:rPr lang="en-US" dirty="0" smtClean="0"/>
              <a:t>Multi-Hyper Graphs</a:t>
            </a:r>
          </a:p>
          <a:p>
            <a:pPr lvl="1"/>
            <a:r>
              <a:rPr lang="en-US" dirty="0" smtClean="0"/>
              <a:t>Undirected</a:t>
            </a:r>
          </a:p>
          <a:p>
            <a:pPr lvl="1"/>
            <a:r>
              <a:rPr lang="en-US" dirty="0" smtClean="0"/>
              <a:t>Directed</a:t>
            </a:r>
          </a:p>
          <a:p>
            <a:pPr lvl="1"/>
            <a:r>
              <a:rPr lang="en-US" dirty="0" smtClean="0"/>
              <a:t>Multi</a:t>
            </a:r>
          </a:p>
          <a:p>
            <a:pPr lvl="1"/>
            <a:r>
              <a:rPr lang="en-US" dirty="0" smtClean="0"/>
              <a:t>Hyper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672285" y="3061977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Content Placeholder 35"/>
          <p:cNvSpPr txBox="1">
            <a:spLocks/>
          </p:cNvSpPr>
          <p:nvPr/>
        </p:nvSpPr>
        <p:spPr>
          <a:xfrm>
            <a:off x="5972174" y="3248025"/>
            <a:ext cx="3245391" cy="2019299"/>
          </a:xfrm>
          <a:prstGeom prst="rect">
            <a:avLst/>
          </a:prstGeom>
        </p:spPr>
        <p:txBody>
          <a:bodyPr lIns="101882" tIns="50941" rIns="101882" bIns="50941"/>
          <a:lstStyle/>
          <a:p>
            <a:pPr marL="382588" marR="0" lvl="0" indent="-382588" algn="l" defTabSz="1019175" rtl="0" eaLnBrk="1" fontAlgn="base" latinLnBrk="0" hangingPunct="1">
              <a:lnSpc>
                <a:spcPts val="900"/>
              </a:lnSpc>
              <a:spcBef>
                <a:spcPct val="7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/>
            </a:pPr>
            <a:endParaRPr kumimoji="0" lang="en-US" sz="1600" b="1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Graph</a:t>
            </a:r>
          </a:p>
        </p:txBody>
      </p:sp>
      <p:sp>
        <p:nvSpPr>
          <p:cNvPr id="3" name="Content Placeholder 35"/>
          <p:cNvSpPr txBox="1">
            <a:spLocks/>
          </p:cNvSpPr>
          <p:nvPr/>
        </p:nvSpPr>
        <p:spPr>
          <a:xfrm>
            <a:off x="522429" y="4438650"/>
            <a:ext cx="9007651" cy="2501554"/>
          </a:xfrm>
          <a:prstGeom prst="rect">
            <a:avLst/>
          </a:prstGeom>
        </p:spPr>
        <p:txBody>
          <a:bodyPr/>
          <a:lstStyle>
            <a:lvl1pPr marL="260013" indent="-260013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2200" b="1">
                <a:latin typeface="Arial" pitchFamily="34" charset="0"/>
                <a:cs typeface="Arial" pitchFamily="34" charset="0"/>
              </a:defRPr>
            </a:lvl1pPr>
            <a:lvl2pPr marL="567783" indent="-251169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–"/>
              <a:defRPr sz="2200" b="1">
                <a:latin typeface="Arial" pitchFamily="34" charset="0"/>
                <a:cs typeface="Arial" pitchFamily="34" charset="0"/>
              </a:defRPr>
            </a:lvl2pPr>
            <a:lvl3pPr marL="951610" indent="-249400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800" b="1">
                <a:latin typeface="Arial" pitchFamily="34" charset="0"/>
                <a:cs typeface="Arial" pitchFamily="34" charset="0"/>
              </a:defRPr>
            </a:lvl3pPr>
            <a:lvl4pPr marL="1153253" indent="-201642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Courier New" pitchFamily="49" charset="0"/>
              <a:buChar char="o"/>
              <a:defRPr sz="1600" b="1">
                <a:latin typeface="Arial" pitchFamily="34" charset="0"/>
                <a:cs typeface="Arial" pitchFamily="34" charset="0"/>
              </a:defRPr>
            </a:lvl4pPr>
            <a:lvl5pPr marL="887934" indent="0" algn="l" eaLnBrk="1" hangingPunct="1">
              <a:spcBef>
                <a:spcPts val="669"/>
              </a:spcBef>
              <a:defRPr sz="1800" b="1">
                <a:latin typeface="Arial" pitchFamily="34" charset="0"/>
                <a:cs typeface="Arial" pitchFamily="34" charset="0"/>
              </a:defRPr>
            </a:lvl5pPr>
            <a:lvl6pPr marL="1278838" indent="0" algn="l" eaLnBrk="1" hangingPunct="1">
              <a:spcBef>
                <a:spcPts val="669"/>
              </a:spcBef>
              <a:defRPr sz="1600" b="1">
                <a:latin typeface="Arial" pitchFamily="34" charset="0"/>
                <a:cs typeface="Arial" pitchFamily="34" charset="0"/>
              </a:defRPr>
            </a:lvl6pPr>
            <a:lvl7pPr marL="1469867" indent="-199874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300" b="1">
                <a:latin typeface="Arial" pitchFamily="34" charset="0"/>
                <a:cs typeface="Arial" pitchFamily="34" charset="0"/>
              </a:defRPr>
            </a:lvl7pPr>
          </a:lstStyle>
          <a:p>
            <a:r>
              <a:rPr lang="en-US" smtClean="0"/>
              <a:t>Directed graphs can be represented as a sparse matrices</a:t>
            </a:r>
          </a:p>
          <a:p>
            <a:pPr lvl="1"/>
            <a:r>
              <a:rPr lang="en-US" smtClean="0"/>
              <a:t>Multiply by adjacency matrix – step to neighbor vertices</a:t>
            </a:r>
          </a:p>
          <a:p>
            <a:pPr lvl="1"/>
            <a:r>
              <a:rPr lang="en-US" smtClean="0"/>
              <a:t>Work-efficient implementation from sparse data structures</a:t>
            </a:r>
          </a:p>
          <a:p>
            <a:r>
              <a:rPr lang="en-US" smtClean="0"/>
              <a:t>The real world is far more complex than directed graphs</a:t>
            </a:r>
          </a:p>
          <a:p>
            <a:pPr lvl="1"/>
            <a:r>
              <a:rPr lang="en-US" smtClean="0"/>
              <a:t>Directed, multi, hypergraphs</a:t>
            </a:r>
            <a:endParaRPr lang="en-US" dirty="0"/>
          </a:p>
        </p:txBody>
      </p:sp>
      <p:sp>
        <p:nvSpPr>
          <p:cNvPr id="4" name="Oval 3"/>
          <p:cNvSpPr>
            <a:spLocks noChangeAspect="1" noChangeArrowheads="1"/>
          </p:cNvSpPr>
          <p:nvPr/>
        </p:nvSpPr>
        <p:spPr bwMode="auto">
          <a:xfrm>
            <a:off x="4603750" y="2152650"/>
            <a:ext cx="136525" cy="136525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spect="1" noChangeArrowheads="1"/>
          </p:cNvSpPr>
          <p:nvPr/>
        </p:nvSpPr>
        <p:spPr bwMode="auto">
          <a:xfrm>
            <a:off x="4538663" y="1433513"/>
            <a:ext cx="258762" cy="22336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Oval 5"/>
          <p:cNvSpPr>
            <a:spLocks noChangeAspect="1" noChangeArrowheads="1"/>
          </p:cNvSpPr>
          <p:nvPr/>
        </p:nvSpPr>
        <p:spPr bwMode="auto">
          <a:xfrm>
            <a:off x="4603750" y="3135313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Oval 6"/>
          <p:cNvSpPr>
            <a:spLocks noChangeAspect="1" noChangeArrowheads="1"/>
          </p:cNvSpPr>
          <p:nvPr/>
        </p:nvSpPr>
        <p:spPr bwMode="auto">
          <a:xfrm>
            <a:off x="4603750" y="1498600"/>
            <a:ext cx="136525" cy="136525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Oval 7"/>
          <p:cNvSpPr>
            <a:spLocks noChangeAspect="1" noChangeArrowheads="1"/>
          </p:cNvSpPr>
          <p:nvPr/>
        </p:nvSpPr>
        <p:spPr bwMode="auto">
          <a:xfrm>
            <a:off x="4603750" y="1825625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Oval 9"/>
          <p:cNvSpPr>
            <a:spLocks noChangeAspect="1" noChangeArrowheads="1"/>
          </p:cNvSpPr>
          <p:nvPr/>
        </p:nvSpPr>
        <p:spPr bwMode="auto">
          <a:xfrm>
            <a:off x="4603750" y="2808288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>
            <a:spLocks noChangeAspect="1" noChangeArrowheads="1"/>
          </p:cNvSpPr>
          <p:nvPr/>
        </p:nvSpPr>
        <p:spPr bwMode="auto">
          <a:xfrm>
            <a:off x="4603750" y="3463925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spect="1" noChangeArrowheads="1"/>
          </p:cNvSpPr>
          <p:nvPr/>
        </p:nvSpPr>
        <p:spPr bwMode="auto">
          <a:xfrm>
            <a:off x="3546475" y="1433513"/>
            <a:ext cx="258763" cy="22336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495675" y="36210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</a:rPr>
              <a:t>x</a:t>
            </a:r>
            <a:endParaRPr lang="en-US" sz="2800">
              <a:solidFill>
                <a:srgbClr val="FF0000"/>
              </a:solidFill>
              <a:latin typeface="Times" charset="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371975" y="3621088"/>
            <a:ext cx="781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</a:rPr>
              <a:t>A</a:t>
            </a:r>
            <a:r>
              <a:rPr lang="en-US" sz="3200" baseline="30000">
                <a:solidFill>
                  <a:srgbClr val="FF0000"/>
                </a:solidFill>
                <a:latin typeface="Times" charset="0"/>
              </a:rPr>
              <a:t>T</a:t>
            </a:r>
            <a:r>
              <a:rPr lang="en-US" sz="2800" b="1">
                <a:solidFill>
                  <a:srgbClr val="FF0000"/>
                </a:solidFill>
                <a:latin typeface="Times" charset="0"/>
              </a:rPr>
              <a:t>x</a:t>
            </a:r>
            <a:endParaRPr lang="en-US" sz="2800">
              <a:solidFill>
                <a:srgbClr val="FF0000"/>
              </a:solidFill>
              <a:latin typeface="Times" charset="0"/>
            </a:endParaRP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611563" y="1498600"/>
            <a:ext cx="136525" cy="2101850"/>
            <a:chOff x="2017" y="814"/>
            <a:chExt cx="86" cy="1324"/>
          </a:xfrm>
        </p:grpSpPr>
        <p:sp>
          <p:nvSpPr>
            <p:cNvPr id="16" name="Oval 15"/>
            <p:cNvSpPr>
              <a:spLocks noChangeAspect="1" noChangeArrowheads="1"/>
            </p:cNvSpPr>
            <p:nvPr/>
          </p:nvSpPr>
          <p:spPr bwMode="auto">
            <a:xfrm>
              <a:off x="2017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Oval 16"/>
            <p:cNvSpPr>
              <a:spLocks noChangeAspect="1" noChangeArrowheads="1"/>
            </p:cNvSpPr>
            <p:nvPr/>
          </p:nvSpPr>
          <p:spPr bwMode="auto">
            <a:xfrm>
              <a:off x="2017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Oval 17"/>
            <p:cNvSpPr>
              <a:spLocks noChangeAspect="1" noChangeArrowheads="1"/>
            </p:cNvSpPr>
            <p:nvPr/>
          </p:nvSpPr>
          <p:spPr bwMode="auto">
            <a:xfrm>
              <a:off x="2017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Oval 18"/>
            <p:cNvSpPr>
              <a:spLocks noChangeAspect="1" noChangeArrowheads="1"/>
            </p:cNvSpPr>
            <p:nvPr/>
          </p:nvSpPr>
          <p:spPr bwMode="auto">
            <a:xfrm>
              <a:off x="2017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Oval 19"/>
            <p:cNvSpPr>
              <a:spLocks noChangeAspect="1" noChangeArrowheads="1"/>
            </p:cNvSpPr>
            <p:nvPr/>
          </p:nvSpPr>
          <p:spPr bwMode="auto">
            <a:xfrm>
              <a:off x="2017" y="1433"/>
              <a:ext cx="86" cy="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Oval 20"/>
            <p:cNvSpPr>
              <a:spLocks noChangeAspect="1" noChangeArrowheads="1"/>
            </p:cNvSpPr>
            <p:nvPr/>
          </p:nvSpPr>
          <p:spPr bwMode="auto">
            <a:xfrm>
              <a:off x="2017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Oval 21"/>
            <p:cNvSpPr>
              <a:spLocks noChangeAspect="1" noChangeArrowheads="1"/>
            </p:cNvSpPr>
            <p:nvPr/>
          </p:nvSpPr>
          <p:spPr bwMode="auto">
            <a:xfrm>
              <a:off x="2017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6048375" y="1273175"/>
            <a:ext cx="3130550" cy="2324100"/>
            <a:chOff x="3552" y="672"/>
            <a:chExt cx="1972" cy="1464"/>
          </a:xfrm>
        </p:grpSpPr>
        <p:grpSp>
          <p:nvGrpSpPr>
            <p:cNvPr id="24" name="Group 23"/>
            <p:cNvGrpSpPr>
              <a:grpSpLocks/>
            </p:cNvGrpSpPr>
            <p:nvPr/>
          </p:nvGrpSpPr>
          <p:grpSpPr bwMode="auto">
            <a:xfrm>
              <a:off x="3609" y="879"/>
              <a:ext cx="152" cy="513"/>
              <a:chOff x="2776" y="1167"/>
              <a:chExt cx="152" cy="513"/>
            </a:xfrm>
          </p:grpSpPr>
          <p:sp>
            <p:nvSpPr>
              <p:cNvPr id="72" name="Line 24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3" name="Freeform 25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5" name="Group 26"/>
            <p:cNvGrpSpPr>
              <a:grpSpLocks/>
            </p:cNvGrpSpPr>
            <p:nvPr/>
          </p:nvGrpSpPr>
          <p:grpSpPr bwMode="auto">
            <a:xfrm flipH="1" flipV="1">
              <a:off x="3785" y="879"/>
              <a:ext cx="152" cy="513"/>
              <a:chOff x="2776" y="1167"/>
              <a:chExt cx="152" cy="513"/>
            </a:xfrm>
          </p:grpSpPr>
          <p:sp>
            <p:nvSpPr>
              <p:cNvPr id="70" name="Line 27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1" name="Freeform 28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6" name="Group 29"/>
            <p:cNvGrpSpPr>
              <a:grpSpLocks/>
            </p:cNvGrpSpPr>
            <p:nvPr/>
          </p:nvGrpSpPr>
          <p:grpSpPr bwMode="auto">
            <a:xfrm>
              <a:off x="3761" y="740"/>
              <a:ext cx="777" cy="133"/>
              <a:chOff x="2928" y="1028"/>
              <a:chExt cx="777" cy="133"/>
            </a:xfrm>
          </p:grpSpPr>
          <p:sp>
            <p:nvSpPr>
              <p:cNvPr id="68" name="Line 30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9" name="Freeform 31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7" name="Oval 26"/>
            <p:cNvSpPr>
              <a:spLocks noChangeAspect="1" noChangeArrowheads="1"/>
            </p:cNvSpPr>
            <p:nvPr/>
          </p:nvSpPr>
          <p:spPr bwMode="auto">
            <a:xfrm>
              <a:off x="3713" y="816"/>
              <a:ext cx="120" cy="12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45000"/>
                </a:spcBef>
                <a:defRPr/>
              </a:pPr>
              <a:endParaRPr lang="en-US" sz="2800">
                <a:latin typeface="Verdana" charset="0"/>
              </a:endParaRPr>
            </a:p>
          </p:txBody>
        </p: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3767" y="1403"/>
              <a:ext cx="777" cy="523"/>
              <a:chOff x="2934" y="1691"/>
              <a:chExt cx="777" cy="523"/>
            </a:xfrm>
          </p:grpSpPr>
          <p:sp>
            <p:nvSpPr>
              <p:cNvPr id="66" name="Line 34"/>
              <p:cNvSpPr>
                <a:spLocks noChangeAspect="1" noChangeShapeType="1"/>
              </p:cNvSpPr>
              <p:nvPr/>
            </p:nvSpPr>
            <p:spPr bwMode="auto">
              <a:xfrm rot="3635357">
                <a:off x="3104" y="198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7" name="Freeform 35"/>
              <p:cNvSpPr>
                <a:spLocks/>
              </p:cNvSpPr>
              <p:nvPr/>
            </p:nvSpPr>
            <p:spPr bwMode="auto">
              <a:xfrm>
                <a:off x="2934" y="1691"/>
                <a:ext cx="777" cy="523"/>
              </a:xfrm>
              <a:custGeom>
                <a:avLst/>
                <a:gdLst>
                  <a:gd name="T0" fmla="*/ 0 w 777"/>
                  <a:gd name="T1" fmla="*/ 514 h 523"/>
                  <a:gd name="T2" fmla="*/ 6 w 777"/>
                  <a:gd name="T3" fmla="*/ 523 h 523"/>
                  <a:gd name="T4" fmla="*/ 176 w 777"/>
                  <a:gd name="T5" fmla="*/ 343 h 523"/>
                  <a:gd name="T6" fmla="*/ 615 w 777"/>
                  <a:gd name="T7" fmla="*/ 247 h 523"/>
                  <a:gd name="T8" fmla="*/ 777 w 777"/>
                  <a:gd name="T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7" h="523">
                    <a:moveTo>
                      <a:pt x="0" y="514"/>
                    </a:moveTo>
                    <a:lnTo>
                      <a:pt x="6" y="523"/>
                    </a:lnTo>
                    <a:cubicBezTo>
                      <a:pt x="35" y="495"/>
                      <a:pt x="74" y="389"/>
                      <a:pt x="176" y="343"/>
                    </a:cubicBezTo>
                    <a:cubicBezTo>
                      <a:pt x="278" y="297"/>
                      <a:pt x="515" y="304"/>
                      <a:pt x="615" y="247"/>
                    </a:cubicBezTo>
                    <a:cubicBezTo>
                      <a:pt x="715" y="190"/>
                      <a:pt x="746" y="95"/>
                      <a:pt x="777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9" name="Text Box 36"/>
            <p:cNvSpPr txBox="1">
              <a:spLocks noChangeArrowheads="1"/>
            </p:cNvSpPr>
            <p:nvPr/>
          </p:nvSpPr>
          <p:spPr bwMode="auto">
            <a:xfrm>
              <a:off x="3589" y="6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0" name="Text Box 37"/>
            <p:cNvSpPr txBox="1">
              <a:spLocks noChangeArrowheads="1"/>
            </p:cNvSpPr>
            <p:nvPr/>
          </p:nvSpPr>
          <p:spPr bwMode="auto">
            <a:xfrm>
              <a:off x="4545" y="67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1" name="Text Box 38"/>
            <p:cNvSpPr txBox="1">
              <a:spLocks noChangeArrowheads="1"/>
            </p:cNvSpPr>
            <p:nvPr/>
          </p:nvSpPr>
          <p:spPr bwMode="auto">
            <a:xfrm>
              <a:off x="3601" y="19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2" name="Text Box 39"/>
            <p:cNvSpPr txBox="1">
              <a:spLocks noChangeArrowheads="1"/>
            </p:cNvSpPr>
            <p:nvPr/>
          </p:nvSpPr>
          <p:spPr bwMode="auto">
            <a:xfrm>
              <a:off x="3552" y="129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33" name="Text Box 40"/>
            <p:cNvSpPr txBox="1">
              <a:spLocks noChangeArrowheads="1"/>
            </p:cNvSpPr>
            <p:nvPr/>
          </p:nvSpPr>
          <p:spPr bwMode="auto">
            <a:xfrm>
              <a:off x="4557" y="134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34" name="Oval 33"/>
            <p:cNvSpPr>
              <a:spLocks noChangeAspect="1" noChangeArrowheads="1"/>
            </p:cNvSpPr>
            <p:nvPr/>
          </p:nvSpPr>
          <p:spPr bwMode="auto">
            <a:xfrm>
              <a:off x="4481" y="1872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Oval 34"/>
            <p:cNvSpPr>
              <a:spLocks noChangeAspect="1" noChangeArrowheads="1"/>
            </p:cNvSpPr>
            <p:nvPr/>
          </p:nvSpPr>
          <p:spPr bwMode="auto">
            <a:xfrm>
              <a:off x="4481" y="816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Oval 35"/>
            <p:cNvSpPr>
              <a:spLocks noChangeAspect="1" noChangeArrowheads="1"/>
            </p:cNvSpPr>
            <p:nvPr/>
          </p:nvSpPr>
          <p:spPr bwMode="auto">
            <a:xfrm>
              <a:off x="4481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" name="Oval 36"/>
            <p:cNvSpPr>
              <a:spLocks noChangeAspect="1" noChangeArrowheads="1"/>
            </p:cNvSpPr>
            <p:nvPr/>
          </p:nvSpPr>
          <p:spPr bwMode="auto">
            <a:xfrm>
              <a:off x="5249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8" name="Group 37"/>
            <p:cNvGrpSpPr>
              <a:grpSpLocks/>
            </p:cNvGrpSpPr>
            <p:nvPr/>
          </p:nvGrpSpPr>
          <p:grpSpPr bwMode="auto">
            <a:xfrm>
              <a:off x="4553" y="1276"/>
              <a:ext cx="777" cy="133"/>
              <a:chOff x="2928" y="1028"/>
              <a:chExt cx="777" cy="133"/>
            </a:xfrm>
          </p:grpSpPr>
          <p:sp>
            <p:nvSpPr>
              <p:cNvPr id="64" name="Line 46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5" name="Freeform 47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9" name="Group 48"/>
            <p:cNvGrpSpPr>
              <a:grpSpLocks/>
            </p:cNvGrpSpPr>
            <p:nvPr/>
          </p:nvGrpSpPr>
          <p:grpSpPr bwMode="auto">
            <a:xfrm>
              <a:off x="3769" y="1808"/>
              <a:ext cx="777" cy="133"/>
              <a:chOff x="2928" y="1028"/>
              <a:chExt cx="777" cy="133"/>
            </a:xfrm>
          </p:grpSpPr>
          <p:sp>
            <p:nvSpPr>
              <p:cNvPr id="62" name="Line 49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3" name="Freeform 50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40" name="Group 51"/>
            <p:cNvGrpSpPr>
              <a:grpSpLocks/>
            </p:cNvGrpSpPr>
            <p:nvPr/>
          </p:nvGrpSpPr>
          <p:grpSpPr bwMode="auto">
            <a:xfrm flipH="1" flipV="1">
              <a:off x="3757" y="1940"/>
              <a:ext cx="777" cy="133"/>
              <a:chOff x="2928" y="1028"/>
              <a:chExt cx="777" cy="133"/>
            </a:xfrm>
          </p:grpSpPr>
          <p:sp>
            <p:nvSpPr>
              <p:cNvPr id="60" name="Line 52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41" name="Group 54"/>
            <p:cNvGrpSpPr>
              <a:grpSpLocks/>
            </p:cNvGrpSpPr>
            <p:nvPr/>
          </p:nvGrpSpPr>
          <p:grpSpPr bwMode="auto">
            <a:xfrm flipH="1" flipV="1">
              <a:off x="3773" y="1404"/>
              <a:ext cx="777" cy="133"/>
              <a:chOff x="2928" y="1028"/>
              <a:chExt cx="777" cy="133"/>
            </a:xfrm>
          </p:grpSpPr>
          <p:sp>
            <p:nvSpPr>
              <p:cNvPr id="58" name="Line 55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9" name="Freeform 56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42" name="Group 57"/>
            <p:cNvGrpSpPr>
              <a:grpSpLocks/>
            </p:cNvGrpSpPr>
            <p:nvPr/>
          </p:nvGrpSpPr>
          <p:grpSpPr bwMode="auto">
            <a:xfrm flipV="1">
              <a:off x="3605" y="1423"/>
              <a:ext cx="152" cy="513"/>
              <a:chOff x="2776" y="1167"/>
              <a:chExt cx="152" cy="513"/>
            </a:xfrm>
          </p:grpSpPr>
          <p:sp>
            <p:nvSpPr>
              <p:cNvPr id="56" name="Line 58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7" name="Freeform 59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43" name="Group 60"/>
            <p:cNvGrpSpPr>
              <a:grpSpLocks/>
            </p:cNvGrpSpPr>
            <p:nvPr/>
          </p:nvGrpSpPr>
          <p:grpSpPr bwMode="auto">
            <a:xfrm flipH="1" flipV="1">
              <a:off x="4545" y="879"/>
              <a:ext cx="152" cy="513"/>
              <a:chOff x="2776" y="1167"/>
              <a:chExt cx="152" cy="513"/>
            </a:xfrm>
          </p:grpSpPr>
          <p:sp>
            <p:nvSpPr>
              <p:cNvPr id="54" name="Line 61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5" name="Freeform 54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44" name="Group 63"/>
            <p:cNvGrpSpPr>
              <a:grpSpLocks/>
            </p:cNvGrpSpPr>
            <p:nvPr/>
          </p:nvGrpSpPr>
          <p:grpSpPr bwMode="auto">
            <a:xfrm>
              <a:off x="4538" y="1397"/>
              <a:ext cx="764" cy="543"/>
              <a:chOff x="3696" y="1680"/>
              <a:chExt cx="764" cy="543"/>
            </a:xfrm>
          </p:grpSpPr>
          <p:sp>
            <p:nvSpPr>
              <p:cNvPr id="52" name="Line 64"/>
              <p:cNvSpPr>
                <a:spLocks noChangeAspect="1" noChangeShapeType="1"/>
              </p:cNvSpPr>
              <p:nvPr/>
            </p:nvSpPr>
            <p:spPr bwMode="auto">
              <a:xfrm rot="4334049">
                <a:off x="3989" y="2095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Freeform 65"/>
              <p:cNvSpPr>
                <a:spLocks/>
              </p:cNvSpPr>
              <p:nvPr/>
            </p:nvSpPr>
            <p:spPr bwMode="auto">
              <a:xfrm>
                <a:off x="3696" y="168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45" name="Group 66"/>
            <p:cNvGrpSpPr>
              <a:grpSpLocks/>
            </p:cNvGrpSpPr>
            <p:nvPr/>
          </p:nvGrpSpPr>
          <p:grpSpPr bwMode="auto">
            <a:xfrm>
              <a:off x="4559" y="882"/>
              <a:ext cx="764" cy="543"/>
              <a:chOff x="3726" y="1170"/>
              <a:chExt cx="764" cy="543"/>
            </a:xfrm>
          </p:grpSpPr>
          <p:sp>
            <p:nvSpPr>
              <p:cNvPr id="50" name="Line 67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4304" y="1379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" name="Freeform 68"/>
              <p:cNvSpPr>
                <a:spLocks/>
              </p:cNvSpPr>
              <p:nvPr/>
            </p:nvSpPr>
            <p:spPr bwMode="auto">
              <a:xfrm rot="10800000" flipH="1">
                <a:off x="3726" y="117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6" name="Text Box 69"/>
            <p:cNvSpPr txBox="1">
              <a:spLocks noChangeArrowheads="1"/>
            </p:cNvSpPr>
            <p:nvPr/>
          </p:nvSpPr>
          <p:spPr bwMode="auto">
            <a:xfrm>
              <a:off x="4537" y="192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7" name="Text Box 70"/>
            <p:cNvSpPr txBox="1">
              <a:spLocks noChangeArrowheads="1"/>
            </p:cNvSpPr>
            <p:nvPr/>
          </p:nvSpPr>
          <p:spPr bwMode="auto">
            <a:xfrm>
              <a:off x="5337" y="130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48" name="Oval 71"/>
            <p:cNvSpPr>
              <a:spLocks noChangeAspect="1" noChangeArrowheads="1"/>
            </p:cNvSpPr>
            <p:nvPr/>
          </p:nvSpPr>
          <p:spPr bwMode="auto">
            <a:xfrm>
              <a:off x="3713" y="1344"/>
              <a:ext cx="120" cy="1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Oval 72"/>
            <p:cNvSpPr>
              <a:spLocks noChangeAspect="1" noChangeArrowheads="1"/>
            </p:cNvSpPr>
            <p:nvPr/>
          </p:nvSpPr>
          <p:spPr bwMode="auto">
            <a:xfrm>
              <a:off x="3713" y="1872"/>
              <a:ext cx="120" cy="12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4" name="Group 73"/>
          <p:cNvGrpSpPr>
            <a:grpSpLocks/>
          </p:cNvGrpSpPr>
          <p:nvPr/>
        </p:nvGrpSpPr>
        <p:grpSpPr bwMode="auto">
          <a:xfrm>
            <a:off x="1095375" y="1433513"/>
            <a:ext cx="2230438" cy="2233612"/>
            <a:chOff x="432" y="773"/>
            <a:chExt cx="1405" cy="1407"/>
          </a:xfrm>
        </p:grpSpPr>
        <p:sp>
          <p:nvSpPr>
            <p:cNvPr id="75" name="Oval 74"/>
            <p:cNvSpPr>
              <a:spLocks noChangeAspect="1" noChangeArrowheads="1"/>
            </p:cNvSpPr>
            <p:nvPr/>
          </p:nvSpPr>
          <p:spPr bwMode="auto">
            <a:xfrm>
              <a:off x="473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Rectangle 75"/>
            <p:cNvSpPr>
              <a:spLocks noChangeAspect="1" noChangeArrowheads="1"/>
            </p:cNvSpPr>
            <p:nvPr/>
          </p:nvSpPr>
          <p:spPr bwMode="auto">
            <a:xfrm>
              <a:off x="432" y="773"/>
              <a:ext cx="1405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Oval 76"/>
            <p:cNvSpPr>
              <a:spLocks noChangeAspect="1" noChangeArrowheads="1"/>
            </p:cNvSpPr>
            <p:nvPr/>
          </p:nvSpPr>
          <p:spPr bwMode="auto">
            <a:xfrm>
              <a:off x="473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Oval 77"/>
            <p:cNvSpPr>
              <a:spLocks noChangeAspect="1" noChangeArrowheads="1"/>
            </p:cNvSpPr>
            <p:nvPr/>
          </p:nvSpPr>
          <p:spPr bwMode="auto">
            <a:xfrm>
              <a:off x="679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Oval 78"/>
            <p:cNvSpPr>
              <a:spLocks noChangeAspect="1" noChangeArrowheads="1"/>
            </p:cNvSpPr>
            <p:nvPr/>
          </p:nvSpPr>
          <p:spPr bwMode="auto">
            <a:xfrm>
              <a:off x="885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Oval 79"/>
            <p:cNvSpPr>
              <a:spLocks noChangeAspect="1" noChangeArrowheads="1"/>
            </p:cNvSpPr>
            <p:nvPr/>
          </p:nvSpPr>
          <p:spPr bwMode="auto">
            <a:xfrm>
              <a:off x="109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Oval 80"/>
            <p:cNvSpPr>
              <a:spLocks noChangeAspect="1" noChangeArrowheads="1"/>
            </p:cNvSpPr>
            <p:nvPr/>
          </p:nvSpPr>
          <p:spPr bwMode="auto">
            <a:xfrm>
              <a:off x="1298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Oval 81"/>
            <p:cNvSpPr>
              <a:spLocks noChangeAspect="1" noChangeArrowheads="1"/>
            </p:cNvSpPr>
            <p:nvPr/>
          </p:nvSpPr>
          <p:spPr bwMode="auto">
            <a:xfrm>
              <a:off x="1504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Oval 82"/>
            <p:cNvSpPr>
              <a:spLocks noChangeAspect="1" noChangeArrowheads="1"/>
            </p:cNvSpPr>
            <p:nvPr/>
          </p:nvSpPr>
          <p:spPr bwMode="auto">
            <a:xfrm>
              <a:off x="1711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Oval 83"/>
            <p:cNvSpPr>
              <a:spLocks noChangeAspect="1" noChangeArrowheads="1"/>
            </p:cNvSpPr>
            <p:nvPr/>
          </p:nvSpPr>
          <p:spPr bwMode="auto">
            <a:xfrm>
              <a:off x="473" y="814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Oval 84"/>
            <p:cNvSpPr>
              <a:spLocks noChangeAspect="1" noChangeArrowheads="1"/>
            </p:cNvSpPr>
            <p:nvPr/>
          </p:nvSpPr>
          <p:spPr bwMode="auto">
            <a:xfrm>
              <a:off x="885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Oval 85"/>
            <p:cNvSpPr>
              <a:spLocks noChangeAspect="1" noChangeArrowheads="1"/>
            </p:cNvSpPr>
            <p:nvPr/>
          </p:nvSpPr>
          <p:spPr bwMode="auto">
            <a:xfrm>
              <a:off x="1092" y="814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Oval 86"/>
            <p:cNvSpPr>
              <a:spLocks noChangeAspect="1" noChangeArrowheads="1"/>
            </p:cNvSpPr>
            <p:nvPr/>
          </p:nvSpPr>
          <p:spPr bwMode="auto">
            <a:xfrm>
              <a:off x="1298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Oval 87"/>
            <p:cNvSpPr>
              <a:spLocks noChangeAspect="1" noChangeArrowheads="1"/>
            </p:cNvSpPr>
            <p:nvPr/>
          </p:nvSpPr>
          <p:spPr bwMode="auto">
            <a:xfrm>
              <a:off x="1504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Oval 88"/>
            <p:cNvSpPr>
              <a:spLocks noChangeAspect="1" noChangeArrowheads="1"/>
            </p:cNvSpPr>
            <p:nvPr/>
          </p:nvSpPr>
          <p:spPr bwMode="auto">
            <a:xfrm>
              <a:off x="1711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Oval 89"/>
            <p:cNvSpPr>
              <a:spLocks noChangeAspect="1" noChangeArrowheads="1"/>
            </p:cNvSpPr>
            <p:nvPr/>
          </p:nvSpPr>
          <p:spPr bwMode="auto">
            <a:xfrm>
              <a:off x="473" y="1020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Oval 90"/>
            <p:cNvSpPr>
              <a:spLocks noChangeAspect="1" noChangeArrowheads="1"/>
            </p:cNvSpPr>
            <p:nvPr/>
          </p:nvSpPr>
          <p:spPr bwMode="auto">
            <a:xfrm>
              <a:off x="679" y="1020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Oval 91"/>
            <p:cNvSpPr>
              <a:spLocks noChangeAspect="1" noChangeArrowheads="1"/>
            </p:cNvSpPr>
            <p:nvPr/>
          </p:nvSpPr>
          <p:spPr bwMode="auto">
            <a:xfrm>
              <a:off x="885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Oval 92"/>
            <p:cNvSpPr>
              <a:spLocks noChangeAspect="1" noChangeArrowheads="1"/>
            </p:cNvSpPr>
            <p:nvPr/>
          </p:nvSpPr>
          <p:spPr bwMode="auto">
            <a:xfrm>
              <a:off x="1092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Oval 93"/>
            <p:cNvSpPr>
              <a:spLocks noChangeAspect="1" noChangeArrowheads="1"/>
            </p:cNvSpPr>
            <p:nvPr/>
          </p:nvSpPr>
          <p:spPr bwMode="auto">
            <a:xfrm>
              <a:off x="1504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Oval 94"/>
            <p:cNvSpPr>
              <a:spLocks noChangeAspect="1" noChangeArrowheads="1"/>
            </p:cNvSpPr>
            <p:nvPr/>
          </p:nvSpPr>
          <p:spPr bwMode="auto">
            <a:xfrm>
              <a:off x="679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Oval 95"/>
            <p:cNvSpPr>
              <a:spLocks noChangeAspect="1" noChangeArrowheads="1"/>
            </p:cNvSpPr>
            <p:nvPr/>
          </p:nvSpPr>
          <p:spPr bwMode="auto">
            <a:xfrm>
              <a:off x="885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Oval 96"/>
            <p:cNvSpPr>
              <a:spLocks noChangeAspect="1" noChangeArrowheads="1"/>
            </p:cNvSpPr>
            <p:nvPr/>
          </p:nvSpPr>
          <p:spPr bwMode="auto">
            <a:xfrm>
              <a:off x="1092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Oval 97"/>
            <p:cNvSpPr>
              <a:spLocks noChangeAspect="1" noChangeArrowheads="1"/>
            </p:cNvSpPr>
            <p:nvPr/>
          </p:nvSpPr>
          <p:spPr bwMode="auto">
            <a:xfrm>
              <a:off x="1298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Oval 98"/>
            <p:cNvSpPr>
              <a:spLocks noChangeAspect="1" noChangeArrowheads="1"/>
            </p:cNvSpPr>
            <p:nvPr/>
          </p:nvSpPr>
          <p:spPr bwMode="auto">
            <a:xfrm>
              <a:off x="1504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Oval 99"/>
            <p:cNvSpPr>
              <a:spLocks noChangeAspect="1" noChangeArrowheads="1"/>
            </p:cNvSpPr>
            <p:nvPr/>
          </p:nvSpPr>
          <p:spPr bwMode="auto">
            <a:xfrm>
              <a:off x="1711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Oval 100"/>
            <p:cNvSpPr>
              <a:spLocks noChangeAspect="1" noChangeArrowheads="1"/>
            </p:cNvSpPr>
            <p:nvPr/>
          </p:nvSpPr>
          <p:spPr bwMode="auto">
            <a:xfrm>
              <a:off x="473" y="1433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Oval 101"/>
            <p:cNvSpPr>
              <a:spLocks noChangeAspect="1" noChangeArrowheads="1"/>
            </p:cNvSpPr>
            <p:nvPr/>
          </p:nvSpPr>
          <p:spPr bwMode="auto">
            <a:xfrm>
              <a:off x="679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Oval 102"/>
            <p:cNvSpPr>
              <a:spLocks noChangeAspect="1" noChangeArrowheads="1"/>
            </p:cNvSpPr>
            <p:nvPr/>
          </p:nvSpPr>
          <p:spPr bwMode="auto">
            <a:xfrm>
              <a:off x="1092" y="1433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Oval 103"/>
            <p:cNvSpPr>
              <a:spLocks noChangeAspect="1" noChangeArrowheads="1"/>
            </p:cNvSpPr>
            <p:nvPr/>
          </p:nvSpPr>
          <p:spPr bwMode="auto">
            <a:xfrm>
              <a:off x="1298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Oval 104"/>
            <p:cNvSpPr>
              <a:spLocks noChangeAspect="1" noChangeArrowheads="1"/>
            </p:cNvSpPr>
            <p:nvPr/>
          </p:nvSpPr>
          <p:spPr bwMode="auto">
            <a:xfrm>
              <a:off x="1504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Oval 105"/>
            <p:cNvSpPr>
              <a:spLocks noChangeAspect="1" noChangeArrowheads="1"/>
            </p:cNvSpPr>
            <p:nvPr/>
          </p:nvSpPr>
          <p:spPr bwMode="auto">
            <a:xfrm>
              <a:off x="1711" y="1433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Oval 106"/>
            <p:cNvSpPr>
              <a:spLocks noChangeAspect="1" noChangeArrowheads="1"/>
            </p:cNvSpPr>
            <p:nvPr/>
          </p:nvSpPr>
          <p:spPr bwMode="auto">
            <a:xfrm>
              <a:off x="473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Oval 107"/>
            <p:cNvSpPr>
              <a:spLocks noChangeAspect="1" noChangeArrowheads="1"/>
            </p:cNvSpPr>
            <p:nvPr/>
          </p:nvSpPr>
          <p:spPr bwMode="auto">
            <a:xfrm>
              <a:off x="679" y="1639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Oval 108"/>
            <p:cNvSpPr>
              <a:spLocks noChangeAspect="1" noChangeArrowheads="1"/>
            </p:cNvSpPr>
            <p:nvPr/>
          </p:nvSpPr>
          <p:spPr bwMode="auto">
            <a:xfrm>
              <a:off x="885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Oval 109"/>
            <p:cNvSpPr>
              <a:spLocks noChangeAspect="1" noChangeArrowheads="1"/>
            </p:cNvSpPr>
            <p:nvPr/>
          </p:nvSpPr>
          <p:spPr bwMode="auto">
            <a:xfrm>
              <a:off x="1092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Oval 110"/>
            <p:cNvSpPr>
              <a:spLocks noChangeAspect="1" noChangeArrowheads="1"/>
            </p:cNvSpPr>
            <p:nvPr/>
          </p:nvSpPr>
          <p:spPr bwMode="auto">
            <a:xfrm>
              <a:off x="1298" y="1639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Oval 111"/>
            <p:cNvSpPr>
              <a:spLocks noChangeAspect="1" noChangeArrowheads="1"/>
            </p:cNvSpPr>
            <p:nvPr/>
          </p:nvSpPr>
          <p:spPr bwMode="auto">
            <a:xfrm>
              <a:off x="1711" y="1639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Oval 112"/>
            <p:cNvSpPr>
              <a:spLocks noChangeAspect="1" noChangeArrowheads="1"/>
            </p:cNvSpPr>
            <p:nvPr/>
          </p:nvSpPr>
          <p:spPr bwMode="auto">
            <a:xfrm>
              <a:off x="473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Oval 113"/>
            <p:cNvSpPr>
              <a:spLocks noChangeAspect="1" noChangeArrowheads="1"/>
            </p:cNvSpPr>
            <p:nvPr/>
          </p:nvSpPr>
          <p:spPr bwMode="auto">
            <a:xfrm>
              <a:off x="679" y="2052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Oval 114"/>
            <p:cNvSpPr>
              <a:spLocks noChangeAspect="1" noChangeArrowheads="1"/>
            </p:cNvSpPr>
            <p:nvPr/>
          </p:nvSpPr>
          <p:spPr bwMode="auto">
            <a:xfrm>
              <a:off x="885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Oval 115"/>
            <p:cNvSpPr>
              <a:spLocks noChangeAspect="1" noChangeArrowheads="1"/>
            </p:cNvSpPr>
            <p:nvPr/>
          </p:nvSpPr>
          <p:spPr bwMode="auto">
            <a:xfrm>
              <a:off x="1092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Oval 116"/>
            <p:cNvSpPr>
              <a:spLocks noChangeAspect="1" noChangeArrowheads="1"/>
            </p:cNvSpPr>
            <p:nvPr/>
          </p:nvSpPr>
          <p:spPr bwMode="auto">
            <a:xfrm>
              <a:off x="1504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Oval 117"/>
            <p:cNvSpPr>
              <a:spLocks noChangeAspect="1" noChangeArrowheads="1"/>
            </p:cNvSpPr>
            <p:nvPr/>
          </p:nvSpPr>
          <p:spPr bwMode="auto">
            <a:xfrm>
              <a:off x="1711" y="2052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19" name="Text Box 118"/>
          <p:cNvSpPr txBox="1">
            <a:spLocks noChangeArrowheads="1"/>
          </p:cNvSpPr>
          <p:nvPr/>
        </p:nvSpPr>
        <p:spPr bwMode="auto">
          <a:xfrm>
            <a:off x="1809750" y="3560763"/>
            <a:ext cx="6397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3200" b="1" dirty="0">
                <a:solidFill>
                  <a:srgbClr val="FF0000"/>
                </a:solidFill>
                <a:latin typeface="Times" charset="0"/>
              </a:rPr>
              <a:t>A</a:t>
            </a:r>
            <a:r>
              <a:rPr lang="en-US" sz="3200" baseline="30000" dirty="0">
                <a:solidFill>
                  <a:srgbClr val="FF0000"/>
                </a:solidFill>
                <a:latin typeface="Times" charset="0"/>
              </a:rPr>
              <a:t>T</a:t>
            </a:r>
          </a:p>
        </p:txBody>
      </p:sp>
      <p:sp>
        <p:nvSpPr>
          <p:cNvPr id="120" name="Text Box 119"/>
          <p:cNvSpPr txBox="1">
            <a:spLocks noChangeArrowheads="1"/>
          </p:cNvSpPr>
          <p:nvPr/>
        </p:nvSpPr>
        <p:spPr bwMode="auto">
          <a:xfrm>
            <a:off x="3914775" y="2263775"/>
            <a:ext cx="48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  <a:sym typeface="Wingdings" charset="0"/>
              </a:rPr>
              <a:t></a:t>
            </a:r>
          </a:p>
        </p:txBody>
      </p:sp>
    </p:spTree>
    <p:extLst>
      <p:ext uri="{BB962C8B-B14F-4D97-AF65-F5344CB8AC3E}">
        <p14:creationId xmlns:p14="http://schemas.microsoft.com/office/powerpoint/2010/main" xmlns="" val="3892746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Digraphs are Black &amp; White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074" t="3697" r="3140" b="1575"/>
          <a:stretch/>
        </p:blipFill>
        <p:spPr>
          <a:xfrm>
            <a:off x="1004341" y="1169233"/>
            <a:ext cx="8049718" cy="5806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3479186" y="2124075"/>
            <a:ext cx="8187055" cy="4816129"/>
          </a:xfrm>
        </p:spPr>
        <p:txBody>
          <a:bodyPr/>
          <a:lstStyle/>
          <a:p>
            <a:r>
              <a:rPr lang="en-US" dirty="0" smtClean="0"/>
              <a:t>Citation Data</a:t>
            </a:r>
          </a:p>
          <a:p>
            <a:pPr lvl="1"/>
            <a:r>
              <a:rPr lang="en-US" dirty="0" smtClean="0"/>
              <a:t>Schema</a:t>
            </a:r>
          </a:p>
          <a:p>
            <a:pPr lvl="1"/>
            <a:r>
              <a:rPr lang="en-US" dirty="0" smtClean="0"/>
              <a:t>Pipeline</a:t>
            </a:r>
          </a:p>
          <a:p>
            <a:pPr lvl="1"/>
            <a:r>
              <a:rPr lang="en-US" dirty="0" smtClean="0"/>
              <a:t>Observations</a:t>
            </a:r>
          </a:p>
          <a:p>
            <a:r>
              <a:rPr lang="en-US" dirty="0" smtClean="0"/>
              <a:t>Graph Construction</a:t>
            </a:r>
          </a:p>
          <a:p>
            <a:r>
              <a:rPr lang="en-US" dirty="0" smtClean="0"/>
              <a:t>Multi-Hyper Graphs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795231" y="2148857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 is Color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Edge Colors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  <p:sp>
        <p:nvSpPr>
          <p:cNvPr id="5" name="Rectangle 4"/>
          <p:cNvSpPr/>
          <p:nvPr/>
        </p:nvSpPr>
        <p:spPr>
          <a:xfrm>
            <a:off x="1101903" y="1293687"/>
            <a:ext cx="90281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Blue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Sliver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Green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Orange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Pink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 Vertices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4676800" y="4306737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V2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84919" y="6343974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31754" y="1296018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V3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31754" y="6343974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V4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66581" y="5707337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V5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422501" y="4306737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V6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227181" y="2051727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V7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336359" y="1296018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V8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0434" y="4306737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V9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875600" y="6343974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V10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49735" y="4306737"/>
            <a:ext cx="448819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V11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277362" y="1815601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V13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449824" y="1296018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V14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94941" y="1296018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V12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86971" y="6343974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V15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123607" y="4316486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V16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014898" y="1296018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V17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205889" y="6343974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V18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771730" y="1296018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V19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306789" y="4243074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V20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 Multi Edges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  <p:sp>
        <p:nvSpPr>
          <p:cNvPr id="5" name="Rectangle 4"/>
          <p:cNvSpPr/>
          <p:nvPr/>
        </p:nvSpPr>
        <p:spPr>
          <a:xfrm rot="17280000">
            <a:off x="4460606" y="2660355"/>
            <a:ext cx="20569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B1,S1,G1,O1,O2,P1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7280000">
            <a:off x="5945644" y="3508948"/>
            <a:ext cx="20569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B2,S2,G2,O3,O4,P2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 Hyper Edges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 rot="17280000">
            <a:off x="4460606" y="2660355"/>
            <a:ext cx="20569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B1,S1,G1,O1,O2,P1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7280000">
            <a:off x="5945644" y="3508948"/>
            <a:ext cx="20569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B2,S2,G2,O3,O4,P2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14914" y="1801145"/>
            <a:ext cx="6028494" cy="4389974"/>
            <a:chOff x="375115" y="1132467"/>
            <a:chExt cx="6495992" cy="4730409"/>
          </a:xfrm>
        </p:grpSpPr>
        <p:sp>
          <p:nvSpPr>
            <p:cNvPr id="18" name="Rectangle 17"/>
            <p:cNvSpPr/>
            <p:nvPr/>
          </p:nvSpPr>
          <p:spPr>
            <a:xfrm>
              <a:off x="375115" y="3843213"/>
              <a:ext cx="494358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O5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61793" y="4800600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7280000">
              <a:off x="3980259" y="2058307"/>
              <a:ext cx="2216488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B1,S1,G1,O1,O2,P1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7280000">
              <a:off x="5580459" y="2972707"/>
              <a:ext cx="2216488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B2,S2,G2,O3,O4,P2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28593" y="5181599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90593" y="1992868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67200" y="5498068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181600" y="4583668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P7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846554" y="2526268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27 Edge Orderings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  <p:grpSp>
        <p:nvGrpSpPr>
          <p:cNvPr id="2" name="Group 4"/>
          <p:cNvGrpSpPr/>
          <p:nvPr/>
        </p:nvGrpSpPr>
        <p:grpSpPr>
          <a:xfrm>
            <a:off x="1114914" y="1801145"/>
            <a:ext cx="6028494" cy="4389974"/>
            <a:chOff x="375115" y="1132467"/>
            <a:chExt cx="6495992" cy="4730409"/>
          </a:xfrm>
        </p:grpSpPr>
        <p:sp>
          <p:nvSpPr>
            <p:cNvPr id="6" name="Rectangle 5"/>
            <p:cNvSpPr/>
            <p:nvPr/>
          </p:nvSpPr>
          <p:spPr>
            <a:xfrm>
              <a:off x="375115" y="3843213"/>
              <a:ext cx="494358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O5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61793" y="4800600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17280000">
              <a:off x="3980259" y="2058307"/>
              <a:ext cx="2216488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B1,S1,G1,O1,O2,P1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17280000">
              <a:off x="5580459" y="2972707"/>
              <a:ext cx="2216488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B2,S2,G2,O3,O4,P2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8593" y="5181599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90593" y="1992868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67200" y="5498068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81600" y="4583668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P7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46554" y="2526268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1148994" y="1392148"/>
            <a:ext cx="3360215" cy="830997"/>
          </a:xfrm>
          <a:prstGeom prst="rect">
            <a:avLst/>
          </a:prstGeom>
          <a:solidFill>
            <a:srgbClr val="919191">
              <a:alpha val="75000"/>
            </a:srgbClr>
          </a:solidFill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O5 &lt; P3,P6,P7,P8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O5 &lt; </a:t>
            </a:r>
            <a:r>
              <a:rPr lang="en-US" sz="1600" b="1" dirty="0">
                <a:solidFill>
                  <a:schemeClr val="bg1"/>
                </a:solidFill>
              </a:rPr>
              <a:t>B1,S1,G1,O1,O2,</a:t>
            </a:r>
            <a:r>
              <a:rPr lang="en-US" sz="1600" b="1" dirty="0" smtClean="0">
                <a:solidFill>
                  <a:schemeClr val="bg1"/>
                </a:solidFill>
              </a:rPr>
              <a:t>P1</a:t>
            </a:r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O5 &lt; </a:t>
            </a:r>
            <a:r>
              <a:rPr lang="en-US" sz="1600" b="1" dirty="0">
                <a:solidFill>
                  <a:schemeClr val="bg1"/>
                </a:solidFill>
              </a:rPr>
              <a:t>B2,S2,G2,O3,O4,</a:t>
            </a:r>
            <a:r>
              <a:rPr lang="en-US" sz="1600" b="1" dirty="0" smtClean="0">
                <a:solidFill>
                  <a:schemeClr val="bg1"/>
                </a:solidFill>
              </a:rPr>
              <a:t>P2 &lt; P7,P8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53 Standard Edges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114914" y="1618403"/>
            <a:ext cx="6028495" cy="4572716"/>
            <a:chOff x="375115" y="935553"/>
            <a:chExt cx="6495993" cy="4927323"/>
          </a:xfrm>
        </p:grpSpPr>
        <p:sp>
          <p:nvSpPr>
            <p:cNvPr id="6" name="Rectangle 5"/>
            <p:cNvSpPr/>
            <p:nvPr/>
          </p:nvSpPr>
          <p:spPr>
            <a:xfrm>
              <a:off x="375115" y="3843213"/>
              <a:ext cx="739635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O5x5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61793" y="4800600"/>
              <a:ext cx="713726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P3x3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17280000">
              <a:off x="3783346" y="2058307"/>
              <a:ext cx="2610316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(B1,S1,G1,O1,O2,P1)x2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17280000">
              <a:off x="5383546" y="2972707"/>
              <a:ext cx="2610316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(B2,S2,G2,O3,O4,P2)x4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8593" y="5181599"/>
              <a:ext cx="713726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P4x1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90593" y="1992868"/>
              <a:ext cx="713726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P5x2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67200" y="5498068"/>
              <a:ext cx="713726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P6x2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81600" y="4583668"/>
              <a:ext cx="713726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P7x2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46554" y="2526268"/>
              <a:ext cx="713726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P8x2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Observations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320228" y="1719637"/>
            <a:ext cx="7417943" cy="4333126"/>
          </a:xfrm>
          <a:prstGeom prst="rect">
            <a:avLst/>
          </a:prstGeom>
          <a:solidFill>
            <a:schemeClr val="bg2">
              <a:alpha val="75000"/>
            </a:schemeClr>
          </a:solidFill>
        </p:spPr>
        <p:txBody>
          <a:bodyPr/>
          <a:lstStyle/>
          <a:p>
            <a:pPr marL="260013" marR="0" lvl="0" indent="-260013" algn="l" defTabSz="914400" eaLnBrk="1" fontAlgn="auto" latinLnBrk="0" hangingPunct="1">
              <a:lnSpc>
                <a:spcPct val="120000"/>
              </a:lnSpc>
              <a:spcBef>
                <a:spcPts val="334"/>
              </a:spcBef>
              <a:spcAft>
                <a:spcPts val="669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602768" y="1890444"/>
            <a:ext cx="7958134" cy="3935003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Standard edge representation fragments hyper edges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Information is lost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Digraph representation compresses multi-edges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Information is lost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Matrix representation drops edge labels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Information is lost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Standard graph representation drops edge order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Information is lost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Need edge representation that preserves information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275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Incidence Matrix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xmlns="" val="3211758075"/>
              </p:ext>
            </p:extLst>
          </p:nvPr>
        </p:nvGraphicFramePr>
        <p:xfrm>
          <a:off x="1254393" y="1393806"/>
          <a:ext cx="7569104" cy="5157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1322"/>
                <a:gridCol w="533722"/>
                <a:gridCol w="419100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</a:tblGrid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Edge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Color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Order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V01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V02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V03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V04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V05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V06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V07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V08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V09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V10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V13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V14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V15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V16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V17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V18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V19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V20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B1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Blue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S1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Silver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G1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Green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Orange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Orange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Pink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B2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Blue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S2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Silver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G2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Green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O3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Orange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O4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Orange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Pink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O5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Orange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P3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Pink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P4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Pink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P5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Pink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P6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Pink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P7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Pink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P8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Pink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2663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391301" y="2075380"/>
            <a:ext cx="7275797" cy="4628865"/>
          </a:xfrm>
        </p:spPr>
        <p:txBody>
          <a:bodyPr/>
          <a:lstStyle/>
          <a:p>
            <a:r>
              <a:rPr lang="en-US" dirty="0" smtClean="0"/>
              <a:t>Example Code</a:t>
            </a:r>
          </a:p>
          <a:p>
            <a:pPr lvl="1"/>
            <a:r>
              <a:rPr lang="en-US" dirty="0" smtClean="0"/>
              <a:t>D4Muser_share/Examples/1Intro/2EdgeArt</a:t>
            </a:r>
          </a:p>
          <a:p>
            <a:r>
              <a:rPr lang="en-US" dirty="0" smtClean="0"/>
              <a:t>Assignment</a:t>
            </a:r>
          </a:p>
          <a:p>
            <a:pPr lvl="1"/>
            <a:r>
              <a:rPr lang="en-US" dirty="0" smtClean="0"/>
              <a:t>Select a picture</a:t>
            </a:r>
          </a:p>
          <a:p>
            <a:pPr lvl="1"/>
            <a:r>
              <a:rPr lang="en-US" dirty="0" smtClean="0"/>
              <a:t>Labeling the edges and vertices</a:t>
            </a:r>
          </a:p>
          <a:p>
            <a:pPr lvl="1"/>
            <a:r>
              <a:rPr lang="en-US" dirty="0" smtClean="0"/>
              <a:t>Create the incidence matrix E</a:t>
            </a:r>
          </a:p>
          <a:p>
            <a:pPr lvl="1"/>
            <a:r>
              <a:rPr lang="en-US" dirty="0" smtClean="0"/>
              <a:t>Compute adjacency matrix from the incidence matrix using the formula A=E’E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Code &amp;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704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34528" y="5934076"/>
            <a:ext cx="6189345" cy="923924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fontAlgn="base">
              <a:lnSpc>
                <a:spcPts val="20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Holds structured citation data</a:t>
            </a:r>
          </a:p>
          <a:p>
            <a:pPr marL="189261" indent="-189261" fontAlgn="base">
              <a:lnSpc>
                <a:spcPts val="13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Primary table for constructing graphs</a:t>
            </a:r>
          </a:p>
          <a:p>
            <a:pPr marL="189261" indent="-189261" fontAlgn="base">
              <a:lnSpc>
                <a:spcPts val="13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Values hold position in record (i.e. 1</a:t>
            </a:r>
            <a:r>
              <a:rPr lang="en-US" b="1" kern="0" baseline="30000" dirty="0" smtClean="0"/>
              <a:t>st</a:t>
            </a:r>
            <a:r>
              <a:rPr lang="en-US" b="1" kern="0" dirty="0" smtClean="0"/>
              <a:t>, 2</a:t>
            </a:r>
            <a:r>
              <a:rPr lang="en-US" b="1" kern="0" baseline="30000" dirty="0" smtClean="0"/>
              <a:t>nd</a:t>
            </a:r>
            <a:r>
              <a:rPr lang="en-US" b="1" kern="0" dirty="0" smtClean="0"/>
              <a:t>, 3</a:t>
            </a:r>
            <a:r>
              <a:rPr lang="en-US" b="1" kern="0" baseline="30000" dirty="0" smtClean="0"/>
              <a:t>rd</a:t>
            </a:r>
            <a:r>
              <a:rPr lang="en-US" b="1" kern="0" dirty="0" smtClean="0"/>
              <a:t> author/reference …)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Exploded Schema (Key Table)</a:t>
            </a:r>
            <a:endParaRPr lang="en-US" dirty="0"/>
          </a:p>
        </p:txBody>
      </p:sp>
      <p:graphicFrame>
        <p:nvGraphicFramePr>
          <p:cNvPr id="1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76107788"/>
              </p:ext>
            </p:extLst>
          </p:nvPr>
        </p:nvGraphicFramePr>
        <p:xfrm>
          <a:off x="639763" y="2044700"/>
          <a:ext cx="3675062" cy="1159955"/>
        </p:xfrm>
        <a:graphic>
          <a:graphicData uri="http://schemas.openxmlformats.org/drawingml/2006/table">
            <a:tbl>
              <a:tblPr/>
              <a:tblGrid>
                <a:gridCol w="820737"/>
                <a:gridCol w="647700"/>
                <a:gridCol w="977900"/>
                <a:gridCol w="1228725"/>
              </a:tblGrid>
              <a:tr h="30956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auth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docid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ref.docid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1234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1243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7747258"/>
              </p:ext>
            </p:extLst>
          </p:nvPr>
        </p:nvGraphicFramePr>
        <p:xfrm>
          <a:off x="1079499" y="4114800"/>
          <a:ext cx="7878764" cy="1159955"/>
        </p:xfrm>
        <a:graphic>
          <a:graphicData uri="http://schemas.openxmlformats.org/drawingml/2006/table">
            <a:tbl>
              <a:tblPr/>
              <a:tblGrid>
                <a:gridCol w="1278361"/>
                <a:gridCol w="1007354"/>
                <a:gridCol w="1076889"/>
                <a:gridCol w="1006197"/>
                <a:gridCol w="977900"/>
                <a:gridCol w="1344632"/>
                <a:gridCol w="1187431"/>
              </a:tblGrid>
              <a:tr h="30956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auth/a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auth/b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ref.docid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ref.docid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/1234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/1243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/4321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Rectangle 72"/>
          <p:cNvSpPr>
            <a:spLocks noChangeArrowheads="1"/>
          </p:cNvSpPr>
          <p:nvPr/>
        </p:nvSpPr>
        <p:spPr bwMode="auto">
          <a:xfrm>
            <a:off x="639763" y="1662113"/>
            <a:ext cx="1313180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18FFD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Input Data</a:t>
            </a:r>
          </a:p>
        </p:txBody>
      </p:sp>
      <p:sp>
        <p:nvSpPr>
          <p:cNvPr id="21" name="Rectangle 73"/>
          <p:cNvSpPr>
            <a:spLocks noChangeArrowheads="1"/>
          </p:cNvSpPr>
          <p:nvPr/>
        </p:nvSpPr>
        <p:spPr bwMode="auto">
          <a:xfrm>
            <a:off x="1079499" y="5286375"/>
            <a:ext cx="2659702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18FFD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Accumulo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Table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Tkey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22" name="Group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97010008"/>
              </p:ext>
            </p:extLst>
          </p:nvPr>
        </p:nvGraphicFramePr>
        <p:xfrm>
          <a:off x="5168900" y="1625600"/>
          <a:ext cx="4013200" cy="2022031"/>
        </p:xfrm>
        <a:graphic>
          <a:graphicData uri="http://schemas.openxmlformats.org/drawingml/2006/table">
            <a:tbl>
              <a:tblPr/>
              <a:tblGrid>
                <a:gridCol w="1255093"/>
                <a:gridCol w="908394"/>
                <a:gridCol w="918078"/>
                <a:gridCol w="931635"/>
              </a:tblGrid>
              <a:tr h="30956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/1234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/1243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/4321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auth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148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auth/b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ref.docid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ref.docid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Rectangle 117"/>
          <p:cNvSpPr>
            <a:spLocks noChangeArrowheads="1"/>
          </p:cNvSpPr>
          <p:nvPr/>
        </p:nvSpPr>
        <p:spPr bwMode="auto">
          <a:xfrm>
            <a:off x="5168900" y="1246188"/>
            <a:ext cx="2775670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18FFD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Accumulo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Table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TkeyT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" name="AutoShape 118"/>
          <p:cNvSpPr>
            <a:spLocks noChangeArrowheads="1"/>
          </p:cNvSpPr>
          <p:nvPr/>
        </p:nvSpPr>
        <p:spPr bwMode="auto">
          <a:xfrm>
            <a:off x="2974975" y="3305175"/>
            <a:ext cx="349250" cy="504825"/>
          </a:xfrm>
          <a:prstGeom prst="downArrow">
            <a:avLst>
              <a:gd name="adj1" fmla="val 50000"/>
              <a:gd name="adj2" fmla="val 64544"/>
            </a:avLst>
          </a:prstGeom>
          <a:solidFill>
            <a:srgbClr val="A6A6A6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AutoShape 119"/>
          <p:cNvSpPr>
            <a:spLocks noChangeArrowheads="1"/>
          </p:cNvSpPr>
          <p:nvPr/>
        </p:nvSpPr>
        <p:spPr bwMode="auto">
          <a:xfrm rot="-5400000">
            <a:off x="4486276" y="2411412"/>
            <a:ext cx="349250" cy="504825"/>
          </a:xfrm>
          <a:prstGeom prst="downArrow">
            <a:avLst>
              <a:gd name="adj1" fmla="val 50000"/>
              <a:gd name="adj2" fmla="val 64544"/>
            </a:avLst>
          </a:prstGeom>
          <a:solidFill>
            <a:srgbClr val="A6A6A6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48753" y="6019800"/>
            <a:ext cx="7160895" cy="835003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fontAlgn="base">
              <a:lnSpc>
                <a:spcPts val="20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Traditional table for holding long formatted reference, title, and abstract strings</a:t>
            </a:r>
          </a:p>
          <a:p>
            <a:pPr marL="189261" indent="-189261" fontAlgn="base">
              <a:lnSpc>
                <a:spcPts val="12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Eliminates inconvenient long strings from key table</a:t>
            </a:r>
          </a:p>
          <a:p>
            <a:pPr marL="189261" indent="-189261" fontAlgn="base">
              <a:lnSpc>
                <a:spcPts val="12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Typically only used for manual verification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Exploded Schema (Txt Table)</a:t>
            </a:r>
            <a:endParaRPr lang="en-US" dirty="0"/>
          </a:p>
        </p:txBody>
      </p:sp>
      <p:graphicFrame>
        <p:nvGraphicFramePr>
          <p:cNvPr id="1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2271333"/>
              </p:ext>
            </p:extLst>
          </p:nvPr>
        </p:nvGraphicFramePr>
        <p:xfrm>
          <a:off x="315912" y="1679576"/>
          <a:ext cx="4681537" cy="2781298"/>
        </p:xfrm>
        <a:graphic>
          <a:graphicData uri="http://schemas.openxmlformats.org/drawingml/2006/table">
            <a:tbl>
              <a:tblPr/>
              <a:tblGrid>
                <a:gridCol w="1366838"/>
                <a:gridCol w="850900"/>
                <a:gridCol w="898568"/>
                <a:gridCol w="1565231"/>
              </a:tblGrid>
              <a:tr h="6991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ref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title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abstract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17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ref.docid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/1234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/1243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/4321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ctangle 73"/>
          <p:cNvSpPr>
            <a:spLocks noChangeArrowheads="1"/>
          </p:cNvSpPr>
          <p:nvPr/>
        </p:nvSpPr>
        <p:spPr bwMode="auto">
          <a:xfrm>
            <a:off x="315912" y="1273175"/>
            <a:ext cx="2518638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 smtClean="0">
                <a:solidFill>
                  <a:schemeClr val="tx2"/>
                </a:solidFill>
              </a:rPr>
              <a:t>Accumulo</a:t>
            </a:r>
            <a:r>
              <a:rPr lang="en-US" sz="1800" b="1" dirty="0" smtClean="0">
                <a:solidFill>
                  <a:schemeClr val="tx2"/>
                </a:solidFill>
              </a:rPr>
              <a:t> Table</a:t>
            </a:r>
            <a:r>
              <a:rPr lang="en-US" sz="1800" b="1" dirty="0">
                <a:solidFill>
                  <a:schemeClr val="tx2"/>
                </a:solidFill>
              </a:rPr>
              <a:t>: </a:t>
            </a:r>
            <a:r>
              <a:rPr lang="en-US" sz="1800" b="1" dirty="0" err="1" smtClean="0">
                <a:solidFill>
                  <a:schemeClr val="tx2"/>
                </a:solidFill>
              </a:rPr>
              <a:t>Ttxt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780140" y="5962650"/>
            <a:ext cx="6217920" cy="892153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fontAlgn="base">
              <a:lnSpc>
                <a:spcPts val="20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Holds 1, 2, 3-grams for titles and abstract (5x larger than key table)</a:t>
            </a:r>
          </a:p>
          <a:p>
            <a:pPr marL="189261" indent="-189261" fontAlgn="base">
              <a:lnSpc>
                <a:spcPts val="13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Values hold word position(s) in record</a:t>
            </a:r>
          </a:p>
          <a:p>
            <a:pPr marL="189261" indent="-189261" fontAlgn="base">
              <a:lnSpc>
                <a:spcPts val="13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Separation allows </a:t>
            </a:r>
            <a:r>
              <a:rPr lang="en-US" b="1" kern="0" dirty="0" err="1" smtClean="0"/>
              <a:t>ngram</a:t>
            </a:r>
            <a:r>
              <a:rPr lang="en-US" b="1" kern="0" dirty="0" smtClean="0"/>
              <a:t> ingest to be done independently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894480" y="280248"/>
            <a:ext cx="7989241" cy="925921"/>
          </a:xfrm>
        </p:spPr>
        <p:txBody>
          <a:bodyPr/>
          <a:lstStyle/>
          <a:p>
            <a:r>
              <a:rPr lang="en-US" dirty="0" smtClean="0"/>
              <a:t>Exploded Schema (</a:t>
            </a:r>
            <a:r>
              <a:rPr lang="en-US" dirty="0" err="1" smtClean="0"/>
              <a:t>Ngram</a:t>
            </a:r>
            <a:r>
              <a:rPr lang="en-US" dirty="0" smtClean="0"/>
              <a:t> Table)</a:t>
            </a:r>
            <a:endParaRPr lang="en-US" dirty="0"/>
          </a:p>
        </p:txBody>
      </p:sp>
      <p:graphicFrame>
        <p:nvGraphicFramePr>
          <p:cNvPr id="1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21248623"/>
              </p:ext>
            </p:extLst>
          </p:nvPr>
        </p:nvGraphicFramePr>
        <p:xfrm>
          <a:off x="582613" y="1987550"/>
          <a:ext cx="3348037" cy="1159955"/>
        </p:xfrm>
        <a:graphic>
          <a:graphicData uri="http://schemas.openxmlformats.org/drawingml/2006/table">
            <a:tbl>
              <a:tblPr/>
              <a:tblGrid>
                <a:gridCol w="820737"/>
                <a:gridCol w="1041400"/>
                <a:gridCol w="1485900"/>
              </a:tblGrid>
              <a:tr h="30956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title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abstract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1234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 b a …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 d … 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1243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 …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 …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27267906"/>
              </p:ext>
            </p:extLst>
          </p:nvPr>
        </p:nvGraphicFramePr>
        <p:xfrm>
          <a:off x="539750" y="4032250"/>
          <a:ext cx="8953500" cy="1159955"/>
        </p:xfrm>
        <a:graphic>
          <a:graphicData uri="http://schemas.openxmlformats.org/drawingml/2006/table">
            <a:tbl>
              <a:tblPr/>
              <a:tblGrid>
                <a:gridCol w="914400"/>
                <a:gridCol w="1092200"/>
                <a:gridCol w="1155700"/>
                <a:gridCol w="1282700"/>
                <a:gridCol w="1447800"/>
                <a:gridCol w="1473200"/>
                <a:gridCol w="1587500"/>
              </a:tblGrid>
              <a:tr h="30956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title/1gram/a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title/1gram/b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title/2gram/a b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abstract/1gram/c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abstract/1gram/d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abstract/2gram/c 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/1234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1,3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/1243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/4321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Rectangle 72"/>
          <p:cNvSpPr>
            <a:spLocks noChangeArrowheads="1"/>
          </p:cNvSpPr>
          <p:nvPr/>
        </p:nvSpPr>
        <p:spPr bwMode="auto">
          <a:xfrm>
            <a:off x="582613" y="1566863"/>
            <a:ext cx="1313180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18FFD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Input Data</a:t>
            </a:r>
          </a:p>
        </p:txBody>
      </p:sp>
      <p:sp>
        <p:nvSpPr>
          <p:cNvPr id="21" name="Rectangle 73"/>
          <p:cNvSpPr>
            <a:spLocks noChangeArrowheads="1"/>
          </p:cNvSpPr>
          <p:nvPr/>
        </p:nvSpPr>
        <p:spPr bwMode="auto">
          <a:xfrm>
            <a:off x="539750" y="5286375"/>
            <a:ext cx="2954655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18FFD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Accumulo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Table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Tngram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22" name="Group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22808116"/>
              </p:ext>
            </p:extLst>
          </p:nvPr>
        </p:nvGraphicFramePr>
        <p:xfrm>
          <a:off x="4654550" y="1568450"/>
          <a:ext cx="4648200" cy="2022031"/>
        </p:xfrm>
        <a:graphic>
          <a:graphicData uri="http://schemas.openxmlformats.org/drawingml/2006/table">
            <a:tbl>
              <a:tblPr/>
              <a:tblGrid>
                <a:gridCol w="1780396"/>
                <a:gridCol w="944523"/>
                <a:gridCol w="954592"/>
                <a:gridCol w="968689"/>
              </a:tblGrid>
              <a:tr h="30956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/1234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/1243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/4321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title/1gram/a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1,3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148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title/1gram/b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title/2gram/a b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abstract/1gram/c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abstract/1gram/d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abstract/2gram/c 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Rectangle 117"/>
          <p:cNvSpPr>
            <a:spLocks noChangeArrowheads="1"/>
          </p:cNvSpPr>
          <p:nvPr/>
        </p:nvSpPr>
        <p:spPr bwMode="auto">
          <a:xfrm>
            <a:off x="4654550" y="1179513"/>
            <a:ext cx="3095719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18FFD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Accumulo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Table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TngramT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" name="AutoShape 118"/>
          <p:cNvSpPr>
            <a:spLocks noChangeArrowheads="1"/>
          </p:cNvSpPr>
          <p:nvPr/>
        </p:nvSpPr>
        <p:spPr bwMode="auto">
          <a:xfrm>
            <a:off x="2917825" y="3248025"/>
            <a:ext cx="349250" cy="504825"/>
          </a:xfrm>
          <a:prstGeom prst="downArrow">
            <a:avLst>
              <a:gd name="adj1" fmla="val 50000"/>
              <a:gd name="adj2" fmla="val 64544"/>
            </a:avLst>
          </a:prstGeom>
          <a:solidFill>
            <a:srgbClr val="A6A6A6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AutoShape 119"/>
          <p:cNvSpPr>
            <a:spLocks noChangeArrowheads="1"/>
          </p:cNvSpPr>
          <p:nvPr/>
        </p:nvSpPr>
        <p:spPr bwMode="auto">
          <a:xfrm rot="-5400000">
            <a:off x="4149726" y="2354262"/>
            <a:ext cx="349250" cy="504825"/>
          </a:xfrm>
          <a:prstGeom prst="downArrow">
            <a:avLst>
              <a:gd name="adj1" fmla="val 50000"/>
              <a:gd name="adj2" fmla="val 64544"/>
            </a:avLst>
          </a:prstGeom>
          <a:solidFill>
            <a:srgbClr val="A6A6A6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522429" y="3495674"/>
            <a:ext cx="9007651" cy="344452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Uncompressed XML file [once]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Read XML into binary structure and parse into triples [a few time to finalize parse code]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Construct D4M associative arrays from triples to check data [once]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Insert triples into </a:t>
            </a:r>
            <a:r>
              <a:rPr lang="en-US" dirty="0" err="1" smtClean="0"/>
              <a:t>Accumulo</a:t>
            </a:r>
            <a:r>
              <a:rPr lang="en-US" dirty="0" smtClean="0"/>
              <a:t> [once per </a:t>
            </a:r>
            <a:r>
              <a:rPr lang="en-US" dirty="0" err="1" smtClean="0"/>
              <a:t>datebase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148840" y="6291028"/>
            <a:ext cx="5760720" cy="586022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fontAlgn="base"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Used several intermediate files so that fewest steps need to be</a:t>
            </a:r>
            <a:br>
              <a:rPr lang="en-US" b="1" kern="0" dirty="0" smtClean="0"/>
            </a:br>
            <a:r>
              <a:rPr lang="en-US" b="1" kern="0" dirty="0" smtClean="0"/>
              <a:t>redone during development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Typical Processing Chain</a:t>
            </a:r>
            <a:endParaRPr lang="en-US" dirty="0"/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996950" y="1939925"/>
            <a:ext cx="787400" cy="9906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xml.zip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2479675" y="1939925"/>
            <a:ext cx="787400" cy="9906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.xml</a:t>
            </a:r>
          </a:p>
        </p:txBody>
      </p:sp>
      <p:sp>
        <p:nvSpPr>
          <p:cNvPr id="25" name="AutoShape 8"/>
          <p:cNvSpPr>
            <a:spLocks noChangeArrowheads="1"/>
          </p:cNvSpPr>
          <p:nvPr/>
        </p:nvSpPr>
        <p:spPr bwMode="auto">
          <a:xfrm>
            <a:off x="3948113" y="2130425"/>
            <a:ext cx="787400" cy="609600"/>
          </a:xfrm>
          <a:prstGeom prst="foldedCorner">
            <a:avLst>
              <a:gd name="adj" fmla="val 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triples</a:t>
            </a:r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>
            <a:off x="7537450" y="1851025"/>
            <a:ext cx="596900" cy="5334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Tkey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TkeyT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7" name="AutoShape 14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1784350" y="2435225"/>
            <a:ext cx="695325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15"/>
          <p:cNvCxnSpPr>
            <a:cxnSpLocks noChangeShapeType="1"/>
            <a:stCxn id="24" idx="3"/>
            <a:endCxn id="25" idx="1"/>
          </p:cNvCxnSpPr>
          <p:nvPr/>
        </p:nvCxnSpPr>
        <p:spPr bwMode="auto">
          <a:xfrm>
            <a:off x="3267075" y="2435225"/>
            <a:ext cx="681038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17"/>
          <p:cNvCxnSpPr>
            <a:cxnSpLocks noChangeShapeType="1"/>
            <a:stCxn id="25" idx="3"/>
            <a:endCxn id="26" idx="1"/>
          </p:cNvCxnSpPr>
          <p:nvPr/>
        </p:nvCxnSpPr>
        <p:spPr bwMode="auto">
          <a:xfrm flipV="1">
            <a:off x="4735513" y="2117725"/>
            <a:ext cx="2801937" cy="3175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an 29"/>
          <p:cNvSpPr/>
          <p:nvPr/>
        </p:nvSpPr>
        <p:spPr bwMode="auto">
          <a:xfrm>
            <a:off x="7410450" y="1368425"/>
            <a:ext cx="1930400" cy="1778000"/>
          </a:xfrm>
          <a:prstGeom prst="can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legacyObliqueBottomRight"/>
            <a:lightRig rig="legacyFlat3" dir="b"/>
          </a:scene3d>
          <a:sp3d extrusionH="227000" prstMaterial="legacyPlastic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" name="AutoShape 11"/>
          <p:cNvSpPr>
            <a:spLocks noChangeArrowheads="1"/>
          </p:cNvSpPr>
          <p:nvPr/>
        </p:nvSpPr>
        <p:spPr bwMode="auto">
          <a:xfrm>
            <a:off x="7550150" y="2613025"/>
            <a:ext cx="596900" cy="3429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Ttxt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AutoShape 11"/>
          <p:cNvSpPr>
            <a:spLocks noChangeArrowheads="1"/>
          </p:cNvSpPr>
          <p:nvPr/>
        </p:nvSpPr>
        <p:spPr bwMode="auto">
          <a:xfrm>
            <a:off x="8375650" y="1939925"/>
            <a:ext cx="838200" cy="10160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Tngram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TngramT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3" name="AutoShape 17"/>
          <p:cNvCxnSpPr>
            <a:cxnSpLocks noChangeShapeType="1"/>
            <a:stCxn id="25" idx="3"/>
            <a:endCxn id="31" idx="1"/>
          </p:cNvCxnSpPr>
          <p:nvPr/>
        </p:nvCxnSpPr>
        <p:spPr bwMode="auto">
          <a:xfrm>
            <a:off x="4735513" y="2435225"/>
            <a:ext cx="2814637" cy="34925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AutoShape 17"/>
          <p:cNvCxnSpPr>
            <a:cxnSpLocks noChangeShapeType="1"/>
            <a:stCxn id="25" idx="3"/>
            <a:endCxn id="32" idx="1"/>
          </p:cNvCxnSpPr>
          <p:nvPr/>
        </p:nvCxnSpPr>
        <p:spPr bwMode="auto">
          <a:xfrm>
            <a:off x="4735513" y="2435225"/>
            <a:ext cx="3640137" cy="127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AutoShape 10"/>
          <p:cNvSpPr>
            <a:spLocks noChangeArrowheads="1"/>
          </p:cNvSpPr>
          <p:nvPr/>
        </p:nvSpPr>
        <p:spPr bwMode="auto">
          <a:xfrm>
            <a:off x="5824538" y="1939925"/>
            <a:ext cx="787400" cy="990600"/>
          </a:xfrm>
          <a:prstGeom prst="foldedCorner">
            <a:avLst>
              <a:gd name="adj" fmla="val 27014"/>
            </a:avLst>
          </a:prstGeom>
          <a:solidFill>
            <a:srgbClr val="FFFFFF"/>
          </a:solidFill>
          <a:ln w="12700">
            <a:solidFill>
              <a:srgbClr val="91919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</a:rPr>
              <a:t>D4M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</a:rPr>
              <a:t>assoc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</a:rPr>
              <a:t>arrays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96219" y="1409701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Accumulo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428625" y="3495674"/>
            <a:ext cx="9101455" cy="335880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Uncompress XML file [~1 hour]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Read XML into binary structure and parse into triples [~2 hours]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Construct D4M associative arrays from triples to check data [~1 day]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Insert triples into </a:t>
            </a:r>
            <a:r>
              <a:rPr lang="en-US" dirty="0" err="1" smtClean="0"/>
              <a:t>Accumulo</a:t>
            </a:r>
            <a:r>
              <a:rPr lang="en-US" dirty="0" smtClean="0"/>
              <a:t> [key ~2 days, txt ~1 day, </a:t>
            </a:r>
            <a:r>
              <a:rPr lang="en-US" dirty="0" err="1" smtClean="0"/>
              <a:t>ngram</a:t>
            </a:r>
            <a:r>
              <a:rPr lang="en-US" dirty="0" smtClean="0"/>
              <a:t> ~10 days]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86865" y="6153151"/>
            <a:ext cx="6884670" cy="647699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fontAlgn="base">
              <a:lnSpc>
                <a:spcPts val="20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Single node sustained insert rate of 10,000 – 100,000 entries/sec.</a:t>
            </a:r>
          </a:p>
          <a:p>
            <a:pPr marL="189261" indent="-189261" fontAlgn="base">
              <a:lnSpc>
                <a:spcPts val="13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Performance is sufficient that entire data set can be hosted on a single node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Single Node 42M Record Times</a:t>
            </a:r>
            <a:endParaRPr lang="en-US" dirty="0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996950" y="1939925"/>
            <a:ext cx="787400" cy="9906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xml.zip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2479675" y="1939925"/>
            <a:ext cx="787400" cy="9906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.xml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3948113" y="2130425"/>
            <a:ext cx="787400" cy="609600"/>
          </a:xfrm>
          <a:prstGeom prst="foldedCorner">
            <a:avLst>
              <a:gd name="adj" fmla="val 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triples</a:t>
            </a: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7537450" y="1851025"/>
            <a:ext cx="596900" cy="5334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Tkey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TkeyT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AutoShape 14"/>
          <p:cNvCxnSpPr>
            <a:cxnSpLocks noChangeShapeType="1"/>
            <a:stCxn id="11" idx="3"/>
            <a:endCxn id="12" idx="1"/>
          </p:cNvCxnSpPr>
          <p:nvPr/>
        </p:nvCxnSpPr>
        <p:spPr bwMode="auto">
          <a:xfrm>
            <a:off x="1784350" y="2435225"/>
            <a:ext cx="695325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AutoShape 15"/>
          <p:cNvCxnSpPr>
            <a:cxnSpLocks noChangeShapeType="1"/>
            <a:stCxn id="12" idx="3"/>
            <a:endCxn id="13" idx="1"/>
          </p:cNvCxnSpPr>
          <p:nvPr/>
        </p:nvCxnSpPr>
        <p:spPr bwMode="auto">
          <a:xfrm>
            <a:off x="3267075" y="2435225"/>
            <a:ext cx="681038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AutoShape 17"/>
          <p:cNvCxnSpPr>
            <a:cxnSpLocks noChangeShapeType="1"/>
            <a:stCxn id="13" idx="3"/>
            <a:endCxn id="14" idx="1"/>
          </p:cNvCxnSpPr>
          <p:nvPr/>
        </p:nvCxnSpPr>
        <p:spPr bwMode="auto">
          <a:xfrm flipV="1">
            <a:off x="4735513" y="2117725"/>
            <a:ext cx="2801937" cy="3175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Can 17"/>
          <p:cNvSpPr/>
          <p:nvPr/>
        </p:nvSpPr>
        <p:spPr bwMode="auto">
          <a:xfrm>
            <a:off x="7410450" y="1368425"/>
            <a:ext cx="1930400" cy="1778000"/>
          </a:xfrm>
          <a:prstGeom prst="can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legacyObliqueBottomRight"/>
            <a:lightRig rig="legacyFlat3" dir="b"/>
          </a:scene3d>
          <a:sp3d extrusionH="227000" prstMaterial="legacyPlastic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" name="AutoShape 11"/>
          <p:cNvSpPr>
            <a:spLocks noChangeArrowheads="1"/>
          </p:cNvSpPr>
          <p:nvPr/>
        </p:nvSpPr>
        <p:spPr bwMode="auto">
          <a:xfrm>
            <a:off x="7550150" y="2613025"/>
            <a:ext cx="596900" cy="3429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Ttxt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8375650" y="1939925"/>
            <a:ext cx="838200" cy="10160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Tngram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TngramT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1" name="AutoShape 17"/>
          <p:cNvCxnSpPr>
            <a:cxnSpLocks noChangeShapeType="1"/>
            <a:stCxn id="13" idx="3"/>
            <a:endCxn id="19" idx="1"/>
          </p:cNvCxnSpPr>
          <p:nvPr/>
        </p:nvCxnSpPr>
        <p:spPr bwMode="auto">
          <a:xfrm>
            <a:off x="4735513" y="2435225"/>
            <a:ext cx="2814637" cy="34925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AutoShape 17"/>
          <p:cNvCxnSpPr>
            <a:cxnSpLocks noChangeShapeType="1"/>
            <a:stCxn id="13" idx="3"/>
            <a:endCxn id="20" idx="1"/>
          </p:cNvCxnSpPr>
          <p:nvPr/>
        </p:nvCxnSpPr>
        <p:spPr bwMode="auto">
          <a:xfrm>
            <a:off x="4735513" y="2435225"/>
            <a:ext cx="3640137" cy="127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5824538" y="1939925"/>
            <a:ext cx="787400" cy="990600"/>
          </a:xfrm>
          <a:prstGeom prst="foldedCorner">
            <a:avLst>
              <a:gd name="adj" fmla="val 27014"/>
            </a:avLst>
          </a:prstGeom>
          <a:solidFill>
            <a:srgbClr val="FFFFFF"/>
          </a:solidFill>
          <a:ln w="12700">
            <a:solidFill>
              <a:srgbClr val="91919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</a:rPr>
              <a:t>D4M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</a:rPr>
              <a:t>assoc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</a:rPr>
              <a:t>arrays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95623" y="1409701"/>
            <a:ext cx="1176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Accumulo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3300466" y="1866595"/>
            <a:ext cx="8187055" cy="4816129"/>
          </a:xfrm>
        </p:spPr>
        <p:txBody>
          <a:bodyPr/>
          <a:lstStyle/>
          <a:p>
            <a:r>
              <a:rPr lang="en-US" dirty="0" smtClean="0"/>
              <a:t>Citation Data</a:t>
            </a:r>
          </a:p>
          <a:p>
            <a:r>
              <a:rPr lang="en-US" dirty="0" smtClean="0"/>
              <a:t>Graph Construction</a:t>
            </a:r>
          </a:p>
          <a:p>
            <a:pPr lvl="1"/>
            <a:r>
              <a:rPr lang="en-US" dirty="0" smtClean="0"/>
              <a:t>Citation</a:t>
            </a:r>
          </a:p>
          <a:p>
            <a:pPr lvl="1"/>
            <a:r>
              <a:rPr lang="en-US" dirty="0" smtClean="0"/>
              <a:t>Author</a:t>
            </a:r>
          </a:p>
          <a:p>
            <a:pPr lvl="1"/>
            <a:r>
              <a:rPr lang="en-US" dirty="0" smtClean="0"/>
              <a:t>Institution</a:t>
            </a:r>
          </a:p>
          <a:p>
            <a:pPr lvl="1"/>
            <a:r>
              <a:rPr lang="en-US" dirty="0" smtClean="0"/>
              <a:t>Keyword</a:t>
            </a:r>
          </a:p>
          <a:p>
            <a:pPr lvl="1"/>
            <a:r>
              <a:rPr lang="en-US" dirty="0" smtClean="0"/>
              <a:t>Uncertainty</a:t>
            </a:r>
          </a:p>
          <a:p>
            <a:pPr lvl="1"/>
            <a:r>
              <a:rPr lang="en-US" dirty="0" smtClean="0"/>
              <a:t>Pedigree</a:t>
            </a:r>
          </a:p>
          <a:p>
            <a:r>
              <a:rPr lang="en-US" dirty="0" smtClean="0"/>
              <a:t>Multi-Hyper Graphs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616511" y="2405727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Content Placeholder 35"/>
          <p:cNvSpPr txBox="1">
            <a:spLocks/>
          </p:cNvSpPr>
          <p:nvPr/>
        </p:nvSpPr>
        <p:spPr>
          <a:xfrm>
            <a:off x="5972174" y="2695575"/>
            <a:ext cx="3245391" cy="2019299"/>
          </a:xfrm>
          <a:prstGeom prst="rect">
            <a:avLst/>
          </a:prstGeom>
        </p:spPr>
        <p:txBody>
          <a:bodyPr lIns="101882" tIns="50941" rIns="101882" bIns="50941"/>
          <a:lstStyle/>
          <a:p>
            <a:pPr marL="382588" marR="0" lvl="0" indent="-382588" algn="l" defTabSz="1019175" rtl="0" eaLnBrk="1" fontAlgn="base" latinLnBrk="0" hangingPunct="1">
              <a:lnSpc>
                <a:spcPts val="900"/>
              </a:lnSpc>
              <a:spcBef>
                <a:spcPct val="7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/>
            </a:pPr>
            <a:endParaRPr kumimoji="0" lang="en-US" sz="1600" b="1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767489" y="6548202"/>
            <a:ext cx="4523422" cy="376473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fontAlgn="base"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Document ID increases with time (as expected)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Adjacency Matrix</a:t>
            </a:r>
            <a:endParaRPr lang="en-US" dirty="0"/>
          </a:p>
        </p:txBody>
      </p:sp>
      <p:pic>
        <p:nvPicPr>
          <p:cNvPr id="13" name="Picture 4" descr="WOS-2005-Adj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905" t="5742" r="9079" b="10503"/>
          <a:stretch>
            <a:fillRect/>
          </a:stretch>
        </p:blipFill>
        <p:spPr bwMode="auto">
          <a:xfrm>
            <a:off x="1073150" y="1657350"/>
            <a:ext cx="7931150" cy="38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 rot="-5400000">
            <a:off x="-94310" y="3434821"/>
            <a:ext cx="1939634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Source Document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4159478" y="5609696"/>
            <a:ext cx="1758495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Cited Document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oup 109 Template 2012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2DCF2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Black background">
  <a:themeElements>
    <a:clrScheme name="Division 10 colors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B9E5FA"/>
      </a:accent1>
      <a:accent2>
        <a:srgbClr val="008000"/>
      </a:accent2>
      <a:accent3>
        <a:srgbClr val="FF0000"/>
      </a:accent3>
      <a:accent4>
        <a:srgbClr val="0000FF"/>
      </a:accent4>
      <a:accent5>
        <a:srgbClr val="FFFF00"/>
      </a:accent5>
      <a:accent6>
        <a:srgbClr val="FEE0B4"/>
      </a:accent6>
      <a:hlink>
        <a:srgbClr val="FC0128"/>
      </a:hlink>
      <a:folHlink>
        <a:srgbClr val="CECECE"/>
      </a:folHlink>
    </a:clrScheme>
    <a:fontScheme name="U-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-Whi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-Whi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</TotalTime>
  <Words>1586</Words>
  <Application>Microsoft Office PowerPoint</Application>
  <PresentationFormat>Custom</PresentationFormat>
  <Paragraphs>558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Group 109 Template 2012</vt:lpstr>
      <vt:lpstr>1_Black background</vt:lpstr>
      <vt:lpstr>Signal Processing on Databases</vt:lpstr>
      <vt:lpstr>Outline</vt:lpstr>
      <vt:lpstr>Exploded Schema (Key Table)</vt:lpstr>
      <vt:lpstr>Exploded Schema (Txt Table)</vt:lpstr>
      <vt:lpstr>Exploded Schema (Ngram Table)</vt:lpstr>
      <vt:lpstr>Typical Processing Chain</vt:lpstr>
      <vt:lpstr>Single Node 42M Record Times</vt:lpstr>
      <vt:lpstr>Outline</vt:lpstr>
      <vt:lpstr>Adjacency Matrix</vt:lpstr>
      <vt:lpstr>Degree Distribution</vt:lpstr>
      <vt:lpstr>Author Graph</vt:lpstr>
      <vt:lpstr>Author DoclD Graph</vt:lpstr>
      <vt:lpstr>Institution Graph</vt:lpstr>
      <vt:lpstr>Institution DoclD Graph</vt:lpstr>
      <vt:lpstr>Keyword Graph</vt:lpstr>
      <vt:lpstr>Keyword DoclD Graph</vt:lpstr>
      <vt:lpstr>Outline</vt:lpstr>
      <vt:lpstr>Directed Graph</vt:lpstr>
      <vt:lpstr>Digraphs are Black &amp; White</vt:lpstr>
      <vt:lpstr>The World is Color</vt:lpstr>
      <vt:lpstr>5 Edge Colors</vt:lpstr>
      <vt:lpstr>20 Vertices</vt:lpstr>
      <vt:lpstr>12 Multi Edges</vt:lpstr>
      <vt:lpstr>19 Hyper Edges</vt:lpstr>
      <vt:lpstr>27 Edge Orderings</vt:lpstr>
      <vt:lpstr>53 Standard Edges</vt:lpstr>
      <vt:lpstr>Summary Observations</vt:lpstr>
      <vt:lpstr>Solution: Incidence Matrix</vt:lpstr>
      <vt:lpstr>Example Code &amp; Assignment</vt:lpstr>
    </vt:vector>
  </TitlesOfParts>
  <Company>MIT Lincoln Laboratory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SA17192</dc:creator>
  <cp:lastModifiedBy>ch21778</cp:lastModifiedBy>
  <cp:revision>114</cp:revision>
  <dcterms:created xsi:type="dcterms:W3CDTF">2012-03-20T12:28:31Z</dcterms:created>
  <dcterms:modified xsi:type="dcterms:W3CDTF">2012-09-19T20:48:56Z</dcterms:modified>
</cp:coreProperties>
</file>