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5" r:id="rId2"/>
  </p:sldMasterIdLst>
  <p:notesMasterIdLst>
    <p:notesMasterId r:id="rId45"/>
  </p:notesMasterIdLst>
  <p:handoutMasterIdLst>
    <p:handoutMasterId r:id="rId46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2" r:id="rId17"/>
    <p:sldId id="280" r:id="rId18"/>
    <p:sldId id="271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304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9" r:id="rId41"/>
    <p:sldId id="298" r:id="rId42"/>
    <p:sldId id="303" r:id="rId43"/>
    <p:sldId id="301" r:id="rId44"/>
  </p:sldIdLst>
  <p:sldSz cx="10058400" cy="7772400"/>
  <p:notesSz cx="7010400" cy="92710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CF2"/>
    <a:srgbClr val="B2B2B2"/>
    <a:srgbClr val="A6A6A6"/>
    <a:srgbClr val="4D4D4D"/>
    <a:srgbClr val="00539B"/>
    <a:srgbClr val="5D87A1"/>
    <a:srgbClr val="B30838"/>
    <a:srgbClr val="61116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0" autoAdjust="0"/>
    <p:restoredTop sz="94660"/>
  </p:normalViewPr>
  <p:slideViewPr>
    <p:cSldViewPr snapToGrid="0">
      <p:cViewPr varScale="1">
        <p:scale>
          <a:sx n="91" d="100"/>
          <a:sy n="91" d="100"/>
        </p:scale>
        <p:origin x="-876" y="-102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96" d="100"/>
        <a:sy n="296" d="100"/>
      </p:scale>
      <p:origin x="0" y="82944"/>
    </p:cViewPr>
  </p:sorterViewPr>
  <p:notesViewPr>
    <p:cSldViewPr snapToGrid="0" showGuides="1">
      <p:cViewPr varScale="1">
        <p:scale>
          <a:sx n="97" d="100"/>
          <a:sy n="97" d="100"/>
        </p:scale>
        <p:origin x="-3540" y="-114"/>
      </p:cViewPr>
      <p:guideLst>
        <p:guide orient="horz" pos="2920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1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2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dLbls>
            <c:showVal val="1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200</c:v>
                </c:pt>
                <c:pt idx="2">
                  <c:v>18</c:v>
                </c:pt>
                <c:pt idx="3">
                  <c:v>14</c:v>
                </c:pt>
                <c:pt idx="4">
                  <c:v>196</c:v>
                </c:pt>
                <c:pt idx="5">
                  <c:v>74</c:v>
                </c:pt>
                <c:pt idx="6">
                  <c:v>18</c:v>
                </c:pt>
                <c:pt idx="7">
                  <c:v>18</c:v>
                </c:pt>
              </c:numCache>
            </c:numRef>
          </c:val>
        </c:ser>
        <c:dLbls/>
        <c:gapWidth val="50"/>
        <c:axId val="154129920"/>
        <c:axId val="154331008"/>
      </c:barChart>
      <c:catAx>
        <c:axId val="154129920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54331008"/>
        <c:crosses val="autoZero"/>
        <c:auto val="1"/>
        <c:lblAlgn val="ctr"/>
        <c:lblOffset val="100"/>
        <c:tickLblSkip val="1"/>
      </c:catAx>
      <c:valAx>
        <c:axId val="154331008"/>
        <c:scaling>
          <c:orientation val="minMax"/>
        </c:scaling>
        <c:axPos val="l"/>
        <c:majorGridlines/>
        <c:numFmt formatCode="General" sourceLinked="1"/>
        <c:tickLblPos val="nextTo"/>
        <c:crossAx val="154129920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18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Column2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200</c:v>
                </c:pt>
                <c:pt idx="2">
                  <c:v>18</c:v>
                </c:pt>
                <c:pt idx="3">
                  <c:v>14</c:v>
                </c:pt>
                <c:pt idx="4">
                  <c:v>196</c:v>
                </c:pt>
                <c:pt idx="5">
                  <c:v>74</c:v>
                </c:pt>
                <c:pt idx="6">
                  <c:v>18</c:v>
                </c:pt>
                <c:pt idx="7">
                  <c:v>18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Column3</c:v>
                </c:pt>
              </c:strCache>
            </c:strRef>
          </c:tx>
          <c:spPr>
            <a:solidFill>
              <a:srgbClr val="00AE00">
                <a:lumMod val="40000"/>
                <a:lumOff val="60000"/>
              </a:srgbClr>
            </a:solidFill>
          </c:spPr>
          <c:dLbls>
            <c:showVal val="1"/>
          </c:dLbls>
          <c:cat>
            <c:strRef>
              <c:f>Sheet1!$A$2:$A$9</c:f>
              <c:strCache>
                <c:ptCount val="8"/>
                <c:pt idx="0">
                  <c:v>Definitions</c:v>
                </c:pt>
                <c:pt idx="1">
                  <c:v>Operators of Interest</c:v>
                </c:pt>
                <c:pt idx="2">
                  <c:v>Associative (Semigroup)</c:v>
                </c:pt>
                <c:pt idx="3">
                  <c:v>Commutative (Abelian Semigroup)</c:v>
                </c:pt>
                <c:pt idx="4">
                  <c:v>Operator                Pairs</c:v>
                </c:pt>
                <c:pt idx="5">
                  <c:v>Distributive (Semiring)</c:v>
                </c:pt>
                <c:pt idx="6">
                  <c:v>Identity &amp; Annihilator       "Feld"</c:v>
                </c:pt>
                <c:pt idx="7">
                  <c:v>Vector                  Semi-Space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16</c:v>
                </c:pt>
                <c:pt idx="5">
                  <c:v>16</c:v>
                </c:pt>
                <c:pt idx="6">
                  <c:v>0</c:v>
                </c:pt>
                <c:pt idx="7">
                  <c:v>0</c:v>
                </c:pt>
              </c:numCache>
            </c:numRef>
          </c:val>
        </c:ser>
        <c:dLbls/>
        <c:gapWidth val="50"/>
        <c:overlap val="100"/>
        <c:axId val="162986624"/>
        <c:axId val="163000704"/>
      </c:barChart>
      <c:catAx>
        <c:axId val="162986624"/>
        <c:scaling>
          <c:orientation val="minMax"/>
        </c:scaling>
        <c:axPos val="b"/>
        <c:numFmt formatCode="General" sourceLinked="1"/>
        <c:maj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63000704"/>
        <c:crosses val="autoZero"/>
        <c:auto val="1"/>
        <c:lblAlgn val="ctr"/>
        <c:lblOffset val="100"/>
        <c:tickLblSkip val="1"/>
      </c:catAx>
      <c:valAx>
        <c:axId val="163000704"/>
        <c:scaling>
          <c:orientation val="minMax"/>
        </c:scaling>
        <c:axPos val="l"/>
        <c:majorGridlines/>
        <c:numFmt formatCode="General" sourceLinked="1"/>
        <c:tickLblPos val="nextTo"/>
        <c:crossAx val="162986624"/>
        <c:crosses val="autoZero"/>
        <c:crossBetween val="between"/>
      </c:valAx>
      <c:spPr>
        <a:noFill/>
        <a:ln w="25395">
          <a:noFill/>
        </a:ln>
      </c:spPr>
    </c:plotArea>
    <c:plotVisOnly val="1"/>
    <c:dispBlanksAs val="gap"/>
  </c:chart>
  <c:txPr>
    <a:bodyPr/>
    <a:lstStyle/>
    <a:p>
      <a:pPr>
        <a:defRPr sz="1800"/>
      </a:pPr>
      <a:endParaRPr lang="en-US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C11E-1A00-48AF-8C08-97C362C67874}" type="datetimeFigureOut">
              <a:rPr lang="en-US" smtClean="0"/>
              <a:pPr/>
              <a:t>9/19/2012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05863"/>
            <a:ext cx="303847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FDF9B-F3F5-4382-A25B-4EAA3B410B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8052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C7BB64C-82E2-466C-9C50-B2DA6307AB11}" type="datetimeFigureOut">
              <a:rPr lang="en-US" smtClean="0"/>
              <a:pPr/>
              <a:t>9/19/2012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5713" y="696913"/>
            <a:ext cx="4498975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18" tIns="46510" rIns="93018" bIns="4651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18" tIns="46510" rIns="93018" bIns="4651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05842"/>
            <a:ext cx="3037840" cy="463550"/>
          </a:xfrm>
          <a:prstGeom prst="rect">
            <a:avLst/>
          </a:prstGeom>
        </p:spPr>
        <p:txBody>
          <a:bodyPr vert="horz" lIns="93018" tIns="46510" rIns="93018" bIns="4651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A778FBA5-F957-4CE9-A734-9CFA9C4F56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253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509412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018824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528237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2037649" algn="l" defTabSz="1018824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547061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Title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9040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 values are strict totally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0181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Algebra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is defined by the properties of the associative array collision function.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4933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is a coming function to apply to strings.  Can be incorporated into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133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Graphs can be represented as a sparse matrices.</a:t>
            </a: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Most algorithms reduce to products on semi-rings.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31364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Associative array</a:t>
            </a:r>
            <a:r>
              <a:rPr lang="en-US" baseline="0" dirty="0" smtClean="0"/>
              <a:t> algebra has similarities and differences with linear algebra.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2618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1119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Operators and operator pairs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definie</a:t>
            </a:r>
            <a:r>
              <a:rPr lang="en-US" baseline="0" dirty="0" smtClean="0"/>
              <a:t> algebra.  Selectively expand and contract sets of operators to find those of interest.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5406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Adding</a:t>
            </a:r>
            <a:r>
              <a:rPr lang="en-US" baseline="0" dirty="0" smtClean="0"/>
              <a:t> concatenation does not expand vector semi-space.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1847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operators</a:t>
            </a:r>
            <a:r>
              <a:rPr lang="en-US" baseline="0" dirty="0" smtClean="0"/>
              <a:t> reveal 14 “nice” operators.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80606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Distributive</a:t>
            </a:r>
            <a:r>
              <a:rPr lang="en-US" baseline="0" dirty="0" smtClean="0"/>
              <a:t> property eliminates many operator pairs.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1726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2000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Only a</a:t>
            </a:r>
            <a:r>
              <a:rPr lang="en-US" baseline="0" dirty="0" smtClean="0"/>
              <a:t> small fraction of candidate operator pairs have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07981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Survey of operator pairs reveals 18 pairs</a:t>
            </a:r>
            <a:r>
              <a:rPr lang="en-US" baseline="0" dirty="0" smtClean="0"/>
              <a:t> of interest.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5877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Concatenation</a:t>
            </a:r>
            <a:r>
              <a:rPr lang="en-US" baseline="0" dirty="0" smtClean="0"/>
              <a:t> can be included it is viewed as set union or set intersection.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3427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1119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 arrays form a vector space</a:t>
            </a:r>
            <a:r>
              <a:rPr lang="en-US" baseline="0" dirty="0" smtClean="0"/>
              <a:t> without inverses.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946013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vector space</a:t>
            </a:r>
            <a:r>
              <a:rPr lang="en-US" baseline="0" dirty="0" smtClean="0"/>
              <a:t> properties have some equivalence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856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Uniqueness concepts appear</a:t>
            </a:r>
            <a:r>
              <a:rPr lang="en-US" baseline="0" dirty="0" smtClean="0"/>
              <a:t> to be different than standard linear 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53518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Spanning vectors</a:t>
            </a:r>
            <a:r>
              <a:rPr lang="en-US" baseline="0" dirty="0" smtClean="0"/>
              <a:t>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66307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 vectors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46194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Sub-spaces can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8701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Data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containing words and strings with semantic meaning are increasingly important.</a:t>
            </a:r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92844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33111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transpose is well defined in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58092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special matrices are based on structures</a:t>
            </a:r>
            <a:r>
              <a:rPr lang="en-US" baseline="0" dirty="0" smtClean="0"/>
              <a:t> that do have an associative array </a:t>
            </a:r>
            <a:r>
              <a:rPr lang="en-US" baseline="0" dirty="0" err="1" smtClean="0"/>
              <a:t>equivalen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03047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Associative</a:t>
            </a:r>
            <a:r>
              <a:rPr lang="en-US" baseline="0" dirty="0" smtClean="0"/>
              <a:t> array matrix multiply is broader than linear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97644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Matrix multiplies</a:t>
            </a:r>
            <a:r>
              <a:rPr lang="en-US" baseline="0" dirty="0" smtClean="0"/>
              <a:t> of non-conformant matrices are well defined.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415339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Identity is operator dependent.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46743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Inverses without and element</a:t>
            </a:r>
            <a:r>
              <a:rPr lang="en-US" baseline="0" dirty="0" smtClean="0"/>
              <a:t> </a:t>
            </a:r>
            <a:r>
              <a:rPr lang="en-US" dirty="0" smtClean="0"/>
              <a:t>inverse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565703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Trivial eigenvectors</a:t>
            </a:r>
            <a:r>
              <a:rPr lang="en-US" baseline="0" dirty="0" smtClean="0"/>
              <a:t> exist, but more complicated cases are difficult.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0716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Pseudoinverse</a:t>
            </a:r>
            <a:r>
              <a:rPr lang="en-US" dirty="0" smtClean="0"/>
              <a:t> may</a:t>
            </a:r>
            <a:r>
              <a:rPr lang="en-US" baseline="0" dirty="0" smtClean="0"/>
              <a:t> be a better match for associative array algebra.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5287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Rich</a:t>
            </a:r>
            <a:r>
              <a:rPr lang="en-US" baseline="0" dirty="0" smtClean="0"/>
              <a:t> set of theoretical work is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8880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signal</a:t>
            </a:r>
            <a:r>
              <a:rPr lang="en-US" baseline="0" dirty="0" smtClean="0"/>
              <a:t> processing uses linear algebra of dense real numbers.  New applications require linear algebra of sparse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79783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17523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35616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 smtClean="0">
                <a:ea typeface="ＭＳ Ｐゴシック" charset="0"/>
                <a:cs typeface="ＭＳ Ｐゴシック" charset="0"/>
              </a:rPr>
              <a:t>Comparison with relational (i.e.,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SQL) algebra.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bridge strings, adjacency matrices and graphs.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7005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 arrays operations are </a:t>
            </a:r>
            <a:r>
              <a:rPr lang="en-US" dirty="0" err="1" smtClean="0">
                <a:ea typeface="ＭＳ Ｐゴシック" charset="0"/>
                <a:cs typeface="ＭＳ Ｐゴシック" charset="0"/>
              </a:rPr>
              <a:t>composable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,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enabling complex queries to be constructed with a few lines.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47755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Exploded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schema allows all data to be indexed and accessed quickly in a triple store.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7144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14739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018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Associative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arrays are new algebra for strict totally ordered sets.</a:t>
            </a:r>
            <a:endParaRPr lang="en-US" dirty="0" smtClean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78FBA5-F957-4CE9-A734-9CFA9C4F560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752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3167" y="5793714"/>
            <a:ext cx="3792066" cy="38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914401" y="3413100"/>
            <a:ext cx="8229599" cy="2031187"/>
          </a:xfrm>
          <a:prstGeom prst="rect">
            <a:avLst/>
          </a:prstGeom>
        </p:spPr>
        <p:txBody>
          <a:bodyPr lIns="101882" tIns="50941" rIns="101882" bIns="50941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674"/>
              </a:spcAft>
              <a:buFont typeface="Arial" charset="0"/>
              <a:buNone/>
              <a:defRPr sz="2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467294"/>
          </a:xfrm>
        </p:spPr>
        <p:txBody>
          <a:bodyPr anchor="b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669"/>
              </a:spcAft>
              <a:defRPr sz="3600" smtClean="0"/>
            </a:lvl1pPr>
          </a:lstStyle>
          <a:p>
            <a:r>
              <a:rPr lang="en-US" dirty="0" smtClean="0"/>
              <a:t>Click to edit Master title style</a:t>
            </a:r>
            <a:endParaRPr dirty="0" smtClean="0"/>
          </a:p>
        </p:txBody>
      </p:sp>
      <p:cxnSp>
        <p:nvCxnSpPr>
          <p:cNvPr id="9" name="Straight Connector 12"/>
          <p:cNvCxnSpPr>
            <a:cxnSpLocks noChangeShapeType="1"/>
          </p:cNvCxnSpPr>
          <p:nvPr userDrawn="1"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8" name="Rectangle 1032"/>
          <p:cNvSpPr>
            <a:spLocks noChangeArrowheads="1"/>
          </p:cNvSpPr>
          <p:nvPr userDrawn="1"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>
            <a:lvl1pPr marL="382588" marR="0" indent="-382588" algn="l" defTabSz="1019175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 sz="2000">
                <a:solidFill>
                  <a:schemeClr val="tx1"/>
                </a:solidFill>
              </a:defRPr>
            </a:lvl1pPr>
            <a:lvl2pPr marL="960438" marR="0" indent="-381000" algn="l" defTabSz="10191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 sz="1800">
                <a:solidFill>
                  <a:schemeClr val="tx1"/>
                </a:solidFill>
              </a:defRPr>
            </a:lvl2pPr>
            <a:lvl3pPr marL="1343025" marR="0" indent="-255588" algn="l" defTabSz="1019175" rtl="0" eaLnBrk="1" fontAlgn="base" latinLnBrk="0" hangingPunct="1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Tx/>
              <a:buSzPct val="100000"/>
              <a:buFont typeface="Arial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3pPr>
            <a:lvl4pPr marL="1722438" marR="0" indent="-131763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400">
                <a:solidFill>
                  <a:schemeClr val="tx1"/>
                </a:solidFill>
              </a:defRPr>
            </a:lvl4pPr>
            <a:lvl5pPr marL="2038350" marR="0" indent="-209550" algn="l" defTabSz="1019175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 "/>
              <a:tabLst/>
              <a:defRPr sz="1200">
                <a:solidFill>
                  <a:schemeClr val="tx1"/>
                </a:solidFill>
              </a:defRPr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52242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0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7"/>
          <p:cNvSpPr>
            <a:spLocks noGrp="1"/>
          </p:cNvSpPr>
          <p:nvPr>
            <p:ph sz="quarter" idx="11"/>
          </p:nvPr>
        </p:nvSpPr>
        <p:spPr>
          <a:xfrm>
            <a:off x="5131869" y="1465507"/>
            <a:ext cx="4387972" cy="5474698"/>
          </a:xfrm>
          <a:prstGeom prst="rect">
            <a:avLst/>
          </a:prstGeom>
        </p:spPr>
        <p:txBody>
          <a:bodyPr lIns="101882" tIns="50941" rIns="101882" bIns="50941"/>
          <a:lstStyle>
            <a:lvl1pPr>
              <a:lnSpc>
                <a:spcPts val="2451"/>
              </a:lnSpc>
              <a:spcBef>
                <a:spcPts val="1337"/>
              </a:spcBef>
              <a:spcAft>
                <a:spcPts val="0"/>
              </a:spcAft>
              <a:defRPr sz="1800"/>
            </a:lvl1pPr>
            <a:lvl2pPr marL="601389" indent="-284776">
              <a:lnSpc>
                <a:spcPts val="2228"/>
              </a:lnSpc>
              <a:spcBef>
                <a:spcPts val="669"/>
              </a:spcBef>
              <a:spcAft>
                <a:spcPts val="0"/>
              </a:spcAft>
              <a:defRPr sz="1600"/>
            </a:lvl2pPr>
            <a:lvl3pPr marL="843715" indent="-205180">
              <a:lnSpc>
                <a:spcPts val="2006"/>
              </a:lnSpc>
              <a:spcBef>
                <a:spcPts val="669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 sz="1400"/>
            </a:lvl3pPr>
            <a:lvl4pPr marL="1151272" indent="1769">
              <a:lnSpc>
                <a:spcPts val="1783"/>
              </a:lnSpc>
              <a:spcBef>
                <a:spcPts val="669"/>
              </a:spcBef>
              <a:spcAft>
                <a:spcPts val="0"/>
              </a:spcAft>
              <a:buFontTx/>
              <a:buNone/>
              <a:defRPr/>
            </a:lvl4pPr>
            <a:lvl5pPr marL="1405978" indent="0">
              <a:lnSpc>
                <a:spcPts val="1560"/>
              </a:lnSpc>
              <a:spcBef>
                <a:spcPts val="669"/>
              </a:spcBef>
              <a:spcAft>
                <a:spcPts val="0"/>
              </a:spcAft>
              <a:buSzPct val="85000"/>
              <a:buFontTx/>
              <a:buNone/>
              <a:defRPr sz="13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 algn="ctr" defTabSz="91440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 backgroun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  <a:prstGeom prst="rect">
            <a:avLst/>
          </a:prstGeom>
        </p:spPr>
        <p:txBody>
          <a:bodyPr vert="horz" lIns="101882" tIns="50941" rIns="101882" bIns="50941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8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accent4"/>
            </a:solidFill>
            <a:round/>
            <a:headEnd type="none" w="sm" len="sm"/>
            <a:tailEnd type="none" w="sm" len="sm"/>
          </a:ln>
        </p:spPr>
      </p:cxnSp>
      <p:sp>
        <p:nvSpPr>
          <p:cNvPr id="10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rgbClr val="000000"/>
                </a:solidFill>
                <a:cs typeface="Arial" pitchFamily="34" charset="0"/>
              </a:rPr>
              <a:t>D4M-</a:t>
            </a:r>
            <a:fld id="{6A829F23-F466-44AA-A5B9-24580D3A690E}" type="slidenum">
              <a:rPr lang="en-US" sz="1000" smtClean="0">
                <a:solidFill>
                  <a:srgbClr val="000000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6261" y="442914"/>
            <a:ext cx="536257" cy="5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47547" y="7223711"/>
            <a:ext cx="1990788" cy="2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94" r:id="rId3"/>
    <p:sldLayoutId id="2147483697" r:id="rId4"/>
  </p:sldLayoutIdLst>
  <p:txStyles>
    <p:titleStyle>
      <a:lvl1pPr algn="ctr" eaLnBrk="1" hangingPunct="1">
        <a:lnSpc>
          <a:spcPts val="3000"/>
        </a:lnSpc>
        <a:defRPr sz="2800" b="1">
          <a:latin typeface="Arial" pitchFamily="34" charset="0"/>
          <a:cs typeface="Arial" pitchFamily="34" charset="0"/>
        </a:defRPr>
      </a:lvl1pPr>
    </p:titleStyle>
    <p:bodyStyle>
      <a:lvl1pPr marL="260013" indent="-260013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2200" b="1">
          <a:latin typeface="Arial" pitchFamily="34" charset="0"/>
          <a:cs typeface="Arial" pitchFamily="34" charset="0"/>
        </a:defRPr>
      </a:lvl1pPr>
      <a:lvl2pPr marL="567783" indent="-251169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–"/>
        <a:defRPr sz="2200" b="1">
          <a:latin typeface="Arial" pitchFamily="34" charset="0"/>
          <a:cs typeface="Arial" pitchFamily="34" charset="0"/>
        </a:defRPr>
      </a:lvl2pPr>
      <a:lvl3pPr marL="951610" indent="-249400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800" b="1">
          <a:latin typeface="Arial" pitchFamily="34" charset="0"/>
          <a:cs typeface="Arial" pitchFamily="34" charset="0"/>
        </a:defRPr>
      </a:lvl3pPr>
      <a:lvl4pPr marL="1153253" indent="-201642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Courier New" pitchFamily="49" charset="0"/>
        <a:buChar char="o"/>
        <a:defRPr sz="1600" b="1">
          <a:latin typeface="Arial" pitchFamily="34" charset="0"/>
          <a:cs typeface="Arial" pitchFamily="34" charset="0"/>
        </a:defRPr>
      </a:lvl4pPr>
      <a:lvl5pPr marL="887934" indent="0" algn="l" eaLnBrk="1" hangingPunct="1">
        <a:spcBef>
          <a:spcPts val="669"/>
        </a:spcBef>
        <a:defRPr sz="1800" b="1">
          <a:latin typeface="Arial" pitchFamily="34" charset="0"/>
          <a:cs typeface="Arial" pitchFamily="34" charset="0"/>
        </a:defRPr>
      </a:lvl5pPr>
      <a:lvl6pPr marL="1278838" indent="0" algn="l" eaLnBrk="1" hangingPunct="1">
        <a:spcBef>
          <a:spcPts val="669"/>
        </a:spcBef>
        <a:defRPr sz="1600" b="1">
          <a:latin typeface="Arial" pitchFamily="34" charset="0"/>
          <a:cs typeface="Arial" pitchFamily="34" charset="0"/>
        </a:defRPr>
      </a:lvl6pPr>
      <a:lvl7pPr marL="1469867" indent="-199874" algn="l" eaLnBrk="1" hangingPunct="1">
        <a:lnSpc>
          <a:spcPts val="2228"/>
        </a:lnSpc>
        <a:spcBef>
          <a:spcPts val="334"/>
        </a:spcBef>
        <a:spcAft>
          <a:spcPts val="669"/>
        </a:spcAft>
        <a:buFont typeface="Arial" pitchFamily="34" charset="0"/>
        <a:buChar char="•"/>
        <a:defRPr sz="1300" b="1">
          <a:latin typeface="Arial" pitchFamily="34" charset="0"/>
          <a:cs typeface="Arial" pitchFamily="34" charset="0"/>
        </a:defRPr>
      </a:lvl7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7555230" y="7216767"/>
            <a:ext cx="1978661" cy="218544"/>
            <a:chOff x="7430163" y="6509461"/>
            <a:chExt cx="2034253" cy="224684"/>
          </a:xfrm>
        </p:grpSpPr>
        <p:sp>
          <p:nvSpPr>
            <p:cNvPr id="27" name="Freeform 7"/>
            <p:cNvSpPr>
              <a:spLocks/>
            </p:cNvSpPr>
            <p:nvPr userDrawn="1"/>
          </p:nvSpPr>
          <p:spPr bwMode="auto">
            <a:xfrm>
              <a:off x="7430163" y="6511176"/>
              <a:ext cx="96552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3" y="84"/>
                </a:cxn>
              </a:cxnLst>
              <a:rect l="0" t="0" r="r" b="b"/>
              <a:pathLst>
                <a:path w="82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8"/>
            <p:cNvSpPr>
              <a:spLocks/>
            </p:cNvSpPr>
            <p:nvPr userDrawn="1"/>
          </p:nvSpPr>
          <p:spPr bwMode="auto">
            <a:xfrm>
              <a:off x="7531709" y="6511176"/>
              <a:ext cx="51605" cy="1029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" y="0"/>
                </a:cxn>
                <a:cxn ang="0">
                  <a:pos x="43" y="5"/>
                </a:cxn>
                <a:cxn ang="0">
                  <a:pos x="41" y="5"/>
                </a:cxn>
                <a:cxn ang="0">
                  <a:pos x="31" y="16"/>
                </a:cxn>
                <a:cxn ang="0">
                  <a:pos x="31" y="69"/>
                </a:cxn>
                <a:cxn ang="0">
                  <a:pos x="41" y="79"/>
                </a:cxn>
                <a:cxn ang="0">
                  <a:pos x="43" y="79"/>
                </a:cxn>
                <a:cxn ang="0">
                  <a:pos x="4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2" y="70"/>
                </a:cxn>
                <a:cxn ang="0">
                  <a:pos x="12" y="16"/>
                </a:cxn>
                <a:cxn ang="0">
                  <a:pos x="2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43" h="84">
                  <a:moveTo>
                    <a:pt x="0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1" y="5"/>
                    <a:pt x="41" y="5"/>
                    <a:pt x="41" y="5"/>
                  </a:cubicBezTo>
                  <a:cubicBezTo>
                    <a:pt x="34" y="5"/>
                    <a:pt x="31" y="9"/>
                    <a:pt x="31" y="16"/>
                  </a:cubicBezTo>
                  <a:cubicBezTo>
                    <a:pt x="31" y="69"/>
                    <a:pt x="31" y="69"/>
                    <a:pt x="31" y="69"/>
                  </a:cubicBezTo>
                  <a:cubicBezTo>
                    <a:pt x="31" y="76"/>
                    <a:pt x="33" y="79"/>
                    <a:pt x="41" y="79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84"/>
                    <a:pt x="43" y="84"/>
                    <a:pt x="4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9" y="79"/>
                    <a:pt x="12" y="76"/>
                    <a:pt x="12" y="70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9"/>
                    <a:pt x="10" y="5"/>
                    <a:pt x="2" y="5"/>
                  </a:cubicBezTo>
                  <a:cubicBezTo>
                    <a:pt x="0" y="5"/>
                    <a:pt x="0" y="5"/>
                    <a:pt x="0" y="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9"/>
            <p:cNvSpPr>
              <a:spLocks/>
            </p:cNvSpPr>
            <p:nvPr userDrawn="1"/>
          </p:nvSpPr>
          <p:spPr bwMode="auto">
            <a:xfrm>
              <a:off x="7594967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29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70" y="5"/>
                </a:cxn>
                <a:cxn ang="0">
                  <a:pos x="70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5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9" y="6"/>
                    <a:pt x="5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2" y="5"/>
                    <a:pt x="71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5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"/>
            <p:cNvSpPr>
              <a:spLocks/>
            </p:cNvSpPr>
            <p:nvPr userDrawn="1"/>
          </p:nvSpPr>
          <p:spPr bwMode="auto">
            <a:xfrm>
              <a:off x="7728143" y="6509461"/>
              <a:ext cx="103211" cy="106339"/>
            </a:xfrm>
            <a:custGeom>
              <a:avLst/>
              <a:gdLst/>
              <a:ahLst/>
              <a:cxnLst>
                <a:cxn ang="0">
                  <a:pos x="88" y="62"/>
                </a:cxn>
                <a:cxn ang="0">
                  <a:pos x="81" y="87"/>
                </a:cxn>
                <a:cxn ang="0">
                  <a:pos x="73" y="86"/>
                </a:cxn>
                <a:cxn ang="0">
                  <a:pos x="50" y="88"/>
                </a:cxn>
                <a:cxn ang="0">
                  <a:pos x="0" y="45"/>
                </a:cxn>
                <a:cxn ang="0">
                  <a:pos x="52" y="0"/>
                </a:cxn>
                <a:cxn ang="0">
                  <a:pos x="78" y="6"/>
                </a:cxn>
                <a:cxn ang="0">
                  <a:pos x="81" y="4"/>
                </a:cxn>
                <a:cxn ang="0">
                  <a:pos x="84" y="4"/>
                </a:cxn>
                <a:cxn ang="0">
                  <a:pos x="85" y="28"/>
                </a:cxn>
                <a:cxn ang="0">
                  <a:pos x="80" y="28"/>
                </a:cxn>
                <a:cxn ang="0">
                  <a:pos x="53" y="7"/>
                </a:cxn>
                <a:cxn ang="0">
                  <a:pos x="21" y="43"/>
                </a:cxn>
                <a:cxn ang="0">
                  <a:pos x="55" y="82"/>
                </a:cxn>
                <a:cxn ang="0">
                  <a:pos x="83" y="62"/>
                </a:cxn>
                <a:cxn ang="0">
                  <a:pos x="88" y="62"/>
                </a:cxn>
              </a:cxnLst>
              <a:rect l="0" t="0" r="r" b="b"/>
              <a:pathLst>
                <a:path w="88" h="88">
                  <a:moveTo>
                    <a:pt x="88" y="62"/>
                  </a:moveTo>
                  <a:cubicBezTo>
                    <a:pt x="87" y="69"/>
                    <a:pt x="84" y="80"/>
                    <a:pt x="81" y="87"/>
                  </a:cubicBezTo>
                  <a:cubicBezTo>
                    <a:pt x="79" y="86"/>
                    <a:pt x="76" y="86"/>
                    <a:pt x="73" y="86"/>
                  </a:cubicBezTo>
                  <a:cubicBezTo>
                    <a:pt x="67" y="86"/>
                    <a:pt x="60" y="88"/>
                    <a:pt x="50" y="88"/>
                  </a:cubicBezTo>
                  <a:cubicBezTo>
                    <a:pt x="22" y="88"/>
                    <a:pt x="0" y="69"/>
                    <a:pt x="0" y="45"/>
                  </a:cubicBezTo>
                  <a:cubicBezTo>
                    <a:pt x="0" y="20"/>
                    <a:pt x="23" y="0"/>
                    <a:pt x="52" y="0"/>
                  </a:cubicBezTo>
                  <a:cubicBezTo>
                    <a:pt x="66" y="0"/>
                    <a:pt x="75" y="6"/>
                    <a:pt x="78" y="6"/>
                  </a:cubicBezTo>
                  <a:cubicBezTo>
                    <a:pt x="79" y="6"/>
                    <a:pt x="80" y="5"/>
                    <a:pt x="81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5" y="28"/>
                    <a:pt x="85" y="28"/>
                    <a:pt x="85" y="28"/>
                  </a:cubicBezTo>
                  <a:cubicBezTo>
                    <a:pt x="80" y="28"/>
                    <a:pt x="80" y="28"/>
                    <a:pt x="80" y="28"/>
                  </a:cubicBezTo>
                  <a:cubicBezTo>
                    <a:pt x="76" y="15"/>
                    <a:pt x="66" y="7"/>
                    <a:pt x="53" y="7"/>
                  </a:cubicBezTo>
                  <a:cubicBezTo>
                    <a:pt x="34" y="7"/>
                    <a:pt x="21" y="22"/>
                    <a:pt x="21" y="43"/>
                  </a:cubicBezTo>
                  <a:cubicBezTo>
                    <a:pt x="21" y="65"/>
                    <a:pt x="35" y="82"/>
                    <a:pt x="55" y="82"/>
                  </a:cubicBezTo>
                  <a:cubicBezTo>
                    <a:pt x="67" y="82"/>
                    <a:pt x="77" y="74"/>
                    <a:pt x="83" y="62"/>
                  </a:cubicBezTo>
                  <a:lnTo>
                    <a:pt x="88" y="6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1"/>
            <p:cNvSpPr>
              <a:spLocks noEditPoints="1"/>
            </p:cNvSpPr>
            <p:nvPr userDrawn="1"/>
          </p:nvSpPr>
          <p:spPr bwMode="auto">
            <a:xfrm>
              <a:off x="7848000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8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1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1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8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2"/>
            <p:cNvSpPr>
              <a:spLocks/>
            </p:cNvSpPr>
            <p:nvPr userDrawn="1"/>
          </p:nvSpPr>
          <p:spPr bwMode="auto">
            <a:xfrm>
              <a:off x="7976182" y="6511176"/>
              <a:ext cx="96552" cy="102909"/>
            </a:xfrm>
            <a:custGeom>
              <a:avLst/>
              <a:gdLst/>
              <a:ahLst/>
              <a:cxnLst>
                <a:cxn ang="0">
                  <a:pos x="72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2" y="79"/>
                </a:cxn>
                <a:cxn ang="0">
                  <a:pos x="13" y="69"/>
                </a:cxn>
                <a:cxn ang="0">
                  <a:pos x="13" y="15"/>
                </a:cxn>
                <a:cxn ang="0">
                  <a:pos x="3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2" y="5"/>
                </a:cxn>
                <a:cxn ang="0">
                  <a:pos x="32" y="15"/>
                </a:cxn>
                <a:cxn ang="0">
                  <a:pos x="32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2" y="61"/>
                </a:cxn>
                <a:cxn ang="0">
                  <a:pos x="72" y="84"/>
                </a:cxn>
              </a:cxnLst>
              <a:rect l="0" t="0" r="r" b="b"/>
              <a:pathLst>
                <a:path w="82" h="84">
                  <a:moveTo>
                    <a:pt x="72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" y="79"/>
                    <a:pt x="2" y="79"/>
                    <a:pt x="2" y="79"/>
                  </a:cubicBezTo>
                  <a:cubicBezTo>
                    <a:pt x="11" y="79"/>
                    <a:pt x="13" y="76"/>
                    <a:pt x="13" y="69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"/>
                    <a:pt x="9" y="5"/>
                    <a:pt x="3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35" y="5"/>
                    <a:pt x="32" y="9"/>
                    <a:pt x="32" y="15"/>
                  </a:cubicBezTo>
                  <a:cubicBezTo>
                    <a:pt x="32" y="71"/>
                    <a:pt x="32" y="71"/>
                    <a:pt x="32" y="71"/>
                  </a:cubicBezTo>
                  <a:cubicBezTo>
                    <a:pt x="32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5" y="77"/>
                    <a:pt x="68" y="72"/>
                    <a:pt x="77" y="61"/>
                  </a:cubicBezTo>
                  <a:cubicBezTo>
                    <a:pt x="82" y="61"/>
                    <a:pt x="82" y="61"/>
                    <a:pt x="82" y="61"/>
                  </a:cubicBezTo>
                  <a:lnTo>
                    <a:pt x="72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 userDrawn="1"/>
          </p:nvSpPr>
          <p:spPr bwMode="auto">
            <a:xfrm>
              <a:off x="8077728" y="6511176"/>
              <a:ext cx="123187" cy="102909"/>
            </a:xfrm>
            <a:custGeom>
              <a:avLst/>
              <a:gdLst/>
              <a:ahLst/>
              <a:cxnLst>
                <a:cxn ang="0">
                  <a:pos x="20" y="68"/>
                </a:cxn>
                <a:cxn ang="0">
                  <a:pos x="33" y="79"/>
                </a:cxn>
                <a:cxn ang="0">
                  <a:pos x="3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1" y="79"/>
                </a:cxn>
                <a:cxn ang="0">
                  <a:pos x="11" y="71"/>
                </a:cxn>
                <a:cxn ang="0">
                  <a:pos x="11" y="8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28" y="0"/>
                </a:cxn>
                <a:cxn ang="0">
                  <a:pos x="84" y="58"/>
                </a:cxn>
                <a:cxn ang="0">
                  <a:pos x="84" y="17"/>
                </a:cxn>
                <a:cxn ang="0">
                  <a:pos x="71" y="5"/>
                </a:cxn>
                <a:cxn ang="0">
                  <a:pos x="69" y="5"/>
                </a:cxn>
                <a:cxn ang="0">
                  <a:pos x="69" y="0"/>
                </a:cxn>
                <a:cxn ang="0">
                  <a:pos x="104" y="0"/>
                </a:cxn>
                <a:cxn ang="0">
                  <a:pos x="104" y="5"/>
                </a:cxn>
                <a:cxn ang="0">
                  <a:pos x="103" y="5"/>
                </a:cxn>
                <a:cxn ang="0">
                  <a:pos x="92" y="12"/>
                </a:cxn>
                <a:cxn ang="0">
                  <a:pos x="92" y="85"/>
                </a:cxn>
                <a:cxn ang="0">
                  <a:pos x="84" y="85"/>
                </a:cxn>
                <a:cxn ang="0">
                  <a:pos x="20" y="17"/>
                </a:cxn>
                <a:cxn ang="0">
                  <a:pos x="20" y="68"/>
                </a:cxn>
              </a:cxnLst>
              <a:rect l="0" t="0" r="r" b="b"/>
              <a:pathLst>
                <a:path w="104" h="85">
                  <a:moveTo>
                    <a:pt x="20" y="68"/>
                  </a:moveTo>
                  <a:cubicBezTo>
                    <a:pt x="20" y="76"/>
                    <a:pt x="22" y="79"/>
                    <a:pt x="33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9" y="79"/>
                    <a:pt x="11" y="76"/>
                    <a:pt x="11" y="7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8" y="6"/>
                    <a:pt x="5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7"/>
                    <a:pt x="81" y="5"/>
                    <a:pt x="71" y="5"/>
                  </a:cubicBezTo>
                  <a:cubicBezTo>
                    <a:pt x="69" y="5"/>
                    <a:pt x="69" y="5"/>
                    <a:pt x="69" y="5"/>
                  </a:cubicBezTo>
                  <a:cubicBezTo>
                    <a:pt x="69" y="0"/>
                    <a:pt x="69" y="0"/>
                    <a:pt x="69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4" y="5"/>
                    <a:pt x="104" y="5"/>
                    <a:pt x="104" y="5"/>
                  </a:cubicBezTo>
                  <a:cubicBezTo>
                    <a:pt x="103" y="5"/>
                    <a:pt x="103" y="5"/>
                    <a:pt x="103" y="5"/>
                  </a:cubicBezTo>
                  <a:cubicBezTo>
                    <a:pt x="94" y="5"/>
                    <a:pt x="92" y="7"/>
                    <a:pt x="92" y="12"/>
                  </a:cubicBezTo>
                  <a:cubicBezTo>
                    <a:pt x="92" y="85"/>
                    <a:pt x="92" y="85"/>
                    <a:pt x="92" y="85"/>
                  </a:cubicBezTo>
                  <a:cubicBezTo>
                    <a:pt x="84" y="85"/>
                    <a:pt x="84" y="85"/>
                    <a:pt x="84" y="85"/>
                  </a:cubicBezTo>
                  <a:cubicBezTo>
                    <a:pt x="20" y="17"/>
                    <a:pt x="20" y="17"/>
                    <a:pt x="20" y="17"/>
                  </a:cubicBezTo>
                  <a:lnTo>
                    <a:pt x="20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4"/>
            <p:cNvSpPr>
              <a:spLocks/>
            </p:cNvSpPr>
            <p:nvPr userDrawn="1"/>
          </p:nvSpPr>
          <p:spPr bwMode="auto">
            <a:xfrm>
              <a:off x="8260844" y="6511176"/>
              <a:ext cx="98217" cy="102909"/>
            </a:xfrm>
            <a:custGeom>
              <a:avLst/>
              <a:gdLst/>
              <a:ahLst/>
              <a:cxnLst>
                <a:cxn ang="0">
                  <a:pos x="73" y="84"/>
                </a:cxn>
                <a:cxn ang="0">
                  <a:pos x="0" y="84"/>
                </a:cxn>
                <a:cxn ang="0">
                  <a:pos x="0" y="79"/>
                </a:cxn>
                <a:cxn ang="0">
                  <a:pos x="3" y="79"/>
                </a:cxn>
                <a:cxn ang="0">
                  <a:pos x="14" y="69"/>
                </a:cxn>
                <a:cxn ang="0">
                  <a:pos x="14" y="15"/>
                </a:cxn>
                <a:cxn ang="0">
                  <a:pos x="3" y="5"/>
                </a:cxn>
                <a:cxn ang="0">
                  <a:pos x="1" y="5"/>
                </a:cxn>
                <a:cxn ang="0">
                  <a:pos x="1" y="0"/>
                </a:cxn>
                <a:cxn ang="0">
                  <a:pos x="46" y="0"/>
                </a:cxn>
                <a:cxn ang="0">
                  <a:pos x="46" y="5"/>
                </a:cxn>
                <a:cxn ang="0">
                  <a:pos x="43" y="5"/>
                </a:cxn>
                <a:cxn ang="0">
                  <a:pos x="33" y="15"/>
                </a:cxn>
                <a:cxn ang="0">
                  <a:pos x="33" y="71"/>
                </a:cxn>
                <a:cxn ang="0">
                  <a:pos x="39" y="77"/>
                </a:cxn>
                <a:cxn ang="0">
                  <a:pos x="56" y="77"/>
                </a:cxn>
                <a:cxn ang="0">
                  <a:pos x="77" y="61"/>
                </a:cxn>
                <a:cxn ang="0">
                  <a:pos x="83" y="61"/>
                </a:cxn>
                <a:cxn ang="0">
                  <a:pos x="73" y="84"/>
                </a:cxn>
              </a:cxnLst>
              <a:rect l="0" t="0" r="r" b="b"/>
              <a:pathLst>
                <a:path w="83" h="84">
                  <a:moveTo>
                    <a:pt x="73" y="84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11" y="79"/>
                    <a:pt x="14" y="76"/>
                    <a:pt x="14" y="6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7"/>
                    <a:pt x="9" y="5"/>
                    <a:pt x="3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6" y="5"/>
                    <a:pt x="33" y="9"/>
                    <a:pt x="33" y="15"/>
                  </a:cubicBezTo>
                  <a:cubicBezTo>
                    <a:pt x="33" y="71"/>
                    <a:pt x="33" y="71"/>
                    <a:pt x="33" y="71"/>
                  </a:cubicBezTo>
                  <a:cubicBezTo>
                    <a:pt x="33" y="76"/>
                    <a:pt x="34" y="77"/>
                    <a:pt x="39" y="77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66" y="77"/>
                    <a:pt x="68" y="72"/>
                    <a:pt x="77" y="61"/>
                  </a:cubicBezTo>
                  <a:cubicBezTo>
                    <a:pt x="83" y="61"/>
                    <a:pt x="83" y="61"/>
                    <a:pt x="83" y="61"/>
                  </a:cubicBezTo>
                  <a:lnTo>
                    <a:pt x="73" y="8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5"/>
            <p:cNvSpPr>
              <a:spLocks noEditPoints="1"/>
            </p:cNvSpPr>
            <p:nvPr userDrawn="1"/>
          </p:nvSpPr>
          <p:spPr bwMode="auto">
            <a:xfrm>
              <a:off x="8362390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3" y="71"/>
                </a:cxn>
                <a:cxn ang="0">
                  <a:pos x="34" y="81"/>
                </a:cxn>
                <a:cxn ang="0">
                  <a:pos x="35" y="81"/>
                </a:cxn>
                <a:cxn ang="0">
                  <a:pos x="35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8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7" y="81"/>
                </a:cxn>
                <a:cxn ang="0">
                  <a:pos x="97" y="86"/>
                </a:cxn>
                <a:cxn ang="0">
                  <a:pos x="53" y="86"/>
                </a:cxn>
                <a:cxn ang="0">
                  <a:pos x="53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8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1" y="48"/>
                </a:cxn>
                <a:cxn ang="0">
                  <a:pos x="55" y="48"/>
                </a:cxn>
                <a:cxn ang="0">
                  <a:pos x="43" y="16"/>
                </a:cxn>
              </a:cxnLst>
              <a:rect l="0" t="0" r="r" b="b"/>
              <a:pathLst>
                <a:path w="97" h="86">
                  <a:moveTo>
                    <a:pt x="29" y="55"/>
                  </a:moveTo>
                  <a:cubicBezTo>
                    <a:pt x="23" y="71"/>
                    <a:pt x="23" y="71"/>
                    <a:pt x="23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5" y="81"/>
                    <a:pt x="35" y="81"/>
                    <a:pt x="35" y="81"/>
                  </a:cubicBezTo>
                  <a:cubicBezTo>
                    <a:pt x="35" y="86"/>
                    <a:pt x="35" y="86"/>
                    <a:pt x="35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8" y="81"/>
                    <a:pt x="11" y="78"/>
                    <a:pt x="15" y="69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7" y="78"/>
                    <a:pt x="90" y="81"/>
                    <a:pt x="97" y="81"/>
                  </a:cubicBezTo>
                  <a:cubicBezTo>
                    <a:pt x="97" y="86"/>
                    <a:pt x="97" y="86"/>
                    <a:pt x="97" y="86"/>
                  </a:cubicBezTo>
                  <a:cubicBezTo>
                    <a:pt x="53" y="86"/>
                    <a:pt x="53" y="86"/>
                    <a:pt x="53" y="86"/>
                  </a:cubicBezTo>
                  <a:cubicBezTo>
                    <a:pt x="53" y="81"/>
                    <a:pt x="53" y="81"/>
                    <a:pt x="53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6" y="81"/>
                    <a:pt x="67" y="77"/>
                    <a:pt x="65" y="71"/>
                  </a:cubicBezTo>
                  <a:cubicBezTo>
                    <a:pt x="58" y="55"/>
                    <a:pt x="58" y="55"/>
                    <a:pt x="58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1" y="48"/>
                    <a:pt x="31" y="48"/>
                    <a:pt x="31" y="48"/>
                  </a:cubicBezTo>
                  <a:cubicBezTo>
                    <a:pt x="55" y="48"/>
                    <a:pt x="55" y="48"/>
                    <a:pt x="55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6"/>
            <p:cNvSpPr>
              <a:spLocks noEditPoints="1"/>
            </p:cNvSpPr>
            <p:nvPr userDrawn="1"/>
          </p:nvSpPr>
          <p:spPr bwMode="auto">
            <a:xfrm>
              <a:off x="8488907" y="6509461"/>
              <a:ext cx="103211" cy="104624"/>
            </a:xfrm>
            <a:custGeom>
              <a:avLst/>
              <a:gdLst/>
              <a:ahLst/>
              <a:cxnLst>
                <a:cxn ang="0">
                  <a:pos x="16" y="19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7" y="10"/>
                </a:cxn>
                <a:cxn ang="0">
                  <a:pos x="82" y="22"/>
                </a:cxn>
                <a:cxn ang="0">
                  <a:pos x="66" y="38"/>
                </a:cxn>
                <a:cxn ang="0">
                  <a:pos x="66" y="38"/>
                </a:cxn>
                <a:cxn ang="0">
                  <a:pos x="87" y="61"/>
                </a:cxn>
                <a:cxn ang="0">
                  <a:pos x="52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16" y="70"/>
                </a:cxn>
                <a:cxn ang="0">
                  <a:pos x="16" y="19"/>
                </a:cxn>
                <a:cxn ang="0">
                  <a:pos x="35" y="36"/>
                </a:cxn>
                <a:cxn ang="0">
                  <a:pos x="45" y="36"/>
                </a:cxn>
                <a:cxn ang="0">
                  <a:pos x="62" y="22"/>
                </a:cxn>
                <a:cxn ang="0">
                  <a:pos x="42" y="5"/>
                </a:cxn>
                <a:cxn ang="0">
                  <a:pos x="35" y="6"/>
                </a:cxn>
                <a:cxn ang="0">
                  <a:pos x="35" y="36"/>
                </a:cxn>
                <a:cxn ang="0">
                  <a:pos x="35" y="68"/>
                </a:cxn>
                <a:cxn ang="0">
                  <a:pos x="47" y="80"/>
                </a:cxn>
                <a:cxn ang="0">
                  <a:pos x="66" y="61"/>
                </a:cxn>
                <a:cxn ang="0">
                  <a:pos x="45" y="41"/>
                </a:cxn>
                <a:cxn ang="0">
                  <a:pos x="35" y="42"/>
                </a:cxn>
                <a:cxn ang="0">
                  <a:pos x="35" y="68"/>
                </a:cxn>
              </a:cxnLst>
              <a:rect l="0" t="0" r="r" b="b"/>
              <a:pathLst>
                <a:path w="87" h="86">
                  <a:moveTo>
                    <a:pt x="16" y="19"/>
                  </a:moveTo>
                  <a:cubicBezTo>
                    <a:pt x="16" y="9"/>
                    <a:pt x="15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4" y="2"/>
                    <a:pt x="11" y="2"/>
                    <a:pt x="18" y="1"/>
                  </a:cubicBezTo>
                  <a:cubicBezTo>
                    <a:pt x="26" y="1"/>
                    <a:pt x="34" y="0"/>
                    <a:pt x="40" y="0"/>
                  </a:cubicBezTo>
                  <a:cubicBezTo>
                    <a:pt x="57" y="0"/>
                    <a:pt x="70" y="2"/>
                    <a:pt x="77" y="10"/>
                  </a:cubicBezTo>
                  <a:cubicBezTo>
                    <a:pt x="80" y="13"/>
                    <a:pt x="82" y="18"/>
                    <a:pt x="82" y="22"/>
                  </a:cubicBezTo>
                  <a:cubicBezTo>
                    <a:pt x="82" y="30"/>
                    <a:pt x="77" y="35"/>
                    <a:pt x="66" y="38"/>
                  </a:cubicBezTo>
                  <a:cubicBezTo>
                    <a:pt x="66" y="38"/>
                    <a:pt x="66" y="38"/>
                    <a:pt x="66" y="38"/>
                  </a:cubicBezTo>
                  <a:cubicBezTo>
                    <a:pt x="79" y="41"/>
                    <a:pt x="87" y="50"/>
                    <a:pt x="87" y="61"/>
                  </a:cubicBezTo>
                  <a:cubicBezTo>
                    <a:pt x="87" y="75"/>
                    <a:pt x="74" y="86"/>
                    <a:pt x="52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13" y="81"/>
                    <a:pt x="16" y="78"/>
                    <a:pt x="16" y="70"/>
                  </a:cubicBezTo>
                  <a:lnTo>
                    <a:pt x="16" y="19"/>
                  </a:lnTo>
                  <a:close/>
                  <a:moveTo>
                    <a:pt x="35" y="36"/>
                  </a:moveTo>
                  <a:cubicBezTo>
                    <a:pt x="38" y="36"/>
                    <a:pt x="43" y="36"/>
                    <a:pt x="45" y="36"/>
                  </a:cubicBezTo>
                  <a:cubicBezTo>
                    <a:pt x="59" y="36"/>
                    <a:pt x="62" y="29"/>
                    <a:pt x="62" y="22"/>
                  </a:cubicBezTo>
                  <a:cubicBezTo>
                    <a:pt x="62" y="14"/>
                    <a:pt x="58" y="5"/>
                    <a:pt x="42" y="5"/>
                  </a:cubicBezTo>
                  <a:cubicBezTo>
                    <a:pt x="39" y="5"/>
                    <a:pt x="37" y="6"/>
                    <a:pt x="35" y="6"/>
                  </a:cubicBezTo>
                  <a:lnTo>
                    <a:pt x="35" y="36"/>
                  </a:lnTo>
                  <a:close/>
                  <a:moveTo>
                    <a:pt x="35" y="68"/>
                  </a:moveTo>
                  <a:cubicBezTo>
                    <a:pt x="35" y="78"/>
                    <a:pt x="38" y="80"/>
                    <a:pt x="47" y="80"/>
                  </a:cubicBezTo>
                  <a:cubicBezTo>
                    <a:pt x="62" y="80"/>
                    <a:pt x="66" y="71"/>
                    <a:pt x="66" y="61"/>
                  </a:cubicBezTo>
                  <a:cubicBezTo>
                    <a:pt x="66" y="53"/>
                    <a:pt x="62" y="41"/>
                    <a:pt x="45" y="41"/>
                  </a:cubicBezTo>
                  <a:cubicBezTo>
                    <a:pt x="42" y="41"/>
                    <a:pt x="37" y="42"/>
                    <a:pt x="35" y="42"/>
                  </a:cubicBezTo>
                  <a:lnTo>
                    <a:pt x="35" y="6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7"/>
            <p:cNvSpPr>
              <a:spLocks noEditPoints="1"/>
            </p:cNvSpPr>
            <p:nvPr userDrawn="1"/>
          </p:nvSpPr>
          <p:spPr bwMode="auto">
            <a:xfrm>
              <a:off x="8607100" y="6509461"/>
              <a:ext cx="119858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2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2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2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1" y="5"/>
                    <a:pt x="20" y="19"/>
                    <a:pt x="20" y="39"/>
                  </a:cubicBezTo>
                  <a:cubicBezTo>
                    <a:pt x="20" y="65"/>
                    <a:pt x="33" y="82"/>
                    <a:pt x="52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8"/>
            <p:cNvSpPr>
              <a:spLocks noEditPoints="1"/>
            </p:cNvSpPr>
            <p:nvPr userDrawn="1"/>
          </p:nvSpPr>
          <p:spPr bwMode="auto">
            <a:xfrm>
              <a:off x="8735281" y="6509461"/>
              <a:ext cx="123187" cy="106339"/>
            </a:xfrm>
            <a:custGeom>
              <a:avLst/>
              <a:gdLst/>
              <a:ahLst/>
              <a:cxnLst>
                <a:cxn ang="0">
                  <a:pos x="33" y="71"/>
                </a:cxn>
                <a:cxn ang="0">
                  <a:pos x="44" y="81"/>
                </a:cxn>
                <a:cxn ang="0">
                  <a:pos x="48" y="81"/>
                </a:cxn>
                <a:cxn ang="0">
                  <a:pos x="48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3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4" y="7"/>
                </a:cxn>
                <a:cxn ang="0">
                  <a:pos x="1" y="7"/>
                </a:cxn>
                <a:cxn ang="0">
                  <a:pos x="1" y="2"/>
                </a:cxn>
                <a:cxn ang="0">
                  <a:pos x="18" y="1"/>
                </a:cxn>
                <a:cxn ang="0">
                  <a:pos x="40" y="0"/>
                </a:cxn>
                <a:cxn ang="0">
                  <a:pos x="78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8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7" y="88"/>
                </a:cxn>
                <a:cxn ang="0">
                  <a:pos x="67" y="79"/>
                </a:cxn>
                <a:cxn ang="0">
                  <a:pos x="44" y="51"/>
                </a:cxn>
                <a:cxn ang="0">
                  <a:pos x="33" y="51"/>
                </a:cxn>
                <a:cxn ang="0">
                  <a:pos x="33" y="71"/>
                </a:cxn>
                <a:cxn ang="0">
                  <a:pos x="33" y="45"/>
                </a:cxn>
                <a:cxn ang="0">
                  <a:pos x="38" y="45"/>
                </a:cxn>
                <a:cxn ang="0">
                  <a:pos x="64" y="25"/>
                </a:cxn>
                <a:cxn ang="0">
                  <a:pos x="40" y="6"/>
                </a:cxn>
                <a:cxn ang="0">
                  <a:pos x="33" y="6"/>
                </a:cxn>
                <a:cxn ang="0">
                  <a:pos x="33" y="45"/>
                </a:cxn>
              </a:cxnLst>
              <a:rect l="0" t="0" r="r" b="b"/>
              <a:pathLst>
                <a:path w="105" h="88">
                  <a:moveTo>
                    <a:pt x="33" y="71"/>
                  </a:moveTo>
                  <a:cubicBezTo>
                    <a:pt x="33" y="78"/>
                    <a:pt x="36" y="81"/>
                    <a:pt x="44" y="81"/>
                  </a:cubicBezTo>
                  <a:cubicBezTo>
                    <a:pt x="48" y="81"/>
                    <a:pt x="48" y="81"/>
                    <a:pt x="48" y="81"/>
                  </a:cubicBezTo>
                  <a:cubicBezTo>
                    <a:pt x="48" y="86"/>
                    <a:pt x="48" y="86"/>
                    <a:pt x="48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3" y="81"/>
                    <a:pt x="3" y="81"/>
                    <a:pt x="3" y="81"/>
                  </a:cubicBezTo>
                  <a:cubicBezTo>
                    <a:pt x="11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3" y="7"/>
                    <a:pt x="4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7" y="2"/>
                    <a:pt x="13" y="2"/>
                    <a:pt x="18" y="1"/>
                  </a:cubicBezTo>
                  <a:cubicBezTo>
                    <a:pt x="26" y="1"/>
                    <a:pt x="35" y="0"/>
                    <a:pt x="40" y="0"/>
                  </a:cubicBezTo>
                  <a:cubicBezTo>
                    <a:pt x="60" y="0"/>
                    <a:pt x="71" y="3"/>
                    <a:pt x="78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7" y="43"/>
                    <a:pt x="64" y="47"/>
                  </a:cubicBezTo>
                  <a:cubicBezTo>
                    <a:pt x="73" y="54"/>
                    <a:pt x="78" y="65"/>
                    <a:pt x="88" y="74"/>
                  </a:cubicBezTo>
                  <a:cubicBezTo>
                    <a:pt x="93" y="80"/>
                    <a:pt x="97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1" y="88"/>
                    <a:pt x="97" y="88"/>
                  </a:cubicBezTo>
                  <a:cubicBezTo>
                    <a:pt x="80" y="88"/>
                    <a:pt x="73" y="85"/>
                    <a:pt x="67" y="79"/>
                  </a:cubicBezTo>
                  <a:cubicBezTo>
                    <a:pt x="60" y="72"/>
                    <a:pt x="52" y="58"/>
                    <a:pt x="44" y="51"/>
                  </a:cubicBezTo>
                  <a:cubicBezTo>
                    <a:pt x="33" y="51"/>
                    <a:pt x="33" y="51"/>
                    <a:pt x="33" y="51"/>
                  </a:cubicBezTo>
                  <a:lnTo>
                    <a:pt x="33" y="71"/>
                  </a:lnTo>
                  <a:close/>
                  <a:moveTo>
                    <a:pt x="33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5" y="45"/>
                    <a:pt x="64" y="40"/>
                    <a:pt x="64" y="25"/>
                  </a:cubicBezTo>
                  <a:cubicBezTo>
                    <a:pt x="64" y="11"/>
                    <a:pt x="53" y="6"/>
                    <a:pt x="40" y="6"/>
                  </a:cubicBezTo>
                  <a:cubicBezTo>
                    <a:pt x="33" y="6"/>
                    <a:pt x="33" y="6"/>
                    <a:pt x="33" y="6"/>
                  </a:cubicBezTo>
                  <a:lnTo>
                    <a:pt x="33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9"/>
            <p:cNvSpPr>
              <a:spLocks noEditPoints="1"/>
            </p:cNvSpPr>
            <p:nvPr userDrawn="1"/>
          </p:nvSpPr>
          <p:spPr bwMode="auto">
            <a:xfrm>
              <a:off x="8866792" y="6509461"/>
              <a:ext cx="116528" cy="104624"/>
            </a:xfrm>
            <a:custGeom>
              <a:avLst/>
              <a:gdLst/>
              <a:ahLst/>
              <a:cxnLst>
                <a:cxn ang="0">
                  <a:pos x="29" y="55"/>
                </a:cxn>
                <a:cxn ang="0">
                  <a:pos x="24" y="71"/>
                </a:cxn>
                <a:cxn ang="0">
                  <a:pos x="34" y="81"/>
                </a:cxn>
                <a:cxn ang="0">
                  <a:pos x="36" y="81"/>
                </a:cxn>
                <a:cxn ang="0">
                  <a:pos x="36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5" y="69"/>
                </a:cxn>
                <a:cxn ang="0">
                  <a:pos x="39" y="4"/>
                </a:cxn>
                <a:cxn ang="0">
                  <a:pos x="37" y="0"/>
                </a:cxn>
                <a:cxn ang="0">
                  <a:pos x="57" y="0"/>
                </a:cxn>
                <a:cxn ang="0">
                  <a:pos x="84" y="69"/>
                </a:cxn>
                <a:cxn ang="0">
                  <a:pos x="98" y="81"/>
                </a:cxn>
                <a:cxn ang="0">
                  <a:pos x="98" y="86"/>
                </a:cxn>
                <a:cxn ang="0">
                  <a:pos x="54" y="86"/>
                </a:cxn>
                <a:cxn ang="0">
                  <a:pos x="54" y="81"/>
                </a:cxn>
                <a:cxn ang="0">
                  <a:pos x="58" y="81"/>
                </a:cxn>
                <a:cxn ang="0">
                  <a:pos x="65" y="71"/>
                </a:cxn>
                <a:cxn ang="0">
                  <a:pos x="59" y="55"/>
                </a:cxn>
                <a:cxn ang="0">
                  <a:pos x="29" y="55"/>
                </a:cxn>
                <a:cxn ang="0">
                  <a:pos x="43" y="16"/>
                </a:cxn>
                <a:cxn ang="0">
                  <a:pos x="32" y="48"/>
                </a:cxn>
                <a:cxn ang="0">
                  <a:pos x="56" y="48"/>
                </a:cxn>
                <a:cxn ang="0">
                  <a:pos x="43" y="16"/>
                </a:cxn>
              </a:cxnLst>
              <a:rect l="0" t="0" r="r" b="b"/>
              <a:pathLst>
                <a:path w="98" h="86">
                  <a:moveTo>
                    <a:pt x="29" y="55"/>
                  </a:moveTo>
                  <a:cubicBezTo>
                    <a:pt x="24" y="71"/>
                    <a:pt x="24" y="71"/>
                    <a:pt x="24" y="71"/>
                  </a:cubicBezTo>
                  <a:cubicBezTo>
                    <a:pt x="21" y="78"/>
                    <a:pt x="21" y="81"/>
                    <a:pt x="34" y="81"/>
                  </a:cubicBezTo>
                  <a:cubicBezTo>
                    <a:pt x="36" y="81"/>
                    <a:pt x="36" y="81"/>
                    <a:pt x="36" y="81"/>
                  </a:cubicBezTo>
                  <a:cubicBezTo>
                    <a:pt x="36" y="86"/>
                    <a:pt x="36" y="86"/>
                    <a:pt x="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9" y="81"/>
                    <a:pt x="12" y="78"/>
                    <a:pt x="15" y="6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84" y="69"/>
                    <a:pt x="84" y="69"/>
                    <a:pt x="84" y="69"/>
                  </a:cubicBezTo>
                  <a:cubicBezTo>
                    <a:pt x="88" y="78"/>
                    <a:pt x="91" y="81"/>
                    <a:pt x="98" y="8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54" y="86"/>
                    <a:pt x="54" y="86"/>
                    <a:pt x="54" y="86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8" y="81"/>
                    <a:pt x="58" y="81"/>
                    <a:pt x="58" y="81"/>
                  </a:cubicBezTo>
                  <a:cubicBezTo>
                    <a:pt x="67" y="81"/>
                    <a:pt x="68" y="77"/>
                    <a:pt x="65" y="71"/>
                  </a:cubicBezTo>
                  <a:cubicBezTo>
                    <a:pt x="59" y="55"/>
                    <a:pt x="59" y="55"/>
                    <a:pt x="59" y="55"/>
                  </a:cubicBezTo>
                  <a:lnTo>
                    <a:pt x="29" y="55"/>
                  </a:lnTo>
                  <a:close/>
                  <a:moveTo>
                    <a:pt x="43" y="16"/>
                  </a:moveTo>
                  <a:cubicBezTo>
                    <a:pt x="32" y="48"/>
                    <a:pt x="32" y="48"/>
                    <a:pt x="32" y="48"/>
                  </a:cubicBezTo>
                  <a:cubicBezTo>
                    <a:pt x="56" y="48"/>
                    <a:pt x="56" y="48"/>
                    <a:pt x="56" y="48"/>
                  </a:cubicBezTo>
                  <a:lnTo>
                    <a:pt x="43" y="1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0"/>
            <p:cNvSpPr>
              <a:spLocks/>
            </p:cNvSpPr>
            <p:nvPr userDrawn="1"/>
          </p:nvSpPr>
          <p:spPr bwMode="auto">
            <a:xfrm>
              <a:off x="8983320" y="6509461"/>
              <a:ext cx="108205" cy="10462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66" y="81"/>
                </a:cxn>
                <a:cxn ang="0">
                  <a:pos x="70" y="81"/>
                </a:cxn>
                <a:cxn ang="0">
                  <a:pos x="70" y="86"/>
                </a:cxn>
                <a:cxn ang="0">
                  <a:pos x="21" y="86"/>
                </a:cxn>
                <a:cxn ang="0">
                  <a:pos x="21" y="81"/>
                </a:cxn>
                <a:cxn ang="0">
                  <a:pos x="25" y="81"/>
                </a:cxn>
                <a:cxn ang="0">
                  <a:pos x="36" y="71"/>
                </a:cxn>
                <a:cxn ang="0">
                  <a:pos x="36" y="9"/>
                </a:cxn>
                <a:cxn ang="0">
                  <a:pos x="20" y="9"/>
                </a:cxn>
                <a:cxn ang="0">
                  <a:pos x="5" y="25"/>
                </a:cxn>
                <a:cxn ang="0">
                  <a:pos x="0" y="25"/>
                </a:cxn>
                <a:cxn ang="0">
                  <a:pos x="2" y="0"/>
                </a:cxn>
                <a:cxn ang="0">
                  <a:pos x="6" y="0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77" y="2"/>
                </a:cxn>
                <a:cxn ang="0">
                  <a:pos x="84" y="0"/>
                </a:cxn>
                <a:cxn ang="0">
                  <a:pos x="88" y="0"/>
                </a:cxn>
                <a:cxn ang="0">
                  <a:pos x="91" y="25"/>
                </a:cxn>
                <a:cxn ang="0">
                  <a:pos x="85" y="25"/>
                </a:cxn>
                <a:cxn ang="0">
                  <a:pos x="70" y="9"/>
                </a:cxn>
                <a:cxn ang="0">
                  <a:pos x="54" y="9"/>
                </a:cxn>
                <a:cxn ang="0">
                  <a:pos x="54" y="71"/>
                </a:cxn>
              </a:cxnLst>
              <a:rect l="0" t="0" r="r" b="b"/>
              <a:pathLst>
                <a:path w="91" h="86">
                  <a:moveTo>
                    <a:pt x="54" y="71"/>
                  </a:moveTo>
                  <a:cubicBezTo>
                    <a:pt x="54" y="78"/>
                    <a:pt x="57" y="81"/>
                    <a:pt x="66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5" y="81"/>
                    <a:pt x="25" y="81"/>
                    <a:pt x="25" y="81"/>
                  </a:cubicBezTo>
                  <a:cubicBezTo>
                    <a:pt x="33" y="81"/>
                    <a:pt x="36" y="78"/>
                    <a:pt x="36" y="71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9" y="9"/>
                    <a:pt x="8" y="11"/>
                    <a:pt x="5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8" y="1"/>
                    <a:pt x="8" y="2"/>
                    <a:pt x="9" y="2"/>
                  </a:cubicBezTo>
                  <a:cubicBezTo>
                    <a:pt x="10" y="2"/>
                    <a:pt x="11" y="2"/>
                    <a:pt x="13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81" y="2"/>
                    <a:pt x="82" y="2"/>
                    <a:pt x="84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1" y="25"/>
                    <a:pt x="91" y="25"/>
                    <a:pt x="91" y="25"/>
                  </a:cubicBezTo>
                  <a:cubicBezTo>
                    <a:pt x="85" y="25"/>
                    <a:pt x="85" y="25"/>
                    <a:pt x="85" y="25"/>
                  </a:cubicBezTo>
                  <a:cubicBezTo>
                    <a:pt x="83" y="11"/>
                    <a:pt x="81" y="9"/>
                    <a:pt x="70" y="9"/>
                  </a:cubicBezTo>
                  <a:cubicBezTo>
                    <a:pt x="54" y="9"/>
                    <a:pt x="54" y="9"/>
                    <a:pt x="54" y="9"/>
                  </a:cubicBezTo>
                  <a:lnTo>
                    <a:pt x="54" y="7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1"/>
            <p:cNvSpPr>
              <a:spLocks noEditPoints="1"/>
            </p:cNvSpPr>
            <p:nvPr userDrawn="1"/>
          </p:nvSpPr>
          <p:spPr bwMode="auto">
            <a:xfrm>
              <a:off x="9103178" y="6509461"/>
              <a:ext cx="118193" cy="106339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100" y="43"/>
                </a:cxn>
                <a:cxn ang="0">
                  <a:pos x="49" y="88"/>
                </a:cxn>
                <a:cxn ang="0">
                  <a:pos x="0" y="46"/>
                </a:cxn>
                <a:cxn ang="0">
                  <a:pos x="52" y="0"/>
                </a:cxn>
                <a:cxn ang="0">
                  <a:pos x="53" y="82"/>
                </a:cxn>
                <a:cxn ang="0">
                  <a:pos x="80" y="48"/>
                </a:cxn>
                <a:cxn ang="0">
                  <a:pos x="49" y="5"/>
                </a:cxn>
                <a:cxn ang="0">
                  <a:pos x="20" y="39"/>
                </a:cxn>
                <a:cxn ang="0">
                  <a:pos x="53" y="82"/>
                </a:cxn>
              </a:cxnLst>
              <a:rect l="0" t="0" r="r" b="b"/>
              <a:pathLst>
                <a:path w="100" h="88">
                  <a:moveTo>
                    <a:pt x="52" y="0"/>
                  </a:moveTo>
                  <a:cubicBezTo>
                    <a:pt x="80" y="0"/>
                    <a:pt x="100" y="17"/>
                    <a:pt x="100" y="43"/>
                  </a:cubicBezTo>
                  <a:cubicBezTo>
                    <a:pt x="100" y="67"/>
                    <a:pt x="82" y="88"/>
                    <a:pt x="49" y="88"/>
                  </a:cubicBezTo>
                  <a:cubicBezTo>
                    <a:pt x="18" y="88"/>
                    <a:pt x="0" y="68"/>
                    <a:pt x="0" y="46"/>
                  </a:cubicBezTo>
                  <a:cubicBezTo>
                    <a:pt x="0" y="19"/>
                    <a:pt x="22" y="0"/>
                    <a:pt x="52" y="0"/>
                  </a:cubicBezTo>
                  <a:close/>
                  <a:moveTo>
                    <a:pt x="53" y="82"/>
                  </a:moveTo>
                  <a:cubicBezTo>
                    <a:pt x="71" y="82"/>
                    <a:pt x="80" y="66"/>
                    <a:pt x="80" y="48"/>
                  </a:cubicBezTo>
                  <a:cubicBezTo>
                    <a:pt x="80" y="26"/>
                    <a:pt x="69" y="5"/>
                    <a:pt x="49" y="5"/>
                  </a:cubicBezTo>
                  <a:cubicBezTo>
                    <a:pt x="32" y="5"/>
                    <a:pt x="20" y="19"/>
                    <a:pt x="20" y="39"/>
                  </a:cubicBezTo>
                  <a:cubicBezTo>
                    <a:pt x="20" y="65"/>
                    <a:pt x="34" y="82"/>
                    <a:pt x="53" y="8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2"/>
            <p:cNvSpPr>
              <a:spLocks noEditPoints="1"/>
            </p:cNvSpPr>
            <p:nvPr userDrawn="1"/>
          </p:nvSpPr>
          <p:spPr bwMode="auto">
            <a:xfrm>
              <a:off x="9231359" y="6509461"/>
              <a:ext cx="124852" cy="106339"/>
            </a:xfrm>
            <a:custGeom>
              <a:avLst/>
              <a:gdLst/>
              <a:ahLst/>
              <a:cxnLst>
                <a:cxn ang="0">
                  <a:pos x="32" y="71"/>
                </a:cxn>
                <a:cxn ang="0">
                  <a:pos x="43" y="81"/>
                </a:cxn>
                <a:cxn ang="0">
                  <a:pos x="47" y="81"/>
                </a:cxn>
                <a:cxn ang="0">
                  <a:pos x="47" y="86"/>
                </a:cxn>
                <a:cxn ang="0">
                  <a:pos x="0" y="86"/>
                </a:cxn>
                <a:cxn ang="0">
                  <a:pos x="0" y="81"/>
                </a:cxn>
                <a:cxn ang="0">
                  <a:pos x="2" y="81"/>
                </a:cxn>
                <a:cxn ang="0">
                  <a:pos x="14" y="71"/>
                </a:cxn>
                <a:cxn ang="0">
                  <a:pos x="14" y="18"/>
                </a:cxn>
                <a:cxn ang="0">
                  <a:pos x="3" y="7"/>
                </a:cxn>
                <a:cxn ang="0">
                  <a:pos x="0" y="7"/>
                </a:cxn>
                <a:cxn ang="0">
                  <a:pos x="0" y="2"/>
                </a:cxn>
                <a:cxn ang="0">
                  <a:pos x="17" y="1"/>
                </a:cxn>
                <a:cxn ang="0">
                  <a:pos x="40" y="0"/>
                </a:cxn>
                <a:cxn ang="0">
                  <a:pos x="77" y="9"/>
                </a:cxn>
                <a:cxn ang="0">
                  <a:pos x="84" y="25"/>
                </a:cxn>
                <a:cxn ang="0">
                  <a:pos x="64" y="47"/>
                </a:cxn>
                <a:cxn ang="0">
                  <a:pos x="87" y="74"/>
                </a:cxn>
                <a:cxn ang="0">
                  <a:pos x="105" y="82"/>
                </a:cxn>
                <a:cxn ang="0">
                  <a:pos x="105" y="88"/>
                </a:cxn>
                <a:cxn ang="0">
                  <a:pos x="96" y="88"/>
                </a:cxn>
                <a:cxn ang="0">
                  <a:pos x="66" y="79"/>
                </a:cxn>
                <a:cxn ang="0">
                  <a:pos x="43" y="51"/>
                </a:cxn>
                <a:cxn ang="0">
                  <a:pos x="32" y="51"/>
                </a:cxn>
                <a:cxn ang="0">
                  <a:pos x="32" y="71"/>
                </a:cxn>
                <a:cxn ang="0">
                  <a:pos x="32" y="45"/>
                </a:cxn>
                <a:cxn ang="0">
                  <a:pos x="38" y="45"/>
                </a:cxn>
                <a:cxn ang="0">
                  <a:pos x="63" y="25"/>
                </a:cxn>
                <a:cxn ang="0">
                  <a:pos x="39" y="6"/>
                </a:cxn>
                <a:cxn ang="0">
                  <a:pos x="32" y="6"/>
                </a:cxn>
                <a:cxn ang="0">
                  <a:pos x="32" y="45"/>
                </a:cxn>
              </a:cxnLst>
              <a:rect l="0" t="0" r="r" b="b"/>
              <a:pathLst>
                <a:path w="105" h="88">
                  <a:moveTo>
                    <a:pt x="32" y="71"/>
                  </a:moveTo>
                  <a:cubicBezTo>
                    <a:pt x="32" y="78"/>
                    <a:pt x="35" y="81"/>
                    <a:pt x="43" y="81"/>
                  </a:cubicBezTo>
                  <a:cubicBezTo>
                    <a:pt x="47" y="81"/>
                    <a:pt x="47" y="81"/>
                    <a:pt x="47" y="81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0" y="81"/>
                    <a:pt x="14" y="79"/>
                    <a:pt x="14" y="71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4" y="11"/>
                    <a:pt x="12" y="7"/>
                    <a:pt x="3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7" y="2"/>
                    <a:pt x="12" y="2"/>
                    <a:pt x="17" y="1"/>
                  </a:cubicBezTo>
                  <a:cubicBezTo>
                    <a:pt x="25" y="1"/>
                    <a:pt x="35" y="0"/>
                    <a:pt x="40" y="0"/>
                  </a:cubicBezTo>
                  <a:cubicBezTo>
                    <a:pt x="59" y="0"/>
                    <a:pt x="70" y="3"/>
                    <a:pt x="77" y="9"/>
                  </a:cubicBezTo>
                  <a:cubicBezTo>
                    <a:pt x="82" y="14"/>
                    <a:pt x="84" y="19"/>
                    <a:pt x="84" y="25"/>
                  </a:cubicBezTo>
                  <a:cubicBezTo>
                    <a:pt x="84" y="35"/>
                    <a:pt x="76" y="43"/>
                    <a:pt x="64" y="47"/>
                  </a:cubicBezTo>
                  <a:cubicBezTo>
                    <a:pt x="72" y="54"/>
                    <a:pt x="77" y="65"/>
                    <a:pt x="87" y="74"/>
                  </a:cubicBezTo>
                  <a:cubicBezTo>
                    <a:pt x="92" y="80"/>
                    <a:pt x="96" y="82"/>
                    <a:pt x="105" y="82"/>
                  </a:cubicBezTo>
                  <a:cubicBezTo>
                    <a:pt x="105" y="88"/>
                    <a:pt x="105" y="88"/>
                    <a:pt x="105" y="88"/>
                  </a:cubicBezTo>
                  <a:cubicBezTo>
                    <a:pt x="102" y="88"/>
                    <a:pt x="100" y="88"/>
                    <a:pt x="96" y="88"/>
                  </a:cubicBezTo>
                  <a:cubicBezTo>
                    <a:pt x="80" y="88"/>
                    <a:pt x="73" y="85"/>
                    <a:pt x="66" y="79"/>
                  </a:cubicBezTo>
                  <a:cubicBezTo>
                    <a:pt x="59" y="72"/>
                    <a:pt x="52" y="58"/>
                    <a:pt x="43" y="51"/>
                  </a:cubicBezTo>
                  <a:cubicBezTo>
                    <a:pt x="32" y="51"/>
                    <a:pt x="32" y="51"/>
                    <a:pt x="32" y="51"/>
                  </a:cubicBezTo>
                  <a:lnTo>
                    <a:pt x="32" y="71"/>
                  </a:lnTo>
                  <a:close/>
                  <a:moveTo>
                    <a:pt x="32" y="45"/>
                  </a:moveTo>
                  <a:cubicBezTo>
                    <a:pt x="38" y="45"/>
                    <a:pt x="38" y="45"/>
                    <a:pt x="38" y="45"/>
                  </a:cubicBezTo>
                  <a:cubicBezTo>
                    <a:pt x="54" y="45"/>
                    <a:pt x="63" y="40"/>
                    <a:pt x="63" y="25"/>
                  </a:cubicBezTo>
                  <a:cubicBezTo>
                    <a:pt x="63" y="11"/>
                    <a:pt x="52" y="6"/>
                    <a:pt x="39" y="6"/>
                  </a:cubicBezTo>
                  <a:cubicBezTo>
                    <a:pt x="32" y="6"/>
                    <a:pt x="32" y="6"/>
                    <a:pt x="32" y="6"/>
                  </a:cubicBezTo>
                  <a:lnTo>
                    <a:pt x="32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3"/>
            <p:cNvSpPr>
              <a:spLocks/>
            </p:cNvSpPr>
            <p:nvPr userDrawn="1"/>
          </p:nvSpPr>
          <p:spPr bwMode="auto">
            <a:xfrm>
              <a:off x="9346223" y="6511176"/>
              <a:ext cx="118193" cy="102909"/>
            </a:xfrm>
            <a:custGeom>
              <a:avLst/>
              <a:gdLst/>
              <a:ahLst/>
              <a:cxnLst>
                <a:cxn ang="0">
                  <a:pos x="62" y="69"/>
                </a:cxn>
                <a:cxn ang="0">
                  <a:pos x="73" y="79"/>
                </a:cxn>
                <a:cxn ang="0">
                  <a:pos x="75" y="79"/>
                </a:cxn>
                <a:cxn ang="0">
                  <a:pos x="75" y="84"/>
                </a:cxn>
                <a:cxn ang="0">
                  <a:pos x="29" y="84"/>
                </a:cxn>
                <a:cxn ang="0">
                  <a:pos x="29" y="79"/>
                </a:cxn>
                <a:cxn ang="0">
                  <a:pos x="33" y="79"/>
                </a:cxn>
                <a:cxn ang="0">
                  <a:pos x="43" y="69"/>
                </a:cxn>
                <a:cxn ang="0">
                  <a:pos x="43" y="51"/>
                </a:cxn>
                <a:cxn ang="0">
                  <a:pos x="14" y="12"/>
                </a:cxn>
                <a:cxn ang="0">
                  <a:pos x="1" y="5"/>
                </a:cxn>
                <a:cxn ang="0">
                  <a:pos x="0" y="5"/>
                </a:cxn>
                <a:cxn ang="0">
                  <a:pos x="0" y="0"/>
                </a:cxn>
                <a:cxn ang="0">
                  <a:pos x="45" y="0"/>
                </a:cxn>
                <a:cxn ang="0">
                  <a:pos x="45" y="5"/>
                </a:cxn>
                <a:cxn ang="0">
                  <a:pos x="43" y="5"/>
                </a:cxn>
                <a:cxn ang="0">
                  <a:pos x="37" y="12"/>
                </a:cxn>
                <a:cxn ang="0">
                  <a:pos x="59" y="41"/>
                </a:cxn>
                <a:cxn ang="0">
                  <a:pos x="74" y="16"/>
                </a:cxn>
                <a:cxn ang="0">
                  <a:pos x="69" y="5"/>
                </a:cxn>
                <a:cxn ang="0">
                  <a:pos x="68" y="5"/>
                </a:cxn>
                <a:cxn ang="0">
                  <a:pos x="68" y="0"/>
                </a:cxn>
                <a:cxn ang="0">
                  <a:pos x="100" y="0"/>
                </a:cxn>
                <a:cxn ang="0">
                  <a:pos x="100" y="5"/>
                </a:cxn>
                <a:cxn ang="0">
                  <a:pos x="85" y="15"/>
                </a:cxn>
                <a:cxn ang="0">
                  <a:pos x="62" y="51"/>
                </a:cxn>
                <a:cxn ang="0">
                  <a:pos x="62" y="69"/>
                </a:cxn>
              </a:cxnLst>
              <a:rect l="0" t="0" r="r" b="b"/>
              <a:pathLst>
                <a:path w="100" h="84">
                  <a:moveTo>
                    <a:pt x="62" y="69"/>
                  </a:moveTo>
                  <a:cubicBezTo>
                    <a:pt x="62" y="76"/>
                    <a:pt x="64" y="79"/>
                    <a:pt x="73" y="79"/>
                  </a:cubicBezTo>
                  <a:cubicBezTo>
                    <a:pt x="75" y="79"/>
                    <a:pt x="75" y="79"/>
                    <a:pt x="75" y="79"/>
                  </a:cubicBezTo>
                  <a:cubicBezTo>
                    <a:pt x="75" y="84"/>
                    <a:pt x="75" y="84"/>
                    <a:pt x="75" y="84"/>
                  </a:cubicBezTo>
                  <a:cubicBezTo>
                    <a:pt x="29" y="84"/>
                    <a:pt x="29" y="84"/>
                    <a:pt x="29" y="84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33" y="79"/>
                    <a:pt x="33" y="79"/>
                    <a:pt x="33" y="79"/>
                  </a:cubicBezTo>
                  <a:cubicBezTo>
                    <a:pt x="41" y="79"/>
                    <a:pt x="43" y="75"/>
                    <a:pt x="43" y="69"/>
                  </a:cubicBezTo>
                  <a:cubicBezTo>
                    <a:pt x="43" y="51"/>
                    <a:pt x="43" y="51"/>
                    <a:pt x="43" y="5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0" y="7"/>
                    <a:pt x="8" y="5"/>
                    <a:pt x="1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35" y="5"/>
                    <a:pt x="34" y="9"/>
                    <a:pt x="37" y="12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74" y="16"/>
                    <a:pt x="74" y="16"/>
                    <a:pt x="74" y="16"/>
                  </a:cubicBezTo>
                  <a:cubicBezTo>
                    <a:pt x="78" y="11"/>
                    <a:pt x="79" y="5"/>
                    <a:pt x="69" y="5"/>
                  </a:cubicBezTo>
                  <a:cubicBezTo>
                    <a:pt x="68" y="5"/>
                    <a:pt x="68" y="5"/>
                    <a:pt x="68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00" y="5"/>
                    <a:pt x="100" y="5"/>
                    <a:pt x="100" y="5"/>
                  </a:cubicBezTo>
                  <a:cubicBezTo>
                    <a:pt x="92" y="6"/>
                    <a:pt x="90" y="7"/>
                    <a:pt x="85" y="15"/>
                  </a:cubicBezTo>
                  <a:cubicBezTo>
                    <a:pt x="62" y="51"/>
                    <a:pt x="62" y="51"/>
                    <a:pt x="62" y="51"/>
                  </a:cubicBezTo>
                  <a:lnTo>
                    <a:pt x="62" y="6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4"/>
            <p:cNvSpPr>
              <a:spLocks/>
            </p:cNvSpPr>
            <p:nvPr userDrawn="1"/>
          </p:nvSpPr>
          <p:spPr bwMode="auto">
            <a:xfrm>
              <a:off x="7430163" y="6668969"/>
              <a:ext cx="89893" cy="65176"/>
            </a:xfrm>
            <a:custGeom>
              <a:avLst/>
              <a:gdLst/>
              <a:ahLst/>
              <a:cxnLst>
                <a:cxn ang="0">
                  <a:pos x="14" y="11"/>
                </a:cxn>
                <a:cxn ang="0">
                  <a:pos x="14" y="11"/>
                </a:cxn>
                <a:cxn ang="0">
                  <a:pos x="12" y="42"/>
                </a:cxn>
                <a:cxn ang="0">
                  <a:pos x="19" y="50"/>
                </a:cxn>
                <a:cxn ang="0">
                  <a:pos x="19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7" y="41"/>
                </a:cxn>
                <a:cxn ang="0">
                  <a:pos x="9" y="10"/>
                </a:cxn>
                <a:cxn ang="0">
                  <a:pos x="3" y="3"/>
                </a:cxn>
                <a:cxn ang="0">
                  <a:pos x="3" y="0"/>
                </a:cxn>
                <a:cxn ang="0">
                  <a:pos x="22" y="0"/>
                </a:cxn>
                <a:cxn ang="0">
                  <a:pos x="38" y="36"/>
                </a:cxn>
                <a:cxn ang="0">
                  <a:pos x="54" y="0"/>
                </a:cxn>
                <a:cxn ang="0">
                  <a:pos x="73" y="0"/>
                </a:cxn>
                <a:cxn ang="0">
                  <a:pos x="73" y="3"/>
                </a:cxn>
                <a:cxn ang="0">
                  <a:pos x="67" y="10"/>
                </a:cxn>
                <a:cxn ang="0">
                  <a:pos x="69" y="42"/>
                </a:cxn>
                <a:cxn ang="0">
                  <a:pos x="76" y="50"/>
                </a:cxn>
                <a:cxn ang="0">
                  <a:pos x="76" y="54"/>
                </a:cxn>
                <a:cxn ang="0">
                  <a:pos x="49" y="54"/>
                </a:cxn>
                <a:cxn ang="0">
                  <a:pos x="49" y="50"/>
                </a:cxn>
                <a:cxn ang="0">
                  <a:pos x="51" y="50"/>
                </a:cxn>
                <a:cxn ang="0">
                  <a:pos x="57" y="45"/>
                </a:cxn>
                <a:cxn ang="0">
                  <a:pos x="57" y="41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36" y="54"/>
                </a:cxn>
                <a:cxn ang="0">
                  <a:pos x="34" y="54"/>
                </a:cxn>
                <a:cxn ang="0">
                  <a:pos x="14" y="11"/>
                </a:cxn>
              </a:cxnLst>
              <a:rect l="0" t="0" r="r" b="b"/>
              <a:pathLst>
                <a:path w="76" h="54">
                  <a:moveTo>
                    <a:pt x="14" y="11"/>
                  </a:moveTo>
                  <a:cubicBezTo>
                    <a:pt x="14" y="11"/>
                    <a:pt x="14" y="11"/>
                    <a:pt x="14" y="11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7"/>
                    <a:pt x="12" y="50"/>
                    <a:pt x="19" y="50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7" y="50"/>
                    <a:pt x="7" y="48"/>
                    <a:pt x="7" y="41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6"/>
                    <a:pt x="9" y="4"/>
                    <a:pt x="3" y="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38" y="36"/>
                    <a:pt x="38" y="36"/>
                    <a:pt x="38" y="36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"/>
                    <a:pt x="73" y="3"/>
                    <a:pt x="73" y="3"/>
                  </a:cubicBezTo>
                  <a:cubicBezTo>
                    <a:pt x="67" y="4"/>
                    <a:pt x="66" y="4"/>
                    <a:pt x="67" y="10"/>
                  </a:cubicBezTo>
                  <a:cubicBezTo>
                    <a:pt x="69" y="42"/>
                    <a:pt x="69" y="42"/>
                    <a:pt x="69" y="42"/>
                  </a:cubicBezTo>
                  <a:cubicBezTo>
                    <a:pt x="69" y="49"/>
                    <a:pt x="69" y="50"/>
                    <a:pt x="76" y="50"/>
                  </a:cubicBezTo>
                  <a:cubicBezTo>
                    <a:pt x="76" y="54"/>
                    <a:pt x="76" y="54"/>
                    <a:pt x="76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4" y="50"/>
                    <a:pt x="57" y="50"/>
                    <a:pt x="57" y="45"/>
                  </a:cubicBezTo>
                  <a:cubicBezTo>
                    <a:pt x="57" y="43"/>
                    <a:pt x="57" y="42"/>
                    <a:pt x="57" y="41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4" y="54"/>
                    <a:pt x="34" y="54"/>
                    <a:pt x="34" y="54"/>
                  </a:cubicBezTo>
                  <a:lnTo>
                    <a:pt x="14" y="1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5"/>
            <p:cNvSpPr>
              <a:spLocks noEditPoints="1"/>
            </p:cNvSpPr>
            <p:nvPr userDrawn="1"/>
          </p:nvSpPr>
          <p:spPr bwMode="auto">
            <a:xfrm>
              <a:off x="7526715" y="6682691"/>
              <a:ext cx="56600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6"/>
            <p:cNvSpPr>
              <a:spLocks/>
            </p:cNvSpPr>
            <p:nvPr userDrawn="1"/>
          </p:nvSpPr>
          <p:spPr bwMode="auto">
            <a:xfrm>
              <a:off x="7589973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7"/>
            <p:cNvSpPr>
              <a:spLocks/>
            </p:cNvSpPr>
            <p:nvPr userDrawn="1"/>
          </p:nvSpPr>
          <p:spPr bwMode="auto">
            <a:xfrm>
              <a:off x="7633255" y="6682691"/>
              <a:ext cx="36623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4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4" y="0"/>
                  </a:cubicBezTo>
                  <a:cubicBezTo>
                    <a:pt x="19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9" y="25"/>
                    <a:pt x="30" y="27"/>
                    <a:pt x="30" y="30"/>
                  </a:cubicBezTo>
                  <a:cubicBezTo>
                    <a:pt x="30" y="37"/>
                    <a:pt x="24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8"/>
            <p:cNvSpPr>
              <a:spLocks noEditPoints="1"/>
            </p:cNvSpPr>
            <p:nvPr userDrawn="1"/>
          </p:nvSpPr>
          <p:spPr bwMode="auto">
            <a:xfrm>
              <a:off x="7674872" y="6682691"/>
              <a:ext cx="54935" cy="51454"/>
            </a:xfrm>
            <a:custGeom>
              <a:avLst/>
              <a:gdLst/>
              <a:ahLst/>
              <a:cxnLst>
                <a:cxn ang="0">
                  <a:pos x="14" y="27"/>
                </a:cxn>
                <a:cxn ang="0">
                  <a:pos x="11" y="34"/>
                </a:cxn>
                <a:cxn ang="0">
                  <a:pos x="16" y="39"/>
                </a:cxn>
                <a:cxn ang="0">
                  <a:pos x="17" y="39"/>
                </a:cxn>
                <a:cxn ang="0">
                  <a:pos x="17" y="42"/>
                </a:cxn>
                <a:cxn ang="0">
                  <a:pos x="0" y="42"/>
                </a:cxn>
                <a:cxn ang="0">
                  <a:pos x="0" y="39"/>
                </a:cxn>
                <a:cxn ang="0">
                  <a:pos x="1" y="39"/>
                </a:cxn>
                <a:cxn ang="0">
                  <a:pos x="7" y="33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27" y="0"/>
                </a:cxn>
                <a:cxn ang="0">
                  <a:pos x="40" y="33"/>
                </a:cxn>
                <a:cxn ang="0">
                  <a:pos x="47" y="39"/>
                </a:cxn>
                <a:cxn ang="0">
                  <a:pos x="47" y="42"/>
                </a:cxn>
                <a:cxn ang="0">
                  <a:pos x="26" y="42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31" y="34"/>
                </a:cxn>
                <a:cxn ang="0">
                  <a:pos x="28" y="27"/>
                </a:cxn>
                <a:cxn ang="0">
                  <a:pos x="14" y="27"/>
                </a:cxn>
                <a:cxn ang="0">
                  <a:pos x="21" y="8"/>
                </a:cxn>
                <a:cxn ang="0">
                  <a:pos x="15" y="23"/>
                </a:cxn>
                <a:cxn ang="0">
                  <a:pos x="27" y="23"/>
                </a:cxn>
                <a:cxn ang="0">
                  <a:pos x="21" y="8"/>
                </a:cxn>
              </a:cxnLst>
              <a:rect l="0" t="0" r="r" b="b"/>
              <a:pathLst>
                <a:path w="47" h="42">
                  <a:moveTo>
                    <a:pt x="14" y="27"/>
                  </a:moveTo>
                  <a:cubicBezTo>
                    <a:pt x="11" y="34"/>
                    <a:pt x="11" y="34"/>
                    <a:pt x="11" y="34"/>
                  </a:cubicBezTo>
                  <a:cubicBezTo>
                    <a:pt x="10" y="37"/>
                    <a:pt x="10" y="39"/>
                    <a:pt x="16" y="39"/>
                  </a:cubicBezTo>
                  <a:cubicBezTo>
                    <a:pt x="17" y="39"/>
                    <a:pt x="17" y="39"/>
                    <a:pt x="17" y="39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4" y="39"/>
                    <a:pt x="6" y="38"/>
                    <a:pt x="7" y="33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2" y="37"/>
                    <a:pt x="43" y="39"/>
                    <a:pt x="47" y="39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8" y="39"/>
                    <a:pt x="28" y="39"/>
                    <a:pt x="28" y="39"/>
                  </a:cubicBezTo>
                  <a:cubicBezTo>
                    <a:pt x="32" y="39"/>
                    <a:pt x="32" y="37"/>
                    <a:pt x="31" y="34"/>
                  </a:cubicBezTo>
                  <a:cubicBezTo>
                    <a:pt x="28" y="27"/>
                    <a:pt x="28" y="27"/>
                    <a:pt x="28" y="27"/>
                  </a:cubicBezTo>
                  <a:lnTo>
                    <a:pt x="14" y="27"/>
                  </a:lnTo>
                  <a:close/>
                  <a:moveTo>
                    <a:pt x="21" y="8"/>
                  </a:moveTo>
                  <a:cubicBezTo>
                    <a:pt x="15" y="23"/>
                    <a:pt x="15" y="23"/>
                    <a:pt x="15" y="23"/>
                  </a:cubicBezTo>
                  <a:cubicBezTo>
                    <a:pt x="27" y="23"/>
                    <a:pt x="27" y="23"/>
                    <a:pt x="27" y="23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9"/>
            <p:cNvSpPr>
              <a:spLocks/>
            </p:cNvSpPr>
            <p:nvPr userDrawn="1"/>
          </p:nvSpPr>
          <p:spPr bwMode="auto">
            <a:xfrm>
              <a:off x="7733137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8" y="42"/>
                </a:cxn>
                <a:cxn ang="0">
                  <a:pos x="35" y="4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7" y="3"/>
                </a:cxn>
                <a:cxn ang="0">
                  <a:pos x="38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39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1" y="33"/>
                    <a:pt x="40" y="38"/>
                    <a:pt x="38" y="42"/>
                  </a:cubicBezTo>
                  <a:cubicBezTo>
                    <a:pt x="37" y="41"/>
                    <a:pt x="36" y="41"/>
                    <a:pt x="35" y="41"/>
                  </a:cubicBezTo>
                  <a:cubicBezTo>
                    <a:pt x="32" y="41"/>
                    <a:pt x="28" y="42"/>
                    <a:pt x="23" y="42"/>
                  </a:cubicBezTo>
                  <a:cubicBezTo>
                    <a:pt x="10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1" y="0"/>
                    <a:pt x="36" y="3"/>
                    <a:pt x="37" y="3"/>
                  </a:cubicBezTo>
                  <a:cubicBezTo>
                    <a:pt x="38" y="3"/>
                    <a:pt x="38" y="3"/>
                    <a:pt x="38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6" y="7"/>
                    <a:pt x="31" y="4"/>
                    <a:pt x="25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39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30"/>
            <p:cNvSpPr>
              <a:spLocks/>
            </p:cNvSpPr>
            <p:nvPr userDrawn="1"/>
          </p:nvSpPr>
          <p:spPr bwMode="auto">
            <a:xfrm>
              <a:off x="7788071" y="6684406"/>
              <a:ext cx="59929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31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1" y="41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5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5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7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31" y="38"/>
                    <a:pt x="31" y="38"/>
                    <a:pt x="31" y="3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31"/>
            <p:cNvSpPr>
              <a:spLocks/>
            </p:cNvSpPr>
            <p:nvPr userDrawn="1"/>
          </p:nvSpPr>
          <p:spPr bwMode="auto">
            <a:xfrm>
              <a:off x="7854659" y="6684406"/>
              <a:ext cx="58264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19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6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49" h="41">
                  <a:moveTo>
                    <a:pt x="33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6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32"/>
            <p:cNvSpPr>
              <a:spLocks/>
            </p:cNvSpPr>
            <p:nvPr userDrawn="1"/>
          </p:nvSpPr>
          <p:spPr bwMode="auto">
            <a:xfrm>
              <a:off x="7919582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7" y="8"/>
                </a:cxn>
                <a:cxn ang="0">
                  <a:pos x="25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7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5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7" y="5"/>
                    <a:pt x="7" y="8"/>
                  </a:cubicBezTo>
                  <a:cubicBezTo>
                    <a:pt x="7" y="14"/>
                    <a:pt x="18" y="15"/>
                    <a:pt x="25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5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33"/>
            <p:cNvSpPr>
              <a:spLocks/>
            </p:cNvSpPr>
            <p:nvPr userDrawn="1"/>
          </p:nvSpPr>
          <p:spPr bwMode="auto">
            <a:xfrm>
              <a:off x="7959535" y="6684406"/>
              <a:ext cx="46611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34"/>
            <p:cNvSpPr>
              <a:spLocks/>
            </p:cNvSpPr>
            <p:nvPr userDrawn="1"/>
          </p:nvSpPr>
          <p:spPr bwMode="auto">
            <a:xfrm>
              <a:off x="8012805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3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3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12"/>
                    <a:pt x="43" y="12"/>
                    <a:pt x="43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35"/>
            <p:cNvSpPr>
              <a:spLocks/>
            </p:cNvSpPr>
            <p:nvPr userDrawn="1"/>
          </p:nvSpPr>
          <p:spPr bwMode="auto">
            <a:xfrm>
              <a:off x="8071069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36"/>
            <p:cNvSpPr>
              <a:spLocks/>
            </p:cNvSpPr>
            <p:nvPr userDrawn="1"/>
          </p:nvSpPr>
          <p:spPr bwMode="auto">
            <a:xfrm>
              <a:off x="8130998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2" y="30"/>
                </a:cxn>
                <a:cxn ang="0">
                  <a:pos x="13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4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4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29" y="30"/>
                </a:cxn>
                <a:cxn ang="0">
                  <a:pos x="15" y="42"/>
                </a:cxn>
                <a:cxn ang="0">
                  <a:pos x="4" y="40"/>
                </a:cxn>
                <a:cxn ang="0">
                  <a:pos x="3" y="41"/>
                </a:cxn>
                <a:cxn ang="0">
                  <a:pos x="1" y="41"/>
                </a:cxn>
                <a:cxn ang="0">
                  <a:pos x="0" y="30"/>
                </a:cxn>
              </a:cxnLst>
              <a:rect l="0" t="0" r="r" b="b"/>
              <a:pathLst>
                <a:path w="29" h="42">
                  <a:moveTo>
                    <a:pt x="0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4" y="36"/>
                    <a:pt x="8" y="39"/>
                    <a:pt x="13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3" y="2"/>
                    <a:pt x="24" y="2"/>
                    <a:pt x="24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0" y="3"/>
                    <a:pt x="8" y="5"/>
                    <a:pt x="8" y="8"/>
                  </a:cubicBezTo>
                  <a:cubicBezTo>
                    <a:pt x="8" y="14"/>
                    <a:pt x="18" y="15"/>
                    <a:pt x="26" y="22"/>
                  </a:cubicBezTo>
                  <a:cubicBezTo>
                    <a:pt x="28" y="25"/>
                    <a:pt x="29" y="27"/>
                    <a:pt x="29" y="30"/>
                  </a:cubicBezTo>
                  <a:cubicBezTo>
                    <a:pt x="29" y="37"/>
                    <a:pt x="23" y="42"/>
                    <a:pt x="15" y="42"/>
                  </a:cubicBezTo>
                  <a:cubicBezTo>
                    <a:pt x="10" y="42"/>
                    <a:pt x="6" y="40"/>
                    <a:pt x="4" y="40"/>
                  </a:cubicBezTo>
                  <a:cubicBezTo>
                    <a:pt x="4" y="40"/>
                    <a:pt x="3" y="41"/>
                    <a:pt x="3" y="41"/>
                  </a:cubicBezTo>
                  <a:cubicBezTo>
                    <a:pt x="1" y="41"/>
                    <a:pt x="1" y="41"/>
                    <a:pt x="1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37"/>
            <p:cNvSpPr>
              <a:spLocks/>
            </p:cNvSpPr>
            <p:nvPr userDrawn="1"/>
          </p:nvSpPr>
          <p:spPr bwMode="auto">
            <a:xfrm>
              <a:off x="8197586" y="6668969"/>
              <a:ext cx="31629" cy="651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0"/>
                </a:cxn>
                <a:cxn ang="0">
                  <a:pos x="27" y="3"/>
                </a:cxn>
                <a:cxn ang="0">
                  <a:pos x="26" y="3"/>
                </a:cxn>
                <a:cxn ang="0">
                  <a:pos x="19" y="10"/>
                </a:cxn>
                <a:cxn ang="0">
                  <a:pos x="19" y="44"/>
                </a:cxn>
                <a:cxn ang="0">
                  <a:pos x="26" y="50"/>
                </a:cxn>
                <a:cxn ang="0">
                  <a:pos x="27" y="50"/>
                </a:cxn>
                <a:cxn ang="0">
                  <a:pos x="27" y="54"/>
                </a:cxn>
                <a:cxn ang="0">
                  <a:pos x="0" y="54"/>
                </a:cxn>
                <a:cxn ang="0">
                  <a:pos x="0" y="50"/>
                </a:cxn>
                <a:cxn ang="0">
                  <a:pos x="1" y="50"/>
                </a:cxn>
                <a:cxn ang="0">
                  <a:pos x="7" y="44"/>
                </a:cxn>
                <a:cxn ang="0">
                  <a:pos x="7" y="10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7" h="54">
                  <a:moveTo>
                    <a:pt x="0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1" y="3"/>
                    <a:pt x="19" y="5"/>
                    <a:pt x="19" y="10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19" y="48"/>
                    <a:pt x="21" y="50"/>
                    <a:pt x="26" y="50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27" y="54"/>
                    <a:pt x="27" y="54"/>
                    <a:pt x="2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6" y="50"/>
                    <a:pt x="7" y="48"/>
                    <a:pt x="7" y="44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5"/>
                    <a:pt x="6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38"/>
            <p:cNvSpPr>
              <a:spLocks/>
            </p:cNvSpPr>
            <p:nvPr userDrawn="1"/>
          </p:nvSpPr>
          <p:spPr bwMode="auto">
            <a:xfrm>
              <a:off x="8237538" y="6684406"/>
              <a:ext cx="58264" cy="49739"/>
            </a:xfrm>
            <a:custGeom>
              <a:avLst/>
              <a:gdLst/>
              <a:ahLst/>
              <a:cxnLst>
                <a:cxn ang="0">
                  <a:pos x="9" y="33"/>
                </a:cxn>
                <a:cxn ang="0">
                  <a:pos x="15" y="38"/>
                </a:cxn>
                <a:cxn ang="0">
                  <a:pos x="1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0" y="38"/>
                </a:cxn>
                <a:cxn ang="0">
                  <a:pos x="5" y="34"/>
                </a:cxn>
                <a:cxn ang="0">
                  <a:pos x="5" y="4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13" y="0"/>
                </a:cxn>
                <a:cxn ang="0">
                  <a:pos x="39" y="28"/>
                </a:cxn>
                <a:cxn ang="0">
                  <a:pos x="39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9" y="0"/>
                </a:cxn>
                <a:cxn ang="0">
                  <a:pos x="49" y="3"/>
                </a:cxn>
                <a:cxn ang="0">
                  <a:pos x="49" y="3"/>
                </a:cxn>
                <a:cxn ang="0">
                  <a:pos x="43" y="6"/>
                </a:cxn>
                <a:cxn ang="0">
                  <a:pos x="43" y="41"/>
                </a:cxn>
                <a:cxn ang="0">
                  <a:pos x="40" y="41"/>
                </a:cxn>
                <a:cxn ang="0">
                  <a:pos x="9" y="8"/>
                </a:cxn>
                <a:cxn ang="0">
                  <a:pos x="9" y="33"/>
                </a:cxn>
              </a:cxnLst>
              <a:rect l="0" t="0" r="r" b="b"/>
              <a:pathLst>
                <a:path w="49" h="41">
                  <a:moveTo>
                    <a:pt x="9" y="33"/>
                  </a:moveTo>
                  <a:cubicBezTo>
                    <a:pt x="9" y="37"/>
                    <a:pt x="10" y="38"/>
                    <a:pt x="15" y="38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4" y="38"/>
                    <a:pt x="5" y="37"/>
                    <a:pt x="5" y="3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3"/>
                    <a:pt x="2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8"/>
                    <a:pt x="39" y="8"/>
                    <a:pt x="39" y="8"/>
                  </a:cubicBezTo>
                  <a:cubicBezTo>
                    <a:pt x="39" y="4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3" y="4"/>
                    <a:pt x="43" y="6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0" y="41"/>
                    <a:pt x="40" y="41"/>
                    <a:pt x="40" y="41"/>
                  </a:cubicBezTo>
                  <a:cubicBezTo>
                    <a:pt x="9" y="8"/>
                    <a:pt x="9" y="8"/>
                    <a:pt x="9" y="8"/>
                  </a:cubicBezTo>
                  <a:lnTo>
                    <a:pt x="9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39"/>
            <p:cNvSpPr>
              <a:spLocks/>
            </p:cNvSpPr>
            <p:nvPr userDrawn="1"/>
          </p:nvSpPr>
          <p:spPr bwMode="auto">
            <a:xfrm>
              <a:off x="8304126" y="6682691"/>
              <a:ext cx="34959" cy="51454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3" y="30"/>
                </a:cxn>
                <a:cxn ang="0">
                  <a:pos x="14" y="39"/>
                </a:cxn>
                <a:cxn ang="0">
                  <a:pos x="21" y="33"/>
                </a:cxn>
                <a:cxn ang="0">
                  <a:pos x="0" y="11"/>
                </a:cxn>
                <a:cxn ang="0">
                  <a:pos x="13" y="0"/>
                </a:cxn>
                <a:cxn ang="0">
                  <a:pos x="23" y="2"/>
                </a:cxn>
                <a:cxn ang="0">
                  <a:pos x="25" y="1"/>
                </a:cxn>
                <a:cxn ang="0">
                  <a:pos x="26" y="1"/>
                </a:cxn>
                <a:cxn ang="0">
                  <a:pos x="27" y="12"/>
                </a:cxn>
                <a:cxn ang="0">
                  <a:pos x="25" y="12"/>
                </a:cxn>
                <a:cxn ang="0">
                  <a:pos x="14" y="3"/>
                </a:cxn>
                <a:cxn ang="0">
                  <a:pos x="8" y="8"/>
                </a:cxn>
                <a:cxn ang="0">
                  <a:pos x="26" y="22"/>
                </a:cxn>
                <a:cxn ang="0">
                  <a:pos x="30" y="30"/>
                </a:cxn>
                <a:cxn ang="0">
                  <a:pos x="16" y="42"/>
                </a:cxn>
                <a:cxn ang="0">
                  <a:pos x="5" y="40"/>
                </a:cxn>
                <a:cxn ang="0">
                  <a:pos x="3" y="41"/>
                </a:cxn>
                <a:cxn ang="0">
                  <a:pos x="2" y="41"/>
                </a:cxn>
                <a:cxn ang="0">
                  <a:pos x="0" y="30"/>
                </a:cxn>
              </a:cxnLst>
              <a:rect l="0" t="0" r="r" b="b"/>
              <a:pathLst>
                <a:path w="30" h="42">
                  <a:moveTo>
                    <a:pt x="0" y="30"/>
                  </a:moveTo>
                  <a:cubicBezTo>
                    <a:pt x="3" y="30"/>
                    <a:pt x="3" y="30"/>
                    <a:pt x="3" y="30"/>
                  </a:cubicBezTo>
                  <a:cubicBezTo>
                    <a:pt x="5" y="36"/>
                    <a:pt x="9" y="39"/>
                    <a:pt x="14" y="39"/>
                  </a:cubicBezTo>
                  <a:cubicBezTo>
                    <a:pt x="18" y="39"/>
                    <a:pt x="21" y="37"/>
                    <a:pt x="21" y="33"/>
                  </a:cubicBezTo>
                  <a:cubicBezTo>
                    <a:pt x="21" y="23"/>
                    <a:pt x="0" y="24"/>
                    <a:pt x="0" y="11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8" y="0"/>
                    <a:pt x="22" y="2"/>
                    <a:pt x="23" y="2"/>
                  </a:cubicBezTo>
                  <a:cubicBezTo>
                    <a:pt x="24" y="2"/>
                    <a:pt x="24" y="2"/>
                    <a:pt x="25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3" y="7"/>
                    <a:pt x="19" y="3"/>
                    <a:pt x="14" y="3"/>
                  </a:cubicBezTo>
                  <a:cubicBezTo>
                    <a:pt x="11" y="3"/>
                    <a:pt x="8" y="5"/>
                    <a:pt x="8" y="8"/>
                  </a:cubicBezTo>
                  <a:cubicBezTo>
                    <a:pt x="8" y="14"/>
                    <a:pt x="19" y="15"/>
                    <a:pt x="26" y="22"/>
                  </a:cubicBezTo>
                  <a:cubicBezTo>
                    <a:pt x="28" y="25"/>
                    <a:pt x="30" y="27"/>
                    <a:pt x="30" y="30"/>
                  </a:cubicBezTo>
                  <a:cubicBezTo>
                    <a:pt x="30" y="37"/>
                    <a:pt x="23" y="42"/>
                    <a:pt x="16" y="42"/>
                  </a:cubicBezTo>
                  <a:cubicBezTo>
                    <a:pt x="11" y="42"/>
                    <a:pt x="6" y="40"/>
                    <a:pt x="5" y="40"/>
                  </a:cubicBezTo>
                  <a:cubicBezTo>
                    <a:pt x="4" y="40"/>
                    <a:pt x="4" y="41"/>
                    <a:pt x="3" y="41"/>
                  </a:cubicBezTo>
                  <a:cubicBezTo>
                    <a:pt x="2" y="41"/>
                    <a:pt x="2" y="41"/>
                    <a:pt x="2" y="41"/>
                  </a:cubicBezTo>
                  <a:lnTo>
                    <a:pt x="0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0"/>
            <p:cNvSpPr>
              <a:spLocks/>
            </p:cNvSpPr>
            <p:nvPr userDrawn="1"/>
          </p:nvSpPr>
          <p:spPr bwMode="auto">
            <a:xfrm>
              <a:off x="8345743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1"/>
            <p:cNvSpPr>
              <a:spLocks/>
            </p:cNvSpPr>
            <p:nvPr userDrawn="1"/>
          </p:nvSpPr>
          <p:spPr bwMode="auto">
            <a:xfrm>
              <a:off x="8404008" y="6684406"/>
              <a:ext cx="24970" cy="497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33"/>
                </a:cxn>
                <a:cxn ang="0">
                  <a:pos x="20" y="38"/>
                </a:cxn>
                <a:cxn ang="0">
                  <a:pos x="21" y="38"/>
                </a:cxn>
                <a:cxn ang="0">
                  <a:pos x="21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</a:cxnLst>
              <a:rect l="0" t="0" r="r" b="b"/>
              <a:pathLst>
                <a:path w="21" h="41">
                  <a:moveTo>
                    <a:pt x="0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6"/>
                    <a:pt x="16" y="38"/>
                    <a:pt x="20" y="38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6"/>
                    <a:pt x="6" y="34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5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42"/>
            <p:cNvSpPr>
              <a:spLocks/>
            </p:cNvSpPr>
            <p:nvPr userDrawn="1"/>
          </p:nvSpPr>
          <p:spPr bwMode="auto">
            <a:xfrm>
              <a:off x="8433972" y="6682691"/>
              <a:ext cx="51605" cy="51454"/>
            </a:xfrm>
            <a:custGeom>
              <a:avLst/>
              <a:gdLst/>
              <a:ahLst/>
              <a:cxnLst>
                <a:cxn ang="0">
                  <a:pos x="26" y="34"/>
                </a:cxn>
                <a:cxn ang="0">
                  <a:pos x="32" y="39"/>
                </a:cxn>
                <a:cxn ang="0">
                  <a:pos x="33" y="39"/>
                </a:cxn>
                <a:cxn ang="0">
                  <a:pos x="33" y="42"/>
                </a:cxn>
                <a:cxn ang="0">
                  <a:pos x="10" y="42"/>
                </a:cxn>
                <a:cxn ang="0">
                  <a:pos x="10" y="39"/>
                </a:cxn>
                <a:cxn ang="0">
                  <a:pos x="12" y="39"/>
                </a:cxn>
                <a:cxn ang="0">
                  <a:pos x="17" y="34"/>
                </a:cxn>
                <a:cxn ang="0">
                  <a:pos x="17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5" y="1"/>
                </a:cxn>
                <a:cxn ang="0">
                  <a:pos x="6" y="1"/>
                </a:cxn>
                <a:cxn ang="0">
                  <a:pos x="37" y="1"/>
                </a:cxn>
                <a:cxn ang="0">
                  <a:pos x="40" y="0"/>
                </a:cxn>
                <a:cxn ang="0">
                  <a:pos x="42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6" y="5"/>
                </a:cxn>
                <a:cxn ang="0">
                  <a:pos x="26" y="34"/>
                </a:cxn>
              </a:cxnLst>
              <a:rect l="0" t="0" r="r" b="b"/>
              <a:pathLst>
                <a:path w="44" h="42">
                  <a:moveTo>
                    <a:pt x="26" y="34"/>
                  </a:moveTo>
                  <a:cubicBezTo>
                    <a:pt x="26" y="38"/>
                    <a:pt x="27" y="39"/>
                    <a:pt x="32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3" y="42"/>
                    <a:pt x="33" y="42"/>
                    <a:pt x="33" y="42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2" y="39"/>
                    <a:pt x="12" y="39"/>
                    <a:pt x="12" y="39"/>
                  </a:cubicBezTo>
                  <a:cubicBezTo>
                    <a:pt x="16" y="39"/>
                    <a:pt x="17" y="38"/>
                    <a:pt x="17" y="34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1"/>
                    <a:pt x="6" y="1"/>
                    <a:pt x="6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9" y="1"/>
                    <a:pt x="39" y="1"/>
                    <a:pt x="40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26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43"/>
            <p:cNvSpPr>
              <a:spLocks/>
            </p:cNvSpPr>
            <p:nvPr userDrawn="1"/>
          </p:nvSpPr>
          <p:spPr bwMode="auto">
            <a:xfrm>
              <a:off x="8490571" y="6684406"/>
              <a:ext cx="59929" cy="49739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3" y="8"/>
                </a:cxn>
                <a:cxn ang="0">
                  <a:pos x="43" y="24"/>
                </a:cxn>
                <a:cxn ang="0">
                  <a:pos x="25" y="41"/>
                </a:cxn>
                <a:cxn ang="0">
                  <a:pos x="6" y="27"/>
                </a:cxn>
                <a:cxn ang="0">
                  <a:pos x="6" y="7"/>
                </a:cxn>
                <a:cxn ang="0">
                  <a:pos x="2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1" y="0"/>
                </a:cxn>
                <a:cxn ang="0">
                  <a:pos x="21" y="3"/>
                </a:cxn>
                <a:cxn ang="0">
                  <a:pos x="20" y="3"/>
                </a:cxn>
                <a:cxn ang="0">
                  <a:pos x="15" y="7"/>
                </a:cxn>
                <a:cxn ang="0">
                  <a:pos x="15" y="27"/>
                </a:cxn>
                <a:cxn ang="0">
                  <a:pos x="27" y="37"/>
                </a:cxn>
                <a:cxn ang="0">
                  <a:pos x="39" y="25"/>
                </a:cxn>
                <a:cxn ang="0">
                  <a:pos x="39" y="10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</a:cxnLst>
              <a:rect l="0" t="0" r="r" b="b"/>
              <a:pathLst>
                <a:path w="50" h="41">
                  <a:moveTo>
                    <a:pt x="3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4" y="3"/>
                    <a:pt x="43" y="5"/>
                    <a:pt x="43" y="8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43" y="39"/>
                    <a:pt x="33" y="41"/>
                    <a:pt x="25" y="41"/>
                  </a:cubicBezTo>
                  <a:cubicBezTo>
                    <a:pt x="13" y="41"/>
                    <a:pt x="6" y="36"/>
                    <a:pt x="6" y="2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4"/>
                    <a:pt x="5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7" y="3"/>
                    <a:pt x="15" y="4"/>
                    <a:pt x="15" y="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34"/>
                    <a:pt x="21" y="37"/>
                    <a:pt x="27" y="37"/>
                  </a:cubicBezTo>
                  <a:cubicBezTo>
                    <a:pt x="35" y="37"/>
                    <a:pt x="39" y="32"/>
                    <a:pt x="39" y="25"/>
                  </a:cubicBezTo>
                  <a:cubicBezTo>
                    <a:pt x="39" y="10"/>
                    <a:pt x="39" y="10"/>
                    <a:pt x="39" y="10"/>
                  </a:cubicBezTo>
                  <a:cubicBezTo>
                    <a:pt x="39" y="5"/>
                    <a:pt x="38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lnTo>
                    <a:pt x="3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44"/>
            <p:cNvSpPr>
              <a:spLocks/>
            </p:cNvSpPr>
            <p:nvPr userDrawn="1"/>
          </p:nvSpPr>
          <p:spPr bwMode="auto">
            <a:xfrm>
              <a:off x="8555494" y="6682691"/>
              <a:ext cx="51605" cy="51454"/>
            </a:xfrm>
            <a:custGeom>
              <a:avLst/>
              <a:gdLst/>
              <a:ahLst/>
              <a:cxnLst>
                <a:cxn ang="0">
                  <a:pos x="27" y="34"/>
                </a:cxn>
                <a:cxn ang="0">
                  <a:pos x="32" y="39"/>
                </a:cxn>
                <a:cxn ang="0">
                  <a:pos x="34" y="39"/>
                </a:cxn>
                <a:cxn ang="0">
                  <a:pos x="34" y="42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3" y="39"/>
                </a:cxn>
                <a:cxn ang="0">
                  <a:pos x="18" y="34"/>
                </a:cxn>
                <a:cxn ang="0">
                  <a:pos x="18" y="5"/>
                </a:cxn>
                <a:cxn ang="0">
                  <a:pos x="10" y="5"/>
                </a:cxn>
                <a:cxn ang="0">
                  <a:pos x="3" y="12"/>
                </a:cxn>
                <a:cxn ang="0">
                  <a:pos x="0" y="12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38" y="1"/>
                </a:cxn>
                <a:cxn ang="0">
                  <a:pos x="41" y="0"/>
                </a:cxn>
                <a:cxn ang="0">
                  <a:pos x="43" y="0"/>
                </a:cxn>
                <a:cxn ang="0">
                  <a:pos x="44" y="12"/>
                </a:cxn>
                <a:cxn ang="0">
                  <a:pos x="41" y="12"/>
                </a:cxn>
                <a:cxn ang="0">
                  <a:pos x="34" y="5"/>
                </a:cxn>
                <a:cxn ang="0">
                  <a:pos x="27" y="5"/>
                </a:cxn>
                <a:cxn ang="0">
                  <a:pos x="27" y="34"/>
                </a:cxn>
              </a:cxnLst>
              <a:rect l="0" t="0" r="r" b="b"/>
              <a:pathLst>
                <a:path w="44" h="42">
                  <a:moveTo>
                    <a:pt x="27" y="34"/>
                  </a:moveTo>
                  <a:cubicBezTo>
                    <a:pt x="27" y="38"/>
                    <a:pt x="28" y="39"/>
                    <a:pt x="32" y="39"/>
                  </a:cubicBezTo>
                  <a:cubicBezTo>
                    <a:pt x="34" y="39"/>
                    <a:pt x="34" y="39"/>
                    <a:pt x="34" y="3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3" y="39"/>
                    <a:pt x="13" y="39"/>
                    <a:pt x="13" y="39"/>
                  </a:cubicBezTo>
                  <a:cubicBezTo>
                    <a:pt x="16" y="39"/>
                    <a:pt x="18" y="38"/>
                    <a:pt x="18" y="34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5" y="5"/>
                    <a:pt x="4" y="6"/>
                    <a:pt x="3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1"/>
                    <a:pt x="5" y="1"/>
                    <a:pt x="5" y="1"/>
                  </a:cubicBezTo>
                  <a:cubicBezTo>
                    <a:pt x="5" y="1"/>
                    <a:pt x="6" y="1"/>
                    <a:pt x="7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9" y="1"/>
                    <a:pt x="40" y="1"/>
                    <a:pt x="41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0" y="6"/>
                    <a:pt x="39" y="5"/>
                    <a:pt x="34" y="5"/>
                  </a:cubicBezTo>
                  <a:cubicBezTo>
                    <a:pt x="27" y="5"/>
                    <a:pt x="27" y="5"/>
                    <a:pt x="27" y="5"/>
                  </a:cubicBezTo>
                  <a:lnTo>
                    <a:pt x="27" y="3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45"/>
            <p:cNvSpPr>
              <a:spLocks/>
            </p:cNvSpPr>
            <p:nvPr userDrawn="1"/>
          </p:nvSpPr>
          <p:spPr bwMode="auto">
            <a:xfrm>
              <a:off x="8612094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6" y="4"/>
                </a:cxn>
                <a:cxn ang="0">
                  <a:pos x="16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4" y="14"/>
                </a:cxn>
                <a:cxn ang="0">
                  <a:pos x="34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6" y="22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7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5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6" y="4"/>
                    <a:pt x="16" y="4"/>
                    <a:pt x="16" y="4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0" y="18"/>
                    <a:pt x="32" y="17"/>
                    <a:pt x="32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7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6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6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46"/>
            <p:cNvSpPr>
              <a:spLocks noEditPoints="1"/>
            </p:cNvSpPr>
            <p:nvPr userDrawn="1"/>
          </p:nvSpPr>
          <p:spPr bwMode="auto">
            <a:xfrm>
              <a:off x="8691999" y="6682691"/>
              <a:ext cx="54935" cy="5145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47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4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7" h="42">
                  <a:moveTo>
                    <a:pt x="24" y="0"/>
                  </a:moveTo>
                  <a:cubicBezTo>
                    <a:pt x="38" y="0"/>
                    <a:pt x="47" y="9"/>
                    <a:pt x="47" y="21"/>
                  </a:cubicBezTo>
                  <a:cubicBezTo>
                    <a:pt x="47" y="32"/>
                    <a:pt x="39" y="42"/>
                    <a:pt x="23" y="42"/>
                  </a:cubicBezTo>
                  <a:cubicBezTo>
                    <a:pt x="8" y="42"/>
                    <a:pt x="0" y="33"/>
                    <a:pt x="0" y="22"/>
                  </a:cubicBezTo>
                  <a:cubicBezTo>
                    <a:pt x="0" y="9"/>
                    <a:pt x="10" y="0"/>
                    <a:pt x="24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5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47"/>
            <p:cNvSpPr>
              <a:spLocks/>
            </p:cNvSpPr>
            <p:nvPr userDrawn="1"/>
          </p:nvSpPr>
          <p:spPr bwMode="auto">
            <a:xfrm>
              <a:off x="8755258" y="6684406"/>
              <a:ext cx="38288" cy="49739"/>
            </a:xfrm>
            <a:custGeom>
              <a:avLst/>
              <a:gdLst/>
              <a:ahLst/>
              <a:cxnLst>
                <a:cxn ang="0">
                  <a:pos x="13" y="18"/>
                </a:cxn>
                <a:cxn ang="0">
                  <a:pos x="22" y="18"/>
                </a:cxn>
                <a:cxn ang="0">
                  <a:pos x="28" y="14"/>
                </a:cxn>
                <a:cxn ang="0">
                  <a:pos x="31" y="14"/>
                </a:cxn>
                <a:cxn ang="0">
                  <a:pos x="31" y="27"/>
                </a:cxn>
                <a:cxn ang="0">
                  <a:pos x="28" y="27"/>
                </a:cxn>
                <a:cxn ang="0">
                  <a:pos x="24" y="22"/>
                </a:cxn>
                <a:cxn ang="0">
                  <a:pos x="13" y="22"/>
                </a:cxn>
                <a:cxn ang="0">
                  <a:pos x="13" y="32"/>
                </a:cxn>
                <a:cxn ang="0">
                  <a:pos x="18" y="38"/>
                </a:cxn>
                <a:cxn ang="0">
                  <a:pos x="19" y="38"/>
                </a:cxn>
                <a:cxn ang="0">
                  <a:pos x="1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5" y="34"/>
                </a:cxn>
                <a:cxn ang="0">
                  <a:pos x="5" y="8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32" y="0"/>
                </a:cxn>
                <a:cxn ang="0">
                  <a:pos x="32" y="9"/>
                </a:cxn>
                <a:cxn ang="0">
                  <a:pos x="30" y="9"/>
                </a:cxn>
                <a:cxn ang="0">
                  <a:pos x="26" y="4"/>
                </a:cxn>
                <a:cxn ang="0">
                  <a:pos x="13" y="4"/>
                </a:cxn>
                <a:cxn ang="0">
                  <a:pos x="13" y="18"/>
                </a:cxn>
              </a:cxnLst>
              <a:rect l="0" t="0" r="r" b="b"/>
              <a:pathLst>
                <a:path w="32" h="41">
                  <a:moveTo>
                    <a:pt x="13" y="18"/>
                  </a:moveTo>
                  <a:cubicBezTo>
                    <a:pt x="22" y="18"/>
                    <a:pt x="22" y="18"/>
                    <a:pt x="22" y="18"/>
                  </a:cubicBezTo>
                  <a:cubicBezTo>
                    <a:pt x="27" y="18"/>
                    <a:pt x="28" y="17"/>
                    <a:pt x="28" y="14"/>
                  </a:cubicBezTo>
                  <a:cubicBezTo>
                    <a:pt x="31" y="14"/>
                    <a:pt x="31" y="14"/>
                    <a:pt x="31" y="14"/>
                  </a:cubicBezTo>
                  <a:cubicBezTo>
                    <a:pt x="31" y="27"/>
                    <a:pt x="31" y="27"/>
                    <a:pt x="31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8" y="23"/>
                    <a:pt x="27" y="22"/>
                    <a:pt x="2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7"/>
                    <a:pt x="14" y="38"/>
                    <a:pt x="18" y="38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3" y="38"/>
                    <a:pt x="5" y="37"/>
                    <a:pt x="5" y="34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4"/>
                    <a:pt x="3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0" y="5"/>
                    <a:pt x="29" y="4"/>
                    <a:pt x="26" y="4"/>
                  </a:cubicBezTo>
                  <a:cubicBezTo>
                    <a:pt x="13" y="4"/>
                    <a:pt x="13" y="4"/>
                    <a:pt x="13" y="4"/>
                  </a:cubicBezTo>
                  <a:lnTo>
                    <a:pt x="13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48"/>
            <p:cNvSpPr>
              <a:spLocks/>
            </p:cNvSpPr>
            <p:nvPr userDrawn="1"/>
          </p:nvSpPr>
          <p:spPr bwMode="auto">
            <a:xfrm>
              <a:off x="8825175" y="6667254"/>
              <a:ext cx="69917" cy="66891"/>
            </a:xfrm>
            <a:custGeom>
              <a:avLst/>
              <a:gdLst/>
              <a:ahLst/>
              <a:cxnLst>
                <a:cxn ang="0">
                  <a:pos x="35" y="45"/>
                </a:cxn>
                <a:cxn ang="0">
                  <a:pos x="43" y="51"/>
                </a:cxn>
                <a:cxn ang="0">
                  <a:pos x="45" y="51"/>
                </a:cxn>
                <a:cxn ang="0">
                  <a:pos x="45" y="55"/>
                </a:cxn>
                <a:cxn ang="0">
                  <a:pos x="14" y="55"/>
                </a:cxn>
                <a:cxn ang="0">
                  <a:pos x="14" y="51"/>
                </a:cxn>
                <a:cxn ang="0">
                  <a:pos x="17" y="51"/>
                </a:cxn>
                <a:cxn ang="0">
                  <a:pos x="23" y="45"/>
                </a:cxn>
                <a:cxn ang="0">
                  <a:pos x="23" y="6"/>
                </a:cxn>
                <a:cxn ang="0">
                  <a:pos x="13" y="6"/>
                </a:cxn>
                <a:cxn ang="0">
                  <a:pos x="4" y="16"/>
                </a:cxn>
                <a:cxn ang="0">
                  <a:pos x="0" y="16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6" y="1"/>
                </a:cxn>
                <a:cxn ang="0">
                  <a:pos x="9" y="1"/>
                </a:cxn>
                <a:cxn ang="0">
                  <a:pos x="50" y="1"/>
                </a:cxn>
                <a:cxn ang="0">
                  <a:pos x="54" y="0"/>
                </a:cxn>
                <a:cxn ang="0">
                  <a:pos x="57" y="0"/>
                </a:cxn>
                <a:cxn ang="0">
                  <a:pos x="58" y="16"/>
                </a:cxn>
                <a:cxn ang="0">
                  <a:pos x="55" y="16"/>
                </a:cxn>
                <a:cxn ang="0">
                  <a:pos x="45" y="6"/>
                </a:cxn>
                <a:cxn ang="0">
                  <a:pos x="35" y="6"/>
                </a:cxn>
                <a:cxn ang="0">
                  <a:pos x="35" y="45"/>
                </a:cxn>
              </a:cxnLst>
              <a:rect l="0" t="0" r="r" b="b"/>
              <a:pathLst>
                <a:path w="58" h="55">
                  <a:moveTo>
                    <a:pt x="35" y="45"/>
                  </a:moveTo>
                  <a:cubicBezTo>
                    <a:pt x="35" y="49"/>
                    <a:pt x="37" y="51"/>
                    <a:pt x="43" y="51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5" y="55"/>
                    <a:pt x="45" y="55"/>
                    <a:pt x="4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17" y="51"/>
                    <a:pt x="17" y="51"/>
                    <a:pt x="17" y="51"/>
                  </a:cubicBezTo>
                  <a:cubicBezTo>
                    <a:pt x="22" y="51"/>
                    <a:pt x="23" y="49"/>
                    <a:pt x="23" y="4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7" y="6"/>
                    <a:pt x="6" y="7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1"/>
                    <a:pt x="6" y="1"/>
                  </a:cubicBezTo>
                  <a:cubicBezTo>
                    <a:pt x="7" y="1"/>
                    <a:pt x="8" y="1"/>
                    <a:pt x="9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2" y="1"/>
                    <a:pt x="53" y="1"/>
                    <a:pt x="54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3" y="7"/>
                    <a:pt x="52" y="6"/>
                    <a:pt x="45" y="6"/>
                  </a:cubicBezTo>
                  <a:cubicBezTo>
                    <a:pt x="35" y="6"/>
                    <a:pt x="35" y="6"/>
                    <a:pt x="35" y="6"/>
                  </a:cubicBezTo>
                  <a:lnTo>
                    <a:pt x="35" y="4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49"/>
            <p:cNvSpPr>
              <a:spLocks/>
            </p:cNvSpPr>
            <p:nvPr userDrawn="1"/>
          </p:nvSpPr>
          <p:spPr bwMode="auto">
            <a:xfrm>
              <a:off x="8900086" y="6684406"/>
              <a:ext cx="48276" cy="49739"/>
            </a:xfrm>
            <a:custGeom>
              <a:avLst/>
              <a:gdLst/>
              <a:ahLst/>
              <a:cxnLst>
                <a:cxn ang="0">
                  <a:pos x="31" y="4"/>
                </a:cxn>
                <a:cxn ang="0">
                  <a:pos x="17" y="4"/>
                </a:cxn>
                <a:cxn ang="0">
                  <a:pos x="17" y="18"/>
                </a:cxn>
                <a:cxn ang="0">
                  <a:pos x="27" y="18"/>
                </a:cxn>
                <a:cxn ang="0">
                  <a:pos x="32" y="14"/>
                </a:cxn>
                <a:cxn ang="0">
                  <a:pos x="35" y="14"/>
                </a:cxn>
                <a:cxn ang="0">
                  <a:pos x="35" y="27"/>
                </a:cxn>
                <a:cxn ang="0">
                  <a:pos x="32" y="27"/>
                </a:cxn>
                <a:cxn ang="0">
                  <a:pos x="26" y="22"/>
                </a:cxn>
                <a:cxn ang="0">
                  <a:pos x="17" y="22"/>
                </a:cxn>
                <a:cxn ang="0">
                  <a:pos x="17" y="34"/>
                </a:cxn>
                <a:cxn ang="0">
                  <a:pos x="19" y="37"/>
                </a:cxn>
                <a:cxn ang="0">
                  <a:pos x="30" y="37"/>
                </a:cxn>
                <a:cxn ang="0">
                  <a:pos x="38" y="30"/>
                </a:cxn>
                <a:cxn ang="0">
                  <a:pos x="40" y="30"/>
                </a:cxn>
                <a:cxn ang="0">
                  <a:pos x="39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3" y="38"/>
                </a:cxn>
                <a:cxn ang="0">
                  <a:pos x="8" y="33"/>
                </a:cxn>
                <a:cxn ang="0">
                  <a:pos x="8" y="8"/>
                </a:cxn>
                <a:cxn ang="0">
                  <a:pos x="2" y="3"/>
                </a:cxn>
                <a:cxn ang="0">
                  <a:pos x="2" y="3"/>
                </a:cxn>
                <a:cxn ang="0">
                  <a:pos x="2" y="0"/>
                </a:cxn>
                <a:cxn ang="0">
                  <a:pos x="37" y="0"/>
                </a:cxn>
                <a:cxn ang="0">
                  <a:pos x="38" y="10"/>
                </a:cxn>
                <a:cxn ang="0">
                  <a:pos x="36" y="10"/>
                </a:cxn>
                <a:cxn ang="0">
                  <a:pos x="31" y="4"/>
                </a:cxn>
              </a:cxnLst>
              <a:rect l="0" t="0" r="r" b="b"/>
              <a:pathLst>
                <a:path w="40" h="41">
                  <a:moveTo>
                    <a:pt x="31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27" y="18"/>
                    <a:pt x="27" y="18"/>
                    <a:pt x="27" y="18"/>
                  </a:cubicBezTo>
                  <a:cubicBezTo>
                    <a:pt x="31" y="18"/>
                    <a:pt x="32" y="17"/>
                    <a:pt x="32" y="14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3"/>
                    <a:pt x="31" y="22"/>
                    <a:pt x="26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6"/>
                    <a:pt x="17" y="37"/>
                    <a:pt x="19" y="37"/>
                  </a:cubicBezTo>
                  <a:cubicBezTo>
                    <a:pt x="30" y="37"/>
                    <a:pt x="30" y="37"/>
                    <a:pt x="30" y="37"/>
                  </a:cubicBezTo>
                  <a:cubicBezTo>
                    <a:pt x="34" y="37"/>
                    <a:pt x="36" y="36"/>
                    <a:pt x="38" y="30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39" y="41"/>
                    <a:pt x="39" y="41"/>
                    <a:pt x="3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7" y="38"/>
                    <a:pt x="8" y="37"/>
                    <a:pt x="8" y="3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4"/>
                    <a:pt x="7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4" y="4"/>
                    <a:pt x="31" y="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50"/>
            <p:cNvSpPr>
              <a:spLocks/>
            </p:cNvSpPr>
            <p:nvPr userDrawn="1"/>
          </p:nvSpPr>
          <p:spPr bwMode="auto">
            <a:xfrm>
              <a:off x="8955021" y="6682691"/>
              <a:ext cx="49941" cy="51454"/>
            </a:xfrm>
            <a:custGeom>
              <a:avLst/>
              <a:gdLst/>
              <a:ahLst/>
              <a:cxnLst>
                <a:cxn ang="0">
                  <a:pos x="42" y="30"/>
                </a:cxn>
                <a:cxn ang="0">
                  <a:pos x="39" y="42"/>
                </a:cxn>
                <a:cxn ang="0">
                  <a:pos x="35" y="4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38" y="3"/>
                </a:cxn>
                <a:cxn ang="0">
                  <a:pos x="39" y="2"/>
                </a:cxn>
                <a:cxn ang="0">
                  <a:pos x="40" y="2"/>
                </a:cxn>
                <a:cxn ang="0">
                  <a:pos x="41" y="14"/>
                </a:cxn>
                <a:cxn ang="0">
                  <a:pos x="39" y="14"/>
                </a:cxn>
                <a:cxn ang="0">
                  <a:pos x="26" y="4"/>
                </a:cxn>
                <a:cxn ang="0">
                  <a:pos x="10" y="21"/>
                </a:cxn>
                <a:cxn ang="0">
                  <a:pos x="26" y="39"/>
                </a:cxn>
                <a:cxn ang="0">
                  <a:pos x="40" y="30"/>
                </a:cxn>
                <a:cxn ang="0">
                  <a:pos x="42" y="30"/>
                </a:cxn>
              </a:cxnLst>
              <a:rect l="0" t="0" r="r" b="b"/>
              <a:pathLst>
                <a:path w="42" h="42">
                  <a:moveTo>
                    <a:pt x="42" y="30"/>
                  </a:moveTo>
                  <a:cubicBezTo>
                    <a:pt x="42" y="33"/>
                    <a:pt x="40" y="38"/>
                    <a:pt x="39" y="42"/>
                  </a:cubicBezTo>
                  <a:cubicBezTo>
                    <a:pt x="38" y="41"/>
                    <a:pt x="37" y="41"/>
                    <a:pt x="35" y="41"/>
                  </a:cubicBezTo>
                  <a:cubicBezTo>
                    <a:pt x="32" y="41"/>
                    <a:pt x="29" y="42"/>
                    <a:pt x="24" y="42"/>
                  </a:cubicBezTo>
                  <a:cubicBezTo>
                    <a:pt x="11" y="42"/>
                    <a:pt x="0" y="33"/>
                    <a:pt x="0" y="22"/>
                  </a:cubicBezTo>
                  <a:cubicBezTo>
                    <a:pt x="0" y="10"/>
                    <a:pt x="11" y="0"/>
                    <a:pt x="25" y="0"/>
                  </a:cubicBezTo>
                  <a:cubicBezTo>
                    <a:pt x="32" y="0"/>
                    <a:pt x="36" y="3"/>
                    <a:pt x="38" y="3"/>
                  </a:cubicBezTo>
                  <a:cubicBezTo>
                    <a:pt x="38" y="3"/>
                    <a:pt x="38" y="3"/>
                    <a:pt x="39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4"/>
                    <a:pt x="39" y="14"/>
                    <a:pt x="39" y="14"/>
                  </a:cubicBezTo>
                  <a:cubicBezTo>
                    <a:pt x="36" y="7"/>
                    <a:pt x="32" y="4"/>
                    <a:pt x="26" y="4"/>
                  </a:cubicBezTo>
                  <a:cubicBezTo>
                    <a:pt x="16" y="4"/>
                    <a:pt x="10" y="11"/>
                    <a:pt x="10" y="21"/>
                  </a:cubicBezTo>
                  <a:cubicBezTo>
                    <a:pt x="10" y="31"/>
                    <a:pt x="17" y="39"/>
                    <a:pt x="26" y="39"/>
                  </a:cubicBezTo>
                  <a:cubicBezTo>
                    <a:pt x="32" y="39"/>
                    <a:pt x="37" y="36"/>
                    <a:pt x="40" y="30"/>
                  </a:cubicBezTo>
                  <a:lnTo>
                    <a:pt x="42" y="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51"/>
            <p:cNvSpPr>
              <a:spLocks/>
            </p:cNvSpPr>
            <p:nvPr userDrawn="1"/>
          </p:nvSpPr>
          <p:spPr bwMode="auto">
            <a:xfrm>
              <a:off x="9011620" y="6684406"/>
              <a:ext cx="61594" cy="49739"/>
            </a:xfrm>
            <a:custGeom>
              <a:avLst/>
              <a:gdLst/>
              <a:ahLst/>
              <a:cxnLst>
                <a:cxn ang="0">
                  <a:pos x="31" y="38"/>
                </a:cxn>
                <a:cxn ang="0">
                  <a:pos x="36" y="33"/>
                </a:cxn>
                <a:cxn ang="0">
                  <a:pos x="36" y="22"/>
                </a:cxn>
                <a:cxn ang="0">
                  <a:pos x="15" y="22"/>
                </a:cxn>
                <a:cxn ang="0">
                  <a:pos x="15" y="33"/>
                </a:cxn>
                <a:cxn ang="0">
                  <a:pos x="19" y="38"/>
                </a:cxn>
                <a:cxn ang="0">
                  <a:pos x="20" y="38"/>
                </a:cxn>
                <a:cxn ang="0">
                  <a:pos x="20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3"/>
                </a:cxn>
                <a:cxn ang="0">
                  <a:pos x="6" y="8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0" y="0"/>
                </a:cxn>
                <a:cxn ang="0">
                  <a:pos x="20" y="3"/>
                </a:cxn>
                <a:cxn ang="0">
                  <a:pos x="20" y="3"/>
                </a:cxn>
                <a:cxn ang="0">
                  <a:pos x="15" y="8"/>
                </a:cxn>
                <a:cxn ang="0">
                  <a:pos x="15" y="18"/>
                </a:cxn>
                <a:cxn ang="0">
                  <a:pos x="36" y="18"/>
                </a:cxn>
                <a:cxn ang="0">
                  <a:pos x="36" y="8"/>
                </a:cxn>
                <a:cxn ang="0">
                  <a:pos x="31" y="3"/>
                </a:cxn>
                <a:cxn ang="0">
                  <a:pos x="30" y="3"/>
                </a:cxn>
                <a:cxn ang="0">
                  <a:pos x="30" y="0"/>
                </a:cxn>
                <a:cxn ang="0">
                  <a:pos x="51" y="0"/>
                </a:cxn>
                <a:cxn ang="0">
                  <a:pos x="51" y="3"/>
                </a:cxn>
                <a:cxn ang="0">
                  <a:pos x="50" y="3"/>
                </a:cxn>
                <a:cxn ang="0">
                  <a:pos x="45" y="8"/>
                </a:cxn>
                <a:cxn ang="0">
                  <a:pos x="45" y="33"/>
                </a:cxn>
                <a:cxn ang="0">
                  <a:pos x="50" y="38"/>
                </a:cxn>
                <a:cxn ang="0">
                  <a:pos x="51" y="38"/>
                </a:cxn>
                <a:cxn ang="0">
                  <a:pos x="51" y="41"/>
                </a:cxn>
                <a:cxn ang="0">
                  <a:pos x="30" y="41"/>
                </a:cxn>
                <a:cxn ang="0">
                  <a:pos x="30" y="38"/>
                </a:cxn>
                <a:cxn ang="0">
                  <a:pos x="31" y="38"/>
                </a:cxn>
              </a:cxnLst>
              <a:rect l="0" t="0" r="r" b="b"/>
              <a:pathLst>
                <a:path w="51" h="41">
                  <a:moveTo>
                    <a:pt x="31" y="38"/>
                  </a:moveTo>
                  <a:cubicBezTo>
                    <a:pt x="34" y="38"/>
                    <a:pt x="36" y="37"/>
                    <a:pt x="36" y="33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33"/>
                    <a:pt x="15" y="33"/>
                    <a:pt x="15" y="33"/>
                  </a:cubicBezTo>
                  <a:cubicBezTo>
                    <a:pt x="15" y="37"/>
                    <a:pt x="16" y="38"/>
                    <a:pt x="19" y="38"/>
                  </a:cubicBezTo>
                  <a:cubicBezTo>
                    <a:pt x="20" y="38"/>
                    <a:pt x="20" y="38"/>
                    <a:pt x="20" y="38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4" y="38"/>
                    <a:pt x="6" y="37"/>
                    <a:pt x="6" y="33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4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20" y="3"/>
                    <a:pt x="20" y="3"/>
                    <a:pt x="20" y="3"/>
                  </a:cubicBezTo>
                  <a:cubicBezTo>
                    <a:pt x="16" y="3"/>
                    <a:pt x="15" y="4"/>
                    <a:pt x="15" y="8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36" y="18"/>
                    <a:pt x="36" y="18"/>
                    <a:pt x="36" y="18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6" y="4"/>
                    <a:pt x="34" y="3"/>
                    <a:pt x="3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6" y="3"/>
                    <a:pt x="45" y="4"/>
                    <a:pt x="45" y="8"/>
                  </a:cubicBezTo>
                  <a:cubicBezTo>
                    <a:pt x="45" y="33"/>
                    <a:pt x="45" y="33"/>
                    <a:pt x="45" y="33"/>
                  </a:cubicBezTo>
                  <a:cubicBezTo>
                    <a:pt x="45" y="37"/>
                    <a:pt x="46" y="38"/>
                    <a:pt x="50" y="38"/>
                  </a:cubicBezTo>
                  <a:cubicBezTo>
                    <a:pt x="51" y="38"/>
                    <a:pt x="51" y="38"/>
                    <a:pt x="51" y="38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30" y="41"/>
                    <a:pt x="30" y="41"/>
                    <a:pt x="30" y="41"/>
                  </a:cubicBezTo>
                  <a:cubicBezTo>
                    <a:pt x="30" y="38"/>
                    <a:pt x="30" y="38"/>
                    <a:pt x="30" y="38"/>
                  </a:cubicBezTo>
                  <a:lnTo>
                    <a:pt x="31" y="3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52"/>
            <p:cNvSpPr>
              <a:spLocks/>
            </p:cNvSpPr>
            <p:nvPr userDrawn="1"/>
          </p:nvSpPr>
          <p:spPr bwMode="auto">
            <a:xfrm>
              <a:off x="9078208" y="6684406"/>
              <a:ext cx="59929" cy="49739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16" y="38"/>
                </a:cxn>
                <a:cxn ang="0">
                  <a:pos x="16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1" y="38"/>
                </a:cxn>
                <a:cxn ang="0">
                  <a:pos x="6" y="34"/>
                </a:cxn>
                <a:cxn ang="0">
                  <a:pos x="6" y="4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14" y="0"/>
                </a:cxn>
                <a:cxn ang="0">
                  <a:pos x="40" y="28"/>
                </a:cxn>
                <a:cxn ang="0">
                  <a:pos x="40" y="8"/>
                </a:cxn>
                <a:cxn ang="0">
                  <a:pos x="34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50" y="0"/>
                </a:cxn>
                <a:cxn ang="0">
                  <a:pos x="50" y="3"/>
                </a:cxn>
                <a:cxn ang="0">
                  <a:pos x="49" y="3"/>
                </a:cxn>
                <a:cxn ang="0">
                  <a:pos x="44" y="6"/>
                </a:cxn>
                <a:cxn ang="0">
                  <a:pos x="44" y="41"/>
                </a:cxn>
                <a:cxn ang="0">
                  <a:pos x="41" y="41"/>
                </a:cxn>
                <a:cxn ang="0">
                  <a:pos x="10" y="8"/>
                </a:cxn>
                <a:cxn ang="0">
                  <a:pos x="10" y="33"/>
                </a:cxn>
              </a:cxnLst>
              <a:rect l="0" t="0" r="r" b="b"/>
              <a:pathLst>
                <a:path w="50" h="41">
                  <a:moveTo>
                    <a:pt x="10" y="33"/>
                  </a:moveTo>
                  <a:cubicBezTo>
                    <a:pt x="10" y="37"/>
                    <a:pt x="11" y="38"/>
                    <a:pt x="16" y="38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5" y="38"/>
                    <a:pt x="6" y="37"/>
                    <a:pt x="6" y="3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4" y="3"/>
                    <a:pt x="3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4"/>
                    <a:pt x="39" y="3"/>
                    <a:pt x="34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3"/>
                    <a:pt x="50" y="3"/>
                    <a:pt x="50" y="3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5" y="3"/>
                    <a:pt x="44" y="4"/>
                    <a:pt x="44" y="6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10" y="8"/>
                    <a:pt x="10" y="8"/>
                    <a:pt x="10" y="8"/>
                  </a:cubicBezTo>
                  <a:lnTo>
                    <a:pt x="1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3"/>
            <p:cNvSpPr>
              <a:spLocks noEditPoints="1"/>
            </p:cNvSpPr>
            <p:nvPr userDrawn="1"/>
          </p:nvSpPr>
          <p:spPr bwMode="auto">
            <a:xfrm>
              <a:off x="91447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3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8" y="23"/>
                </a:cxn>
                <a:cxn ang="0">
                  <a:pos x="23" y="3"/>
                </a:cxn>
                <a:cxn ang="0">
                  <a:pos x="9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8" y="0"/>
                    <a:pt x="48" y="9"/>
                    <a:pt x="48" y="21"/>
                  </a:cubicBezTo>
                  <a:cubicBezTo>
                    <a:pt x="48" y="32"/>
                    <a:pt x="39" y="42"/>
                    <a:pt x="23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0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8" y="32"/>
                    <a:pt x="38" y="23"/>
                  </a:cubicBezTo>
                  <a:cubicBezTo>
                    <a:pt x="38" y="13"/>
                    <a:pt x="33" y="3"/>
                    <a:pt x="23" y="3"/>
                  </a:cubicBezTo>
                  <a:cubicBezTo>
                    <a:pt x="15" y="3"/>
                    <a:pt x="9" y="9"/>
                    <a:pt x="9" y="19"/>
                  </a:cubicBezTo>
                  <a:cubicBezTo>
                    <a:pt x="9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4"/>
            <p:cNvSpPr>
              <a:spLocks/>
            </p:cNvSpPr>
            <p:nvPr userDrawn="1"/>
          </p:nvSpPr>
          <p:spPr bwMode="auto">
            <a:xfrm>
              <a:off x="9206389" y="6684406"/>
              <a:ext cx="46611" cy="49739"/>
            </a:xfrm>
            <a:custGeom>
              <a:avLst/>
              <a:gdLst/>
              <a:ahLst/>
              <a:cxnLst>
                <a:cxn ang="0">
                  <a:pos x="35" y="41"/>
                </a:cxn>
                <a:cxn ang="0">
                  <a:pos x="0" y="41"/>
                </a:cxn>
                <a:cxn ang="0">
                  <a:pos x="0" y="38"/>
                </a:cxn>
                <a:cxn ang="0">
                  <a:pos x="2" y="38"/>
                </a:cxn>
                <a:cxn ang="0">
                  <a:pos x="7" y="33"/>
                </a:cxn>
                <a:cxn ang="0">
                  <a:pos x="7" y="8"/>
                </a:cxn>
                <a:cxn ang="0">
                  <a:pos x="2" y="3"/>
                </a:cxn>
                <a:cxn ang="0">
                  <a:pos x="1" y="3"/>
                </a:cxn>
                <a:cxn ang="0">
                  <a:pos x="1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6" y="7"/>
                </a:cxn>
                <a:cxn ang="0">
                  <a:pos x="16" y="34"/>
                </a:cxn>
                <a:cxn ang="0">
                  <a:pos x="19" y="37"/>
                </a:cxn>
                <a:cxn ang="0">
                  <a:pos x="27" y="37"/>
                </a:cxn>
                <a:cxn ang="0">
                  <a:pos x="37" y="29"/>
                </a:cxn>
                <a:cxn ang="0">
                  <a:pos x="40" y="29"/>
                </a:cxn>
                <a:cxn ang="0">
                  <a:pos x="35" y="41"/>
                </a:cxn>
              </a:cxnLst>
              <a:rect l="0" t="0" r="r" b="b"/>
              <a:pathLst>
                <a:path w="40" h="41">
                  <a:moveTo>
                    <a:pt x="35" y="41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6" y="38"/>
                    <a:pt x="7" y="37"/>
                    <a:pt x="7" y="33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4"/>
                    <a:pt x="5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6" y="7"/>
                  </a:cubicBezTo>
                  <a:cubicBezTo>
                    <a:pt x="16" y="34"/>
                    <a:pt x="16" y="34"/>
                    <a:pt x="16" y="34"/>
                  </a:cubicBezTo>
                  <a:cubicBezTo>
                    <a:pt x="16" y="36"/>
                    <a:pt x="17" y="37"/>
                    <a:pt x="19" y="37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32" y="37"/>
                    <a:pt x="33" y="35"/>
                    <a:pt x="37" y="29"/>
                  </a:cubicBezTo>
                  <a:cubicBezTo>
                    <a:pt x="40" y="29"/>
                    <a:pt x="40" y="29"/>
                    <a:pt x="40" y="29"/>
                  </a:cubicBezTo>
                  <a:lnTo>
                    <a:pt x="35" y="4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5"/>
            <p:cNvSpPr>
              <a:spLocks noEditPoints="1"/>
            </p:cNvSpPr>
            <p:nvPr userDrawn="1"/>
          </p:nvSpPr>
          <p:spPr bwMode="auto">
            <a:xfrm>
              <a:off x="9257995" y="6682691"/>
              <a:ext cx="56600" cy="51454"/>
            </a:xfrm>
            <a:custGeom>
              <a:avLst/>
              <a:gdLst/>
              <a:ahLst/>
              <a:cxnLst>
                <a:cxn ang="0">
                  <a:pos x="25" y="0"/>
                </a:cxn>
                <a:cxn ang="0">
                  <a:pos x="48" y="21"/>
                </a:cxn>
                <a:cxn ang="0">
                  <a:pos x="24" y="42"/>
                </a:cxn>
                <a:cxn ang="0">
                  <a:pos x="0" y="22"/>
                </a:cxn>
                <a:cxn ang="0">
                  <a:pos x="25" y="0"/>
                </a:cxn>
                <a:cxn ang="0">
                  <a:pos x="25" y="40"/>
                </a:cxn>
                <a:cxn ang="0">
                  <a:pos x="39" y="23"/>
                </a:cxn>
                <a:cxn ang="0">
                  <a:pos x="24" y="3"/>
                </a:cxn>
                <a:cxn ang="0">
                  <a:pos x="10" y="19"/>
                </a:cxn>
                <a:cxn ang="0">
                  <a:pos x="25" y="40"/>
                </a:cxn>
              </a:cxnLst>
              <a:rect l="0" t="0" r="r" b="b"/>
              <a:pathLst>
                <a:path w="48" h="42">
                  <a:moveTo>
                    <a:pt x="25" y="0"/>
                  </a:moveTo>
                  <a:cubicBezTo>
                    <a:pt x="39" y="0"/>
                    <a:pt x="48" y="9"/>
                    <a:pt x="48" y="21"/>
                  </a:cubicBezTo>
                  <a:cubicBezTo>
                    <a:pt x="48" y="32"/>
                    <a:pt x="39" y="42"/>
                    <a:pt x="24" y="42"/>
                  </a:cubicBezTo>
                  <a:cubicBezTo>
                    <a:pt x="9" y="42"/>
                    <a:pt x="0" y="33"/>
                    <a:pt x="0" y="22"/>
                  </a:cubicBezTo>
                  <a:cubicBezTo>
                    <a:pt x="0" y="9"/>
                    <a:pt x="11" y="0"/>
                    <a:pt x="25" y="0"/>
                  </a:cubicBezTo>
                  <a:close/>
                  <a:moveTo>
                    <a:pt x="25" y="40"/>
                  </a:moveTo>
                  <a:cubicBezTo>
                    <a:pt x="34" y="40"/>
                    <a:pt x="39" y="32"/>
                    <a:pt x="39" y="23"/>
                  </a:cubicBezTo>
                  <a:cubicBezTo>
                    <a:pt x="39" y="13"/>
                    <a:pt x="33" y="3"/>
                    <a:pt x="24" y="3"/>
                  </a:cubicBezTo>
                  <a:cubicBezTo>
                    <a:pt x="15" y="3"/>
                    <a:pt x="10" y="9"/>
                    <a:pt x="10" y="19"/>
                  </a:cubicBezTo>
                  <a:cubicBezTo>
                    <a:pt x="10" y="31"/>
                    <a:pt x="16" y="40"/>
                    <a:pt x="25" y="4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6"/>
            <p:cNvSpPr>
              <a:spLocks/>
            </p:cNvSpPr>
            <p:nvPr userDrawn="1"/>
          </p:nvSpPr>
          <p:spPr bwMode="auto">
            <a:xfrm>
              <a:off x="9324582" y="6682691"/>
              <a:ext cx="53270" cy="51454"/>
            </a:xfrm>
            <a:custGeom>
              <a:avLst/>
              <a:gdLst/>
              <a:ahLst/>
              <a:cxnLst>
                <a:cxn ang="0">
                  <a:pos x="45" y="25"/>
                </a:cxn>
                <a:cxn ang="0">
                  <a:pos x="41" y="29"/>
                </a:cxn>
                <a:cxn ang="0">
                  <a:pos x="41" y="38"/>
                </a:cxn>
                <a:cxn ang="0">
                  <a:pos x="24" y="42"/>
                </a:cxn>
                <a:cxn ang="0">
                  <a:pos x="0" y="21"/>
                </a:cxn>
                <a:cxn ang="0">
                  <a:pos x="23" y="0"/>
                </a:cxn>
                <a:cxn ang="0">
                  <a:pos x="37" y="3"/>
                </a:cxn>
                <a:cxn ang="0">
                  <a:pos x="39" y="2"/>
                </a:cxn>
                <a:cxn ang="0">
                  <a:pos x="41" y="2"/>
                </a:cxn>
                <a:cxn ang="0">
                  <a:pos x="41" y="14"/>
                </a:cxn>
                <a:cxn ang="0">
                  <a:pos x="38" y="14"/>
                </a:cxn>
                <a:cxn ang="0">
                  <a:pos x="25" y="3"/>
                </a:cxn>
                <a:cxn ang="0">
                  <a:pos x="9" y="21"/>
                </a:cxn>
                <a:cxn ang="0">
                  <a:pos x="25" y="39"/>
                </a:cxn>
                <a:cxn ang="0">
                  <a:pos x="32" y="38"/>
                </a:cxn>
                <a:cxn ang="0">
                  <a:pos x="32" y="29"/>
                </a:cxn>
                <a:cxn ang="0">
                  <a:pos x="24" y="25"/>
                </a:cxn>
                <a:cxn ang="0">
                  <a:pos x="24" y="22"/>
                </a:cxn>
                <a:cxn ang="0">
                  <a:pos x="45" y="22"/>
                </a:cxn>
                <a:cxn ang="0">
                  <a:pos x="45" y="25"/>
                </a:cxn>
              </a:cxnLst>
              <a:rect l="0" t="0" r="r" b="b"/>
              <a:pathLst>
                <a:path w="45" h="42">
                  <a:moveTo>
                    <a:pt x="45" y="25"/>
                  </a:moveTo>
                  <a:cubicBezTo>
                    <a:pt x="42" y="25"/>
                    <a:pt x="41" y="26"/>
                    <a:pt x="41" y="29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36" y="40"/>
                    <a:pt x="30" y="42"/>
                    <a:pt x="24" y="42"/>
                  </a:cubicBezTo>
                  <a:cubicBezTo>
                    <a:pt x="8" y="42"/>
                    <a:pt x="0" y="33"/>
                    <a:pt x="0" y="21"/>
                  </a:cubicBezTo>
                  <a:cubicBezTo>
                    <a:pt x="0" y="9"/>
                    <a:pt x="10" y="0"/>
                    <a:pt x="23" y="0"/>
                  </a:cubicBezTo>
                  <a:cubicBezTo>
                    <a:pt x="30" y="0"/>
                    <a:pt x="35" y="3"/>
                    <a:pt x="37" y="3"/>
                  </a:cubicBezTo>
                  <a:cubicBezTo>
                    <a:pt x="38" y="3"/>
                    <a:pt x="39" y="2"/>
                    <a:pt x="39" y="2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8" y="14"/>
                    <a:pt x="38" y="14"/>
                    <a:pt x="38" y="14"/>
                  </a:cubicBezTo>
                  <a:cubicBezTo>
                    <a:pt x="37" y="7"/>
                    <a:pt x="32" y="3"/>
                    <a:pt x="25" y="3"/>
                  </a:cubicBezTo>
                  <a:cubicBezTo>
                    <a:pt x="16" y="3"/>
                    <a:pt x="9" y="10"/>
                    <a:pt x="9" y="21"/>
                  </a:cubicBezTo>
                  <a:cubicBezTo>
                    <a:pt x="9" y="31"/>
                    <a:pt x="16" y="39"/>
                    <a:pt x="25" y="39"/>
                  </a:cubicBezTo>
                  <a:cubicBezTo>
                    <a:pt x="28" y="39"/>
                    <a:pt x="30" y="39"/>
                    <a:pt x="32" y="38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1" y="25"/>
                    <a:pt x="24" y="25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45" y="22"/>
                    <a:pt x="45" y="22"/>
                    <a:pt x="45" y="22"/>
                  </a:cubicBezTo>
                  <a:lnTo>
                    <a:pt x="45" y="2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7"/>
            <p:cNvSpPr>
              <a:spLocks/>
            </p:cNvSpPr>
            <p:nvPr userDrawn="1"/>
          </p:nvSpPr>
          <p:spPr bwMode="auto">
            <a:xfrm>
              <a:off x="9381182" y="6684406"/>
              <a:ext cx="58264" cy="49739"/>
            </a:xfrm>
            <a:custGeom>
              <a:avLst/>
              <a:gdLst/>
              <a:ahLst/>
              <a:cxnLst>
                <a:cxn ang="0">
                  <a:pos x="30" y="33"/>
                </a:cxn>
                <a:cxn ang="0">
                  <a:pos x="35" y="38"/>
                </a:cxn>
                <a:cxn ang="0">
                  <a:pos x="36" y="38"/>
                </a:cxn>
                <a:cxn ang="0">
                  <a:pos x="36" y="41"/>
                </a:cxn>
                <a:cxn ang="0">
                  <a:pos x="14" y="41"/>
                </a:cxn>
                <a:cxn ang="0">
                  <a:pos x="14" y="38"/>
                </a:cxn>
                <a:cxn ang="0">
                  <a:pos x="16" y="38"/>
                </a:cxn>
                <a:cxn ang="0">
                  <a:pos x="21" y="33"/>
                </a:cxn>
                <a:cxn ang="0">
                  <a:pos x="21" y="24"/>
                </a:cxn>
                <a:cxn ang="0">
                  <a:pos x="7" y="6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0" y="0"/>
                </a:cxn>
                <a:cxn ang="0">
                  <a:pos x="22" y="0"/>
                </a:cxn>
                <a:cxn ang="0">
                  <a:pos x="22" y="3"/>
                </a:cxn>
                <a:cxn ang="0">
                  <a:pos x="21" y="3"/>
                </a:cxn>
                <a:cxn ang="0">
                  <a:pos x="18" y="6"/>
                </a:cxn>
                <a:cxn ang="0">
                  <a:pos x="28" y="20"/>
                </a:cxn>
                <a:cxn ang="0">
                  <a:pos x="36" y="8"/>
                </a:cxn>
                <a:cxn ang="0">
                  <a:pos x="33" y="3"/>
                </a:cxn>
                <a:cxn ang="0">
                  <a:pos x="33" y="3"/>
                </a:cxn>
                <a:cxn ang="0">
                  <a:pos x="33" y="0"/>
                </a:cxn>
                <a:cxn ang="0">
                  <a:pos x="48" y="0"/>
                </a:cxn>
                <a:cxn ang="0">
                  <a:pos x="48" y="3"/>
                </a:cxn>
                <a:cxn ang="0">
                  <a:pos x="41" y="7"/>
                </a:cxn>
                <a:cxn ang="0">
                  <a:pos x="30" y="24"/>
                </a:cxn>
                <a:cxn ang="0">
                  <a:pos x="30" y="33"/>
                </a:cxn>
              </a:cxnLst>
              <a:rect l="0" t="0" r="r" b="b"/>
              <a:pathLst>
                <a:path w="48" h="41">
                  <a:moveTo>
                    <a:pt x="30" y="33"/>
                  </a:moveTo>
                  <a:cubicBezTo>
                    <a:pt x="30" y="36"/>
                    <a:pt x="31" y="38"/>
                    <a:pt x="35" y="38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20" y="38"/>
                    <a:pt x="21" y="36"/>
                    <a:pt x="21" y="33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5" y="3"/>
                    <a:pt x="4" y="3"/>
                    <a:pt x="1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7" y="3"/>
                    <a:pt x="16" y="4"/>
                    <a:pt x="18" y="6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5"/>
                    <a:pt x="38" y="3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4" y="3"/>
                    <a:pt x="43" y="4"/>
                    <a:pt x="41" y="7"/>
                  </a:cubicBezTo>
                  <a:cubicBezTo>
                    <a:pt x="30" y="24"/>
                    <a:pt x="30" y="24"/>
                    <a:pt x="30" y="24"/>
                  </a:cubicBezTo>
                  <a:lnTo>
                    <a:pt x="30" y="3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26571" y="290822"/>
            <a:ext cx="7796212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4063" y="1757363"/>
            <a:ext cx="8550275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2590" tIns="51296" rIns="102590" bIns="51296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16" name="Straight Connector 12"/>
          <p:cNvCxnSpPr>
            <a:cxnSpLocks noChangeShapeType="1"/>
          </p:cNvCxnSpPr>
          <p:nvPr/>
        </p:nvCxnSpPr>
        <p:spPr bwMode="auto">
          <a:xfrm>
            <a:off x="180975" y="11443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>
            <a:off x="182880" y="7111876"/>
            <a:ext cx="9715500" cy="0"/>
          </a:xfrm>
          <a:prstGeom prst="line">
            <a:avLst/>
          </a:prstGeom>
          <a:noFill/>
          <a:ln w="22225" algn="ctr">
            <a:solidFill>
              <a:schemeClr val="bg1"/>
            </a:solidFill>
            <a:round/>
            <a:headEnd type="none" w="sm" len="sm"/>
            <a:tailEnd type="none" w="sm" len="sm"/>
          </a:ln>
        </p:spPr>
      </p:cxn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555625" y="442913"/>
            <a:ext cx="53657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50875" y="509588"/>
            <a:ext cx="358775" cy="428625"/>
          </a:xfrm>
          <a:custGeom>
            <a:avLst/>
            <a:gdLst/>
            <a:ahLst/>
            <a:cxnLst>
              <a:cxn ang="0">
                <a:pos x="46" y="20"/>
              </a:cxn>
              <a:cxn ang="0">
                <a:pos x="29" y="35"/>
              </a:cxn>
              <a:cxn ang="0">
                <a:pos x="84" y="93"/>
              </a:cxn>
              <a:cxn ang="0">
                <a:pos x="66" y="105"/>
              </a:cxn>
              <a:cxn ang="0">
                <a:pos x="23" y="27"/>
              </a:cxn>
              <a:cxn ang="0">
                <a:pos x="90" y="31"/>
              </a:cxn>
              <a:cxn ang="0">
                <a:pos x="44" y="107"/>
              </a:cxn>
              <a:cxn ang="0">
                <a:pos x="40" y="78"/>
              </a:cxn>
              <a:cxn ang="0">
                <a:pos x="85" y="33"/>
              </a:cxn>
              <a:cxn ang="0">
                <a:pos x="69" y="19"/>
              </a:cxn>
              <a:cxn ang="0">
                <a:pos x="29" y="104"/>
              </a:cxn>
              <a:cxn ang="0">
                <a:pos x="86" y="56"/>
              </a:cxn>
              <a:cxn ang="0">
                <a:pos x="46" y="20"/>
              </a:cxn>
            </a:cxnLst>
            <a:rect l="0" t="0" r="r" b="b"/>
            <a:pathLst>
              <a:path w="112" h="134">
                <a:moveTo>
                  <a:pt x="46" y="20"/>
                </a:moveTo>
                <a:cubicBezTo>
                  <a:pt x="23" y="7"/>
                  <a:pt x="6" y="9"/>
                  <a:pt x="29" y="35"/>
                </a:cubicBezTo>
                <a:cubicBezTo>
                  <a:pt x="41" y="48"/>
                  <a:pt x="75" y="78"/>
                  <a:pt x="84" y="93"/>
                </a:cubicBezTo>
                <a:cubicBezTo>
                  <a:pt x="102" y="118"/>
                  <a:pt x="90" y="120"/>
                  <a:pt x="66" y="105"/>
                </a:cubicBezTo>
                <a:cubicBezTo>
                  <a:pt x="42" y="89"/>
                  <a:pt x="6" y="56"/>
                  <a:pt x="23" y="27"/>
                </a:cubicBezTo>
                <a:cubicBezTo>
                  <a:pt x="40" y="0"/>
                  <a:pt x="83" y="11"/>
                  <a:pt x="90" y="31"/>
                </a:cubicBezTo>
                <a:cubicBezTo>
                  <a:pt x="100" y="58"/>
                  <a:pt x="83" y="84"/>
                  <a:pt x="44" y="107"/>
                </a:cubicBezTo>
                <a:cubicBezTo>
                  <a:pt x="13" y="125"/>
                  <a:pt x="10" y="110"/>
                  <a:pt x="40" y="78"/>
                </a:cubicBezTo>
                <a:cubicBezTo>
                  <a:pt x="71" y="45"/>
                  <a:pt x="78" y="40"/>
                  <a:pt x="85" y="33"/>
                </a:cubicBezTo>
                <a:cubicBezTo>
                  <a:pt x="101" y="14"/>
                  <a:pt x="91" y="5"/>
                  <a:pt x="69" y="19"/>
                </a:cubicBezTo>
                <a:cubicBezTo>
                  <a:pt x="39" y="37"/>
                  <a:pt x="0" y="74"/>
                  <a:pt x="29" y="104"/>
                </a:cubicBezTo>
                <a:cubicBezTo>
                  <a:pt x="59" y="134"/>
                  <a:pt x="112" y="102"/>
                  <a:pt x="86" y="56"/>
                </a:cubicBezTo>
                <a:cubicBezTo>
                  <a:pt x="73" y="34"/>
                  <a:pt x="44" y="19"/>
                  <a:pt x="46" y="20"/>
                </a:cubicBezTo>
                <a:close/>
              </a:path>
            </a:pathLst>
          </a:custGeom>
          <a:noFill/>
          <a:ln w="9525" cap="rnd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558800" y="446088"/>
            <a:ext cx="434975" cy="5302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0" y="0"/>
              </a:cxn>
              <a:cxn ang="0">
                <a:pos x="58" y="34"/>
              </a:cxn>
              <a:cxn ang="0">
                <a:pos x="58" y="300"/>
              </a:cxn>
              <a:cxn ang="0">
                <a:pos x="233" y="300"/>
              </a:cxn>
              <a:cxn ang="0">
                <a:pos x="274" y="270"/>
              </a:cxn>
              <a:cxn ang="0">
                <a:pos x="239" y="334"/>
              </a:cxn>
              <a:cxn ang="0">
                <a:pos x="0" y="334"/>
              </a:cxn>
              <a:cxn ang="0">
                <a:pos x="20" y="300"/>
              </a:cxn>
              <a:cxn ang="0">
                <a:pos x="20" y="34"/>
              </a:cxn>
              <a:cxn ang="0">
                <a:pos x="0" y="0"/>
              </a:cxn>
            </a:cxnLst>
            <a:rect l="0" t="0" r="r" b="b"/>
            <a:pathLst>
              <a:path w="274" h="334">
                <a:moveTo>
                  <a:pt x="0" y="0"/>
                </a:moveTo>
                <a:lnTo>
                  <a:pt x="80" y="0"/>
                </a:lnTo>
                <a:lnTo>
                  <a:pt x="58" y="34"/>
                </a:lnTo>
                <a:lnTo>
                  <a:pt x="58" y="300"/>
                </a:lnTo>
                <a:lnTo>
                  <a:pt x="233" y="300"/>
                </a:lnTo>
                <a:lnTo>
                  <a:pt x="274" y="270"/>
                </a:lnTo>
                <a:lnTo>
                  <a:pt x="239" y="334"/>
                </a:lnTo>
                <a:lnTo>
                  <a:pt x="0" y="334"/>
                </a:lnTo>
                <a:lnTo>
                  <a:pt x="20" y="300"/>
                </a:lnTo>
                <a:lnTo>
                  <a:pt x="20" y="3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660400" y="449263"/>
            <a:ext cx="431800" cy="530225"/>
          </a:xfrm>
          <a:custGeom>
            <a:avLst/>
            <a:gdLst/>
            <a:ahLst/>
            <a:cxnLst>
              <a:cxn ang="0">
                <a:pos x="272" y="334"/>
              </a:cxn>
              <a:cxn ang="0">
                <a:pos x="191" y="334"/>
              </a:cxn>
              <a:cxn ang="0">
                <a:pos x="214" y="300"/>
              </a:cxn>
              <a:cxn ang="0">
                <a:pos x="214" y="34"/>
              </a:cxn>
              <a:cxn ang="0">
                <a:pos x="41" y="34"/>
              </a:cxn>
              <a:cxn ang="0">
                <a:pos x="0" y="64"/>
              </a:cxn>
              <a:cxn ang="0">
                <a:pos x="34" y="0"/>
              </a:cxn>
              <a:cxn ang="0">
                <a:pos x="272" y="0"/>
              </a:cxn>
              <a:cxn ang="0">
                <a:pos x="252" y="34"/>
              </a:cxn>
              <a:cxn ang="0">
                <a:pos x="252" y="300"/>
              </a:cxn>
              <a:cxn ang="0">
                <a:pos x="272" y="334"/>
              </a:cxn>
            </a:cxnLst>
            <a:rect l="0" t="0" r="r" b="b"/>
            <a:pathLst>
              <a:path w="272" h="334">
                <a:moveTo>
                  <a:pt x="272" y="334"/>
                </a:moveTo>
                <a:lnTo>
                  <a:pt x="191" y="334"/>
                </a:lnTo>
                <a:lnTo>
                  <a:pt x="214" y="300"/>
                </a:lnTo>
                <a:lnTo>
                  <a:pt x="214" y="34"/>
                </a:lnTo>
                <a:lnTo>
                  <a:pt x="41" y="34"/>
                </a:lnTo>
                <a:lnTo>
                  <a:pt x="0" y="64"/>
                </a:lnTo>
                <a:lnTo>
                  <a:pt x="34" y="0"/>
                </a:lnTo>
                <a:lnTo>
                  <a:pt x="272" y="0"/>
                </a:lnTo>
                <a:lnTo>
                  <a:pt x="252" y="34"/>
                </a:lnTo>
                <a:lnTo>
                  <a:pt x="252" y="300"/>
                </a:lnTo>
                <a:lnTo>
                  <a:pt x="272" y="33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1032"/>
          <p:cNvSpPr>
            <a:spLocks noChangeArrowheads="1"/>
          </p:cNvSpPr>
          <p:nvPr/>
        </p:nvSpPr>
        <p:spPr bwMode="auto">
          <a:xfrm>
            <a:off x="500924" y="7167187"/>
            <a:ext cx="1196950" cy="248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50941" tIns="0" rIns="0" bIns="0"/>
          <a:lstStyle/>
          <a:p>
            <a:pPr>
              <a:defRPr/>
            </a:pPr>
            <a:r>
              <a:rPr lang="en-US" sz="1000" dirty="0" smtClean="0">
                <a:solidFill>
                  <a:schemeClr val="bg1"/>
                </a:solidFill>
                <a:cs typeface="Arial" pitchFamily="34" charset="0"/>
              </a:rPr>
              <a:t>12U-0</a:t>
            </a:r>
            <a:fld id="{6A829F23-F466-44AA-A5B9-24580D3A690E}" type="slidenum">
              <a:rPr lang="en-US" sz="1000" smtClean="0">
                <a:solidFill>
                  <a:schemeClr val="bg1"/>
                </a:solidFill>
                <a:cs typeface="Arial" pitchFamily="34" charset="0"/>
              </a:rPr>
              <a:pPr>
                <a:defRPr/>
              </a:pPr>
              <a:t>‹#›</a:t>
            </a:fld>
            <a:endParaRPr lang="en-US" sz="1000" dirty="0" smtClean="0">
              <a:solidFill>
                <a:schemeClr val="bg1"/>
              </a:solidFill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defTabSz="1019175" rtl="0" eaLnBrk="1" fontAlgn="base" hangingPunct="1">
        <a:lnSpc>
          <a:spcPts val="3338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82588" indent="-382588" algn="l" defTabSz="1019175" rtl="0" eaLnBrk="1" fontAlgn="base" hangingPunct="1">
        <a:spcBef>
          <a:spcPct val="75000"/>
        </a:spcBef>
        <a:spcAft>
          <a:spcPct val="0"/>
        </a:spcAft>
        <a:buSzPct val="125000"/>
        <a:buChar char="•"/>
        <a:defRPr sz="2000" b="1">
          <a:solidFill>
            <a:schemeClr val="bg1"/>
          </a:solidFill>
          <a:latin typeface="+mn-lt"/>
          <a:ea typeface="+mn-ea"/>
          <a:cs typeface="+mn-cs"/>
        </a:defRPr>
      </a:lvl1pPr>
      <a:lvl2pPr marL="960438" indent="-381000" algn="l" defTabSz="1019175" rtl="0" eaLnBrk="1" fontAlgn="base" hangingPunct="1">
        <a:spcBef>
          <a:spcPct val="50000"/>
        </a:spcBef>
        <a:spcAft>
          <a:spcPct val="0"/>
        </a:spcAft>
        <a:buSzPct val="100000"/>
        <a:buChar char="–"/>
        <a:defRPr b="1">
          <a:solidFill>
            <a:schemeClr val="bg1"/>
          </a:solidFill>
          <a:latin typeface="+mn-lt"/>
        </a:defRPr>
      </a:lvl2pPr>
      <a:lvl3pPr marL="1343025" indent="-255588" algn="l" defTabSz="1019175" rtl="0" eaLnBrk="1" fontAlgn="base" hangingPunct="1">
        <a:spcBef>
          <a:spcPct val="35000"/>
        </a:spcBef>
        <a:spcAft>
          <a:spcPct val="0"/>
        </a:spcAft>
        <a:buSzPct val="100000"/>
        <a:buChar char=" "/>
        <a:defRPr sz="1600" b="1">
          <a:solidFill>
            <a:schemeClr val="bg1"/>
          </a:solidFill>
          <a:latin typeface="+mn-lt"/>
        </a:defRPr>
      </a:lvl3pPr>
      <a:lvl4pPr marL="1722438" indent="-131763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4pPr>
      <a:lvl5pPr marL="2038350" indent="-209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bg1"/>
          </a:solidFill>
          <a:latin typeface="+mn-lt"/>
        </a:defRPr>
      </a:lvl5pPr>
      <a:lvl6pPr marL="24955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6pPr>
      <a:lvl7pPr marL="29527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7pPr>
      <a:lvl8pPr marL="34099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8pPr>
      <a:lvl9pPr marL="3867150" algn="l" defTabSz="1019175" rtl="0" eaLnBrk="1" fontAlgn="base" hangingPunct="1"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1" y="2847976"/>
            <a:ext cx="8229599" cy="2596312"/>
          </a:xfrm>
        </p:spPr>
        <p:txBody>
          <a:bodyPr/>
          <a:lstStyle/>
          <a:p>
            <a:r>
              <a:rPr lang="en-US" dirty="0" smtClean="0"/>
              <a:t>Jeremy </a:t>
            </a:r>
            <a:r>
              <a:rPr lang="en-US" dirty="0" err="1" smtClean="0"/>
              <a:t>Kepner</a:t>
            </a:r>
            <a:endParaRPr lang="en-US" dirty="0" smtClean="0"/>
          </a:p>
          <a:p>
            <a:r>
              <a:rPr lang="en-US" sz="2000" dirty="0" smtClean="0"/>
              <a:t>Lecture 2: Group Theory</a:t>
            </a:r>
          </a:p>
          <a:p>
            <a:r>
              <a:rPr lang="en-US" sz="2000" dirty="0" smtClean="0"/>
              <a:t>Spreadsheets, Big Tables, and the</a:t>
            </a:r>
            <a:br>
              <a:rPr lang="en-US" sz="2000" dirty="0" smtClean="0"/>
            </a:br>
            <a:r>
              <a:rPr lang="en-US" sz="2000" dirty="0" smtClean="0"/>
              <a:t>Algebra of Associative Arrays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1" y="1570181"/>
            <a:ext cx="8229599" cy="1087294"/>
          </a:xfrm>
        </p:spPr>
        <p:txBody>
          <a:bodyPr/>
          <a:lstStyle/>
          <a:p>
            <a:r>
              <a:rPr lang="en-US" dirty="0" smtClean="0"/>
              <a:t>Signal Processing on Databases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51134" y="6359343"/>
            <a:ext cx="46733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This work is sponsored by the </a:t>
            </a:r>
            <a:r>
              <a:rPr lang="en-US" sz="900" dirty="0" smtClean="0">
                <a:solidFill>
                  <a:schemeClr val="bg2">
                    <a:lumMod val="50000"/>
                  </a:schemeClr>
                </a:solidFill>
              </a:rPr>
              <a:t>Department </a:t>
            </a:r>
            <a:r>
              <a:rPr lang="en-US" sz="900" b="0" dirty="0" smtClean="0">
                <a:solidFill>
                  <a:schemeClr val="bg2">
                    <a:lumMod val="50000"/>
                  </a:schemeClr>
                </a:solidFill>
              </a:rPr>
              <a:t>of the Air Force under Air Force Contract #FA8721-05-C-0002.  Opinions, interpretations, recommendations and conclusions are those of the authors and are not necessarily endorsed by the United States Government.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Values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769492" y="1168446"/>
            <a:ext cx="7772400" cy="4522787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2064" tIns="46033" rIns="92064" bIns="46033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Value requirements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Diverse types: integers, </a:t>
            </a: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 strings, …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Sortable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be an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infinite strict totally ordered set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Total order is an implementation (not theoretical) requirement</a:t>
            </a:r>
          </a:p>
          <a:p>
            <a:pPr marL="862013" marR="0" lvl="1" indent="-341313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Char char="–"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ＭＳ Ｐゴシック" charset="0"/>
                <a:cs typeface="ＭＳ Ｐゴシック" charset="0"/>
              </a:rPr>
              <a:t>All values (and keys) will be drawn from this set</a:t>
            </a:r>
            <a:endParaRPr kumimoji="0" lang="en-US" sz="18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Allowable operations for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kumimoji="0" lang="en-US" sz="20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charset="-128"/>
              <a:cs typeface="ＭＳ Ｐゴシック" charset="-128"/>
            </a:endParaRPr>
          </a:p>
          <a:p>
            <a:pPr marL="520700" marR="0" lvl="1" indent="0" algn="ctr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                     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kumimoji="0" lang="en-US" sz="1800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kumimoji="0" lang="en-US" sz="18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Char char="•"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Special symbols: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, 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≤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+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618FFD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v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≥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	is always true	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-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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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Tx/>
              <a:buSzPct val="125000"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  <a:sym typeface="Symbol"/>
              </a:rPr>
              <a:t>	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	is the empty set	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(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Ø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 </a:t>
            </a:r>
            <a:r>
              <a: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  <a:sym typeface="Symbol"/>
              </a:rPr>
              <a:t> </a:t>
            </a:r>
            <a:r>
              <a:rPr kumimoji="0" lang="en-US" sz="2000" b="1" i="0" u="none" strike="noStrike" kern="0" cap="none" spc="0" normalizeH="0" baseline="0" noProof="0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  <a:sym typeface="Symbol"/>
              </a:rPr>
              <a:t>)</a:t>
            </a:r>
            <a:endParaRPr kumimoji="0" lang="en-US" sz="20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2117" y="6392232"/>
            <a:ext cx="8231187" cy="33916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Collision Function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f()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779462" y="1160703"/>
            <a:ext cx="8945547" cy="4522788"/>
          </a:xfrm>
          <a:prstGeom prst="rect">
            <a:avLst/>
          </a:prstGeom>
          <a:extLst/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Collision function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can have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two contexts (</a:t>
            </a:r>
            <a:r>
              <a:rPr lang="en-US" sz="1800" kern="12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three conditions (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&lt; = &gt;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 + 5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 possible outcomes (</a:t>
            </a: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) [or sets of these]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Combinations result in an enormous number of functions (~10</a:t>
            </a:r>
            <a:r>
              <a:rPr lang="en-US" sz="2000" b="0" baseline="30000" dirty="0" smtClean="0">
                <a:latin typeface="Arial" charset="0"/>
                <a:ea typeface="ＭＳ Ｐゴシック" charset="0"/>
                <a:cs typeface="ＭＳ Ｐゴシック" charset="0"/>
              </a:rPr>
              <a:t>30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) and an even greater number of associative array algebras (function pairs)</a:t>
            </a:r>
          </a:p>
          <a:p>
            <a:pPr lvl="1">
              <a:lnSpc>
                <a:spcPct val="80000"/>
              </a:lnSpc>
              <a:defRPr/>
            </a:pPr>
            <a:r>
              <a:rPr lang="en-US" sz="1800" b="0" dirty="0" smtClean="0">
                <a:latin typeface="Arial" charset="0"/>
                <a:ea typeface="ＭＳ Ｐゴシック" charset="0"/>
                <a:cs typeface="ＭＳ Ｐゴシック" charset="0"/>
              </a:rPr>
              <a:t>Impressive level of functionality given minimal assumptions</a:t>
            </a:r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Focus on “nice” collision functions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Keys are not used inside the function; results are single valued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No tests on special symbols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f(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&lt;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dirty="0" smtClean="0"/>
              <a:t>     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520700" lvl="1" indent="0">
              <a:lnSpc>
                <a:spcPct val="80000"/>
              </a:lnSpc>
              <a:buFontTx/>
              <a:buNone/>
              <a:defRPr/>
            </a:pP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    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&gt; v</a:t>
            </a:r>
            <a:r>
              <a:rPr lang="en-US" sz="18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: 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18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sz="18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1800" b="0" dirty="0" smtClean="0"/>
              <a:t> </a:t>
            </a:r>
            <a:r>
              <a:rPr lang="en-US" sz="18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b="0" dirty="0" smtClean="0">
                <a:solidFill>
                  <a:srgbClr val="0000FF"/>
                </a:solidFill>
              </a:rPr>
              <a:t> -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1800" b="0" dirty="0" smtClean="0">
                <a:solidFill>
                  <a:srgbClr val="0000FF"/>
                </a:solidFill>
              </a:rPr>
              <a:t> +</a:t>
            </a:r>
            <a:r>
              <a:rPr lang="en-US" sz="1800" kern="12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803972" y="6247999"/>
            <a:ext cx="8231187" cy="62854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Above properties are consistent with strict totally ordered </a:t>
            </a:r>
            <a:r>
              <a:rPr lang="en-US" sz="1800" b="1" dirty="0" smtClean="0"/>
              <a:t>sets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Note: </a:t>
            </a:r>
            <a:r>
              <a:rPr lang="en-US" sz="180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180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sz="1800" b="1" dirty="0" smtClean="0"/>
              <a:t>is handled by </a:t>
            </a:r>
            <a:r>
              <a:rPr lang="en-US" sz="1800" dirty="0" smtClean="0">
                <a:solidFill>
                  <a:srgbClr val="0000FF"/>
                </a:solidFill>
                <a:sym typeface="Symbol"/>
              </a:rPr>
              <a:t> </a:t>
            </a:r>
            <a:r>
              <a:rPr lang="en-US" sz="1800" b="1" dirty="0" smtClean="0"/>
              <a:t>; not passed into </a:t>
            </a:r>
            <a:r>
              <a:rPr lang="en-US" sz="1800" dirty="0" smtClean="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00150"/>
            <a:ext cx="9007651" cy="5740055"/>
          </a:xfrm>
        </p:spPr>
        <p:txBody>
          <a:bodyPr/>
          <a:lstStyle/>
          <a:p>
            <a:r>
              <a:rPr lang="en-US" b="0" dirty="0" smtClean="0"/>
              <a:t>Concatenation of values (or keys) can be represented by using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/>
              <a:t> or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dirty="0" smtClean="0"/>
              <a:t> as collision function</a:t>
            </a:r>
          </a:p>
          <a:p>
            <a:pPr lvl="1"/>
            <a:r>
              <a:rPr lang="en-US" b="0" dirty="0" smtClean="0"/>
              <a:t>Requires generalizing values to sets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r>
              <a:rPr lang="en-US" b="0" dirty="0" smtClean="0"/>
              <a:t>Allowable operations for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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/>
          </a:p>
          <a:p>
            <a:pPr lvl="1">
              <a:buNone/>
            </a:pPr>
            <a:r>
              <a:rPr lang="en-US" b="0" dirty="0" smtClean="0"/>
              <a:t>				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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/>
              <a:t>	 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/>
              </a:rPr>
              <a:t>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endParaRPr lang="en-US" b="0" dirty="0" smtClean="0"/>
          </a:p>
          <a:p>
            <a:r>
              <a:rPr lang="en-US" b="0" dirty="0" smtClean="0"/>
              <a:t>Special symbols: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Ø,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/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Ø </a:t>
            </a:r>
            <a:r>
              <a:rPr lang="en-US" b="0" dirty="0" smtClean="0"/>
              <a:t>	annihilator (but never reached, so identify)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</a:t>
            </a:r>
            <a:r>
              <a:rPr lang="en-US" b="0" dirty="0" smtClean="0"/>
              <a:t>	annihilator</a:t>
            </a:r>
          </a:p>
          <a:p>
            <a:pPr lvl="1">
              <a:buNone/>
            </a:pPr>
            <a:r>
              <a:rPr lang="en-US" b="0" dirty="0" smtClean="0"/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 = v	 </a:t>
            </a:r>
            <a:r>
              <a:rPr lang="en-US" b="0" dirty="0" smtClean="0"/>
              <a:t>	identity</a:t>
            </a: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v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cs typeface="Arial"/>
              </a:rPr>
              <a:t>Ø = v</a:t>
            </a:r>
            <a:r>
              <a:rPr lang="en-US" b="0" kern="1200" dirty="0" smtClean="0">
                <a:solidFill>
                  <a:srgbClr val="0000FF"/>
                </a:solidFill>
                <a:cs typeface="Arial"/>
                <a:sym typeface="Symbol"/>
              </a:rPr>
              <a:t>	</a:t>
            </a:r>
            <a:r>
              <a:rPr lang="en-US" sz="1800" b="0" kern="1200" dirty="0" smtClean="0">
                <a:solidFill>
                  <a:schemeClr val="dk1"/>
                </a:solidFill>
                <a:cs typeface="Arial"/>
                <a:sym typeface="Symbol"/>
              </a:rPr>
              <a:t>identity</a:t>
            </a:r>
            <a:endParaRPr lang="en-US" sz="1800" b="0" dirty="0" smtClean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Possible operators: </a:t>
            </a:r>
            <a:r>
              <a:rPr lang="en-US" b="0" dirty="0" smtClean="0"/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,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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</a:t>
            </a:r>
            <a:endParaRPr lang="en-US" b="0" kern="1200" dirty="0" smtClean="0">
              <a:solidFill>
                <a:schemeClr val="dk1"/>
              </a:solidFill>
              <a:cs typeface="Arial"/>
              <a:sym typeface="Symbol"/>
            </a:endParaRPr>
          </a:p>
          <a:p>
            <a:pPr lvl="1">
              <a:buNone/>
            </a:pP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What About Concatenation?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13668" y="6267068"/>
            <a:ext cx="8231187" cy="65885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Concatenating collision functions are very useful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Can be handled by extending values to be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Multiply Framework</a:t>
            </a:r>
            <a:endParaRPr lang="en-US" dirty="0"/>
          </a:p>
        </p:txBody>
      </p:sp>
      <p:sp>
        <p:nvSpPr>
          <p:cNvPr id="131" name="Rectangle 2"/>
          <p:cNvSpPr txBox="1">
            <a:spLocks noChangeArrowheads="1"/>
          </p:cNvSpPr>
          <p:nvPr/>
        </p:nvSpPr>
        <p:spPr>
          <a:xfrm>
            <a:off x="724605" y="4031825"/>
            <a:ext cx="8945973" cy="2935288"/>
          </a:xfrm>
          <a:prstGeom prst="rect">
            <a:avLst/>
          </a:prstGeom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Graphs can be represented as a sparse matrices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Multiply by adjacency matrix </a:t>
            </a:r>
            <a:r>
              <a:rPr lang="en-US" b="0" dirty="0" smtClean="0">
                <a:latin typeface="Arial" charset="0"/>
                <a:ea typeface="ＭＳ Ｐゴシック" charset="0"/>
                <a:sym typeface="Wingdings" charset="0"/>
              </a:rPr>
              <a:t> </a:t>
            </a:r>
            <a:r>
              <a:rPr lang="en-US" b="0" dirty="0" smtClean="0">
                <a:latin typeface="Arial" charset="0"/>
                <a:ea typeface="ＭＳ Ｐゴシック" charset="0"/>
              </a:rPr>
              <a:t>step to neighbor vertices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Work-efficient implementation from sparse data structures</a:t>
            </a:r>
          </a:p>
          <a:p>
            <a:pPr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Graph algorithms reduce to products on semi-rings: 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.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r>
              <a:rPr lang="en-US" altLang="ja-JP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sym typeface="Symbol" charset="0"/>
              </a:rPr>
              <a:t>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distributes over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endParaRPr lang="en-US" altLang="ja-JP" b="0" dirty="0" smtClean="0">
              <a:latin typeface="Arial" charset="0"/>
              <a:ea typeface="ＭＳ Ｐゴシック" charset="0"/>
              <a:sym typeface="Symbol" charset="0"/>
            </a:endParaRP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altLang="ja-JP" b="0" dirty="0" smtClean="0">
                <a:latin typeface="Arial" charset="0"/>
                <a:ea typeface="ＭＳ Ｐゴシック" charset="0"/>
              </a:rPr>
              <a:t> : associative, commutative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b="0" dirty="0" smtClean="0">
                <a:latin typeface="Arial" charset="0"/>
                <a:ea typeface="ＭＳ Ｐゴシック" charset="0"/>
              </a:rPr>
              <a:t>Examples:    +.*         min.+           </a:t>
            </a:r>
            <a:r>
              <a:rPr lang="en-US" b="0" dirty="0" err="1" smtClean="0">
                <a:latin typeface="Arial" charset="0"/>
                <a:ea typeface="ＭＳ Ｐゴシック" charset="0"/>
              </a:rPr>
              <a:t>or.and</a:t>
            </a:r>
            <a:endParaRPr lang="en-US" b="0" dirty="0">
              <a:latin typeface="Arial" charset="0"/>
              <a:ea typeface="ＭＳ Ｐゴシック" charset="0"/>
            </a:endParaRPr>
          </a:p>
        </p:txBody>
      </p:sp>
      <p:sp>
        <p:nvSpPr>
          <p:cNvPr id="132" name="Oval 3"/>
          <p:cNvSpPr>
            <a:spLocks noChangeAspect="1" noChangeArrowheads="1"/>
          </p:cNvSpPr>
          <p:nvPr/>
        </p:nvSpPr>
        <p:spPr bwMode="auto">
          <a:xfrm>
            <a:off x="4593343" y="206604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" name="Rectangle 4"/>
          <p:cNvSpPr>
            <a:spLocks noChangeAspect="1" noChangeArrowheads="1"/>
          </p:cNvSpPr>
          <p:nvPr/>
        </p:nvSpPr>
        <p:spPr bwMode="auto">
          <a:xfrm>
            <a:off x="4528256" y="1346906"/>
            <a:ext cx="258762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4" name="Oval 5"/>
          <p:cNvSpPr>
            <a:spLocks noChangeAspect="1" noChangeArrowheads="1"/>
          </p:cNvSpPr>
          <p:nvPr/>
        </p:nvSpPr>
        <p:spPr bwMode="auto">
          <a:xfrm>
            <a:off x="4593343" y="3048706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5" name="Oval 6"/>
          <p:cNvSpPr>
            <a:spLocks noChangeAspect="1" noChangeArrowheads="1"/>
          </p:cNvSpPr>
          <p:nvPr/>
        </p:nvSpPr>
        <p:spPr bwMode="auto">
          <a:xfrm>
            <a:off x="4593343" y="1411993"/>
            <a:ext cx="136525" cy="136525"/>
          </a:xfrm>
          <a:prstGeom prst="ellipse">
            <a:avLst/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6" name="Oval 7"/>
          <p:cNvSpPr>
            <a:spLocks noChangeAspect="1" noChangeArrowheads="1"/>
          </p:cNvSpPr>
          <p:nvPr/>
        </p:nvSpPr>
        <p:spPr bwMode="auto">
          <a:xfrm>
            <a:off x="4593343" y="17390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8" name="Oval 9"/>
          <p:cNvSpPr>
            <a:spLocks noChangeAspect="1" noChangeArrowheads="1"/>
          </p:cNvSpPr>
          <p:nvPr/>
        </p:nvSpPr>
        <p:spPr bwMode="auto">
          <a:xfrm>
            <a:off x="4593343" y="2721681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9" name="Oval 10"/>
          <p:cNvSpPr>
            <a:spLocks noChangeAspect="1" noChangeArrowheads="1"/>
          </p:cNvSpPr>
          <p:nvPr/>
        </p:nvSpPr>
        <p:spPr bwMode="auto">
          <a:xfrm>
            <a:off x="4593343" y="3377318"/>
            <a:ext cx="136525" cy="1365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0" name="Rectangle 11"/>
          <p:cNvSpPr>
            <a:spLocks noChangeAspect="1" noChangeArrowheads="1"/>
          </p:cNvSpPr>
          <p:nvPr/>
        </p:nvSpPr>
        <p:spPr bwMode="auto">
          <a:xfrm>
            <a:off x="3536068" y="1346906"/>
            <a:ext cx="258763" cy="2233612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1" name="Text Box 12"/>
          <p:cNvSpPr txBox="1">
            <a:spLocks noChangeArrowheads="1"/>
          </p:cNvSpPr>
          <p:nvPr/>
        </p:nvSpPr>
        <p:spPr bwMode="auto">
          <a:xfrm>
            <a:off x="3485268" y="353448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sp>
        <p:nvSpPr>
          <p:cNvPr id="142" name="Text Box 13"/>
          <p:cNvSpPr txBox="1">
            <a:spLocks noChangeArrowheads="1"/>
          </p:cNvSpPr>
          <p:nvPr/>
        </p:nvSpPr>
        <p:spPr bwMode="auto">
          <a:xfrm>
            <a:off x="4361568" y="3534481"/>
            <a:ext cx="781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>
                <a:solidFill>
                  <a:srgbClr val="FF0000"/>
                </a:solidFill>
                <a:latin typeface="Times" charset="0"/>
              </a:rPr>
              <a:t>T</a:t>
            </a:r>
            <a:r>
              <a:rPr lang="en-US" sz="2800" b="1">
                <a:solidFill>
                  <a:srgbClr val="FF0000"/>
                </a:solidFill>
                <a:latin typeface="Times" charset="0"/>
              </a:rPr>
              <a:t>x</a:t>
            </a:r>
            <a:endParaRPr lang="en-US" sz="2800">
              <a:solidFill>
                <a:srgbClr val="FF0000"/>
              </a:solidFill>
              <a:latin typeface="Times" charset="0"/>
            </a:endParaRPr>
          </a:p>
        </p:txBody>
      </p:sp>
      <p:grpSp>
        <p:nvGrpSpPr>
          <p:cNvPr id="143" name="Group 14"/>
          <p:cNvGrpSpPr>
            <a:grpSpLocks/>
          </p:cNvGrpSpPr>
          <p:nvPr/>
        </p:nvGrpSpPr>
        <p:grpSpPr bwMode="auto">
          <a:xfrm>
            <a:off x="3601156" y="1411993"/>
            <a:ext cx="136525" cy="2101850"/>
            <a:chOff x="2017" y="814"/>
            <a:chExt cx="86" cy="1324"/>
          </a:xfrm>
        </p:grpSpPr>
        <p:sp>
          <p:nvSpPr>
            <p:cNvPr id="144" name="Oval 15"/>
            <p:cNvSpPr>
              <a:spLocks noChangeAspect="1" noChangeArrowheads="1"/>
            </p:cNvSpPr>
            <p:nvPr/>
          </p:nvSpPr>
          <p:spPr bwMode="auto">
            <a:xfrm>
              <a:off x="2017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Oval 16"/>
            <p:cNvSpPr>
              <a:spLocks noChangeAspect="1" noChangeArrowheads="1"/>
            </p:cNvSpPr>
            <p:nvPr/>
          </p:nvSpPr>
          <p:spPr bwMode="auto">
            <a:xfrm>
              <a:off x="2017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Oval 17"/>
            <p:cNvSpPr>
              <a:spLocks noChangeAspect="1" noChangeArrowheads="1"/>
            </p:cNvSpPr>
            <p:nvPr/>
          </p:nvSpPr>
          <p:spPr bwMode="auto">
            <a:xfrm>
              <a:off x="2017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Oval 18"/>
            <p:cNvSpPr>
              <a:spLocks noChangeAspect="1" noChangeArrowheads="1"/>
            </p:cNvSpPr>
            <p:nvPr/>
          </p:nvSpPr>
          <p:spPr bwMode="auto">
            <a:xfrm>
              <a:off x="2017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Oval 19"/>
            <p:cNvSpPr>
              <a:spLocks noChangeAspect="1" noChangeArrowheads="1"/>
            </p:cNvSpPr>
            <p:nvPr/>
          </p:nvSpPr>
          <p:spPr bwMode="auto">
            <a:xfrm>
              <a:off x="2017" y="1433"/>
              <a:ext cx="86" cy="8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Oval 20"/>
            <p:cNvSpPr>
              <a:spLocks noChangeAspect="1" noChangeArrowheads="1"/>
            </p:cNvSpPr>
            <p:nvPr/>
          </p:nvSpPr>
          <p:spPr bwMode="auto">
            <a:xfrm>
              <a:off x="2017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Oval 21"/>
            <p:cNvSpPr>
              <a:spLocks noChangeAspect="1" noChangeArrowheads="1"/>
            </p:cNvSpPr>
            <p:nvPr/>
          </p:nvSpPr>
          <p:spPr bwMode="auto">
            <a:xfrm>
              <a:off x="2017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51" name="Group 22"/>
          <p:cNvGrpSpPr>
            <a:grpSpLocks/>
          </p:cNvGrpSpPr>
          <p:nvPr/>
        </p:nvGrpSpPr>
        <p:grpSpPr bwMode="auto">
          <a:xfrm>
            <a:off x="6037968" y="1186568"/>
            <a:ext cx="3130550" cy="2324100"/>
            <a:chOff x="3552" y="672"/>
            <a:chExt cx="1972" cy="1464"/>
          </a:xfrm>
        </p:grpSpPr>
        <p:grpSp>
          <p:nvGrpSpPr>
            <p:cNvPr id="152" name="Group 23"/>
            <p:cNvGrpSpPr>
              <a:grpSpLocks/>
            </p:cNvGrpSpPr>
            <p:nvPr/>
          </p:nvGrpSpPr>
          <p:grpSpPr bwMode="auto">
            <a:xfrm>
              <a:off x="3609" y="879"/>
              <a:ext cx="152" cy="513"/>
              <a:chOff x="2776" y="1167"/>
              <a:chExt cx="152" cy="513"/>
            </a:xfrm>
          </p:grpSpPr>
          <p:sp>
            <p:nvSpPr>
              <p:cNvPr id="200" name="Line 24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01" name="Freeform 25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3" name="Group 26"/>
            <p:cNvGrpSpPr>
              <a:grpSpLocks/>
            </p:cNvGrpSpPr>
            <p:nvPr/>
          </p:nvGrpSpPr>
          <p:grpSpPr bwMode="auto">
            <a:xfrm flipH="1" flipV="1">
              <a:off x="3785" y="879"/>
              <a:ext cx="152" cy="513"/>
              <a:chOff x="2776" y="1167"/>
              <a:chExt cx="152" cy="513"/>
            </a:xfrm>
          </p:grpSpPr>
          <p:sp>
            <p:nvSpPr>
              <p:cNvPr id="198" name="Line 27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9" name="Freeform 28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54" name="Group 29"/>
            <p:cNvGrpSpPr>
              <a:grpSpLocks/>
            </p:cNvGrpSpPr>
            <p:nvPr/>
          </p:nvGrpSpPr>
          <p:grpSpPr bwMode="auto">
            <a:xfrm>
              <a:off x="3761" y="740"/>
              <a:ext cx="777" cy="133"/>
              <a:chOff x="2928" y="1028"/>
              <a:chExt cx="777" cy="133"/>
            </a:xfrm>
          </p:grpSpPr>
          <p:sp>
            <p:nvSpPr>
              <p:cNvPr id="196" name="Line 30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7" name="Freeform 31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5" name="Oval 32"/>
            <p:cNvSpPr>
              <a:spLocks noChangeAspect="1" noChangeArrowheads="1"/>
            </p:cNvSpPr>
            <p:nvPr/>
          </p:nvSpPr>
          <p:spPr bwMode="auto">
            <a:xfrm>
              <a:off x="3713" y="816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45000"/>
                </a:spcBef>
                <a:defRPr/>
              </a:pPr>
              <a:endParaRPr lang="en-US" sz="2800">
                <a:latin typeface="Verdana" charset="0"/>
              </a:endParaRPr>
            </a:p>
          </p:txBody>
        </p:sp>
        <p:grpSp>
          <p:nvGrpSpPr>
            <p:cNvPr id="156" name="Group 33"/>
            <p:cNvGrpSpPr>
              <a:grpSpLocks/>
            </p:cNvGrpSpPr>
            <p:nvPr/>
          </p:nvGrpSpPr>
          <p:grpSpPr bwMode="auto">
            <a:xfrm>
              <a:off x="3767" y="1403"/>
              <a:ext cx="777" cy="523"/>
              <a:chOff x="2934" y="1691"/>
              <a:chExt cx="777" cy="523"/>
            </a:xfrm>
          </p:grpSpPr>
          <p:sp>
            <p:nvSpPr>
              <p:cNvPr id="194" name="Line 34"/>
              <p:cNvSpPr>
                <a:spLocks noChangeAspect="1" noChangeShapeType="1"/>
              </p:cNvSpPr>
              <p:nvPr/>
            </p:nvSpPr>
            <p:spPr bwMode="auto">
              <a:xfrm rot="3635357">
                <a:off x="3104" y="198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5" name="Freeform 35"/>
              <p:cNvSpPr>
                <a:spLocks/>
              </p:cNvSpPr>
              <p:nvPr/>
            </p:nvSpPr>
            <p:spPr bwMode="auto">
              <a:xfrm>
                <a:off x="2934" y="1691"/>
                <a:ext cx="777" cy="523"/>
              </a:xfrm>
              <a:custGeom>
                <a:avLst/>
                <a:gdLst>
                  <a:gd name="T0" fmla="*/ 0 w 777"/>
                  <a:gd name="T1" fmla="*/ 514 h 523"/>
                  <a:gd name="T2" fmla="*/ 6 w 777"/>
                  <a:gd name="T3" fmla="*/ 523 h 523"/>
                  <a:gd name="T4" fmla="*/ 176 w 777"/>
                  <a:gd name="T5" fmla="*/ 343 h 523"/>
                  <a:gd name="T6" fmla="*/ 615 w 777"/>
                  <a:gd name="T7" fmla="*/ 247 h 523"/>
                  <a:gd name="T8" fmla="*/ 777 w 777"/>
                  <a:gd name="T9" fmla="*/ 0 h 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523">
                    <a:moveTo>
                      <a:pt x="0" y="514"/>
                    </a:moveTo>
                    <a:lnTo>
                      <a:pt x="6" y="523"/>
                    </a:lnTo>
                    <a:cubicBezTo>
                      <a:pt x="35" y="495"/>
                      <a:pt x="74" y="389"/>
                      <a:pt x="176" y="343"/>
                    </a:cubicBezTo>
                    <a:cubicBezTo>
                      <a:pt x="278" y="297"/>
                      <a:pt x="515" y="304"/>
                      <a:pt x="615" y="247"/>
                    </a:cubicBezTo>
                    <a:cubicBezTo>
                      <a:pt x="715" y="190"/>
                      <a:pt x="746" y="95"/>
                      <a:pt x="777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57" name="Text Box 36"/>
            <p:cNvSpPr txBox="1">
              <a:spLocks noChangeArrowheads="1"/>
            </p:cNvSpPr>
            <p:nvPr/>
          </p:nvSpPr>
          <p:spPr bwMode="auto">
            <a:xfrm>
              <a:off x="3589" y="6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58" name="Text Box 37"/>
            <p:cNvSpPr txBox="1">
              <a:spLocks noChangeArrowheads="1"/>
            </p:cNvSpPr>
            <p:nvPr/>
          </p:nvSpPr>
          <p:spPr bwMode="auto">
            <a:xfrm>
              <a:off x="4545" y="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59" name="Text Box 38"/>
            <p:cNvSpPr txBox="1">
              <a:spLocks noChangeArrowheads="1"/>
            </p:cNvSpPr>
            <p:nvPr/>
          </p:nvSpPr>
          <p:spPr bwMode="auto">
            <a:xfrm>
              <a:off x="3601" y="192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60" name="Text Box 39"/>
            <p:cNvSpPr txBox="1">
              <a:spLocks noChangeArrowheads="1"/>
            </p:cNvSpPr>
            <p:nvPr/>
          </p:nvSpPr>
          <p:spPr bwMode="auto">
            <a:xfrm>
              <a:off x="3552" y="12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61" name="Text Box 40"/>
            <p:cNvSpPr txBox="1">
              <a:spLocks noChangeArrowheads="1"/>
            </p:cNvSpPr>
            <p:nvPr/>
          </p:nvSpPr>
          <p:spPr bwMode="auto">
            <a:xfrm>
              <a:off x="4557" y="134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62" name="Oval 41"/>
            <p:cNvSpPr>
              <a:spLocks noChangeAspect="1" noChangeArrowheads="1"/>
            </p:cNvSpPr>
            <p:nvPr/>
          </p:nvSpPr>
          <p:spPr bwMode="auto">
            <a:xfrm>
              <a:off x="4481" y="1872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Oval 42"/>
            <p:cNvSpPr>
              <a:spLocks noChangeAspect="1" noChangeArrowheads="1"/>
            </p:cNvSpPr>
            <p:nvPr/>
          </p:nvSpPr>
          <p:spPr bwMode="auto">
            <a:xfrm>
              <a:off x="4481" y="816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Oval 43"/>
            <p:cNvSpPr>
              <a:spLocks noChangeAspect="1" noChangeArrowheads="1"/>
            </p:cNvSpPr>
            <p:nvPr/>
          </p:nvSpPr>
          <p:spPr bwMode="auto">
            <a:xfrm>
              <a:off x="4481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Oval 44"/>
            <p:cNvSpPr>
              <a:spLocks noChangeAspect="1" noChangeArrowheads="1"/>
            </p:cNvSpPr>
            <p:nvPr/>
          </p:nvSpPr>
          <p:spPr bwMode="auto">
            <a:xfrm>
              <a:off x="5249" y="1344"/>
              <a:ext cx="120" cy="1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66" name="Group 45"/>
            <p:cNvGrpSpPr>
              <a:grpSpLocks/>
            </p:cNvGrpSpPr>
            <p:nvPr/>
          </p:nvGrpSpPr>
          <p:grpSpPr bwMode="auto">
            <a:xfrm>
              <a:off x="4553" y="1276"/>
              <a:ext cx="777" cy="133"/>
              <a:chOff x="2928" y="1028"/>
              <a:chExt cx="777" cy="133"/>
            </a:xfrm>
          </p:grpSpPr>
          <p:sp>
            <p:nvSpPr>
              <p:cNvPr id="192" name="Line 46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3" name="Freeform 47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7" name="Group 48"/>
            <p:cNvGrpSpPr>
              <a:grpSpLocks/>
            </p:cNvGrpSpPr>
            <p:nvPr/>
          </p:nvGrpSpPr>
          <p:grpSpPr bwMode="auto">
            <a:xfrm>
              <a:off x="3769" y="1808"/>
              <a:ext cx="777" cy="133"/>
              <a:chOff x="2928" y="1028"/>
              <a:chExt cx="777" cy="133"/>
            </a:xfrm>
          </p:grpSpPr>
          <p:sp>
            <p:nvSpPr>
              <p:cNvPr id="190" name="Line 49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1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91" name="Freeform 50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8" name="Group 51"/>
            <p:cNvGrpSpPr>
              <a:grpSpLocks/>
            </p:cNvGrpSpPr>
            <p:nvPr/>
          </p:nvGrpSpPr>
          <p:grpSpPr bwMode="auto">
            <a:xfrm flipH="1" flipV="1">
              <a:off x="3757" y="1940"/>
              <a:ext cx="777" cy="133"/>
              <a:chOff x="2928" y="1028"/>
              <a:chExt cx="777" cy="133"/>
            </a:xfrm>
          </p:grpSpPr>
          <p:sp>
            <p:nvSpPr>
              <p:cNvPr id="188" name="Line 52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9" name="Freeform 53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69" name="Group 54"/>
            <p:cNvGrpSpPr>
              <a:grpSpLocks/>
            </p:cNvGrpSpPr>
            <p:nvPr/>
          </p:nvGrpSpPr>
          <p:grpSpPr bwMode="auto">
            <a:xfrm flipH="1" flipV="1">
              <a:off x="3773" y="1404"/>
              <a:ext cx="777" cy="133"/>
              <a:chOff x="2928" y="1028"/>
              <a:chExt cx="777" cy="133"/>
            </a:xfrm>
          </p:grpSpPr>
          <p:sp>
            <p:nvSpPr>
              <p:cNvPr id="186" name="Line 55"/>
              <p:cNvSpPr>
                <a:spLocks noChangeAspect="1" noChangeShapeType="1"/>
              </p:cNvSpPr>
              <p:nvPr/>
            </p:nvSpPr>
            <p:spPr bwMode="auto">
              <a:xfrm rot="17163330" flipH="1">
                <a:off x="3452" y="1013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7" name="Freeform 56"/>
              <p:cNvSpPr>
                <a:spLocks/>
              </p:cNvSpPr>
              <p:nvPr/>
            </p:nvSpPr>
            <p:spPr bwMode="auto">
              <a:xfrm>
                <a:off x="2928" y="1028"/>
                <a:ext cx="777" cy="133"/>
              </a:xfrm>
              <a:custGeom>
                <a:avLst/>
                <a:gdLst>
                  <a:gd name="T0" fmla="*/ 0 w 777"/>
                  <a:gd name="T1" fmla="*/ 124 h 133"/>
                  <a:gd name="T2" fmla="*/ 375 w 777"/>
                  <a:gd name="T3" fmla="*/ 1 h 133"/>
                  <a:gd name="T4" fmla="*/ 777 w 777"/>
                  <a:gd name="T5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7" h="133">
                    <a:moveTo>
                      <a:pt x="0" y="124"/>
                    </a:moveTo>
                    <a:cubicBezTo>
                      <a:pt x="123" y="62"/>
                      <a:pt x="246" y="0"/>
                      <a:pt x="375" y="1"/>
                    </a:cubicBezTo>
                    <a:cubicBezTo>
                      <a:pt x="504" y="2"/>
                      <a:pt x="640" y="67"/>
                      <a:pt x="777" y="13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0" name="Group 57"/>
            <p:cNvGrpSpPr>
              <a:grpSpLocks/>
            </p:cNvGrpSpPr>
            <p:nvPr/>
          </p:nvGrpSpPr>
          <p:grpSpPr bwMode="auto">
            <a:xfrm flipV="1">
              <a:off x="3605" y="1423"/>
              <a:ext cx="152" cy="513"/>
              <a:chOff x="2776" y="1167"/>
              <a:chExt cx="152" cy="513"/>
            </a:xfrm>
          </p:grpSpPr>
          <p:sp>
            <p:nvSpPr>
              <p:cNvPr id="184" name="Line 58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5" name="Freeform 59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1" name="Group 60"/>
            <p:cNvGrpSpPr>
              <a:grpSpLocks/>
            </p:cNvGrpSpPr>
            <p:nvPr/>
          </p:nvGrpSpPr>
          <p:grpSpPr bwMode="auto">
            <a:xfrm flipH="1" flipV="1">
              <a:off x="4545" y="879"/>
              <a:ext cx="152" cy="513"/>
              <a:chOff x="2776" y="1167"/>
              <a:chExt cx="152" cy="513"/>
            </a:xfrm>
          </p:grpSpPr>
          <p:sp>
            <p:nvSpPr>
              <p:cNvPr id="182" name="Line 61"/>
              <p:cNvSpPr>
                <a:spLocks noChangeAspect="1" noChangeShapeType="1"/>
              </p:cNvSpPr>
              <p:nvPr/>
            </p:nvSpPr>
            <p:spPr bwMode="auto">
              <a:xfrm rot="1855532" flipH="1" flipV="1">
                <a:off x="2828" y="1264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3" name="Freeform 62"/>
              <p:cNvSpPr>
                <a:spLocks/>
              </p:cNvSpPr>
              <p:nvPr/>
            </p:nvSpPr>
            <p:spPr bwMode="auto">
              <a:xfrm>
                <a:off x="2776" y="1167"/>
                <a:ext cx="152" cy="513"/>
              </a:xfrm>
              <a:custGeom>
                <a:avLst/>
                <a:gdLst>
                  <a:gd name="T0" fmla="*/ 152 w 152"/>
                  <a:gd name="T1" fmla="*/ 513 h 513"/>
                  <a:gd name="T2" fmla="*/ 38 w 152"/>
                  <a:gd name="T3" fmla="*/ 371 h 513"/>
                  <a:gd name="T4" fmla="*/ 19 w 152"/>
                  <a:gd name="T5" fmla="*/ 212 h 513"/>
                  <a:gd name="T6" fmla="*/ 152 w 152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2" h="513">
                    <a:moveTo>
                      <a:pt x="152" y="513"/>
                    </a:moveTo>
                    <a:cubicBezTo>
                      <a:pt x="106" y="467"/>
                      <a:pt x="60" y="421"/>
                      <a:pt x="38" y="371"/>
                    </a:cubicBezTo>
                    <a:cubicBezTo>
                      <a:pt x="16" y="321"/>
                      <a:pt x="0" y="274"/>
                      <a:pt x="19" y="212"/>
                    </a:cubicBezTo>
                    <a:cubicBezTo>
                      <a:pt x="38" y="150"/>
                      <a:pt x="95" y="75"/>
                      <a:pt x="152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2" name="Group 63"/>
            <p:cNvGrpSpPr>
              <a:grpSpLocks/>
            </p:cNvGrpSpPr>
            <p:nvPr/>
          </p:nvGrpSpPr>
          <p:grpSpPr bwMode="auto">
            <a:xfrm>
              <a:off x="4538" y="1397"/>
              <a:ext cx="764" cy="543"/>
              <a:chOff x="3696" y="1680"/>
              <a:chExt cx="764" cy="543"/>
            </a:xfrm>
          </p:grpSpPr>
          <p:sp>
            <p:nvSpPr>
              <p:cNvPr id="180" name="Line 64"/>
              <p:cNvSpPr>
                <a:spLocks noChangeAspect="1" noChangeShapeType="1"/>
              </p:cNvSpPr>
              <p:nvPr/>
            </p:nvSpPr>
            <p:spPr bwMode="auto">
              <a:xfrm rot="4334049">
                <a:off x="3989" y="2095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81" name="Freeform 65"/>
              <p:cNvSpPr>
                <a:spLocks/>
              </p:cNvSpPr>
              <p:nvPr/>
            </p:nvSpPr>
            <p:spPr bwMode="auto">
              <a:xfrm>
                <a:off x="3696" y="168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73" name="Group 66"/>
            <p:cNvGrpSpPr>
              <a:grpSpLocks/>
            </p:cNvGrpSpPr>
            <p:nvPr/>
          </p:nvGrpSpPr>
          <p:grpSpPr bwMode="auto">
            <a:xfrm>
              <a:off x="4559" y="882"/>
              <a:ext cx="764" cy="543"/>
              <a:chOff x="3726" y="1170"/>
              <a:chExt cx="764" cy="543"/>
            </a:xfrm>
          </p:grpSpPr>
          <p:sp>
            <p:nvSpPr>
              <p:cNvPr id="178" name="Line 67"/>
              <p:cNvSpPr>
                <a:spLocks noChangeAspect="1" noChangeShapeType="1"/>
              </p:cNvSpPr>
              <p:nvPr/>
            </p:nvSpPr>
            <p:spPr bwMode="auto">
              <a:xfrm rot="19202490" flipH="1">
                <a:off x="4304" y="1379"/>
                <a:ext cx="1" cy="88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79" name="Freeform 68"/>
              <p:cNvSpPr>
                <a:spLocks/>
              </p:cNvSpPr>
              <p:nvPr/>
            </p:nvSpPr>
            <p:spPr bwMode="auto">
              <a:xfrm rot="10800000" flipH="1">
                <a:off x="3726" y="1170"/>
                <a:ext cx="764" cy="543"/>
              </a:xfrm>
              <a:custGeom>
                <a:avLst/>
                <a:gdLst>
                  <a:gd name="T0" fmla="*/ 753 w 764"/>
                  <a:gd name="T1" fmla="*/ 0 h 543"/>
                  <a:gd name="T2" fmla="*/ 764 w 764"/>
                  <a:gd name="T3" fmla="*/ 14 h 543"/>
                  <a:gd name="T4" fmla="*/ 485 w 764"/>
                  <a:gd name="T5" fmla="*/ 380 h 543"/>
                  <a:gd name="T6" fmla="*/ 0 w 764"/>
                  <a:gd name="T7" fmla="*/ 543 h 5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4" h="543">
                    <a:moveTo>
                      <a:pt x="753" y="0"/>
                    </a:moveTo>
                    <a:lnTo>
                      <a:pt x="764" y="14"/>
                    </a:lnTo>
                    <a:cubicBezTo>
                      <a:pt x="719" y="77"/>
                      <a:pt x="612" y="292"/>
                      <a:pt x="485" y="380"/>
                    </a:cubicBezTo>
                    <a:cubicBezTo>
                      <a:pt x="358" y="468"/>
                      <a:pt x="179" y="505"/>
                      <a:pt x="0" y="543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74" name="Text Box 69"/>
            <p:cNvSpPr txBox="1">
              <a:spLocks noChangeArrowheads="1"/>
            </p:cNvSpPr>
            <p:nvPr/>
          </p:nvSpPr>
          <p:spPr bwMode="auto">
            <a:xfrm>
              <a:off x="4537" y="192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75" name="Text Box 70"/>
            <p:cNvSpPr txBox="1">
              <a:spLocks noChangeArrowheads="1"/>
            </p:cNvSpPr>
            <p:nvPr/>
          </p:nvSpPr>
          <p:spPr bwMode="auto">
            <a:xfrm>
              <a:off x="5337" y="1300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6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76" name="Oval 71"/>
            <p:cNvSpPr>
              <a:spLocks noChangeAspect="1" noChangeArrowheads="1"/>
            </p:cNvSpPr>
            <p:nvPr/>
          </p:nvSpPr>
          <p:spPr bwMode="auto">
            <a:xfrm>
              <a:off x="3713" y="1344"/>
              <a:ext cx="120" cy="1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Oval 72"/>
            <p:cNvSpPr>
              <a:spLocks noChangeAspect="1" noChangeArrowheads="1"/>
            </p:cNvSpPr>
            <p:nvPr/>
          </p:nvSpPr>
          <p:spPr bwMode="auto">
            <a:xfrm>
              <a:off x="3713" y="1872"/>
              <a:ext cx="120" cy="120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02" name="Group 73"/>
          <p:cNvGrpSpPr>
            <a:grpSpLocks/>
          </p:cNvGrpSpPr>
          <p:nvPr/>
        </p:nvGrpSpPr>
        <p:grpSpPr bwMode="auto">
          <a:xfrm>
            <a:off x="1084968" y="1346906"/>
            <a:ext cx="2230438" cy="2233612"/>
            <a:chOff x="432" y="773"/>
            <a:chExt cx="1405" cy="1407"/>
          </a:xfrm>
        </p:grpSpPr>
        <p:sp>
          <p:nvSpPr>
            <p:cNvPr id="203" name="Oval 74"/>
            <p:cNvSpPr>
              <a:spLocks noChangeAspect="1" noChangeArrowheads="1"/>
            </p:cNvSpPr>
            <p:nvPr/>
          </p:nvSpPr>
          <p:spPr bwMode="auto">
            <a:xfrm>
              <a:off x="473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Rectangle 75"/>
            <p:cNvSpPr>
              <a:spLocks noChangeAspect="1" noChangeArrowheads="1"/>
            </p:cNvSpPr>
            <p:nvPr/>
          </p:nvSpPr>
          <p:spPr bwMode="auto">
            <a:xfrm>
              <a:off x="432" y="773"/>
              <a:ext cx="1405" cy="140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Oval 76"/>
            <p:cNvSpPr>
              <a:spLocks noChangeAspect="1" noChangeArrowheads="1"/>
            </p:cNvSpPr>
            <p:nvPr/>
          </p:nvSpPr>
          <p:spPr bwMode="auto">
            <a:xfrm>
              <a:off x="473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Oval 77"/>
            <p:cNvSpPr>
              <a:spLocks noChangeAspect="1" noChangeArrowheads="1"/>
            </p:cNvSpPr>
            <p:nvPr/>
          </p:nvSpPr>
          <p:spPr bwMode="auto">
            <a:xfrm>
              <a:off x="679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Oval 78"/>
            <p:cNvSpPr>
              <a:spLocks noChangeAspect="1" noChangeArrowheads="1"/>
            </p:cNvSpPr>
            <p:nvPr/>
          </p:nvSpPr>
          <p:spPr bwMode="auto">
            <a:xfrm>
              <a:off x="885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Oval 79"/>
            <p:cNvSpPr>
              <a:spLocks noChangeAspect="1" noChangeArrowheads="1"/>
            </p:cNvSpPr>
            <p:nvPr/>
          </p:nvSpPr>
          <p:spPr bwMode="auto">
            <a:xfrm>
              <a:off x="1092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Oval 80"/>
            <p:cNvSpPr>
              <a:spLocks noChangeAspect="1" noChangeArrowheads="1"/>
            </p:cNvSpPr>
            <p:nvPr/>
          </p:nvSpPr>
          <p:spPr bwMode="auto">
            <a:xfrm>
              <a:off x="1298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Oval 81"/>
            <p:cNvSpPr>
              <a:spLocks noChangeAspect="1" noChangeArrowheads="1"/>
            </p:cNvSpPr>
            <p:nvPr/>
          </p:nvSpPr>
          <p:spPr bwMode="auto">
            <a:xfrm>
              <a:off x="1504" y="1845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Oval 82"/>
            <p:cNvSpPr>
              <a:spLocks noChangeAspect="1" noChangeArrowheads="1"/>
            </p:cNvSpPr>
            <p:nvPr/>
          </p:nvSpPr>
          <p:spPr bwMode="auto">
            <a:xfrm>
              <a:off x="1711" y="1845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Oval 83"/>
            <p:cNvSpPr>
              <a:spLocks noChangeAspect="1" noChangeArrowheads="1"/>
            </p:cNvSpPr>
            <p:nvPr/>
          </p:nvSpPr>
          <p:spPr bwMode="auto">
            <a:xfrm>
              <a:off x="473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Oval 84"/>
            <p:cNvSpPr>
              <a:spLocks noChangeAspect="1" noChangeArrowheads="1"/>
            </p:cNvSpPr>
            <p:nvPr/>
          </p:nvSpPr>
          <p:spPr bwMode="auto">
            <a:xfrm>
              <a:off x="885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Oval 85"/>
            <p:cNvSpPr>
              <a:spLocks noChangeAspect="1" noChangeArrowheads="1"/>
            </p:cNvSpPr>
            <p:nvPr/>
          </p:nvSpPr>
          <p:spPr bwMode="auto">
            <a:xfrm>
              <a:off x="1092" y="814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Oval 86"/>
            <p:cNvSpPr>
              <a:spLocks noChangeAspect="1" noChangeArrowheads="1"/>
            </p:cNvSpPr>
            <p:nvPr/>
          </p:nvSpPr>
          <p:spPr bwMode="auto">
            <a:xfrm>
              <a:off x="1298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Oval 87"/>
            <p:cNvSpPr>
              <a:spLocks noChangeAspect="1" noChangeArrowheads="1"/>
            </p:cNvSpPr>
            <p:nvPr/>
          </p:nvSpPr>
          <p:spPr bwMode="auto">
            <a:xfrm>
              <a:off x="1504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Oval 88"/>
            <p:cNvSpPr>
              <a:spLocks noChangeAspect="1" noChangeArrowheads="1"/>
            </p:cNvSpPr>
            <p:nvPr/>
          </p:nvSpPr>
          <p:spPr bwMode="auto">
            <a:xfrm>
              <a:off x="1711" y="814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Oval 89"/>
            <p:cNvSpPr>
              <a:spLocks noChangeAspect="1" noChangeArrowheads="1"/>
            </p:cNvSpPr>
            <p:nvPr/>
          </p:nvSpPr>
          <p:spPr bwMode="auto">
            <a:xfrm>
              <a:off x="473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Oval 90"/>
            <p:cNvSpPr>
              <a:spLocks noChangeAspect="1" noChangeArrowheads="1"/>
            </p:cNvSpPr>
            <p:nvPr/>
          </p:nvSpPr>
          <p:spPr bwMode="auto">
            <a:xfrm>
              <a:off x="679" y="1020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Oval 91"/>
            <p:cNvSpPr>
              <a:spLocks noChangeAspect="1" noChangeArrowheads="1"/>
            </p:cNvSpPr>
            <p:nvPr/>
          </p:nvSpPr>
          <p:spPr bwMode="auto">
            <a:xfrm>
              <a:off x="885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1" name="Oval 92"/>
            <p:cNvSpPr>
              <a:spLocks noChangeAspect="1" noChangeArrowheads="1"/>
            </p:cNvSpPr>
            <p:nvPr/>
          </p:nvSpPr>
          <p:spPr bwMode="auto">
            <a:xfrm>
              <a:off x="1092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2" name="Oval 93"/>
            <p:cNvSpPr>
              <a:spLocks noChangeAspect="1" noChangeArrowheads="1"/>
            </p:cNvSpPr>
            <p:nvPr/>
          </p:nvSpPr>
          <p:spPr bwMode="auto">
            <a:xfrm>
              <a:off x="1504" y="1020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3" name="Oval 94"/>
            <p:cNvSpPr>
              <a:spLocks noChangeAspect="1" noChangeArrowheads="1"/>
            </p:cNvSpPr>
            <p:nvPr/>
          </p:nvSpPr>
          <p:spPr bwMode="auto">
            <a:xfrm>
              <a:off x="679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4" name="Oval 95"/>
            <p:cNvSpPr>
              <a:spLocks noChangeAspect="1" noChangeArrowheads="1"/>
            </p:cNvSpPr>
            <p:nvPr/>
          </p:nvSpPr>
          <p:spPr bwMode="auto">
            <a:xfrm>
              <a:off x="885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5" name="Oval 96"/>
            <p:cNvSpPr>
              <a:spLocks noChangeAspect="1" noChangeArrowheads="1"/>
            </p:cNvSpPr>
            <p:nvPr/>
          </p:nvSpPr>
          <p:spPr bwMode="auto">
            <a:xfrm>
              <a:off x="1092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6" name="Oval 97"/>
            <p:cNvSpPr>
              <a:spLocks noChangeAspect="1" noChangeArrowheads="1"/>
            </p:cNvSpPr>
            <p:nvPr/>
          </p:nvSpPr>
          <p:spPr bwMode="auto">
            <a:xfrm>
              <a:off x="1298" y="1226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7" name="Oval 98"/>
            <p:cNvSpPr>
              <a:spLocks noChangeAspect="1" noChangeArrowheads="1"/>
            </p:cNvSpPr>
            <p:nvPr/>
          </p:nvSpPr>
          <p:spPr bwMode="auto">
            <a:xfrm>
              <a:off x="1504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8" name="Oval 99"/>
            <p:cNvSpPr>
              <a:spLocks noChangeAspect="1" noChangeArrowheads="1"/>
            </p:cNvSpPr>
            <p:nvPr/>
          </p:nvSpPr>
          <p:spPr bwMode="auto">
            <a:xfrm>
              <a:off x="1711" y="1226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9" name="Oval 100"/>
            <p:cNvSpPr>
              <a:spLocks noChangeAspect="1" noChangeArrowheads="1"/>
            </p:cNvSpPr>
            <p:nvPr/>
          </p:nvSpPr>
          <p:spPr bwMode="auto">
            <a:xfrm>
              <a:off x="473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0" name="Oval 101"/>
            <p:cNvSpPr>
              <a:spLocks noChangeAspect="1" noChangeArrowheads="1"/>
            </p:cNvSpPr>
            <p:nvPr/>
          </p:nvSpPr>
          <p:spPr bwMode="auto">
            <a:xfrm>
              <a:off x="679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1" name="Oval 102"/>
            <p:cNvSpPr>
              <a:spLocks noChangeAspect="1" noChangeArrowheads="1"/>
            </p:cNvSpPr>
            <p:nvPr/>
          </p:nvSpPr>
          <p:spPr bwMode="auto">
            <a:xfrm>
              <a:off x="1092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2" name="Oval 103"/>
            <p:cNvSpPr>
              <a:spLocks noChangeAspect="1" noChangeArrowheads="1"/>
            </p:cNvSpPr>
            <p:nvPr/>
          </p:nvSpPr>
          <p:spPr bwMode="auto">
            <a:xfrm>
              <a:off x="1298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3" name="Oval 104"/>
            <p:cNvSpPr>
              <a:spLocks noChangeAspect="1" noChangeArrowheads="1"/>
            </p:cNvSpPr>
            <p:nvPr/>
          </p:nvSpPr>
          <p:spPr bwMode="auto">
            <a:xfrm>
              <a:off x="1504" y="1433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4" name="Oval 105"/>
            <p:cNvSpPr>
              <a:spLocks noChangeAspect="1" noChangeArrowheads="1"/>
            </p:cNvSpPr>
            <p:nvPr/>
          </p:nvSpPr>
          <p:spPr bwMode="auto">
            <a:xfrm>
              <a:off x="1711" y="1433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5" name="Oval 106"/>
            <p:cNvSpPr>
              <a:spLocks noChangeAspect="1" noChangeArrowheads="1"/>
            </p:cNvSpPr>
            <p:nvPr/>
          </p:nvSpPr>
          <p:spPr bwMode="auto">
            <a:xfrm>
              <a:off x="473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6" name="Oval 107"/>
            <p:cNvSpPr>
              <a:spLocks noChangeAspect="1" noChangeArrowheads="1"/>
            </p:cNvSpPr>
            <p:nvPr/>
          </p:nvSpPr>
          <p:spPr bwMode="auto">
            <a:xfrm>
              <a:off x="679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7" name="Oval 108"/>
            <p:cNvSpPr>
              <a:spLocks noChangeAspect="1" noChangeArrowheads="1"/>
            </p:cNvSpPr>
            <p:nvPr/>
          </p:nvSpPr>
          <p:spPr bwMode="auto">
            <a:xfrm>
              <a:off x="885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8" name="Oval 109"/>
            <p:cNvSpPr>
              <a:spLocks noChangeAspect="1" noChangeArrowheads="1"/>
            </p:cNvSpPr>
            <p:nvPr/>
          </p:nvSpPr>
          <p:spPr bwMode="auto">
            <a:xfrm>
              <a:off x="1092" y="1639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9" name="Oval 110"/>
            <p:cNvSpPr>
              <a:spLocks noChangeAspect="1" noChangeArrowheads="1"/>
            </p:cNvSpPr>
            <p:nvPr/>
          </p:nvSpPr>
          <p:spPr bwMode="auto">
            <a:xfrm>
              <a:off x="1298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0" name="Oval 111"/>
            <p:cNvSpPr>
              <a:spLocks noChangeAspect="1" noChangeArrowheads="1"/>
            </p:cNvSpPr>
            <p:nvPr/>
          </p:nvSpPr>
          <p:spPr bwMode="auto">
            <a:xfrm>
              <a:off x="1711" y="1639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1" name="Oval 112"/>
            <p:cNvSpPr>
              <a:spLocks noChangeAspect="1" noChangeArrowheads="1"/>
            </p:cNvSpPr>
            <p:nvPr/>
          </p:nvSpPr>
          <p:spPr bwMode="auto">
            <a:xfrm>
              <a:off x="473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2" name="Oval 113"/>
            <p:cNvSpPr>
              <a:spLocks noChangeAspect="1" noChangeArrowheads="1"/>
            </p:cNvSpPr>
            <p:nvPr/>
          </p:nvSpPr>
          <p:spPr bwMode="auto">
            <a:xfrm>
              <a:off x="679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3" name="Oval 114"/>
            <p:cNvSpPr>
              <a:spLocks noChangeAspect="1" noChangeArrowheads="1"/>
            </p:cNvSpPr>
            <p:nvPr/>
          </p:nvSpPr>
          <p:spPr bwMode="auto">
            <a:xfrm>
              <a:off x="885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4" name="Oval 115"/>
            <p:cNvSpPr>
              <a:spLocks noChangeAspect="1" noChangeArrowheads="1"/>
            </p:cNvSpPr>
            <p:nvPr/>
          </p:nvSpPr>
          <p:spPr bwMode="auto">
            <a:xfrm>
              <a:off x="1092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5" name="Oval 116"/>
            <p:cNvSpPr>
              <a:spLocks noChangeAspect="1" noChangeArrowheads="1"/>
            </p:cNvSpPr>
            <p:nvPr/>
          </p:nvSpPr>
          <p:spPr bwMode="auto">
            <a:xfrm>
              <a:off x="1504" y="2052"/>
              <a:ext cx="86" cy="86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6" name="Oval 117"/>
            <p:cNvSpPr>
              <a:spLocks noChangeAspect="1" noChangeArrowheads="1"/>
            </p:cNvSpPr>
            <p:nvPr/>
          </p:nvSpPr>
          <p:spPr bwMode="auto">
            <a:xfrm>
              <a:off x="1711" y="2052"/>
              <a:ext cx="86" cy="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47" name="Text Box 118"/>
          <p:cNvSpPr txBox="1">
            <a:spLocks noChangeArrowheads="1"/>
          </p:cNvSpPr>
          <p:nvPr/>
        </p:nvSpPr>
        <p:spPr bwMode="auto">
          <a:xfrm>
            <a:off x="1799343" y="3474156"/>
            <a:ext cx="6397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3200" b="1" dirty="0">
                <a:solidFill>
                  <a:srgbClr val="FF0000"/>
                </a:solidFill>
                <a:latin typeface="Times" charset="0"/>
              </a:rPr>
              <a:t>A</a:t>
            </a:r>
            <a:r>
              <a:rPr lang="en-US" sz="3200" baseline="30000" dirty="0">
                <a:solidFill>
                  <a:srgbClr val="FF0000"/>
                </a:solidFill>
                <a:latin typeface="Times" charset="0"/>
              </a:rPr>
              <a:t>T</a:t>
            </a:r>
          </a:p>
        </p:txBody>
      </p:sp>
      <p:sp>
        <p:nvSpPr>
          <p:cNvPr id="248" name="Text Box 119"/>
          <p:cNvSpPr txBox="1">
            <a:spLocks noChangeArrowheads="1"/>
          </p:cNvSpPr>
          <p:nvPr/>
        </p:nvSpPr>
        <p:spPr bwMode="auto">
          <a:xfrm>
            <a:off x="3904368" y="2177168"/>
            <a:ext cx="48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>
                <a:solidFill>
                  <a:srgbClr val="FF0000"/>
                </a:solidFill>
                <a:sym typeface="Wingdings" charset="0"/>
              </a:rPr>
              <a:t>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66825"/>
            <a:ext cx="9007651" cy="3009900"/>
          </a:xfrm>
        </p:spPr>
        <p:txBody>
          <a:bodyPr/>
          <a:lstStyle/>
          <a:p>
            <a:r>
              <a:rPr lang="en-US" dirty="0" smtClean="0"/>
              <a:t>Associative arrays can be constructed from a few definitions</a:t>
            </a:r>
          </a:p>
          <a:p>
            <a:r>
              <a:rPr lang="en-US" dirty="0" smtClean="0"/>
              <a:t>Similar to linear algebra, but applicable to a wider range of data</a:t>
            </a:r>
            <a:endParaRPr lang="en-US" dirty="0"/>
          </a:p>
          <a:p>
            <a:r>
              <a:rPr lang="en-US" dirty="0" smtClean="0"/>
              <a:t>Key questions</a:t>
            </a:r>
          </a:p>
          <a:p>
            <a:pPr lvl="1"/>
            <a:r>
              <a:rPr lang="en-US" dirty="0" smtClean="0"/>
              <a:t>Which linear algebra properties do apply to associative arrays (intuitive)</a:t>
            </a:r>
          </a:p>
          <a:p>
            <a:pPr lvl="1"/>
            <a:r>
              <a:rPr lang="en-US" dirty="0" smtClean="0"/>
              <a:t>Which linear algebra properties do not apply to associative arrays (watch out)</a:t>
            </a:r>
          </a:p>
          <a:p>
            <a:pPr lvl="1"/>
            <a:r>
              <a:rPr lang="en-US" dirty="0" smtClean="0"/>
              <a:t>Which associative array properties do not apply to linear algebra (new)</a:t>
            </a: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Theory Questions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 bwMode="auto">
          <a:xfrm>
            <a:off x="3965314" y="4462448"/>
            <a:ext cx="3918418" cy="2436628"/>
          </a:xfrm>
          <a:prstGeom prst="ellipse">
            <a:avLst/>
          </a:prstGeom>
          <a:solidFill>
            <a:schemeClr val="accent2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Linear</a:t>
            </a:r>
          </a:p>
          <a:p>
            <a:pPr algn="r">
              <a:defRPr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Algebra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116509" y="6025653"/>
            <a:ext cx="128297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watch out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1853886" y="4450503"/>
            <a:ext cx="3918418" cy="2436628"/>
          </a:xfrm>
          <a:prstGeom prst="ellipse">
            <a:avLst/>
          </a:prstGeom>
          <a:solidFill>
            <a:schemeClr val="accent1">
              <a:alpha val="6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lIns="101882" tIns="50941" rIns="101882" bIns="50941"/>
          <a:lstStyle/>
          <a:p>
            <a:pPr>
              <a:defRPr/>
            </a:pPr>
            <a:endParaRPr lang="en-US" dirty="0"/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Associative</a:t>
            </a:r>
          </a:p>
          <a:p>
            <a:pPr algn="l">
              <a:defRPr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Arrays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325972" y="6061485"/>
            <a:ext cx="1090612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intuitive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473063" y="6025653"/>
            <a:ext cx="654595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new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pPr lvl="1"/>
            <a:r>
              <a:rPr lang="en-US" dirty="0" smtClean="0"/>
              <a:t>Binary operators</a:t>
            </a:r>
          </a:p>
          <a:p>
            <a:pPr lvl="1"/>
            <a:r>
              <a:rPr lang="en-US" dirty="0" smtClean="0"/>
              <a:t>Commutative </a:t>
            </a:r>
            <a:r>
              <a:rPr lang="en-US" dirty="0" err="1" smtClean="0"/>
              <a:t>monoids</a:t>
            </a:r>
            <a:endParaRPr lang="en-US" dirty="0" smtClean="0"/>
          </a:p>
          <a:p>
            <a:pPr lvl="1"/>
            <a:r>
              <a:rPr lang="en-US" dirty="0" err="1" smtClean="0"/>
              <a:t>Semirings</a:t>
            </a:r>
            <a:endParaRPr lang="en-US" dirty="0" smtClean="0"/>
          </a:p>
          <a:p>
            <a:pPr lvl="1"/>
            <a:r>
              <a:rPr lang="en-US" dirty="0" err="1" smtClean="0"/>
              <a:t>Feld</a:t>
            </a:r>
            <a:endParaRPr lang="en-US" dirty="0" smtClean="0"/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6917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Roadmap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4294967295"/>
          </p:nvPr>
        </p:nvSpPr>
        <p:spPr>
          <a:xfrm>
            <a:off x="1066823" y="5685551"/>
            <a:ext cx="8494893" cy="1354289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Begin with a few definitions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operators; reduce to well behaved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Expand into many operator pairs; reduce to well behaved</a:t>
            </a:r>
          </a:p>
        </p:txBody>
      </p:sp>
      <p:graphicFrame>
        <p:nvGraphicFramePr>
          <p:cNvPr id="12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01666104"/>
              </p:ext>
            </p:extLst>
          </p:nvPr>
        </p:nvGraphicFramePr>
        <p:xfrm>
          <a:off x="487387" y="1208793"/>
          <a:ext cx="8905875" cy="4438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3" name="Straight Connector 5"/>
          <p:cNvCxnSpPr>
            <a:cxnSpLocks noChangeShapeType="1"/>
          </p:cNvCxnSpPr>
          <p:nvPr/>
        </p:nvCxnSpPr>
        <p:spPr bwMode="auto">
          <a:xfrm>
            <a:off x="2132037" y="1407231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" name="Straight Connector 6"/>
          <p:cNvCxnSpPr>
            <a:cxnSpLocks noChangeShapeType="1"/>
          </p:cNvCxnSpPr>
          <p:nvPr/>
        </p:nvCxnSpPr>
        <p:spPr bwMode="auto">
          <a:xfrm>
            <a:off x="5207024" y="1399293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" name="Straight Connector 7"/>
          <p:cNvCxnSpPr>
            <a:cxnSpLocks noChangeShapeType="1"/>
          </p:cNvCxnSpPr>
          <p:nvPr/>
        </p:nvCxnSpPr>
        <p:spPr bwMode="auto">
          <a:xfrm>
            <a:off x="8231212" y="1391356"/>
            <a:ext cx="0" cy="3057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xmlns="" val="424764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70868" y="280248"/>
            <a:ext cx="7989241" cy="925921"/>
          </a:xfrm>
        </p:spPr>
        <p:txBody>
          <a:bodyPr/>
          <a:lstStyle/>
          <a:p>
            <a:r>
              <a:rPr lang="en-US" dirty="0" smtClean="0"/>
              <a:t>Including Concatenation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487387" y="1208793"/>
            <a:ext cx="8905875" cy="4438650"/>
            <a:chOff x="106363" y="809625"/>
            <a:chExt cx="8905875" cy="4438650"/>
          </a:xfrm>
        </p:grpSpPr>
        <p:graphicFrame>
          <p:nvGraphicFramePr>
            <p:cNvPr id="21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xmlns="" val="2573863192"/>
                </p:ext>
              </p:extLst>
            </p:nvPr>
          </p:nvGraphicFramePr>
          <p:xfrm>
            <a:off x="106363" y="809625"/>
            <a:ext cx="8905875" cy="44386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2" name="Straight Connector 5"/>
            <p:cNvCxnSpPr>
              <a:cxnSpLocks noChangeShapeType="1"/>
            </p:cNvCxnSpPr>
            <p:nvPr/>
          </p:nvCxnSpPr>
          <p:spPr bwMode="auto">
            <a:xfrm>
              <a:off x="1751013" y="1008063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3" name="Straight Connector 6"/>
            <p:cNvCxnSpPr>
              <a:cxnSpLocks noChangeShapeType="1"/>
            </p:cNvCxnSpPr>
            <p:nvPr/>
          </p:nvCxnSpPr>
          <p:spPr bwMode="auto">
            <a:xfrm>
              <a:off x="4826000" y="1000125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Straight Connector 7"/>
            <p:cNvCxnSpPr>
              <a:cxnSpLocks noChangeShapeType="1"/>
            </p:cNvCxnSpPr>
            <p:nvPr/>
          </p:nvCxnSpPr>
          <p:spPr bwMode="auto">
            <a:xfrm>
              <a:off x="7850188" y="992188"/>
              <a:ext cx="0" cy="3057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5" name="Content Placeholder 2"/>
          <p:cNvSpPr>
            <a:spLocks noGrp="1"/>
          </p:cNvSpPr>
          <p:nvPr>
            <p:ph idx="4294967295"/>
          </p:nvPr>
        </p:nvSpPr>
        <p:spPr>
          <a:xfrm>
            <a:off x="1066825" y="5685546"/>
            <a:ext cx="7772400" cy="82812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Including concatenation operators expands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semirings</a:t>
            </a: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Doesn’t expand vector semi-space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Associative and Commutative Operators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5148279" y="1310894"/>
            <a:ext cx="4740024" cy="41148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Associative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(v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)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18 associative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Groups </a:t>
            </a:r>
            <a:r>
              <a:rPr lang="en-US" sz="2000" b="0" dirty="0" err="1" smtClean="0"/>
              <a:t>wo</a:t>
            </a:r>
            <a:r>
              <a:rPr lang="en-US" sz="2000" b="0" dirty="0" smtClean="0"/>
              <a:t>/inverses</a:t>
            </a:r>
            <a:endParaRPr lang="en-US" sz="2000" b="0" dirty="0"/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Commutative</a:t>
            </a:r>
          </a:p>
          <a:p>
            <a:pPr marL="520700" lvl="1" indent="0" algn="ctr">
              <a:lnSpc>
                <a:spcPct val="80000"/>
              </a:lnSpc>
              <a:buFontTx/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defRPr/>
            </a:pPr>
            <a:endParaRPr lang="en-US" sz="2000" b="0" dirty="0" smtClean="0"/>
          </a:p>
          <a:p>
            <a:pPr>
              <a:lnSpc>
                <a:spcPct val="80000"/>
              </a:lnSpc>
              <a:defRPr/>
            </a:pPr>
            <a:r>
              <a:rPr lang="en-US" sz="2000" b="0" dirty="0" smtClean="0"/>
              <a:t>14 associative &amp; commutative operators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smtClean="0"/>
              <a:t>Removes </a:t>
            </a:r>
            <a:r>
              <a:rPr lang="en-US" sz="2000" b="0" dirty="0" smtClean="0">
                <a:solidFill>
                  <a:schemeClr val="bg2"/>
                </a:solidFill>
              </a:rPr>
              <a:t>left</a:t>
            </a:r>
            <a:r>
              <a:rPr lang="en-US" sz="2000" b="0" dirty="0" smtClean="0"/>
              <a:t> and </a:t>
            </a:r>
            <a:r>
              <a:rPr lang="en-US" sz="2000" b="0" dirty="0" smtClean="0">
                <a:solidFill>
                  <a:srgbClr val="919191"/>
                </a:solidFill>
              </a:rPr>
              <a:t>right</a:t>
            </a:r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Semigroups</a:t>
            </a:r>
            <a:endParaRPr lang="en-US" sz="2000" b="0" dirty="0" smtClean="0"/>
          </a:p>
          <a:p>
            <a:pPr lvl="1">
              <a:lnSpc>
                <a:spcPct val="80000"/>
              </a:lnSpc>
              <a:defRPr/>
            </a:pPr>
            <a:r>
              <a:rPr lang="en-US" sz="2000" b="0" dirty="0" err="1" smtClean="0"/>
              <a:t>Abelian</a:t>
            </a:r>
            <a:r>
              <a:rPr lang="en-US" sz="2000" b="0" dirty="0" smtClean="0"/>
              <a:t> Groups </a:t>
            </a:r>
            <a:r>
              <a:rPr lang="en-US" sz="2000" b="0" dirty="0" err="1" smtClean="0"/>
              <a:t>wo</a:t>
            </a:r>
            <a:r>
              <a:rPr lang="en-US" sz="2000" b="0" dirty="0" smtClean="0"/>
              <a:t>/inverses</a:t>
            </a:r>
          </a:p>
          <a:p>
            <a:pPr>
              <a:lnSpc>
                <a:spcPct val="80000"/>
              </a:lnSpc>
              <a:defRPr/>
            </a:pPr>
            <a:endParaRPr lang="en-US" sz="2000" b="0" dirty="0"/>
          </a:p>
        </p:txBody>
      </p:sp>
      <p:graphicFrame>
        <p:nvGraphicFramePr>
          <p:cNvPr id="10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80046388"/>
              </p:ext>
            </p:extLst>
          </p:nvPr>
        </p:nvGraphicFramePr>
        <p:xfrm>
          <a:off x="274654" y="1206067"/>
          <a:ext cx="4627562" cy="550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  <a:gridCol w="801301"/>
                <a:gridCol w="801301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&lt;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= 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&gt;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Arial"/>
                        </a:rPr>
                        <a:t>left</a:t>
                      </a:r>
                      <a:endParaRPr lang="en-US" sz="1800" b="0" i="0" u="none" strike="noStrike" baseline="-25000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bg2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bg2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41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42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43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919191"/>
                          </a:solidFill>
                          <a:effectLst/>
                          <a:latin typeface="Arial"/>
                        </a:rPr>
                        <a:t>44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right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91919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91919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96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1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128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147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148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-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169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170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199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200</a:t>
                      </a: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+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0" dirty="0" smtClean="0"/>
              <a:t>14 x 14 = 196 Pairs of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</a:t>
            </a:r>
            <a:r>
              <a:rPr lang="en-US" b="0" dirty="0" smtClean="0"/>
              <a:t> operators</a:t>
            </a:r>
          </a:p>
          <a:p>
            <a:r>
              <a:rPr lang="en-US" b="0" dirty="0" smtClean="0"/>
              <a:t>Distributive</a:t>
            </a:r>
          </a:p>
          <a:p>
            <a:pPr lvl="1">
              <a:buNone/>
            </a:pPr>
            <a:r>
              <a:rPr lang="en-US" b="0" dirty="0" smtClean="0">
                <a:solidFill>
                  <a:srgbClr val="0000FF"/>
                </a:solidFill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 = (v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(v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/>
          </a:p>
          <a:p>
            <a:r>
              <a:rPr lang="en-US" b="0" dirty="0" smtClean="0"/>
              <a:t>74 distributive operator pairs</a:t>
            </a:r>
          </a:p>
          <a:p>
            <a:pPr lvl="1"/>
            <a:r>
              <a:rPr lang="en-US" b="0" dirty="0" err="1" smtClean="0"/>
              <a:t>Semirings</a:t>
            </a:r>
            <a:endParaRPr lang="en-US" b="0" dirty="0" smtClean="0"/>
          </a:p>
          <a:p>
            <a:pPr lvl="1"/>
            <a:r>
              <a:rPr lang="en-US" b="0" dirty="0" smtClean="0"/>
              <a:t>Rings without inverses and without identity elements</a:t>
            </a:r>
            <a:endParaRPr lang="en-US" b="0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</a:t>
            </a:r>
            <a:endParaRPr lang="en-US" dirty="0"/>
          </a:p>
        </p:txBody>
      </p:sp>
      <p:sp>
        <p:nvSpPr>
          <p:cNvPr id="9" name="Rectangle 200"/>
          <p:cNvSpPr>
            <a:spLocks noChangeArrowheads="1"/>
          </p:cNvSpPr>
          <p:nvPr/>
        </p:nvSpPr>
        <p:spPr bwMode="auto">
          <a:xfrm>
            <a:off x="579438" y="5613400"/>
            <a:ext cx="8277225" cy="33780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1/3 of possible operator pairs are </a:t>
            </a:r>
            <a:r>
              <a:rPr lang="en-US" sz="1800" b="1" dirty="0" err="1"/>
              <a:t>semirings</a:t>
            </a:r>
            <a:endParaRPr 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pPr lvl="1"/>
            <a:r>
              <a:rPr lang="en-US" dirty="0" smtClean="0"/>
              <a:t>What are Spreadsheets?</a:t>
            </a:r>
          </a:p>
          <a:p>
            <a:pPr lvl="1"/>
            <a:r>
              <a:rPr lang="en-US" dirty="0" smtClean="0"/>
              <a:t>Theoretical Goals</a:t>
            </a:r>
          </a:p>
          <a:p>
            <a:pPr lvl="1"/>
            <a:r>
              <a:rPr lang="en-US" dirty="0" smtClean="0"/>
              <a:t>Associative Arrays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1634507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53240"/>
            <a:ext cx="7989241" cy="925921"/>
          </a:xfrm>
        </p:spPr>
        <p:txBody>
          <a:bodyPr/>
          <a:lstStyle/>
          <a:p>
            <a:r>
              <a:rPr lang="en-US" dirty="0" smtClean="0"/>
              <a:t>Distributive Operator Pairs with</a:t>
            </a:r>
            <a:br>
              <a:rPr lang="en-US" dirty="0" smtClean="0"/>
            </a:br>
            <a:r>
              <a:rPr lang="en-US" dirty="0" smtClean="0"/>
              <a:t>Annihilators (0) and Identities (1)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4294967295"/>
          </p:nvPr>
        </p:nvSpPr>
        <p:spPr>
          <a:xfrm>
            <a:off x="936625" y="1351668"/>
            <a:ext cx="7632700" cy="528637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dirty="0" smtClean="0"/>
              <a:t>identity:	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dirty="0" smtClean="0">
                <a:solidFill>
                  <a:srgbClr val="0000FF"/>
                </a:solidFill>
              </a:rPr>
              <a:t> 0 = 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	0 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solidFill>
                  <a:srgbClr val="0000FF"/>
                </a:solidFill>
              </a:rPr>
              <a:t>, 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identity</a:t>
            </a:r>
            <a:r>
              <a:rPr lang="en-US" sz="2000" b="0" dirty="0"/>
              <a:t>:	</a:t>
            </a:r>
            <a:r>
              <a:rPr lang="en-US" sz="2000" b="0" dirty="0" smtClean="0"/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	</a:t>
            </a:r>
            <a:r>
              <a:rPr lang="en-US" sz="2000" b="0" dirty="0" smtClean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/>
              <a:t>annihilator:	</a:t>
            </a:r>
            <a:r>
              <a:rPr lang="en-US" sz="2000" b="0" dirty="0">
                <a:solidFill>
                  <a:srgbClr val="0000FF"/>
                </a:solidFill>
              </a:rPr>
              <a:t>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r>
              <a:rPr lang="en-US" sz="2000" b="0" dirty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smtClean="0">
                <a:solidFill>
                  <a:srgbClr val="0000FF"/>
                </a:solidFill>
              </a:rPr>
              <a:t>0	</a:t>
            </a:r>
            <a:r>
              <a:rPr lang="en-US" sz="2000" b="0" dirty="0">
                <a:solidFill>
                  <a:srgbClr val="0000FF"/>
                </a:solidFill>
              </a:rPr>
              <a:t>0 = </a:t>
            </a:r>
            <a:r>
              <a:rPr lang="en-US" sz="2000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</a:rPr>
              <a:t>-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+</a:t>
            </a:r>
            <a:r>
              <a:rPr lang="en-US" sz="2000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sz="2000" b="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12 </a:t>
            </a:r>
            <a:r>
              <a:rPr lang="en-US" sz="2000" b="0" dirty="0" err="1" smtClean="0"/>
              <a:t>Semirings</a:t>
            </a:r>
            <a:r>
              <a:rPr lang="en-US" sz="2000" b="0" dirty="0" smtClean="0"/>
              <a:t> with appropriate </a:t>
            </a:r>
            <a:r>
              <a:rPr lang="en-US" sz="2000" b="0" dirty="0" smtClean="0">
                <a:solidFill>
                  <a:srgbClr val="0000FF"/>
                </a:solidFill>
              </a:rPr>
              <a:t>0 1</a:t>
            </a:r>
            <a:r>
              <a:rPr lang="en-US" sz="2000" b="0" dirty="0" smtClean="0"/>
              <a:t> set (4 with two)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16 total over six operators: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max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min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-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,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</a:rPr>
              <a:t>+</a:t>
            </a:r>
            <a:r>
              <a:rPr lang="en-US" sz="2000" b="0" kern="1200" baseline="-25000" dirty="0" smtClean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r>
              <a:rPr lang="en-US" sz="2000" b="0" dirty="0" smtClean="0">
                <a:solidFill>
                  <a:srgbClr val="0000FF"/>
                </a:solidFill>
              </a:rPr>
              <a:t> </a:t>
            </a:r>
            <a:endParaRPr lang="en-US" sz="2000" b="0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defRPr/>
            </a:pPr>
            <a:r>
              <a:rPr lang="en-US" sz="2000" b="0" dirty="0" smtClean="0"/>
              <a:t>Felds?  (Fields </a:t>
            </a:r>
            <a:r>
              <a:rPr lang="en-US" sz="2000" b="0" dirty="0" err="1" smtClean="0"/>
              <a:t>wo</a:t>
            </a:r>
            <a:r>
              <a:rPr lang="en-US" sz="2000" b="0" dirty="0" smtClean="0"/>
              <a:t>/inverses)</a:t>
            </a:r>
          </a:p>
          <a:p>
            <a:pPr>
              <a:lnSpc>
                <a:spcPct val="90000"/>
              </a:lnSpc>
              <a:defRPr/>
            </a:pPr>
            <a:endParaRPr lang="en-US" sz="2000" b="0" dirty="0" smtClean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in 10/16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dirty="0" smtClean="0">
                <a:sym typeface="Symbol"/>
              </a:rPr>
              <a:t> feels more like plus)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>
                <a:sym typeface="Symbol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 smtClean="0">
                <a:sym typeface="Symbol"/>
              </a:rPr>
              <a:t>  </a:t>
            </a:r>
            <a:r>
              <a:rPr lang="en-US" sz="2000" b="0" dirty="0">
                <a:sym typeface="Symbol"/>
              </a:rPr>
              <a:t>in 10/</a:t>
            </a:r>
            <a:r>
              <a:rPr lang="en-US" sz="2000" b="0" dirty="0" smtClean="0">
                <a:sym typeface="Symbol"/>
              </a:rPr>
              <a:t>16 (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dirty="0" smtClean="0">
                <a:sym typeface="Symbol"/>
              </a:rPr>
              <a:t> feels more like multiply)</a:t>
            </a:r>
            <a:endParaRPr lang="en-US" sz="2000" b="0" dirty="0"/>
          </a:p>
          <a:p>
            <a:pPr>
              <a:lnSpc>
                <a:spcPct val="90000"/>
              </a:lnSpc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and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 =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>
                <a:solidFill>
                  <a:srgbClr val="0000FF"/>
                </a:solidFill>
                <a:sym typeface="Symbol"/>
              </a:rPr>
              <a:t>f()</a:t>
            </a:r>
            <a:r>
              <a:rPr lang="en-US" sz="2000" b="0" dirty="0">
                <a:sym typeface="Symbol"/>
              </a:rPr>
              <a:t> </a:t>
            </a:r>
            <a:r>
              <a:rPr lang="en-US" sz="2000" b="0" dirty="0" smtClean="0">
                <a:sym typeface="Symbol"/>
              </a:rPr>
              <a:t>in 8/16 </a:t>
            </a:r>
          </a:p>
          <a:p>
            <a:pPr>
              <a:lnSpc>
                <a:spcPct val="90000"/>
              </a:lnSpc>
              <a:defRPr/>
            </a:pPr>
            <a:r>
              <a:rPr lang="en-US" sz="2000" b="0" dirty="0" smtClean="0"/>
              <a:t> </a:t>
            </a:r>
            <a:r>
              <a:rPr lang="en-US" sz="2000" b="0" dirty="0" smtClean="0">
                <a:solidFill>
                  <a:srgbClr val="0000FF"/>
                </a:solidFill>
              </a:rPr>
              <a:t>0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>
                <a:cs typeface="Arial"/>
              </a:rPr>
              <a:t> </a:t>
            </a:r>
            <a:r>
              <a:rPr lang="en-US" sz="2000" b="0" dirty="0" smtClean="0">
                <a:cs typeface="Arial"/>
              </a:rPr>
              <a:t>in 6/8 </a:t>
            </a:r>
            <a:r>
              <a:rPr lang="en-US" sz="2000" b="0" dirty="0" smtClean="0">
                <a:sym typeface="Symbol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cs typeface="Arial"/>
              </a:rPr>
              <a:t>Ø</a:t>
            </a:r>
            <a:r>
              <a:rPr lang="en-US" sz="2000" b="0" dirty="0" smtClean="0">
                <a:cs typeface="Arial"/>
              </a:rPr>
              <a:t> </a:t>
            </a:r>
            <a:r>
              <a:rPr lang="en-US" sz="2000" b="0" dirty="0" smtClean="0">
                <a:sym typeface="Symbol"/>
              </a:rPr>
              <a:t>feels </a:t>
            </a:r>
            <a:r>
              <a:rPr lang="en-US" sz="2000" b="0" dirty="0">
                <a:sym typeface="Symbol"/>
              </a:rPr>
              <a:t>more like </a:t>
            </a:r>
            <a:r>
              <a:rPr lang="en-US" sz="2000" b="0" dirty="0" smtClean="0">
                <a:sym typeface="Symbol"/>
              </a:rPr>
              <a:t>zero,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0 &gt; 1</a:t>
            </a:r>
            <a:r>
              <a:rPr lang="en-US" sz="2000" b="0" dirty="0" smtClean="0">
                <a:sym typeface="Symbol"/>
              </a:rPr>
              <a:t> might be a problem)</a:t>
            </a:r>
            <a:endParaRPr lang="en-US" sz="2000" b="0" dirty="0" smtClean="0"/>
          </a:p>
        </p:txBody>
      </p:sp>
      <p:sp>
        <p:nvSpPr>
          <p:cNvPr id="11" name="Rectangle 200"/>
          <p:cNvSpPr>
            <a:spLocks noChangeArrowheads="1"/>
          </p:cNvSpPr>
          <p:nvPr/>
        </p:nvSpPr>
        <p:spPr bwMode="auto">
          <a:xfrm>
            <a:off x="924174" y="6484463"/>
            <a:ext cx="8277225" cy="38945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1/5 of </a:t>
            </a:r>
            <a:r>
              <a:rPr lang="en-US" sz="1800" b="1" dirty="0" err="1"/>
              <a:t>semirings</a:t>
            </a:r>
            <a:r>
              <a:rPr lang="en-US" sz="1800" b="1" dirty="0"/>
              <a:t> are Felds (Fields </a:t>
            </a:r>
            <a:r>
              <a:rPr lang="en-US" sz="1800" b="1" dirty="0" err="1"/>
              <a:t>wo</a:t>
            </a:r>
            <a:r>
              <a:rPr lang="en-US" sz="1800" b="1" dirty="0"/>
              <a:t>/inverses</a:t>
            </a:r>
            <a:r>
              <a:rPr lang="en-US" sz="1800" b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Pairs</a:t>
            </a:r>
            <a:endParaRPr lang="en-US" dirty="0"/>
          </a:p>
        </p:txBody>
      </p:sp>
      <p:graphicFrame>
        <p:nvGraphicFramePr>
          <p:cNvPr id="2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250829403"/>
              </p:ext>
            </p:extLst>
          </p:nvPr>
        </p:nvGraphicFramePr>
        <p:xfrm>
          <a:off x="1322171" y="1663492"/>
          <a:ext cx="6789737" cy="5059464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700"/>
                <a:gridCol w="511954"/>
                <a:gridCol w="511954"/>
                <a:gridCol w="511954"/>
                <a:gridCol w="511954"/>
                <a:gridCol w="292119"/>
                <a:gridCol w="330222"/>
                <a:gridCol w="469931"/>
                <a:gridCol w="482632"/>
                <a:gridCol w="399085"/>
                <a:gridCol w="368325"/>
                <a:gridCol w="508034"/>
                <a:gridCol w="520734"/>
                <a:gridCol w="443712"/>
                <a:gridCol w="406427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max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min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baseline="-25000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baseline="-25000" dirty="0" err="1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Ø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800" b="1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,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Symbol" charset="2"/>
                          <a:cs typeface="Symbol" charset="2"/>
                        </a:rPr>
                        <a:t>d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  <a:tr h="287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/>
                </a:tc>
              </a:tr>
            </a:tbl>
          </a:graphicData>
        </a:graphic>
      </p:graphicFrame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1355741" y="6633265"/>
            <a:ext cx="7161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D=distributes; 0=Plus Identity/Multiply Annihilator; 1=Multiply Identity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677646" y="36494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>
                <a:sym typeface="Symbol" charset="0"/>
              </a:rPr>
              <a:t></a:t>
            </a:r>
            <a:endParaRPr lang="en-US" sz="4800"/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4306671" y="6257717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25" name="TextBox 9"/>
          <p:cNvSpPr txBox="1">
            <a:spLocks noChangeArrowheads="1"/>
          </p:cNvSpPr>
          <p:nvPr/>
        </p:nvSpPr>
        <p:spPr bwMode="auto">
          <a:xfrm>
            <a:off x="4673384" y="944354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>
                <a:sym typeface="Symbol" charset="0"/>
              </a:rPr>
              <a:t></a:t>
            </a:r>
            <a:endParaRPr lang="en-US" sz="4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Concatenate Operators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5238997" y="1673769"/>
            <a:ext cx="4249737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b="0" dirty="0" smtClean="0"/>
              <a:t>Recall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/>
              <a:t> are sets</a:t>
            </a:r>
          </a:p>
          <a:p>
            <a:pPr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All operators are associative and commutative</a:t>
            </a:r>
          </a:p>
          <a:p>
            <a:pPr lvl="1">
              <a:defRPr/>
            </a:pPr>
            <a:r>
              <a:rPr lang="en-US" b="0" dirty="0" smtClean="0"/>
              <a:t>4 </a:t>
            </a:r>
            <a:r>
              <a:rPr lang="en-US" b="0" dirty="0" err="1" smtClean="0"/>
              <a:t>Abelian</a:t>
            </a:r>
            <a:r>
              <a:rPr lang="en-US" b="0" dirty="0" smtClean="0"/>
              <a:t> </a:t>
            </a:r>
            <a:r>
              <a:rPr lang="en-US" b="0" dirty="0" err="1" smtClean="0"/>
              <a:t>Semigroups</a:t>
            </a:r>
            <a:endParaRPr lang="en-US" b="0" dirty="0" smtClean="0"/>
          </a:p>
          <a:p>
            <a:pPr marL="0" indent="0">
              <a:buNone/>
              <a:defRPr/>
            </a:pPr>
            <a:endParaRPr lang="en-US" b="0" dirty="0" smtClean="0"/>
          </a:p>
          <a:p>
            <a:pPr>
              <a:defRPr/>
            </a:pPr>
            <a:endParaRPr lang="en-US" b="0" dirty="0"/>
          </a:p>
          <a:p>
            <a:pPr>
              <a:defRPr/>
            </a:pPr>
            <a:endParaRPr lang="en-US" b="0" dirty="0" smtClean="0"/>
          </a:p>
          <a:p>
            <a:pPr>
              <a:defRPr/>
            </a:pPr>
            <a:r>
              <a:rPr lang="en-US" b="0" dirty="0" smtClean="0"/>
              <a:t>All operator pairs distribute</a:t>
            </a:r>
            <a:endParaRPr lang="en-US" b="0" dirty="0"/>
          </a:p>
          <a:p>
            <a:pPr lvl="1">
              <a:defRPr/>
            </a:pPr>
            <a:r>
              <a:rPr lang="en-US" b="0" dirty="0" smtClean="0"/>
              <a:t>16 </a:t>
            </a:r>
            <a:r>
              <a:rPr lang="en-US" b="0" dirty="0" err="1" smtClean="0"/>
              <a:t>Semirings</a:t>
            </a:r>
            <a:endParaRPr lang="en-US" b="0" dirty="0"/>
          </a:p>
          <a:p>
            <a:pPr>
              <a:defRPr/>
            </a:pPr>
            <a:endParaRPr lang="en-US" b="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0208486"/>
              </p:ext>
            </p:extLst>
          </p:nvPr>
        </p:nvGraphicFramePr>
        <p:xfrm>
          <a:off x="802162" y="1732273"/>
          <a:ext cx="3024960" cy="1488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976"/>
                <a:gridCol w="1380701"/>
                <a:gridCol w="838283"/>
              </a:tblGrid>
              <a:tr h="34054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ID</a:t>
                      </a: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Operator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</a:t>
                      </a:r>
                      <a:endParaRPr lang="en-US" sz="1800" b="1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698" marR="12698" marT="12700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f(v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,v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r>
                        <a:rPr lang="en-US" sz="1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)</a:t>
                      </a:r>
                      <a:endParaRPr lang="en-US" sz="1800" b="0" i="0" u="none" strike="noStrike" baseline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  <a:tr h="287028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 </a:t>
                      </a:r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</a:t>
                      </a:r>
                      <a:r>
                        <a:rPr lang="en-US" sz="1800" b="0" i="0" u="none" strike="noStrike" baseline="-25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8" marR="12698" marT="12700" marB="0" anchor="b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20887660"/>
              </p:ext>
            </p:extLst>
          </p:nvPr>
        </p:nvGraphicFramePr>
        <p:xfrm>
          <a:off x="1285512" y="4564040"/>
          <a:ext cx="2568514" cy="196815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20698"/>
                <a:gridCol w="511954"/>
                <a:gridCol w="511954"/>
                <a:gridCol w="511954"/>
                <a:gridCol w="511954"/>
              </a:tblGrid>
              <a:tr h="34057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r>
                        <a:rPr lang="en-US" sz="18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baseline="-25000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 smtClean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1" marR="12701" marT="12701" marB="0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baseline="-25000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Arial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kern="1200" dirty="0" smtClean="0">
                        <a:solidFill>
                          <a:schemeClr val="dk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946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Ø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2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r>
                        <a:rPr lang="en-US" sz="1800" b="1" kern="1200" baseline="-250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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699" marR="12699" marT="12700" marB="0" anchor="b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+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 -</a:t>
                      </a:r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Arial"/>
                          <a:sym typeface="Symbol"/>
                        </a:rPr>
                        <a:t>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cs typeface="Arial"/>
                        </a:rPr>
                        <a:t>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  <a:cs typeface="Arial"/>
                      </a:endParaRPr>
                    </a:p>
                  </a:txBody>
                  <a:tcPr marL="12701" marR="12701" marT="12701" marB="0"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00357" y="5318543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4800" dirty="0">
                <a:sym typeface="Symbol" charset="0"/>
              </a:rPr>
              <a:t></a:t>
            </a:r>
            <a:endParaRPr lang="en-US" sz="4800" dirty="0"/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2494248" y="3824410"/>
            <a:ext cx="6572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4800" dirty="0">
                <a:sym typeface="Symbol" charset="0"/>
              </a:rPr>
              <a:t>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pPr lvl="1"/>
            <a:r>
              <a:rPr lang="en-US" dirty="0" smtClean="0"/>
              <a:t>Vector </a:t>
            </a:r>
            <a:r>
              <a:rPr lang="en-US" dirty="0" err="1" smtClean="0"/>
              <a:t>Semispace</a:t>
            </a:r>
            <a:endParaRPr lang="en-US" dirty="0" smtClean="0"/>
          </a:p>
          <a:p>
            <a:pPr lvl="1"/>
            <a:r>
              <a:rPr lang="en-US" dirty="0" smtClean="0"/>
              <a:t>Uniqueness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254246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239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Vector Space over a Feld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dirty="0" smtClean="0"/>
              <a:t>Associative Array Vector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All associative arrays are conformant (unlike matrices)</a:t>
            </a:r>
          </a:p>
          <a:p>
            <a:pPr>
              <a:defRPr/>
            </a:pPr>
            <a:r>
              <a:rPr lang="en-US" b="0" dirty="0" smtClean="0"/>
              <a:t>Associative Array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b="0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b="0" dirty="0" smtClean="0"/>
              <a:t>Scalar is a value applied directly to values; similar to constant function; or a function that takes on keys of non-scalar argument</a:t>
            </a:r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r>
              <a:rPr lang="en-US" b="0" dirty="0" smtClean="0"/>
              <a:t>Vector Space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</a:t>
            </a:r>
            <a:r>
              <a:rPr lang="en-US" b="0" dirty="0" smtClean="0">
                <a:solidFill>
                  <a:srgbClr val="0000FF"/>
                </a:solidFill>
              </a:rPr>
              <a:t>0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FF0000"/>
                </a:solidFill>
              </a:rPr>
              <a:t>Inverse [No]</a:t>
            </a:r>
          </a:p>
          <a:p>
            <a:pPr>
              <a:defRPr/>
            </a:pPr>
            <a:r>
              <a:rPr lang="en-US" b="0" dirty="0" smtClean="0"/>
              <a:t>Vector Space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 smtClean="0">
                <a:sym typeface="Symbol"/>
              </a:rPr>
              <a:t> </a:t>
            </a:r>
            <a:r>
              <a:rPr lang="en-US" b="0" dirty="0" smtClean="0"/>
              <a:t>requirements</a:t>
            </a:r>
          </a:p>
          <a:p>
            <a:pPr lvl="1">
              <a:defRPr/>
            </a:pPr>
            <a:r>
              <a:rPr lang="en-US" b="0" dirty="0" smtClean="0"/>
              <a:t>Commutes [Yes]; Associative [Yes]; Distributes over addition [Yes]; </a:t>
            </a:r>
            <a:r>
              <a:rPr lang="en-US" b="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/>
              <a:t> Identity element [Yes]</a:t>
            </a:r>
          </a:p>
          <a:p>
            <a:pPr lvl="1">
              <a:defRPr/>
            </a:pPr>
            <a:endParaRPr lang="en-US" b="0" dirty="0" smtClean="0"/>
          </a:p>
          <a:p>
            <a:pPr lvl="1">
              <a:defRPr/>
            </a:pPr>
            <a:endParaRPr lang="en-US" b="0" dirty="0"/>
          </a:p>
          <a:p>
            <a:pPr>
              <a:defRPr/>
            </a:pPr>
            <a:endParaRPr lang="en-US" b="0" dirty="0"/>
          </a:p>
        </p:txBody>
      </p:sp>
      <p:sp>
        <p:nvSpPr>
          <p:cNvPr id="37891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60452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All associative array operator pairs that yield Felds also result in Vector Spaces wo/inverses (Vector Semispace?)</a:t>
            </a:r>
          </a:p>
        </p:txBody>
      </p:sp>
    </p:spTree>
    <p:extLst>
      <p:ext uri="{BB962C8B-B14F-4D97-AF65-F5344CB8AC3E}">
        <p14:creationId xmlns:p14="http://schemas.microsoft.com/office/powerpoint/2010/main" xmlns="" val="23893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Vector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Semispace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Properties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049525"/>
            <a:ext cx="8549640" cy="5321935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Scalar </a:t>
            </a:r>
            <a:r>
              <a:rPr lang="en-US" sz="18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800" b="0" kern="1200" dirty="0">
                <a:solidFill>
                  <a:srgbClr val="000000"/>
                </a:solidFill>
                <a:sym typeface="Symbol"/>
              </a:rPr>
              <a:t> identity annihilates under </a:t>
            </a:r>
            <a:r>
              <a:rPr lang="en-US" sz="1800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sz="1800" b="0" dirty="0">
                <a:sym typeface="Symbol"/>
              </a:rPr>
              <a:t> [Yes]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Subspace [Yes]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Any linear combination of vectors taken from the subspace is in the subspace and obeys the properties of a vector space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Theorem: Intersection of any subspaces is a subspace?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[Yes+]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 set of vectors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dirty="0">
                <a:sym typeface="Symbol"/>
              </a:rPr>
              <a:t>, their span is all linear combinations of those vectors (includes vectors of different lengths)</a:t>
            </a:r>
          </a:p>
          <a:p>
            <a:pPr marL="580164" lvl="1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1600" b="0" kern="1200" baseline="-25000" dirty="0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(</a:t>
            </a:r>
            <a:r>
              <a:rPr lang="en-US" sz="1600" b="0" kern="120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kern="120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1600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sz="1600" b="0" dirty="0" err="1">
                <a:solidFill>
                  <a:srgbClr val="0000FF"/>
                </a:solidFill>
                <a:sym typeface="Symbol"/>
              </a:rPr>
              <a:t>A</a:t>
            </a:r>
            <a:r>
              <a:rPr lang="en-US" sz="1600" b="0" baseline="-25000" dirty="0" err="1">
                <a:solidFill>
                  <a:srgbClr val="0000FF"/>
                </a:solidFill>
                <a:sym typeface="Symbol"/>
              </a:rPr>
              <a:t>j</a:t>
            </a:r>
            <a:r>
              <a:rPr lang="en-US" sz="1600" b="0" kern="1200" dirty="0">
                <a:solidFill>
                  <a:srgbClr val="0000FF"/>
                </a:solidFill>
                <a:sym typeface="Symbol"/>
              </a:rPr>
              <a:t>)</a:t>
            </a:r>
            <a:endParaRPr lang="en-US" sz="1600" b="0" dirty="0">
              <a:solidFill>
                <a:srgbClr val="0000FF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Span = Subspace [Yes?]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Given an arbitrary set of vectors, their span is a vector space?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ym typeface="Symbol"/>
              </a:rPr>
              <a:t>Linear dependence [No]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There is a non-trivial linear combination of vectors equal to the </a:t>
            </a: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 identity; can’t do this without additive inverse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kern="1200" dirty="0">
                <a:solidFill>
                  <a:srgbClr val="000000"/>
                </a:solidFill>
                <a:sym typeface="Symbol"/>
              </a:rPr>
              <a:t>Need to redefine linear independence or all vectors are linearly independent; use minimum vectors in a subspace definition?</a:t>
            </a:r>
            <a:endParaRPr lang="en-US" sz="1600" b="0" dirty="0">
              <a:sym typeface="Symbol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ym typeface="Symbol"/>
              </a:rPr>
              <a:t>Likewise need to redefine basis as it depends upon linear dependence</a:t>
            </a:r>
          </a:p>
        </p:txBody>
      </p:sp>
      <p:sp>
        <p:nvSpPr>
          <p:cNvPr id="38916" name="Rectangle 200"/>
          <p:cNvSpPr>
            <a:spLocks noChangeArrowheads="1"/>
          </p:cNvSpPr>
          <p:nvPr/>
        </p:nvSpPr>
        <p:spPr bwMode="auto">
          <a:xfrm>
            <a:off x="735172" y="6333067"/>
            <a:ext cx="9104948" cy="676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Key question: under what conditions does the result of a linear combination of associative arrays uniquely determine the coefficients</a:t>
            </a:r>
          </a:p>
        </p:txBody>
      </p:sp>
    </p:spTree>
    <p:extLst>
      <p:ext uri="{BB962C8B-B14F-4D97-AF65-F5344CB8AC3E}">
        <p14:creationId xmlns:p14="http://schemas.microsoft.com/office/powerpoint/2010/main" xmlns="" val="3686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Unique Coefficient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40244"/>
            <a:ext cx="8549640" cy="2379676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Consider a linear combinations of two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ssociative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a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rray vectors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 smtClean="0">
                <a:solidFill>
                  <a:srgbClr val="0000FF"/>
                </a:solidFill>
              </a:rPr>
              <a:t>  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min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max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, 0 = </a:t>
            </a:r>
            <a:r>
              <a:rPr lang="en-US" b="0" dirty="0" err="1">
                <a:solidFill>
                  <a:srgbClr val="0000FF"/>
                </a:solidFill>
                <a:cs typeface="Arial"/>
              </a:rPr>
              <a:t>Ø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ym typeface="Symbol"/>
              </a:rPr>
              <a:t>and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1 = </a:t>
            </a:r>
            <a:r>
              <a:rPr lang="en-US" b="0" dirty="0">
                <a:solidFill>
                  <a:srgbClr val="0000FF"/>
                </a:solidFill>
              </a:rPr>
              <a:t>-</a:t>
            </a:r>
            <a:r>
              <a:rPr lang="en-US" b="0" kern="1200" dirty="0">
                <a:solidFill>
                  <a:srgbClr val="0000FF"/>
                </a:solidFill>
                <a:cs typeface="Arial"/>
                <a:sym typeface="Symbol"/>
              </a:rPr>
              <a:t>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are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uniquely determined by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2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3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?</a:t>
            </a:r>
          </a:p>
        </p:txBody>
      </p:sp>
      <p:sp>
        <p:nvSpPr>
          <p:cNvPr id="39939" name="Rectangle 200"/>
          <p:cNvSpPr>
            <a:spLocks noChangeArrowheads="1"/>
          </p:cNvSpPr>
          <p:nvPr/>
        </p:nvSpPr>
        <p:spPr bwMode="auto">
          <a:xfrm>
            <a:off x="807748" y="6568098"/>
            <a:ext cx="8554388" cy="441456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Consider specific cases to show existence of </a:t>
            </a:r>
            <a:r>
              <a:rPr lang="en-US" b="1" dirty="0" smtClean="0"/>
              <a:t>uniqueness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492389"/>
              </p:ext>
            </p:extLst>
          </p:nvPr>
        </p:nvGraphicFramePr>
        <p:xfrm>
          <a:off x="1426388" y="3508375"/>
          <a:ext cx="7332504" cy="2727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260"/>
                <a:gridCol w="2439622"/>
                <a:gridCol w="2439622"/>
              </a:tblGrid>
              <a:tr h="446999">
                <a:tc>
                  <a:txBody>
                    <a:bodyPr/>
                    <a:lstStyle/>
                    <a:p>
                      <a:pPr algn="l"/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Canonical Vectors</a:t>
                      </a:r>
                      <a:endParaRPr lang="en-US" sz="2000" dirty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Single 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sng" dirty="0" smtClean="0">
                          <a:solidFill>
                            <a:srgbClr val="000000"/>
                          </a:solidFill>
                          <a:sym typeface="Symbol"/>
                        </a:rPr>
                        <a:t>Multi-valued</a:t>
                      </a:r>
                      <a:endParaRPr lang="en-US" sz="2000" u="sng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-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baseline="0" dirty="0" smtClean="0">
                          <a:solidFill>
                            <a:srgbClr val="0000FF"/>
                          </a:solidFill>
                        </a:rPr>
                        <a:t> =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baseline="0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  <a:tr h="1140134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endParaRPr lang="en-US" sz="2000" dirty="0" smtClean="0">
                        <a:sym typeface="Symbol" charset="0"/>
                      </a:endParaRP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+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  <a:cs typeface="Arial" charset="0"/>
                          <a:sym typeface="Symbol" charset="0"/>
                        </a:rPr>
                        <a:t>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 v)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= 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en-US" sz="2000" dirty="0" smtClean="0"/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(k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 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k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 = (v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rgbClr val="0000FF"/>
                          </a:solidFill>
                        </a:rPr>
                        <a:t> &lt; v</a:t>
                      </a:r>
                      <a:r>
                        <a:rPr lang="en-US" sz="2000" baseline="-25000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sz="2000" dirty="0" smtClean="0"/>
                    </a:p>
                  </a:txBody>
                  <a:tcPr marL="100588" marR="100588" marT="51767" marB="51767"/>
                </a:tc>
              </a:tr>
            </a:tbl>
          </a:graphicData>
        </a:graphic>
      </p:graphicFrame>
      <p:sp>
        <p:nvSpPr>
          <p:cNvPr id="39958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52642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Canonical Vectors</a:t>
            </a: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899319" y="1158389"/>
            <a:ext cx="3164205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-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5933757" y="1118807"/>
            <a:ext cx="348726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+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</a:t>
            </a:r>
            <a:r>
              <a:rPr lang="en-US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40965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66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68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0969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0970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0971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0972" name="Rectangle 17"/>
          <p:cNvSpPr>
            <a:spLocks noChangeArrowheads="1"/>
          </p:cNvSpPr>
          <p:nvPr/>
        </p:nvSpPr>
        <p:spPr bwMode="auto">
          <a:xfrm>
            <a:off x="5261452" y="1572197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0973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0974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0975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6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7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0978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0979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0980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981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0982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0983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25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Canonical vectors exist that span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xmlns="" val="3247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Single Valued Vectors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899320" y="1158389"/>
            <a:ext cx="3202623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) = v</a:t>
            </a:r>
            <a:r>
              <a:rPr lang="en-US">
                <a:solidFill>
                  <a:srgbClr val="0000FF"/>
                </a:solidFill>
                <a:cs typeface="Arial" charset="0"/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v 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5460525" y="1118807"/>
            <a:ext cx="4011136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(k</a:t>
            </a:r>
            <a:r>
              <a:rPr lang="en-US" baseline="-25000">
                <a:solidFill>
                  <a:srgbClr val="0000FF"/>
                </a:solidFill>
              </a:rPr>
              <a:t>1 </a:t>
            </a:r>
            <a:r>
              <a:rPr lang="en-US">
                <a:solidFill>
                  <a:srgbClr val="0000FF"/>
                </a:solidFill>
              </a:rPr>
              <a:t>k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) = (v v)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 = 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0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1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2" name="Rectangle 7"/>
          <p:cNvSpPr>
            <a:spLocks noChangeArrowheads="1"/>
          </p:cNvSpPr>
          <p:nvPr/>
        </p:nvSpPr>
        <p:spPr bwMode="auto">
          <a:xfrm rot="2700000">
            <a:off x="278129" y="5603645"/>
            <a:ext cx="86169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cache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 rot="-2700000">
            <a:off x="247822" y="1626587"/>
            <a:ext cx="745943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hash</a:t>
            </a:r>
          </a:p>
        </p:txBody>
      </p:sp>
      <p:sp>
        <p:nvSpPr>
          <p:cNvPr id="41994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1995" name="Rectangle 10"/>
          <p:cNvSpPr>
            <a:spLocks noChangeArrowheads="1"/>
          </p:cNvSpPr>
          <p:nvPr/>
        </p:nvSpPr>
        <p:spPr bwMode="auto">
          <a:xfrm rot="-2700000">
            <a:off x="4045063" y="5582954"/>
            <a:ext cx="82273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block</a:t>
            </a:r>
          </a:p>
        </p:txBody>
      </p:sp>
      <p:sp>
        <p:nvSpPr>
          <p:cNvPr id="4199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199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99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99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200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200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0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200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200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2008" name="Rectangle 17"/>
          <p:cNvSpPr>
            <a:spLocks noChangeArrowheads="1"/>
          </p:cNvSpPr>
          <p:nvPr/>
        </p:nvSpPr>
        <p:spPr bwMode="auto">
          <a:xfrm>
            <a:off x="324803" y="3866134"/>
            <a:ext cx="2212499" cy="2279545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09" name="Rectangle 17"/>
          <p:cNvSpPr>
            <a:spLocks noChangeArrowheads="1"/>
          </p:cNvSpPr>
          <p:nvPr/>
        </p:nvSpPr>
        <p:spPr bwMode="auto">
          <a:xfrm>
            <a:off x="324803" y="1582991"/>
            <a:ext cx="2212499" cy="2279544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0" name="Rectangle 17"/>
          <p:cNvSpPr>
            <a:spLocks noChangeArrowheads="1"/>
          </p:cNvSpPr>
          <p:nvPr/>
        </p:nvSpPr>
        <p:spPr bwMode="auto">
          <a:xfrm>
            <a:off x="2549526" y="3866134"/>
            <a:ext cx="2212499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2011" name="TextBox 2"/>
          <p:cNvSpPr txBox="1">
            <a:spLocks noChangeArrowheads="1"/>
          </p:cNvSpPr>
          <p:nvPr/>
        </p:nvSpPr>
        <p:spPr bwMode="auto">
          <a:xfrm>
            <a:off x="-794544" y="524277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2012" name="Right Triangle 6"/>
          <p:cNvSpPr>
            <a:spLocks noChangeArrowheads="1"/>
          </p:cNvSpPr>
          <p:nvPr/>
        </p:nvSpPr>
        <p:spPr bwMode="auto">
          <a:xfrm rot="5400000">
            <a:off x="7448233" y="1601301"/>
            <a:ext cx="2283142" cy="2217738"/>
          </a:xfrm>
          <a:prstGeom prst="rtTriangle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3" name="Right Triangle 47"/>
          <p:cNvSpPr>
            <a:spLocks noChangeArrowheads="1"/>
          </p:cNvSpPr>
          <p:nvPr/>
        </p:nvSpPr>
        <p:spPr bwMode="auto">
          <a:xfrm rot="-5400000">
            <a:off x="7448233" y="1601301"/>
            <a:ext cx="2283142" cy="2217738"/>
          </a:xfrm>
          <a:prstGeom prst="rtTriangle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lIns="101882" tIns="50941" rIns="101882" bIns="50941"/>
          <a:lstStyle/>
          <a:p>
            <a:endParaRPr lang="en-US"/>
          </a:p>
        </p:txBody>
      </p:sp>
      <p:sp>
        <p:nvSpPr>
          <p:cNvPr id="42014" name="Rectangle 46"/>
          <p:cNvSpPr>
            <a:spLocks noChangeArrowheads="1"/>
          </p:cNvSpPr>
          <p:nvPr/>
        </p:nvSpPr>
        <p:spPr bwMode="auto">
          <a:xfrm>
            <a:off x="7157880" y="3767180"/>
            <a:ext cx="357981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42015" name="Rectangle 3"/>
          <p:cNvSpPr>
            <a:spLocks noChangeArrowheads="1"/>
          </p:cNvSpPr>
          <p:nvPr/>
        </p:nvSpPr>
        <p:spPr bwMode="auto">
          <a:xfrm>
            <a:off x="2158365" y="3777975"/>
            <a:ext cx="357982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endParaRPr lang="en-US" baseline="-25000"/>
          </a:p>
        </p:txBody>
      </p:sp>
      <p:sp>
        <p:nvSpPr>
          <p:cNvPr id="33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Single 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xmlns="" val="75498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Multi-Valued Vectors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5203825" y="1154790"/>
            <a:ext cx="4339748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1882" tIns="50941" rIns="101882" bIns="50941">
            <a:spAutoFit/>
          </a:bodyPr>
          <a:lstStyle/>
          <a:p>
            <a:pPr algn="l"/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(k</a:t>
            </a:r>
            <a:r>
              <a:rPr lang="en-US" sz="1800" baseline="-25000" dirty="0">
                <a:solidFill>
                  <a:srgbClr val="0000FF"/>
                </a:solidFill>
              </a:rPr>
              <a:t>1 </a:t>
            </a:r>
            <a:r>
              <a:rPr lang="en-US" sz="1800" dirty="0">
                <a:solidFill>
                  <a:srgbClr val="0000FF"/>
                </a:solidFill>
              </a:rPr>
              <a:t>k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 = (v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),</a:t>
            </a:r>
            <a:r>
              <a:rPr lang="en-US" sz="1800" dirty="0">
                <a:solidFill>
                  <a:srgbClr val="0000FF"/>
                </a:solidFill>
                <a:sym typeface="Symbol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</a:rPr>
              <a:t>A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= A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,     v</a:t>
            </a:r>
            <a:r>
              <a:rPr lang="en-US" sz="1800" baseline="-25000" dirty="0">
                <a:solidFill>
                  <a:srgbClr val="0000FF"/>
                </a:solidFill>
              </a:rPr>
              <a:t>1</a:t>
            </a:r>
            <a:r>
              <a:rPr lang="en-US" sz="1800" dirty="0">
                <a:solidFill>
                  <a:srgbClr val="0000FF"/>
                </a:solidFill>
              </a:rPr>
              <a:t> &lt; v</a:t>
            </a:r>
            <a:r>
              <a:rPr lang="en-US" sz="1800" baseline="-25000" dirty="0">
                <a:solidFill>
                  <a:srgbClr val="0000FF"/>
                </a:solidFill>
              </a:rPr>
              <a:t>2</a:t>
            </a:r>
            <a:r>
              <a:rPr lang="en-US" sz="1800" dirty="0">
                <a:solidFill>
                  <a:srgbClr val="0000FF"/>
                </a:solidFill>
              </a:rPr>
              <a:t>   </a:t>
            </a:r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324802" y="1582992"/>
            <a:ext cx="4437222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2357438" y="6133499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4" name="Rectangle 4"/>
          <p:cNvSpPr>
            <a:spLocks noChangeArrowheads="1"/>
          </p:cNvSpPr>
          <p:nvPr/>
        </p:nvSpPr>
        <p:spPr bwMode="auto">
          <a:xfrm rot="-5400000">
            <a:off x="-86589" y="341675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 rot="2700000">
            <a:off x="4236723" y="1659871"/>
            <a:ext cx="540696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 b="1">
                <a:solidFill>
                  <a:schemeClr val="bg1"/>
                </a:solidFill>
              </a:rPr>
              <a:t>file</a:t>
            </a:r>
          </a:p>
        </p:txBody>
      </p:sp>
      <p:sp>
        <p:nvSpPr>
          <p:cNvPr id="43016" name="Rectangle 17"/>
          <p:cNvSpPr>
            <a:spLocks noChangeArrowheads="1"/>
          </p:cNvSpPr>
          <p:nvPr/>
        </p:nvSpPr>
        <p:spPr bwMode="auto">
          <a:xfrm>
            <a:off x="5261452" y="1568599"/>
            <a:ext cx="4437221" cy="457168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17" name="Rectangle 18"/>
          <p:cNvSpPr>
            <a:spLocks noChangeArrowheads="1"/>
          </p:cNvSpPr>
          <p:nvPr/>
        </p:nvSpPr>
        <p:spPr bwMode="auto">
          <a:xfrm>
            <a:off x="7294087" y="6122704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3018" name="Rectangle 19"/>
          <p:cNvSpPr>
            <a:spLocks noChangeArrowheads="1"/>
          </p:cNvSpPr>
          <p:nvPr/>
        </p:nvSpPr>
        <p:spPr bwMode="auto">
          <a:xfrm rot="-5400000">
            <a:off x="4850060" y="3396967"/>
            <a:ext cx="421147" cy="38059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</a:t>
            </a:r>
            <a:r>
              <a:rPr lang="en-US" sz="1800" baseline="-25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3019" name="Rectangle 20"/>
          <p:cNvSpPr>
            <a:spLocks noChangeArrowheads="1"/>
          </p:cNvSpPr>
          <p:nvPr/>
        </p:nvSpPr>
        <p:spPr bwMode="auto">
          <a:xfrm rot="2700000">
            <a:off x="4794675" y="5832358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0" name="Rectangle 20"/>
          <p:cNvSpPr>
            <a:spLocks noChangeArrowheads="1"/>
          </p:cNvSpPr>
          <p:nvPr/>
        </p:nvSpPr>
        <p:spPr bwMode="auto">
          <a:xfrm rot="2700000">
            <a:off x="-100171" y="5855748"/>
            <a:ext cx="63690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590" tIns="51296" rIns="102590" bIns="51296" anchor="ctr">
            <a:spAutoFit/>
          </a:bodyPr>
          <a:lstStyle/>
          <a:p>
            <a:r>
              <a:rPr lang="en-US" sz="3100"/>
              <a:t>-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1" name="Rectangle 20"/>
          <p:cNvSpPr>
            <a:spLocks noChangeArrowheads="1"/>
          </p:cNvSpPr>
          <p:nvPr/>
        </p:nvSpPr>
        <p:spPr bwMode="auto">
          <a:xfrm rot="2700000">
            <a:off x="9384719" y="1119441"/>
            <a:ext cx="746655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 dirty="0"/>
              <a:t>+</a:t>
            </a:r>
            <a:r>
              <a:rPr lang="en-US" sz="3100" dirty="0">
                <a:cs typeface="Arial" charset="0"/>
                <a:sym typeface="Symbol" charset="0"/>
              </a:rPr>
              <a:t></a:t>
            </a:r>
            <a:endParaRPr lang="en-US" sz="3100" dirty="0"/>
          </a:p>
        </p:txBody>
      </p:sp>
      <p:sp>
        <p:nvSpPr>
          <p:cNvPr id="43022" name="Rectangle 20"/>
          <p:cNvSpPr>
            <a:spLocks noChangeArrowheads="1"/>
          </p:cNvSpPr>
          <p:nvPr/>
        </p:nvSpPr>
        <p:spPr bwMode="auto">
          <a:xfrm rot="2700000">
            <a:off x="4424470" y="1120340"/>
            <a:ext cx="748453" cy="5762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99"/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590" tIns="51296" rIns="102590" bIns="51296" anchor="ctr">
            <a:spAutoFit/>
          </a:bodyPr>
          <a:lstStyle/>
          <a:p>
            <a:r>
              <a:rPr lang="en-US"/>
              <a:t>+</a:t>
            </a:r>
            <a:r>
              <a:rPr lang="en-US" sz="3100">
                <a:cs typeface="Arial" charset="0"/>
                <a:sym typeface="Symbol" charset="0"/>
              </a:rPr>
              <a:t></a:t>
            </a:r>
            <a:endParaRPr lang="en-US" sz="3100"/>
          </a:p>
        </p:txBody>
      </p:sp>
      <p:sp>
        <p:nvSpPr>
          <p:cNvPr id="43023" name="Rectangle 2"/>
          <p:cNvSpPr>
            <a:spLocks noChangeArrowheads="1"/>
          </p:cNvSpPr>
          <p:nvPr/>
        </p:nvSpPr>
        <p:spPr bwMode="auto">
          <a:xfrm>
            <a:off x="658337" y="6615260"/>
            <a:ext cx="279400" cy="28786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cxnSp>
        <p:nvCxnSpPr>
          <p:cNvPr id="43024" name="Straight Connector 7"/>
          <p:cNvCxnSpPr>
            <a:cxnSpLocks noChangeShapeType="1"/>
          </p:cNvCxnSpPr>
          <p:nvPr/>
        </p:nvCxnSpPr>
        <p:spPr bwMode="auto">
          <a:xfrm>
            <a:off x="0" y="6532498"/>
            <a:ext cx="10058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025" name="Rectangle 2"/>
          <p:cNvSpPr>
            <a:spLocks noChangeArrowheads="1"/>
          </p:cNvSpPr>
          <p:nvPr/>
        </p:nvSpPr>
        <p:spPr bwMode="auto">
          <a:xfrm>
            <a:off x="7824947" y="6629653"/>
            <a:ext cx="279400" cy="287867"/>
          </a:xfrm>
          <a:prstGeom prst="rect">
            <a:avLst/>
          </a:prstGeom>
          <a:solidFill>
            <a:srgbClr val="91919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, a</a:t>
            </a:r>
            <a:r>
              <a:rPr lang="en-US" sz="1800" baseline="-25000"/>
              <a:t>2</a:t>
            </a:r>
            <a:r>
              <a:rPr lang="en-US" sz="1800"/>
              <a:t> not unique</a:t>
            </a:r>
          </a:p>
        </p:txBody>
      </p:sp>
      <p:sp>
        <p:nvSpPr>
          <p:cNvPr id="43026" name="Rectangle 2"/>
          <p:cNvSpPr>
            <a:spLocks noChangeArrowheads="1"/>
          </p:cNvSpPr>
          <p:nvPr/>
        </p:nvSpPr>
        <p:spPr bwMode="auto">
          <a:xfrm>
            <a:off x="2916237" y="6642248"/>
            <a:ext cx="279400" cy="287867"/>
          </a:xfrm>
          <a:prstGeom prst="rect">
            <a:avLst/>
          </a:prstGeom>
          <a:pattFill prst="ltUp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1</a:t>
            </a:r>
            <a:r>
              <a:rPr lang="en-US" sz="1800"/>
              <a:t> unique</a:t>
            </a:r>
          </a:p>
        </p:txBody>
      </p:sp>
      <p:sp>
        <p:nvSpPr>
          <p:cNvPr id="43027" name="Rectangle 2"/>
          <p:cNvSpPr>
            <a:spLocks noChangeArrowheads="1"/>
          </p:cNvSpPr>
          <p:nvPr/>
        </p:nvSpPr>
        <p:spPr bwMode="auto">
          <a:xfrm>
            <a:off x="5416868" y="6629653"/>
            <a:ext cx="279400" cy="287867"/>
          </a:xfrm>
          <a:prstGeom prst="rect">
            <a:avLst/>
          </a:prstGeom>
          <a:pattFill prst="ltDnDiag">
            <a:fgClr>
              <a:schemeClr val="tx1"/>
            </a:fgClr>
            <a:bgClr>
              <a:srgbClr val="FFFFFF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pPr algn="l"/>
            <a:r>
              <a:rPr lang="en-US" sz="1800"/>
              <a:t>    a</a:t>
            </a:r>
            <a:r>
              <a:rPr lang="en-US" sz="1800" baseline="-25000"/>
              <a:t>2</a:t>
            </a:r>
            <a:r>
              <a:rPr lang="en-US" sz="1800"/>
              <a:t> unique</a:t>
            </a:r>
          </a:p>
        </p:txBody>
      </p:sp>
      <p:sp>
        <p:nvSpPr>
          <p:cNvPr id="43028" name="Rectangle 17"/>
          <p:cNvSpPr>
            <a:spLocks noChangeArrowheads="1"/>
          </p:cNvSpPr>
          <p:nvPr/>
        </p:nvSpPr>
        <p:spPr bwMode="auto">
          <a:xfrm>
            <a:off x="324803" y="3146467"/>
            <a:ext cx="2212499" cy="716068"/>
          </a:xfrm>
          <a:prstGeom prst="rect">
            <a:avLst/>
          </a:prstGeom>
          <a:pattFill prst="ltDn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29" name="Rectangle 17"/>
          <p:cNvSpPr>
            <a:spLocks noChangeArrowheads="1"/>
          </p:cNvSpPr>
          <p:nvPr/>
        </p:nvSpPr>
        <p:spPr bwMode="auto">
          <a:xfrm>
            <a:off x="2549525" y="3866134"/>
            <a:ext cx="693262" cy="2279545"/>
          </a:xfrm>
          <a:prstGeom prst="rect">
            <a:avLst/>
          </a:prstGeom>
          <a:pattFill prst="ltUpDiag">
            <a:fgClr>
              <a:schemeClr val="bg2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02590" tIns="51296" rIns="102590" bIns="51296" anchor="ctr"/>
          <a:lstStyle/>
          <a:p>
            <a:endParaRPr lang="en-US"/>
          </a:p>
        </p:txBody>
      </p:sp>
      <p:sp>
        <p:nvSpPr>
          <p:cNvPr id="43030" name="TextBox 2"/>
          <p:cNvSpPr txBox="1">
            <a:spLocks noChangeArrowheads="1"/>
          </p:cNvSpPr>
          <p:nvPr/>
        </p:nvSpPr>
        <p:spPr bwMode="auto">
          <a:xfrm>
            <a:off x="-794544" y="5424212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sp>
        <p:nvSpPr>
          <p:cNvPr id="43031" name="Rectangle 46"/>
          <p:cNvSpPr>
            <a:spLocks noChangeArrowheads="1"/>
          </p:cNvSpPr>
          <p:nvPr/>
        </p:nvSpPr>
        <p:spPr bwMode="auto">
          <a:xfrm>
            <a:off x="7157879" y="3767180"/>
            <a:ext cx="438308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2" name="Rectangle 3"/>
          <p:cNvSpPr>
            <a:spLocks noChangeArrowheads="1"/>
          </p:cNvSpPr>
          <p:nvPr/>
        </p:nvSpPr>
        <p:spPr bwMode="auto">
          <a:xfrm>
            <a:off x="2158366" y="3777975"/>
            <a:ext cx="438309" cy="41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</a:rPr>
              <a:t>v</a:t>
            </a:r>
            <a:r>
              <a:rPr lang="en-US" baseline="-25000">
                <a:solidFill>
                  <a:srgbClr val="000000"/>
                </a:solidFill>
              </a:rPr>
              <a:t>1</a:t>
            </a:r>
            <a:endParaRPr lang="en-US" baseline="-25000"/>
          </a:p>
        </p:txBody>
      </p:sp>
      <p:sp>
        <p:nvSpPr>
          <p:cNvPr id="43033" name="Rectangle 5"/>
          <p:cNvSpPr>
            <a:spLocks noChangeArrowheads="1"/>
          </p:cNvSpPr>
          <p:nvPr/>
        </p:nvSpPr>
        <p:spPr bwMode="auto">
          <a:xfrm>
            <a:off x="-36672" y="1154790"/>
            <a:ext cx="4548982" cy="38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82" tIns="50941" rIns="101882" bIns="50941">
            <a:spAutoFit/>
          </a:bodyPr>
          <a:lstStyle/>
          <a:p>
            <a:pPr algn="l"/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),</a:t>
            </a:r>
            <a:r>
              <a:rPr lang="en-US" sz="1800">
                <a:solidFill>
                  <a:srgbClr val="0000FF"/>
                </a:solidFill>
                <a:sym typeface="Symbol" charset="0"/>
              </a:rPr>
              <a:t> </a:t>
            </a:r>
            <a:r>
              <a:rPr lang="en-US" sz="1800">
                <a:solidFill>
                  <a:srgbClr val="0000FF"/>
                </a:solidFill>
              </a:rPr>
              <a:t>A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(k</a:t>
            </a:r>
            <a:r>
              <a:rPr lang="en-US" sz="1800" baseline="-25000">
                <a:solidFill>
                  <a:srgbClr val="0000FF"/>
                </a:solidFill>
              </a:rPr>
              <a:t>1 </a:t>
            </a:r>
            <a:r>
              <a:rPr lang="en-US" sz="1800">
                <a:solidFill>
                  <a:srgbClr val="0000FF"/>
                </a:solidFill>
              </a:rPr>
              <a:t>k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) = (v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), v</a:t>
            </a:r>
            <a:r>
              <a:rPr lang="en-US" sz="1800" baseline="-25000">
                <a:solidFill>
                  <a:srgbClr val="0000FF"/>
                </a:solidFill>
              </a:rPr>
              <a:t>1</a:t>
            </a:r>
            <a:r>
              <a:rPr lang="en-US" sz="1800">
                <a:solidFill>
                  <a:srgbClr val="0000FF"/>
                </a:solidFill>
              </a:rPr>
              <a:t> &lt; v</a:t>
            </a:r>
            <a:r>
              <a:rPr lang="en-US" sz="1800" baseline="-25000">
                <a:solidFill>
                  <a:srgbClr val="0000FF"/>
                </a:solidFill>
              </a:rPr>
              <a:t>2</a:t>
            </a:r>
            <a:r>
              <a:rPr lang="en-US" sz="1800">
                <a:solidFill>
                  <a:srgbClr val="0000FF"/>
                </a:solidFill>
              </a:rPr>
              <a:t>   </a:t>
            </a:r>
          </a:p>
        </p:txBody>
      </p:sp>
      <p:grpSp>
        <p:nvGrpSpPr>
          <p:cNvPr id="43034" name="Group 2"/>
          <p:cNvGrpSpPr>
            <a:grpSpLocks/>
          </p:cNvGrpSpPr>
          <p:nvPr/>
        </p:nvGrpSpPr>
        <p:grpSpPr bwMode="auto">
          <a:xfrm>
            <a:off x="7480935" y="1568599"/>
            <a:ext cx="2217738" cy="2283142"/>
            <a:chOff x="6800850" y="1223963"/>
            <a:chExt cx="2016125" cy="2014537"/>
          </a:xfrm>
        </p:grpSpPr>
        <p:sp>
          <p:nvSpPr>
            <p:cNvPr id="43040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1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2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43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grpSp>
        <p:nvGrpSpPr>
          <p:cNvPr id="43035" name="Group 40"/>
          <p:cNvGrpSpPr>
            <a:grpSpLocks/>
          </p:cNvGrpSpPr>
          <p:nvPr/>
        </p:nvGrpSpPr>
        <p:grpSpPr bwMode="auto">
          <a:xfrm>
            <a:off x="2544287" y="1582992"/>
            <a:ext cx="2217738" cy="2283142"/>
            <a:chOff x="6800850" y="1223963"/>
            <a:chExt cx="2016125" cy="2014537"/>
          </a:xfrm>
        </p:grpSpPr>
        <p:sp>
          <p:nvSpPr>
            <p:cNvPr id="43036" name="Right Triangle 6"/>
            <p:cNvSpPr>
              <a:spLocks noChangeArrowheads="1"/>
            </p:cNvSpPr>
            <p:nvPr/>
          </p:nvSpPr>
          <p:spPr bwMode="auto">
            <a:xfrm rot="5400000">
              <a:off x="6801644" y="1223169"/>
              <a:ext cx="2014537" cy="2016125"/>
            </a:xfrm>
            <a:prstGeom prst="rtTriangle">
              <a:avLst/>
            </a:prstGeom>
            <a:pattFill prst="ltUp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7" name="Right Triangle 47"/>
            <p:cNvSpPr>
              <a:spLocks noChangeArrowheads="1"/>
            </p:cNvSpPr>
            <p:nvPr/>
          </p:nvSpPr>
          <p:spPr bwMode="auto">
            <a:xfrm rot="-5400000">
              <a:off x="6801644" y="1223169"/>
              <a:ext cx="2014537" cy="2016125"/>
            </a:xfrm>
            <a:prstGeom prst="rtTriangle">
              <a:avLst/>
            </a:prstGeom>
            <a:pattFill prst="ltDnDiag">
              <a:fgClr>
                <a:schemeClr val="tx1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8" name="Rectangle 2"/>
            <p:cNvSpPr>
              <a:spLocks noChangeArrowheads="1"/>
            </p:cNvSpPr>
            <p:nvPr/>
          </p:nvSpPr>
          <p:spPr bwMode="auto">
            <a:xfrm>
              <a:off x="6800850" y="2604112"/>
              <a:ext cx="634388" cy="6343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3039" name="Rectangle 46"/>
            <p:cNvSpPr>
              <a:spLocks noChangeArrowheads="1"/>
            </p:cNvSpPr>
            <p:nvPr/>
          </p:nvSpPr>
          <p:spPr bwMode="auto">
            <a:xfrm>
              <a:off x="7073294" y="2489640"/>
              <a:ext cx="382568" cy="353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000000"/>
                  </a:solidFill>
                </a:rPr>
                <a:t>v</a:t>
              </a:r>
              <a:r>
                <a:rPr lang="en-US" baseline="-25000">
                  <a:solidFill>
                    <a:srgbClr val="000000"/>
                  </a:solidFill>
                </a:rPr>
                <a:t>2</a:t>
              </a:r>
              <a:endParaRPr lang="en-US" baseline="-25000"/>
            </a:p>
          </p:txBody>
        </p:sp>
      </p:grpSp>
      <p:sp>
        <p:nvSpPr>
          <p:cNvPr id="43010" name="Rectangle 200"/>
          <p:cNvSpPr>
            <a:spLocks noChangeArrowheads="1"/>
          </p:cNvSpPr>
          <p:nvPr/>
        </p:nvSpPr>
        <p:spPr bwMode="auto">
          <a:xfrm>
            <a:off x="444874" y="5301493"/>
            <a:ext cx="9104948" cy="433600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Multi-valued vectors exist that partially cover or omit entire space</a:t>
            </a:r>
          </a:p>
        </p:txBody>
      </p:sp>
    </p:spTree>
    <p:extLst>
      <p:ext uri="{BB962C8B-B14F-4D97-AF65-F5344CB8AC3E}">
        <p14:creationId xmlns:p14="http://schemas.microsoft.com/office/powerpoint/2010/main" xmlns="" val="13231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Spreadsheets and Big Tables?</a:t>
            </a:r>
            <a:endParaRPr lang="en-US" dirty="0"/>
          </a:p>
        </p:txBody>
      </p:sp>
      <p:pic>
        <p:nvPicPr>
          <p:cNvPr id="10" name="Picture 5" descr="hbas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873"/>
          <a:stretch>
            <a:fillRect/>
          </a:stretch>
        </p:blipFill>
        <p:spPr bwMode="auto">
          <a:xfrm>
            <a:off x="97791" y="1446491"/>
            <a:ext cx="6068219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660072" y="1211734"/>
            <a:ext cx="1133451" cy="288448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660694" y="4096193"/>
            <a:ext cx="97790" cy="8636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2749594" y="4013088"/>
            <a:ext cx="7123368" cy="1662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2743199" y="1236448"/>
            <a:ext cx="7129849" cy="285337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>
            <a:off x="2679255" y="4025877"/>
            <a:ext cx="1119021" cy="1662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pic>
        <p:nvPicPr>
          <p:cNvPr id="16" name="Picture 6" descr="Spreadshe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71900" y="1194607"/>
            <a:ext cx="6129338" cy="2828290"/>
          </a:xfrm>
          <a:prstGeom prst="rect">
            <a:avLst/>
          </a:prstGeom>
          <a:noFill/>
          <a:effectLst>
            <a:outerShdw blurRad="63500" dist="107763" dir="81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/>
          <p:cNvSpPr>
            <a:spLocks noChangeArrowheads="1"/>
          </p:cNvSpPr>
          <p:nvPr/>
        </p:nvSpPr>
        <p:spPr bwMode="auto">
          <a:xfrm>
            <a:off x="6943090" y="4165032"/>
            <a:ext cx="1959439" cy="4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Spreadsheets </a:t>
            </a: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39700" y="1099252"/>
            <a:ext cx="1536700" cy="417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b="1" i="1" dirty="0"/>
              <a:t>Big Tables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628618" y="4861178"/>
            <a:ext cx="8910637" cy="2082800"/>
          </a:xfrm>
          <a:prstGeom prst="rect">
            <a:avLst/>
          </a:prstGeom>
          <a:solidFill>
            <a:srgbClr val="AED9FF"/>
          </a:solidFill>
          <a:ln w="9525" cmpd="sng">
            <a:solidFill>
              <a:schemeClr val="tx1"/>
            </a:solidFill>
          </a:ln>
        </p:spPr>
        <p:txBody>
          <a:bodyPr/>
          <a:lstStyle>
            <a:lvl1pPr marL="260013" indent="-260013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2200" b="1">
                <a:latin typeface="Arial" pitchFamily="34" charset="0"/>
                <a:cs typeface="Arial" pitchFamily="34" charset="0"/>
              </a:defRPr>
            </a:lvl1pPr>
            <a:lvl2pPr marL="567783" indent="-251169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–"/>
              <a:defRPr sz="2200" b="1">
                <a:latin typeface="Arial" pitchFamily="34" charset="0"/>
                <a:cs typeface="Arial" pitchFamily="34" charset="0"/>
              </a:defRPr>
            </a:lvl2pPr>
            <a:lvl3pPr marL="951610" indent="-249400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800" b="1">
                <a:latin typeface="Arial" pitchFamily="34" charset="0"/>
                <a:cs typeface="Arial" pitchFamily="34" charset="0"/>
              </a:defRPr>
            </a:lvl3pPr>
            <a:lvl4pPr marL="1153253" indent="-201642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Courier New" pitchFamily="49" charset="0"/>
              <a:buChar char="o"/>
              <a:defRPr sz="1600" b="1">
                <a:latin typeface="Arial" pitchFamily="34" charset="0"/>
                <a:cs typeface="Arial" pitchFamily="34" charset="0"/>
              </a:defRPr>
            </a:lvl4pPr>
            <a:lvl5pPr marL="887934" indent="0" algn="l" eaLnBrk="1" hangingPunct="1">
              <a:spcBef>
                <a:spcPts val="669"/>
              </a:spcBef>
              <a:defRPr sz="1800" b="1">
                <a:latin typeface="Arial" pitchFamily="34" charset="0"/>
                <a:cs typeface="Arial" pitchFamily="34" charset="0"/>
              </a:defRPr>
            </a:lvl5pPr>
            <a:lvl6pPr marL="1278838" indent="0" algn="l" eaLnBrk="1" hangingPunct="1">
              <a:spcBef>
                <a:spcPts val="669"/>
              </a:spcBef>
              <a:defRPr sz="1600" b="1">
                <a:latin typeface="Arial" pitchFamily="34" charset="0"/>
                <a:cs typeface="Arial" pitchFamily="34" charset="0"/>
              </a:defRPr>
            </a:lvl6pPr>
            <a:lvl7pPr marL="1469867" indent="-199874" algn="l" eaLnBrk="1" hangingPunct="1">
              <a:lnSpc>
                <a:spcPts val="2228"/>
              </a:lnSpc>
              <a:spcBef>
                <a:spcPts val="334"/>
              </a:spcBef>
              <a:spcAft>
                <a:spcPts val="669"/>
              </a:spcAft>
              <a:buFont typeface="Arial" pitchFamily="34" charset="0"/>
              <a:buChar char="•"/>
              <a:defRPr sz="1300" b="1">
                <a:latin typeface="Arial" pitchFamily="34" charset="0"/>
                <a:cs typeface="Arial" pitchFamily="34" charset="0"/>
              </a:defRPr>
            </a:lvl7pPr>
          </a:lstStyle>
          <a:p>
            <a:pPr>
              <a:lnSpc>
                <a:spcPct val="80000"/>
              </a:lnSpc>
            </a:pPr>
            <a:r>
              <a:rPr lang="en-US" sz="1800" i="1" dirty="0" smtClean="0">
                <a:latin typeface="Arial" charset="0"/>
                <a:ea typeface="ＭＳ Ｐゴシック" charset="0"/>
                <a:cs typeface="ＭＳ Ｐゴシック" charset="0"/>
              </a:rPr>
              <a:t>Spreadsheets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are the most commonly used analytical structure on Earth (100M users/day?)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Big Tables (Google, Amazon, Facebook, …) store most of the analyzed data in the world (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Exabytes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?)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data: strings, dates, integers, 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reals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Simultaneous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 diverse uses: matrices, functions, hash tables, databases, …</a:t>
            </a:r>
          </a:p>
          <a:p>
            <a:pPr>
              <a:lnSpc>
                <a:spcPct val="80000"/>
              </a:lnSpc>
            </a:pP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No formal mathematical basis; Zero papers in AMA or SIAM</a:t>
            </a:r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400615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/>
              <a:t>Linear </a:t>
            </a:r>
            <a:r>
              <a:rPr lang="en-US" dirty="0" smtClean="0"/>
              <a:t>Algebra</a:t>
            </a:r>
          </a:p>
          <a:p>
            <a:pPr lvl="1"/>
            <a:r>
              <a:rPr lang="en-US" dirty="0" smtClean="0"/>
              <a:t>Transpose</a:t>
            </a:r>
          </a:p>
          <a:p>
            <a:pPr lvl="1"/>
            <a:r>
              <a:rPr lang="en-US" dirty="0" smtClean="0"/>
              <a:t>Special Matrices</a:t>
            </a:r>
          </a:p>
          <a:p>
            <a:pPr lvl="1"/>
            <a:r>
              <a:rPr lang="en-US" dirty="0" smtClean="0"/>
              <a:t>Matrix Multiply</a:t>
            </a:r>
          </a:p>
          <a:p>
            <a:pPr lvl="1"/>
            <a:r>
              <a:rPr lang="en-US" dirty="0" smtClean="0"/>
              <a:t>Identity</a:t>
            </a:r>
          </a:p>
          <a:p>
            <a:pPr lvl="1"/>
            <a:r>
              <a:rPr lang="en-US" dirty="0" smtClean="0"/>
              <a:t>Inverses</a:t>
            </a:r>
          </a:p>
          <a:p>
            <a:pPr lvl="1"/>
            <a:r>
              <a:rPr lang="en-US" dirty="0" smtClean="0"/>
              <a:t>Eigenvectors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3580838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541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Transpose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wap keys (rows and columns)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	A(</a:t>
            </a:r>
            <a:r>
              <a:rPr lang="en-US" b="0" dirty="0" err="1" smtClean="0">
                <a:solidFill>
                  <a:srgbClr val="0000FF"/>
                </a:solidFill>
              </a:rPr>
              <a:t>r,c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A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c,r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No change with even number of transposes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Transpose distributes across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and scalar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</a:t>
            </a:r>
          </a:p>
          <a:p>
            <a:pPr>
              <a:defRPr/>
            </a:pPr>
            <a:endParaRPr lang="en-US" b="0" dirty="0" smtClean="0"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</a:rPr>
              <a:t>((a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A</a:t>
            </a:r>
            <a:r>
              <a:rPr lang="en-US" b="0" baseline="-25000" dirty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))</a:t>
            </a:r>
            <a:r>
              <a:rPr lang="en-US" b="0" baseline="30000" dirty="0" smtClean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 = (a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 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dirty="0">
                <a:solidFill>
                  <a:srgbClr val="0000FF"/>
                </a:solidFill>
              </a:rPr>
              <a:t>  </a:t>
            </a:r>
            <a:r>
              <a:rPr lang="en-US" b="0" dirty="0" smtClean="0">
                <a:solidFill>
                  <a:srgbClr val="0000FF"/>
                </a:solidFill>
              </a:rPr>
              <a:t>(a</a:t>
            </a:r>
            <a:r>
              <a:rPr lang="en-US" b="0" baseline="-25000" dirty="0" smtClean="0">
                <a:solidFill>
                  <a:srgbClr val="0000FF"/>
                </a:solidFill>
              </a:rPr>
              <a:t>2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</a:t>
            </a:r>
            <a:r>
              <a:rPr lang="en-US" b="0" dirty="0">
                <a:solidFill>
                  <a:srgbClr val="0000FF"/>
                </a:solidFill>
                <a:latin typeface="Symbol" charset="2"/>
                <a:cs typeface="Symbol" charset="2"/>
              </a:rPr>
              <a:t> </a:t>
            </a:r>
            <a:r>
              <a:rPr lang="en-US" b="0" dirty="0" smtClean="0">
                <a:solidFill>
                  <a:srgbClr val="0000FF"/>
                </a:solidFill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</a:rPr>
              <a:t>1</a:t>
            </a:r>
            <a:r>
              <a:rPr lang="en-US" b="0" baseline="30000" dirty="0">
                <a:solidFill>
                  <a:srgbClr val="0000FF"/>
                </a:solidFill>
              </a:rPr>
              <a:t>T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6083" name="Rectangle 200"/>
          <p:cNvSpPr>
            <a:spLocks noChangeArrowheads="1"/>
          </p:cNvSpPr>
          <p:nvPr/>
        </p:nvSpPr>
        <p:spPr bwMode="auto">
          <a:xfrm>
            <a:off x="637382" y="6343709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</a:t>
            </a:r>
          </a:p>
        </p:txBody>
      </p:sp>
    </p:spTree>
    <p:extLst>
      <p:ext uri="{BB962C8B-B14F-4D97-AF65-F5344CB8AC3E}">
        <p14:creationId xmlns:p14="http://schemas.microsoft.com/office/powerpoint/2010/main" xmlns="" val="350755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Special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6287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Submatrices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Zero matrix [Yes?] (empty set)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Square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Diagonal matrix 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Upper/lower triangular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[Yes]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Skew symmetric [No] (no</a:t>
            </a:r>
            <a:r>
              <a:rPr lang="en-US" b="0" kern="1200" dirty="0" smtClean="0">
                <a:sym typeface="Symbol"/>
              </a:rPr>
              <a:t> 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err="1" smtClean="0">
                <a:solidFill>
                  <a:srgbClr val="000000"/>
                </a:solidFill>
                <a:sym typeface="Symbol"/>
              </a:rPr>
              <a:t>Hermitian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[No]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(no</a:t>
            </a:r>
            <a:r>
              <a:rPr lang="en-US" b="0" kern="1200" dirty="0">
                <a:sym typeface="Symbol"/>
              </a:rPr>
              <a:t> 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inverse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Elementary row/column operations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Swap both keys or values? No </a:t>
            </a:r>
            <a:r>
              <a:rPr lang="en-US" b="0" dirty="0" smtClean="0">
                <a:solidFill>
                  <a:srgbClr val="000000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both key and value swap, then equivalent to matrix multiply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Row/column equivalence [Yes?]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If limit to swaps</a:t>
            </a:r>
          </a:p>
        </p:txBody>
      </p:sp>
      <p:sp>
        <p:nvSpPr>
          <p:cNvPr id="47107" name="Rectangle 200"/>
          <p:cNvSpPr>
            <a:spLocks noChangeArrowheads="1"/>
          </p:cNvSpPr>
          <p:nvPr/>
        </p:nvSpPr>
        <p:spPr bwMode="auto">
          <a:xfrm>
            <a:off x="637382" y="5870682"/>
            <a:ext cx="9104948" cy="10956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Similar and 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Possible to construct these forms, but may not be applicable to associative arrays that have fixed keys (i.e., functions over a keys)</a:t>
            </a:r>
          </a:p>
        </p:txBody>
      </p:sp>
    </p:spTree>
    <p:extLst>
      <p:ext uri="{BB962C8B-B14F-4D97-AF65-F5344CB8AC3E}">
        <p14:creationId xmlns:p14="http://schemas.microsoft.com/office/powerpoint/2010/main" xmlns="" val="182429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Matrix multiply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.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endParaRPr lang="en-US" b="0" kern="1200" dirty="0" smtClean="0">
              <a:solidFill>
                <a:srgbClr val="0000FF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Always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conformant (can multiply any sizes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Inner product formulation (computation)</a:t>
            </a: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 =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 smtClean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(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</a:rPr>
              <a:t>,k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</a:rPr>
              <a:t>k,c</a:t>
            </a:r>
            <a:r>
              <a:rPr lang="en-US" b="0" baseline="-25000" dirty="0" err="1" smtClean="0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)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Outer product 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formulation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(theory)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marL="0" indent="0" algn="ctr">
              <a:buNone/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>
                <a:solidFill>
                  <a:srgbClr val="0000FF"/>
                </a:solidFill>
              </a:rPr>
              <a:t>) </a:t>
            </a:r>
            <a:r>
              <a:rPr lang="en-US" b="0" dirty="0" smtClean="0">
                <a:solidFill>
                  <a:srgbClr val="0000FF"/>
                </a:solidFill>
              </a:rPr>
              <a:t>=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</a:rPr>
              <a:t>i</a:t>
            </a:r>
            <a:r>
              <a:rPr lang="en-US" b="0" dirty="0" err="1">
                <a:solidFill>
                  <a:srgbClr val="0000FF"/>
                </a:solidFill>
              </a:rPr>
              <a:t>,k</a:t>
            </a:r>
            <a:r>
              <a:rPr lang="en-US" b="0" dirty="0">
                <a:solidFill>
                  <a:srgbClr val="0000FF"/>
                </a:solidFill>
              </a:rPr>
              <a:t>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>
                <a:solidFill>
                  <a:srgbClr val="0000FF"/>
                </a:solidFill>
              </a:rPr>
              <a:t>(</a:t>
            </a:r>
            <a:r>
              <a:rPr lang="en-US" b="0" dirty="0" err="1">
                <a:solidFill>
                  <a:srgbClr val="0000FF"/>
                </a:solidFill>
              </a:rPr>
              <a:t>k,c</a:t>
            </a:r>
            <a:r>
              <a:rPr lang="en-US" b="0" baseline="-25000" dirty="0" err="1">
                <a:solidFill>
                  <a:srgbClr val="0000FF"/>
                </a:solidFill>
              </a:rPr>
              <a:t>j</a:t>
            </a:r>
            <a:r>
              <a:rPr lang="en-US" b="0" dirty="0" smtClean="0">
                <a:solidFill>
                  <a:srgbClr val="0000FF"/>
                </a:solidFill>
              </a:rPr>
              <a:t>)</a:t>
            </a:r>
            <a:endParaRPr lang="en-US" b="0" dirty="0" smtClean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=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baseline="-25000" dirty="0">
                <a:solidFill>
                  <a:srgbClr val="0000FF"/>
                </a:solidFill>
                <a:sym typeface="Symbol"/>
              </a:rPr>
              <a:t>k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k</a:t>
            </a:r>
            <a:endParaRPr lang="en-US" b="0" baseline="-2500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8131" name="Rectangle 200"/>
          <p:cNvSpPr>
            <a:spLocks noChangeArrowheads="1"/>
          </p:cNvSpPr>
          <p:nvPr/>
        </p:nvSpPr>
        <p:spPr bwMode="auto">
          <a:xfrm>
            <a:off x="746246" y="6252990"/>
            <a:ext cx="9104948" cy="77544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Associative arrays have no conformance requirements</a:t>
            </a:r>
          </a:p>
        </p:txBody>
      </p:sp>
    </p:spTree>
    <p:extLst>
      <p:ext uri="{BB962C8B-B14F-4D97-AF65-F5344CB8AC3E}">
        <p14:creationId xmlns:p14="http://schemas.microsoft.com/office/powerpoint/2010/main" xmlns="" val="397585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Matrix Multiply 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1" y="1158388"/>
            <a:ext cx="8841264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1x2 Row matrix:	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(r,k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</a:rPr>
              <a:t>) </a:t>
            </a:r>
            <a:r>
              <a:rPr lang="en-US" sz="2000" b="0" dirty="0">
                <a:solidFill>
                  <a:srgbClr val="0000FF"/>
                </a:solidFill>
              </a:rPr>
              <a:t>= v</a:t>
            </a:r>
            <a:r>
              <a:rPr lang="en-US" sz="2000" b="0" baseline="-25000" dirty="0">
                <a:solidFill>
                  <a:srgbClr val="0000FF"/>
                </a:solidFill>
              </a:rPr>
              <a:t>1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2x1 Column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</a:rPr>
              <a:t>(k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</a:rPr>
              <a:t>,c) </a:t>
            </a:r>
            <a:r>
              <a:rPr lang="en-US" sz="2000" b="0" dirty="0">
                <a:solidFill>
                  <a:srgbClr val="0000FF"/>
                </a:solidFill>
              </a:rPr>
              <a:t>= </a:t>
            </a:r>
            <a:r>
              <a:rPr lang="en-US" sz="2000" b="0" dirty="0" smtClean="0">
                <a:solidFill>
                  <a:srgbClr val="0000FF"/>
                </a:solidFill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1: 1x1 Matrix: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r,c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2: 2x2 Matrix (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r</a:t>
            </a:r>
            <a:r>
              <a:rPr lang="en-US" sz="2000" dirty="0" err="1" smtClean="0">
                <a:sym typeface="Symbol"/>
              </a:rPr>
              <a:t></a:t>
            </a:r>
            <a:r>
              <a:rPr lang="en-US" sz="2000" b="0" kern="1200" dirty="0" err="1" smtClean="0">
                <a:solidFill>
                  <a:srgbClr val="000000"/>
                </a:solidFill>
                <a:sym typeface="Symbol"/>
              </a:rPr>
              <a:t>c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1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 smtClean="0">
                <a:solidFill>
                  <a:srgbClr val="0000FF"/>
                </a:solidFill>
              </a:rPr>
              <a:t> 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2 </a:t>
            </a:r>
            <a:r>
              <a:rPr lang="en-US" sz="2000" b="0" dirty="0" smtClean="0">
                <a:solidFill>
                  <a:srgbClr val="0000FF"/>
                </a:solidFill>
              </a:rPr>
              <a:t>k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3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000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[See Table]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Example 3: 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2x2 Matrix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(r=c</a:t>
            </a: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):	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1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sz="2000" b="0" dirty="0">
                <a:solidFill>
                  <a:srgbClr val="0000FF"/>
                </a:solidFill>
              </a:rPr>
              <a:t> k</a:t>
            </a:r>
            <a:r>
              <a:rPr lang="en-US" sz="2000" b="0" baseline="-25000" dirty="0">
                <a:solidFill>
                  <a:srgbClr val="0000FF"/>
                </a:solidFill>
              </a:rPr>
              <a:t>2 </a:t>
            </a:r>
            <a:r>
              <a:rPr lang="en-US" sz="2000" b="0" dirty="0">
                <a:solidFill>
                  <a:srgbClr val="0000FF"/>
                </a:solidFill>
              </a:rPr>
              <a:t>k</a:t>
            </a:r>
            <a:r>
              <a:rPr lang="en-US" sz="2000" b="0" baseline="-25000" dirty="0">
                <a:solidFill>
                  <a:srgbClr val="0000FF"/>
                </a:solidFill>
              </a:rPr>
              <a:t>3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 = A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f(v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Value of </a:t>
            </a:r>
            <a:r>
              <a:rPr lang="en-US" sz="2000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 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depends upon specifics of 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sz="2000" b="0" kern="1200" dirty="0" smtClean="0">
                <a:solidFill>
                  <a:srgbClr val="000000"/>
                </a:solidFill>
                <a:sym typeface="Symbol"/>
              </a:rPr>
              <a:t> and </a:t>
            </a:r>
            <a:r>
              <a:rPr lang="en-US" sz="2000" b="0" dirty="0" smtClean="0">
                <a:solidFill>
                  <a:srgbClr val="0000FF"/>
                </a:solidFill>
                <a:sym typeface="Symbol"/>
              </a:rPr>
              <a:t></a:t>
            </a:r>
            <a:endParaRPr lang="en-US" sz="2000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49155" name="Rectangle 200"/>
          <p:cNvSpPr>
            <a:spLocks noChangeArrowheads="1"/>
          </p:cNvSpPr>
          <p:nvPr/>
        </p:nvSpPr>
        <p:spPr bwMode="auto">
          <a:xfrm>
            <a:off x="735172" y="6472975"/>
            <a:ext cx="9104948" cy="458001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Wide range of behaviors possible given specific operator choices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6033427"/>
              </p:ext>
            </p:extLst>
          </p:nvPr>
        </p:nvGraphicFramePr>
        <p:xfrm>
          <a:off x="359727" y="4454737"/>
          <a:ext cx="4763770" cy="1875666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727"/>
                <a:gridCol w="2055262"/>
                <a:gridCol w="1124781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,f(v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81" marR="100581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81" marR="100581" marT="51793" marB="51793"/>
                </a:tc>
              </a:tr>
            </a:tbl>
          </a:graphicData>
        </a:graphic>
      </p:graphicFrame>
      <p:sp>
        <p:nvSpPr>
          <p:cNvPr id="49174" name="TextBox 4"/>
          <p:cNvSpPr txBox="1">
            <a:spLocks noChangeArrowheads="1"/>
          </p:cNvSpPr>
          <p:nvPr/>
        </p:nvSpPr>
        <p:spPr bwMode="auto">
          <a:xfrm>
            <a:off x="-1397000" y="2033059"/>
            <a:ext cx="205754" cy="47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43960625"/>
              </p:ext>
            </p:extLst>
          </p:nvPr>
        </p:nvGraphicFramePr>
        <p:xfrm>
          <a:off x="5835967" y="4483524"/>
          <a:ext cx="3885406" cy="147891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936"/>
                <a:gridCol w="1124930"/>
                <a:gridCol w="1176540"/>
              </a:tblGrid>
              <a:tr h="449294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Example 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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f()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sym typeface="Symbol"/>
                        </a:rPr>
                        <a:t> </a:t>
                      </a:r>
                      <a:endParaRPr lang="en-US" sz="2000" u="sng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0598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/>
                        </a:rPr>
                        <a:t></a:t>
                      </a:r>
                      <a:r>
                        <a:rPr lang="en-US" sz="2000" b="0" i="0" u="none" strike="noStrike" baseline="-25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g()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  <a:tr h="523632">
                <a:tc>
                  <a:txBody>
                    <a:bodyPr/>
                    <a:lstStyle/>
                    <a:p>
                      <a:pPr algn="l"/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 = </a:t>
                      </a:r>
                      <a:r>
                        <a:rPr lang="en-US" sz="2000" kern="1200" dirty="0" smtClean="0">
                          <a:solidFill>
                            <a:schemeClr val="tx1"/>
                          </a:solidFill>
                          <a:sym typeface="Symbol"/>
                        </a:rPr>
                        <a:t></a:t>
                      </a:r>
                      <a:r>
                        <a:rPr lang="en-US" sz="2000" b="0" baseline="-25000" dirty="0" smtClean="0">
                          <a:solidFill>
                            <a:schemeClr val="tx1"/>
                          </a:solidFill>
                        </a:rPr>
                        <a:t>g()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g(v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,v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100594" marR="100594" marT="51793" marB="51793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cs typeface="Arial"/>
                        </a:rPr>
                        <a:t>Ø</a:t>
                      </a:r>
                      <a:endParaRPr lang="en-US" sz="2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00594" marR="100594" marT="51793" marB="5179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04161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Identity: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(Row(A)) = 1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Identity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diag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(Col(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A)) = 1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When does?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G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enerally possible when</a:t>
            </a:r>
          </a:p>
          <a:p>
            <a:pPr marL="0" indent="0" algn="ctr">
              <a:buNone/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g()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            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f()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 some circumstances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and  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 = A = I A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0179" name="Rectangle 200"/>
          <p:cNvSpPr>
            <a:spLocks noChangeArrowheads="1"/>
          </p:cNvSpPr>
          <p:nvPr/>
        </p:nvSpPr>
        <p:spPr bwMode="auto">
          <a:xfrm>
            <a:off x="637382" y="6361853"/>
            <a:ext cx="9104948" cy="42397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Similar to linear algebra for a limited set of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</a:t>
            </a:r>
            <a:r>
              <a:rPr lang="en-US" b="1"/>
              <a:t> and </a:t>
            </a:r>
            <a:r>
              <a:rPr lang="en-US">
                <a:solidFill>
                  <a:srgbClr val="0000FF"/>
                </a:solidFill>
                <a:sym typeface="Symbol" charset="0"/>
              </a:rPr>
              <a:t></a:t>
            </a:r>
            <a:r>
              <a:rPr lang="en-US" b="1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32952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07241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Left Inverse: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A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left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Right Inverse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:	</a:t>
            </a:r>
            <a:r>
              <a:rPr lang="en-US" b="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30000" dirty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-</a:t>
            </a:r>
            <a:r>
              <a:rPr lang="en-US" b="0" baseline="30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= </a:t>
            </a: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Is it possible to construct matrix inverses with no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>
                <a:solidFill>
                  <a:srgbClr val="000000"/>
                </a:solidFill>
                <a:sym typeface="Symbol"/>
              </a:rPr>
              <a:t> inverse and no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inverse</a:t>
            </a:r>
          </a:p>
          <a:p>
            <a:pPr>
              <a:defRPr/>
            </a:pPr>
            <a:endParaRPr lang="en-US" b="0" kern="1200" dirty="0" smtClean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Generally, no. Exception</a:t>
            </a:r>
          </a:p>
          <a:p>
            <a:pPr lvl="1"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smtClean="0">
                <a:latin typeface="Helvetica" charset="0"/>
                <a:ea typeface="ＭＳ Ｐゴシック" charset="0"/>
                <a:cs typeface="ＭＳ Ｐゴシック" charset="0"/>
              </a:rPr>
              <a:t>is a column/row vector</a:t>
            </a:r>
            <a:endParaRPr lang="en-US" b="0" dirty="0">
              <a:solidFill>
                <a:srgbClr val="0000FF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>
                <a:solidFill>
                  <a:srgbClr val="0000FF"/>
                </a:solidFill>
              </a:rPr>
              <a:t>g(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,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= </a:t>
            </a:r>
            <a:r>
              <a:rPr lang="en-US" kern="1200" dirty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>
                <a:solidFill>
                  <a:srgbClr val="0000FF"/>
                </a:solidFill>
              </a:rPr>
              <a:t>f(</a:t>
            </a:r>
            <a:r>
              <a:rPr lang="en-US" b="0" baseline="-25000" dirty="0" smtClean="0">
                <a:solidFill>
                  <a:srgbClr val="0000FF"/>
                </a:solidFill>
              </a:rPr>
              <a:t>)</a:t>
            </a:r>
          </a:p>
          <a:p>
            <a:pPr lvl="1">
              <a:defRPr/>
            </a:pPr>
            <a:r>
              <a:rPr lang="en-US" b="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err="1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right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/left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is 1x1 equal to “local” 1 (i.e.,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err="1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wrt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to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 lvl="1"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b="0" kern="1200" dirty="0">
              <a:solidFill>
                <a:srgbClr val="000000"/>
              </a:solidFill>
              <a:sym typeface="Symbol"/>
            </a:endParaRPr>
          </a:p>
        </p:txBody>
      </p:sp>
      <p:sp>
        <p:nvSpPr>
          <p:cNvPr id="51203" name="Rectangle 200"/>
          <p:cNvSpPr>
            <a:spLocks noChangeArrowheads="1"/>
          </p:cNvSpPr>
          <p:nvPr/>
        </p:nvSpPr>
        <p:spPr bwMode="auto">
          <a:xfrm>
            <a:off x="637382" y="6158548"/>
            <a:ext cx="8597749" cy="76104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Different from linear algebra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Inverses generally do not appear in associative arrays</a:t>
            </a:r>
          </a:p>
        </p:txBody>
      </p:sp>
    </p:spTree>
    <p:extLst>
      <p:ext uri="{BB962C8B-B14F-4D97-AF65-F5344CB8AC3E}">
        <p14:creationId xmlns:p14="http://schemas.microsoft.com/office/powerpoint/2010/main" xmlns="" val="377510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297244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b="0" baseline="-25000" dirty="0" smtClean="0">
                <a:solidFill>
                  <a:srgbClr val="0000FF"/>
                </a:solidFill>
              </a:rPr>
              <a:t>g</a:t>
            </a:r>
            <a:r>
              <a:rPr lang="en-US" b="0" kern="1200" dirty="0" smtClean="0">
                <a:sym typeface="Symbol"/>
              </a:rPr>
              <a:t>,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b="0" baseline="-25000" dirty="0" smtClean="0">
                <a:solidFill>
                  <a:srgbClr val="0000FF"/>
                </a:solidFill>
              </a:rPr>
              <a:t>f</a:t>
            </a:r>
            <a:endParaRPr lang="en-US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 and have 1 element per row and column</a:t>
            </a: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Eigenvector equation</a:t>
            </a:r>
          </a:p>
          <a:p>
            <a:pPr marL="0" indent="0" algn="ctr"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              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= 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>
                <a:solidFill>
                  <a:srgbClr val="0000FF"/>
                </a:solidFill>
                <a:sym typeface="Symbol"/>
              </a:rPr>
              <a:t></a:t>
            </a: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where:  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e</a:t>
            </a:r>
            <a:r>
              <a:rPr lang="en-US" b="0" baseline="-25000" dirty="0" smtClean="0">
                <a:solidFill>
                  <a:srgbClr val="0000FF"/>
                </a:solidFill>
                <a:sym typeface="Symbol"/>
              </a:rPr>
              <a:t>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f(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,e</a:t>
            </a:r>
            <a:r>
              <a:rPr lang="en-US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endParaRPr lang="en-US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086321"/>
            <a:ext cx="7948607" cy="776092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Eigenvector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must match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7403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 (simple case)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115803"/>
            <a:ext cx="8549640" cy="4932021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sz="2000" b="0" kern="1200" dirty="0">
                <a:solidFill>
                  <a:srgbClr val="000000"/>
                </a:solidFill>
                <a:sym typeface="Symbol"/>
              </a:rPr>
              <a:t>Let </a:t>
            </a:r>
            <a:r>
              <a:rPr lang="en-US" sz="2000" b="0" kern="1200" dirty="0">
                <a:solidFill>
                  <a:srgbClr val="0000FF"/>
                </a:solidFill>
                <a:sym typeface="Symbol"/>
              </a:rPr>
              <a:t>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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g</a:t>
            </a:r>
            <a:r>
              <a:rPr lang="en-US" sz="2000" b="0" kern="1200" dirty="0" smtClean="0">
                <a:sym typeface="Symbol"/>
              </a:rPr>
              <a:t>,</a:t>
            </a:r>
            <a:r>
              <a:rPr lang="en-US" sz="2000" b="0" kern="1200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 = </a:t>
            </a:r>
            <a:r>
              <a:rPr lang="en-US" sz="2000" kern="1200" dirty="0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n-US" sz="2000" b="0" baseline="-25000" dirty="0" smtClean="0">
                <a:solidFill>
                  <a:srgbClr val="0000FF"/>
                </a:solidFill>
              </a:rPr>
              <a:t>f</a:t>
            </a:r>
            <a:endParaRPr lang="en-US" sz="2000" b="0" kern="1200" dirty="0">
              <a:solidFill>
                <a:srgbClr val="000000"/>
              </a:solidFill>
              <a:sym typeface="Symbol"/>
            </a:endParaRPr>
          </a:p>
          <a:p>
            <a:pPr>
              <a:defRPr/>
            </a:pPr>
            <a:endParaRPr lang="en-US" sz="200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Let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be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NxN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 (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or 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dirty="0" err="1" smtClean="0">
                <a:latin typeface="Arial" charset="0"/>
                <a:ea typeface="ＭＳ Ｐゴシック" charset="0"/>
                <a:cs typeface="ＭＳ Ｐゴシック" charset="0"/>
              </a:rPr>
              <a:t>xN</a:t>
            </a:r>
            <a:r>
              <a:rPr lang="en-US" sz="2000" b="0" baseline="-25000" dirty="0" err="1" smtClean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?) and have 1 element per row and column</a:t>
            </a: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 algn="ctr">
              <a:buNone/>
              <a:defRPr/>
            </a:pP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		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,r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err="1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requires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A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A  =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 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	(A A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sz="2000" b="0" baseline="3000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T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 =  A A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endParaRPr lang="en-US" sz="2000" b="0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000" b="0" dirty="0" smtClean="0">
                <a:latin typeface="Arial" charset="0"/>
                <a:ea typeface="ＭＳ Ｐゴシック" charset="0"/>
                <a:cs typeface="ＭＳ Ｐゴシック" charset="0"/>
              </a:rPr>
              <a:t>where</a:t>
            </a:r>
            <a:r>
              <a:rPr lang="en-US" sz="2000" b="0" dirty="0">
                <a:latin typeface="Arial" charset="0"/>
                <a:ea typeface="ＭＳ Ｐゴシック" charset="0"/>
                <a:cs typeface="ＭＳ Ｐゴシック" charset="0"/>
              </a:rPr>
              <a:t>:  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f</a:t>
            </a:r>
            <a:r>
              <a:rPr lang="en-US" sz="2000" b="0" dirty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sz="2000" b="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v</a:t>
            </a:r>
            <a:r>
              <a:rPr lang="en-US" sz="2000" b="0" baseline="-25000" dirty="0" err="1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,v</a:t>
            </a:r>
            <a:r>
              <a:rPr lang="en-US" sz="2000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2000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+</a:t>
            </a:r>
            <a:r>
              <a:rPr lang="en-US" sz="2000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sz="2000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endParaRPr lang="en-US" sz="2000" b="0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  <a:defRPr/>
            </a:pPr>
            <a:endParaRPr lang="en-US" sz="2000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60357" y="6285905"/>
            <a:ext cx="8275193" cy="688864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 err="1"/>
              <a:t>Pseudoinverse</a:t>
            </a:r>
            <a:r>
              <a:rPr lang="en-US" b="1" dirty="0"/>
              <a:t> equation satisfied in a simple case</a:t>
            </a:r>
          </a:p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>
                <a:solidFill>
                  <a:srgbClr val="000000"/>
                </a:solidFill>
                <a:sym typeface="Symbol"/>
              </a:rPr>
              <a:t>Row and column keys can be different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02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Future Work: Got Theorems?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315388"/>
            <a:ext cx="8549640" cy="4917482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Spanning theorems: when is a span a vector space?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dependence: adding a vector doesn’t change span?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Identity Array: when do left/right identity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Inverse: why doesn’t it exist?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Determinant: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Pseudoinverse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: existence? How to compute?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Linear transforms: </a:t>
            </a:r>
            <a:r>
              <a:rPr lang="en-US" dirty="0" err="1" smtClean="0">
                <a:latin typeface="Arial" charset="0"/>
                <a:ea typeface="ＭＳ Ｐゴシック" charset="0"/>
                <a:cs typeface="ＭＳ Ｐゴシック" charset="0"/>
              </a:rPr>
              <a:t>existance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?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Norms or inner product space</a:t>
            </a:r>
          </a:p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C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ompressive sensing requirements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Eigenvectors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Convolution (with next operator)</a:t>
            </a: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Complementary matrices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Rectangle 200"/>
          <p:cNvSpPr>
            <a:spLocks noChangeArrowheads="1"/>
          </p:cNvSpPr>
          <p:nvPr/>
        </p:nvSpPr>
        <p:spPr bwMode="auto">
          <a:xfrm>
            <a:off x="778501" y="6521777"/>
            <a:ext cx="7930463" cy="44548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 dirty="0"/>
              <a:t>For which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, </a:t>
            </a:r>
            <a:r>
              <a:rPr lang="en-US">
                <a:solidFill>
                  <a:srgbClr val="0000FF"/>
                </a:solidFill>
                <a:sym typeface="Symbol"/>
              </a:rPr>
              <a:t>, 0/1</a:t>
            </a:r>
            <a:r>
              <a:rPr lang="en-US" b="1">
                <a:sym typeface="Symbol"/>
              </a:rPr>
              <a:t> </a:t>
            </a:r>
            <a:r>
              <a:rPr lang="en-US" b="1" dirty="0">
                <a:sym typeface="Symbol"/>
              </a:rPr>
              <a:t>do these apply</a:t>
            </a:r>
            <a:endParaRPr lang="en-US" dirty="0">
              <a:solidFill>
                <a:srgbClr val="000000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798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885949"/>
            <a:ext cx="9007651" cy="5054255"/>
          </a:xfrm>
        </p:spPr>
        <p:txBody>
          <a:bodyPr/>
          <a:lstStyle/>
          <a:p>
            <a:r>
              <a:rPr lang="en-US" dirty="0" smtClean="0"/>
              <a:t>Create a formal basis for working with these data structures based on an Algebra of Associative Arrays</a:t>
            </a:r>
          </a:p>
          <a:p>
            <a:r>
              <a:rPr lang="en-US" dirty="0" smtClean="0"/>
              <a:t>Better Algorithms</a:t>
            </a:r>
          </a:p>
          <a:p>
            <a:pPr lvl="1"/>
            <a:r>
              <a:rPr lang="en-US" dirty="0" smtClean="0"/>
              <a:t>Can create algorithms by applying standard mathematical tools (linear algebra and detection theory)</a:t>
            </a:r>
          </a:p>
          <a:p>
            <a:r>
              <a:rPr lang="en-US" dirty="0" smtClean="0"/>
              <a:t>Faster Implementation</a:t>
            </a:r>
          </a:p>
          <a:p>
            <a:pPr lvl="1"/>
            <a:r>
              <a:rPr lang="en-US" dirty="0" smtClean="0"/>
              <a:t>Associative array software libraries allow these algorithms to be implemented with ~50x less effort</a:t>
            </a:r>
          </a:p>
          <a:p>
            <a:r>
              <a:rPr lang="en-US" dirty="0" smtClean="0"/>
              <a:t>Good for managers, too</a:t>
            </a:r>
          </a:p>
          <a:p>
            <a:pPr lvl="1"/>
            <a:r>
              <a:rPr lang="en-US" dirty="0" smtClean="0"/>
              <a:t>Much simpler than Microsoft Excel; formally correct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136881"/>
            <a:ext cx="7989241" cy="9259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Goal: Signal Processing on</a:t>
            </a:r>
            <a:br>
              <a:rPr lang="en-US" dirty="0" smtClean="0"/>
            </a:br>
            <a:r>
              <a:rPr lang="en-US" dirty="0" smtClean="0"/>
              <a:t>Graphs/Strings/Spreadsheets/Tables/ 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Summary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Algebra of Associative Arrays provides the mathematics for representing and operating on Spreadsheets and Big Tables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Small number of assumptions yields a rich mathematical environment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Much of linear algebra is available without </a:t>
            </a:r>
            <a:r>
              <a:rPr lang="en-US" b="0" kern="1200" dirty="0" smtClean="0">
                <a:solidFill>
                  <a:srgbClr val="0000FF"/>
                </a:solidFill>
                <a:sym typeface="Symbol"/>
              </a:rPr>
              <a:t></a:t>
            </a:r>
            <a:r>
              <a:rPr lang="en-US" b="0" kern="1200" dirty="0" smtClean="0">
                <a:solidFill>
                  <a:srgbClr val="000000"/>
                </a:solidFill>
                <a:sym typeface="Symbol"/>
              </a:rPr>
              <a:t> </a:t>
            </a:r>
            <a:r>
              <a:rPr lang="en-US" kern="1200" dirty="0">
                <a:solidFill>
                  <a:srgbClr val="000000"/>
                </a:solidFill>
                <a:sym typeface="Symbol"/>
              </a:rPr>
              <a:t>inverse and </a:t>
            </a:r>
            <a:r>
              <a:rPr lang="en-US" b="0" dirty="0" smtClean="0">
                <a:solidFill>
                  <a:srgbClr val="0000FF"/>
                </a:solidFill>
                <a:sym typeface="Symbol"/>
              </a:rPr>
              <a:t>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inverse</a:t>
            </a:r>
          </a:p>
        </p:txBody>
      </p:sp>
    </p:spTree>
    <p:extLst>
      <p:ext uri="{BB962C8B-B14F-4D97-AF65-F5344CB8AC3E}">
        <p14:creationId xmlns:p14="http://schemas.microsoft.com/office/powerpoint/2010/main" xmlns="" val="139361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Code &amp;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54380" y="1624648"/>
            <a:ext cx="8549640" cy="4663440"/>
          </a:xfrm>
          <a:prstGeom prst="rect">
            <a:avLst/>
          </a:prstGeom>
        </p:spPr>
        <p:txBody>
          <a:bodyPr lIns="101882" tIns="50941" rIns="101882" bIns="50941"/>
          <a:lstStyle/>
          <a:p>
            <a:r>
              <a:rPr lang="en-US" dirty="0" smtClean="0"/>
              <a:t>Example Code</a:t>
            </a:r>
          </a:p>
          <a:p>
            <a:pPr lvl="1"/>
            <a:r>
              <a:rPr lang="en-US" dirty="0" smtClean="0"/>
              <a:t>D4Muser_share</a:t>
            </a:r>
            <a:r>
              <a:rPr lang="en-US" dirty="0"/>
              <a:t>/Examples/1Intro/3GroupTheory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Assignment 2</a:t>
            </a:r>
          </a:p>
          <a:p>
            <a:pPr lvl="1"/>
            <a:r>
              <a:rPr lang="en-US" dirty="0" smtClean="0"/>
              <a:t>Define</a:t>
            </a:r>
            <a:r>
              <a:rPr lang="en-US" dirty="0"/>
              <a:t>, in words, a list of operations that make “sense” for your associative arrays in </a:t>
            </a:r>
            <a:r>
              <a:rPr lang="en-US" dirty="0" smtClean="0"/>
              <a:t>Assignment 1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xplain </a:t>
            </a:r>
            <a:r>
              <a:rPr lang="en-US" dirty="0"/>
              <a:t>your reasoning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1015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Relational Model High Level Comparison</a:t>
            </a:r>
          </a:p>
        </p:txBody>
      </p:sp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777082" y="5510819"/>
            <a:ext cx="8839518" cy="136736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02578" tIns="51290" rIns="102578" bIns="51290"/>
          <a:lstStyle/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Relational algebra (Codd 1970) is the de facto theory of databases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The design goal of relational algebra and associative arrays algebra are fundamentally different</a:t>
            </a:r>
          </a:p>
          <a:p>
            <a:pPr marL="382059" indent="-382059">
              <a:lnSpc>
                <a:spcPct val="9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b="1"/>
              <a:t>Result in a fundamental differences in the theory</a:t>
            </a:r>
          </a:p>
        </p:txBody>
      </p:sp>
      <p:graphicFrame>
        <p:nvGraphicFramePr>
          <p:cNvPr id="92217" name="Group 57"/>
          <p:cNvGraphicFramePr>
            <a:graphicFrameLocks noGrp="1"/>
          </p:cNvGraphicFramePr>
          <p:nvPr/>
        </p:nvGraphicFramePr>
        <p:xfrm>
          <a:off x="1201420" y="1669627"/>
          <a:ext cx="8074660" cy="3501182"/>
        </p:xfrm>
        <a:graphic>
          <a:graphicData uri="http://schemas.openxmlformats.org/drawingml/2006/table">
            <a:tbl>
              <a:tblPr/>
              <a:tblGrid>
                <a:gridCol w="2107724"/>
                <a:gridCol w="2902268"/>
                <a:gridCol w="3064668"/>
              </a:tblGrid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Relational Database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Associative Arrays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Fill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Dense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Sparse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Columns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Static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Dynamic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Data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Untyped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#Rows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#Columns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Small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Unlimited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1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Dimensions</a:t>
                      </a: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 different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 same</a:t>
                      </a: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89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Main Operation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Join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Linear Algebra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16" marB="518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96734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Associative Arrays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5374" y="1215526"/>
            <a:ext cx="9007651" cy="5474698"/>
          </a:xfrm>
          <a:prstGeom prst="rect">
            <a:avLst/>
          </a:prstGeom>
        </p:spPr>
        <p:txBody>
          <a:bodyPr lIns="101882" tIns="50941" rIns="101882" bIns="50941"/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Extends associative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arrays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to 2D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and mixed data types</a:t>
            </a:r>
          </a:p>
          <a:p>
            <a:pPr algn="ctr"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A('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‘cited 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  </a:t>
            </a:r>
          </a:p>
          <a:p>
            <a:pPr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') = 47.0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spcBef>
                <a:spcPts val="1800"/>
              </a:spcBef>
              <a:tabLst>
                <a:tab pos="2112963" algn="l"/>
              </a:tabLst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Key innovation: 2D is 1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-to-1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with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triple 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store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/>
            </a:r>
            <a:b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ja-JP" altLang="en-US" b="0" smtClean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,‘cited </a:t>
            </a:r>
            <a:r>
              <a:rPr lang="ja-JP" alt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spcBef>
                <a:spcPts val="600"/>
              </a:spcBef>
              <a:buFontTx/>
              <a:buNone/>
              <a:tabLst>
                <a:tab pos="2112963" algn="l"/>
              </a:tabLst>
            </a:pPr>
            <a:r>
              <a:rPr lang="en-US" b="0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b="0" dirty="0">
                <a:latin typeface="Courier" charset="0"/>
                <a:ea typeface="ＭＳ Ｐゴシック" charset="0"/>
                <a:cs typeface="ＭＳ Ｐゴシック" charset="0"/>
              </a:rPr>
              <a:t> ','bob </a:t>
            </a:r>
            <a:r>
              <a:rPr lang="ja-JP" altLang="en-US" b="0" dirty="0">
                <a:latin typeface="Courier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,47.0)</a:t>
            </a:r>
            <a:endParaRPr lang="en-US" b="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5862751" y="4590076"/>
            <a:ext cx="265430" cy="922972"/>
            <a:chOff x="2776" y="1167"/>
            <a:chExt cx="152" cy="513"/>
          </a:xfrm>
        </p:grpSpPr>
        <p:sp>
          <p:nvSpPr>
            <p:cNvPr id="12" name="Line 8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 flipH="1" flipV="1">
            <a:off x="6170091" y="4590076"/>
            <a:ext cx="265430" cy="922972"/>
            <a:chOff x="2776" y="1167"/>
            <a:chExt cx="152" cy="513"/>
          </a:xfrm>
        </p:grpSpPr>
        <p:sp>
          <p:nvSpPr>
            <p:cNvPr id="15" name="Line 11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6128181" y="4339990"/>
            <a:ext cx="1356836" cy="239290"/>
            <a:chOff x="2928" y="1028"/>
            <a:chExt cx="777" cy="133"/>
          </a:xfrm>
        </p:grpSpPr>
        <p:sp>
          <p:nvSpPr>
            <p:cNvPr id="18" name="Line 14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Oval 16"/>
          <p:cNvSpPr>
            <a:spLocks noChangeAspect="1" noChangeArrowheads="1"/>
          </p:cNvSpPr>
          <p:nvPr/>
        </p:nvSpPr>
        <p:spPr bwMode="auto">
          <a:xfrm>
            <a:off x="6044361" y="4476727"/>
            <a:ext cx="209550" cy="215900"/>
          </a:xfrm>
          <a:prstGeom prst="ellipse">
            <a:avLst/>
          </a:prstGeom>
          <a:solidFill>
            <a:srgbClr val="0000FF"/>
          </a:solidFill>
          <a:ln w="12700">
            <a:solidFill>
              <a:srgbClr val="0000FF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pPr eaLnBrk="1" hangingPunct="1">
              <a:spcBef>
                <a:spcPct val="45000"/>
              </a:spcBef>
            </a:pPr>
            <a:endParaRPr lang="en-US" sz="3100" dirty="0">
              <a:latin typeface="Verdana" charset="0"/>
            </a:endParaRPr>
          </a:p>
        </p:txBody>
      </p: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6138659" y="5532838"/>
            <a:ext cx="1356836" cy="940964"/>
            <a:chOff x="2934" y="1691"/>
            <a:chExt cx="777" cy="523"/>
          </a:xfrm>
        </p:grpSpPr>
        <p:sp>
          <p:nvSpPr>
            <p:cNvPr id="22" name="Line 18"/>
            <p:cNvSpPr>
              <a:spLocks noChangeAspect="1" noChangeShapeType="1"/>
            </p:cNvSpPr>
            <p:nvPr/>
          </p:nvSpPr>
          <p:spPr bwMode="auto">
            <a:xfrm rot="3635357">
              <a:off x="3104" y="1995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934" y="1691"/>
              <a:ext cx="777" cy="523"/>
            </a:xfrm>
            <a:custGeom>
              <a:avLst/>
              <a:gdLst>
                <a:gd name="T0" fmla="*/ 0 w 777"/>
                <a:gd name="T1" fmla="*/ 514 h 523"/>
                <a:gd name="T2" fmla="*/ 6 w 777"/>
                <a:gd name="T3" fmla="*/ 523 h 523"/>
                <a:gd name="T4" fmla="*/ 176 w 777"/>
                <a:gd name="T5" fmla="*/ 343 h 523"/>
                <a:gd name="T6" fmla="*/ 615 w 777"/>
                <a:gd name="T7" fmla="*/ 247 h 523"/>
                <a:gd name="T8" fmla="*/ 777 w 777"/>
                <a:gd name="T9" fmla="*/ 0 h 5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7"/>
                <a:gd name="T16" fmla="*/ 0 h 523"/>
                <a:gd name="T17" fmla="*/ 777 w 777"/>
                <a:gd name="T18" fmla="*/ 523 h 5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7" h="523">
                  <a:moveTo>
                    <a:pt x="0" y="514"/>
                  </a:moveTo>
                  <a:lnTo>
                    <a:pt x="6" y="523"/>
                  </a:lnTo>
                  <a:cubicBezTo>
                    <a:pt x="35" y="495"/>
                    <a:pt x="74" y="389"/>
                    <a:pt x="176" y="343"/>
                  </a:cubicBezTo>
                  <a:cubicBezTo>
                    <a:pt x="278" y="297"/>
                    <a:pt x="515" y="304"/>
                    <a:pt x="615" y="247"/>
                  </a:cubicBezTo>
                  <a:cubicBezTo>
                    <a:pt x="715" y="190"/>
                    <a:pt x="746" y="95"/>
                    <a:pt x="777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5827826" y="422484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7497241" y="421764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5848781" y="647020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5763214" y="534032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7518196" y="543388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29" name="Oval 25"/>
          <p:cNvSpPr>
            <a:spLocks noChangeAspect="1" noChangeArrowheads="1"/>
          </p:cNvSpPr>
          <p:nvPr/>
        </p:nvSpPr>
        <p:spPr bwMode="auto">
          <a:xfrm>
            <a:off x="7385481" y="637664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0" name="Oval 27"/>
          <p:cNvSpPr>
            <a:spLocks noChangeAspect="1" noChangeArrowheads="1"/>
          </p:cNvSpPr>
          <p:nvPr/>
        </p:nvSpPr>
        <p:spPr bwMode="auto">
          <a:xfrm>
            <a:off x="738548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31" name="Oval 28"/>
          <p:cNvSpPr>
            <a:spLocks noChangeAspect="1" noChangeArrowheads="1"/>
          </p:cNvSpPr>
          <p:nvPr/>
        </p:nvSpPr>
        <p:spPr bwMode="auto">
          <a:xfrm>
            <a:off x="8726601" y="5426687"/>
            <a:ext cx="209550" cy="2159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grpSp>
        <p:nvGrpSpPr>
          <p:cNvPr id="32" name="Group 29"/>
          <p:cNvGrpSpPr>
            <a:grpSpLocks/>
          </p:cNvGrpSpPr>
          <p:nvPr/>
        </p:nvGrpSpPr>
        <p:grpSpPr bwMode="auto">
          <a:xfrm>
            <a:off x="7511211" y="5304344"/>
            <a:ext cx="1356836" cy="239290"/>
            <a:chOff x="2928" y="1028"/>
            <a:chExt cx="777" cy="133"/>
          </a:xfrm>
        </p:grpSpPr>
        <p:sp>
          <p:nvSpPr>
            <p:cNvPr id="33" name="Line 30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7" name="Group 32"/>
          <p:cNvGrpSpPr>
            <a:grpSpLocks/>
          </p:cNvGrpSpPr>
          <p:nvPr/>
        </p:nvGrpSpPr>
        <p:grpSpPr bwMode="auto">
          <a:xfrm>
            <a:off x="6142151" y="6261500"/>
            <a:ext cx="1356836" cy="239290"/>
            <a:chOff x="2928" y="1028"/>
            <a:chExt cx="777" cy="133"/>
          </a:xfrm>
        </p:grpSpPr>
        <p:sp>
          <p:nvSpPr>
            <p:cNvPr id="38" name="Line 33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5"/>
          <p:cNvGrpSpPr>
            <a:grpSpLocks/>
          </p:cNvGrpSpPr>
          <p:nvPr/>
        </p:nvGrpSpPr>
        <p:grpSpPr bwMode="auto">
          <a:xfrm flipH="1" flipV="1">
            <a:off x="6121196" y="6498990"/>
            <a:ext cx="1356836" cy="239290"/>
            <a:chOff x="2928" y="1028"/>
            <a:chExt cx="777" cy="133"/>
          </a:xfrm>
        </p:grpSpPr>
        <p:sp>
          <p:nvSpPr>
            <p:cNvPr id="41" name="Line 36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38"/>
          <p:cNvGrpSpPr>
            <a:grpSpLocks/>
          </p:cNvGrpSpPr>
          <p:nvPr/>
        </p:nvGrpSpPr>
        <p:grpSpPr bwMode="auto">
          <a:xfrm flipH="1" flipV="1">
            <a:off x="6149136" y="5534637"/>
            <a:ext cx="1356836" cy="239290"/>
            <a:chOff x="2928" y="1028"/>
            <a:chExt cx="777" cy="133"/>
          </a:xfrm>
        </p:grpSpPr>
        <p:sp>
          <p:nvSpPr>
            <p:cNvPr id="44" name="Line 39"/>
            <p:cNvSpPr>
              <a:spLocks noChangeAspect="1" noChangeShapeType="1"/>
            </p:cNvSpPr>
            <p:nvPr/>
          </p:nvSpPr>
          <p:spPr bwMode="auto">
            <a:xfrm rot="17163330" flipH="1">
              <a:off x="3451" y="1013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2928" y="1028"/>
              <a:ext cx="777" cy="133"/>
            </a:xfrm>
            <a:custGeom>
              <a:avLst/>
              <a:gdLst>
                <a:gd name="T0" fmla="*/ 0 w 777"/>
                <a:gd name="T1" fmla="*/ 124 h 133"/>
                <a:gd name="T2" fmla="*/ 375 w 777"/>
                <a:gd name="T3" fmla="*/ 1 h 133"/>
                <a:gd name="T4" fmla="*/ 777 w 777"/>
                <a:gd name="T5" fmla="*/ 133 h 133"/>
                <a:gd name="T6" fmla="*/ 0 60000 65536"/>
                <a:gd name="T7" fmla="*/ 0 60000 65536"/>
                <a:gd name="T8" fmla="*/ 0 60000 65536"/>
                <a:gd name="T9" fmla="*/ 0 w 777"/>
                <a:gd name="T10" fmla="*/ 0 h 133"/>
                <a:gd name="T11" fmla="*/ 777 w 777"/>
                <a:gd name="T12" fmla="*/ 133 h 1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77" h="133">
                  <a:moveTo>
                    <a:pt x="0" y="124"/>
                  </a:moveTo>
                  <a:cubicBezTo>
                    <a:pt x="123" y="62"/>
                    <a:pt x="246" y="0"/>
                    <a:pt x="375" y="1"/>
                  </a:cubicBezTo>
                  <a:cubicBezTo>
                    <a:pt x="504" y="2"/>
                    <a:pt x="640" y="67"/>
                    <a:pt x="777" y="13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1"/>
          <p:cNvGrpSpPr>
            <a:grpSpLocks/>
          </p:cNvGrpSpPr>
          <p:nvPr/>
        </p:nvGrpSpPr>
        <p:grpSpPr bwMode="auto">
          <a:xfrm flipV="1">
            <a:off x="5855766" y="5568822"/>
            <a:ext cx="265430" cy="922972"/>
            <a:chOff x="2776" y="1167"/>
            <a:chExt cx="152" cy="513"/>
          </a:xfrm>
        </p:grpSpPr>
        <p:sp>
          <p:nvSpPr>
            <p:cNvPr id="47" name="Line 42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44"/>
          <p:cNvGrpSpPr>
            <a:grpSpLocks/>
          </p:cNvGrpSpPr>
          <p:nvPr/>
        </p:nvGrpSpPr>
        <p:grpSpPr bwMode="auto">
          <a:xfrm flipH="1" flipV="1">
            <a:off x="7497241" y="4590076"/>
            <a:ext cx="265430" cy="922972"/>
            <a:chOff x="2776" y="1167"/>
            <a:chExt cx="152" cy="513"/>
          </a:xfrm>
        </p:grpSpPr>
        <p:sp>
          <p:nvSpPr>
            <p:cNvPr id="50" name="Line 45"/>
            <p:cNvSpPr>
              <a:spLocks noChangeAspect="1" noChangeShapeType="1"/>
            </p:cNvSpPr>
            <p:nvPr/>
          </p:nvSpPr>
          <p:spPr bwMode="auto">
            <a:xfrm rot="1855532" flipH="1" flipV="1">
              <a:off x="2828" y="1264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/>
            <p:cNvSpPr>
              <a:spLocks/>
            </p:cNvSpPr>
            <p:nvPr/>
          </p:nvSpPr>
          <p:spPr bwMode="auto">
            <a:xfrm>
              <a:off x="2776" y="1167"/>
              <a:ext cx="152" cy="513"/>
            </a:xfrm>
            <a:custGeom>
              <a:avLst/>
              <a:gdLst>
                <a:gd name="T0" fmla="*/ 152 w 152"/>
                <a:gd name="T1" fmla="*/ 513 h 513"/>
                <a:gd name="T2" fmla="*/ 38 w 152"/>
                <a:gd name="T3" fmla="*/ 371 h 513"/>
                <a:gd name="T4" fmla="*/ 19 w 152"/>
                <a:gd name="T5" fmla="*/ 212 h 513"/>
                <a:gd name="T6" fmla="*/ 152 w 152"/>
                <a:gd name="T7" fmla="*/ 0 h 51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"/>
                <a:gd name="T13" fmla="*/ 0 h 513"/>
                <a:gd name="T14" fmla="*/ 152 w 152"/>
                <a:gd name="T15" fmla="*/ 513 h 51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" h="513">
                  <a:moveTo>
                    <a:pt x="152" y="513"/>
                  </a:moveTo>
                  <a:cubicBezTo>
                    <a:pt x="106" y="467"/>
                    <a:pt x="60" y="421"/>
                    <a:pt x="38" y="371"/>
                  </a:cubicBezTo>
                  <a:cubicBezTo>
                    <a:pt x="16" y="321"/>
                    <a:pt x="0" y="274"/>
                    <a:pt x="19" y="212"/>
                  </a:cubicBezTo>
                  <a:cubicBezTo>
                    <a:pt x="38" y="150"/>
                    <a:pt x="95" y="75"/>
                    <a:pt x="15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47"/>
          <p:cNvGrpSpPr>
            <a:grpSpLocks/>
          </p:cNvGrpSpPr>
          <p:nvPr/>
        </p:nvGrpSpPr>
        <p:grpSpPr bwMode="auto">
          <a:xfrm>
            <a:off x="7485017" y="5522043"/>
            <a:ext cx="1334135" cy="976947"/>
            <a:chOff x="3696" y="1680"/>
            <a:chExt cx="764" cy="543"/>
          </a:xfrm>
        </p:grpSpPr>
        <p:sp>
          <p:nvSpPr>
            <p:cNvPr id="53" name="Line 48"/>
            <p:cNvSpPr>
              <a:spLocks noChangeAspect="1" noChangeShapeType="1"/>
            </p:cNvSpPr>
            <p:nvPr/>
          </p:nvSpPr>
          <p:spPr bwMode="auto">
            <a:xfrm rot="4334049">
              <a:off x="3989" y="2107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/>
            <p:cNvSpPr>
              <a:spLocks/>
            </p:cNvSpPr>
            <p:nvPr/>
          </p:nvSpPr>
          <p:spPr bwMode="auto">
            <a:xfrm>
              <a:off x="3696" y="168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" name="Group 50"/>
          <p:cNvGrpSpPr>
            <a:grpSpLocks/>
          </p:cNvGrpSpPr>
          <p:nvPr/>
        </p:nvGrpSpPr>
        <p:grpSpPr bwMode="auto">
          <a:xfrm>
            <a:off x="7521688" y="4595473"/>
            <a:ext cx="1334135" cy="976948"/>
            <a:chOff x="3726" y="1170"/>
            <a:chExt cx="764" cy="543"/>
          </a:xfrm>
        </p:grpSpPr>
        <p:sp>
          <p:nvSpPr>
            <p:cNvPr id="56" name="Line 51"/>
            <p:cNvSpPr>
              <a:spLocks noChangeAspect="1" noChangeShapeType="1"/>
            </p:cNvSpPr>
            <p:nvPr/>
          </p:nvSpPr>
          <p:spPr bwMode="auto">
            <a:xfrm rot="19202490" flipH="1">
              <a:off x="4304" y="1379"/>
              <a:ext cx="1" cy="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/>
            <p:cNvSpPr>
              <a:spLocks/>
            </p:cNvSpPr>
            <p:nvPr/>
          </p:nvSpPr>
          <p:spPr bwMode="auto">
            <a:xfrm rot="10800000" flipH="1">
              <a:off x="3726" y="1170"/>
              <a:ext cx="764" cy="543"/>
            </a:xfrm>
            <a:custGeom>
              <a:avLst/>
              <a:gdLst>
                <a:gd name="T0" fmla="*/ 753 w 764"/>
                <a:gd name="T1" fmla="*/ 0 h 543"/>
                <a:gd name="T2" fmla="*/ 764 w 764"/>
                <a:gd name="T3" fmla="*/ 14 h 543"/>
                <a:gd name="T4" fmla="*/ 485 w 764"/>
                <a:gd name="T5" fmla="*/ 380 h 543"/>
                <a:gd name="T6" fmla="*/ 0 w 764"/>
                <a:gd name="T7" fmla="*/ 543 h 5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4"/>
                <a:gd name="T13" fmla="*/ 0 h 543"/>
                <a:gd name="T14" fmla="*/ 764 w 764"/>
                <a:gd name="T15" fmla="*/ 543 h 5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4" h="543">
                  <a:moveTo>
                    <a:pt x="753" y="0"/>
                  </a:moveTo>
                  <a:lnTo>
                    <a:pt x="764" y="14"/>
                  </a:lnTo>
                  <a:cubicBezTo>
                    <a:pt x="719" y="77"/>
                    <a:pt x="612" y="292"/>
                    <a:pt x="485" y="380"/>
                  </a:cubicBezTo>
                  <a:cubicBezTo>
                    <a:pt x="358" y="468"/>
                    <a:pt x="179" y="505"/>
                    <a:pt x="0" y="54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7483271" y="6463007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59" name="Text Box 54"/>
          <p:cNvSpPr txBox="1">
            <a:spLocks noChangeArrowheads="1"/>
          </p:cNvSpPr>
          <p:nvPr/>
        </p:nvSpPr>
        <p:spPr bwMode="auto">
          <a:xfrm>
            <a:off x="8880271" y="5347524"/>
            <a:ext cx="205819" cy="37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1882" tIns="50941" rIns="101882" bIns="50941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60" name="Oval 55"/>
          <p:cNvSpPr>
            <a:spLocks noChangeAspect="1" noChangeArrowheads="1"/>
          </p:cNvSpPr>
          <p:nvPr/>
        </p:nvSpPr>
        <p:spPr bwMode="auto">
          <a:xfrm>
            <a:off x="6044361" y="542668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1" name="Oval 56"/>
          <p:cNvSpPr>
            <a:spLocks noChangeAspect="1" noChangeArrowheads="1"/>
          </p:cNvSpPr>
          <p:nvPr/>
        </p:nvSpPr>
        <p:spPr bwMode="auto">
          <a:xfrm>
            <a:off x="6044361" y="6376647"/>
            <a:ext cx="209550" cy="2159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2" name="Oval 58"/>
          <p:cNvSpPr>
            <a:spLocks noChangeAspect="1" noChangeArrowheads="1"/>
          </p:cNvSpPr>
          <p:nvPr/>
        </p:nvSpPr>
        <p:spPr bwMode="auto">
          <a:xfrm>
            <a:off x="1825421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3" name="Rectangle 59"/>
          <p:cNvSpPr>
            <a:spLocks noChangeAspect="1" noChangeArrowheads="1"/>
          </p:cNvSpPr>
          <p:nvPr/>
        </p:nvSpPr>
        <p:spPr bwMode="auto">
          <a:xfrm>
            <a:off x="1753824" y="4399363"/>
            <a:ext cx="2453482" cy="2531427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4" name="Oval 60"/>
          <p:cNvSpPr>
            <a:spLocks noChangeAspect="1" noChangeArrowheads="1"/>
          </p:cNvSpPr>
          <p:nvPr/>
        </p:nvSpPr>
        <p:spPr bwMode="auto">
          <a:xfrm>
            <a:off x="1825421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5" name="Oval 61"/>
          <p:cNvSpPr>
            <a:spLocks noChangeAspect="1" noChangeArrowheads="1"/>
          </p:cNvSpPr>
          <p:nvPr/>
        </p:nvSpPr>
        <p:spPr bwMode="auto">
          <a:xfrm>
            <a:off x="218514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6" name="Oval 62"/>
          <p:cNvSpPr>
            <a:spLocks noChangeAspect="1" noChangeArrowheads="1"/>
          </p:cNvSpPr>
          <p:nvPr/>
        </p:nvSpPr>
        <p:spPr bwMode="auto">
          <a:xfrm>
            <a:off x="2544876" y="632807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7" name="Oval 63"/>
          <p:cNvSpPr>
            <a:spLocks noChangeAspect="1" noChangeArrowheads="1"/>
          </p:cNvSpPr>
          <p:nvPr/>
        </p:nvSpPr>
        <p:spPr bwMode="auto">
          <a:xfrm>
            <a:off x="290634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8" name="Oval 64"/>
          <p:cNvSpPr>
            <a:spLocks noChangeAspect="1" noChangeArrowheads="1"/>
          </p:cNvSpPr>
          <p:nvPr/>
        </p:nvSpPr>
        <p:spPr bwMode="auto">
          <a:xfrm>
            <a:off x="3266077" y="632807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69" name="Oval 66"/>
          <p:cNvSpPr>
            <a:spLocks noChangeAspect="1" noChangeArrowheads="1"/>
          </p:cNvSpPr>
          <p:nvPr/>
        </p:nvSpPr>
        <p:spPr bwMode="auto">
          <a:xfrm>
            <a:off x="3987279" y="632807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0" name="Oval 68"/>
          <p:cNvSpPr>
            <a:spLocks noChangeAspect="1" noChangeArrowheads="1"/>
          </p:cNvSpPr>
          <p:nvPr/>
        </p:nvSpPr>
        <p:spPr bwMode="auto">
          <a:xfrm>
            <a:off x="2544876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1" name="Oval 69"/>
          <p:cNvSpPr>
            <a:spLocks noChangeAspect="1" noChangeArrowheads="1"/>
          </p:cNvSpPr>
          <p:nvPr/>
        </p:nvSpPr>
        <p:spPr bwMode="auto">
          <a:xfrm>
            <a:off x="2906349" y="4473129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2" name="Oval 70"/>
          <p:cNvSpPr>
            <a:spLocks noChangeAspect="1" noChangeArrowheads="1"/>
          </p:cNvSpPr>
          <p:nvPr/>
        </p:nvSpPr>
        <p:spPr bwMode="auto">
          <a:xfrm>
            <a:off x="3266077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3" name="Oval 71"/>
          <p:cNvSpPr>
            <a:spLocks noChangeAspect="1" noChangeArrowheads="1"/>
          </p:cNvSpPr>
          <p:nvPr/>
        </p:nvSpPr>
        <p:spPr bwMode="auto">
          <a:xfrm>
            <a:off x="3625804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4" name="Oval 72"/>
          <p:cNvSpPr>
            <a:spLocks noChangeAspect="1" noChangeArrowheads="1"/>
          </p:cNvSpPr>
          <p:nvPr/>
        </p:nvSpPr>
        <p:spPr bwMode="auto">
          <a:xfrm>
            <a:off x="3987279" y="4473129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5" name="Oval 73"/>
          <p:cNvSpPr>
            <a:spLocks noChangeAspect="1" noChangeArrowheads="1"/>
          </p:cNvSpPr>
          <p:nvPr/>
        </p:nvSpPr>
        <p:spPr bwMode="auto">
          <a:xfrm>
            <a:off x="2537891" y="4858151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6" name="Oval 75"/>
          <p:cNvSpPr>
            <a:spLocks noChangeAspect="1" noChangeArrowheads="1"/>
          </p:cNvSpPr>
          <p:nvPr/>
        </p:nvSpPr>
        <p:spPr bwMode="auto">
          <a:xfrm>
            <a:off x="2558846" y="4858151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7" name="Oval 76"/>
          <p:cNvSpPr>
            <a:spLocks noChangeAspect="1" noChangeArrowheads="1"/>
          </p:cNvSpPr>
          <p:nvPr/>
        </p:nvSpPr>
        <p:spPr bwMode="auto">
          <a:xfrm>
            <a:off x="2906349" y="48437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3625804" y="484375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79" name="Oval 78"/>
          <p:cNvSpPr>
            <a:spLocks noChangeAspect="1" noChangeArrowheads="1"/>
          </p:cNvSpPr>
          <p:nvPr/>
        </p:nvSpPr>
        <p:spPr bwMode="auto">
          <a:xfrm>
            <a:off x="2185149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0" name="Oval 80"/>
          <p:cNvSpPr>
            <a:spLocks noChangeAspect="1" noChangeArrowheads="1"/>
          </p:cNvSpPr>
          <p:nvPr/>
        </p:nvSpPr>
        <p:spPr bwMode="auto">
          <a:xfrm>
            <a:off x="2906349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1" name="Oval 81"/>
          <p:cNvSpPr>
            <a:spLocks noChangeAspect="1" noChangeArrowheads="1"/>
          </p:cNvSpPr>
          <p:nvPr/>
        </p:nvSpPr>
        <p:spPr bwMode="auto">
          <a:xfrm>
            <a:off x="3266077" y="5214386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2" name="Oval 82"/>
          <p:cNvSpPr>
            <a:spLocks noChangeAspect="1" noChangeArrowheads="1"/>
          </p:cNvSpPr>
          <p:nvPr/>
        </p:nvSpPr>
        <p:spPr bwMode="auto">
          <a:xfrm>
            <a:off x="3625804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3" name="Oval 83"/>
          <p:cNvSpPr>
            <a:spLocks noChangeAspect="1" noChangeArrowheads="1"/>
          </p:cNvSpPr>
          <p:nvPr/>
        </p:nvSpPr>
        <p:spPr bwMode="auto">
          <a:xfrm>
            <a:off x="3987279" y="5214386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4" name="Oval 84"/>
          <p:cNvSpPr>
            <a:spLocks noChangeAspect="1" noChangeArrowheads="1"/>
          </p:cNvSpPr>
          <p:nvPr/>
        </p:nvSpPr>
        <p:spPr bwMode="auto">
          <a:xfrm>
            <a:off x="1825421" y="5586814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5" name="Oval 85"/>
          <p:cNvSpPr>
            <a:spLocks noChangeAspect="1" noChangeArrowheads="1"/>
          </p:cNvSpPr>
          <p:nvPr/>
        </p:nvSpPr>
        <p:spPr bwMode="auto">
          <a:xfrm>
            <a:off x="2185149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6" name="Oval 87"/>
          <p:cNvSpPr>
            <a:spLocks noChangeAspect="1" noChangeArrowheads="1"/>
          </p:cNvSpPr>
          <p:nvPr/>
        </p:nvSpPr>
        <p:spPr bwMode="auto">
          <a:xfrm>
            <a:off x="3266077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7" name="Oval 88"/>
          <p:cNvSpPr>
            <a:spLocks noChangeAspect="1" noChangeArrowheads="1"/>
          </p:cNvSpPr>
          <p:nvPr/>
        </p:nvSpPr>
        <p:spPr bwMode="auto">
          <a:xfrm>
            <a:off x="3625804" y="5586814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8" name="Oval 89"/>
          <p:cNvSpPr>
            <a:spLocks noChangeAspect="1" noChangeArrowheads="1"/>
          </p:cNvSpPr>
          <p:nvPr/>
        </p:nvSpPr>
        <p:spPr bwMode="auto">
          <a:xfrm>
            <a:off x="3987279" y="5586814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89" name="Oval 90"/>
          <p:cNvSpPr>
            <a:spLocks noChangeAspect="1" noChangeArrowheads="1"/>
          </p:cNvSpPr>
          <p:nvPr/>
        </p:nvSpPr>
        <p:spPr bwMode="auto">
          <a:xfrm>
            <a:off x="1825421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0" name="Oval 91"/>
          <p:cNvSpPr>
            <a:spLocks noChangeAspect="1" noChangeArrowheads="1"/>
          </p:cNvSpPr>
          <p:nvPr/>
        </p:nvSpPr>
        <p:spPr bwMode="auto">
          <a:xfrm>
            <a:off x="2185149" y="5957442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1" name="Oval 92"/>
          <p:cNvSpPr>
            <a:spLocks noChangeAspect="1" noChangeArrowheads="1"/>
          </p:cNvSpPr>
          <p:nvPr/>
        </p:nvSpPr>
        <p:spPr bwMode="auto">
          <a:xfrm>
            <a:off x="2544876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2" name="Oval 93"/>
          <p:cNvSpPr>
            <a:spLocks noChangeAspect="1" noChangeArrowheads="1"/>
          </p:cNvSpPr>
          <p:nvPr/>
        </p:nvSpPr>
        <p:spPr bwMode="auto">
          <a:xfrm>
            <a:off x="2906349" y="5957442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3" name="Oval 95"/>
          <p:cNvSpPr>
            <a:spLocks noChangeAspect="1" noChangeArrowheads="1"/>
          </p:cNvSpPr>
          <p:nvPr/>
        </p:nvSpPr>
        <p:spPr bwMode="auto">
          <a:xfrm>
            <a:off x="3987279" y="5957442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4" name="Oval 96"/>
          <p:cNvSpPr>
            <a:spLocks noChangeAspect="1" noChangeArrowheads="1"/>
          </p:cNvSpPr>
          <p:nvPr/>
        </p:nvSpPr>
        <p:spPr bwMode="auto">
          <a:xfrm>
            <a:off x="1825421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5" name="Oval 97"/>
          <p:cNvSpPr>
            <a:spLocks noChangeAspect="1" noChangeArrowheads="1"/>
          </p:cNvSpPr>
          <p:nvPr/>
        </p:nvSpPr>
        <p:spPr bwMode="auto">
          <a:xfrm>
            <a:off x="2185149" y="6700498"/>
            <a:ext cx="150178" cy="154728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6" name="Oval 98"/>
          <p:cNvSpPr>
            <a:spLocks noChangeAspect="1" noChangeArrowheads="1"/>
          </p:cNvSpPr>
          <p:nvPr/>
        </p:nvSpPr>
        <p:spPr bwMode="auto">
          <a:xfrm>
            <a:off x="2544876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7" name="Oval 99"/>
          <p:cNvSpPr>
            <a:spLocks noChangeAspect="1" noChangeArrowheads="1"/>
          </p:cNvSpPr>
          <p:nvPr/>
        </p:nvSpPr>
        <p:spPr bwMode="auto">
          <a:xfrm>
            <a:off x="2906349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8" name="Oval 100"/>
          <p:cNvSpPr>
            <a:spLocks noChangeAspect="1" noChangeArrowheads="1"/>
          </p:cNvSpPr>
          <p:nvPr/>
        </p:nvSpPr>
        <p:spPr bwMode="auto">
          <a:xfrm>
            <a:off x="3625804" y="6700498"/>
            <a:ext cx="150178" cy="154728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99" name="Oval 102"/>
          <p:cNvSpPr>
            <a:spLocks noChangeAspect="1" noChangeArrowheads="1"/>
          </p:cNvSpPr>
          <p:nvPr/>
        </p:nvSpPr>
        <p:spPr bwMode="auto">
          <a:xfrm>
            <a:off x="2188641" y="4498318"/>
            <a:ext cx="150178" cy="154728"/>
          </a:xfrm>
          <a:prstGeom prst="ellipse">
            <a:avLst/>
          </a:prstGeom>
          <a:solidFill>
            <a:srgbClr val="008000"/>
          </a:solidFill>
          <a:ln w="12700">
            <a:solidFill>
              <a:srgbClr val="008000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>
              <a:solidFill>
                <a:srgbClr val="008000"/>
              </a:solidFill>
            </a:endParaRPr>
          </a:p>
        </p:txBody>
      </p:sp>
      <p:sp>
        <p:nvSpPr>
          <p:cNvPr id="100" name="Rectangle 104"/>
          <p:cNvSpPr>
            <a:spLocks noChangeArrowheads="1"/>
          </p:cNvSpPr>
          <p:nvPr/>
        </p:nvSpPr>
        <p:spPr bwMode="auto">
          <a:xfrm>
            <a:off x="632732" y="4304007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1" name="Rectangle 105"/>
          <p:cNvSpPr>
            <a:spLocks noChangeArrowheads="1"/>
          </p:cNvSpPr>
          <p:nvPr/>
        </p:nvSpPr>
        <p:spPr bwMode="auto">
          <a:xfrm rot="-5400000">
            <a:off x="1885021" y="3870990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  <p:sp>
        <p:nvSpPr>
          <p:cNvPr id="102" name="Oval 106"/>
          <p:cNvSpPr>
            <a:spLocks noChangeAspect="1" noChangeArrowheads="1"/>
          </p:cNvSpPr>
          <p:nvPr/>
        </p:nvSpPr>
        <p:spPr bwMode="auto">
          <a:xfrm>
            <a:off x="7385481" y="4476727"/>
            <a:ext cx="209550" cy="21590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lIns="101882" tIns="50941" rIns="101882" bIns="50941" anchor="ctr"/>
          <a:lstStyle/>
          <a:p>
            <a:endParaRPr lang="en-US" b="0"/>
          </a:p>
        </p:txBody>
      </p:sp>
      <p:sp>
        <p:nvSpPr>
          <p:cNvPr id="103" name="Rectangle 107"/>
          <p:cNvSpPr>
            <a:spLocks noChangeArrowheads="1"/>
          </p:cNvSpPr>
          <p:nvPr/>
        </p:nvSpPr>
        <p:spPr bwMode="auto">
          <a:xfrm>
            <a:off x="6206762" y="3911789"/>
            <a:ext cx="802071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smtClean="0">
                <a:solidFill>
                  <a:srgbClr val="008000"/>
                </a:solidFill>
                <a:latin typeface="Courier" charset="0"/>
              </a:rPr>
              <a:t>cited</a:t>
            </a:r>
            <a:endParaRPr lang="en-US" sz="2200" dirty="0">
              <a:solidFill>
                <a:srgbClr val="008000"/>
              </a:solidFill>
              <a:latin typeface="Courier" charset="0"/>
            </a:endParaRPr>
          </a:p>
        </p:txBody>
      </p:sp>
      <p:sp>
        <p:nvSpPr>
          <p:cNvPr id="104" name="Rectangle 108"/>
          <p:cNvSpPr>
            <a:spLocks noChangeArrowheads="1"/>
          </p:cNvSpPr>
          <p:nvPr/>
        </p:nvSpPr>
        <p:spPr bwMode="auto">
          <a:xfrm>
            <a:off x="5019312" y="4318401"/>
            <a:ext cx="1055345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 err="1">
                <a:solidFill>
                  <a:srgbClr val="0000FF"/>
                </a:solidFill>
                <a:latin typeface="Courier" charset="0"/>
              </a:rPr>
              <a:t>alice</a:t>
            </a:r>
            <a:endParaRPr lang="en-US" sz="2200" dirty="0">
              <a:solidFill>
                <a:srgbClr val="0000FF"/>
              </a:solidFill>
              <a:latin typeface="Courier" charset="0"/>
            </a:endParaRPr>
          </a:p>
        </p:txBody>
      </p:sp>
      <p:sp>
        <p:nvSpPr>
          <p:cNvPr id="105" name="Rectangle 109"/>
          <p:cNvSpPr>
            <a:spLocks noChangeArrowheads="1"/>
          </p:cNvSpPr>
          <p:nvPr/>
        </p:nvSpPr>
        <p:spPr bwMode="auto">
          <a:xfrm>
            <a:off x="7561852" y="4226644"/>
            <a:ext cx="715509" cy="44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  <a:latin typeface="Courier" charset="0"/>
              </a:rPr>
              <a:t>bob</a:t>
            </a:r>
            <a:endParaRPr lang="en-US" sz="2200" dirty="0">
              <a:latin typeface="Courie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522429" y="1253812"/>
            <a:ext cx="9007651" cy="5474698"/>
          </a:xfrm>
        </p:spPr>
        <p:txBody>
          <a:bodyPr/>
          <a:lstStyle/>
          <a:p>
            <a:r>
              <a:rPr lang="en-US" dirty="0" smtClean="0"/>
              <a:t>Key innovation: mathematical closure</a:t>
            </a:r>
          </a:p>
          <a:p>
            <a:pPr lvl="1"/>
            <a:r>
              <a:rPr lang="en-US" dirty="0" smtClean="0"/>
              <a:t>All associative array operations return associative arrays</a:t>
            </a:r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mathematical operations</a:t>
            </a:r>
          </a:p>
          <a:p>
            <a:pPr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	A + B      A - B      A &amp; B      A|B      A*B</a:t>
            </a:r>
            <a:endParaRPr lang="en-US" b="0" dirty="0" smtClean="0"/>
          </a:p>
          <a:p>
            <a:r>
              <a:rPr lang="en-US" dirty="0" smtClean="0"/>
              <a:t>Enables </a:t>
            </a:r>
            <a:r>
              <a:rPr lang="en-US" dirty="0" err="1" smtClean="0"/>
              <a:t>composable</a:t>
            </a:r>
            <a:r>
              <a:rPr lang="en-US" dirty="0" smtClean="0"/>
              <a:t> query operations via array indexing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bob ',:)    A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('</a:t>
            </a:r>
            <a:r>
              <a:rPr lang="en-US" altLang="ja-JP" b="0" dirty="0" err="1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>
                <a:latin typeface="Courier" charset="0"/>
                <a:ea typeface="ＭＳ Ｐゴシック" charset="0"/>
                <a:cs typeface="ＭＳ Ｐゴシック" charset="0"/>
              </a:rPr>
              <a:t>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',:)   A('al* ',:)</a:t>
            </a:r>
          </a:p>
          <a:p>
            <a:pPr>
              <a:lnSpc>
                <a:spcPct val="80000"/>
              </a:lnSpc>
              <a:buNone/>
            </a:pPr>
            <a:r>
              <a:rPr lang="en-US" b="0" dirty="0" smtClean="0">
                <a:latin typeface="Courier" charset="0"/>
                <a:ea typeface="ＭＳ Ｐゴシック" charset="0"/>
                <a:cs typeface="ＭＳ Ｐゴシック" charset="0"/>
              </a:rPr>
              <a:t>	A(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'</a:t>
            </a:r>
            <a:r>
              <a:rPr lang="en-US" altLang="ja-JP" b="0" dirty="0" err="1" smtClean="0">
                <a:latin typeface="Courier" charset="0"/>
                <a:ea typeface="ＭＳ Ｐゴシック" charset="0"/>
                <a:cs typeface="ＭＳ Ｐゴシック" charset="0"/>
              </a:rPr>
              <a:t>alice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 : bob ',:) 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b="0" dirty="0" smtClean="0">
                <a:latin typeface="Courier" charset="0"/>
                <a:ea typeface="ＭＳ Ｐゴシック" charset="0"/>
                <a:cs typeface="ＭＳ Ｐゴシック" charset="0"/>
              </a:rPr>
              <a:t>A(1:2,:)        A == 47.0</a:t>
            </a:r>
            <a:endParaRPr lang="en-US" dirty="0" smtClean="0"/>
          </a:p>
          <a:p>
            <a:r>
              <a:rPr lang="en-US" dirty="0" smtClean="0"/>
              <a:t>Simple to implement in a library (~2000 lines) in programming environments with: 1</a:t>
            </a:r>
            <a:r>
              <a:rPr lang="en-US" baseline="30000" dirty="0" smtClean="0"/>
              <a:t>st</a:t>
            </a:r>
            <a:r>
              <a:rPr lang="en-US" dirty="0" smtClean="0"/>
              <a:t> class support of 2D arrays, operator overloading, sparse linear algebra</a:t>
            </a:r>
            <a:endParaRPr lang="en-US" dirty="0"/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err="1" smtClean="0"/>
              <a:t>Composable</a:t>
            </a:r>
            <a:r>
              <a:rPr lang="en-US" dirty="0" smtClean="0"/>
              <a:t> Associative Arrays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90992" y="6209215"/>
            <a:ext cx="8035925" cy="647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Complex queries with ~50x less effort than Java/SQL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Naturally leads to high performance parallel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“Exploded” Schema</a:t>
            </a:r>
            <a:endParaRPr lang="en-US" dirty="0"/>
          </a:p>
        </p:txBody>
      </p:sp>
      <p:graphicFrame>
        <p:nvGraphicFramePr>
          <p:cNvPr id="11" name="Group 3"/>
          <p:cNvGraphicFramePr>
            <a:graphicFrameLocks noGrp="1"/>
          </p:cNvGraphicFramePr>
          <p:nvPr/>
        </p:nvGraphicFramePr>
        <p:xfrm>
          <a:off x="200819" y="1885527"/>
          <a:ext cx="4042569" cy="1320394"/>
        </p:xfrm>
        <a:graphic>
          <a:graphicData uri="http://schemas.openxmlformats.org/drawingml/2006/table">
            <a:tbl>
              <a:tblPr/>
              <a:tblGrid>
                <a:gridCol w="1294349"/>
                <a:gridCol w="877329"/>
                <a:gridCol w="926757"/>
                <a:gridCol w="944134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Time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30"/>
          <p:cNvGraphicFramePr>
            <a:graphicFrameLocks noGrp="1"/>
          </p:cNvGraphicFramePr>
          <p:nvPr/>
        </p:nvGraphicFramePr>
        <p:xfrm>
          <a:off x="881992" y="4285140"/>
          <a:ext cx="8294415" cy="1320394"/>
        </p:xfrm>
        <a:graphic>
          <a:graphicData uri="http://schemas.openxmlformats.org/drawingml/2006/table">
            <a:tbl>
              <a:tblPr/>
              <a:tblGrid>
                <a:gridCol w="1345802"/>
                <a:gridCol w="1060499"/>
                <a:gridCol w="1133701"/>
                <a:gridCol w="1206904"/>
                <a:gridCol w="1163733"/>
                <a:gridCol w="1133701"/>
                <a:gridCol w="1250075"/>
              </a:tblGrid>
              <a:tr h="3509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39" marB="518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39" marB="518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72"/>
          <p:cNvSpPr>
            <a:spLocks noChangeArrowheads="1"/>
          </p:cNvSpPr>
          <p:nvPr/>
        </p:nvSpPr>
        <p:spPr bwMode="auto">
          <a:xfrm>
            <a:off x="1562911" y="1408748"/>
            <a:ext cx="1459302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Input Data</a:t>
            </a:r>
          </a:p>
        </p:txBody>
      </p:sp>
      <p:sp>
        <p:nvSpPr>
          <p:cNvPr id="14" name="Rectangle 73"/>
          <p:cNvSpPr>
            <a:spLocks noChangeArrowheads="1"/>
          </p:cNvSpPr>
          <p:nvPr/>
        </p:nvSpPr>
        <p:spPr bwMode="auto">
          <a:xfrm>
            <a:off x="3677962" y="5599481"/>
            <a:ext cx="2649180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 Store Table: T</a:t>
            </a:r>
          </a:p>
        </p:txBody>
      </p:sp>
      <p:graphicFrame>
        <p:nvGraphicFramePr>
          <p:cNvPr id="15" name="Group 75"/>
          <p:cNvGraphicFramePr>
            <a:graphicFrameLocks noGrp="1"/>
          </p:cNvGraphicFramePr>
          <p:nvPr/>
        </p:nvGraphicFramePr>
        <p:xfrm>
          <a:off x="5474626" y="1571185"/>
          <a:ext cx="3618231" cy="2481142"/>
        </p:xfrm>
        <a:graphic>
          <a:graphicData uri="http://schemas.openxmlformats.org/drawingml/2006/table">
            <a:tbl>
              <a:tblPr/>
              <a:tblGrid>
                <a:gridCol w="1131570"/>
                <a:gridCol w="818992"/>
                <a:gridCol w="827723"/>
                <a:gridCol w="839946"/>
              </a:tblGrid>
              <a:tr h="538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2001-01-02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2001-01-03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src_ip/b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domain/b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domain/c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dest_ip/a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1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dest_ip/c</a:t>
                      </a:r>
                    </a:p>
                  </a:txBody>
                  <a:tcPr marL="100584" marR="100584" marT="51821" marB="518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00584" marR="100584" marT="51821" marB="518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Rectangle 117"/>
          <p:cNvSpPr>
            <a:spLocks noChangeArrowheads="1"/>
          </p:cNvSpPr>
          <p:nvPr/>
        </p:nvSpPr>
        <p:spPr bwMode="auto">
          <a:xfrm>
            <a:off x="5374490" y="1118033"/>
            <a:ext cx="3875476" cy="410654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  <a:alpha val="74998"/>
              </a:schemeClr>
            </a:prst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101882" tIns="50941" rIns="101882" bIns="50941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tx2"/>
                </a:solidFill>
              </a:rPr>
              <a:t>Triple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Store Table: </a:t>
            </a:r>
            <a:r>
              <a:rPr lang="en-US" b="1" dirty="0" err="1">
                <a:solidFill>
                  <a:schemeClr val="tx2"/>
                </a:solidFill>
              </a:rPr>
              <a:t>Ttranspose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AutoShape 118"/>
          <p:cNvSpPr>
            <a:spLocks noChangeArrowheads="1"/>
          </p:cNvSpPr>
          <p:nvPr/>
        </p:nvSpPr>
        <p:spPr bwMode="auto">
          <a:xfrm>
            <a:off x="2769553" y="3314066"/>
            <a:ext cx="384175" cy="572135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AutoShape 119"/>
          <p:cNvSpPr>
            <a:spLocks noChangeArrowheads="1"/>
          </p:cNvSpPr>
          <p:nvPr/>
        </p:nvSpPr>
        <p:spPr bwMode="auto">
          <a:xfrm rot="-5400000">
            <a:off x="4426163" y="2309548"/>
            <a:ext cx="395817" cy="555308"/>
          </a:xfrm>
          <a:prstGeom prst="downArrow">
            <a:avLst>
              <a:gd name="adj1" fmla="val 50000"/>
              <a:gd name="adj2" fmla="val 64544"/>
            </a:avLst>
          </a:prstGeom>
          <a:solidFill>
            <a:schemeClr val="bg2"/>
          </a:solidFill>
          <a:ln w="12700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01882" tIns="50941" rIns="101882" bIns="50941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993242" y="6012243"/>
            <a:ext cx="8035925" cy="847725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algn="l">
              <a:lnSpc>
                <a:spcPct val="80000"/>
              </a:lnSpc>
              <a:spcBef>
                <a:spcPct val="25000"/>
              </a:spcBef>
              <a:buSzPct val="125000"/>
            </a:pPr>
            <a:r>
              <a:rPr lang="en-US" sz="1800" b="1" u="sng" dirty="0" smtClean="0"/>
              <a:t>Key Innovations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 smtClean="0"/>
              <a:t>Handles all data into a </a:t>
            </a:r>
            <a:r>
              <a:rPr lang="en-US" sz="1800" b="1" i="1" dirty="0" smtClean="0"/>
              <a:t>single</a:t>
            </a:r>
            <a:r>
              <a:rPr lang="en-US" sz="1800" b="1" dirty="0" smtClean="0"/>
              <a:t> table representation</a:t>
            </a:r>
            <a:endParaRPr lang="en-US" sz="1800" b="1" dirty="0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 dirty="0"/>
              <a:t>Transpose pairs allows quick look up of </a:t>
            </a:r>
            <a:r>
              <a:rPr lang="en-US" sz="1800" b="1" i="1" dirty="0"/>
              <a:t>either</a:t>
            </a:r>
            <a:r>
              <a:rPr lang="en-US" sz="1800" b="1" dirty="0"/>
              <a:t> row or column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/>
          <p:cNvSpPr>
            <a:spLocks noGrp="1"/>
          </p:cNvSpPr>
          <p:nvPr>
            <p:ph sz="quarter" idx="10"/>
          </p:nvPr>
        </p:nvSpPr>
        <p:spPr>
          <a:xfrm>
            <a:off x="1676400" y="1600199"/>
            <a:ext cx="7853680" cy="5340005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Values</a:t>
            </a:r>
          </a:p>
          <a:p>
            <a:pPr lvl="1"/>
            <a:r>
              <a:rPr lang="en-US" dirty="0" smtClean="0"/>
              <a:t>Keys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Matrix multiply</a:t>
            </a:r>
          </a:p>
          <a:p>
            <a:r>
              <a:rPr lang="en-US" dirty="0" smtClean="0"/>
              <a:t>Group Theory</a:t>
            </a:r>
          </a:p>
          <a:p>
            <a:r>
              <a:rPr lang="en-US" dirty="0" smtClean="0"/>
              <a:t>Vector Space</a:t>
            </a:r>
          </a:p>
          <a:p>
            <a:r>
              <a:rPr lang="en-US" dirty="0" smtClean="0"/>
              <a:t>Linear Algebra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585595" y="7120592"/>
            <a:ext cx="6880225" cy="239990"/>
          </a:xfrm>
          <a:prstGeom prst="rect">
            <a:avLst/>
          </a:prstGeom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>
              <a:lnSpc>
                <a:spcPts val="1560"/>
              </a:lnSpc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Text Placeholder 13"/>
          <p:cNvSpPr txBox="1">
            <a:spLocks/>
          </p:cNvSpPr>
          <p:nvPr/>
        </p:nvSpPr>
        <p:spPr>
          <a:xfrm>
            <a:off x="0" y="212731"/>
            <a:ext cx="10058400" cy="188540"/>
          </a:xfrm>
          <a:prstGeom prst="rect">
            <a:avLst/>
          </a:prstGeom>
          <a:noFill/>
        </p:spPr>
        <p:txBody>
          <a:bodyPr lIns="101882" tIns="20376" rIns="101882" bIns="0" anchor="t" anchorCtr="0"/>
          <a:lstStyle>
            <a:lvl1pPr marL="0" indent="0" algn="ctr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200" cap="all" baseline="0">
                <a:solidFill>
                  <a:srgbClr val="FF0000"/>
                </a:solidFill>
              </a:defRPr>
            </a:lvl1pPr>
          </a:lstStyle>
          <a:p>
            <a:pPr lvl="0">
              <a:defRPr/>
            </a:pPr>
            <a:r>
              <a:rPr lang="en-US" sz="1400" b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unclassified</a:t>
            </a:r>
            <a:endParaRPr lang="en-US" sz="1400" b="1" kern="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78169" y="2158382"/>
            <a:ext cx="571500" cy="317500"/>
          </a:xfrm>
          <a:prstGeom prst="rightArrow">
            <a:avLst>
              <a:gd name="adj1" fmla="val 50000"/>
              <a:gd name="adj2" fmla="val 65000"/>
            </a:avLst>
          </a:prstGeom>
          <a:solidFill>
            <a:schemeClr val="hlink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/>
          <p:cNvSpPr>
            <a:spLocks noGrp="1"/>
          </p:cNvSpPr>
          <p:nvPr>
            <p:ph type="title"/>
          </p:nvPr>
        </p:nvSpPr>
        <p:spPr>
          <a:xfrm>
            <a:off x="1034580" y="280248"/>
            <a:ext cx="7989241" cy="925921"/>
          </a:xfrm>
        </p:spPr>
        <p:txBody>
          <a:bodyPr/>
          <a:lstStyle/>
          <a:p>
            <a:r>
              <a:rPr lang="en-US" dirty="0" smtClean="0"/>
              <a:t>Associative Array Definitions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sz="quarter" idx="10"/>
          </p:nvPr>
        </p:nvSpPr>
        <p:spPr>
          <a:xfrm>
            <a:off x="522429" y="1265923"/>
            <a:ext cx="9007651" cy="4594562"/>
          </a:xfrm>
          <a:prstGeom prst="rect">
            <a:avLst/>
          </a:prstGeom>
          <a:extLst/>
        </p:spPr>
        <p:txBody>
          <a:bodyPr lIns="101882" tIns="50941" rIns="101882" bIns="50941"/>
          <a:lstStyle/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Keys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and </a:t>
            </a: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values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are from the infinite strict totally ordered set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endParaRPr lang="en-US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Associative array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: </a:t>
            </a:r>
            <a:r>
              <a:rPr lang="en-US" dirty="0" err="1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  <a:sym typeface="Symbol" charset="0"/>
              </a:rPr>
              <a:t>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ln>
                  <a:solidFill>
                    <a:srgbClr val="0000FF"/>
                  </a:solidFill>
                </a:ln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S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=(k</a:t>
            </a:r>
            <a:r>
              <a:rPr lang="en-US" b="0" baseline="30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,…,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30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, is a partial function from 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d</a:t>
            </a:r>
            <a:r>
              <a:rPr lang="en-US" b="0" dirty="0" smtClean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 keys (typically 2) to 1 value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 where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	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A(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 = v</a:t>
            </a:r>
            <a:r>
              <a:rPr lang="en-US" b="0" baseline="-2500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	and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otherwise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u="sng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Binary operations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on associative arrays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</a:p>
          <a:p>
            <a:pPr marL="0" lvl="0" indent="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    where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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kern="1200" dirty="0" smtClean="0">
                <a:solidFill>
                  <a:srgbClr val="000000"/>
                </a:solidFill>
                <a:latin typeface="Arial"/>
                <a:ea typeface="ＭＳ Ｐゴシック" charset="-128"/>
                <a:sym typeface="Symbol"/>
              </a:rPr>
              <a:t>,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have the properties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,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			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f(v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,v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	</a:t>
            </a: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  <a:p>
            <a:pPr marL="862013" lvl="1" indent="-341313" defTabSz="914400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If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1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and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2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  <a:sym typeface="Symbol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v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, then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A</a:t>
            </a:r>
            <a:r>
              <a:rPr lang="en-US" b="0" baseline="-2500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3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k</a:t>
            </a:r>
            <a:r>
              <a:rPr lang="en-US" b="0" baseline="-25000" dirty="0" err="1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b="0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)</a:t>
            </a:r>
            <a:r>
              <a:rPr lang="en-US" b="0" baseline="-25000" dirty="0" smtClean="0">
                <a:solidFill>
                  <a:srgbClr val="0000FF"/>
                </a:solidFill>
                <a:latin typeface="+mj-lt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is</a:t>
            </a: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			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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v                </a:t>
            </a:r>
            <a:r>
              <a:rPr lang="en-US" b="0" dirty="0" smtClean="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rPr>
              <a:t>or</a:t>
            </a:r>
            <a:r>
              <a:rPr lang="en-US" b="0" dirty="0" smtClean="0">
                <a:solidFill>
                  <a:srgbClr val="000000"/>
                </a:solidFill>
                <a:latin typeface="Helvetica" charset="0"/>
                <a:ea typeface="ＭＳ Ｐゴシック" charset="0"/>
                <a:cs typeface="ＭＳ Ｐゴシック" charset="0"/>
              </a:rPr>
              <a:t>         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v </a:t>
            </a:r>
            <a:r>
              <a:rPr lang="en-US" b="0" kern="12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</a:t>
            </a:r>
            <a:r>
              <a:rPr lang="en-US" b="0" kern="1200" baseline="-25000" dirty="0" smtClean="0">
                <a:solidFill>
                  <a:srgbClr val="0000FF"/>
                </a:solidFill>
                <a:latin typeface="Arial"/>
                <a:ea typeface="ＭＳ Ｐゴシック" charset="-128"/>
                <a:sym typeface="Symbol"/>
              </a:rPr>
              <a:t>f()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</a:rPr>
              <a:t> = </a:t>
            </a:r>
            <a:r>
              <a:rPr lang="en-US" b="0" dirty="0" smtClean="0">
                <a:solidFill>
                  <a:srgbClr val="0000FF"/>
                </a:solidFill>
                <a:latin typeface="Helvetica" charset="0"/>
                <a:ea typeface="ＭＳ Ｐゴシック" charset="0"/>
                <a:cs typeface="ＭＳ Ｐゴシック" charset="0"/>
                <a:sym typeface="Symbol" charset="0"/>
              </a:rPr>
              <a:t></a:t>
            </a: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  <a:sym typeface="Symbol" charset="0"/>
            </a:endParaRPr>
          </a:p>
          <a:p>
            <a:pPr marL="342900" lvl="0" indent="-342900" defTabSz="914400" eaLnBrk="0" hangingPunct="0">
              <a:lnSpc>
                <a:spcPct val="90000"/>
              </a:lnSpc>
              <a:spcBef>
                <a:spcPct val="25000"/>
              </a:spcBef>
              <a:buNone/>
              <a:defRPr/>
            </a:pPr>
            <a:endParaRPr lang="en-US" b="0" dirty="0" smtClean="0">
              <a:solidFill>
                <a:srgbClr val="000000"/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31813" y="5946873"/>
            <a:ext cx="8231187" cy="985837"/>
          </a:xfrm>
          <a:prstGeom prst="rect">
            <a:avLst/>
          </a:prstGeom>
          <a:solidFill>
            <a:srgbClr val="AE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64" tIns="46033" rIns="92064" bIns="46033"/>
          <a:lstStyle/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High level usage dictated by these definitions</a:t>
            </a:r>
            <a:endParaRPr lang="en-US" altLang="ja-JP" sz="1800" b="1"/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altLang="ja-JP" sz="1800" b="1"/>
              <a:t>Deeper algebraic properties set by the collision function </a:t>
            </a:r>
            <a:r>
              <a:rPr lang="en-US" altLang="ja-JP" sz="1800">
                <a:solidFill>
                  <a:srgbClr val="0000FF"/>
                </a:solidFill>
              </a:rPr>
              <a:t>f()</a:t>
            </a:r>
          </a:p>
          <a:p>
            <a:pPr marL="342900" indent="-342900" algn="l">
              <a:lnSpc>
                <a:spcPct val="80000"/>
              </a:lnSpc>
              <a:spcBef>
                <a:spcPct val="25000"/>
              </a:spcBef>
              <a:buSzPct val="125000"/>
              <a:buFontTx/>
              <a:buChar char="•"/>
            </a:pPr>
            <a:r>
              <a:rPr lang="en-US" sz="1800" b="1"/>
              <a:t>Frequent switching between </a:t>
            </a:r>
            <a:r>
              <a:rPr lang="ja-JP" altLang="en-US" sz="1800" b="1"/>
              <a:t>“</a:t>
            </a:r>
            <a:r>
              <a:rPr lang="en-US" altLang="ja-JP" sz="1800" b="1"/>
              <a:t>algebras</a:t>
            </a:r>
            <a:r>
              <a:rPr lang="ja-JP" altLang="en-US" sz="1800" b="1"/>
              <a:t>”</a:t>
            </a:r>
            <a:r>
              <a:rPr lang="en-US" altLang="ja-JP" sz="1800" b="1"/>
              <a:t> (how spreadsheets are used)</a:t>
            </a:r>
            <a:endParaRPr 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oup 109 Template 2012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2DCF2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Black background">
  <a:themeElements>
    <a:clrScheme name="Division 10 colors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B9E5FA"/>
      </a:accent1>
      <a:accent2>
        <a:srgbClr val="008000"/>
      </a:accent2>
      <a:accent3>
        <a:srgbClr val="FF0000"/>
      </a:accent3>
      <a:accent4>
        <a:srgbClr val="0000FF"/>
      </a:accent4>
      <a:accent5>
        <a:srgbClr val="FFFF00"/>
      </a:accent5>
      <a:accent6>
        <a:srgbClr val="FEE0B4"/>
      </a:accent6>
      <a:hlink>
        <a:srgbClr val="FC0128"/>
      </a:hlink>
      <a:folHlink>
        <a:srgbClr val="CECECE"/>
      </a:folHlink>
    </a:clrScheme>
    <a:fontScheme name="U-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-Whi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-Whi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-Whi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1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3767"/>
    </a:accent4>
    <a:accent5>
      <a:srgbClr val="D2DCF2"/>
    </a:accent5>
    <a:accent6>
      <a:srgbClr val="009D00"/>
    </a:accent6>
    <a:hlink>
      <a:srgbClr val="FC0128"/>
    </a:hlink>
    <a:folHlink>
      <a:srgbClr val="CECECE"/>
    </a:folHlink>
  </a:clrScheme>
  <a:fontScheme name="Custom 1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919191"/>
    </a:lt2>
    <a:accent1>
      <a:srgbClr val="618FFD"/>
    </a:accent1>
    <a:accent2>
      <a:srgbClr val="00AE00"/>
    </a:accent2>
    <a:accent3>
      <a:srgbClr val="FFFFFF"/>
    </a:accent3>
    <a:accent4>
      <a:srgbClr val="000000"/>
    </a:accent4>
    <a:accent5>
      <a:srgbClr val="B7C6FE"/>
    </a:accent5>
    <a:accent6>
      <a:srgbClr val="009D00"/>
    </a:accent6>
    <a:hlink>
      <a:srgbClr val="FC0128"/>
    </a:hlink>
    <a:folHlink>
      <a:srgbClr val="CECECE"/>
    </a:folHlink>
  </a:clrScheme>
  <a:fontScheme name="NC-White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</TotalTime>
  <Words>3225</Words>
  <Application>Microsoft Office PowerPoint</Application>
  <PresentationFormat>Custom</PresentationFormat>
  <Paragraphs>931</Paragraphs>
  <Slides>42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Group 109 Template 2012</vt:lpstr>
      <vt:lpstr>1_Black background</vt:lpstr>
      <vt:lpstr>Signal Processing on Databases</vt:lpstr>
      <vt:lpstr>Outline</vt:lpstr>
      <vt:lpstr>What are Spreadsheets and Big Tables?</vt:lpstr>
      <vt:lpstr>Goal: Signal Processing on Graphs/Strings/Spreadsheets/Tables/ …</vt:lpstr>
      <vt:lpstr>Multi-Dimensional Associative Arrays</vt:lpstr>
      <vt:lpstr>Composable Associative Arrays</vt:lpstr>
      <vt:lpstr>Universal “Exploded” Schema</vt:lpstr>
      <vt:lpstr>Outline</vt:lpstr>
      <vt:lpstr>Associative Array Definitions</vt:lpstr>
      <vt:lpstr>Associative Array Values</vt:lpstr>
      <vt:lpstr>Collision Function f()</vt:lpstr>
      <vt:lpstr>What About Concatenation?</vt:lpstr>
      <vt:lpstr>Matrix Multiply Framework</vt:lpstr>
      <vt:lpstr>Theory Questions</vt:lpstr>
      <vt:lpstr>Outline</vt:lpstr>
      <vt:lpstr>Operators Roadmap</vt:lpstr>
      <vt:lpstr>Including Concatenation</vt:lpstr>
      <vt:lpstr>Associative and Commutative Operators</vt:lpstr>
      <vt:lpstr>Distributive Operator Pairs</vt:lpstr>
      <vt:lpstr>Distributive Operator Pairs with Annihilators (0) and Identities (1)</vt:lpstr>
      <vt:lpstr>Operator Pairs</vt:lpstr>
      <vt:lpstr>Concatenate Operators</vt:lpstr>
      <vt:lpstr>Outline</vt:lpstr>
      <vt:lpstr>Vector Space over a Feld</vt:lpstr>
      <vt:lpstr>Vector Semispace Properties</vt:lpstr>
      <vt:lpstr>Unique Coefficient Conditions</vt:lpstr>
      <vt:lpstr>Canonical Vectors</vt:lpstr>
      <vt:lpstr>Single Valued Vectors</vt:lpstr>
      <vt:lpstr>Multi-Valued Vectors</vt:lpstr>
      <vt:lpstr>Outline</vt:lpstr>
      <vt:lpstr>Matrix Transpose</vt:lpstr>
      <vt:lpstr>Special Matrices</vt:lpstr>
      <vt:lpstr>Matrix Multiply</vt:lpstr>
      <vt:lpstr>Matrix Multiply Examples </vt:lpstr>
      <vt:lpstr>Identity</vt:lpstr>
      <vt:lpstr>Inverses</vt:lpstr>
      <vt:lpstr>Eigenvectors (simple case)</vt:lpstr>
      <vt:lpstr>Pseudoinverse (simple case)</vt:lpstr>
      <vt:lpstr>Future Work: Got Theorems?</vt:lpstr>
      <vt:lpstr>Summary</vt:lpstr>
      <vt:lpstr>Example Code &amp; Assignment</vt:lpstr>
      <vt:lpstr>Relational Model High Level Comparison</vt:lpstr>
    </vt:vector>
  </TitlesOfParts>
  <Company>MIT Lincoln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SA17192</dc:creator>
  <cp:lastModifiedBy>ch21778</cp:lastModifiedBy>
  <cp:revision>95</cp:revision>
  <dcterms:created xsi:type="dcterms:W3CDTF">2012-03-20T12:28:31Z</dcterms:created>
  <dcterms:modified xsi:type="dcterms:W3CDTF">2012-09-19T21:02:45Z</dcterms:modified>
</cp:coreProperties>
</file>