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95" r:id="rId2"/>
  </p:sldMasterIdLst>
  <p:notesMasterIdLst>
    <p:notesMasterId r:id="rId33"/>
  </p:notesMasterIdLst>
  <p:handoutMasterIdLst>
    <p:handoutMasterId r:id="rId34"/>
  </p:handoutMasterIdLst>
  <p:sldIdLst>
    <p:sldId id="256" r:id="rId3"/>
    <p:sldId id="289" r:id="rId4"/>
    <p:sldId id="257" r:id="rId5"/>
    <p:sldId id="258" r:id="rId6"/>
    <p:sldId id="260" r:id="rId7"/>
    <p:sldId id="259" r:id="rId8"/>
    <p:sldId id="261" r:id="rId9"/>
    <p:sldId id="267" r:id="rId10"/>
    <p:sldId id="269" r:id="rId11"/>
    <p:sldId id="268" r:id="rId12"/>
    <p:sldId id="270"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 id="284" r:id="rId27"/>
    <p:sldId id="285" r:id="rId28"/>
    <p:sldId id="286" r:id="rId29"/>
    <p:sldId id="287" r:id="rId30"/>
    <p:sldId id="288" r:id="rId31"/>
    <p:sldId id="290" r:id="rId32"/>
  </p:sldIdLst>
  <p:sldSz cx="10058400" cy="7772400"/>
  <p:notesSz cx="7010400" cy="92710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DF2"/>
    <a:srgbClr val="D2DCF2"/>
    <a:srgbClr val="B2B2B2"/>
    <a:srgbClr val="A6A6A6"/>
    <a:srgbClr val="4D4D4D"/>
    <a:srgbClr val="00539B"/>
    <a:srgbClr val="5D87A1"/>
    <a:srgbClr val="B30838"/>
    <a:srgbClr val="6111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1" autoAdjust="0"/>
    <p:restoredTop sz="94660"/>
  </p:normalViewPr>
  <p:slideViewPr>
    <p:cSldViewPr snapToGrid="0">
      <p:cViewPr varScale="1">
        <p:scale>
          <a:sx n="114" d="100"/>
          <a:sy n="114" d="100"/>
        </p:scale>
        <p:origin x="-1320" y="-96"/>
      </p:cViewPr>
      <p:guideLst>
        <p:guide orient="horz" pos="2448"/>
        <p:guide pos="316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76" d="100"/>
          <a:sy n="76" d="100"/>
        </p:scale>
        <p:origin x="-3320" y="-112"/>
      </p:cViewPr>
      <p:guideLst>
        <p:guide orient="horz" pos="2920"/>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568181818182"/>
          <c:y val="0.0668789808917197"/>
          <c:w val="0.803977272727273"/>
          <c:h val="0.786624203821656"/>
        </c:manualLayout>
      </c:layout>
      <c:scatterChart>
        <c:scatterStyle val="lineMarker"/>
        <c:varyColors val="0"/>
        <c:ser>
          <c:idx val="0"/>
          <c:order val="0"/>
          <c:tx>
            <c:strRef>
              <c:f>Sheet1!$A$2</c:f>
              <c:strCache>
                <c:ptCount val="1"/>
                <c:pt idx="0">
                  <c:v>Assembly</c:v>
                </c:pt>
              </c:strCache>
            </c:strRef>
          </c:tx>
          <c:spPr>
            <a:ln w="21468">
              <a:noFill/>
            </a:ln>
          </c:spPr>
          <c:marker>
            <c:symbol val="diamond"/>
            <c:size val="13"/>
            <c:spPr>
              <a:solidFill>
                <a:srgbClr val="DD0806"/>
              </a:solidFill>
              <a:ln>
                <a:solidFill>
                  <a:srgbClr val="DD0806"/>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Sheet1!$B$2:$Q$2</c:f>
              <c:numCache>
                <c:formatCode>General</c:formatCode>
                <c:ptCount val="16"/>
                <c:pt idx="0">
                  <c:v>2.0</c:v>
                </c:pt>
              </c:numCache>
            </c:numRef>
          </c:yVal>
          <c:smooth val="0"/>
        </c:ser>
        <c:ser>
          <c:idx val="2"/>
          <c:order val="1"/>
          <c:tx>
            <c:strRef>
              <c:f>Sheet1!$A$3</c:f>
              <c:strCache>
                <c:ptCount val="1"/>
                <c:pt idx="0">
                  <c:v>Assembly+DMA</c:v>
                </c:pt>
              </c:strCache>
            </c:strRef>
          </c:tx>
          <c:spPr>
            <a:ln w="21468">
              <a:noFill/>
            </a:ln>
          </c:spPr>
          <c:marker>
            <c:symbol val="diamond"/>
            <c:size val="13"/>
            <c:spPr>
              <a:solidFill>
                <a:srgbClr val="DD0806"/>
              </a:solidFill>
              <a:ln>
                <a:solidFill>
                  <a:srgbClr val="DD0806"/>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Sheet1!$B$3:$Q$3</c:f>
              <c:numCache>
                <c:formatCode>General</c:formatCode>
                <c:ptCount val="16"/>
                <c:pt idx="1">
                  <c:v>180.0</c:v>
                </c:pt>
              </c:numCache>
            </c:numRef>
          </c:yVal>
          <c:smooth val="0"/>
        </c:ser>
        <c:ser>
          <c:idx val="3"/>
          <c:order val="2"/>
          <c:tx>
            <c:strRef>
              <c:f>Sheet1!$A$4</c:f>
              <c:strCache>
                <c:ptCount val="1"/>
                <c:pt idx="0">
                  <c:v>C</c:v>
                </c:pt>
              </c:strCache>
            </c:strRef>
          </c:tx>
          <c:spPr>
            <a:ln w="21468">
              <a:noFill/>
            </a:ln>
          </c:spPr>
          <c:marker>
            <c:symbol val="triangle"/>
            <c:size val="13"/>
            <c:spPr>
              <a:solidFill>
                <a:srgbClr val="006411"/>
              </a:solidFill>
              <a:ln>
                <a:solidFill>
                  <a:srgbClr val="006411"/>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Sheet1!$B$4:$Q$4</c:f>
              <c:numCache>
                <c:formatCode>General</c:formatCode>
                <c:ptCount val="16"/>
                <c:pt idx="2">
                  <c:v>1.0</c:v>
                </c:pt>
              </c:numCache>
            </c:numRef>
          </c:yVal>
          <c:smooth val="0"/>
        </c:ser>
        <c:ser>
          <c:idx val="4"/>
          <c:order val="3"/>
          <c:tx>
            <c:strRef>
              <c:f>Sheet1!$A$5</c:f>
              <c:strCache>
                <c:ptCount val="1"/>
                <c:pt idx="0">
                  <c:v>C/DMA</c:v>
                </c:pt>
              </c:strCache>
            </c:strRef>
          </c:tx>
          <c:spPr>
            <a:ln w="21468">
              <a:noFill/>
            </a:ln>
          </c:spPr>
          <c:marker>
            <c:symbol val="triangle"/>
            <c:size val="13"/>
            <c:spPr>
              <a:solidFill>
                <a:srgbClr val="006411"/>
              </a:solidFill>
              <a:ln>
                <a:solidFill>
                  <a:srgbClr val="006411"/>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Sheet1!$B$5:$Q$5</c:f>
              <c:numCache>
                <c:formatCode>General</c:formatCode>
                <c:ptCount val="16"/>
                <c:pt idx="3">
                  <c:v>80.0</c:v>
                </c:pt>
              </c:numCache>
            </c:numRef>
          </c:yVal>
          <c:smooth val="0"/>
        </c:ser>
        <c:ser>
          <c:idx val="5"/>
          <c:order val="4"/>
          <c:tx>
            <c:strRef>
              <c:f>Sheet1!$A$6</c:f>
              <c:strCache>
                <c:ptCount val="1"/>
                <c:pt idx="0">
                  <c:v>C/Message</c:v>
                </c:pt>
              </c:strCache>
            </c:strRef>
          </c:tx>
          <c:spPr>
            <a:ln w="21468">
              <a:noFill/>
            </a:ln>
          </c:spPr>
          <c:marker>
            <c:symbol val="triangle"/>
            <c:size val="13"/>
            <c:spPr>
              <a:solidFill>
                <a:srgbClr val="006411"/>
              </a:solidFill>
              <a:ln>
                <a:solidFill>
                  <a:srgbClr val="006411"/>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Sheet1!$B$6:$Q$6</c:f>
              <c:numCache>
                <c:formatCode>General</c:formatCode>
                <c:ptCount val="16"/>
                <c:pt idx="4">
                  <c:v>50.0</c:v>
                </c:pt>
              </c:numCache>
            </c:numRef>
          </c:yVal>
          <c:smooth val="0"/>
        </c:ser>
        <c:ser>
          <c:idx val="6"/>
          <c:order val="5"/>
          <c:tx>
            <c:strRef>
              <c:f>Sheet1!$A$7</c:f>
              <c:strCache>
                <c:ptCount val="1"/>
                <c:pt idx="0">
                  <c:v>C/Threads</c:v>
                </c:pt>
              </c:strCache>
            </c:strRef>
          </c:tx>
          <c:spPr>
            <a:ln w="21468">
              <a:noFill/>
            </a:ln>
          </c:spPr>
          <c:marker>
            <c:symbol val="triangle"/>
            <c:size val="13"/>
            <c:spPr>
              <a:solidFill>
                <a:srgbClr val="006411"/>
              </a:solidFill>
              <a:ln>
                <a:solidFill>
                  <a:srgbClr val="006411"/>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Sheet1!$B$7:$Q$7</c:f>
              <c:numCache>
                <c:formatCode>General</c:formatCode>
                <c:ptCount val="16"/>
                <c:pt idx="5">
                  <c:v>40.0</c:v>
                </c:pt>
              </c:numCache>
            </c:numRef>
          </c:yVal>
          <c:smooth val="0"/>
        </c:ser>
        <c:ser>
          <c:idx val="7"/>
          <c:order val="6"/>
          <c:tx>
            <c:strRef>
              <c:f>Sheet1!$A$8</c:f>
              <c:strCache>
                <c:ptCount val="1"/>
                <c:pt idx="0">
                  <c:v>C/Arrays</c:v>
                </c:pt>
              </c:strCache>
            </c:strRef>
          </c:tx>
          <c:spPr>
            <a:ln w="21468">
              <a:noFill/>
            </a:ln>
          </c:spPr>
          <c:marker>
            <c:symbol val="triangle"/>
            <c:size val="13"/>
            <c:spPr>
              <a:solidFill>
                <a:srgbClr val="006411"/>
              </a:solidFill>
              <a:ln>
                <a:solidFill>
                  <a:srgbClr val="006411"/>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Sheet1!$B$8:$Q$8</c:f>
              <c:numCache>
                <c:formatCode>General</c:formatCode>
                <c:ptCount val="16"/>
                <c:pt idx="6">
                  <c:v>50.0</c:v>
                </c:pt>
              </c:numCache>
            </c:numRef>
          </c:yVal>
          <c:smooth val="0"/>
        </c:ser>
        <c:ser>
          <c:idx val="1"/>
          <c:order val="7"/>
          <c:tx>
            <c:strRef>
              <c:f>Sheet1!$A$9</c:f>
              <c:strCache>
                <c:ptCount val="1"/>
                <c:pt idx="0">
                  <c:v>OOP</c:v>
                </c:pt>
              </c:strCache>
            </c:strRef>
          </c:tx>
          <c:spPr>
            <a:ln w="21468">
              <a:noFill/>
            </a:ln>
          </c:spPr>
          <c:marker>
            <c:symbol val="circle"/>
            <c:size val="13"/>
            <c:spPr>
              <a:solidFill>
                <a:srgbClr val="4600A5"/>
              </a:solidFill>
              <a:ln>
                <a:solidFill>
                  <a:srgbClr val="4600A5"/>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Sheet1!$B$9:$Q$9</c:f>
              <c:numCache>
                <c:formatCode>General</c:formatCode>
                <c:ptCount val="16"/>
                <c:pt idx="7">
                  <c:v>0.7</c:v>
                </c:pt>
              </c:numCache>
            </c:numRef>
          </c:yVal>
          <c:smooth val="0"/>
        </c:ser>
        <c:ser>
          <c:idx val="8"/>
          <c:order val="8"/>
          <c:tx>
            <c:strRef>
              <c:f>Sheet1!$A$10</c:f>
              <c:strCache>
                <c:ptCount val="1"/>
                <c:pt idx="0">
                  <c:v>OOP/DMA</c:v>
                </c:pt>
              </c:strCache>
            </c:strRef>
          </c:tx>
          <c:spPr>
            <a:ln w="21468">
              <a:noFill/>
            </a:ln>
          </c:spPr>
          <c:marker>
            <c:symbol val="circle"/>
            <c:size val="13"/>
            <c:spPr>
              <a:solidFill>
                <a:srgbClr val="4600A5"/>
              </a:solidFill>
              <a:ln>
                <a:solidFill>
                  <a:srgbClr val="4600A5"/>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Sheet1!$B$10:$Q$10</c:f>
              <c:numCache>
                <c:formatCode>General</c:formatCode>
                <c:ptCount val="16"/>
                <c:pt idx="8">
                  <c:v>70.0</c:v>
                </c:pt>
              </c:numCache>
            </c:numRef>
          </c:yVal>
          <c:smooth val="0"/>
        </c:ser>
        <c:ser>
          <c:idx val="9"/>
          <c:order val="9"/>
          <c:tx>
            <c:strRef>
              <c:f>Sheet1!$A$11</c:f>
              <c:strCache>
                <c:ptCount val="1"/>
                <c:pt idx="0">
                  <c:v>OOP/Messages</c:v>
                </c:pt>
              </c:strCache>
            </c:strRef>
          </c:tx>
          <c:spPr>
            <a:ln w="21468">
              <a:noFill/>
            </a:ln>
          </c:spPr>
          <c:marker>
            <c:symbol val="circle"/>
            <c:size val="13"/>
            <c:spPr>
              <a:solidFill>
                <a:srgbClr val="4600A5"/>
              </a:solidFill>
              <a:ln>
                <a:solidFill>
                  <a:srgbClr val="4600A5"/>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Sheet1!$B$11:$Q$11</c:f>
              <c:numCache>
                <c:formatCode>General</c:formatCode>
                <c:ptCount val="16"/>
                <c:pt idx="9">
                  <c:v>45.0</c:v>
                </c:pt>
              </c:numCache>
            </c:numRef>
          </c:yVal>
          <c:smooth val="0"/>
        </c:ser>
        <c:ser>
          <c:idx val="10"/>
          <c:order val="10"/>
          <c:tx>
            <c:strRef>
              <c:f>Sheet1!$A$12</c:f>
              <c:strCache>
                <c:ptCount val="1"/>
                <c:pt idx="0">
                  <c:v>OOP/Threads</c:v>
                </c:pt>
              </c:strCache>
            </c:strRef>
          </c:tx>
          <c:spPr>
            <a:ln w="21468">
              <a:noFill/>
            </a:ln>
          </c:spPr>
          <c:marker>
            <c:symbol val="circle"/>
            <c:size val="13"/>
            <c:spPr>
              <a:solidFill>
                <a:srgbClr val="4600A5"/>
              </a:solidFill>
              <a:ln>
                <a:solidFill>
                  <a:srgbClr val="4600A5"/>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Sheet1!$B$12:$Q$12</c:f>
              <c:numCache>
                <c:formatCode>General</c:formatCode>
                <c:ptCount val="16"/>
                <c:pt idx="10">
                  <c:v>35.0</c:v>
                </c:pt>
              </c:numCache>
            </c:numRef>
          </c:yVal>
          <c:smooth val="0"/>
        </c:ser>
        <c:ser>
          <c:idx val="11"/>
          <c:order val="11"/>
          <c:tx>
            <c:strRef>
              <c:f>Sheet1!$A$13</c:f>
              <c:strCache>
                <c:ptCount val="1"/>
                <c:pt idx="0">
                  <c:v>OOP/Arrays</c:v>
                </c:pt>
              </c:strCache>
            </c:strRef>
          </c:tx>
          <c:spPr>
            <a:ln w="21468">
              <a:noFill/>
            </a:ln>
          </c:spPr>
          <c:marker>
            <c:symbol val="circle"/>
            <c:size val="13"/>
            <c:spPr>
              <a:solidFill>
                <a:srgbClr val="4600A5"/>
              </a:solidFill>
              <a:ln>
                <a:solidFill>
                  <a:srgbClr val="4600A5"/>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Sheet1!$B$13:$Q$13</c:f>
              <c:numCache>
                <c:formatCode>General</c:formatCode>
                <c:ptCount val="16"/>
                <c:pt idx="11">
                  <c:v>45.0</c:v>
                </c:pt>
              </c:numCache>
            </c:numRef>
          </c:yVal>
          <c:smooth val="0"/>
        </c:ser>
        <c:ser>
          <c:idx val="12"/>
          <c:order val="12"/>
          <c:tx>
            <c:strRef>
              <c:f>Sheet1!$A$14</c:f>
              <c:strCache>
                <c:ptCount val="1"/>
                <c:pt idx="0">
                  <c:v>HLL</c:v>
                </c:pt>
              </c:strCache>
            </c:strRef>
          </c:tx>
          <c:spPr>
            <a:ln w="21468">
              <a:noFill/>
            </a:ln>
          </c:spPr>
          <c:marker>
            <c:symbol val="square"/>
            <c:size val="13"/>
            <c:spPr>
              <a:solidFill>
                <a:srgbClr val="0000D4"/>
              </a:solidFill>
              <a:ln>
                <a:solidFill>
                  <a:srgbClr val="0000D4"/>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Sheet1!$B$14:$Q$14</c:f>
              <c:numCache>
                <c:formatCode>General</c:formatCode>
                <c:ptCount val="16"/>
                <c:pt idx="12">
                  <c:v>0.2</c:v>
                </c:pt>
              </c:numCache>
            </c:numRef>
          </c:yVal>
          <c:smooth val="0"/>
        </c:ser>
        <c:ser>
          <c:idx val="13"/>
          <c:order val="13"/>
          <c:tx>
            <c:strRef>
              <c:f>Sheet1!$A$15</c:f>
              <c:strCache>
                <c:ptCount val="1"/>
                <c:pt idx="0">
                  <c:v>HLL/Messages</c:v>
                </c:pt>
              </c:strCache>
            </c:strRef>
          </c:tx>
          <c:spPr>
            <a:ln w="21468">
              <a:noFill/>
            </a:ln>
          </c:spPr>
          <c:marker>
            <c:symbol val="square"/>
            <c:size val="13"/>
            <c:spPr>
              <a:solidFill>
                <a:srgbClr val="0000D4"/>
              </a:solidFill>
              <a:ln>
                <a:solidFill>
                  <a:srgbClr val="0000D4"/>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Sheet1!$B$15:$Q$15</c:f>
              <c:numCache>
                <c:formatCode>General</c:formatCode>
                <c:ptCount val="16"/>
                <c:pt idx="13">
                  <c:v>10.0</c:v>
                </c:pt>
              </c:numCache>
            </c:numRef>
          </c:yVal>
          <c:smooth val="0"/>
        </c:ser>
        <c:ser>
          <c:idx val="14"/>
          <c:order val="14"/>
          <c:tx>
            <c:strRef>
              <c:f>Sheet1!$A$16</c:f>
              <c:strCache>
                <c:ptCount val="1"/>
                <c:pt idx="0">
                  <c:v>HLL/Threads</c:v>
                </c:pt>
              </c:strCache>
            </c:strRef>
          </c:tx>
          <c:spPr>
            <a:ln w="21468">
              <a:noFill/>
            </a:ln>
          </c:spPr>
          <c:marker>
            <c:symbol val="square"/>
            <c:size val="13"/>
            <c:spPr>
              <a:solidFill>
                <a:srgbClr val="0000D4"/>
              </a:solidFill>
              <a:ln>
                <a:solidFill>
                  <a:srgbClr val="0000D4"/>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Sheet1!$B$16:$Q$16</c:f>
              <c:numCache>
                <c:formatCode>General</c:formatCode>
                <c:ptCount val="16"/>
                <c:pt idx="14">
                  <c:v>8.0</c:v>
                </c:pt>
              </c:numCache>
            </c:numRef>
          </c:yVal>
          <c:smooth val="0"/>
        </c:ser>
        <c:ser>
          <c:idx val="15"/>
          <c:order val="15"/>
          <c:tx>
            <c:strRef>
              <c:f>Sheet1!$A$17</c:f>
              <c:strCache>
                <c:ptCount val="1"/>
                <c:pt idx="0">
                  <c:v>HLL/Arrays</c:v>
                </c:pt>
              </c:strCache>
            </c:strRef>
          </c:tx>
          <c:spPr>
            <a:ln w="21468">
              <a:noFill/>
            </a:ln>
          </c:spPr>
          <c:marker>
            <c:symbol val="square"/>
            <c:size val="13"/>
            <c:spPr>
              <a:solidFill>
                <a:srgbClr val="0000D4"/>
              </a:solidFill>
              <a:ln>
                <a:solidFill>
                  <a:srgbClr val="0000D4"/>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Sheet1!$B$17:$Q$17</c:f>
              <c:numCache>
                <c:formatCode>General</c:formatCode>
                <c:ptCount val="16"/>
                <c:pt idx="15">
                  <c:v>10.0</c:v>
                </c:pt>
              </c:numCache>
            </c:numRef>
          </c:yVal>
          <c:smooth val="0"/>
        </c:ser>
        <c:ser>
          <c:idx val="16"/>
          <c:order val="16"/>
          <c:tx>
            <c:strRef>
              <c:f>Sheet1!$A$19</c:f>
              <c:strCache>
                <c:ptCount val="1"/>
                <c:pt idx="0">
                  <c:v>Java</c:v>
                </c:pt>
              </c:strCache>
            </c:strRef>
          </c:tx>
          <c:spPr>
            <a:ln w="21468">
              <a:noFill/>
            </a:ln>
          </c:spPr>
          <c:marker>
            <c:symbol val="circle"/>
            <c:size val="12"/>
            <c:spPr>
              <a:solidFill>
                <a:schemeClr val="accent1"/>
              </a:solidFill>
              <a:ln w="12700">
                <a:solidFill>
                  <a:schemeClr val="accent1"/>
                </a:solidFill>
                <a:prstDash val="solid"/>
              </a:ln>
            </c:spPr>
          </c:marker>
          <c:xVal>
            <c:numRef>
              <c:f>Sheet1!$B$1:$Q$1</c:f>
              <c:numCache>
                <c:formatCode>General</c:formatCode>
                <c:ptCount val="16"/>
                <c:pt idx="0">
                  <c:v>9.37500000000001</c:v>
                </c:pt>
                <c:pt idx="1">
                  <c:v>30.0</c:v>
                </c:pt>
                <c:pt idx="2">
                  <c:v>1.0</c:v>
                </c:pt>
                <c:pt idx="3">
                  <c:v>3.0</c:v>
                </c:pt>
                <c:pt idx="4">
                  <c:v>1.875</c:v>
                </c:pt>
                <c:pt idx="5">
                  <c:v>1.1</c:v>
                </c:pt>
                <c:pt idx="6">
                  <c:v>1.075</c:v>
                </c:pt>
                <c:pt idx="7">
                  <c:v>0.3</c:v>
                </c:pt>
                <c:pt idx="8">
                  <c:v>0.88</c:v>
                </c:pt>
                <c:pt idx="9">
                  <c:v>0.6</c:v>
                </c:pt>
                <c:pt idx="10">
                  <c:v>0.33</c:v>
                </c:pt>
                <c:pt idx="11">
                  <c:v>0.32</c:v>
                </c:pt>
                <c:pt idx="12">
                  <c:v>0.0937500000000001</c:v>
                </c:pt>
                <c:pt idx="13">
                  <c:v>0.1875</c:v>
                </c:pt>
                <c:pt idx="14">
                  <c:v>0.107</c:v>
                </c:pt>
                <c:pt idx="15">
                  <c:v>0.101</c:v>
                </c:pt>
              </c:numCache>
            </c:numRef>
          </c:xVal>
          <c:yVal>
            <c:numRef>
              <c:f>Sheet1!$B$19:$Q$19</c:f>
              <c:numCache>
                <c:formatCode>General</c:formatCode>
                <c:ptCount val="16"/>
                <c:pt idx="4">
                  <c:v>3.0</c:v>
                </c:pt>
                <c:pt idx="13">
                  <c:v>0.3</c:v>
                </c:pt>
              </c:numCache>
            </c:numRef>
          </c:yVal>
          <c:smooth val="0"/>
        </c:ser>
        <c:dLbls>
          <c:showLegendKey val="0"/>
          <c:showVal val="0"/>
          <c:showCatName val="0"/>
          <c:showSerName val="0"/>
          <c:showPercent val="0"/>
          <c:showBubbleSize val="0"/>
        </c:dLbls>
        <c:axId val="2057322376"/>
        <c:axId val="2057316632"/>
      </c:scatterChart>
      <c:valAx>
        <c:axId val="2057322376"/>
        <c:scaling>
          <c:logBase val="10.0"/>
          <c:orientation val="minMax"/>
          <c:max val="100.0"/>
          <c:min val="0.01"/>
        </c:scaling>
        <c:delete val="0"/>
        <c:axPos val="b"/>
        <c:numFmt formatCode="General" sourceLinked="1"/>
        <c:majorTickMark val="out"/>
        <c:minorTickMark val="in"/>
        <c:tickLblPos val="nextTo"/>
        <c:spPr>
          <a:ln w="2385">
            <a:solidFill>
              <a:srgbClr val="000000"/>
            </a:solidFill>
            <a:prstDash val="solid"/>
          </a:ln>
        </c:spPr>
        <c:txPr>
          <a:bodyPr rot="0" vert="horz"/>
          <a:lstStyle/>
          <a:p>
            <a:pPr>
              <a:defRPr sz="1200" b="1" i="0" u="none" strike="noStrike" baseline="0">
                <a:solidFill>
                  <a:srgbClr val="000000"/>
                </a:solidFill>
                <a:latin typeface="+mj-lt"/>
                <a:ea typeface="Times"/>
                <a:cs typeface="Times"/>
              </a:defRPr>
            </a:pPr>
            <a:endParaRPr lang="en-US"/>
          </a:p>
        </c:txPr>
        <c:crossAx val="2057316632"/>
        <c:crossesAt val="0.1"/>
        <c:crossBetween val="midCat"/>
      </c:valAx>
      <c:valAx>
        <c:axId val="2057316632"/>
        <c:scaling>
          <c:logBase val="10.0"/>
          <c:orientation val="minMax"/>
          <c:max val="1000.0"/>
          <c:min val="0.1"/>
        </c:scaling>
        <c:delete val="0"/>
        <c:axPos val="l"/>
        <c:numFmt formatCode="General" sourceLinked="0"/>
        <c:majorTickMark val="out"/>
        <c:minorTickMark val="in"/>
        <c:tickLblPos val="nextTo"/>
        <c:spPr>
          <a:ln w="19082">
            <a:solidFill>
              <a:srgbClr val="000000"/>
            </a:solidFill>
            <a:prstDash val="solid"/>
          </a:ln>
        </c:spPr>
        <c:txPr>
          <a:bodyPr rot="0" vert="horz"/>
          <a:lstStyle/>
          <a:p>
            <a:pPr>
              <a:defRPr sz="1200" b="1" i="0" u="none" strike="noStrike" baseline="0">
                <a:solidFill>
                  <a:srgbClr val="000000"/>
                </a:solidFill>
                <a:latin typeface="+mj-lt"/>
                <a:ea typeface="Times"/>
                <a:cs typeface="Times"/>
              </a:defRPr>
            </a:pPr>
            <a:endParaRPr lang="en-US"/>
          </a:p>
        </c:txPr>
        <c:crossAx val="2057322376"/>
        <c:crossesAt val="0.01"/>
        <c:crossBetween val="midCat"/>
        <c:majorUnit val="10.0"/>
        <c:minorUnit val="10.0"/>
      </c:valAx>
      <c:spPr>
        <a:noFill/>
        <a:ln w="19082">
          <a:solidFill>
            <a:srgbClr val="000000"/>
          </a:solidFill>
          <a:prstDash val="solid"/>
        </a:ln>
      </c:spPr>
    </c:plotArea>
    <c:plotVisOnly val="1"/>
    <c:dispBlanksAs val="gap"/>
    <c:showDLblsOverMax val="0"/>
  </c:chart>
  <c:spPr>
    <a:noFill/>
    <a:ln>
      <a:noFill/>
    </a:ln>
  </c:spPr>
  <c:txPr>
    <a:bodyPr/>
    <a:lstStyle/>
    <a:p>
      <a:pPr>
        <a:defRPr sz="902" b="1" i="0" u="none" strike="noStrike" baseline="0">
          <a:solidFill>
            <a:srgbClr val="000000"/>
          </a:solidFill>
          <a:latin typeface="Arial"/>
          <a:ea typeface="Arial"/>
          <a:cs typeface="Arial"/>
        </a:defRPr>
      </a:pPr>
      <a:endParaRPr lang="en-US"/>
    </a:p>
  </c:tx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 Id="rId2" Type="http://schemas.openxmlformats.org/officeDocument/2006/relationships/image" Target="../media/image19.wmf"/></Relationships>
</file>

<file path=ppt/drawings/drawing1.xml><?xml version="1.0" encoding="utf-8"?>
<c:userShapes xmlns:c="http://schemas.openxmlformats.org/drawingml/2006/chart">
  <cdr:relSizeAnchor xmlns:cdr="http://schemas.openxmlformats.org/drawingml/2006/chartDrawing">
    <cdr:from>
      <cdr:x>0.4075</cdr:x>
      <cdr:y>0.50525</cdr:y>
    </cdr:from>
    <cdr:to>
      <cdr:x>0.4445</cdr:x>
      <cdr:y>0.578</cdr:y>
    </cdr:to>
    <cdr:sp macro="" textlink="">
      <cdr:nvSpPr>
        <cdr:cNvPr id="1025" name="Text 1"/>
        <cdr:cNvSpPr txBox="1">
          <a:spLocks xmlns:a="http://schemas.openxmlformats.org/drawingml/2006/main" noChangeArrowheads="1"/>
        </cdr:cNvSpPr>
      </cdr:nvSpPr>
      <cdr:spPr bwMode="auto">
        <a:xfrm xmlns:a="http://schemas.openxmlformats.org/drawingml/2006/main">
          <a:off x="1821688" y="2014836"/>
          <a:ext cx="165405" cy="290112"/>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000000" mc:Ignorable="a14" a14:legacySpreadsheetColorIndex="64"/>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sp>
  </cdr:relSizeAnchor>
  <cdr:relSizeAnchor xmlns:cdr="http://schemas.openxmlformats.org/drawingml/2006/chartDrawing">
    <cdr:from>
      <cdr:x>0.5</cdr:x>
      <cdr:y>0.427</cdr:y>
    </cdr:from>
    <cdr:to>
      <cdr:x>0.537</cdr:x>
      <cdr:y>0.49475</cdr:y>
    </cdr:to>
    <cdr:sp macro="" textlink="">
      <cdr:nvSpPr>
        <cdr:cNvPr id="1026" name="Text Box 2"/>
        <cdr:cNvSpPr txBox="1">
          <a:spLocks xmlns:a="http://schemas.openxmlformats.org/drawingml/2006/main" noChangeArrowheads="1"/>
        </cdr:cNvSpPr>
      </cdr:nvSpPr>
      <cdr:spPr bwMode="auto">
        <a:xfrm xmlns:a="http://schemas.openxmlformats.org/drawingml/2006/main">
          <a:off x="2235200" y="1702791"/>
          <a:ext cx="165405" cy="270173"/>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a:extLst xmlns:a="http://schemas.openxmlformats.org/drawingml/2006/main">
          <a:ext uri="{909E8E84-426E-40dd-AFC4-6F175D3DCCD1}">
            <a14:hiddenFill xmlns:a14="http://schemas.microsoft.com/office/drawing/2010/main">
              <a:solidFill>
                <a:srgbClr xmlns:mc="http://schemas.openxmlformats.org/markup-compatibility/2006" val="000000" mc:Ignorable="a14" a14:legacySpreadsheetColorIndex="64"/>
              </a:solidFill>
            </a14:hiddenFill>
          </a:ext>
          <a:ext uri="{91240B29-F687-4f45-9708-019B960494DF}">
            <a14:hiddenLine xmlns:a14="http://schemas.microsoft.com/office/drawing/2010/main" w="9525">
              <a:solidFill>
                <a:srgbClr xmlns:mc="http://schemas.openxmlformats.org/markup-compatibility/2006" val="FFFFFF" mc:Ignorable="a14" a14:legacySpreadsheetColorIndex="65"/>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cdr:spPr>
      <cdr:txBody>
        <a:bodyPr xmlns:a="http://schemas.openxmlformats.org/drawingml/2006/main" wrap="none" lIns="18288" tIns="18288" rIns="18288" bIns="18288" anchor="ctr" upright="1">
          <a:spAutoFit/>
        </a:bodyPr>
        <a:lstStyle xmlns:a="http://schemas.openxmlformats.org/drawingml/2006/main"/>
        <a:p xmlns:a="http://schemas.openxmlformats.org/drawingml/2006/main">
          <a:pPr algn="ctr" rtl="0">
            <a:defRPr sz="1000"/>
          </a:pPr>
          <a:r>
            <a:rPr lang="en-US" sz="1200" b="1" i="0" u="none" strike="noStrike" baseline="0">
              <a:solidFill>
                <a:srgbClr val="000000"/>
              </a:solidFill>
              <a:latin typeface="Arial"/>
              <a:ea typeface="Arial"/>
              <a:cs typeface="Arial"/>
            </a:rPr>
            <a:t> </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3550"/>
          </a:xfrm>
          <a:prstGeom prst="rect">
            <a:avLst/>
          </a:prstGeom>
        </p:spPr>
        <p:txBody>
          <a:bodyPr vert="horz" lIns="91440" tIns="45720" rIns="91440" bIns="45720" rtlCol="0"/>
          <a:lstStyle>
            <a:lvl1pPr algn="r">
              <a:defRPr sz="1200"/>
            </a:lvl1pPr>
          </a:lstStyle>
          <a:p>
            <a:fld id="{2151C11E-1A00-48AF-8C08-97C362C67874}" type="datetimeFigureOut">
              <a:rPr lang="en-US" smtClean="0"/>
              <a:pPr/>
              <a:t>9/28/12</a:t>
            </a:fld>
            <a:endParaRPr lang="en-US"/>
          </a:p>
        </p:txBody>
      </p:sp>
      <p:sp>
        <p:nvSpPr>
          <p:cNvPr id="4" name="Footer Placeholder 3"/>
          <p:cNvSpPr>
            <a:spLocks noGrp="1"/>
          </p:cNvSpPr>
          <p:nvPr>
            <p:ph type="ftr" sz="quarter" idx="2"/>
          </p:nvPr>
        </p:nvSpPr>
        <p:spPr>
          <a:xfrm>
            <a:off x="0" y="8805863"/>
            <a:ext cx="303847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05863"/>
            <a:ext cx="3038475" cy="463550"/>
          </a:xfrm>
          <a:prstGeom prst="rect">
            <a:avLst/>
          </a:prstGeom>
        </p:spPr>
        <p:txBody>
          <a:bodyPr vert="horz" lIns="91440" tIns="45720" rIns="91440" bIns="45720" rtlCol="0" anchor="b"/>
          <a:lstStyle>
            <a:lvl1pPr algn="r">
              <a:defRPr sz="1200"/>
            </a:lvl1pPr>
          </a:lstStyle>
          <a:p>
            <a:fld id="{2AFFDF9B-F3F5-4382-A25B-4EAA3B410B8E}" type="slidenum">
              <a:rPr lang="en-US" smtClean="0"/>
              <a:pPr/>
              <a:t>‹#›</a:t>
            </a:fld>
            <a:endParaRPr lang="en-US"/>
          </a:p>
        </p:txBody>
      </p:sp>
    </p:spTree>
    <p:extLst>
      <p:ext uri="{BB962C8B-B14F-4D97-AF65-F5344CB8AC3E}">
        <p14:creationId xmlns:p14="http://schemas.microsoft.com/office/powerpoint/2010/main" val="3706250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18" tIns="46510" rIns="93018" bIns="4651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970938" y="0"/>
            <a:ext cx="3037840" cy="463550"/>
          </a:xfrm>
          <a:prstGeom prst="rect">
            <a:avLst/>
          </a:prstGeom>
        </p:spPr>
        <p:txBody>
          <a:bodyPr vert="horz" lIns="93018" tIns="46510" rIns="93018" bIns="46510" rtlCol="0"/>
          <a:lstStyle>
            <a:lvl1pPr algn="r">
              <a:defRPr sz="1200">
                <a:latin typeface="Arial" pitchFamily="34" charset="0"/>
              </a:defRPr>
            </a:lvl1pPr>
          </a:lstStyle>
          <a:p>
            <a:fld id="{8C7BB64C-82E2-466C-9C50-B2DA6307AB11}" type="datetimeFigureOut">
              <a:rPr lang="en-US" smtClean="0"/>
              <a:pPr/>
              <a:t>9/28/12</a:t>
            </a:fld>
            <a:endParaRPr lang="en-US" dirty="0"/>
          </a:p>
        </p:txBody>
      </p:sp>
      <p:sp>
        <p:nvSpPr>
          <p:cNvPr id="4" name="Slide Image Placeholder 3"/>
          <p:cNvSpPr>
            <a:spLocks noGrp="1" noRot="1" noChangeAspect="1"/>
          </p:cNvSpPr>
          <p:nvPr>
            <p:ph type="sldImg" idx="2"/>
          </p:nvPr>
        </p:nvSpPr>
        <p:spPr>
          <a:xfrm>
            <a:off x="1255713" y="696913"/>
            <a:ext cx="4498975" cy="3476625"/>
          </a:xfrm>
          <a:prstGeom prst="rect">
            <a:avLst/>
          </a:prstGeom>
          <a:noFill/>
          <a:ln w="12700">
            <a:solidFill>
              <a:prstClr val="black"/>
            </a:solidFill>
          </a:ln>
        </p:spPr>
        <p:txBody>
          <a:bodyPr vert="horz" lIns="93018" tIns="46510" rIns="93018" bIns="46510" rtlCol="0" anchor="ctr"/>
          <a:lstStyle/>
          <a:p>
            <a:endParaRPr lang="en-US" dirty="0"/>
          </a:p>
        </p:txBody>
      </p:sp>
      <p:sp>
        <p:nvSpPr>
          <p:cNvPr id="5" name="Notes Placeholder 4"/>
          <p:cNvSpPr>
            <a:spLocks noGrp="1"/>
          </p:cNvSpPr>
          <p:nvPr>
            <p:ph type="body" sz="quarter" idx="3"/>
          </p:nvPr>
        </p:nvSpPr>
        <p:spPr>
          <a:xfrm>
            <a:off x="701040" y="4403725"/>
            <a:ext cx="5608320" cy="4171950"/>
          </a:xfrm>
          <a:prstGeom prst="rect">
            <a:avLst/>
          </a:prstGeom>
        </p:spPr>
        <p:txBody>
          <a:bodyPr vert="horz" lIns="93018" tIns="46510" rIns="93018" bIns="4651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05842"/>
            <a:ext cx="3037840" cy="463550"/>
          </a:xfrm>
          <a:prstGeom prst="rect">
            <a:avLst/>
          </a:prstGeom>
        </p:spPr>
        <p:txBody>
          <a:bodyPr vert="horz" lIns="93018" tIns="46510" rIns="93018" bIns="4651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970938" y="8805842"/>
            <a:ext cx="3037840" cy="463550"/>
          </a:xfrm>
          <a:prstGeom prst="rect">
            <a:avLst/>
          </a:prstGeom>
        </p:spPr>
        <p:txBody>
          <a:bodyPr vert="horz" lIns="93018" tIns="46510" rIns="93018" bIns="46510" rtlCol="0" anchor="b"/>
          <a:lstStyle>
            <a:lvl1pPr algn="r">
              <a:defRPr sz="1200">
                <a:latin typeface="Arial" pitchFamily="34" charset="0"/>
              </a:defRPr>
            </a:lvl1pPr>
          </a:lstStyle>
          <a:p>
            <a:fld id="{A778FBA5-F957-4CE9-A734-9CFA9C4F5603}" type="slidenum">
              <a:rPr lang="en-US" smtClean="0"/>
              <a:pPr/>
              <a:t>‹#›</a:t>
            </a:fld>
            <a:endParaRPr lang="en-US" dirty="0"/>
          </a:p>
        </p:txBody>
      </p:sp>
    </p:spTree>
    <p:extLst>
      <p:ext uri="{BB962C8B-B14F-4D97-AF65-F5344CB8AC3E}">
        <p14:creationId xmlns:p14="http://schemas.microsoft.com/office/powerpoint/2010/main" val="1095791779"/>
      </p:ext>
    </p:extLst>
  </p:cSld>
  <p:clrMap bg1="lt1" tx1="dk1" bg2="lt2" tx2="dk2" accent1="accent1" accent2="accent2" accent3="accent3" accent4="accent4" accent5="accent5" accent6="accent6" hlink="hlink" folHlink="folHlink"/>
  <p:notesStyle>
    <a:lvl1pPr marL="0" algn="l" defTabSz="1018824" rtl="0" eaLnBrk="1" latinLnBrk="0" hangingPunct="1">
      <a:defRPr sz="1300" kern="1200">
        <a:solidFill>
          <a:schemeClr val="tx1"/>
        </a:solidFill>
        <a:latin typeface="Arial" pitchFamily="34" charset="0"/>
        <a:ea typeface="+mn-ea"/>
        <a:cs typeface="+mn-cs"/>
      </a:defRPr>
    </a:lvl1pPr>
    <a:lvl2pPr marL="509412" algn="l" defTabSz="1018824" rtl="0" eaLnBrk="1" latinLnBrk="0" hangingPunct="1">
      <a:defRPr sz="1300" kern="1200">
        <a:solidFill>
          <a:schemeClr val="tx1"/>
        </a:solidFill>
        <a:latin typeface="Arial" pitchFamily="34" charset="0"/>
        <a:ea typeface="+mn-ea"/>
        <a:cs typeface="+mn-cs"/>
      </a:defRPr>
    </a:lvl2pPr>
    <a:lvl3pPr marL="1018824" algn="l" defTabSz="1018824" rtl="0" eaLnBrk="1" latinLnBrk="0" hangingPunct="1">
      <a:defRPr sz="1300" kern="1200">
        <a:solidFill>
          <a:schemeClr val="tx1"/>
        </a:solidFill>
        <a:latin typeface="Arial" pitchFamily="34" charset="0"/>
        <a:ea typeface="+mn-ea"/>
        <a:cs typeface="+mn-cs"/>
      </a:defRPr>
    </a:lvl3pPr>
    <a:lvl4pPr marL="1528237" algn="l" defTabSz="1018824" rtl="0" eaLnBrk="1" latinLnBrk="0" hangingPunct="1">
      <a:defRPr sz="1300" kern="1200">
        <a:solidFill>
          <a:schemeClr val="tx1"/>
        </a:solidFill>
        <a:latin typeface="Arial" pitchFamily="34" charset="0"/>
        <a:ea typeface="+mn-ea"/>
        <a:cs typeface="+mn-cs"/>
      </a:defRPr>
    </a:lvl4pPr>
    <a:lvl5pPr marL="2037649" algn="l" defTabSz="1018824" rtl="0" eaLnBrk="1" latinLnBrk="0" hangingPunct="1">
      <a:defRPr sz="1300" kern="1200">
        <a:solidFill>
          <a:schemeClr val="tx1"/>
        </a:solidFill>
        <a:latin typeface="Arial" pitchFamily="34" charset="0"/>
        <a:ea typeface="+mn-ea"/>
        <a:cs typeface="+mn-cs"/>
      </a:defRPr>
    </a:lvl5pPr>
    <a:lvl6pPr marL="2547061" algn="l" defTabSz="1018824" rtl="0" eaLnBrk="1" latinLnBrk="0" hangingPunct="1">
      <a:defRPr sz="1300" kern="1200">
        <a:solidFill>
          <a:schemeClr val="tx1"/>
        </a:solidFill>
        <a:latin typeface="+mn-lt"/>
        <a:ea typeface="+mn-ea"/>
        <a:cs typeface="+mn-cs"/>
      </a:defRPr>
    </a:lvl6pPr>
    <a:lvl7pPr marL="3056473" algn="l" defTabSz="1018824" rtl="0" eaLnBrk="1" latinLnBrk="0" hangingPunct="1">
      <a:defRPr sz="1300" kern="1200">
        <a:solidFill>
          <a:schemeClr val="tx1"/>
        </a:solidFill>
        <a:latin typeface="+mn-lt"/>
        <a:ea typeface="+mn-ea"/>
        <a:cs typeface="+mn-cs"/>
      </a:defRPr>
    </a:lvl7pPr>
    <a:lvl8pPr marL="3565886" algn="l" defTabSz="1018824" rtl="0" eaLnBrk="1" latinLnBrk="0" hangingPunct="1">
      <a:defRPr sz="1300" kern="1200">
        <a:solidFill>
          <a:schemeClr val="tx1"/>
        </a:solidFill>
        <a:latin typeface="+mn-lt"/>
        <a:ea typeface="+mn-ea"/>
        <a:cs typeface="+mn-cs"/>
      </a:defRPr>
    </a:lvl8pPr>
    <a:lvl9pPr marL="4075298" algn="l" defTabSz="101882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slide.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a:t>
            </a:fld>
            <a:endParaRPr lang="en-US" dirty="0"/>
          </a:p>
        </p:txBody>
      </p:sp>
    </p:spTree>
    <p:extLst>
      <p:ext uri="{BB962C8B-B14F-4D97-AF65-F5344CB8AC3E}">
        <p14:creationId xmlns:p14="http://schemas.microsoft.com/office/powerpoint/2010/main" val="1570551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field requires an interdisciplinary approach.</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10</a:t>
            </a:fld>
            <a:endParaRPr lang="en-US" dirty="0"/>
          </a:p>
        </p:txBody>
      </p:sp>
    </p:spTree>
    <p:extLst>
      <p:ext uri="{BB962C8B-B14F-4D97-AF65-F5344CB8AC3E}">
        <p14:creationId xmlns:p14="http://schemas.microsoft.com/office/powerpoint/2010/main" val="1990268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a:t>
            </a:r>
            <a:r>
              <a:rPr lang="en-US" baseline="0" dirty="0" smtClean="0"/>
              <a:t> computer hierarchy plays a large role in determining the problems that can be solved.</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11</a:t>
            </a:fld>
            <a:endParaRPr lang="en-US" dirty="0"/>
          </a:p>
        </p:txBody>
      </p:sp>
    </p:spTree>
    <p:extLst>
      <p:ext uri="{BB962C8B-B14F-4D97-AF65-F5344CB8AC3E}">
        <p14:creationId xmlns:p14="http://schemas.microsoft.com/office/powerpoint/2010/main" val="3202867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approaches are not always the most intuitive.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12</a:t>
            </a:fld>
            <a:endParaRPr lang="en-US" dirty="0"/>
          </a:p>
        </p:txBody>
      </p:sp>
    </p:spTree>
    <p:extLst>
      <p:ext uri="{BB962C8B-B14F-4D97-AF65-F5344CB8AC3E}">
        <p14:creationId xmlns:p14="http://schemas.microsoft.com/office/powerpoint/2010/main" val="450934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path to effectively using a data base begins with using flat files.</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13</a:t>
            </a:fld>
            <a:endParaRPr lang="en-US" dirty="0"/>
          </a:p>
        </p:txBody>
      </p:sp>
    </p:spTree>
    <p:extLst>
      <p:ext uri="{BB962C8B-B14F-4D97-AF65-F5344CB8AC3E}">
        <p14:creationId xmlns:p14="http://schemas.microsoft.com/office/powerpoint/2010/main" val="3716947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a:t>
            </a:r>
            <a:r>
              <a:rPr lang="en-US" baseline="0" dirty="0" smtClean="0"/>
              <a:t> front training can make a large difference in the time to a solution.</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14</a:t>
            </a:fld>
            <a:endParaRPr lang="en-US" dirty="0"/>
          </a:p>
        </p:txBody>
      </p:sp>
    </p:spTree>
    <p:extLst>
      <p:ext uri="{BB962C8B-B14F-4D97-AF65-F5344CB8AC3E}">
        <p14:creationId xmlns:p14="http://schemas.microsoft.com/office/powerpoint/2010/main" val="1544261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Expanding</a:t>
            </a:r>
            <a:r>
              <a:rPr lang="en-US" baseline="0" dirty="0" smtClean="0"/>
              <a:t> traditional definitions of key concepts is core to signal processing on databases.</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15</a:t>
            </a:fld>
            <a:endParaRPr lang="en-US" dirty="0"/>
          </a:p>
        </p:txBody>
      </p:sp>
    </p:spTree>
    <p:extLst>
      <p:ext uri="{BB962C8B-B14F-4D97-AF65-F5344CB8AC3E}">
        <p14:creationId xmlns:p14="http://schemas.microsoft.com/office/powerpoint/2010/main" val="3486035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Course introduces concepts</a:t>
            </a:r>
            <a:r>
              <a:rPr lang="en-US" baseline="0" dirty="0" smtClean="0"/>
              <a:t> first, then applies them later in the course.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16</a:t>
            </a:fld>
            <a:endParaRPr lang="en-US" dirty="0"/>
          </a:p>
        </p:txBody>
      </p:sp>
    </p:spTree>
    <p:extLst>
      <p:ext uri="{BB962C8B-B14F-4D97-AF65-F5344CB8AC3E}">
        <p14:creationId xmlns:p14="http://schemas.microsoft.com/office/powerpoint/2010/main" val="3695737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 provides a mathematical foundation for many of the concepts in the course.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17</a:t>
            </a:fld>
            <a:endParaRPr lang="en-US" dirty="0"/>
          </a:p>
        </p:txBody>
      </p:sp>
    </p:spTree>
    <p:extLst>
      <p:ext uri="{BB962C8B-B14F-4D97-AF65-F5344CB8AC3E}">
        <p14:creationId xmlns:p14="http://schemas.microsoft.com/office/powerpoint/2010/main" val="3148249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 slide.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18</a:t>
            </a:fld>
            <a:endParaRPr lang="en-US" dirty="0"/>
          </a:p>
        </p:txBody>
      </p:sp>
    </p:spTree>
    <p:extLst>
      <p:ext uri="{BB962C8B-B14F-4D97-AF65-F5344CB8AC3E}">
        <p14:creationId xmlns:p14="http://schemas.microsoft.com/office/powerpoint/2010/main" val="3953515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Developing</a:t>
            </a:r>
            <a:r>
              <a:rPr lang="en-US" baseline="0" dirty="0" smtClean="0"/>
              <a:t> a conversion algorithm for every type of graph we’d like to analyze in a given data source is cost-prohibitive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19</a:t>
            </a:fld>
            <a:endParaRPr lang="en-US" dirty="0"/>
          </a:p>
        </p:txBody>
      </p:sp>
    </p:spTree>
    <p:extLst>
      <p:ext uri="{BB962C8B-B14F-4D97-AF65-F5344CB8AC3E}">
        <p14:creationId xmlns:p14="http://schemas.microsoft.com/office/powerpoint/2010/main" val="1558303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folks have contributed to this</a:t>
            </a:r>
            <a:r>
              <a:rPr lang="en-US" baseline="0" dirty="0" smtClean="0"/>
              <a:t> work.</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a:t>
            </a:fld>
            <a:endParaRPr lang="en-US" dirty="0"/>
          </a:p>
        </p:txBody>
      </p:sp>
    </p:spTree>
    <p:extLst>
      <p:ext uri="{BB962C8B-B14F-4D97-AF65-F5344CB8AC3E}">
        <p14:creationId xmlns:p14="http://schemas.microsoft.com/office/powerpoint/2010/main" val="3999548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dirty="0" smtClean="0"/>
              <a:t>By modularizing</a:t>
            </a:r>
            <a:r>
              <a:rPr lang="en-US" baseline="0" dirty="0" smtClean="0"/>
              <a:t> the process we avoid repeating development.  Additionally D4M automates some of the steps in the process.</a:t>
            </a:r>
            <a:endParaRPr lang="en-US" dirty="0" smtClean="0"/>
          </a:p>
        </p:txBody>
      </p:sp>
      <p:sp>
        <p:nvSpPr>
          <p:cNvPr id="4" name="Slide Number Placeholder 3"/>
          <p:cNvSpPr>
            <a:spLocks noGrp="1"/>
          </p:cNvSpPr>
          <p:nvPr>
            <p:ph type="sldNum" sz="quarter" idx="10"/>
          </p:nvPr>
        </p:nvSpPr>
        <p:spPr/>
        <p:txBody>
          <a:bodyPr/>
          <a:lstStyle/>
          <a:p>
            <a:fld id="{A778FBA5-F957-4CE9-A734-9CFA9C4F5603}" type="slidenum">
              <a:rPr lang="en-US" smtClean="0"/>
              <a:pPr/>
              <a:t>20</a:t>
            </a:fld>
            <a:endParaRPr lang="en-US" dirty="0"/>
          </a:p>
        </p:txBody>
      </p:sp>
    </p:spTree>
    <p:extLst>
      <p:ext uri="{BB962C8B-B14F-4D97-AF65-F5344CB8AC3E}">
        <p14:creationId xmlns:p14="http://schemas.microsoft.com/office/powerpoint/2010/main" val="2925030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dirty="0" smtClean="0"/>
              <a:t>The first step</a:t>
            </a:r>
            <a:r>
              <a:rPr lang="en-US" baseline="0" dirty="0" smtClean="0"/>
              <a:t> in the process is to separate the data in the logs in the various fields of the data.</a:t>
            </a:r>
            <a:endParaRPr lang="en-US" dirty="0" smtClean="0"/>
          </a:p>
        </p:txBody>
      </p:sp>
      <p:sp>
        <p:nvSpPr>
          <p:cNvPr id="4" name="Slide Number Placeholder 3"/>
          <p:cNvSpPr>
            <a:spLocks noGrp="1"/>
          </p:cNvSpPr>
          <p:nvPr>
            <p:ph type="sldNum" sz="quarter" idx="10"/>
          </p:nvPr>
        </p:nvSpPr>
        <p:spPr/>
        <p:txBody>
          <a:bodyPr/>
          <a:lstStyle/>
          <a:p>
            <a:fld id="{A778FBA5-F957-4CE9-A734-9CFA9C4F5603}" type="slidenum">
              <a:rPr lang="en-US" smtClean="0"/>
              <a:pPr/>
              <a:t>21</a:t>
            </a:fld>
            <a:endParaRPr lang="en-US" dirty="0"/>
          </a:p>
        </p:txBody>
      </p:sp>
    </p:spTree>
    <p:extLst>
      <p:ext uri="{BB962C8B-B14F-4D97-AF65-F5344CB8AC3E}">
        <p14:creationId xmlns:p14="http://schemas.microsoft.com/office/powerpoint/2010/main" val="3943727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dirty="0" smtClean="0"/>
              <a:t>The next step is to explode the table</a:t>
            </a:r>
            <a:r>
              <a:rPr lang="en-US" baseline="0" dirty="0" smtClean="0"/>
              <a:t> so that each piece of data can be represented as a triple.</a:t>
            </a:r>
            <a:endParaRPr lang="en-US" dirty="0" smtClean="0"/>
          </a:p>
        </p:txBody>
      </p:sp>
      <p:sp>
        <p:nvSpPr>
          <p:cNvPr id="4" name="Slide Number Placeholder 3"/>
          <p:cNvSpPr>
            <a:spLocks noGrp="1"/>
          </p:cNvSpPr>
          <p:nvPr>
            <p:ph type="sldNum" sz="quarter" idx="10"/>
          </p:nvPr>
        </p:nvSpPr>
        <p:spPr/>
        <p:txBody>
          <a:bodyPr/>
          <a:lstStyle/>
          <a:p>
            <a:fld id="{A778FBA5-F957-4CE9-A734-9CFA9C4F5603}" type="slidenum">
              <a:rPr lang="en-US" smtClean="0"/>
              <a:pPr/>
              <a:t>22</a:t>
            </a:fld>
            <a:endParaRPr lang="en-US" dirty="0"/>
          </a:p>
        </p:txBody>
      </p:sp>
    </p:spTree>
    <p:extLst>
      <p:ext uri="{BB962C8B-B14F-4D97-AF65-F5344CB8AC3E}">
        <p14:creationId xmlns:p14="http://schemas.microsoft.com/office/powerpoint/2010/main" val="261081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triple data is then stored in a distributed database.  We have been using </a:t>
            </a:r>
            <a:r>
              <a:rPr lang="en-US" baseline="0" dirty="0" err="1" smtClean="0"/>
              <a:t>Accumulo</a:t>
            </a:r>
            <a:r>
              <a:rPr lang="en-US" baseline="0" dirty="0" smtClean="0"/>
              <a:t>.  D4M provides methods for automating this process.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23</a:t>
            </a:fld>
            <a:endParaRPr lang="en-US" dirty="0"/>
          </a:p>
        </p:txBody>
      </p:sp>
    </p:spTree>
    <p:extLst>
      <p:ext uri="{BB962C8B-B14F-4D97-AF65-F5344CB8AC3E}">
        <p14:creationId xmlns:p14="http://schemas.microsoft.com/office/powerpoint/2010/main" val="1243830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step in building</a:t>
            </a:r>
            <a:r>
              <a:rPr lang="en-US" baseline="0" dirty="0" smtClean="0"/>
              <a:t> the graphs form the triple data is to query for a chunk of data of interest.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24</a:t>
            </a:fld>
            <a:endParaRPr lang="en-US" dirty="0"/>
          </a:p>
        </p:txBody>
      </p:sp>
    </p:spTree>
    <p:extLst>
      <p:ext uri="{BB962C8B-B14F-4D97-AF65-F5344CB8AC3E}">
        <p14:creationId xmlns:p14="http://schemas.microsoft.com/office/powerpoint/2010/main" val="34382246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dirty="0" smtClean="0"/>
              <a:t>The second step is to get all of the triples associated with the</a:t>
            </a:r>
            <a:r>
              <a:rPr lang="en-US" baseline="0" dirty="0" smtClean="0"/>
              <a:t> period of interest.</a:t>
            </a:r>
            <a:endParaRPr lang="en-US" dirty="0" smtClean="0"/>
          </a:p>
        </p:txBody>
      </p:sp>
      <p:sp>
        <p:nvSpPr>
          <p:cNvPr id="4" name="Slide Number Placeholder 3"/>
          <p:cNvSpPr>
            <a:spLocks noGrp="1"/>
          </p:cNvSpPr>
          <p:nvPr>
            <p:ph type="sldNum" sz="quarter" idx="10"/>
          </p:nvPr>
        </p:nvSpPr>
        <p:spPr/>
        <p:txBody>
          <a:bodyPr/>
          <a:lstStyle/>
          <a:p>
            <a:fld id="{A778FBA5-F957-4CE9-A734-9CFA9C4F5603}" type="slidenum">
              <a:rPr lang="en-US" smtClean="0"/>
              <a:pPr/>
              <a:t>25</a:t>
            </a:fld>
            <a:endParaRPr lang="en-US" dirty="0"/>
          </a:p>
        </p:txBody>
      </p:sp>
    </p:spTree>
    <p:extLst>
      <p:ext uri="{BB962C8B-B14F-4D97-AF65-F5344CB8AC3E}">
        <p14:creationId xmlns:p14="http://schemas.microsoft.com/office/powerpoint/2010/main" val="645220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part is to use D4M</a:t>
            </a:r>
            <a:r>
              <a:rPr lang="en-US" baseline="0" dirty="0" smtClean="0"/>
              <a:t> to perform the associative array algebra that builds the graph</a:t>
            </a:r>
            <a:endParaRPr lang="en-US" dirty="0" smtClean="0"/>
          </a:p>
        </p:txBody>
      </p:sp>
      <p:sp>
        <p:nvSpPr>
          <p:cNvPr id="4" name="Slide Number Placeholder 3"/>
          <p:cNvSpPr>
            <a:spLocks noGrp="1"/>
          </p:cNvSpPr>
          <p:nvPr>
            <p:ph type="sldNum" sz="quarter" idx="10"/>
          </p:nvPr>
        </p:nvSpPr>
        <p:spPr/>
        <p:txBody>
          <a:bodyPr/>
          <a:lstStyle/>
          <a:p>
            <a:fld id="{A778FBA5-F957-4CE9-A734-9CFA9C4F5603}" type="slidenum">
              <a:rPr lang="en-US" smtClean="0"/>
              <a:pPr/>
              <a:t>26</a:t>
            </a:fld>
            <a:endParaRPr lang="en-US" dirty="0"/>
          </a:p>
        </p:txBody>
      </p:sp>
    </p:spTree>
    <p:extLst>
      <p:ext uri="{BB962C8B-B14F-4D97-AF65-F5344CB8AC3E}">
        <p14:creationId xmlns:p14="http://schemas.microsoft.com/office/powerpoint/2010/main" val="2319035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 to the way D4M stores associative arrays, they can easily be converted</a:t>
            </a:r>
            <a:r>
              <a:rPr lang="en-US" baseline="0" dirty="0" smtClean="0"/>
              <a:t> into sparse adjacency matrices, which are typically the input for graph analytics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27</a:t>
            </a:fld>
            <a:endParaRPr lang="en-US" dirty="0"/>
          </a:p>
        </p:txBody>
      </p:sp>
    </p:spTree>
    <p:extLst>
      <p:ext uri="{BB962C8B-B14F-4D97-AF65-F5344CB8AC3E}">
        <p14:creationId xmlns:p14="http://schemas.microsoft.com/office/powerpoint/2010/main" val="1274899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dirty="0" smtClean="0"/>
              <a:t>We’ve implemented this framework for ingesting the proxy log data.  We were able to construct a week’s worth of graphs</a:t>
            </a:r>
            <a:r>
              <a:rPr lang="en-US" baseline="0" dirty="0" smtClean="0"/>
              <a:t> in less than 5 hours with a high degree of parallelization.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28</a:t>
            </a:fld>
            <a:endParaRPr lang="en-US" dirty="0"/>
          </a:p>
        </p:txBody>
      </p:sp>
    </p:spTree>
    <p:extLst>
      <p:ext uri="{BB962C8B-B14F-4D97-AF65-F5344CB8AC3E}">
        <p14:creationId xmlns:p14="http://schemas.microsoft.com/office/powerpoint/2010/main" val="1259489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29</a:t>
            </a:fld>
            <a:endParaRPr lang="en-US" dirty="0"/>
          </a:p>
        </p:txBody>
      </p:sp>
    </p:spTree>
    <p:extLst>
      <p:ext uri="{BB962C8B-B14F-4D97-AF65-F5344CB8AC3E}">
        <p14:creationId xmlns:p14="http://schemas.microsoft.com/office/powerpoint/2010/main" val="2566820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 slide.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3</a:t>
            </a:fld>
            <a:endParaRPr lang="en-US" dirty="0"/>
          </a:p>
        </p:txBody>
      </p:sp>
    </p:spTree>
    <p:extLst>
      <p:ext uri="{BB962C8B-B14F-4D97-AF65-F5344CB8AC3E}">
        <p14:creationId xmlns:p14="http://schemas.microsoft.com/office/powerpoint/2010/main" val="28003534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Course</a:t>
            </a:r>
            <a:r>
              <a:rPr lang="en-US" baseline="0" dirty="0" smtClean="0"/>
              <a:t> assignment.</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30</a:t>
            </a:fld>
            <a:endParaRPr lang="en-US" dirty="0"/>
          </a:p>
        </p:txBody>
      </p:sp>
    </p:spTree>
    <p:extLst>
      <p:ext uri="{BB962C8B-B14F-4D97-AF65-F5344CB8AC3E}">
        <p14:creationId xmlns:p14="http://schemas.microsoft.com/office/powerpoint/2010/main" val="3152789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Graphs analysis</a:t>
            </a:r>
            <a:r>
              <a:rPr lang="en-US" baseline="0" dirty="0" smtClean="0"/>
              <a:t> has proven to be useful in a number of different application areas.  This reason for this is likely due to graph analytics proclivity for being able to identify patterns of coordination.  The application of graph analytics grows harder as the patterns of coordination grow more subtle and the background graph grows larger and noisier.</a:t>
            </a:r>
            <a:endParaRPr lang="en-US" dirty="0" smtClean="0"/>
          </a:p>
        </p:txBody>
      </p:sp>
      <p:sp>
        <p:nvSpPr>
          <p:cNvPr id="4" name="Slide Number Placeholder 3"/>
          <p:cNvSpPr>
            <a:spLocks noGrp="1"/>
          </p:cNvSpPr>
          <p:nvPr>
            <p:ph type="sldNum" sz="quarter" idx="10"/>
          </p:nvPr>
        </p:nvSpPr>
        <p:spPr/>
        <p:txBody>
          <a:bodyPr/>
          <a:lstStyle/>
          <a:p>
            <a:fld id="{A778FBA5-F957-4CE9-A734-9CFA9C4F5603}" type="slidenum">
              <a:rPr lang="en-US" smtClean="0"/>
              <a:pPr/>
              <a:t>4</a:t>
            </a:fld>
            <a:endParaRPr lang="en-US" dirty="0"/>
          </a:p>
        </p:txBody>
      </p:sp>
    </p:spTree>
    <p:extLst>
      <p:ext uri="{BB962C8B-B14F-4D97-AF65-F5344CB8AC3E}">
        <p14:creationId xmlns:p14="http://schemas.microsoft.com/office/powerpoint/2010/main" val="601229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talk will focus</a:t>
            </a:r>
            <a:r>
              <a:rPr lang="en-US" baseline="0" dirty="0" smtClean="0"/>
              <a:t> on a cyber example.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5</a:t>
            </a:fld>
            <a:endParaRPr lang="en-US" dirty="0"/>
          </a:p>
        </p:txBody>
      </p:sp>
    </p:spTree>
    <p:extLst>
      <p:ext uri="{BB962C8B-B14F-4D97-AF65-F5344CB8AC3E}">
        <p14:creationId xmlns:p14="http://schemas.microsoft.com/office/powerpoint/2010/main" val="2344918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a:t>
            </a:r>
            <a:r>
              <a:rPr lang="en-US" baseline="0" dirty="0" smtClean="0"/>
              <a:t> traffic data is a large bipartite graph.</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6</a:t>
            </a:fld>
            <a:endParaRPr lang="en-US" dirty="0"/>
          </a:p>
        </p:txBody>
      </p:sp>
    </p:spTree>
    <p:extLst>
      <p:ext uri="{BB962C8B-B14F-4D97-AF65-F5344CB8AC3E}">
        <p14:creationId xmlns:p14="http://schemas.microsoft.com/office/powerpoint/2010/main" val="3252236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Representing</a:t>
            </a:r>
            <a:r>
              <a:rPr lang="en-US" baseline="0" dirty="0" smtClean="0"/>
              <a:t> web data as a graph is a significant challenge.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7</a:t>
            </a:fld>
            <a:endParaRPr lang="en-US" dirty="0"/>
          </a:p>
        </p:txBody>
      </p:sp>
    </p:spTree>
    <p:extLst>
      <p:ext uri="{BB962C8B-B14F-4D97-AF65-F5344CB8AC3E}">
        <p14:creationId xmlns:p14="http://schemas.microsoft.com/office/powerpoint/2010/main" val="3823270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Addressing</a:t>
            </a:r>
            <a:r>
              <a:rPr lang="en-US" baseline="0" dirty="0" smtClean="0"/>
              <a:t> this problem requires looking at the entire technology stack.</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8</a:t>
            </a:fld>
            <a:endParaRPr lang="en-US" dirty="0"/>
          </a:p>
        </p:txBody>
      </p:sp>
    </p:spTree>
    <p:extLst>
      <p:ext uri="{BB962C8B-B14F-4D97-AF65-F5344CB8AC3E}">
        <p14:creationId xmlns:p14="http://schemas.microsoft.com/office/powerpoint/2010/main" val="3797688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 slide.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9</a:t>
            </a:fld>
            <a:endParaRPr lang="en-US" dirty="0"/>
          </a:p>
        </p:txBody>
      </p:sp>
    </p:spTree>
    <p:extLst>
      <p:ext uri="{BB962C8B-B14F-4D97-AF65-F5344CB8AC3E}">
        <p14:creationId xmlns:p14="http://schemas.microsoft.com/office/powerpoint/2010/main" val="393705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rcRect/>
          <a:stretch>
            <a:fillRect/>
          </a:stretch>
        </p:blipFill>
        <p:spPr bwMode="auto">
          <a:xfrm>
            <a:off x="3133167" y="5793714"/>
            <a:ext cx="3792066" cy="380392"/>
          </a:xfrm>
          <a:prstGeom prst="rect">
            <a:avLst/>
          </a:prstGeom>
          <a:noFill/>
          <a:ln w="9525">
            <a:noFill/>
            <a:miter lim="800000"/>
            <a:headEnd/>
            <a:tailEnd/>
          </a:ln>
          <a:effectLst/>
        </p:spPr>
      </p:pic>
      <p:sp>
        <p:nvSpPr>
          <p:cNvPr id="5" name="Rectangle 7"/>
          <p:cNvSpPr>
            <a:spLocks noGrp="1" noChangeArrowheads="1"/>
          </p:cNvSpPr>
          <p:nvPr>
            <p:ph type="subTitle" idx="1"/>
          </p:nvPr>
        </p:nvSpPr>
        <p:spPr>
          <a:xfrm>
            <a:off x="914401" y="3413100"/>
            <a:ext cx="8229599" cy="2031187"/>
          </a:xfrm>
          <a:prstGeom prst="rect">
            <a:avLst/>
          </a:prstGeom>
        </p:spPr>
        <p:txBody>
          <a:bodyPr lIns="101882" tIns="50941" rIns="101882" bIns="50941" anchor="ctr"/>
          <a:lstStyle>
            <a:lvl1pPr marL="0" indent="0" algn="ctr">
              <a:lnSpc>
                <a:spcPct val="100000"/>
              </a:lnSpc>
              <a:spcBef>
                <a:spcPts val="0"/>
              </a:spcBef>
              <a:spcAft>
                <a:spcPts val="2674"/>
              </a:spcAft>
              <a:buFont typeface="Arial" charset="0"/>
              <a:buNone/>
              <a:defRPr sz="2200">
                <a:solidFill>
                  <a:sysClr val="windowText" lastClr="000000"/>
                </a:solidFill>
              </a:defRPr>
            </a:lvl1pPr>
          </a:lstStyle>
          <a:p>
            <a:r>
              <a:rPr lang="en-US" smtClean="0"/>
              <a:t>Click to edit Master subtitle style</a:t>
            </a:r>
            <a:endParaRPr lang="en-US" dirty="0"/>
          </a:p>
        </p:txBody>
      </p:sp>
      <p:sp>
        <p:nvSpPr>
          <p:cNvPr id="6" name="Title Placeholder 1"/>
          <p:cNvSpPr>
            <a:spLocks noGrp="1"/>
          </p:cNvSpPr>
          <p:nvPr>
            <p:ph type="ctrTitle"/>
          </p:nvPr>
        </p:nvSpPr>
        <p:spPr>
          <a:xfrm>
            <a:off x="914401" y="1570181"/>
            <a:ext cx="8229599" cy="1467294"/>
          </a:xfrm>
        </p:spPr>
        <p:txBody>
          <a:bodyPr anchor="b" anchorCtr="0"/>
          <a:lstStyle>
            <a:lvl1pPr algn="ctr">
              <a:lnSpc>
                <a:spcPct val="100000"/>
              </a:lnSpc>
              <a:spcBef>
                <a:spcPts val="0"/>
              </a:spcBef>
              <a:spcAft>
                <a:spcPts val="669"/>
              </a:spcAft>
              <a:defRPr sz="3600" smtClean="0"/>
            </a:lvl1pPr>
          </a:lstStyle>
          <a:p>
            <a:r>
              <a:rPr lang="en-US" smtClean="0"/>
              <a:t>Click to edit Master title style</a:t>
            </a:r>
            <a:endParaRPr dirty="0" smtClean="0"/>
          </a:p>
        </p:txBody>
      </p:sp>
      <p:cxnSp>
        <p:nvCxnSpPr>
          <p:cNvPr id="9" name="Straight Connector 12"/>
          <p:cNvCxnSpPr>
            <a:cxnSpLocks noChangeShapeType="1"/>
          </p:cNvCxnSpPr>
          <p:nvPr userDrawn="1"/>
        </p:nvCxnSpPr>
        <p:spPr bwMode="auto">
          <a:xfrm>
            <a:off x="180975" y="1144376"/>
            <a:ext cx="9715500" cy="0"/>
          </a:xfrm>
          <a:prstGeom prst="line">
            <a:avLst/>
          </a:prstGeom>
          <a:noFill/>
          <a:ln w="22225" algn="ctr">
            <a:solidFill>
              <a:schemeClr val="accent4"/>
            </a:solidFill>
            <a:round/>
            <a:headEnd type="none" w="sm" len="sm"/>
            <a:tailEnd type="none" w="sm" len="sm"/>
          </a:ln>
        </p:spPr>
      </p:cxnSp>
      <p:cxnSp>
        <p:nvCxnSpPr>
          <p:cNvPr id="10" name="Straight Connector 9"/>
          <p:cNvCxnSpPr>
            <a:cxnSpLocks noChangeShapeType="1"/>
          </p:cNvCxnSpPr>
          <p:nvPr userDrawn="1"/>
        </p:nvCxnSpPr>
        <p:spPr bwMode="auto">
          <a:xfrm>
            <a:off x="182880" y="7111876"/>
            <a:ext cx="9715500" cy="0"/>
          </a:xfrm>
          <a:prstGeom prst="line">
            <a:avLst/>
          </a:prstGeom>
          <a:noFill/>
          <a:ln w="22225" algn="ctr">
            <a:solidFill>
              <a:schemeClr val="accent4"/>
            </a:solidFill>
            <a:round/>
            <a:headEnd type="none" w="sm" len="sm"/>
            <a:tailEnd type="none" w="sm" len="sm"/>
          </a:ln>
        </p:spPr>
      </p:cxnSp>
      <p:sp>
        <p:nvSpPr>
          <p:cNvPr id="8" name="Rectangle 1032"/>
          <p:cNvSpPr>
            <a:spLocks noChangeArrowheads="1"/>
          </p:cNvSpPr>
          <p:nvPr userDrawn="1"/>
        </p:nvSpPr>
        <p:spPr bwMode="auto">
          <a:xfrm>
            <a:off x="500924" y="7167187"/>
            <a:ext cx="1196950" cy="248717"/>
          </a:xfrm>
          <a:prstGeom prst="rect">
            <a:avLst/>
          </a:prstGeom>
          <a:noFill/>
          <a:ln w="9525">
            <a:noFill/>
            <a:miter lim="800000"/>
            <a:headEnd/>
            <a:tailEnd/>
          </a:ln>
          <a:effectLst/>
        </p:spPr>
        <p:txBody>
          <a:bodyPr wrap="square" lIns="50941" tIns="0" rIns="0" bIns="0"/>
          <a:lstStyle/>
          <a:p>
            <a:pPr>
              <a:defRPr/>
            </a:pPr>
            <a:r>
              <a:rPr lang="en-US" sz="1000" dirty="0" smtClean="0">
                <a:solidFill>
                  <a:srgbClr val="000000"/>
                </a:solidFill>
                <a:cs typeface="Arial" pitchFamily="34" charset="0"/>
              </a:rPr>
              <a:t>D4M-</a:t>
            </a:r>
            <a:fld id="{6A829F23-F466-44AA-A5B9-24580D3A690E}" type="slidenum">
              <a:rPr lang="en-US" sz="1000" smtClean="0">
                <a:solidFill>
                  <a:srgbClr val="000000"/>
                </a:solidFill>
                <a:cs typeface="Arial" pitchFamily="34" charset="0"/>
              </a:rPr>
              <a:pPr>
                <a:defRPr/>
              </a:pPr>
              <a:t>‹#›</a:t>
            </a:fld>
            <a:endParaRPr lang="en-US" sz="1000" dirty="0" smtClean="0">
              <a:solidFill>
                <a:srgbClr val="000000"/>
              </a:solidFill>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522429" y="1465507"/>
            <a:ext cx="9007651" cy="5474698"/>
          </a:xfrm>
          <a:prstGeom prst="rect">
            <a:avLst/>
          </a:prstGeom>
        </p:spPr>
        <p:txBody>
          <a:bodyPr lIns="101882" tIns="50941" rIns="101882" bIns="50941"/>
          <a:lstStyle>
            <a:lvl1pPr marL="382588" marR="0" indent="-382588" algn="l" defTabSz="1019175" rtl="0" eaLnBrk="1" fontAlgn="base" latinLnBrk="0" hangingPunct="1">
              <a:lnSpc>
                <a:spcPct val="100000"/>
              </a:lnSpc>
              <a:spcBef>
                <a:spcPct val="75000"/>
              </a:spcBef>
              <a:spcAft>
                <a:spcPct val="0"/>
              </a:spcAft>
              <a:buClrTx/>
              <a:buSzPct val="125000"/>
              <a:buFontTx/>
              <a:buChar char="•"/>
              <a:tabLst/>
              <a:defRPr sz="2000">
                <a:solidFill>
                  <a:schemeClr val="tx1"/>
                </a:solidFill>
              </a:defRPr>
            </a:lvl1pPr>
            <a:lvl2pPr marL="960438" marR="0" indent="-381000" algn="l" defTabSz="1019175" rtl="0" eaLnBrk="1" fontAlgn="base" latinLnBrk="0" hangingPunct="1">
              <a:lnSpc>
                <a:spcPct val="100000"/>
              </a:lnSpc>
              <a:spcBef>
                <a:spcPct val="50000"/>
              </a:spcBef>
              <a:spcAft>
                <a:spcPct val="0"/>
              </a:spcAft>
              <a:buClrTx/>
              <a:buSzPct val="100000"/>
              <a:buFontTx/>
              <a:buChar char="–"/>
              <a:tabLst/>
              <a:defRPr sz="1800">
                <a:solidFill>
                  <a:schemeClr val="tx1"/>
                </a:solidFill>
              </a:defRPr>
            </a:lvl2pPr>
            <a:lvl3pPr marL="1343025" marR="0" indent="-255588" algn="l" defTabSz="1019175" rtl="0" eaLnBrk="1" fontAlgn="base" latinLnBrk="0" hangingPunct="1">
              <a:lnSpc>
                <a:spcPct val="100000"/>
              </a:lnSpc>
              <a:spcBef>
                <a:spcPct val="35000"/>
              </a:spcBef>
              <a:spcAft>
                <a:spcPct val="0"/>
              </a:spcAft>
              <a:buClrTx/>
              <a:buSzPct val="100000"/>
              <a:buFont typeface="Arial" pitchFamily="34" charset="0"/>
              <a:buChar char="•"/>
              <a:tabLst/>
              <a:defRPr sz="1600">
                <a:solidFill>
                  <a:schemeClr val="tx1"/>
                </a:solidFill>
              </a:defRPr>
            </a:lvl3pPr>
            <a:lvl4pPr marL="1722438" marR="0" indent="-131763" algn="l" defTabSz="1019175" rtl="0" eaLnBrk="1" fontAlgn="base" latinLnBrk="0" hangingPunct="1">
              <a:lnSpc>
                <a:spcPct val="100000"/>
              </a:lnSpc>
              <a:spcBef>
                <a:spcPct val="25000"/>
              </a:spcBef>
              <a:spcAft>
                <a:spcPct val="0"/>
              </a:spcAft>
              <a:buClrTx/>
              <a:buSzPct val="100000"/>
              <a:buFontTx/>
              <a:buChar char=" "/>
              <a:tabLst/>
              <a:defRPr sz="1400">
                <a:solidFill>
                  <a:schemeClr val="tx1"/>
                </a:solidFill>
              </a:defRPr>
            </a:lvl4pPr>
            <a:lvl5pPr marL="2038350" marR="0" indent="-209550" algn="l" defTabSz="1019175" rtl="0" eaLnBrk="1" fontAlgn="base" latinLnBrk="0" hangingPunct="1">
              <a:lnSpc>
                <a:spcPct val="100000"/>
              </a:lnSpc>
              <a:spcBef>
                <a:spcPct val="25000"/>
              </a:spcBef>
              <a:spcAft>
                <a:spcPct val="0"/>
              </a:spcAft>
              <a:buClrTx/>
              <a:buSzPct val="100000"/>
              <a:buFontTx/>
              <a:buChar char=" "/>
              <a:tabLst/>
              <a:defRPr sz="1200">
                <a:solidFill>
                  <a:schemeClr val="tx1"/>
                </a:solidFill>
              </a:defRPr>
            </a:lvl5pPr>
            <a:lvl6pPr>
              <a:buFont typeface="Arial" pitchFamily="34" charset="0"/>
              <a:buChar cha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Title 8"/>
          <p:cNvSpPr>
            <a:spLocks noGrp="1"/>
          </p:cNvSpPr>
          <p:nvPr>
            <p:ph type="title"/>
          </p:nvPr>
        </p:nvSpPr>
        <p:spPr/>
        <p:txBody>
          <a:bodyPr/>
          <a:lstStyle>
            <a:lvl1pPr marL="0" marR="0" indent="0" algn="ctr" defTabSz="914400" eaLnBrk="1" fontAlgn="auto" latinLnBrk="0" hangingPunct="1">
              <a:lnSpc>
                <a:spcPts val="3000"/>
              </a:lnSpc>
              <a:spcBef>
                <a:spcPts val="0"/>
              </a:spcBef>
              <a:spcAft>
                <a:spcPts val="0"/>
              </a:spcAft>
              <a:buClrTx/>
              <a:buSzTx/>
              <a:buFontTx/>
              <a:buNone/>
              <a:tabLst/>
              <a:defRPr sz="2800"/>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522429" y="1465507"/>
            <a:ext cx="4387972" cy="5474698"/>
          </a:xfrm>
          <a:prstGeom prst="rect">
            <a:avLst/>
          </a:prstGeom>
        </p:spPr>
        <p:txBody>
          <a:bodyPr lIns="101882" tIns="50941" rIns="101882" bIns="50941"/>
          <a:lstStyle>
            <a:lvl1pPr>
              <a:lnSpc>
                <a:spcPts val="2451"/>
              </a:lnSpc>
              <a:spcBef>
                <a:spcPts val="1337"/>
              </a:spcBef>
              <a:spcAft>
                <a:spcPts val="0"/>
              </a:spcAft>
              <a:defRPr sz="1800"/>
            </a:lvl1pPr>
            <a:lvl2pPr marL="601389" indent="-284776">
              <a:lnSpc>
                <a:spcPts val="2228"/>
              </a:lnSpc>
              <a:spcBef>
                <a:spcPts val="669"/>
              </a:spcBef>
              <a:spcAft>
                <a:spcPts val="0"/>
              </a:spcAft>
              <a:defRPr sz="1600"/>
            </a:lvl2pPr>
            <a:lvl3pPr marL="843715" indent="-205180">
              <a:lnSpc>
                <a:spcPts val="2006"/>
              </a:lnSpc>
              <a:spcBef>
                <a:spcPts val="669"/>
              </a:spcBef>
              <a:spcAft>
                <a:spcPts val="0"/>
              </a:spcAft>
              <a:buSzPct val="90000"/>
              <a:buFont typeface="Arial" pitchFamily="34" charset="0"/>
              <a:buChar char="•"/>
              <a:defRPr sz="1400"/>
            </a:lvl3pPr>
            <a:lvl4pPr marL="1151272" indent="0">
              <a:lnSpc>
                <a:spcPts val="1783"/>
              </a:lnSpc>
              <a:spcBef>
                <a:spcPts val="669"/>
              </a:spcBef>
              <a:spcAft>
                <a:spcPts val="0"/>
              </a:spcAft>
              <a:buFontTx/>
              <a:buNone/>
              <a:defRPr/>
            </a:lvl4pPr>
            <a:lvl5pPr marL="1405978" indent="0">
              <a:lnSpc>
                <a:spcPts val="1560"/>
              </a:lnSpc>
              <a:spcBef>
                <a:spcPts val="669"/>
              </a:spcBef>
              <a:spcAft>
                <a:spcPts val="0"/>
              </a:spcAft>
              <a:buSzPct val="85000"/>
              <a:buFontTx/>
              <a:buNone/>
              <a:defRPr sz="1300"/>
            </a:lvl5pPr>
            <a:lvl6pPr>
              <a:buFont typeface="Arial" pitchFamily="34" charset="0"/>
              <a:buChar char="•"/>
              <a:defRPr/>
            </a:lvl6pPr>
          </a:lstStyle>
          <a:p>
            <a:pPr lvl="0"/>
            <a:r>
              <a:rPr lang="en-US" smtClean="0"/>
              <a:t>Click to edit Master text styles</a:t>
            </a:r>
          </a:p>
          <a:p>
            <a:pPr lvl="1"/>
            <a:r>
              <a:rPr lang="en-US" smtClean="0"/>
              <a:t>Second level</a:t>
            </a:r>
          </a:p>
          <a:p>
            <a:pPr lvl="2"/>
            <a:r>
              <a:rPr lang="en-US" smtClean="0"/>
              <a:t>Third level</a:t>
            </a:r>
          </a:p>
        </p:txBody>
      </p:sp>
      <p:sp>
        <p:nvSpPr>
          <p:cNvPr id="9" name="Title 8"/>
          <p:cNvSpPr>
            <a:spLocks noGrp="1"/>
          </p:cNvSpPr>
          <p:nvPr>
            <p:ph type="title"/>
          </p:nvPr>
        </p:nvSpPr>
        <p:spPr/>
        <p:txBody>
          <a:bodyPr/>
          <a:lstStyle>
            <a:lvl1pPr>
              <a:defRPr sz="2800"/>
            </a:lvl1pPr>
          </a:lstStyle>
          <a:p>
            <a:r>
              <a:rPr lang="en-US" smtClean="0"/>
              <a:t>Click to edit Master title style</a:t>
            </a:r>
            <a:endParaRPr lang="en-US" dirty="0"/>
          </a:p>
        </p:txBody>
      </p:sp>
      <p:sp>
        <p:nvSpPr>
          <p:cNvPr id="6" name="Content Placeholder 7"/>
          <p:cNvSpPr>
            <a:spLocks noGrp="1"/>
          </p:cNvSpPr>
          <p:nvPr>
            <p:ph sz="quarter" idx="11"/>
          </p:nvPr>
        </p:nvSpPr>
        <p:spPr>
          <a:xfrm>
            <a:off x="5131869" y="1465507"/>
            <a:ext cx="4387972" cy="5474698"/>
          </a:xfrm>
          <a:prstGeom prst="rect">
            <a:avLst/>
          </a:prstGeom>
        </p:spPr>
        <p:txBody>
          <a:bodyPr lIns="101882" tIns="50941" rIns="101882" bIns="50941"/>
          <a:lstStyle>
            <a:lvl1pPr>
              <a:lnSpc>
                <a:spcPts val="2451"/>
              </a:lnSpc>
              <a:spcBef>
                <a:spcPts val="1337"/>
              </a:spcBef>
              <a:spcAft>
                <a:spcPts val="0"/>
              </a:spcAft>
              <a:defRPr sz="1800"/>
            </a:lvl1pPr>
            <a:lvl2pPr marL="601389" indent="-284776">
              <a:lnSpc>
                <a:spcPts val="2228"/>
              </a:lnSpc>
              <a:spcBef>
                <a:spcPts val="669"/>
              </a:spcBef>
              <a:spcAft>
                <a:spcPts val="0"/>
              </a:spcAft>
              <a:defRPr sz="1600"/>
            </a:lvl2pPr>
            <a:lvl3pPr marL="843715" indent="-205180">
              <a:lnSpc>
                <a:spcPts val="2006"/>
              </a:lnSpc>
              <a:spcBef>
                <a:spcPts val="669"/>
              </a:spcBef>
              <a:spcAft>
                <a:spcPts val="0"/>
              </a:spcAft>
              <a:buSzPct val="90000"/>
              <a:buFont typeface="Arial" pitchFamily="34" charset="0"/>
              <a:buChar char="•"/>
              <a:defRPr sz="1400"/>
            </a:lvl3pPr>
            <a:lvl4pPr marL="1151272" indent="1769">
              <a:lnSpc>
                <a:spcPts val="1783"/>
              </a:lnSpc>
              <a:spcBef>
                <a:spcPts val="669"/>
              </a:spcBef>
              <a:spcAft>
                <a:spcPts val="0"/>
              </a:spcAft>
              <a:buFontTx/>
              <a:buNone/>
              <a:defRPr/>
            </a:lvl4pPr>
            <a:lvl5pPr marL="1405978" indent="0">
              <a:lnSpc>
                <a:spcPts val="1560"/>
              </a:lnSpc>
              <a:spcBef>
                <a:spcPts val="669"/>
              </a:spcBef>
              <a:spcAft>
                <a:spcPts val="0"/>
              </a:spcAft>
              <a:buSzPct val="85000"/>
              <a:buFontTx/>
              <a:buNone/>
              <a:defRPr sz="1300"/>
            </a:lvl5pPr>
            <a:lvl6pPr>
              <a:buFont typeface="Arial" pitchFamily="34" charset="0"/>
              <a:buChar char="•"/>
              <a:defRPr/>
            </a:lvl6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lvl1pPr marL="0" marR="0" indent="0" algn="ctr" defTabSz="914400" eaLnBrk="1" fontAlgn="auto" latinLnBrk="0" hangingPunct="1">
              <a:lnSpc>
                <a:spcPts val="3000"/>
              </a:lnSpc>
              <a:spcBef>
                <a:spcPts val="0"/>
              </a:spcBef>
              <a:spcAft>
                <a:spcPts val="0"/>
              </a:spcAft>
              <a:buClrTx/>
              <a:buSzTx/>
              <a:buFontTx/>
              <a:buNone/>
              <a:tabLst/>
              <a:defRPr sz="2800"/>
            </a:lvl1p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Black background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emf"/><Relationship Id="rId7"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4580" y="280248"/>
            <a:ext cx="7989241" cy="925921"/>
          </a:xfrm>
          <a:prstGeom prst="rect">
            <a:avLst/>
          </a:prstGeom>
        </p:spPr>
        <p:txBody>
          <a:bodyPr vert="horz" lIns="101882" tIns="50941" rIns="101882" bIns="50941" rtlCol="0" anchor="ctr">
            <a:noAutofit/>
          </a:bodyPr>
          <a:lstStyle/>
          <a:p>
            <a:r>
              <a:rPr lang="en-US" smtClean="0"/>
              <a:t>Click to edit Master title style</a:t>
            </a:r>
            <a:endParaRPr lang="en-US" dirty="0"/>
          </a:p>
        </p:txBody>
      </p:sp>
      <p:cxnSp>
        <p:nvCxnSpPr>
          <p:cNvPr id="18" name="Straight Connector 12"/>
          <p:cNvCxnSpPr>
            <a:cxnSpLocks noChangeShapeType="1"/>
          </p:cNvCxnSpPr>
          <p:nvPr/>
        </p:nvCxnSpPr>
        <p:spPr bwMode="auto">
          <a:xfrm>
            <a:off x="180975" y="1144376"/>
            <a:ext cx="9715500" cy="0"/>
          </a:xfrm>
          <a:prstGeom prst="line">
            <a:avLst/>
          </a:prstGeom>
          <a:noFill/>
          <a:ln w="22225" algn="ctr">
            <a:solidFill>
              <a:schemeClr val="accent4"/>
            </a:solidFill>
            <a:round/>
            <a:headEnd type="none" w="sm" len="sm"/>
            <a:tailEnd type="none" w="sm" len="sm"/>
          </a:ln>
        </p:spPr>
      </p:cxnSp>
      <p:cxnSp>
        <p:nvCxnSpPr>
          <p:cNvPr id="13" name="Straight Connector 12"/>
          <p:cNvCxnSpPr>
            <a:cxnSpLocks noChangeShapeType="1"/>
          </p:cNvCxnSpPr>
          <p:nvPr/>
        </p:nvCxnSpPr>
        <p:spPr bwMode="auto">
          <a:xfrm>
            <a:off x="182880" y="7111876"/>
            <a:ext cx="9715500" cy="0"/>
          </a:xfrm>
          <a:prstGeom prst="line">
            <a:avLst/>
          </a:prstGeom>
          <a:noFill/>
          <a:ln w="22225" algn="ctr">
            <a:solidFill>
              <a:schemeClr val="accent4"/>
            </a:solidFill>
            <a:round/>
            <a:headEnd type="none" w="sm" len="sm"/>
            <a:tailEnd type="none" w="sm" len="sm"/>
          </a:ln>
        </p:spPr>
      </p:cxnSp>
      <p:sp>
        <p:nvSpPr>
          <p:cNvPr id="10" name="Rectangle 1032"/>
          <p:cNvSpPr>
            <a:spLocks noChangeArrowheads="1"/>
          </p:cNvSpPr>
          <p:nvPr/>
        </p:nvSpPr>
        <p:spPr bwMode="auto">
          <a:xfrm>
            <a:off x="500924" y="7167187"/>
            <a:ext cx="1196950" cy="248717"/>
          </a:xfrm>
          <a:prstGeom prst="rect">
            <a:avLst/>
          </a:prstGeom>
          <a:noFill/>
          <a:ln w="9525">
            <a:noFill/>
            <a:miter lim="800000"/>
            <a:headEnd/>
            <a:tailEnd/>
          </a:ln>
          <a:effectLst/>
        </p:spPr>
        <p:txBody>
          <a:bodyPr wrap="square" lIns="50941" tIns="0" rIns="0" bIns="0"/>
          <a:lstStyle/>
          <a:p>
            <a:pPr>
              <a:defRPr/>
            </a:pPr>
            <a:r>
              <a:rPr lang="en-US" sz="1000" dirty="0" smtClean="0">
                <a:solidFill>
                  <a:srgbClr val="000000"/>
                </a:solidFill>
                <a:cs typeface="Arial" pitchFamily="34" charset="0"/>
              </a:rPr>
              <a:t>D4M</a:t>
            </a:r>
            <a:r>
              <a:rPr lang="en-US" sz="1000" baseline="0" dirty="0" smtClean="0">
                <a:solidFill>
                  <a:srgbClr val="000000"/>
                </a:solidFill>
                <a:cs typeface="Arial" pitchFamily="34" charset="0"/>
              </a:rPr>
              <a:t>-</a:t>
            </a:r>
            <a:fld id="{6A829F23-F466-44AA-A5B9-24580D3A690E}" type="slidenum">
              <a:rPr lang="en-US" sz="1000" smtClean="0">
                <a:solidFill>
                  <a:srgbClr val="000000"/>
                </a:solidFill>
                <a:cs typeface="Arial" pitchFamily="34" charset="0"/>
              </a:rPr>
              <a:pPr>
                <a:defRPr/>
              </a:pPr>
              <a:t>‹#›</a:t>
            </a:fld>
            <a:endParaRPr lang="en-US" sz="1000" dirty="0" smtClean="0">
              <a:solidFill>
                <a:srgbClr val="000000"/>
              </a:solidFill>
              <a:cs typeface="Arial" pitchFamily="34" charset="0"/>
            </a:endParaRPr>
          </a:p>
        </p:txBody>
      </p:sp>
      <p:pic>
        <p:nvPicPr>
          <p:cNvPr id="1027" name="Picture 3"/>
          <p:cNvPicPr>
            <a:picLocks noChangeAspect="1" noChangeArrowheads="1"/>
          </p:cNvPicPr>
          <p:nvPr/>
        </p:nvPicPr>
        <p:blipFill>
          <a:blip r:embed="rId6" cstate="print"/>
          <a:srcRect/>
          <a:stretch>
            <a:fillRect/>
          </a:stretch>
        </p:blipFill>
        <p:spPr bwMode="auto">
          <a:xfrm>
            <a:off x="556261" y="442914"/>
            <a:ext cx="536257" cy="536256"/>
          </a:xfrm>
          <a:prstGeom prst="rect">
            <a:avLst/>
          </a:prstGeom>
          <a:noFill/>
          <a:ln w="9525">
            <a:noFill/>
            <a:miter lim="800000"/>
            <a:headEnd/>
            <a:tailEnd/>
          </a:ln>
          <a:effectLst/>
        </p:spPr>
      </p:pic>
      <p:pic>
        <p:nvPicPr>
          <p:cNvPr id="1028" name="Picture 4"/>
          <p:cNvPicPr>
            <a:picLocks noChangeAspect="1" noChangeArrowheads="1"/>
          </p:cNvPicPr>
          <p:nvPr/>
        </p:nvPicPr>
        <p:blipFill>
          <a:blip r:embed="rId7" cstate="print"/>
          <a:srcRect/>
          <a:stretch>
            <a:fillRect/>
          </a:stretch>
        </p:blipFill>
        <p:spPr bwMode="auto">
          <a:xfrm>
            <a:off x="7547547" y="7223711"/>
            <a:ext cx="1990788" cy="20969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94" r:id="rId3"/>
    <p:sldLayoutId id="2147483697" r:id="rId4"/>
  </p:sldLayoutIdLst>
  <p:txStyles>
    <p:titleStyle>
      <a:lvl1pPr algn="ctr" eaLnBrk="1" hangingPunct="1">
        <a:lnSpc>
          <a:spcPts val="3000"/>
        </a:lnSpc>
        <a:defRPr sz="2800" b="1">
          <a:latin typeface="Arial" pitchFamily="34" charset="0"/>
          <a:cs typeface="Arial" pitchFamily="34" charset="0"/>
        </a:defRPr>
      </a:lvl1pPr>
    </p:titleStyle>
    <p:bodyStyle>
      <a:lvl1pPr marL="260013" indent="-260013" algn="l" eaLnBrk="1" hangingPunct="1">
        <a:lnSpc>
          <a:spcPts val="2228"/>
        </a:lnSpc>
        <a:spcBef>
          <a:spcPts val="334"/>
        </a:spcBef>
        <a:spcAft>
          <a:spcPts val="669"/>
        </a:spcAft>
        <a:buFont typeface="Arial" pitchFamily="34" charset="0"/>
        <a:buChar char="•"/>
        <a:defRPr sz="2200" b="1">
          <a:latin typeface="Arial" pitchFamily="34" charset="0"/>
          <a:cs typeface="Arial" pitchFamily="34" charset="0"/>
        </a:defRPr>
      </a:lvl1pPr>
      <a:lvl2pPr marL="567783" indent="-251169" algn="l" eaLnBrk="1" hangingPunct="1">
        <a:lnSpc>
          <a:spcPts val="2228"/>
        </a:lnSpc>
        <a:spcBef>
          <a:spcPts val="334"/>
        </a:spcBef>
        <a:spcAft>
          <a:spcPts val="669"/>
        </a:spcAft>
        <a:buFont typeface="Arial" pitchFamily="34" charset="0"/>
        <a:buChar char="–"/>
        <a:defRPr sz="2200" b="1">
          <a:latin typeface="Arial" pitchFamily="34" charset="0"/>
          <a:cs typeface="Arial" pitchFamily="34" charset="0"/>
        </a:defRPr>
      </a:lvl2pPr>
      <a:lvl3pPr marL="951610" indent="-249400" algn="l" eaLnBrk="1" hangingPunct="1">
        <a:lnSpc>
          <a:spcPts val="2228"/>
        </a:lnSpc>
        <a:spcBef>
          <a:spcPts val="334"/>
        </a:spcBef>
        <a:spcAft>
          <a:spcPts val="669"/>
        </a:spcAft>
        <a:buFont typeface="Arial" pitchFamily="34" charset="0"/>
        <a:buChar char="•"/>
        <a:defRPr sz="1800" b="1">
          <a:latin typeface="Arial" pitchFamily="34" charset="0"/>
          <a:cs typeface="Arial" pitchFamily="34" charset="0"/>
        </a:defRPr>
      </a:lvl3pPr>
      <a:lvl4pPr marL="1153253" indent="-201642" algn="l" eaLnBrk="1" hangingPunct="1">
        <a:lnSpc>
          <a:spcPts val="2228"/>
        </a:lnSpc>
        <a:spcBef>
          <a:spcPts val="334"/>
        </a:spcBef>
        <a:spcAft>
          <a:spcPts val="669"/>
        </a:spcAft>
        <a:buFont typeface="Courier New" pitchFamily="49" charset="0"/>
        <a:buChar char="o"/>
        <a:defRPr sz="1600" b="1">
          <a:latin typeface="Arial" pitchFamily="34" charset="0"/>
          <a:cs typeface="Arial" pitchFamily="34" charset="0"/>
        </a:defRPr>
      </a:lvl4pPr>
      <a:lvl5pPr marL="887934" indent="0" algn="l" eaLnBrk="1" hangingPunct="1">
        <a:spcBef>
          <a:spcPts val="669"/>
        </a:spcBef>
        <a:defRPr sz="1800" b="1">
          <a:latin typeface="Arial" pitchFamily="34" charset="0"/>
          <a:cs typeface="Arial" pitchFamily="34" charset="0"/>
        </a:defRPr>
      </a:lvl5pPr>
      <a:lvl6pPr marL="1278838" indent="0" algn="l" eaLnBrk="1" hangingPunct="1">
        <a:spcBef>
          <a:spcPts val="669"/>
        </a:spcBef>
        <a:defRPr sz="1600" b="1">
          <a:latin typeface="Arial" pitchFamily="34" charset="0"/>
          <a:cs typeface="Arial" pitchFamily="34" charset="0"/>
        </a:defRPr>
      </a:lvl6pPr>
      <a:lvl7pPr marL="1469867" indent="-199874" algn="l" eaLnBrk="1" hangingPunct="1">
        <a:lnSpc>
          <a:spcPts val="2228"/>
        </a:lnSpc>
        <a:spcBef>
          <a:spcPts val="334"/>
        </a:spcBef>
        <a:spcAft>
          <a:spcPts val="669"/>
        </a:spcAft>
        <a:buFont typeface="Arial" pitchFamily="34" charset="0"/>
        <a:buChar char="•"/>
        <a:defRPr sz="1300" b="1">
          <a:latin typeface="Arial" pitchFamily="34" charset="0"/>
          <a:cs typeface="Arial" pitchFamily="34" charset="0"/>
        </a:defRPr>
      </a:lvl7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96" name="Group 95"/>
          <p:cNvGrpSpPr/>
          <p:nvPr/>
        </p:nvGrpSpPr>
        <p:grpSpPr>
          <a:xfrm>
            <a:off x="7555230" y="7216767"/>
            <a:ext cx="1978661" cy="218544"/>
            <a:chOff x="7430163" y="6509461"/>
            <a:chExt cx="2034253" cy="224684"/>
          </a:xfrm>
        </p:grpSpPr>
        <p:sp>
          <p:nvSpPr>
            <p:cNvPr id="27" name="Freeform 7"/>
            <p:cNvSpPr>
              <a:spLocks/>
            </p:cNvSpPr>
            <p:nvPr userDrawn="1"/>
          </p:nvSpPr>
          <p:spPr bwMode="auto">
            <a:xfrm>
              <a:off x="7430163" y="6511176"/>
              <a:ext cx="96552" cy="102909"/>
            </a:xfrm>
            <a:custGeom>
              <a:avLst/>
              <a:gdLst/>
              <a:ahLst/>
              <a:cxnLst>
                <a:cxn ang="0">
                  <a:pos x="73" y="84"/>
                </a:cxn>
                <a:cxn ang="0">
                  <a:pos x="0" y="84"/>
                </a:cxn>
                <a:cxn ang="0">
                  <a:pos x="0" y="79"/>
                </a:cxn>
                <a:cxn ang="0">
                  <a:pos x="2" y="79"/>
                </a:cxn>
                <a:cxn ang="0">
                  <a:pos x="14" y="69"/>
                </a:cxn>
                <a:cxn ang="0">
                  <a:pos x="14" y="15"/>
                </a:cxn>
                <a:cxn ang="0">
                  <a:pos x="3" y="5"/>
                </a:cxn>
                <a:cxn ang="0">
                  <a:pos x="0" y="5"/>
                </a:cxn>
                <a:cxn ang="0">
                  <a:pos x="0" y="0"/>
                </a:cxn>
                <a:cxn ang="0">
                  <a:pos x="46" y="0"/>
                </a:cxn>
                <a:cxn ang="0">
                  <a:pos x="46" y="5"/>
                </a:cxn>
                <a:cxn ang="0">
                  <a:pos x="42" y="5"/>
                </a:cxn>
                <a:cxn ang="0">
                  <a:pos x="32" y="15"/>
                </a:cxn>
                <a:cxn ang="0">
                  <a:pos x="32" y="71"/>
                </a:cxn>
                <a:cxn ang="0">
                  <a:pos x="39" y="77"/>
                </a:cxn>
                <a:cxn ang="0">
                  <a:pos x="56" y="77"/>
                </a:cxn>
                <a:cxn ang="0">
                  <a:pos x="77" y="61"/>
                </a:cxn>
                <a:cxn ang="0">
                  <a:pos x="82" y="61"/>
                </a:cxn>
                <a:cxn ang="0">
                  <a:pos x="73" y="84"/>
                </a:cxn>
              </a:cxnLst>
              <a:rect l="0" t="0" r="r" b="b"/>
              <a:pathLst>
                <a:path w="82" h="84">
                  <a:moveTo>
                    <a:pt x="73" y="84"/>
                  </a:moveTo>
                  <a:cubicBezTo>
                    <a:pt x="0" y="84"/>
                    <a:pt x="0" y="84"/>
                    <a:pt x="0" y="84"/>
                  </a:cubicBezTo>
                  <a:cubicBezTo>
                    <a:pt x="0" y="79"/>
                    <a:pt x="0" y="79"/>
                    <a:pt x="0" y="79"/>
                  </a:cubicBezTo>
                  <a:cubicBezTo>
                    <a:pt x="2" y="79"/>
                    <a:pt x="2" y="79"/>
                    <a:pt x="2" y="79"/>
                  </a:cubicBezTo>
                  <a:cubicBezTo>
                    <a:pt x="11" y="79"/>
                    <a:pt x="14" y="76"/>
                    <a:pt x="14" y="69"/>
                  </a:cubicBezTo>
                  <a:cubicBezTo>
                    <a:pt x="14" y="15"/>
                    <a:pt x="14" y="15"/>
                    <a:pt x="14" y="15"/>
                  </a:cubicBezTo>
                  <a:cubicBezTo>
                    <a:pt x="14" y="7"/>
                    <a:pt x="9" y="5"/>
                    <a:pt x="3" y="5"/>
                  </a:cubicBezTo>
                  <a:cubicBezTo>
                    <a:pt x="0" y="5"/>
                    <a:pt x="0" y="5"/>
                    <a:pt x="0" y="5"/>
                  </a:cubicBezTo>
                  <a:cubicBezTo>
                    <a:pt x="0" y="0"/>
                    <a:pt x="0" y="0"/>
                    <a:pt x="0" y="0"/>
                  </a:cubicBezTo>
                  <a:cubicBezTo>
                    <a:pt x="46" y="0"/>
                    <a:pt x="46" y="0"/>
                    <a:pt x="46" y="0"/>
                  </a:cubicBezTo>
                  <a:cubicBezTo>
                    <a:pt x="46" y="5"/>
                    <a:pt x="46" y="5"/>
                    <a:pt x="46" y="5"/>
                  </a:cubicBezTo>
                  <a:cubicBezTo>
                    <a:pt x="42" y="5"/>
                    <a:pt x="42" y="5"/>
                    <a:pt x="42" y="5"/>
                  </a:cubicBezTo>
                  <a:cubicBezTo>
                    <a:pt x="35" y="5"/>
                    <a:pt x="32" y="9"/>
                    <a:pt x="32" y="15"/>
                  </a:cubicBezTo>
                  <a:cubicBezTo>
                    <a:pt x="32" y="71"/>
                    <a:pt x="32" y="71"/>
                    <a:pt x="32" y="71"/>
                  </a:cubicBezTo>
                  <a:cubicBezTo>
                    <a:pt x="32" y="76"/>
                    <a:pt x="34" y="77"/>
                    <a:pt x="39" y="77"/>
                  </a:cubicBezTo>
                  <a:cubicBezTo>
                    <a:pt x="56" y="77"/>
                    <a:pt x="56" y="77"/>
                    <a:pt x="56" y="77"/>
                  </a:cubicBezTo>
                  <a:cubicBezTo>
                    <a:pt x="65" y="77"/>
                    <a:pt x="68" y="72"/>
                    <a:pt x="77" y="61"/>
                  </a:cubicBezTo>
                  <a:cubicBezTo>
                    <a:pt x="82" y="61"/>
                    <a:pt x="82" y="61"/>
                    <a:pt x="82" y="61"/>
                  </a:cubicBezTo>
                  <a:lnTo>
                    <a:pt x="73" y="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p:cNvSpPr>
            <p:nvPr userDrawn="1"/>
          </p:nvSpPr>
          <p:spPr bwMode="auto">
            <a:xfrm>
              <a:off x="7531709" y="6511176"/>
              <a:ext cx="51605" cy="102909"/>
            </a:xfrm>
            <a:custGeom>
              <a:avLst/>
              <a:gdLst/>
              <a:ahLst/>
              <a:cxnLst>
                <a:cxn ang="0">
                  <a:pos x="0" y="0"/>
                </a:cxn>
                <a:cxn ang="0">
                  <a:pos x="43" y="0"/>
                </a:cxn>
                <a:cxn ang="0">
                  <a:pos x="43" y="5"/>
                </a:cxn>
                <a:cxn ang="0">
                  <a:pos x="41" y="5"/>
                </a:cxn>
                <a:cxn ang="0">
                  <a:pos x="31" y="16"/>
                </a:cxn>
                <a:cxn ang="0">
                  <a:pos x="31" y="69"/>
                </a:cxn>
                <a:cxn ang="0">
                  <a:pos x="41" y="79"/>
                </a:cxn>
                <a:cxn ang="0">
                  <a:pos x="43" y="79"/>
                </a:cxn>
                <a:cxn ang="0">
                  <a:pos x="43" y="84"/>
                </a:cxn>
                <a:cxn ang="0">
                  <a:pos x="0" y="84"/>
                </a:cxn>
                <a:cxn ang="0">
                  <a:pos x="0" y="79"/>
                </a:cxn>
                <a:cxn ang="0">
                  <a:pos x="2" y="79"/>
                </a:cxn>
                <a:cxn ang="0">
                  <a:pos x="12" y="70"/>
                </a:cxn>
                <a:cxn ang="0">
                  <a:pos x="12" y="16"/>
                </a:cxn>
                <a:cxn ang="0">
                  <a:pos x="2" y="5"/>
                </a:cxn>
                <a:cxn ang="0">
                  <a:pos x="0" y="5"/>
                </a:cxn>
                <a:cxn ang="0">
                  <a:pos x="0" y="0"/>
                </a:cxn>
              </a:cxnLst>
              <a:rect l="0" t="0" r="r" b="b"/>
              <a:pathLst>
                <a:path w="43" h="84">
                  <a:moveTo>
                    <a:pt x="0" y="0"/>
                  </a:moveTo>
                  <a:cubicBezTo>
                    <a:pt x="43" y="0"/>
                    <a:pt x="43" y="0"/>
                    <a:pt x="43" y="0"/>
                  </a:cubicBezTo>
                  <a:cubicBezTo>
                    <a:pt x="43" y="5"/>
                    <a:pt x="43" y="5"/>
                    <a:pt x="43" y="5"/>
                  </a:cubicBezTo>
                  <a:cubicBezTo>
                    <a:pt x="41" y="5"/>
                    <a:pt x="41" y="5"/>
                    <a:pt x="41" y="5"/>
                  </a:cubicBezTo>
                  <a:cubicBezTo>
                    <a:pt x="34" y="5"/>
                    <a:pt x="31" y="9"/>
                    <a:pt x="31" y="16"/>
                  </a:cubicBezTo>
                  <a:cubicBezTo>
                    <a:pt x="31" y="69"/>
                    <a:pt x="31" y="69"/>
                    <a:pt x="31" y="69"/>
                  </a:cubicBezTo>
                  <a:cubicBezTo>
                    <a:pt x="31" y="76"/>
                    <a:pt x="33" y="79"/>
                    <a:pt x="41" y="79"/>
                  </a:cubicBezTo>
                  <a:cubicBezTo>
                    <a:pt x="43" y="79"/>
                    <a:pt x="43" y="79"/>
                    <a:pt x="43" y="79"/>
                  </a:cubicBezTo>
                  <a:cubicBezTo>
                    <a:pt x="43" y="84"/>
                    <a:pt x="43" y="84"/>
                    <a:pt x="43" y="84"/>
                  </a:cubicBezTo>
                  <a:cubicBezTo>
                    <a:pt x="0" y="84"/>
                    <a:pt x="0" y="84"/>
                    <a:pt x="0" y="84"/>
                  </a:cubicBezTo>
                  <a:cubicBezTo>
                    <a:pt x="0" y="79"/>
                    <a:pt x="0" y="79"/>
                    <a:pt x="0" y="79"/>
                  </a:cubicBezTo>
                  <a:cubicBezTo>
                    <a:pt x="2" y="79"/>
                    <a:pt x="2" y="79"/>
                    <a:pt x="2" y="79"/>
                  </a:cubicBezTo>
                  <a:cubicBezTo>
                    <a:pt x="9" y="79"/>
                    <a:pt x="12" y="76"/>
                    <a:pt x="12" y="70"/>
                  </a:cubicBezTo>
                  <a:cubicBezTo>
                    <a:pt x="12" y="16"/>
                    <a:pt x="12" y="16"/>
                    <a:pt x="12" y="16"/>
                  </a:cubicBezTo>
                  <a:cubicBezTo>
                    <a:pt x="12" y="9"/>
                    <a:pt x="10" y="5"/>
                    <a:pt x="2" y="5"/>
                  </a:cubicBezTo>
                  <a:cubicBezTo>
                    <a:pt x="0" y="5"/>
                    <a:pt x="0" y="5"/>
                    <a:pt x="0" y="5"/>
                  </a:cubicBez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p:cNvSpPr>
            <p:nvPr userDrawn="1"/>
          </p:nvSpPr>
          <p:spPr bwMode="auto">
            <a:xfrm>
              <a:off x="7594967" y="6511176"/>
              <a:ext cx="123187" cy="102909"/>
            </a:xfrm>
            <a:custGeom>
              <a:avLst/>
              <a:gdLst/>
              <a:ahLst/>
              <a:cxnLst>
                <a:cxn ang="0">
                  <a:pos x="20" y="68"/>
                </a:cxn>
                <a:cxn ang="0">
                  <a:pos x="33" y="79"/>
                </a:cxn>
                <a:cxn ang="0">
                  <a:pos x="33" y="84"/>
                </a:cxn>
                <a:cxn ang="0">
                  <a:pos x="0" y="84"/>
                </a:cxn>
                <a:cxn ang="0">
                  <a:pos x="0" y="79"/>
                </a:cxn>
                <a:cxn ang="0">
                  <a:pos x="1" y="79"/>
                </a:cxn>
                <a:cxn ang="0">
                  <a:pos x="11" y="71"/>
                </a:cxn>
                <a:cxn ang="0">
                  <a:pos x="11" y="8"/>
                </a:cxn>
                <a:cxn ang="0">
                  <a:pos x="1" y="5"/>
                </a:cxn>
                <a:cxn ang="0">
                  <a:pos x="1" y="0"/>
                </a:cxn>
                <a:cxn ang="0">
                  <a:pos x="29" y="0"/>
                </a:cxn>
                <a:cxn ang="0">
                  <a:pos x="84" y="58"/>
                </a:cxn>
                <a:cxn ang="0">
                  <a:pos x="84" y="17"/>
                </a:cxn>
                <a:cxn ang="0">
                  <a:pos x="71" y="5"/>
                </a:cxn>
                <a:cxn ang="0">
                  <a:pos x="70" y="5"/>
                </a:cxn>
                <a:cxn ang="0">
                  <a:pos x="70" y="0"/>
                </a:cxn>
                <a:cxn ang="0">
                  <a:pos x="104" y="0"/>
                </a:cxn>
                <a:cxn ang="0">
                  <a:pos x="104" y="5"/>
                </a:cxn>
                <a:cxn ang="0">
                  <a:pos x="103" y="5"/>
                </a:cxn>
                <a:cxn ang="0">
                  <a:pos x="92" y="12"/>
                </a:cxn>
                <a:cxn ang="0">
                  <a:pos x="92" y="85"/>
                </a:cxn>
                <a:cxn ang="0">
                  <a:pos x="85" y="85"/>
                </a:cxn>
                <a:cxn ang="0">
                  <a:pos x="20" y="17"/>
                </a:cxn>
                <a:cxn ang="0">
                  <a:pos x="20" y="68"/>
                </a:cxn>
              </a:cxnLst>
              <a:rect l="0" t="0" r="r" b="b"/>
              <a:pathLst>
                <a:path w="104" h="85">
                  <a:moveTo>
                    <a:pt x="20" y="68"/>
                  </a:moveTo>
                  <a:cubicBezTo>
                    <a:pt x="20" y="76"/>
                    <a:pt x="22" y="79"/>
                    <a:pt x="33" y="79"/>
                  </a:cubicBezTo>
                  <a:cubicBezTo>
                    <a:pt x="33" y="84"/>
                    <a:pt x="33" y="84"/>
                    <a:pt x="33" y="84"/>
                  </a:cubicBezTo>
                  <a:cubicBezTo>
                    <a:pt x="0" y="84"/>
                    <a:pt x="0" y="84"/>
                    <a:pt x="0" y="84"/>
                  </a:cubicBezTo>
                  <a:cubicBezTo>
                    <a:pt x="0" y="79"/>
                    <a:pt x="0" y="79"/>
                    <a:pt x="0" y="79"/>
                  </a:cubicBezTo>
                  <a:cubicBezTo>
                    <a:pt x="1" y="79"/>
                    <a:pt x="1" y="79"/>
                    <a:pt x="1" y="79"/>
                  </a:cubicBezTo>
                  <a:cubicBezTo>
                    <a:pt x="9" y="79"/>
                    <a:pt x="11" y="76"/>
                    <a:pt x="11" y="71"/>
                  </a:cubicBezTo>
                  <a:cubicBezTo>
                    <a:pt x="11" y="8"/>
                    <a:pt x="11" y="8"/>
                    <a:pt x="11" y="8"/>
                  </a:cubicBezTo>
                  <a:cubicBezTo>
                    <a:pt x="9" y="6"/>
                    <a:pt x="5" y="5"/>
                    <a:pt x="1" y="5"/>
                  </a:cubicBezTo>
                  <a:cubicBezTo>
                    <a:pt x="1" y="0"/>
                    <a:pt x="1" y="0"/>
                    <a:pt x="1" y="0"/>
                  </a:cubicBezTo>
                  <a:cubicBezTo>
                    <a:pt x="29" y="0"/>
                    <a:pt x="29" y="0"/>
                    <a:pt x="29" y="0"/>
                  </a:cubicBezTo>
                  <a:cubicBezTo>
                    <a:pt x="84" y="58"/>
                    <a:pt x="84" y="58"/>
                    <a:pt x="84" y="58"/>
                  </a:cubicBezTo>
                  <a:cubicBezTo>
                    <a:pt x="84" y="17"/>
                    <a:pt x="84" y="17"/>
                    <a:pt x="84" y="17"/>
                  </a:cubicBezTo>
                  <a:cubicBezTo>
                    <a:pt x="84" y="7"/>
                    <a:pt x="82" y="5"/>
                    <a:pt x="71" y="5"/>
                  </a:cubicBezTo>
                  <a:cubicBezTo>
                    <a:pt x="70" y="5"/>
                    <a:pt x="70" y="5"/>
                    <a:pt x="70" y="5"/>
                  </a:cubicBezTo>
                  <a:cubicBezTo>
                    <a:pt x="70" y="0"/>
                    <a:pt x="70" y="0"/>
                    <a:pt x="70" y="0"/>
                  </a:cubicBezTo>
                  <a:cubicBezTo>
                    <a:pt x="104" y="0"/>
                    <a:pt x="104" y="0"/>
                    <a:pt x="104" y="0"/>
                  </a:cubicBezTo>
                  <a:cubicBezTo>
                    <a:pt x="104" y="5"/>
                    <a:pt x="104" y="5"/>
                    <a:pt x="104" y="5"/>
                  </a:cubicBezTo>
                  <a:cubicBezTo>
                    <a:pt x="103" y="5"/>
                    <a:pt x="103" y="5"/>
                    <a:pt x="103" y="5"/>
                  </a:cubicBezTo>
                  <a:cubicBezTo>
                    <a:pt x="95" y="5"/>
                    <a:pt x="92" y="7"/>
                    <a:pt x="92" y="12"/>
                  </a:cubicBezTo>
                  <a:cubicBezTo>
                    <a:pt x="92" y="85"/>
                    <a:pt x="92" y="85"/>
                    <a:pt x="92" y="85"/>
                  </a:cubicBezTo>
                  <a:cubicBezTo>
                    <a:pt x="85" y="85"/>
                    <a:pt x="85" y="85"/>
                    <a:pt x="85" y="85"/>
                  </a:cubicBezTo>
                  <a:cubicBezTo>
                    <a:pt x="20" y="17"/>
                    <a:pt x="20" y="17"/>
                    <a:pt x="20" y="17"/>
                  </a:cubicBezTo>
                  <a:lnTo>
                    <a:pt x="20" y="6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p:cNvSpPr>
            <p:nvPr userDrawn="1"/>
          </p:nvSpPr>
          <p:spPr bwMode="auto">
            <a:xfrm>
              <a:off x="7728143" y="6509461"/>
              <a:ext cx="103211" cy="106339"/>
            </a:xfrm>
            <a:custGeom>
              <a:avLst/>
              <a:gdLst/>
              <a:ahLst/>
              <a:cxnLst>
                <a:cxn ang="0">
                  <a:pos x="88" y="62"/>
                </a:cxn>
                <a:cxn ang="0">
                  <a:pos x="81" y="87"/>
                </a:cxn>
                <a:cxn ang="0">
                  <a:pos x="73" y="86"/>
                </a:cxn>
                <a:cxn ang="0">
                  <a:pos x="50" y="88"/>
                </a:cxn>
                <a:cxn ang="0">
                  <a:pos x="0" y="45"/>
                </a:cxn>
                <a:cxn ang="0">
                  <a:pos x="52" y="0"/>
                </a:cxn>
                <a:cxn ang="0">
                  <a:pos x="78" y="6"/>
                </a:cxn>
                <a:cxn ang="0">
                  <a:pos x="81" y="4"/>
                </a:cxn>
                <a:cxn ang="0">
                  <a:pos x="84" y="4"/>
                </a:cxn>
                <a:cxn ang="0">
                  <a:pos x="85" y="28"/>
                </a:cxn>
                <a:cxn ang="0">
                  <a:pos x="80" y="28"/>
                </a:cxn>
                <a:cxn ang="0">
                  <a:pos x="53" y="7"/>
                </a:cxn>
                <a:cxn ang="0">
                  <a:pos x="21" y="43"/>
                </a:cxn>
                <a:cxn ang="0">
                  <a:pos x="55" y="82"/>
                </a:cxn>
                <a:cxn ang="0">
                  <a:pos x="83" y="62"/>
                </a:cxn>
                <a:cxn ang="0">
                  <a:pos x="88" y="62"/>
                </a:cxn>
              </a:cxnLst>
              <a:rect l="0" t="0" r="r" b="b"/>
              <a:pathLst>
                <a:path w="88" h="88">
                  <a:moveTo>
                    <a:pt x="88" y="62"/>
                  </a:moveTo>
                  <a:cubicBezTo>
                    <a:pt x="87" y="69"/>
                    <a:pt x="84" y="80"/>
                    <a:pt x="81" y="87"/>
                  </a:cubicBezTo>
                  <a:cubicBezTo>
                    <a:pt x="79" y="86"/>
                    <a:pt x="76" y="86"/>
                    <a:pt x="73" y="86"/>
                  </a:cubicBezTo>
                  <a:cubicBezTo>
                    <a:pt x="67" y="86"/>
                    <a:pt x="60" y="88"/>
                    <a:pt x="50" y="88"/>
                  </a:cubicBezTo>
                  <a:cubicBezTo>
                    <a:pt x="22" y="88"/>
                    <a:pt x="0" y="69"/>
                    <a:pt x="0" y="45"/>
                  </a:cubicBezTo>
                  <a:cubicBezTo>
                    <a:pt x="0" y="20"/>
                    <a:pt x="23" y="0"/>
                    <a:pt x="52" y="0"/>
                  </a:cubicBezTo>
                  <a:cubicBezTo>
                    <a:pt x="66" y="0"/>
                    <a:pt x="75" y="6"/>
                    <a:pt x="78" y="6"/>
                  </a:cubicBezTo>
                  <a:cubicBezTo>
                    <a:pt x="79" y="6"/>
                    <a:pt x="80" y="5"/>
                    <a:pt x="81" y="4"/>
                  </a:cubicBezTo>
                  <a:cubicBezTo>
                    <a:pt x="84" y="4"/>
                    <a:pt x="84" y="4"/>
                    <a:pt x="84" y="4"/>
                  </a:cubicBezTo>
                  <a:cubicBezTo>
                    <a:pt x="85" y="28"/>
                    <a:pt x="85" y="28"/>
                    <a:pt x="85" y="28"/>
                  </a:cubicBezTo>
                  <a:cubicBezTo>
                    <a:pt x="80" y="28"/>
                    <a:pt x="80" y="28"/>
                    <a:pt x="80" y="28"/>
                  </a:cubicBezTo>
                  <a:cubicBezTo>
                    <a:pt x="76" y="15"/>
                    <a:pt x="66" y="7"/>
                    <a:pt x="53" y="7"/>
                  </a:cubicBezTo>
                  <a:cubicBezTo>
                    <a:pt x="34" y="7"/>
                    <a:pt x="21" y="22"/>
                    <a:pt x="21" y="43"/>
                  </a:cubicBezTo>
                  <a:cubicBezTo>
                    <a:pt x="21" y="65"/>
                    <a:pt x="35" y="82"/>
                    <a:pt x="55" y="82"/>
                  </a:cubicBezTo>
                  <a:cubicBezTo>
                    <a:pt x="67" y="82"/>
                    <a:pt x="77" y="74"/>
                    <a:pt x="83" y="62"/>
                  </a:cubicBezTo>
                  <a:lnTo>
                    <a:pt x="88" y="6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noEditPoints="1"/>
            </p:cNvSpPr>
            <p:nvPr userDrawn="1"/>
          </p:nvSpPr>
          <p:spPr bwMode="auto">
            <a:xfrm>
              <a:off x="7848000" y="6509461"/>
              <a:ext cx="118193" cy="106339"/>
            </a:xfrm>
            <a:custGeom>
              <a:avLst/>
              <a:gdLst/>
              <a:ahLst/>
              <a:cxnLst>
                <a:cxn ang="0">
                  <a:pos x="52" y="0"/>
                </a:cxn>
                <a:cxn ang="0">
                  <a:pos x="100" y="43"/>
                </a:cxn>
                <a:cxn ang="0">
                  <a:pos x="49" y="88"/>
                </a:cxn>
                <a:cxn ang="0">
                  <a:pos x="0" y="46"/>
                </a:cxn>
                <a:cxn ang="0">
                  <a:pos x="52" y="0"/>
                </a:cxn>
                <a:cxn ang="0">
                  <a:pos x="52" y="82"/>
                </a:cxn>
                <a:cxn ang="0">
                  <a:pos x="80" y="48"/>
                </a:cxn>
                <a:cxn ang="0">
                  <a:pos x="48" y="5"/>
                </a:cxn>
                <a:cxn ang="0">
                  <a:pos x="20" y="39"/>
                </a:cxn>
                <a:cxn ang="0">
                  <a:pos x="52" y="82"/>
                </a:cxn>
              </a:cxnLst>
              <a:rect l="0" t="0" r="r" b="b"/>
              <a:pathLst>
                <a:path w="100" h="88">
                  <a:moveTo>
                    <a:pt x="52" y="0"/>
                  </a:moveTo>
                  <a:cubicBezTo>
                    <a:pt x="80" y="0"/>
                    <a:pt x="100" y="17"/>
                    <a:pt x="100" y="43"/>
                  </a:cubicBezTo>
                  <a:cubicBezTo>
                    <a:pt x="100" y="67"/>
                    <a:pt x="81" y="88"/>
                    <a:pt x="49" y="88"/>
                  </a:cubicBezTo>
                  <a:cubicBezTo>
                    <a:pt x="18" y="88"/>
                    <a:pt x="0" y="68"/>
                    <a:pt x="0" y="46"/>
                  </a:cubicBezTo>
                  <a:cubicBezTo>
                    <a:pt x="0" y="19"/>
                    <a:pt x="21" y="0"/>
                    <a:pt x="52" y="0"/>
                  </a:cubicBezTo>
                  <a:close/>
                  <a:moveTo>
                    <a:pt x="52" y="82"/>
                  </a:moveTo>
                  <a:cubicBezTo>
                    <a:pt x="71" y="82"/>
                    <a:pt x="80" y="66"/>
                    <a:pt x="80" y="48"/>
                  </a:cubicBezTo>
                  <a:cubicBezTo>
                    <a:pt x="80" y="26"/>
                    <a:pt x="69" y="5"/>
                    <a:pt x="48" y="5"/>
                  </a:cubicBezTo>
                  <a:cubicBezTo>
                    <a:pt x="31" y="5"/>
                    <a:pt x="20" y="19"/>
                    <a:pt x="20" y="39"/>
                  </a:cubicBezTo>
                  <a:cubicBezTo>
                    <a:pt x="20" y="65"/>
                    <a:pt x="33" y="82"/>
                    <a:pt x="52" y="8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2"/>
            <p:cNvSpPr>
              <a:spLocks/>
            </p:cNvSpPr>
            <p:nvPr userDrawn="1"/>
          </p:nvSpPr>
          <p:spPr bwMode="auto">
            <a:xfrm>
              <a:off x="7976182" y="6511176"/>
              <a:ext cx="96552" cy="102909"/>
            </a:xfrm>
            <a:custGeom>
              <a:avLst/>
              <a:gdLst/>
              <a:ahLst/>
              <a:cxnLst>
                <a:cxn ang="0">
                  <a:pos x="72" y="84"/>
                </a:cxn>
                <a:cxn ang="0">
                  <a:pos x="0" y="84"/>
                </a:cxn>
                <a:cxn ang="0">
                  <a:pos x="0" y="79"/>
                </a:cxn>
                <a:cxn ang="0">
                  <a:pos x="2" y="79"/>
                </a:cxn>
                <a:cxn ang="0">
                  <a:pos x="13" y="69"/>
                </a:cxn>
                <a:cxn ang="0">
                  <a:pos x="13" y="15"/>
                </a:cxn>
                <a:cxn ang="0">
                  <a:pos x="3" y="5"/>
                </a:cxn>
                <a:cxn ang="0">
                  <a:pos x="0" y="5"/>
                </a:cxn>
                <a:cxn ang="0">
                  <a:pos x="0" y="0"/>
                </a:cxn>
                <a:cxn ang="0">
                  <a:pos x="46" y="0"/>
                </a:cxn>
                <a:cxn ang="0">
                  <a:pos x="46" y="5"/>
                </a:cxn>
                <a:cxn ang="0">
                  <a:pos x="42" y="5"/>
                </a:cxn>
                <a:cxn ang="0">
                  <a:pos x="32" y="15"/>
                </a:cxn>
                <a:cxn ang="0">
                  <a:pos x="32" y="71"/>
                </a:cxn>
                <a:cxn ang="0">
                  <a:pos x="39" y="77"/>
                </a:cxn>
                <a:cxn ang="0">
                  <a:pos x="56" y="77"/>
                </a:cxn>
                <a:cxn ang="0">
                  <a:pos x="77" y="61"/>
                </a:cxn>
                <a:cxn ang="0">
                  <a:pos x="82" y="61"/>
                </a:cxn>
                <a:cxn ang="0">
                  <a:pos x="72" y="84"/>
                </a:cxn>
              </a:cxnLst>
              <a:rect l="0" t="0" r="r" b="b"/>
              <a:pathLst>
                <a:path w="82" h="84">
                  <a:moveTo>
                    <a:pt x="72" y="84"/>
                  </a:moveTo>
                  <a:cubicBezTo>
                    <a:pt x="0" y="84"/>
                    <a:pt x="0" y="84"/>
                    <a:pt x="0" y="84"/>
                  </a:cubicBezTo>
                  <a:cubicBezTo>
                    <a:pt x="0" y="79"/>
                    <a:pt x="0" y="79"/>
                    <a:pt x="0" y="79"/>
                  </a:cubicBezTo>
                  <a:cubicBezTo>
                    <a:pt x="2" y="79"/>
                    <a:pt x="2" y="79"/>
                    <a:pt x="2" y="79"/>
                  </a:cubicBezTo>
                  <a:cubicBezTo>
                    <a:pt x="11" y="79"/>
                    <a:pt x="13" y="76"/>
                    <a:pt x="13" y="69"/>
                  </a:cubicBezTo>
                  <a:cubicBezTo>
                    <a:pt x="13" y="15"/>
                    <a:pt x="13" y="15"/>
                    <a:pt x="13" y="15"/>
                  </a:cubicBezTo>
                  <a:cubicBezTo>
                    <a:pt x="13" y="7"/>
                    <a:pt x="9" y="5"/>
                    <a:pt x="3" y="5"/>
                  </a:cubicBezTo>
                  <a:cubicBezTo>
                    <a:pt x="0" y="5"/>
                    <a:pt x="0" y="5"/>
                    <a:pt x="0" y="5"/>
                  </a:cubicBezTo>
                  <a:cubicBezTo>
                    <a:pt x="0" y="0"/>
                    <a:pt x="0" y="0"/>
                    <a:pt x="0" y="0"/>
                  </a:cubicBezTo>
                  <a:cubicBezTo>
                    <a:pt x="46" y="0"/>
                    <a:pt x="46" y="0"/>
                    <a:pt x="46" y="0"/>
                  </a:cubicBezTo>
                  <a:cubicBezTo>
                    <a:pt x="46" y="5"/>
                    <a:pt x="46" y="5"/>
                    <a:pt x="46" y="5"/>
                  </a:cubicBezTo>
                  <a:cubicBezTo>
                    <a:pt x="42" y="5"/>
                    <a:pt x="42" y="5"/>
                    <a:pt x="42" y="5"/>
                  </a:cubicBezTo>
                  <a:cubicBezTo>
                    <a:pt x="35" y="5"/>
                    <a:pt x="32" y="9"/>
                    <a:pt x="32" y="15"/>
                  </a:cubicBezTo>
                  <a:cubicBezTo>
                    <a:pt x="32" y="71"/>
                    <a:pt x="32" y="71"/>
                    <a:pt x="32" y="71"/>
                  </a:cubicBezTo>
                  <a:cubicBezTo>
                    <a:pt x="32" y="76"/>
                    <a:pt x="34" y="77"/>
                    <a:pt x="39" y="77"/>
                  </a:cubicBezTo>
                  <a:cubicBezTo>
                    <a:pt x="56" y="77"/>
                    <a:pt x="56" y="77"/>
                    <a:pt x="56" y="77"/>
                  </a:cubicBezTo>
                  <a:cubicBezTo>
                    <a:pt x="65" y="77"/>
                    <a:pt x="68" y="72"/>
                    <a:pt x="77" y="61"/>
                  </a:cubicBezTo>
                  <a:cubicBezTo>
                    <a:pt x="82" y="61"/>
                    <a:pt x="82" y="61"/>
                    <a:pt x="82" y="61"/>
                  </a:cubicBezTo>
                  <a:lnTo>
                    <a:pt x="72" y="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3"/>
            <p:cNvSpPr>
              <a:spLocks/>
            </p:cNvSpPr>
            <p:nvPr userDrawn="1"/>
          </p:nvSpPr>
          <p:spPr bwMode="auto">
            <a:xfrm>
              <a:off x="8077728" y="6511176"/>
              <a:ext cx="123187" cy="102909"/>
            </a:xfrm>
            <a:custGeom>
              <a:avLst/>
              <a:gdLst/>
              <a:ahLst/>
              <a:cxnLst>
                <a:cxn ang="0">
                  <a:pos x="20" y="68"/>
                </a:cxn>
                <a:cxn ang="0">
                  <a:pos x="33" y="79"/>
                </a:cxn>
                <a:cxn ang="0">
                  <a:pos x="33" y="84"/>
                </a:cxn>
                <a:cxn ang="0">
                  <a:pos x="0" y="84"/>
                </a:cxn>
                <a:cxn ang="0">
                  <a:pos x="0" y="79"/>
                </a:cxn>
                <a:cxn ang="0">
                  <a:pos x="1" y="79"/>
                </a:cxn>
                <a:cxn ang="0">
                  <a:pos x="11" y="71"/>
                </a:cxn>
                <a:cxn ang="0">
                  <a:pos x="11" y="8"/>
                </a:cxn>
                <a:cxn ang="0">
                  <a:pos x="0" y="5"/>
                </a:cxn>
                <a:cxn ang="0">
                  <a:pos x="0" y="0"/>
                </a:cxn>
                <a:cxn ang="0">
                  <a:pos x="28" y="0"/>
                </a:cxn>
                <a:cxn ang="0">
                  <a:pos x="84" y="58"/>
                </a:cxn>
                <a:cxn ang="0">
                  <a:pos x="84" y="17"/>
                </a:cxn>
                <a:cxn ang="0">
                  <a:pos x="71" y="5"/>
                </a:cxn>
                <a:cxn ang="0">
                  <a:pos x="69" y="5"/>
                </a:cxn>
                <a:cxn ang="0">
                  <a:pos x="69" y="0"/>
                </a:cxn>
                <a:cxn ang="0">
                  <a:pos x="104" y="0"/>
                </a:cxn>
                <a:cxn ang="0">
                  <a:pos x="104" y="5"/>
                </a:cxn>
                <a:cxn ang="0">
                  <a:pos x="103" y="5"/>
                </a:cxn>
                <a:cxn ang="0">
                  <a:pos x="92" y="12"/>
                </a:cxn>
                <a:cxn ang="0">
                  <a:pos x="92" y="85"/>
                </a:cxn>
                <a:cxn ang="0">
                  <a:pos x="84" y="85"/>
                </a:cxn>
                <a:cxn ang="0">
                  <a:pos x="20" y="17"/>
                </a:cxn>
                <a:cxn ang="0">
                  <a:pos x="20" y="68"/>
                </a:cxn>
              </a:cxnLst>
              <a:rect l="0" t="0" r="r" b="b"/>
              <a:pathLst>
                <a:path w="104" h="85">
                  <a:moveTo>
                    <a:pt x="20" y="68"/>
                  </a:moveTo>
                  <a:cubicBezTo>
                    <a:pt x="20" y="76"/>
                    <a:pt x="22" y="79"/>
                    <a:pt x="33" y="79"/>
                  </a:cubicBezTo>
                  <a:cubicBezTo>
                    <a:pt x="33" y="84"/>
                    <a:pt x="33" y="84"/>
                    <a:pt x="33" y="84"/>
                  </a:cubicBezTo>
                  <a:cubicBezTo>
                    <a:pt x="0" y="84"/>
                    <a:pt x="0" y="84"/>
                    <a:pt x="0" y="84"/>
                  </a:cubicBezTo>
                  <a:cubicBezTo>
                    <a:pt x="0" y="79"/>
                    <a:pt x="0" y="79"/>
                    <a:pt x="0" y="79"/>
                  </a:cubicBezTo>
                  <a:cubicBezTo>
                    <a:pt x="1" y="79"/>
                    <a:pt x="1" y="79"/>
                    <a:pt x="1" y="79"/>
                  </a:cubicBezTo>
                  <a:cubicBezTo>
                    <a:pt x="9" y="79"/>
                    <a:pt x="11" y="76"/>
                    <a:pt x="11" y="71"/>
                  </a:cubicBezTo>
                  <a:cubicBezTo>
                    <a:pt x="11" y="8"/>
                    <a:pt x="11" y="8"/>
                    <a:pt x="11" y="8"/>
                  </a:cubicBezTo>
                  <a:cubicBezTo>
                    <a:pt x="8" y="6"/>
                    <a:pt x="5" y="5"/>
                    <a:pt x="0" y="5"/>
                  </a:cubicBezTo>
                  <a:cubicBezTo>
                    <a:pt x="0" y="0"/>
                    <a:pt x="0" y="0"/>
                    <a:pt x="0" y="0"/>
                  </a:cubicBezTo>
                  <a:cubicBezTo>
                    <a:pt x="28" y="0"/>
                    <a:pt x="28" y="0"/>
                    <a:pt x="28" y="0"/>
                  </a:cubicBezTo>
                  <a:cubicBezTo>
                    <a:pt x="84" y="58"/>
                    <a:pt x="84" y="58"/>
                    <a:pt x="84" y="58"/>
                  </a:cubicBezTo>
                  <a:cubicBezTo>
                    <a:pt x="84" y="17"/>
                    <a:pt x="84" y="17"/>
                    <a:pt x="84" y="17"/>
                  </a:cubicBezTo>
                  <a:cubicBezTo>
                    <a:pt x="84" y="7"/>
                    <a:pt x="81" y="5"/>
                    <a:pt x="71" y="5"/>
                  </a:cubicBezTo>
                  <a:cubicBezTo>
                    <a:pt x="69" y="5"/>
                    <a:pt x="69" y="5"/>
                    <a:pt x="69" y="5"/>
                  </a:cubicBezTo>
                  <a:cubicBezTo>
                    <a:pt x="69" y="0"/>
                    <a:pt x="69" y="0"/>
                    <a:pt x="69" y="0"/>
                  </a:cubicBezTo>
                  <a:cubicBezTo>
                    <a:pt x="104" y="0"/>
                    <a:pt x="104" y="0"/>
                    <a:pt x="104" y="0"/>
                  </a:cubicBezTo>
                  <a:cubicBezTo>
                    <a:pt x="104" y="5"/>
                    <a:pt x="104" y="5"/>
                    <a:pt x="104" y="5"/>
                  </a:cubicBezTo>
                  <a:cubicBezTo>
                    <a:pt x="103" y="5"/>
                    <a:pt x="103" y="5"/>
                    <a:pt x="103" y="5"/>
                  </a:cubicBezTo>
                  <a:cubicBezTo>
                    <a:pt x="94" y="5"/>
                    <a:pt x="92" y="7"/>
                    <a:pt x="92" y="12"/>
                  </a:cubicBezTo>
                  <a:cubicBezTo>
                    <a:pt x="92" y="85"/>
                    <a:pt x="92" y="85"/>
                    <a:pt x="92" y="85"/>
                  </a:cubicBezTo>
                  <a:cubicBezTo>
                    <a:pt x="84" y="85"/>
                    <a:pt x="84" y="85"/>
                    <a:pt x="84" y="85"/>
                  </a:cubicBezTo>
                  <a:cubicBezTo>
                    <a:pt x="20" y="17"/>
                    <a:pt x="20" y="17"/>
                    <a:pt x="20" y="17"/>
                  </a:cubicBezTo>
                  <a:lnTo>
                    <a:pt x="20" y="6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4"/>
            <p:cNvSpPr>
              <a:spLocks/>
            </p:cNvSpPr>
            <p:nvPr userDrawn="1"/>
          </p:nvSpPr>
          <p:spPr bwMode="auto">
            <a:xfrm>
              <a:off x="8260844" y="6511176"/>
              <a:ext cx="98217" cy="102909"/>
            </a:xfrm>
            <a:custGeom>
              <a:avLst/>
              <a:gdLst/>
              <a:ahLst/>
              <a:cxnLst>
                <a:cxn ang="0">
                  <a:pos x="73" y="84"/>
                </a:cxn>
                <a:cxn ang="0">
                  <a:pos x="0" y="84"/>
                </a:cxn>
                <a:cxn ang="0">
                  <a:pos x="0" y="79"/>
                </a:cxn>
                <a:cxn ang="0">
                  <a:pos x="3" y="79"/>
                </a:cxn>
                <a:cxn ang="0">
                  <a:pos x="14" y="69"/>
                </a:cxn>
                <a:cxn ang="0">
                  <a:pos x="14" y="15"/>
                </a:cxn>
                <a:cxn ang="0">
                  <a:pos x="3" y="5"/>
                </a:cxn>
                <a:cxn ang="0">
                  <a:pos x="1" y="5"/>
                </a:cxn>
                <a:cxn ang="0">
                  <a:pos x="1" y="0"/>
                </a:cxn>
                <a:cxn ang="0">
                  <a:pos x="46" y="0"/>
                </a:cxn>
                <a:cxn ang="0">
                  <a:pos x="46" y="5"/>
                </a:cxn>
                <a:cxn ang="0">
                  <a:pos x="43" y="5"/>
                </a:cxn>
                <a:cxn ang="0">
                  <a:pos x="33" y="15"/>
                </a:cxn>
                <a:cxn ang="0">
                  <a:pos x="33" y="71"/>
                </a:cxn>
                <a:cxn ang="0">
                  <a:pos x="39" y="77"/>
                </a:cxn>
                <a:cxn ang="0">
                  <a:pos x="56" y="77"/>
                </a:cxn>
                <a:cxn ang="0">
                  <a:pos x="77" y="61"/>
                </a:cxn>
                <a:cxn ang="0">
                  <a:pos x="83" y="61"/>
                </a:cxn>
                <a:cxn ang="0">
                  <a:pos x="73" y="84"/>
                </a:cxn>
              </a:cxnLst>
              <a:rect l="0" t="0" r="r" b="b"/>
              <a:pathLst>
                <a:path w="83" h="84">
                  <a:moveTo>
                    <a:pt x="73" y="84"/>
                  </a:moveTo>
                  <a:cubicBezTo>
                    <a:pt x="0" y="84"/>
                    <a:pt x="0" y="84"/>
                    <a:pt x="0" y="84"/>
                  </a:cubicBezTo>
                  <a:cubicBezTo>
                    <a:pt x="0" y="79"/>
                    <a:pt x="0" y="79"/>
                    <a:pt x="0" y="79"/>
                  </a:cubicBezTo>
                  <a:cubicBezTo>
                    <a:pt x="3" y="79"/>
                    <a:pt x="3" y="79"/>
                    <a:pt x="3" y="79"/>
                  </a:cubicBezTo>
                  <a:cubicBezTo>
                    <a:pt x="11" y="79"/>
                    <a:pt x="14" y="76"/>
                    <a:pt x="14" y="69"/>
                  </a:cubicBezTo>
                  <a:cubicBezTo>
                    <a:pt x="14" y="15"/>
                    <a:pt x="14" y="15"/>
                    <a:pt x="14" y="15"/>
                  </a:cubicBezTo>
                  <a:cubicBezTo>
                    <a:pt x="14" y="7"/>
                    <a:pt x="9" y="5"/>
                    <a:pt x="3" y="5"/>
                  </a:cubicBezTo>
                  <a:cubicBezTo>
                    <a:pt x="1" y="5"/>
                    <a:pt x="1" y="5"/>
                    <a:pt x="1" y="5"/>
                  </a:cubicBezTo>
                  <a:cubicBezTo>
                    <a:pt x="1" y="0"/>
                    <a:pt x="1" y="0"/>
                    <a:pt x="1" y="0"/>
                  </a:cubicBezTo>
                  <a:cubicBezTo>
                    <a:pt x="46" y="0"/>
                    <a:pt x="46" y="0"/>
                    <a:pt x="46" y="0"/>
                  </a:cubicBezTo>
                  <a:cubicBezTo>
                    <a:pt x="46" y="5"/>
                    <a:pt x="46" y="5"/>
                    <a:pt x="46" y="5"/>
                  </a:cubicBezTo>
                  <a:cubicBezTo>
                    <a:pt x="43" y="5"/>
                    <a:pt x="43" y="5"/>
                    <a:pt x="43" y="5"/>
                  </a:cubicBezTo>
                  <a:cubicBezTo>
                    <a:pt x="36" y="5"/>
                    <a:pt x="33" y="9"/>
                    <a:pt x="33" y="15"/>
                  </a:cubicBezTo>
                  <a:cubicBezTo>
                    <a:pt x="33" y="71"/>
                    <a:pt x="33" y="71"/>
                    <a:pt x="33" y="71"/>
                  </a:cubicBezTo>
                  <a:cubicBezTo>
                    <a:pt x="33" y="76"/>
                    <a:pt x="34" y="77"/>
                    <a:pt x="39" y="77"/>
                  </a:cubicBezTo>
                  <a:cubicBezTo>
                    <a:pt x="56" y="77"/>
                    <a:pt x="56" y="77"/>
                    <a:pt x="56" y="77"/>
                  </a:cubicBezTo>
                  <a:cubicBezTo>
                    <a:pt x="66" y="77"/>
                    <a:pt x="68" y="72"/>
                    <a:pt x="77" y="61"/>
                  </a:cubicBezTo>
                  <a:cubicBezTo>
                    <a:pt x="83" y="61"/>
                    <a:pt x="83" y="61"/>
                    <a:pt x="83" y="61"/>
                  </a:cubicBezTo>
                  <a:lnTo>
                    <a:pt x="73" y="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5"/>
            <p:cNvSpPr>
              <a:spLocks noEditPoints="1"/>
            </p:cNvSpPr>
            <p:nvPr userDrawn="1"/>
          </p:nvSpPr>
          <p:spPr bwMode="auto">
            <a:xfrm>
              <a:off x="8362390" y="6509461"/>
              <a:ext cx="116528" cy="104624"/>
            </a:xfrm>
            <a:custGeom>
              <a:avLst/>
              <a:gdLst/>
              <a:ahLst/>
              <a:cxnLst>
                <a:cxn ang="0">
                  <a:pos x="29" y="55"/>
                </a:cxn>
                <a:cxn ang="0">
                  <a:pos x="23" y="71"/>
                </a:cxn>
                <a:cxn ang="0">
                  <a:pos x="34" y="81"/>
                </a:cxn>
                <a:cxn ang="0">
                  <a:pos x="35" y="81"/>
                </a:cxn>
                <a:cxn ang="0">
                  <a:pos x="35" y="86"/>
                </a:cxn>
                <a:cxn ang="0">
                  <a:pos x="0" y="86"/>
                </a:cxn>
                <a:cxn ang="0">
                  <a:pos x="0" y="81"/>
                </a:cxn>
                <a:cxn ang="0">
                  <a:pos x="2" y="81"/>
                </a:cxn>
                <a:cxn ang="0">
                  <a:pos x="15" y="69"/>
                </a:cxn>
                <a:cxn ang="0">
                  <a:pos x="38" y="4"/>
                </a:cxn>
                <a:cxn ang="0">
                  <a:pos x="37" y="0"/>
                </a:cxn>
                <a:cxn ang="0">
                  <a:pos x="57" y="0"/>
                </a:cxn>
                <a:cxn ang="0">
                  <a:pos x="84" y="69"/>
                </a:cxn>
                <a:cxn ang="0">
                  <a:pos x="97" y="81"/>
                </a:cxn>
                <a:cxn ang="0">
                  <a:pos x="97" y="86"/>
                </a:cxn>
                <a:cxn ang="0">
                  <a:pos x="53" y="86"/>
                </a:cxn>
                <a:cxn ang="0">
                  <a:pos x="53" y="81"/>
                </a:cxn>
                <a:cxn ang="0">
                  <a:pos x="58" y="81"/>
                </a:cxn>
                <a:cxn ang="0">
                  <a:pos x="65" y="71"/>
                </a:cxn>
                <a:cxn ang="0">
                  <a:pos x="58" y="55"/>
                </a:cxn>
                <a:cxn ang="0">
                  <a:pos x="29" y="55"/>
                </a:cxn>
                <a:cxn ang="0">
                  <a:pos x="43" y="16"/>
                </a:cxn>
                <a:cxn ang="0">
                  <a:pos x="31" y="48"/>
                </a:cxn>
                <a:cxn ang="0">
                  <a:pos x="55" y="48"/>
                </a:cxn>
                <a:cxn ang="0">
                  <a:pos x="43" y="16"/>
                </a:cxn>
              </a:cxnLst>
              <a:rect l="0" t="0" r="r" b="b"/>
              <a:pathLst>
                <a:path w="97" h="86">
                  <a:moveTo>
                    <a:pt x="29" y="55"/>
                  </a:moveTo>
                  <a:cubicBezTo>
                    <a:pt x="23" y="71"/>
                    <a:pt x="23" y="71"/>
                    <a:pt x="23" y="71"/>
                  </a:cubicBezTo>
                  <a:cubicBezTo>
                    <a:pt x="21" y="78"/>
                    <a:pt x="21" y="81"/>
                    <a:pt x="34" y="81"/>
                  </a:cubicBezTo>
                  <a:cubicBezTo>
                    <a:pt x="35" y="81"/>
                    <a:pt x="35" y="81"/>
                    <a:pt x="35" y="81"/>
                  </a:cubicBezTo>
                  <a:cubicBezTo>
                    <a:pt x="35" y="86"/>
                    <a:pt x="35" y="86"/>
                    <a:pt x="35" y="86"/>
                  </a:cubicBezTo>
                  <a:cubicBezTo>
                    <a:pt x="0" y="86"/>
                    <a:pt x="0" y="86"/>
                    <a:pt x="0" y="86"/>
                  </a:cubicBezTo>
                  <a:cubicBezTo>
                    <a:pt x="0" y="81"/>
                    <a:pt x="0" y="81"/>
                    <a:pt x="0" y="81"/>
                  </a:cubicBezTo>
                  <a:cubicBezTo>
                    <a:pt x="2" y="81"/>
                    <a:pt x="2" y="81"/>
                    <a:pt x="2" y="81"/>
                  </a:cubicBezTo>
                  <a:cubicBezTo>
                    <a:pt x="8" y="81"/>
                    <a:pt x="11" y="78"/>
                    <a:pt x="15" y="69"/>
                  </a:cubicBezTo>
                  <a:cubicBezTo>
                    <a:pt x="38" y="4"/>
                    <a:pt x="38" y="4"/>
                    <a:pt x="38" y="4"/>
                  </a:cubicBezTo>
                  <a:cubicBezTo>
                    <a:pt x="37" y="0"/>
                    <a:pt x="37" y="0"/>
                    <a:pt x="37" y="0"/>
                  </a:cubicBezTo>
                  <a:cubicBezTo>
                    <a:pt x="57" y="0"/>
                    <a:pt x="57" y="0"/>
                    <a:pt x="57" y="0"/>
                  </a:cubicBezTo>
                  <a:cubicBezTo>
                    <a:pt x="84" y="69"/>
                    <a:pt x="84" y="69"/>
                    <a:pt x="84" y="69"/>
                  </a:cubicBezTo>
                  <a:cubicBezTo>
                    <a:pt x="87" y="78"/>
                    <a:pt x="90" y="81"/>
                    <a:pt x="97" y="81"/>
                  </a:cubicBezTo>
                  <a:cubicBezTo>
                    <a:pt x="97" y="86"/>
                    <a:pt x="97" y="86"/>
                    <a:pt x="97" y="86"/>
                  </a:cubicBezTo>
                  <a:cubicBezTo>
                    <a:pt x="53" y="86"/>
                    <a:pt x="53" y="86"/>
                    <a:pt x="53" y="86"/>
                  </a:cubicBezTo>
                  <a:cubicBezTo>
                    <a:pt x="53" y="81"/>
                    <a:pt x="53" y="81"/>
                    <a:pt x="53" y="81"/>
                  </a:cubicBezTo>
                  <a:cubicBezTo>
                    <a:pt x="58" y="81"/>
                    <a:pt x="58" y="81"/>
                    <a:pt x="58" y="81"/>
                  </a:cubicBezTo>
                  <a:cubicBezTo>
                    <a:pt x="66" y="81"/>
                    <a:pt x="67" y="77"/>
                    <a:pt x="65" y="71"/>
                  </a:cubicBezTo>
                  <a:cubicBezTo>
                    <a:pt x="58" y="55"/>
                    <a:pt x="58" y="55"/>
                    <a:pt x="58" y="55"/>
                  </a:cubicBezTo>
                  <a:lnTo>
                    <a:pt x="29" y="55"/>
                  </a:lnTo>
                  <a:close/>
                  <a:moveTo>
                    <a:pt x="43" y="16"/>
                  </a:moveTo>
                  <a:cubicBezTo>
                    <a:pt x="31" y="48"/>
                    <a:pt x="31" y="48"/>
                    <a:pt x="31" y="48"/>
                  </a:cubicBezTo>
                  <a:cubicBezTo>
                    <a:pt x="55" y="48"/>
                    <a:pt x="55" y="48"/>
                    <a:pt x="55" y="48"/>
                  </a:cubicBezTo>
                  <a:lnTo>
                    <a:pt x="43"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6"/>
            <p:cNvSpPr>
              <a:spLocks noEditPoints="1"/>
            </p:cNvSpPr>
            <p:nvPr userDrawn="1"/>
          </p:nvSpPr>
          <p:spPr bwMode="auto">
            <a:xfrm>
              <a:off x="8488907" y="6509461"/>
              <a:ext cx="103211" cy="104624"/>
            </a:xfrm>
            <a:custGeom>
              <a:avLst/>
              <a:gdLst/>
              <a:ahLst/>
              <a:cxnLst>
                <a:cxn ang="0">
                  <a:pos x="16" y="19"/>
                </a:cxn>
                <a:cxn ang="0">
                  <a:pos x="4" y="7"/>
                </a:cxn>
                <a:cxn ang="0">
                  <a:pos x="1" y="7"/>
                </a:cxn>
                <a:cxn ang="0">
                  <a:pos x="1" y="2"/>
                </a:cxn>
                <a:cxn ang="0">
                  <a:pos x="18" y="1"/>
                </a:cxn>
                <a:cxn ang="0">
                  <a:pos x="40" y="0"/>
                </a:cxn>
                <a:cxn ang="0">
                  <a:pos x="77" y="10"/>
                </a:cxn>
                <a:cxn ang="0">
                  <a:pos x="82" y="22"/>
                </a:cxn>
                <a:cxn ang="0">
                  <a:pos x="66" y="38"/>
                </a:cxn>
                <a:cxn ang="0">
                  <a:pos x="66" y="38"/>
                </a:cxn>
                <a:cxn ang="0">
                  <a:pos x="87" y="61"/>
                </a:cxn>
                <a:cxn ang="0">
                  <a:pos x="52" y="86"/>
                </a:cxn>
                <a:cxn ang="0">
                  <a:pos x="0" y="86"/>
                </a:cxn>
                <a:cxn ang="0">
                  <a:pos x="0" y="81"/>
                </a:cxn>
                <a:cxn ang="0">
                  <a:pos x="16" y="70"/>
                </a:cxn>
                <a:cxn ang="0">
                  <a:pos x="16" y="19"/>
                </a:cxn>
                <a:cxn ang="0">
                  <a:pos x="35" y="36"/>
                </a:cxn>
                <a:cxn ang="0">
                  <a:pos x="45" y="36"/>
                </a:cxn>
                <a:cxn ang="0">
                  <a:pos x="62" y="22"/>
                </a:cxn>
                <a:cxn ang="0">
                  <a:pos x="42" y="5"/>
                </a:cxn>
                <a:cxn ang="0">
                  <a:pos x="35" y="6"/>
                </a:cxn>
                <a:cxn ang="0">
                  <a:pos x="35" y="36"/>
                </a:cxn>
                <a:cxn ang="0">
                  <a:pos x="35" y="68"/>
                </a:cxn>
                <a:cxn ang="0">
                  <a:pos x="47" y="80"/>
                </a:cxn>
                <a:cxn ang="0">
                  <a:pos x="66" y="61"/>
                </a:cxn>
                <a:cxn ang="0">
                  <a:pos x="45" y="41"/>
                </a:cxn>
                <a:cxn ang="0">
                  <a:pos x="35" y="42"/>
                </a:cxn>
                <a:cxn ang="0">
                  <a:pos x="35" y="68"/>
                </a:cxn>
              </a:cxnLst>
              <a:rect l="0" t="0" r="r" b="b"/>
              <a:pathLst>
                <a:path w="87" h="86">
                  <a:moveTo>
                    <a:pt x="16" y="19"/>
                  </a:moveTo>
                  <a:cubicBezTo>
                    <a:pt x="16" y="9"/>
                    <a:pt x="15" y="7"/>
                    <a:pt x="4" y="7"/>
                  </a:cubicBezTo>
                  <a:cubicBezTo>
                    <a:pt x="1" y="7"/>
                    <a:pt x="1" y="7"/>
                    <a:pt x="1" y="7"/>
                  </a:cubicBezTo>
                  <a:cubicBezTo>
                    <a:pt x="1" y="2"/>
                    <a:pt x="1" y="2"/>
                    <a:pt x="1" y="2"/>
                  </a:cubicBezTo>
                  <a:cubicBezTo>
                    <a:pt x="4" y="2"/>
                    <a:pt x="11" y="2"/>
                    <a:pt x="18" y="1"/>
                  </a:cubicBezTo>
                  <a:cubicBezTo>
                    <a:pt x="26" y="1"/>
                    <a:pt x="34" y="0"/>
                    <a:pt x="40" y="0"/>
                  </a:cubicBezTo>
                  <a:cubicBezTo>
                    <a:pt x="57" y="0"/>
                    <a:pt x="70" y="2"/>
                    <a:pt x="77" y="10"/>
                  </a:cubicBezTo>
                  <a:cubicBezTo>
                    <a:pt x="80" y="13"/>
                    <a:pt x="82" y="18"/>
                    <a:pt x="82" y="22"/>
                  </a:cubicBezTo>
                  <a:cubicBezTo>
                    <a:pt x="82" y="30"/>
                    <a:pt x="77" y="35"/>
                    <a:pt x="66" y="38"/>
                  </a:cubicBezTo>
                  <a:cubicBezTo>
                    <a:pt x="66" y="38"/>
                    <a:pt x="66" y="38"/>
                    <a:pt x="66" y="38"/>
                  </a:cubicBezTo>
                  <a:cubicBezTo>
                    <a:pt x="79" y="41"/>
                    <a:pt x="87" y="50"/>
                    <a:pt x="87" y="61"/>
                  </a:cubicBezTo>
                  <a:cubicBezTo>
                    <a:pt x="87" y="75"/>
                    <a:pt x="74" y="86"/>
                    <a:pt x="52" y="86"/>
                  </a:cubicBezTo>
                  <a:cubicBezTo>
                    <a:pt x="0" y="86"/>
                    <a:pt x="0" y="86"/>
                    <a:pt x="0" y="86"/>
                  </a:cubicBezTo>
                  <a:cubicBezTo>
                    <a:pt x="0" y="81"/>
                    <a:pt x="0" y="81"/>
                    <a:pt x="0" y="81"/>
                  </a:cubicBezTo>
                  <a:cubicBezTo>
                    <a:pt x="13" y="81"/>
                    <a:pt x="16" y="78"/>
                    <a:pt x="16" y="70"/>
                  </a:cubicBezTo>
                  <a:lnTo>
                    <a:pt x="16" y="19"/>
                  </a:lnTo>
                  <a:close/>
                  <a:moveTo>
                    <a:pt x="35" y="36"/>
                  </a:moveTo>
                  <a:cubicBezTo>
                    <a:pt x="38" y="36"/>
                    <a:pt x="43" y="36"/>
                    <a:pt x="45" y="36"/>
                  </a:cubicBezTo>
                  <a:cubicBezTo>
                    <a:pt x="59" y="36"/>
                    <a:pt x="62" y="29"/>
                    <a:pt x="62" y="22"/>
                  </a:cubicBezTo>
                  <a:cubicBezTo>
                    <a:pt x="62" y="14"/>
                    <a:pt x="58" y="5"/>
                    <a:pt x="42" y="5"/>
                  </a:cubicBezTo>
                  <a:cubicBezTo>
                    <a:pt x="39" y="5"/>
                    <a:pt x="37" y="6"/>
                    <a:pt x="35" y="6"/>
                  </a:cubicBezTo>
                  <a:lnTo>
                    <a:pt x="35" y="36"/>
                  </a:lnTo>
                  <a:close/>
                  <a:moveTo>
                    <a:pt x="35" y="68"/>
                  </a:moveTo>
                  <a:cubicBezTo>
                    <a:pt x="35" y="78"/>
                    <a:pt x="38" y="80"/>
                    <a:pt x="47" y="80"/>
                  </a:cubicBezTo>
                  <a:cubicBezTo>
                    <a:pt x="62" y="80"/>
                    <a:pt x="66" y="71"/>
                    <a:pt x="66" y="61"/>
                  </a:cubicBezTo>
                  <a:cubicBezTo>
                    <a:pt x="66" y="53"/>
                    <a:pt x="62" y="41"/>
                    <a:pt x="45" y="41"/>
                  </a:cubicBezTo>
                  <a:cubicBezTo>
                    <a:pt x="42" y="41"/>
                    <a:pt x="37" y="42"/>
                    <a:pt x="35" y="42"/>
                  </a:cubicBezTo>
                  <a:lnTo>
                    <a:pt x="35" y="6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7"/>
            <p:cNvSpPr>
              <a:spLocks noEditPoints="1"/>
            </p:cNvSpPr>
            <p:nvPr userDrawn="1"/>
          </p:nvSpPr>
          <p:spPr bwMode="auto">
            <a:xfrm>
              <a:off x="8607100" y="6509461"/>
              <a:ext cx="119858" cy="106339"/>
            </a:xfrm>
            <a:custGeom>
              <a:avLst/>
              <a:gdLst/>
              <a:ahLst/>
              <a:cxnLst>
                <a:cxn ang="0">
                  <a:pos x="52" y="0"/>
                </a:cxn>
                <a:cxn ang="0">
                  <a:pos x="100" y="43"/>
                </a:cxn>
                <a:cxn ang="0">
                  <a:pos x="49" y="88"/>
                </a:cxn>
                <a:cxn ang="0">
                  <a:pos x="0" y="46"/>
                </a:cxn>
                <a:cxn ang="0">
                  <a:pos x="52" y="0"/>
                </a:cxn>
                <a:cxn ang="0">
                  <a:pos x="52" y="82"/>
                </a:cxn>
                <a:cxn ang="0">
                  <a:pos x="80" y="48"/>
                </a:cxn>
                <a:cxn ang="0">
                  <a:pos x="49" y="5"/>
                </a:cxn>
                <a:cxn ang="0">
                  <a:pos x="20" y="39"/>
                </a:cxn>
                <a:cxn ang="0">
                  <a:pos x="52" y="82"/>
                </a:cxn>
              </a:cxnLst>
              <a:rect l="0" t="0" r="r" b="b"/>
              <a:pathLst>
                <a:path w="100" h="88">
                  <a:moveTo>
                    <a:pt x="52" y="0"/>
                  </a:moveTo>
                  <a:cubicBezTo>
                    <a:pt x="80" y="0"/>
                    <a:pt x="100" y="17"/>
                    <a:pt x="100" y="43"/>
                  </a:cubicBezTo>
                  <a:cubicBezTo>
                    <a:pt x="100" y="67"/>
                    <a:pt x="82" y="88"/>
                    <a:pt x="49" y="88"/>
                  </a:cubicBezTo>
                  <a:cubicBezTo>
                    <a:pt x="18" y="88"/>
                    <a:pt x="0" y="68"/>
                    <a:pt x="0" y="46"/>
                  </a:cubicBezTo>
                  <a:cubicBezTo>
                    <a:pt x="0" y="19"/>
                    <a:pt x="22" y="0"/>
                    <a:pt x="52" y="0"/>
                  </a:cubicBezTo>
                  <a:close/>
                  <a:moveTo>
                    <a:pt x="52" y="82"/>
                  </a:moveTo>
                  <a:cubicBezTo>
                    <a:pt x="71" y="82"/>
                    <a:pt x="80" y="66"/>
                    <a:pt x="80" y="48"/>
                  </a:cubicBezTo>
                  <a:cubicBezTo>
                    <a:pt x="80" y="26"/>
                    <a:pt x="69" y="5"/>
                    <a:pt x="49" y="5"/>
                  </a:cubicBezTo>
                  <a:cubicBezTo>
                    <a:pt x="31" y="5"/>
                    <a:pt x="20" y="19"/>
                    <a:pt x="20" y="39"/>
                  </a:cubicBezTo>
                  <a:cubicBezTo>
                    <a:pt x="20" y="65"/>
                    <a:pt x="33" y="82"/>
                    <a:pt x="52" y="8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8"/>
            <p:cNvSpPr>
              <a:spLocks noEditPoints="1"/>
            </p:cNvSpPr>
            <p:nvPr userDrawn="1"/>
          </p:nvSpPr>
          <p:spPr bwMode="auto">
            <a:xfrm>
              <a:off x="8735281" y="6509461"/>
              <a:ext cx="123187" cy="106339"/>
            </a:xfrm>
            <a:custGeom>
              <a:avLst/>
              <a:gdLst/>
              <a:ahLst/>
              <a:cxnLst>
                <a:cxn ang="0">
                  <a:pos x="33" y="71"/>
                </a:cxn>
                <a:cxn ang="0">
                  <a:pos x="44" y="81"/>
                </a:cxn>
                <a:cxn ang="0">
                  <a:pos x="48" y="81"/>
                </a:cxn>
                <a:cxn ang="0">
                  <a:pos x="48" y="86"/>
                </a:cxn>
                <a:cxn ang="0">
                  <a:pos x="0" y="86"/>
                </a:cxn>
                <a:cxn ang="0">
                  <a:pos x="0" y="81"/>
                </a:cxn>
                <a:cxn ang="0">
                  <a:pos x="3" y="81"/>
                </a:cxn>
                <a:cxn ang="0">
                  <a:pos x="14" y="71"/>
                </a:cxn>
                <a:cxn ang="0">
                  <a:pos x="14" y="18"/>
                </a:cxn>
                <a:cxn ang="0">
                  <a:pos x="4" y="7"/>
                </a:cxn>
                <a:cxn ang="0">
                  <a:pos x="1" y="7"/>
                </a:cxn>
                <a:cxn ang="0">
                  <a:pos x="1" y="2"/>
                </a:cxn>
                <a:cxn ang="0">
                  <a:pos x="18" y="1"/>
                </a:cxn>
                <a:cxn ang="0">
                  <a:pos x="40" y="0"/>
                </a:cxn>
                <a:cxn ang="0">
                  <a:pos x="78" y="9"/>
                </a:cxn>
                <a:cxn ang="0">
                  <a:pos x="84" y="25"/>
                </a:cxn>
                <a:cxn ang="0">
                  <a:pos x="64" y="47"/>
                </a:cxn>
                <a:cxn ang="0">
                  <a:pos x="88" y="74"/>
                </a:cxn>
                <a:cxn ang="0">
                  <a:pos x="105" y="82"/>
                </a:cxn>
                <a:cxn ang="0">
                  <a:pos x="105" y="88"/>
                </a:cxn>
                <a:cxn ang="0">
                  <a:pos x="97" y="88"/>
                </a:cxn>
                <a:cxn ang="0">
                  <a:pos x="67" y="79"/>
                </a:cxn>
                <a:cxn ang="0">
                  <a:pos x="44" y="51"/>
                </a:cxn>
                <a:cxn ang="0">
                  <a:pos x="33" y="51"/>
                </a:cxn>
                <a:cxn ang="0">
                  <a:pos x="33" y="71"/>
                </a:cxn>
                <a:cxn ang="0">
                  <a:pos x="33" y="45"/>
                </a:cxn>
                <a:cxn ang="0">
                  <a:pos x="38" y="45"/>
                </a:cxn>
                <a:cxn ang="0">
                  <a:pos x="64" y="25"/>
                </a:cxn>
                <a:cxn ang="0">
                  <a:pos x="40" y="6"/>
                </a:cxn>
                <a:cxn ang="0">
                  <a:pos x="33" y="6"/>
                </a:cxn>
                <a:cxn ang="0">
                  <a:pos x="33" y="45"/>
                </a:cxn>
              </a:cxnLst>
              <a:rect l="0" t="0" r="r" b="b"/>
              <a:pathLst>
                <a:path w="105" h="88">
                  <a:moveTo>
                    <a:pt x="33" y="71"/>
                  </a:moveTo>
                  <a:cubicBezTo>
                    <a:pt x="33" y="78"/>
                    <a:pt x="36" y="81"/>
                    <a:pt x="44" y="81"/>
                  </a:cubicBezTo>
                  <a:cubicBezTo>
                    <a:pt x="48" y="81"/>
                    <a:pt x="48" y="81"/>
                    <a:pt x="48" y="81"/>
                  </a:cubicBezTo>
                  <a:cubicBezTo>
                    <a:pt x="48" y="86"/>
                    <a:pt x="48" y="86"/>
                    <a:pt x="48" y="86"/>
                  </a:cubicBezTo>
                  <a:cubicBezTo>
                    <a:pt x="0" y="86"/>
                    <a:pt x="0" y="86"/>
                    <a:pt x="0" y="86"/>
                  </a:cubicBezTo>
                  <a:cubicBezTo>
                    <a:pt x="0" y="81"/>
                    <a:pt x="0" y="81"/>
                    <a:pt x="0" y="81"/>
                  </a:cubicBezTo>
                  <a:cubicBezTo>
                    <a:pt x="3" y="81"/>
                    <a:pt x="3" y="81"/>
                    <a:pt x="3" y="81"/>
                  </a:cubicBezTo>
                  <a:cubicBezTo>
                    <a:pt x="11" y="81"/>
                    <a:pt x="14" y="79"/>
                    <a:pt x="14" y="71"/>
                  </a:cubicBezTo>
                  <a:cubicBezTo>
                    <a:pt x="14" y="18"/>
                    <a:pt x="14" y="18"/>
                    <a:pt x="14" y="18"/>
                  </a:cubicBezTo>
                  <a:cubicBezTo>
                    <a:pt x="14" y="11"/>
                    <a:pt x="13" y="7"/>
                    <a:pt x="4" y="7"/>
                  </a:cubicBezTo>
                  <a:cubicBezTo>
                    <a:pt x="1" y="7"/>
                    <a:pt x="1" y="7"/>
                    <a:pt x="1" y="7"/>
                  </a:cubicBezTo>
                  <a:cubicBezTo>
                    <a:pt x="1" y="2"/>
                    <a:pt x="1" y="2"/>
                    <a:pt x="1" y="2"/>
                  </a:cubicBezTo>
                  <a:cubicBezTo>
                    <a:pt x="7" y="2"/>
                    <a:pt x="13" y="2"/>
                    <a:pt x="18" y="1"/>
                  </a:cubicBezTo>
                  <a:cubicBezTo>
                    <a:pt x="26" y="1"/>
                    <a:pt x="35" y="0"/>
                    <a:pt x="40" y="0"/>
                  </a:cubicBezTo>
                  <a:cubicBezTo>
                    <a:pt x="60" y="0"/>
                    <a:pt x="71" y="3"/>
                    <a:pt x="78" y="9"/>
                  </a:cubicBezTo>
                  <a:cubicBezTo>
                    <a:pt x="82" y="14"/>
                    <a:pt x="84" y="19"/>
                    <a:pt x="84" y="25"/>
                  </a:cubicBezTo>
                  <a:cubicBezTo>
                    <a:pt x="84" y="35"/>
                    <a:pt x="77" y="43"/>
                    <a:pt x="64" y="47"/>
                  </a:cubicBezTo>
                  <a:cubicBezTo>
                    <a:pt x="73" y="54"/>
                    <a:pt x="78" y="65"/>
                    <a:pt x="88" y="74"/>
                  </a:cubicBezTo>
                  <a:cubicBezTo>
                    <a:pt x="93" y="80"/>
                    <a:pt x="97" y="82"/>
                    <a:pt x="105" y="82"/>
                  </a:cubicBezTo>
                  <a:cubicBezTo>
                    <a:pt x="105" y="88"/>
                    <a:pt x="105" y="88"/>
                    <a:pt x="105" y="88"/>
                  </a:cubicBezTo>
                  <a:cubicBezTo>
                    <a:pt x="102" y="88"/>
                    <a:pt x="101" y="88"/>
                    <a:pt x="97" y="88"/>
                  </a:cubicBezTo>
                  <a:cubicBezTo>
                    <a:pt x="80" y="88"/>
                    <a:pt x="73" y="85"/>
                    <a:pt x="67" y="79"/>
                  </a:cubicBezTo>
                  <a:cubicBezTo>
                    <a:pt x="60" y="72"/>
                    <a:pt x="52" y="58"/>
                    <a:pt x="44" y="51"/>
                  </a:cubicBezTo>
                  <a:cubicBezTo>
                    <a:pt x="33" y="51"/>
                    <a:pt x="33" y="51"/>
                    <a:pt x="33" y="51"/>
                  </a:cubicBezTo>
                  <a:lnTo>
                    <a:pt x="33" y="71"/>
                  </a:lnTo>
                  <a:close/>
                  <a:moveTo>
                    <a:pt x="33" y="45"/>
                  </a:moveTo>
                  <a:cubicBezTo>
                    <a:pt x="38" y="45"/>
                    <a:pt x="38" y="45"/>
                    <a:pt x="38" y="45"/>
                  </a:cubicBezTo>
                  <a:cubicBezTo>
                    <a:pt x="55" y="45"/>
                    <a:pt x="64" y="40"/>
                    <a:pt x="64" y="25"/>
                  </a:cubicBezTo>
                  <a:cubicBezTo>
                    <a:pt x="64" y="11"/>
                    <a:pt x="53" y="6"/>
                    <a:pt x="40" y="6"/>
                  </a:cubicBezTo>
                  <a:cubicBezTo>
                    <a:pt x="33" y="6"/>
                    <a:pt x="33" y="6"/>
                    <a:pt x="33" y="6"/>
                  </a:cubicBezTo>
                  <a:lnTo>
                    <a:pt x="33" y="4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9"/>
            <p:cNvSpPr>
              <a:spLocks noEditPoints="1"/>
            </p:cNvSpPr>
            <p:nvPr userDrawn="1"/>
          </p:nvSpPr>
          <p:spPr bwMode="auto">
            <a:xfrm>
              <a:off x="8866792" y="6509461"/>
              <a:ext cx="116528" cy="104624"/>
            </a:xfrm>
            <a:custGeom>
              <a:avLst/>
              <a:gdLst/>
              <a:ahLst/>
              <a:cxnLst>
                <a:cxn ang="0">
                  <a:pos x="29" y="55"/>
                </a:cxn>
                <a:cxn ang="0">
                  <a:pos x="24" y="71"/>
                </a:cxn>
                <a:cxn ang="0">
                  <a:pos x="34" y="81"/>
                </a:cxn>
                <a:cxn ang="0">
                  <a:pos x="36" y="81"/>
                </a:cxn>
                <a:cxn ang="0">
                  <a:pos x="36" y="86"/>
                </a:cxn>
                <a:cxn ang="0">
                  <a:pos x="0" y="86"/>
                </a:cxn>
                <a:cxn ang="0">
                  <a:pos x="0" y="81"/>
                </a:cxn>
                <a:cxn ang="0">
                  <a:pos x="2" y="81"/>
                </a:cxn>
                <a:cxn ang="0">
                  <a:pos x="15" y="69"/>
                </a:cxn>
                <a:cxn ang="0">
                  <a:pos x="39" y="4"/>
                </a:cxn>
                <a:cxn ang="0">
                  <a:pos x="37" y="0"/>
                </a:cxn>
                <a:cxn ang="0">
                  <a:pos x="57" y="0"/>
                </a:cxn>
                <a:cxn ang="0">
                  <a:pos x="84" y="69"/>
                </a:cxn>
                <a:cxn ang="0">
                  <a:pos x="98" y="81"/>
                </a:cxn>
                <a:cxn ang="0">
                  <a:pos x="98" y="86"/>
                </a:cxn>
                <a:cxn ang="0">
                  <a:pos x="54" y="86"/>
                </a:cxn>
                <a:cxn ang="0">
                  <a:pos x="54" y="81"/>
                </a:cxn>
                <a:cxn ang="0">
                  <a:pos x="58" y="81"/>
                </a:cxn>
                <a:cxn ang="0">
                  <a:pos x="65" y="71"/>
                </a:cxn>
                <a:cxn ang="0">
                  <a:pos x="59" y="55"/>
                </a:cxn>
                <a:cxn ang="0">
                  <a:pos x="29" y="55"/>
                </a:cxn>
                <a:cxn ang="0">
                  <a:pos x="43" y="16"/>
                </a:cxn>
                <a:cxn ang="0">
                  <a:pos x="32" y="48"/>
                </a:cxn>
                <a:cxn ang="0">
                  <a:pos x="56" y="48"/>
                </a:cxn>
                <a:cxn ang="0">
                  <a:pos x="43" y="16"/>
                </a:cxn>
              </a:cxnLst>
              <a:rect l="0" t="0" r="r" b="b"/>
              <a:pathLst>
                <a:path w="98" h="86">
                  <a:moveTo>
                    <a:pt x="29" y="55"/>
                  </a:moveTo>
                  <a:cubicBezTo>
                    <a:pt x="24" y="71"/>
                    <a:pt x="24" y="71"/>
                    <a:pt x="24" y="71"/>
                  </a:cubicBezTo>
                  <a:cubicBezTo>
                    <a:pt x="21" y="78"/>
                    <a:pt x="21" y="81"/>
                    <a:pt x="34" y="81"/>
                  </a:cubicBezTo>
                  <a:cubicBezTo>
                    <a:pt x="36" y="81"/>
                    <a:pt x="36" y="81"/>
                    <a:pt x="36" y="81"/>
                  </a:cubicBezTo>
                  <a:cubicBezTo>
                    <a:pt x="36" y="86"/>
                    <a:pt x="36" y="86"/>
                    <a:pt x="36" y="86"/>
                  </a:cubicBezTo>
                  <a:cubicBezTo>
                    <a:pt x="0" y="86"/>
                    <a:pt x="0" y="86"/>
                    <a:pt x="0" y="86"/>
                  </a:cubicBezTo>
                  <a:cubicBezTo>
                    <a:pt x="0" y="81"/>
                    <a:pt x="0" y="81"/>
                    <a:pt x="0" y="81"/>
                  </a:cubicBezTo>
                  <a:cubicBezTo>
                    <a:pt x="2" y="81"/>
                    <a:pt x="2" y="81"/>
                    <a:pt x="2" y="81"/>
                  </a:cubicBezTo>
                  <a:cubicBezTo>
                    <a:pt x="9" y="81"/>
                    <a:pt x="12" y="78"/>
                    <a:pt x="15" y="69"/>
                  </a:cubicBezTo>
                  <a:cubicBezTo>
                    <a:pt x="39" y="4"/>
                    <a:pt x="39" y="4"/>
                    <a:pt x="39" y="4"/>
                  </a:cubicBezTo>
                  <a:cubicBezTo>
                    <a:pt x="37" y="0"/>
                    <a:pt x="37" y="0"/>
                    <a:pt x="37" y="0"/>
                  </a:cubicBezTo>
                  <a:cubicBezTo>
                    <a:pt x="57" y="0"/>
                    <a:pt x="57" y="0"/>
                    <a:pt x="57" y="0"/>
                  </a:cubicBezTo>
                  <a:cubicBezTo>
                    <a:pt x="84" y="69"/>
                    <a:pt x="84" y="69"/>
                    <a:pt x="84" y="69"/>
                  </a:cubicBezTo>
                  <a:cubicBezTo>
                    <a:pt x="88" y="78"/>
                    <a:pt x="91" y="81"/>
                    <a:pt x="98" y="81"/>
                  </a:cubicBezTo>
                  <a:cubicBezTo>
                    <a:pt x="98" y="86"/>
                    <a:pt x="98" y="86"/>
                    <a:pt x="98" y="86"/>
                  </a:cubicBezTo>
                  <a:cubicBezTo>
                    <a:pt x="54" y="86"/>
                    <a:pt x="54" y="86"/>
                    <a:pt x="54" y="86"/>
                  </a:cubicBezTo>
                  <a:cubicBezTo>
                    <a:pt x="54" y="81"/>
                    <a:pt x="54" y="81"/>
                    <a:pt x="54" y="81"/>
                  </a:cubicBezTo>
                  <a:cubicBezTo>
                    <a:pt x="58" y="81"/>
                    <a:pt x="58" y="81"/>
                    <a:pt x="58" y="81"/>
                  </a:cubicBezTo>
                  <a:cubicBezTo>
                    <a:pt x="67" y="81"/>
                    <a:pt x="68" y="77"/>
                    <a:pt x="65" y="71"/>
                  </a:cubicBezTo>
                  <a:cubicBezTo>
                    <a:pt x="59" y="55"/>
                    <a:pt x="59" y="55"/>
                    <a:pt x="59" y="55"/>
                  </a:cubicBezTo>
                  <a:lnTo>
                    <a:pt x="29" y="55"/>
                  </a:lnTo>
                  <a:close/>
                  <a:moveTo>
                    <a:pt x="43" y="16"/>
                  </a:moveTo>
                  <a:cubicBezTo>
                    <a:pt x="32" y="48"/>
                    <a:pt x="32" y="48"/>
                    <a:pt x="32" y="48"/>
                  </a:cubicBezTo>
                  <a:cubicBezTo>
                    <a:pt x="56" y="48"/>
                    <a:pt x="56" y="48"/>
                    <a:pt x="56" y="48"/>
                  </a:cubicBezTo>
                  <a:lnTo>
                    <a:pt x="43"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0"/>
            <p:cNvSpPr>
              <a:spLocks/>
            </p:cNvSpPr>
            <p:nvPr userDrawn="1"/>
          </p:nvSpPr>
          <p:spPr bwMode="auto">
            <a:xfrm>
              <a:off x="8983320" y="6509461"/>
              <a:ext cx="108205" cy="104624"/>
            </a:xfrm>
            <a:custGeom>
              <a:avLst/>
              <a:gdLst/>
              <a:ahLst/>
              <a:cxnLst>
                <a:cxn ang="0">
                  <a:pos x="54" y="71"/>
                </a:cxn>
                <a:cxn ang="0">
                  <a:pos x="66" y="81"/>
                </a:cxn>
                <a:cxn ang="0">
                  <a:pos x="70" y="81"/>
                </a:cxn>
                <a:cxn ang="0">
                  <a:pos x="70" y="86"/>
                </a:cxn>
                <a:cxn ang="0">
                  <a:pos x="21" y="86"/>
                </a:cxn>
                <a:cxn ang="0">
                  <a:pos x="21" y="81"/>
                </a:cxn>
                <a:cxn ang="0">
                  <a:pos x="25" y="81"/>
                </a:cxn>
                <a:cxn ang="0">
                  <a:pos x="36" y="71"/>
                </a:cxn>
                <a:cxn ang="0">
                  <a:pos x="36" y="9"/>
                </a:cxn>
                <a:cxn ang="0">
                  <a:pos x="20" y="9"/>
                </a:cxn>
                <a:cxn ang="0">
                  <a:pos x="5" y="25"/>
                </a:cxn>
                <a:cxn ang="0">
                  <a:pos x="0" y="25"/>
                </a:cxn>
                <a:cxn ang="0">
                  <a:pos x="2" y="0"/>
                </a:cxn>
                <a:cxn ang="0">
                  <a:pos x="6" y="0"/>
                </a:cxn>
                <a:cxn ang="0">
                  <a:pos x="9" y="2"/>
                </a:cxn>
                <a:cxn ang="0">
                  <a:pos x="13" y="2"/>
                </a:cxn>
                <a:cxn ang="0">
                  <a:pos x="77" y="2"/>
                </a:cxn>
                <a:cxn ang="0">
                  <a:pos x="84" y="0"/>
                </a:cxn>
                <a:cxn ang="0">
                  <a:pos x="88" y="0"/>
                </a:cxn>
                <a:cxn ang="0">
                  <a:pos x="91" y="25"/>
                </a:cxn>
                <a:cxn ang="0">
                  <a:pos x="85" y="25"/>
                </a:cxn>
                <a:cxn ang="0">
                  <a:pos x="70" y="9"/>
                </a:cxn>
                <a:cxn ang="0">
                  <a:pos x="54" y="9"/>
                </a:cxn>
                <a:cxn ang="0">
                  <a:pos x="54" y="71"/>
                </a:cxn>
              </a:cxnLst>
              <a:rect l="0" t="0" r="r" b="b"/>
              <a:pathLst>
                <a:path w="91" h="86">
                  <a:moveTo>
                    <a:pt x="54" y="71"/>
                  </a:moveTo>
                  <a:cubicBezTo>
                    <a:pt x="54" y="78"/>
                    <a:pt x="57" y="81"/>
                    <a:pt x="66" y="81"/>
                  </a:cubicBezTo>
                  <a:cubicBezTo>
                    <a:pt x="70" y="81"/>
                    <a:pt x="70" y="81"/>
                    <a:pt x="70" y="81"/>
                  </a:cubicBezTo>
                  <a:cubicBezTo>
                    <a:pt x="70" y="86"/>
                    <a:pt x="70" y="86"/>
                    <a:pt x="70" y="86"/>
                  </a:cubicBezTo>
                  <a:cubicBezTo>
                    <a:pt x="21" y="86"/>
                    <a:pt x="21" y="86"/>
                    <a:pt x="21" y="86"/>
                  </a:cubicBezTo>
                  <a:cubicBezTo>
                    <a:pt x="21" y="81"/>
                    <a:pt x="21" y="81"/>
                    <a:pt x="21" y="81"/>
                  </a:cubicBezTo>
                  <a:cubicBezTo>
                    <a:pt x="25" y="81"/>
                    <a:pt x="25" y="81"/>
                    <a:pt x="25" y="81"/>
                  </a:cubicBezTo>
                  <a:cubicBezTo>
                    <a:pt x="33" y="81"/>
                    <a:pt x="36" y="78"/>
                    <a:pt x="36" y="71"/>
                  </a:cubicBezTo>
                  <a:cubicBezTo>
                    <a:pt x="36" y="9"/>
                    <a:pt x="36" y="9"/>
                    <a:pt x="36" y="9"/>
                  </a:cubicBezTo>
                  <a:cubicBezTo>
                    <a:pt x="20" y="9"/>
                    <a:pt x="20" y="9"/>
                    <a:pt x="20" y="9"/>
                  </a:cubicBezTo>
                  <a:cubicBezTo>
                    <a:pt x="9" y="9"/>
                    <a:pt x="8" y="11"/>
                    <a:pt x="5" y="25"/>
                  </a:cubicBezTo>
                  <a:cubicBezTo>
                    <a:pt x="0" y="25"/>
                    <a:pt x="0" y="25"/>
                    <a:pt x="0" y="25"/>
                  </a:cubicBezTo>
                  <a:cubicBezTo>
                    <a:pt x="2" y="0"/>
                    <a:pt x="2" y="0"/>
                    <a:pt x="2" y="0"/>
                  </a:cubicBezTo>
                  <a:cubicBezTo>
                    <a:pt x="6" y="0"/>
                    <a:pt x="6" y="0"/>
                    <a:pt x="6" y="0"/>
                  </a:cubicBezTo>
                  <a:cubicBezTo>
                    <a:pt x="8" y="1"/>
                    <a:pt x="8" y="2"/>
                    <a:pt x="9" y="2"/>
                  </a:cubicBezTo>
                  <a:cubicBezTo>
                    <a:pt x="10" y="2"/>
                    <a:pt x="11" y="2"/>
                    <a:pt x="13" y="2"/>
                  </a:cubicBezTo>
                  <a:cubicBezTo>
                    <a:pt x="77" y="2"/>
                    <a:pt x="77" y="2"/>
                    <a:pt x="77" y="2"/>
                  </a:cubicBezTo>
                  <a:cubicBezTo>
                    <a:pt x="81" y="2"/>
                    <a:pt x="82" y="2"/>
                    <a:pt x="84" y="0"/>
                  </a:cubicBezTo>
                  <a:cubicBezTo>
                    <a:pt x="88" y="0"/>
                    <a:pt x="88" y="0"/>
                    <a:pt x="88" y="0"/>
                  </a:cubicBezTo>
                  <a:cubicBezTo>
                    <a:pt x="91" y="25"/>
                    <a:pt x="91" y="25"/>
                    <a:pt x="91" y="25"/>
                  </a:cubicBezTo>
                  <a:cubicBezTo>
                    <a:pt x="85" y="25"/>
                    <a:pt x="85" y="25"/>
                    <a:pt x="85" y="25"/>
                  </a:cubicBezTo>
                  <a:cubicBezTo>
                    <a:pt x="83" y="11"/>
                    <a:pt x="81" y="9"/>
                    <a:pt x="70" y="9"/>
                  </a:cubicBezTo>
                  <a:cubicBezTo>
                    <a:pt x="54" y="9"/>
                    <a:pt x="54" y="9"/>
                    <a:pt x="54" y="9"/>
                  </a:cubicBezTo>
                  <a:lnTo>
                    <a:pt x="54" y="7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1"/>
            <p:cNvSpPr>
              <a:spLocks noEditPoints="1"/>
            </p:cNvSpPr>
            <p:nvPr userDrawn="1"/>
          </p:nvSpPr>
          <p:spPr bwMode="auto">
            <a:xfrm>
              <a:off x="9103178" y="6509461"/>
              <a:ext cx="118193" cy="106339"/>
            </a:xfrm>
            <a:custGeom>
              <a:avLst/>
              <a:gdLst/>
              <a:ahLst/>
              <a:cxnLst>
                <a:cxn ang="0">
                  <a:pos x="52" y="0"/>
                </a:cxn>
                <a:cxn ang="0">
                  <a:pos x="100" y="43"/>
                </a:cxn>
                <a:cxn ang="0">
                  <a:pos x="49" y="88"/>
                </a:cxn>
                <a:cxn ang="0">
                  <a:pos x="0" y="46"/>
                </a:cxn>
                <a:cxn ang="0">
                  <a:pos x="52" y="0"/>
                </a:cxn>
                <a:cxn ang="0">
                  <a:pos x="53" y="82"/>
                </a:cxn>
                <a:cxn ang="0">
                  <a:pos x="80" y="48"/>
                </a:cxn>
                <a:cxn ang="0">
                  <a:pos x="49" y="5"/>
                </a:cxn>
                <a:cxn ang="0">
                  <a:pos x="20" y="39"/>
                </a:cxn>
                <a:cxn ang="0">
                  <a:pos x="53" y="82"/>
                </a:cxn>
              </a:cxnLst>
              <a:rect l="0" t="0" r="r" b="b"/>
              <a:pathLst>
                <a:path w="100" h="88">
                  <a:moveTo>
                    <a:pt x="52" y="0"/>
                  </a:moveTo>
                  <a:cubicBezTo>
                    <a:pt x="80" y="0"/>
                    <a:pt x="100" y="17"/>
                    <a:pt x="100" y="43"/>
                  </a:cubicBezTo>
                  <a:cubicBezTo>
                    <a:pt x="100" y="67"/>
                    <a:pt x="82" y="88"/>
                    <a:pt x="49" y="88"/>
                  </a:cubicBezTo>
                  <a:cubicBezTo>
                    <a:pt x="18" y="88"/>
                    <a:pt x="0" y="68"/>
                    <a:pt x="0" y="46"/>
                  </a:cubicBezTo>
                  <a:cubicBezTo>
                    <a:pt x="0" y="19"/>
                    <a:pt x="22" y="0"/>
                    <a:pt x="52" y="0"/>
                  </a:cubicBezTo>
                  <a:close/>
                  <a:moveTo>
                    <a:pt x="53" y="82"/>
                  </a:moveTo>
                  <a:cubicBezTo>
                    <a:pt x="71" y="82"/>
                    <a:pt x="80" y="66"/>
                    <a:pt x="80" y="48"/>
                  </a:cubicBezTo>
                  <a:cubicBezTo>
                    <a:pt x="80" y="26"/>
                    <a:pt x="69" y="5"/>
                    <a:pt x="49" y="5"/>
                  </a:cubicBezTo>
                  <a:cubicBezTo>
                    <a:pt x="32" y="5"/>
                    <a:pt x="20" y="19"/>
                    <a:pt x="20" y="39"/>
                  </a:cubicBezTo>
                  <a:cubicBezTo>
                    <a:pt x="20" y="65"/>
                    <a:pt x="34" y="82"/>
                    <a:pt x="53" y="8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2"/>
            <p:cNvSpPr>
              <a:spLocks noEditPoints="1"/>
            </p:cNvSpPr>
            <p:nvPr userDrawn="1"/>
          </p:nvSpPr>
          <p:spPr bwMode="auto">
            <a:xfrm>
              <a:off x="9231359" y="6509461"/>
              <a:ext cx="124852" cy="106339"/>
            </a:xfrm>
            <a:custGeom>
              <a:avLst/>
              <a:gdLst/>
              <a:ahLst/>
              <a:cxnLst>
                <a:cxn ang="0">
                  <a:pos x="32" y="71"/>
                </a:cxn>
                <a:cxn ang="0">
                  <a:pos x="43" y="81"/>
                </a:cxn>
                <a:cxn ang="0">
                  <a:pos x="47" y="81"/>
                </a:cxn>
                <a:cxn ang="0">
                  <a:pos x="47" y="86"/>
                </a:cxn>
                <a:cxn ang="0">
                  <a:pos x="0" y="86"/>
                </a:cxn>
                <a:cxn ang="0">
                  <a:pos x="0" y="81"/>
                </a:cxn>
                <a:cxn ang="0">
                  <a:pos x="2" y="81"/>
                </a:cxn>
                <a:cxn ang="0">
                  <a:pos x="14" y="71"/>
                </a:cxn>
                <a:cxn ang="0">
                  <a:pos x="14" y="18"/>
                </a:cxn>
                <a:cxn ang="0">
                  <a:pos x="3" y="7"/>
                </a:cxn>
                <a:cxn ang="0">
                  <a:pos x="0" y="7"/>
                </a:cxn>
                <a:cxn ang="0">
                  <a:pos x="0" y="2"/>
                </a:cxn>
                <a:cxn ang="0">
                  <a:pos x="17" y="1"/>
                </a:cxn>
                <a:cxn ang="0">
                  <a:pos x="40" y="0"/>
                </a:cxn>
                <a:cxn ang="0">
                  <a:pos x="77" y="9"/>
                </a:cxn>
                <a:cxn ang="0">
                  <a:pos x="84" y="25"/>
                </a:cxn>
                <a:cxn ang="0">
                  <a:pos x="64" y="47"/>
                </a:cxn>
                <a:cxn ang="0">
                  <a:pos x="87" y="74"/>
                </a:cxn>
                <a:cxn ang="0">
                  <a:pos x="105" y="82"/>
                </a:cxn>
                <a:cxn ang="0">
                  <a:pos x="105" y="88"/>
                </a:cxn>
                <a:cxn ang="0">
                  <a:pos x="96" y="88"/>
                </a:cxn>
                <a:cxn ang="0">
                  <a:pos x="66" y="79"/>
                </a:cxn>
                <a:cxn ang="0">
                  <a:pos x="43" y="51"/>
                </a:cxn>
                <a:cxn ang="0">
                  <a:pos x="32" y="51"/>
                </a:cxn>
                <a:cxn ang="0">
                  <a:pos x="32" y="71"/>
                </a:cxn>
                <a:cxn ang="0">
                  <a:pos x="32" y="45"/>
                </a:cxn>
                <a:cxn ang="0">
                  <a:pos x="38" y="45"/>
                </a:cxn>
                <a:cxn ang="0">
                  <a:pos x="63" y="25"/>
                </a:cxn>
                <a:cxn ang="0">
                  <a:pos x="39" y="6"/>
                </a:cxn>
                <a:cxn ang="0">
                  <a:pos x="32" y="6"/>
                </a:cxn>
                <a:cxn ang="0">
                  <a:pos x="32" y="45"/>
                </a:cxn>
              </a:cxnLst>
              <a:rect l="0" t="0" r="r" b="b"/>
              <a:pathLst>
                <a:path w="105" h="88">
                  <a:moveTo>
                    <a:pt x="32" y="71"/>
                  </a:moveTo>
                  <a:cubicBezTo>
                    <a:pt x="32" y="78"/>
                    <a:pt x="35" y="81"/>
                    <a:pt x="43" y="81"/>
                  </a:cubicBezTo>
                  <a:cubicBezTo>
                    <a:pt x="47" y="81"/>
                    <a:pt x="47" y="81"/>
                    <a:pt x="47" y="81"/>
                  </a:cubicBezTo>
                  <a:cubicBezTo>
                    <a:pt x="47" y="86"/>
                    <a:pt x="47" y="86"/>
                    <a:pt x="47" y="86"/>
                  </a:cubicBezTo>
                  <a:cubicBezTo>
                    <a:pt x="0" y="86"/>
                    <a:pt x="0" y="86"/>
                    <a:pt x="0" y="86"/>
                  </a:cubicBezTo>
                  <a:cubicBezTo>
                    <a:pt x="0" y="81"/>
                    <a:pt x="0" y="81"/>
                    <a:pt x="0" y="81"/>
                  </a:cubicBezTo>
                  <a:cubicBezTo>
                    <a:pt x="2" y="81"/>
                    <a:pt x="2" y="81"/>
                    <a:pt x="2" y="81"/>
                  </a:cubicBezTo>
                  <a:cubicBezTo>
                    <a:pt x="10" y="81"/>
                    <a:pt x="14" y="79"/>
                    <a:pt x="14" y="71"/>
                  </a:cubicBezTo>
                  <a:cubicBezTo>
                    <a:pt x="14" y="18"/>
                    <a:pt x="14" y="18"/>
                    <a:pt x="14" y="18"/>
                  </a:cubicBezTo>
                  <a:cubicBezTo>
                    <a:pt x="14" y="11"/>
                    <a:pt x="12" y="7"/>
                    <a:pt x="3" y="7"/>
                  </a:cubicBezTo>
                  <a:cubicBezTo>
                    <a:pt x="0" y="7"/>
                    <a:pt x="0" y="7"/>
                    <a:pt x="0" y="7"/>
                  </a:cubicBezTo>
                  <a:cubicBezTo>
                    <a:pt x="0" y="2"/>
                    <a:pt x="0" y="2"/>
                    <a:pt x="0" y="2"/>
                  </a:cubicBezTo>
                  <a:cubicBezTo>
                    <a:pt x="7" y="2"/>
                    <a:pt x="12" y="2"/>
                    <a:pt x="17" y="1"/>
                  </a:cubicBezTo>
                  <a:cubicBezTo>
                    <a:pt x="25" y="1"/>
                    <a:pt x="35" y="0"/>
                    <a:pt x="40" y="0"/>
                  </a:cubicBezTo>
                  <a:cubicBezTo>
                    <a:pt x="59" y="0"/>
                    <a:pt x="70" y="3"/>
                    <a:pt x="77" y="9"/>
                  </a:cubicBezTo>
                  <a:cubicBezTo>
                    <a:pt x="82" y="14"/>
                    <a:pt x="84" y="19"/>
                    <a:pt x="84" y="25"/>
                  </a:cubicBezTo>
                  <a:cubicBezTo>
                    <a:pt x="84" y="35"/>
                    <a:pt x="76" y="43"/>
                    <a:pt x="64" y="47"/>
                  </a:cubicBezTo>
                  <a:cubicBezTo>
                    <a:pt x="72" y="54"/>
                    <a:pt x="77" y="65"/>
                    <a:pt x="87" y="74"/>
                  </a:cubicBezTo>
                  <a:cubicBezTo>
                    <a:pt x="92" y="80"/>
                    <a:pt x="96" y="82"/>
                    <a:pt x="105" y="82"/>
                  </a:cubicBezTo>
                  <a:cubicBezTo>
                    <a:pt x="105" y="88"/>
                    <a:pt x="105" y="88"/>
                    <a:pt x="105" y="88"/>
                  </a:cubicBezTo>
                  <a:cubicBezTo>
                    <a:pt x="102" y="88"/>
                    <a:pt x="100" y="88"/>
                    <a:pt x="96" y="88"/>
                  </a:cubicBezTo>
                  <a:cubicBezTo>
                    <a:pt x="80" y="88"/>
                    <a:pt x="73" y="85"/>
                    <a:pt x="66" y="79"/>
                  </a:cubicBezTo>
                  <a:cubicBezTo>
                    <a:pt x="59" y="72"/>
                    <a:pt x="52" y="58"/>
                    <a:pt x="43" y="51"/>
                  </a:cubicBezTo>
                  <a:cubicBezTo>
                    <a:pt x="32" y="51"/>
                    <a:pt x="32" y="51"/>
                    <a:pt x="32" y="51"/>
                  </a:cubicBezTo>
                  <a:lnTo>
                    <a:pt x="32" y="71"/>
                  </a:lnTo>
                  <a:close/>
                  <a:moveTo>
                    <a:pt x="32" y="45"/>
                  </a:moveTo>
                  <a:cubicBezTo>
                    <a:pt x="38" y="45"/>
                    <a:pt x="38" y="45"/>
                    <a:pt x="38" y="45"/>
                  </a:cubicBezTo>
                  <a:cubicBezTo>
                    <a:pt x="54" y="45"/>
                    <a:pt x="63" y="40"/>
                    <a:pt x="63" y="25"/>
                  </a:cubicBezTo>
                  <a:cubicBezTo>
                    <a:pt x="63" y="11"/>
                    <a:pt x="52" y="6"/>
                    <a:pt x="39" y="6"/>
                  </a:cubicBezTo>
                  <a:cubicBezTo>
                    <a:pt x="32" y="6"/>
                    <a:pt x="32" y="6"/>
                    <a:pt x="32" y="6"/>
                  </a:cubicBezTo>
                  <a:lnTo>
                    <a:pt x="32" y="4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3"/>
            <p:cNvSpPr>
              <a:spLocks/>
            </p:cNvSpPr>
            <p:nvPr userDrawn="1"/>
          </p:nvSpPr>
          <p:spPr bwMode="auto">
            <a:xfrm>
              <a:off x="9346223" y="6511176"/>
              <a:ext cx="118193" cy="102909"/>
            </a:xfrm>
            <a:custGeom>
              <a:avLst/>
              <a:gdLst/>
              <a:ahLst/>
              <a:cxnLst>
                <a:cxn ang="0">
                  <a:pos x="62" y="69"/>
                </a:cxn>
                <a:cxn ang="0">
                  <a:pos x="73" y="79"/>
                </a:cxn>
                <a:cxn ang="0">
                  <a:pos x="75" y="79"/>
                </a:cxn>
                <a:cxn ang="0">
                  <a:pos x="75" y="84"/>
                </a:cxn>
                <a:cxn ang="0">
                  <a:pos x="29" y="84"/>
                </a:cxn>
                <a:cxn ang="0">
                  <a:pos x="29" y="79"/>
                </a:cxn>
                <a:cxn ang="0">
                  <a:pos x="33" y="79"/>
                </a:cxn>
                <a:cxn ang="0">
                  <a:pos x="43" y="69"/>
                </a:cxn>
                <a:cxn ang="0">
                  <a:pos x="43" y="51"/>
                </a:cxn>
                <a:cxn ang="0">
                  <a:pos x="14" y="12"/>
                </a:cxn>
                <a:cxn ang="0">
                  <a:pos x="1" y="5"/>
                </a:cxn>
                <a:cxn ang="0">
                  <a:pos x="0" y="5"/>
                </a:cxn>
                <a:cxn ang="0">
                  <a:pos x="0" y="0"/>
                </a:cxn>
                <a:cxn ang="0">
                  <a:pos x="45" y="0"/>
                </a:cxn>
                <a:cxn ang="0">
                  <a:pos x="45" y="5"/>
                </a:cxn>
                <a:cxn ang="0">
                  <a:pos x="43" y="5"/>
                </a:cxn>
                <a:cxn ang="0">
                  <a:pos x="37" y="12"/>
                </a:cxn>
                <a:cxn ang="0">
                  <a:pos x="59" y="41"/>
                </a:cxn>
                <a:cxn ang="0">
                  <a:pos x="74" y="16"/>
                </a:cxn>
                <a:cxn ang="0">
                  <a:pos x="69" y="5"/>
                </a:cxn>
                <a:cxn ang="0">
                  <a:pos x="68" y="5"/>
                </a:cxn>
                <a:cxn ang="0">
                  <a:pos x="68" y="0"/>
                </a:cxn>
                <a:cxn ang="0">
                  <a:pos x="100" y="0"/>
                </a:cxn>
                <a:cxn ang="0">
                  <a:pos x="100" y="5"/>
                </a:cxn>
                <a:cxn ang="0">
                  <a:pos x="85" y="15"/>
                </a:cxn>
                <a:cxn ang="0">
                  <a:pos x="62" y="51"/>
                </a:cxn>
                <a:cxn ang="0">
                  <a:pos x="62" y="69"/>
                </a:cxn>
              </a:cxnLst>
              <a:rect l="0" t="0" r="r" b="b"/>
              <a:pathLst>
                <a:path w="100" h="84">
                  <a:moveTo>
                    <a:pt x="62" y="69"/>
                  </a:moveTo>
                  <a:cubicBezTo>
                    <a:pt x="62" y="76"/>
                    <a:pt x="64" y="79"/>
                    <a:pt x="73" y="79"/>
                  </a:cubicBezTo>
                  <a:cubicBezTo>
                    <a:pt x="75" y="79"/>
                    <a:pt x="75" y="79"/>
                    <a:pt x="75" y="79"/>
                  </a:cubicBezTo>
                  <a:cubicBezTo>
                    <a:pt x="75" y="84"/>
                    <a:pt x="75" y="84"/>
                    <a:pt x="75" y="84"/>
                  </a:cubicBezTo>
                  <a:cubicBezTo>
                    <a:pt x="29" y="84"/>
                    <a:pt x="29" y="84"/>
                    <a:pt x="29" y="84"/>
                  </a:cubicBezTo>
                  <a:cubicBezTo>
                    <a:pt x="29" y="79"/>
                    <a:pt x="29" y="79"/>
                    <a:pt x="29" y="79"/>
                  </a:cubicBezTo>
                  <a:cubicBezTo>
                    <a:pt x="33" y="79"/>
                    <a:pt x="33" y="79"/>
                    <a:pt x="33" y="79"/>
                  </a:cubicBezTo>
                  <a:cubicBezTo>
                    <a:pt x="41" y="79"/>
                    <a:pt x="43" y="75"/>
                    <a:pt x="43" y="69"/>
                  </a:cubicBezTo>
                  <a:cubicBezTo>
                    <a:pt x="43" y="51"/>
                    <a:pt x="43" y="51"/>
                    <a:pt x="43" y="51"/>
                  </a:cubicBezTo>
                  <a:cubicBezTo>
                    <a:pt x="14" y="12"/>
                    <a:pt x="14" y="12"/>
                    <a:pt x="14" y="12"/>
                  </a:cubicBezTo>
                  <a:cubicBezTo>
                    <a:pt x="10" y="7"/>
                    <a:pt x="8" y="5"/>
                    <a:pt x="1" y="5"/>
                  </a:cubicBezTo>
                  <a:cubicBezTo>
                    <a:pt x="0" y="5"/>
                    <a:pt x="0" y="5"/>
                    <a:pt x="0" y="5"/>
                  </a:cubicBezTo>
                  <a:cubicBezTo>
                    <a:pt x="0" y="0"/>
                    <a:pt x="0" y="0"/>
                    <a:pt x="0" y="0"/>
                  </a:cubicBezTo>
                  <a:cubicBezTo>
                    <a:pt x="45" y="0"/>
                    <a:pt x="45" y="0"/>
                    <a:pt x="45" y="0"/>
                  </a:cubicBezTo>
                  <a:cubicBezTo>
                    <a:pt x="45" y="5"/>
                    <a:pt x="45" y="5"/>
                    <a:pt x="45" y="5"/>
                  </a:cubicBezTo>
                  <a:cubicBezTo>
                    <a:pt x="43" y="5"/>
                    <a:pt x="43" y="5"/>
                    <a:pt x="43" y="5"/>
                  </a:cubicBezTo>
                  <a:cubicBezTo>
                    <a:pt x="35" y="5"/>
                    <a:pt x="34" y="9"/>
                    <a:pt x="37" y="12"/>
                  </a:cubicBezTo>
                  <a:cubicBezTo>
                    <a:pt x="59" y="41"/>
                    <a:pt x="59" y="41"/>
                    <a:pt x="59" y="41"/>
                  </a:cubicBezTo>
                  <a:cubicBezTo>
                    <a:pt x="74" y="16"/>
                    <a:pt x="74" y="16"/>
                    <a:pt x="74" y="16"/>
                  </a:cubicBezTo>
                  <a:cubicBezTo>
                    <a:pt x="78" y="11"/>
                    <a:pt x="79" y="5"/>
                    <a:pt x="69" y="5"/>
                  </a:cubicBezTo>
                  <a:cubicBezTo>
                    <a:pt x="68" y="5"/>
                    <a:pt x="68" y="5"/>
                    <a:pt x="68" y="5"/>
                  </a:cubicBezTo>
                  <a:cubicBezTo>
                    <a:pt x="68" y="0"/>
                    <a:pt x="68" y="0"/>
                    <a:pt x="68" y="0"/>
                  </a:cubicBezTo>
                  <a:cubicBezTo>
                    <a:pt x="100" y="0"/>
                    <a:pt x="100" y="0"/>
                    <a:pt x="100" y="0"/>
                  </a:cubicBezTo>
                  <a:cubicBezTo>
                    <a:pt x="100" y="5"/>
                    <a:pt x="100" y="5"/>
                    <a:pt x="100" y="5"/>
                  </a:cubicBezTo>
                  <a:cubicBezTo>
                    <a:pt x="92" y="6"/>
                    <a:pt x="90" y="7"/>
                    <a:pt x="85" y="15"/>
                  </a:cubicBezTo>
                  <a:cubicBezTo>
                    <a:pt x="62" y="51"/>
                    <a:pt x="62" y="51"/>
                    <a:pt x="62" y="51"/>
                  </a:cubicBezTo>
                  <a:lnTo>
                    <a:pt x="62" y="6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4"/>
            <p:cNvSpPr>
              <a:spLocks/>
            </p:cNvSpPr>
            <p:nvPr userDrawn="1"/>
          </p:nvSpPr>
          <p:spPr bwMode="auto">
            <a:xfrm>
              <a:off x="7430163" y="6668969"/>
              <a:ext cx="89893" cy="65176"/>
            </a:xfrm>
            <a:custGeom>
              <a:avLst/>
              <a:gdLst/>
              <a:ahLst/>
              <a:cxnLst>
                <a:cxn ang="0">
                  <a:pos x="14" y="11"/>
                </a:cxn>
                <a:cxn ang="0">
                  <a:pos x="14" y="11"/>
                </a:cxn>
                <a:cxn ang="0">
                  <a:pos x="12" y="42"/>
                </a:cxn>
                <a:cxn ang="0">
                  <a:pos x="19" y="50"/>
                </a:cxn>
                <a:cxn ang="0">
                  <a:pos x="19" y="54"/>
                </a:cxn>
                <a:cxn ang="0">
                  <a:pos x="0" y="54"/>
                </a:cxn>
                <a:cxn ang="0">
                  <a:pos x="0" y="50"/>
                </a:cxn>
                <a:cxn ang="0">
                  <a:pos x="7" y="41"/>
                </a:cxn>
                <a:cxn ang="0">
                  <a:pos x="9" y="10"/>
                </a:cxn>
                <a:cxn ang="0">
                  <a:pos x="3" y="3"/>
                </a:cxn>
                <a:cxn ang="0">
                  <a:pos x="3" y="0"/>
                </a:cxn>
                <a:cxn ang="0">
                  <a:pos x="22" y="0"/>
                </a:cxn>
                <a:cxn ang="0">
                  <a:pos x="38" y="36"/>
                </a:cxn>
                <a:cxn ang="0">
                  <a:pos x="54" y="0"/>
                </a:cxn>
                <a:cxn ang="0">
                  <a:pos x="73" y="0"/>
                </a:cxn>
                <a:cxn ang="0">
                  <a:pos x="73" y="3"/>
                </a:cxn>
                <a:cxn ang="0">
                  <a:pos x="67" y="10"/>
                </a:cxn>
                <a:cxn ang="0">
                  <a:pos x="69" y="42"/>
                </a:cxn>
                <a:cxn ang="0">
                  <a:pos x="76" y="50"/>
                </a:cxn>
                <a:cxn ang="0">
                  <a:pos x="76" y="54"/>
                </a:cxn>
                <a:cxn ang="0">
                  <a:pos x="49" y="54"/>
                </a:cxn>
                <a:cxn ang="0">
                  <a:pos x="49" y="50"/>
                </a:cxn>
                <a:cxn ang="0">
                  <a:pos x="51" y="50"/>
                </a:cxn>
                <a:cxn ang="0">
                  <a:pos x="57" y="45"/>
                </a:cxn>
                <a:cxn ang="0">
                  <a:pos x="57" y="41"/>
                </a:cxn>
                <a:cxn ang="0">
                  <a:pos x="55" y="10"/>
                </a:cxn>
                <a:cxn ang="0">
                  <a:pos x="55" y="10"/>
                </a:cxn>
                <a:cxn ang="0">
                  <a:pos x="36" y="54"/>
                </a:cxn>
                <a:cxn ang="0">
                  <a:pos x="34" y="54"/>
                </a:cxn>
                <a:cxn ang="0">
                  <a:pos x="14" y="11"/>
                </a:cxn>
              </a:cxnLst>
              <a:rect l="0" t="0" r="r" b="b"/>
              <a:pathLst>
                <a:path w="76" h="54">
                  <a:moveTo>
                    <a:pt x="14" y="11"/>
                  </a:moveTo>
                  <a:cubicBezTo>
                    <a:pt x="14" y="11"/>
                    <a:pt x="14" y="11"/>
                    <a:pt x="14" y="11"/>
                  </a:cubicBezTo>
                  <a:cubicBezTo>
                    <a:pt x="12" y="42"/>
                    <a:pt x="12" y="42"/>
                    <a:pt x="12" y="42"/>
                  </a:cubicBezTo>
                  <a:cubicBezTo>
                    <a:pt x="12" y="47"/>
                    <a:pt x="12" y="50"/>
                    <a:pt x="19" y="50"/>
                  </a:cubicBezTo>
                  <a:cubicBezTo>
                    <a:pt x="19" y="54"/>
                    <a:pt x="19" y="54"/>
                    <a:pt x="19" y="54"/>
                  </a:cubicBezTo>
                  <a:cubicBezTo>
                    <a:pt x="0" y="54"/>
                    <a:pt x="0" y="54"/>
                    <a:pt x="0" y="54"/>
                  </a:cubicBezTo>
                  <a:cubicBezTo>
                    <a:pt x="0" y="50"/>
                    <a:pt x="0" y="50"/>
                    <a:pt x="0" y="50"/>
                  </a:cubicBezTo>
                  <a:cubicBezTo>
                    <a:pt x="7" y="50"/>
                    <a:pt x="7" y="48"/>
                    <a:pt x="7" y="41"/>
                  </a:cubicBezTo>
                  <a:cubicBezTo>
                    <a:pt x="9" y="10"/>
                    <a:pt x="9" y="10"/>
                    <a:pt x="9" y="10"/>
                  </a:cubicBezTo>
                  <a:cubicBezTo>
                    <a:pt x="9" y="6"/>
                    <a:pt x="9" y="4"/>
                    <a:pt x="3" y="3"/>
                  </a:cubicBezTo>
                  <a:cubicBezTo>
                    <a:pt x="3" y="0"/>
                    <a:pt x="3" y="0"/>
                    <a:pt x="3" y="0"/>
                  </a:cubicBezTo>
                  <a:cubicBezTo>
                    <a:pt x="22" y="0"/>
                    <a:pt x="22" y="0"/>
                    <a:pt x="22" y="0"/>
                  </a:cubicBezTo>
                  <a:cubicBezTo>
                    <a:pt x="38" y="36"/>
                    <a:pt x="38" y="36"/>
                    <a:pt x="38" y="36"/>
                  </a:cubicBezTo>
                  <a:cubicBezTo>
                    <a:pt x="54" y="0"/>
                    <a:pt x="54" y="0"/>
                    <a:pt x="54" y="0"/>
                  </a:cubicBezTo>
                  <a:cubicBezTo>
                    <a:pt x="73" y="0"/>
                    <a:pt x="73" y="0"/>
                    <a:pt x="73" y="0"/>
                  </a:cubicBezTo>
                  <a:cubicBezTo>
                    <a:pt x="73" y="3"/>
                    <a:pt x="73" y="3"/>
                    <a:pt x="73" y="3"/>
                  </a:cubicBezTo>
                  <a:cubicBezTo>
                    <a:pt x="67" y="4"/>
                    <a:pt x="66" y="4"/>
                    <a:pt x="67" y="10"/>
                  </a:cubicBezTo>
                  <a:cubicBezTo>
                    <a:pt x="69" y="42"/>
                    <a:pt x="69" y="42"/>
                    <a:pt x="69" y="42"/>
                  </a:cubicBezTo>
                  <a:cubicBezTo>
                    <a:pt x="69" y="49"/>
                    <a:pt x="69" y="50"/>
                    <a:pt x="76" y="50"/>
                  </a:cubicBezTo>
                  <a:cubicBezTo>
                    <a:pt x="76" y="54"/>
                    <a:pt x="76" y="54"/>
                    <a:pt x="76" y="54"/>
                  </a:cubicBezTo>
                  <a:cubicBezTo>
                    <a:pt x="49" y="54"/>
                    <a:pt x="49" y="54"/>
                    <a:pt x="49" y="54"/>
                  </a:cubicBezTo>
                  <a:cubicBezTo>
                    <a:pt x="49" y="50"/>
                    <a:pt x="49" y="50"/>
                    <a:pt x="49" y="50"/>
                  </a:cubicBezTo>
                  <a:cubicBezTo>
                    <a:pt x="51" y="50"/>
                    <a:pt x="51" y="50"/>
                    <a:pt x="51" y="50"/>
                  </a:cubicBezTo>
                  <a:cubicBezTo>
                    <a:pt x="54" y="50"/>
                    <a:pt x="57" y="50"/>
                    <a:pt x="57" y="45"/>
                  </a:cubicBezTo>
                  <a:cubicBezTo>
                    <a:pt x="57" y="43"/>
                    <a:pt x="57" y="42"/>
                    <a:pt x="57" y="41"/>
                  </a:cubicBezTo>
                  <a:cubicBezTo>
                    <a:pt x="55" y="10"/>
                    <a:pt x="55" y="10"/>
                    <a:pt x="55" y="10"/>
                  </a:cubicBezTo>
                  <a:cubicBezTo>
                    <a:pt x="55" y="10"/>
                    <a:pt x="55" y="10"/>
                    <a:pt x="55" y="10"/>
                  </a:cubicBezTo>
                  <a:cubicBezTo>
                    <a:pt x="36" y="54"/>
                    <a:pt x="36" y="54"/>
                    <a:pt x="36" y="54"/>
                  </a:cubicBezTo>
                  <a:cubicBezTo>
                    <a:pt x="34" y="54"/>
                    <a:pt x="34" y="54"/>
                    <a:pt x="34" y="54"/>
                  </a:cubicBezTo>
                  <a:lnTo>
                    <a:pt x="1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5"/>
            <p:cNvSpPr>
              <a:spLocks noEditPoints="1"/>
            </p:cNvSpPr>
            <p:nvPr userDrawn="1"/>
          </p:nvSpPr>
          <p:spPr bwMode="auto">
            <a:xfrm>
              <a:off x="7526715" y="6682691"/>
              <a:ext cx="56600" cy="51454"/>
            </a:xfrm>
            <a:custGeom>
              <a:avLst/>
              <a:gdLst/>
              <a:ahLst/>
              <a:cxnLst>
                <a:cxn ang="0">
                  <a:pos x="14" y="27"/>
                </a:cxn>
                <a:cxn ang="0">
                  <a:pos x="11" y="34"/>
                </a:cxn>
                <a:cxn ang="0">
                  <a:pos x="16" y="39"/>
                </a:cxn>
                <a:cxn ang="0">
                  <a:pos x="17" y="39"/>
                </a:cxn>
                <a:cxn ang="0">
                  <a:pos x="17" y="42"/>
                </a:cxn>
                <a:cxn ang="0">
                  <a:pos x="0" y="42"/>
                </a:cxn>
                <a:cxn ang="0">
                  <a:pos x="0" y="39"/>
                </a:cxn>
                <a:cxn ang="0">
                  <a:pos x="1" y="39"/>
                </a:cxn>
                <a:cxn ang="0">
                  <a:pos x="7" y="33"/>
                </a:cxn>
                <a:cxn ang="0">
                  <a:pos x="18" y="2"/>
                </a:cxn>
                <a:cxn ang="0">
                  <a:pos x="18" y="0"/>
                </a:cxn>
                <a:cxn ang="0">
                  <a:pos x="27" y="0"/>
                </a:cxn>
                <a:cxn ang="0">
                  <a:pos x="40" y="33"/>
                </a:cxn>
                <a:cxn ang="0">
                  <a:pos x="47" y="39"/>
                </a:cxn>
                <a:cxn ang="0">
                  <a:pos x="47" y="42"/>
                </a:cxn>
                <a:cxn ang="0">
                  <a:pos x="26" y="42"/>
                </a:cxn>
                <a:cxn ang="0">
                  <a:pos x="26" y="39"/>
                </a:cxn>
                <a:cxn ang="0">
                  <a:pos x="28" y="39"/>
                </a:cxn>
                <a:cxn ang="0">
                  <a:pos x="31" y="34"/>
                </a:cxn>
                <a:cxn ang="0">
                  <a:pos x="28" y="27"/>
                </a:cxn>
                <a:cxn ang="0">
                  <a:pos x="14" y="27"/>
                </a:cxn>
                <a:cxn ang="0">
                  <a:pos x="21" y="8"/>
                </a:cxn>
                <a:cxn ang="0">
                  <a:pos x="15" y="23"/>
                </a:cxn>
                <a:cxn ang="0">
                  <a:pos x="27" y="23"/>
                </a:cxn>
                <a:cxn ang="0">
                  <a:pos x="21" y="8"/>
                </a:cxn>
              </a:cxnLst>
              <a:rect l="0" t="0" r="r" b="b"/>
              <a:pathLst>
                <a:path w="47" h="42">
                  <a:moveTo>
                    <a:pt x="14" y="27"/>
                  </a:moveTo>
                  <a:cubicBezTo>
                    <a:pt x="11" y="34"/>
                    <a:pt x="11" y="34"/>
                    <a:pt x="11" y="34"/>
                  </a:cubicBezTo>
                  <a:cubicBezTo>
                    <a:pt x="10" y="37"/>
                    <a:pt x="10" y="39"/>
                    <a:pt x="16" y="39"/>
                  </a:cubicBezTo>
                  <a:cubicBezTo>
                    <a:pt x="17" y="39"/>
                    <a:pt x="17" y="39"/>
                    <a:pt x="17" y="39"/>
                  </a:cubicBezTo>
                  <a:cubicBezTo>
                    <a:pt x="17" y="42"/>
                    <a:pt x="17" y="42"/>
                    <a:pt x="17" y="42"/>
                  </a:cubicBezTo>
                  <a:cubicBezTo>
                    <a:pt x="0" y="42"/>
                    <a:pt x="0" y="42"/>
                    <a:pt x="0" y="42"/>
                  </a:cubicBezTo>
                  <a:cubicBezTo>
                    <a:pt x="0" y="39"/>
                    <a:pt x="0" y="39"/>
                    <a:pt x="0" y="39"/>
                  </a:cubicBezTo>
                  <a:cubicBezTo>
                    <a:pt x="1" y="39"/>
                    <a:pt x="1" y="39"/>
                    <a:pt x="1" y="39"/>
                  </a:cubicBezTo>
                  <a:cubicBezTo>
                    <a:pt x="4" y="39"/>
                    <a:pt x="6" y="38"/>
                    <a:pt x="7" y="33"/>
                  </a:cubicBezTo>
                  <a:cubicBezTo>
                    <a:pt x="18" y="2"/>
                    <a:pt x="18" y="2"/>
                    <a:pt x="18" y="2"/>
                  </a:cubicBezTo>
                  <a:cubicBezTo>
                    <a:pt x="18" y="0"/>
                    <a:pt x="18" y="0"/>
                    <a:pt x="18" y="0"/>
                  </a:cubicBezTo>
                  <a:cubicBezTo>
                    <a:pt x="27" y="0"/>
                    <a:pt x="27" y="0"/>
                    <a:pt x="27" y="0"/>
                  </a:cubicBezTo>
                  <a:cubicBezTo>
                    <a:pt x="40" y="33"/>
                    <a:pt x="40" y="33"/>
                    <a:pt x="40" y="33"/>
                  </a:cubicBezTo>
                  <a:cubicBezTo>
                    <a:pt x="42" y="37"/>
                    <a:pt x="43" y="39"/>
                    <a:pt x="47" y="39"/>
                  </a:cubicBezTo>
                  <a:cubicBezTo>
                    <a:pt x="47" y="42"/>
                    <a:pt x="47" y="42"/>
                    <a:pt x="47" y="42"/>
                  </a:cubicBezTo>
                  <a:cubicBezTo>
                    <a:pt x="26" y="42"/>
                    <a:pt x="26" y="42"/>
                    <a:pt x="26" y="42"/>
                  </a:cubicBezTo>
                  <a:cubicBezTo>
                    <a:pt x="26" y="39"/>
                    <a:pt x="26" y="39"/>
                    <a:pt x="26" y="39"/>
                  </a:cubicBezTo>
                  <a:cubicBezTo>
                    <a:pt x="28" y="39"/>
                    <a:pt x="28" y="39"/>
                    <a:pt x="28" y="39"/>
                  </a:cubicBezTo>
                  <a:cubicBezTo>
                    <a:pt x="32" y="39"/>
                    <a:pt x="32" y="37"/>
                    <a:pt x="31" y="34"/>
                  </a:cubicBezTo>
                  <a:cubicBezTo>
                    <a:pt x="28" y="27"/>
                    <a:pt x="28" y="27"/>
                    <a:pt x="28" y="27"/>
                  </a:cubicBezTo>
                  <a:lnTo>
                    <a:pt x="14" y="27"/>
                  </a:lnTo>
                  <a:close/>
                  <a:moveTo>
                    <a:pt x="21" y="8"/>
                  </a:moveTo>
                  <a:cubicBezTo>
                    <a:pt x="15" y="23"/>
                    <a:pt x="15" y="23"/>
                    <a:pt x="15" y="23"/>
                  </a:cubicBezTo>
                  <a:cubicBezTo>
                    <a:pt x="27" y="23"/>
                    <a:pt x="27" y="23"/>
                    <a:pt x="27" y="23"/>
                  </a:cubicBezTo>
                  <a:lnTo>
                    <a:pt x="21"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6"/>
            <p:cNvSpPr>
              <a:spLocks/>
            </p:cNvSpPr>
            <p:nvPr userDrawn="1"/>
          </p:nvSpPr>
          <p:spPr bwMode="auto">
            <a:xfrm>
              <a:off x="7589973" y="6682691"/>
              <a:ext cx="34959" cy="51454"/>
            </a:xfrm>
            <a:custGeom>
              <a:avLst/>
              <a:gdLst/>
              <a:ahLst/>
              <a:cxnLst>
                <a:cxn ang="0">
                  <a:pos x="0" y="30"/>
                </a:cxn>
                <a:cxn ang="0">
                  <a:pos x="2" y="30"/>
                </a:cxn>
                <a:cxn ang="0">
                  <a:pos x="13" y="39"/>
                </a:cxn>
                <a:cxn ang="0">
                  <a:pos x="21" y="33"/>
                </a:cxn>
                <a:cxn ang="0">
                  <a:pos x="0" y="11"/>
                </a:cxn>
                <a:cxn ang="0">
                  <a:pos x="13" y="0"/>
                </a:cxn>
                <a:cxn ang="0">
                  <a:pos x="23" y="2"/>
                </a:cxn>
                <a:cxn ang="0">
                  <a:pos x="24" y="1"/>
                </a:cxn>
                <a:cxn ang="0">
                  <a:pos x="26" y="1"/>
                </a:cxn>
                <a:cxn ang="0">
                  <a:pos x="27" y="12"/>
                </a:cxn>
                <a:cxn ang="0">
                  <a:pos x="24" y="12"/>
                </a:cxn>
                <a:cxn ang="0">
                  <a:pos x="14" y="3"/>
                </a:cxn>
                <a:cxn ang="0">
                  <a:pos x="7" y="8"/>
                </a:cxn>
                <a:cxn ang="0">
                  <a:pos x="25" y="22"/>
                </a:cxn>
                <a:cxn ang="0">
                  <a:pos x="29" y="30"/>
                </a:cxn>
                <a:cxn ang="0">
                  <a:pos x="15" y="42"/>
                </a:cxn>
                <a:cxn ang="0">
                  <a:pos x="4" y="40"/>
                </a:cxn>
                <a:cxn ang="0">
                  <a:pos x="3" y="41"/>
                </a:cxn>
                <a:cxn ang="0">
                  <a:pos x="1" y="41"/>
                </a:cxn>
                <a:cxn ang="0">
                  <a:pos x="0" y="30"/>
                </a:cxn>
              </a:cxnLst>
              <a:rect l="0" t="0" r="r" b="b"/>
              <a:pathLst>
                <a:path w="29" h="42">
                  <a:moveTo>
                    <a:pt x="0" y="30"/>
                  </a:moveTo>
                  <a:cubicBezTo>
                    <a:pt x="2" y="30"/>
                    <a:pt x="2" y="30"/>
                    <a:pt x="2" y="30"/>
                  </a:cubicBezTo>
                  <a:cubicBezTo>
                    <a:pt x="4" y="36"/>
                    <a:pt x="8" y="39"/>
                    <a:pt x="13" y="39"/>
                  </a:cubicBezTo>
                  <a:cubicBezTo>
                    <a:pt x="17" y="39"/>
                    <a:pt x="21" y="37"/>
                    <a:pt x="21" y="33"/>
                  </a:cubicBezTo>
                  <a:cubicBezTo>
                    <a:pt x="21" y="23"/>
                    <a:pt x="0" y="24"/>
                    <a:pt x="0" y="11"/>
                  </a:cubicBezTo>
                  <a:cubicBezTo>
                    <a:pt x="0" y="5"/>
                    <a:pt x="5" y="0"/>
                    <a:pt x="13" y="0"/>
                  </a:cubicBezTo>
                  <a:cubicBezTo>
                    <a:pt x="18" y="0"/>
                    <a:pt x="22" y="2"/>
                    <a:pt x="23" y="2"/>
                  </a:cubicBezTo>
                  <a:cubicBezTo>
                    <a:pt x="23" y="2"/>
                    <a:pt x="24" y="2"/>
                    <a:pt x="24" y="1"/>
                  </a:cubicBezTo>
                  <a:cubicBezTo>
                    <a:pt x="26" y="1"/>
                    <a:pt x="26" y="1"/>
                    <a:pt x="26" y="1"/>
                  </a:cubicBezTo>
                  <a:cubicBezTo>
                    <a:pt x="27" y="12"/>
                    <a:pt x="27" y="12"/>
                    <a:pt x="27" y="12"/>
                  </a:cubicBezTo>
                  <a:cubicBezTo>
                    <a:pt x="24" y="12"/>
                    <a:pt x="24" y="12"/>
                    <a:pt x="24" y="12"/>
                  </a:cubicBezTo>
                  <a:cubicBezTo>
                    <a:pt x="23" y="7"/>
                    <a:pt x="19" y="3"/>
                    <a:pt x="14" y="3"/>
                  </a:cubicBezTo>
                  <a:cubicBezTo>
                    <a:pt x="10" y="3"/>
                    <a:pt x="7" y="5"/>
                    <a:pt x="7" y="8"/>
                  </a:cubicBezTo>
                  <a:cubicBezTo>
                    <a:pt x="7" y="14"/>
                    <a:pt x="18" y="15"/>
                    <a:pt x="25" y="22"/>
                  </a:cubicBezTo>
                  <a:cubicBezTo>
                    <a:pt x="28" y="25"/>
                    <a:pt x="29" y="27"/>
                    <a:pt x="29" y="30"/>
                  </a:cubicBezTo>
                  <a:cubicBezTo>
                    <a:pt x="29" y="37"/>
                    <a:pt x="23" y="42"/>
                    <a:pt x="15" y="42"/>
                  </a:cubicBezTo>
                  <a:cubicBezTo>
                    <a:pt x="10" y="42"/>
                    <a:pt x="5" y="40"/>
                    <a:pt x="4" y="40"/>
                  </a:cubicBezTo>
                  <a:cubicBezTo>
                    <a:pt x="4" y="40"/>
                    <a:pt x="3" y="41"/>
                    <a:pt x="3" y="41"/>
                  </a:cubicBezTo>
                  <a:cubicBezTo>
                    <a:pt x="1" y="41"/>
                    <a:pt x="1" y="41"/>
                    <a:pt x="1" y="41"/>
                  </a:cubicBezTo>
                  <a:lnTo>
                    <a:pt x="0"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7"/>
            <p:cNvSpPr>
              <a:spLocks/>
            </p:cNvSpPr>
            <p:nvPr userDrawn="1"/>
          </p:nvSpPr>
          <p:spPr bwMode="auto">
            <a:xfrm>
              <a:off x="7633255" y="6682691"/>
              <a:ext cx="36623" cy="51454"/>
            </a:xfrm>
            <a:custGeom>
              <a:avLst/>
              <a:gdLst/>
              <a:ahLst/>
              <a:cxnLst>
                <a:cxn ang="0">
                  <a:pos x="0" y="30"/>
                </a:cxn>
                <a:cxn ang="0">
                  <a:pos x="3" y="30"/>
                </a:cxn>
                <a:cxn ang="0">
                  <a:pos x="14" y="39"/>
                </a:cxn>
                <a:cxn ang="0">
                  <a:pos x="21" y="33"/>
                </a:cxn>
                <a:cxn ang="0">
                  <a:pos x="0" y="11"/>
                </a:cxn>
                <a:cxn ang="0">
                  <a:pos x="14" y="0"/>
                </a:cxn>
                <a:cxn ang="0">
                  <a:pos x="23" y="2"/>
                </a:cxn>
                <a:cxn ang="0">
                  <a:pos x="25" y="1"/>
                </a:cxn>
                <a:cxn ang="0">
                  <a:pos x="26" y="1"/>
                </a:cxn>
                <a:cxn ang="0">
                  <a:pos x="27" y="12"/>
                </a:cxn>
                <a:cxn ang="0">
                  <a:pos x="25" y="12"/>
                </a:cxn>
                <a:cxn ang="0">
                  <a:pos x="14" y="3"/>
                </a:cxn>
                <a:cxn ang="0">
                  <a:pos x="8" y="8"/>
                </a:cxn>
                <a:cxn ang="0">
                  <a:pos x="26" y="22"/>
                </a:cxn>
                <a:cxn ang="0">
                  <a:pos x="30" y="30"/>
                </a:cxn>
                <a:cxn ang="0">
                  <a:pos x="16" y="42"/>
                </a:cxn>
                <a:cxn ang="0">
                  <a:pos x="5" y="40"/>
                </a:cxn>
                <a:cxn ang="0">
                  <a:pos x="3" y="41"/>
                </a:cxn>
                <a:cxn ang="0">
                  <a:pos x="2" y="41"/>
                </a:cxn>
                <a:cxn ang="0">
                  <a:pos x="0" y="30"/>
                </a:cxn>
              </a:cxnLst>
              <a:rect l="0" t="0" r="r" b="b"/>
              <a:pathLst>
                <a:path w="30" h="42">
                  <a:moveTo>
                    <a:pt x="0" y="30"/>
                  </a:moveTo>
                  <a:cubicBezTo>
                    <a:pt x="3" y="30"/>
                    <a:pt x="3" y="30"/>
                    <a:pt x="3" y="30"/>
                  </a:cubicBezTo>
                  <a:cubicBezTo>
                    <a:pt x="5" y="36"/>
                    <a:pt x="9" y="39"/>
                    <a:pt x="14" y="39"/>
                  </a:cubicBezTo>
                  <a:cubicBezTo>
                    <a:pt x="18" y="39"/>
                    <a:pt x="21" y="37"/>
                    <a:pt x="21" y="33"/>
                  </a:cubicBezTo>
                  <a:cubicBezTo>
                    <a:pt x="21" y="23"/>
                    <a:pt x="0" y="24"/>
                    <a:pt x="0" y="11"/>
                  </a:cubicBezTo>
                  <a:cubicBezTo>
                    <a:pt x="0" y="5"/>
                    <a:pt x="6" y="0"/>
                    <a:pt x="14" y="0"/>
                  </a:cubicBezTo>
                  <a:cubicBezTo>
                    <a:pt x="19" y="0"/>
                    <a:pt x="22" y="2"/>
                    <a:pt x="23" y="2"/>
                  </a:cubicBezTo>
                  <a:cubicBezTo>
                    <a:pt x="24" y="2"/>
                    <a:pt x="24" y="2"/>
                    <a:pt x="25" y="1"/>
                  </a:cubicBezTo>
                  <a:cubicBezTo>
                    <a:pt x="26" y="1"/>
                    <a:pt x="26" y="1"/>
                    <a:pt x="26" y="1"/>
                  </a:cubicBezTo>
                  <a:cubicBezTo>
                    <a:pt x="27" y="12"/>
                    <a:pt x="27" y="12"/>
                    <a:pt x="27" y="12"/>
                  </a:cubicBezTo>
                  <a:cubicBezTo>
                    <a:pt x="25" y="12"/>
                    <a:pt x="25" y="12"/>
                    <a:pt x="25" y="12"/>
                  </a:cubicBezTo>
                  <a:cubicBezTo>
                    <a:pt x="23" y="7"/>
                    <a:pt x="19" y="3"/>
                    <a:pt x="14" y="3"/>
                  </a:cubicBezTo>
                  <a:cubicBezTo>
                    <a:pt x="11" y="3"/>
                    <a:pt x="8" y="5"/>
                    <a:pt x="8" y="8"/>
                  </a:cubicBezTo>
                  <a:cubicBezTo>
                    <a:pt x="8" y="14"/>
                    <a:pt x="19" y="15"/>
                    <a:pt x="26" y="22"/>
                  </a:cubicBezTo>
                  <a:cubicBezTo>
                    <a:pt x="29" y="25"/>
                    <a:pt x="30" y="27"/>
                    <a:pt x="30" y="30"/>
                  </a:cubicBezTo>
                  <a:cubicBezTo>
                    <a:pt x="30" y="37"/>
                    <a:pt x="24" y="42"/>
                    <a:pt x="16" y="42"/>
                  </a:cubicBezTo>
                  <a:cubicBezTo>
                    <a:pt x="11" y="42"/>
                    <a:pt x="6" y="40"/>
                    <a:pt x="5" y="40"/>
                  </a:cubicBezTo>
                  <a:cubicBezTo>
                    <a:pt x="4" y="40"/>
                    <a:pt x="4" y="41"/>
                    <a:pt x="3" y="41"/>
                  </a:cubicBezTo>
                  <a:cubicBezTo>
                    <a:pt x="2" y="41"/>
                    <a:pt x="2" y="41"/>
                    <a:pt x="2" y="41"/>
                  </a:cubicBezTo>
                  <a:lnTo>
                    <a:pt x="0"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8"/>
            <p:cNvSpPr>
              <a:spLocks noEditPoints="1"/>
            </p:cNvSpPr>
            <p:nvPr userDrawn="1"/>
          </p:nvSpPr>
          <p:spPr bwMode="auto">
            <a:xfrm>
              <a:off x="7674872" y="6682691"/>
              <a:ext cx="54935" cy="51454"/>
            </a:xfrm>
            <a:custGeom>
              <a:avLst/>
              <a:gdLst/>
              <a:ahLst/>
              <a:cxnLst>
                <a:cxn ang="0">
                  <a:pos x="14" y="27"/>
                </a:cxn>
                <a:cxn ang="0">
                  <a:pos x="11" y="34"/>
                </a:cxn>
                <a:cxn ang="0">
                  <a:pos x="16" y="39"/>
                </a:cxn>
                <a:cxn ang="0">
                  <a:pos x="17" y="39"/>
                </a:cxn>
                <a:cxn ang="0">
                  <a:pos x="17" y="42"/>
                </a:cxn>
                <a:cxn ang="0">
                  <a:pos x="0" y="42"/>
                </a:cxn>
                <a:cxn ang="0">
                  <a:pos x="0" y="39"/>
                </a:cxn>
                <a:cxn ang="0">
                  <a:pos x="1" y="39"/>
                </a:cxn>
                <a:cxn ang="0">
                  <a:pos x="7" y="33"/>
                </a:cxn>
                <a:cxn ang="0">
                  <a:pos x="18" y="2"/>
                </a:cxn>
                <a:cxn ang="0">
                  <a:pos x="18" y="0"/>
                </a:cxn>
                <a:cxn ang="0">
                  <a:pos x="27" y="0"/>
                </a:cxn>
                <a:cxn ang="0">
                  <a:pos x="40" y="33"/>
                </a:cxn>
                <a:cxn ang="0">
                  <a:pos x="47" y="39"/>
                </a:cxn>
                <a:cxn ang="0">
                  <a:pos x="47" y="42"/>
                </a:cxn>
                <a:cxn ang="0">
                  <a:pos x="26" y="42"/>
                </a:cxn>
                <a:cxn ang="0">
                  <a:pos x="26" y="39"/>
                </a:cxn>
                <a:cxn ang="0">
                  <a:pos x="28" y="39"/>
                </a:cxn>
                <a:cxn ang="0">
                  <a:pos x="31" y="34"/>
                </a:cxn>
                <a:cxn ang="0">
                  <a:pos x="28" y="27"/>
                </a:cxn>
                <a:cxn ang="0">
                  <a:pos x="14" y="27"/>
                </a:cxn>
                <a:cxn ang="0">
                  <a:pos x="21" y="8"/>
                </a:cxn>
                <a:cxn ang="0">
                  <a:pos x="15" y="23"/>
                </a:cxn>
                <a:cxn ang="0">
                  <a:pos x="27" y="23"/>
                </a:cxn>
                <a:cxn ang="0">
                  <a:pos x="21" y="8"/>
                </a:cxn>
              </a:cxnLst>
              <a:rect l="0" t="0" r="r" b="b"/>
              <a:pathLst>
                <a:path w="47" h="42">
                  <a:moveTo>
                    <a:pt x="14" y="27"/>
                  </a:moveTo>
                  <a:cubicBezTo>
                    <a:pt x="11" y="34"/>
                    <a:pt x="11" y="34"/>
                    <a:pt x="11" y="34"/>
                  </a:cubicBezTo>
                  <a:cubicBezTo>
                    <a:pt x="10" y="37"/>
                    <a:pt x="10" y="39"/>
                    <a:pt x="16" y="39"/>
                  </a:cubicBezTo>
                  <a:cubicBezTo>
                    <a:pt x="17" y="39"/>
                    <a:pt x="17" y="39"/>
                    <a:pt x="17" y="39"/>
                  </a:cubicBezTo>
                  <a:cubicBezTo>
                    <a:pt x="17" y="42"/>
                    <a:pt x="17" y="42"/>
                    <a:pt x="17" y="42"/>
                  </a:cubicBezTo>
                  <a:cubicBezTo>
                    <a:pt x="0" y="42"/>
                    <a:pt x="0" y="42"/>
                    <a:pt x="0" y="42"/>
                  </a:cubicBezTo>
                  <a:cubicBezTo>
                    <a:pt x="0" y="39"/>
                    <a:pt x="0" y="39"/>
                    <a:pt x="0" y="39"/>
                  </a:cubicBezTo>
                  <a:cubicBezTo>
                    <a:pt x="1" y="39"/>
                    <a:pt x="1" y="39"/>
                    <a:pt x="1" y="39"/>
                  </a:cubicBezTo>
                  <a:cubicBezTo>
                    <a:pt x="4" y="39"/>
                    <a:pt x="6" y="38"/>
                    <a:pt x="7" y="33"/>
                  </a:cubicBezTo>
                  <a:cubicBezTo>
                    <a:pt x="18" y="2"/>
                    <a:pt x="18" y="2"/>
                    <a:pt x="18" y="2"/>
                  </a:cubicBezTo>
                  <a:cubicBezTo>
                    <a:pt x="18" y="0"/>
                    <a:pt x="18" y="0"/>
                    <a:pt x="18" y="0"/>
                  </a:cubicBezTo>
                  <a:cubicBezTo>
                    <a:pt x="27" y="0"/>
                    <a:pt x="27" y="0"/>
                    <a:pt x="27" y="0"/>
                  </a:cubicBezTo>
                  <a:cubicBezTo>
                    <a:pt x="40" y="33"/>
                    <a:pt x="40" y="33"/>
                    <a:pt x="40" y="33"/>
                  </a:cubicBezTo>
                  <a:cubicBezTo>
                    <a:pt x="42" y="37"/>
                    <a:pt x="43" y="39"/>
                    <a:pt x="47" y="39"/>
                  </a:cubicBezTo>
                  <a:cubicBezTo>
                    <a:pt x="47" y="42"/>
                    <a:pt x="47" y="42"/>
                    <a:pt x="47" y="42"/>
                  </a:cubicBezTo>
                  <a:cubicBezTo>
                    <a:pt x="26" y="42"/>
                    <a:pt x="26" y="42"/>
                    <a:pt x="26" y="42"/>
                  </a:cubicBezTo>
                  <a:cubicBezTo>
                    <a:pt x="26" y="39"/>
                    <a:pt x="26" y="39"/>
                    <a:pt x="26" y="39"/>
                  </a:cubicBezTo>
                  <a:cubicBezTo>
                    <a:pt x="28" y="39"/>
                    <a:pt x="28" y="39"/>
                    <a:pt x="28" y="39"/>
                  </a:cubicBezTo>
                  <a:cubicBezTo>
                    <a:pt x="32" y="39"/>
                    <a:pt x="32" y="37"/>
                    <a:pt x="31" y="34"/>
                  </a:cubicBezTo>
                  <a:cubicBezTo>
                    <a:pt x="28" y="27"/>
                    <a:pt x="28" y="27"/>
                    <a:pt x="28" y="27"/>
                  </a:cubicBezTo>
                  <a:lnTo>
                    <a:pt x="14" y="27"/>
                  </a:lnTo>
                  <a:close/>
                  <a:moveTo>
                    <a:pt x="21" y="8"/>
                  </a:moveTo>
                  <a:cubicBezTo>
                    <a:pt x="15" y="23"/>
                    <a:pt x="15" y="23"/>
                    <a:pt x="15" y="23"/>
                  </a:cubicBezTo>
                  <a:cubicBezTo>
                    <a:pt x="27" y="23"/>
                    <a:pt x="27" y="23"/>
                    <a:pt x="27" y="23"/>
                  </a:cubicBezTo>
                  <a:lnTo>
                    <a:pt x="21"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9"/>
            <p:cNvSpPr>
              <a:spLocks/>
            </p:cNvSpPr>
            <p:nvPr userDrawn="1"/>
          </p:nvSpPr>
          <p:spPr bwMode="auto">
            <a:xfrm>
              <a:off x="7733137" y="6682691"/>
              <a:ext cx="49941" cy="51454"/>
            </a:xfrm>
            <a:custGeom>
              <a:avLst/>
              <a:gdLst/>
              <a:ahLst/>
              <a:cxnLst>
                <a:cxn ang="0">
                  <a:pos x="42" y="30"/>
                </a:cxn>
                <a:cxn ang="0">
                  <a:pos x="38" y="42"/>
                </a:cxn>
                <a:cxn ang="0">
                  <a:pos x="35" y="41"/>
                </a:cxn>
                <a:cxn ang="0">
                  <a:pos x="23" y="42"/>
                </a:cxn>
                <a:cxn ang="0">
                  <a:pos x="0" y="22"/>
                </a:cxn>
                <a:cxn ang="0">
                  <a:pos x="25" y="0"/>
                </a:cxn>
                <a:cxn ang="0">
                  <a:pos x="37" y="3"/>
                </a:cxn>
                <a:cxn ang="0">
                  <a:pos x="38" y="2"/>
                </a:cxn>
                <a:cxn ang="0">
                  <a:pos x="40" y="2"/>
                </a:cxn>
                <a:cxn ang="0">
                  <a:pos x="41" y="14"/>
                </a:cxn>
                <a:cxn ang="0">
                  <a:pos x="38" y="14"/>
                </a:cxn>
                <a:cxn ang="0">
                  <a:pos x="25" y="4"/>
                </a:cxn>
                <a:cxn ang="0">
                  <a:pos x="10" y="21"/>
                </a:cxn>
                <a:cxn ang="0">
                  <a:pos x="26" y="39"/>
                </a:cxn>
                <a:cxn ang="0">
                  <a:pos x="39" y="30"/>
                </a:cxn>
                <a:cxn ang="0">
                  <a:pos x="42" y="30"/>
                </a:cxn>
              </a:cxnLst>
              <a:rect l="0" t="0" r="r" b="b"/>
              <a:pathLst>
                <a:path w="42" h="42">
                  <a:moveTo>
                    <a:pt x="42" y="30"/>
                  </a:moveTo>
                  <a:cubicBezTo>
                    <a:pt x="41" y="33"/>
                    <a:pt x="40" y="38"/>
                    <a:pt x="38" y="42"/>
                  </a:cubicBezTo>
                  <a:cubicBezTo>
                    <a:pt x="37" y="41"/>
                    <a:pt x="36" y="41"/>
                    <a:pt x="35" y="41"/>
                  </a:cubicBezTo>
                  <a:cubicBezTo>
                    <a:pt x="32" y="41"/>
                    <a:pt x="28" y="42"/>
                    <a:pt x="23" y="42"/>
                  </a:cubicBezTo>
                  <a:cubicBezTo>
                    <a:pt x="10" y="42"/>
                    <a:pt x="0" y="33"/>
                    <a:pt x="0" y="22"/>
                  </a:cubicBezTo>
                  <a:cubicBezTo>
                    <a:pt x="0" y="10"/>
                    <a:pt x="11" y="0"/>
                    <a:pt x="25" y="0"/>
                  </a:cubicBezTo>
                  <a:cubicBezTo>
                    <a:pt x="31" y="0"/>
                    <a:pt x="36" y="3"/>
                    <a:pt x="37" y="3"/>
                  </a:cubicBezTo>
                  <a:cubicBezTo>
                    <a:pt x="38" y="3"/>
                    <a:pt x="38" y="3"/>
                    <a:pt x="38" y="2"/>
                  </a:cubicBezTo>
                  <a:cubicBezTo>
                    <a:pt x="40" y="2"/>
                    <a:pt x="40" y="2"/>
                    <a:pt x="40" y="2"/>
                  </a:cubicBezTo>
                  <a:cubicBezTo>
                    <a:pt x="41" y="14"/>
                    <a:pt x="41" y="14"/>
                    <a:pt x="41" y="14"/>
                  </a:cubicBezTo>
                  <a:cubicBezTo>
                    <a:pt x="38" y="14"/>
                    <a:pt x="38" y="14"/>
                    <a:pt x="38" y="14"/>
                  </a:cubicBezTo>
                  <a:cubicBezTo>
                    <a:pt x="36" y="7"/>
                    <a:pt x="31" y="4"/>
                    <a:pt x="25" y="4"/>
                  </a:cubicBezTo>
                  <a:cubicBezTo>
                    <a:pt x="16" y="4"/>
                    <a:pt x="10" y="11"/>
                    <a:pt x="10" y="21"/>
                  </a:cubicBezTo>
                  <a:cubicBezTo>
                    <a:pt x="10" y="31"/>
                    <a:pt x="17" y="39"/>
                    <a:pt x="26" y="39"/>
                  </a:cubicBezTo>
                  <a:cubicBezTo>
                    <a:pt x="32" y="39"/>
                    <a:pt x="37" y="36"/>
                    <a:pt x="39" y="30"/>
                  </a:cubicBezTo>
                  <a:lnTo>
                    <a:pt x="42"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30"/>
            <p:cNvSpPr>
              <a:spLocks/>
            </p:cNvSpPr>
            <p:nvPr userDrawn="1"/>
          </p:nvSpPr>
          <p:spPr bwMode="auto">
            <a:xfrm>
              <a:off x="7788071" y="6684406"/>
              <a:ext cx="59929" cy="49739"/>
            </a:xfrm>
            <a:custGeom>
              <a:avLst/>
              <a:gdLst/>
              <a:ahLst/>
              <a:cxnLst>
                <a:cxn ang="0">
                  <a:pos x="31" y="38"/>
                </a:cxn>
                <a:cxn ang="0">
                  <a:pos x="36" y="33"/>
                </a:cxn>
                <a:cxn ang="0">
                  <a:pos x="36" y="22"/>
                </a:cxn>
                <a:cxn ang="0">
                  <a:pos x="15" y="22"/>
                </a:cxn>
                <a:cxn ang="0">
                  <a:pos x="15" y="33"/>
                </a:cxn>
                <a:cxn ang="0">
                  <a:pos x="20" y="38"/>
                </a:cxn>
                <a:cxn ang="0">
                  <a:pos x="21" y="38"/>
                </a:cxn>
                <a:cxn ang="0">
                  <a:pos x="21" y="41"/>
                </a:cxn>
                <a:cxn ang="0">
                  <a:pos x="0" y="41"/>
                </a:cxn>
                <a:cxn ang="0">
                  <a:pos x="0" y="38"/>
                </a:cxn>
                <a:cxn ang="0">
                  <a:pos x="1" y="38"/>
                </a:cxn>
                <a:cxn ang="0">
                  <a:pos x="6" y="33"/>
                </a:cxn>
                <a:cxn ang="0">
                  <a:pos x="6" y="8"/>
                </a:cxn>
                <a:cxn ang="0">
                  <a:pos x="1" y="3"/>
                </a:cxn>
                <a:cxn ang="0">
                  <a:pos x="0" y="3"/>
                </a:cxn>
                <a:cxn ang="0">
                  <a:pos x="0" y="0"/>
                </a:cxn>
                <a:cxn ang="0">
                  <a:pos x="21" y="0"/>
                </a:cxn>
                <a:cxn ang="0">
                  <a:pos x="21" y="3"/>
                </a:cxn>
                <a:cxn ang="0">
                  <a:pos x="20" y="3"/>
                </a:cxn>
                <a:cxn ang="0">
                  <a:pos x="15" y="8"/>
                </a:cxn>
                <a:cxn ang="0">
                  <a:pos x="15" y="18"/>
                </a:cxn>
                <a:cxn ang="0">
                  <a:pos x="36" y="18"/>
                </a:cxn>
                <a:cxn ang="0">
                  <a:pos x="36" y="8"/>
                </a:cxn>
                <a:cxn ang="0">
                  <a:pos x="31" y="3"/>
                </a:cxn>
                <a:cxn ang="0">
                  <a:pos x="31" y="3"/>
                </a:cxn>
                <a:cxn ang="0">
                  <a:pos x="31" y="0"/>
                </a:cxn>
                <a:cxn ang="0">
                  <a:pos x="51" y="0"/>
                </a:cxn>
                <a:cxn ang="0">
                  <a:pos x="51" y="3"/>
                </a:cxn>
                <a:cxn ang="0">
                  <a:pos x="50" y="3"/>
                </a:cxn>
                <a:cxn ang="0">
                  <a:pos x="45" y="8"/>
                </a:cxn>
                <a:cxn ang="0">
                  <a:pos x="45" y="33"/>
                </a:cxn>
                <a:cxn ang="0">
                  <a:pos x="50" y="38"/>
                </a:cxn>
                <a:cxn ang="0">
                  <a:pos x="51" y="38"/>
                </a:cxn>
                <a:cxn ang="0">
                  <a:pos x="51" y="41"/>
                </a:cxn>
                <a:cxn ang="0">
                  <a:pos x="31" y="41"/>
                </a:cxn>
                <a:cxn ang="0">
                  <a:pos x="31" y="38"/>
                </a:cxn>
              </a:cxnLst>
              <a:rect l="0" t="0" r="r" b="b"/>
              <a:pathLst>
                <a:path w="51" h="41">
                  <a:moveTo>
                    <a:pt x="31" y="38"/>
                  </a:moveTo>
                  <a:cubicBezTo>
                    <a:pt x="35" y="38"/>
                    <a:pt x="36" y="37"/>
                    <a:pt x="36" y="33"/>
                  </a:cubicBezTo>
                  <a:cubicBezTo>
                    <a:pt x="36" y="22"/>
                    <a:pt x="36" y="22"/>
                    <a:pt x="36" y="22"/>
                  </a:cubicBezTo>
                  <a:cubicBezTo>
                    <a:pt x="15" y="22"/>
                    <a:pt x="15" y="22"/>
                    <a:pt x="15" y="22"/>
                  </a:cubicBezTo>
                  <a:cubicBezTo>
                    <a:pt x="15" y="33"/>
                    <a:pt x="15" y="33"/>
                    <a:pt x="15" y="33"/>
                  </a:cubicBezTo>
                  <a:cubicBezTo>
                    <a:pt x="15" y="37"/>
                    <a:pt x="16" y="38"/>
                    <a:pt x="20" y="38"/>
                  </a:cubicBezTo>
                  <a:cubicBezTo>
                    <a:pt x="21" y="38"/>
                    <a:pt x="21" y="38"/>
                    <a:pt x="21" y="38"/>
                  </a:cubicBezTo>
                  <a:cubicBezTo>
                    <a:pt x="21" y="41"/>
                    <a:pt x="21" y="41"/>
                    <a:pt x="21" y="41"/>
                  </a:cubicBezTo>
                  <a:cubicBezTo>
                    <a:pt x="0" y="41"/>
                    <a:pt x="0" y="41"/>
                    <a:pt x="0" y="41"/>
                  </a:cubicBezTo>
                  <a:cubicBezTo>
                    <a:pt x="0" y="38"/>
                    <a:pt x="0" y="38"/>
                    <a:pt x="0" y="38"/>
                  </a:cubicBezTo>
                  <a:cubicBezTo>
                    <a:pt x="1" y="38"/>
                    <a:pt x="1" y="38"/>
                    <a:pt x="1" y="38"/>
                  </a:cubicBezTo>
                  <a:cubicBezTo>
                    <a:pt x="5" y="38"/>
                    <a:pt x="6" y="37"/>
                    <a:pt x="6" y="33"/>
                  </a:cubicBezTo>
                  <a:cubicBezTo>
                    <a:pt x="6" y="8"/>
                    <a:pt x="6" y="8"/>
                    <a:pt x="6" y="8"/>
                  </a:cubicBezTo>
                  <a:cubicBezTo>
                    <a:pt x="6" y="4"/>
                    <a:pt x="5" y="3"/>
                    <a:pt x="1" y="3"/>
                  </a:cubicBezTo>
                  <a:cubicBezTo>
                    <a:pt x="0" y="3"/>
                    <a:pt x="0" y="3"/>
                    <a:pt x="0" y="3"/>
                  </a:cubicBezTo>
                  <a:cubicBezTo>
                    <a:pt x="0" y="0"/>
                    <a:pt x="0" y="0"/>
                    <a:pt x="0" y="0"/>
                  </a:cubicBezTo>
                  <a:cubicBezTo>
                    <a:pt x="21" y="0"/>
                    <a:pt x="21" y="0"/>
                    <a:pt x="21" y="0"/>
                  </a:cubicBezTo>
                  <a:cubicBezTo>
                    <a:pt x="21" y="3"/>
                    <a:pt x="21" y="3"/>
                    <a:pt x="21" y="3"/>
                  </a:cubicBezTo>
                  <a:cubicBezTo>
                    <a:pt x="20" y="3"/>
                    <a:pt x="20" y="3"/>
                    <a:pt x="20" y="3"/>
                  </a:cubicBezTo>
                  <a:cubicBezTo>
                    <a:pt x="17" y="3"/>
                    <a:pt x="15" y="4"/>
                    <a:pt x="15" y="8"/>
                  </a:cubicBezTo>
                  <a:cubicBezTo>
                    <a:pt x="15" y="18"/>
                    <a:pt x="15" y="18"/>
                    <a:pt x="15" y="18"/>
                  </a:cubicBezTo>
                  <a:cubicBezTo>
                    <a:pt x="36" y="18"/>
                    <a:pt x="36" y="18"/>
                    <a:pt x="36" y="18"/>
                  </a:cubicBezTo>
                  <a:cubicBezTo>
                    <a:pt x="36" y="8"/>
                    <a:pt x="36" y="8"/>
                    <a:pt x="36" y="8"/>
                  </a:cubicBezTo>
                  <a:cubicBezTo>
                    <a:pt x="36" y="4"/>
                    <a:pt x="35" y="3"/>
                    <a:pt x="31" y="3"/>
                  </a:cubicBezTo>
                  <a:cubicBezTo>
                    <a:pt x="31" y="3"/>
                    <a:pt x="31" y="3"/>
                    <a:pt x="31" y="3"/>
                  </a:cubicBezTo>
                  <a:cubicBezTo>
                    <a:pt x="31" y="0"/>
                    <a:pt x="31" y="0"/>
                    <a:pt x="31" y="0"/>
                  </a:cubicBezTo>
                  <a:cubicBezTo>
                    <a:pt x="51" y="0"/>
                    <a:pt x="51" y="0"/>
                    <a:pt x="51" y="0"/>
                  </a:cubicBezTo>
                  <a:cubicBezTo>
                    <a:pt x="51" y="3"/>
                    <a:pt x="51" y="3"/>
                    <a:pt x="51" y="3"/>
                  </a:cubicBezTo>
                  <a:cubicBezTo>
                    <a:pt x="50" y="3"/>
                    <a:pt x="50" y="3"/>
                    <a:pt x="50" y="3"/>
                  </a:cubicBezTo>
                  <a:cubicBezTo>
                    <a:pt x="47" y="3"/>
                    <a:pt x="45" y="4"/>
                    <a:pt x="45" y="8"/>
                  </a:cubicBezTo>
                  <a:cubicBezTo>
                    <a:pt x="45" y="33"/>
                    <a:pt x="45" y="33"/>
                    <a:pt x="45" y="33"/>
                  </a:cubicBezTo>
                  <a:cubicBezTo>
                    <a:pt x="45" y="37"/>
                    <a:pt x="46" y="38"/>
                    <a:pt x="50" y="38"/>
                  </a:cubicBezTo>
                  <a:cubicBezTo>
                    <a:pt x="51" y="38"/>
                    <a:pt x="51" y="38"/>
                    <a:pt x="51" y="38"/>
                  </a:cubicBezTo>
                  <a:cubicBezTo>
                    <a:pt x="51" y="41"/>
                    <a:pt x="51" y="41"/>
                    <a:pt x="51" y="41"/>
                  </a:cubicBezTo>
                  <a:cubicBezTo>
                    <a:pt x="31" y="41"/>
                    <a:pt x="31" y="41"/>
                    <a:pt x="31" y="41"/>
                  </a:cubicBezTo>
                  <a:cubicBezTo>
                    <a:pt x="31" y="38"/>
                    <a:pt x="31" y="38"/>
                    <a:pt x="31" y="3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31"/>
            <p:cNvSpPr>
              <a:spLocks/>
            </p:cNvSpPr>
            <p:nvPr userDrawn="1"/>
          </p:nvSpPr>
          <p:spPr bwMode="auto">
            <a:xfrm>
              <a:off x="7854659" y="6684406"/>
              <a:ext cx="58264" cy="49739"/>
            </a:xfrm>
            <a:custGeom>
              <a:avLst/>
              <a:gdLst/>
              <a:ahLst/>
              <a:cxnLst>
                <a:cxn ang="0">
                  <a:pos x="33" y="0"/>
                </a:cxn>
                <a:cxn ang="0">
                  <a:pos x="49" y="0"/>
                </a:cxn>
                <a:cxn ang="0">
                  <a:pos x="49" y="3"/>
                </a:cxn>
                <a:cxn ang="0">
                  <a:pos x="49" y="3"/>
                </a:cxn>
                <a:cxn ang="0">
                  <a:pos x="43" y="8"/>
                </a:cxn>
                <a:cxn ang="0">
                  <a:pos x="43" y="24"/>
                </a:cxn>
                <a:cxn ang="0">
                  <a:pos x="25" y="41"/>
                </a:cxn>
                <a:cxn ang="0">
                  <a:pos x="6" y="27"/>
                </a:cxn>
                <a:cxn ang="0">
                  <a:pos x="6" y="7"/>
                </a:cxn>
                <a:cxn ang="0">
                  <a:pos x="1" y="3"/>
                </a:cxn>
                <a:cxn ang="0">
                  <a:pos x="0" y="3"/>
                </a:cxn>
                <a:cxn ang="0">
                  <a:pos x="0" y="0"/>
                </a:cxn>
                <a:cxn ang="0">
                  <a:pos x="20" y="0"/>
                </a:cxn>
                <a:cxn ang="0">
                  <a:pos x="20" y="3"/>
                </a:cxn>
                <a:cxn ang="0">
                  <a:pos x="19" y="3"/>
                </a:cxn>
                <a:cxn ang="0">
                  <a:pos x="15" y="7"/>
                </a:cxn>
                <a:cxn ang="0">
                  <a:pos x="15" y="27"/>
                </a:cxn>
                <a:cxn ang="0">
                  <a:pos x="26" y="37"/>
                </a:cxn>
                <a:cxn ang="0">
                  <a:pos x="39" y="25"/>
                </a:cxn>
                <a:cxn ang="0">
                  <a:pos x="39" y="10"/>
                </a:cxn>
                <a:cxn ang="0">
                  <a:pos x="34" y="3"/>
                </a:cxn>
                <a:cxn ang="0">
                  <a:pos x="33" y="3"/>
                </a:cxn>
                <a:cxn ang="0">
                  <a:pos x="33" y="0"/>
                </a:cxn>
              </a:cxnLst>
              <a:rect l="0" t="0" r="r" b="b"/>
              <a:pathLst>
                <a:path w="49" h="41">
                  <a:moveTo>
                    <a:pt x="33" y="0"/>
                  </a:moveTo>
                  <a:cubicBezTo>
                    <a:pt x="49" y="0"/>
                    <a:pt x="49" y="0"/>
                    <a:pt x="49" y="0"/>
                  </a:cubicBezTo>
                  <a:cubicBezTo>
                    <a:pt x="49" y="3"/>
                    <a:pt x="49" y="3"/>
                    <a:pt x="49" y="3"/>
                  </a:cubicBezTo>
                  <a:cubicBezTo>
                    <a:pt x="49" y="3"/>
                    <a:pt x="49" y="3"/>
                    <a:pt x="49" y="3"/>
                  </a:cubicBezTo>
                  <a:cubicBezTo>
                    <a:pt x="44" y="3"/>
                    <a:pt x="43" y="5"/>
                    <a:pt x="43" y="8"/>
                  </a:cubicBezTo>
                  <a:cubicBezTo>
                    <a:pt x="43" y="24"/>
                    <a:pt x="43" y="24"/>
                    <a:pt x="43" y="24"/>
                  </a:cubicBezTo>
                  <a:cubicBezTo>
                    <a:pt x="43" y="39"/>
                    <a:pt x="33" y="41"/>
                    <a:pt x="25" y="41"/>
                  </a:cubicBezTo>
                  <a:cubicBezTo>
                    <a:pt x="13" y="41"/>
                    <a:pt x="6" y="36"/>
                    <a:pt x="6" y="27"/>
                  </a:cubicBezTo>
                  <a:cubicBezTo>
                    <a:pt x="6" y="7"/>
                    <a:pt x="6" y="7"/>
                    <a:pt x="6" y="7"/>
                  </a:cubicBezTo>
                  <a:cubicBezTo>
                    <a:pt x="6" y="4"/>
                    <a:pt x="5" y="3"/>
                    <a:pt x="1" y="3"/>
                  </a:cubicBezTo>
                  <a:cubicBezTo>
                    <a:pt x="0" y="3"/>
                    <a:pt x="0" y="3"/>
                    <a:pt x="0" y="3"/>
                  </a:cubicBezTo>
                  <a:cubicBezTo>
                    <a:pt x="0" y="0"/>
                    <a:pt x="0" y="0"/>
                    <a:pt x="0" y="0"/>
                  </a:cubicBezTo>
                  <a:cubicBezTo>
                    <a:pt x="20" y="0"/>
                    <a:pt x="20" y="0"/>
                    <a:pt x="20" y="0"/>
                  </a:cubicBezTo>
                  <a:cubicBezTo>
                    <a:pt x="20" y="3"/>
                    <a:pt x="20" y="3"/>
                    <a:pt x="20" y="3"/>
                  </a:cubicBezTo>
                  <a:cubicBezTo>
                    <a:pt x="19" y="3"/>
                    <a:pt x="19" y="3"/>
                    <a:pt x="19" y="3"/>
                  </a:cubicBezTo>
                  <a:cubicBezTo>
                    <a:pt x="17" y="3"/>
                    <a:pt x="15" y="4"/>
                    <a:pt x="15" y="7"/>
                  </a:cubicBezTo>
                  <a:cubicBezTo>
                    <a:pt x="15" y="27"/>
                    <a:pt x="15" y="27"/>
                    <a:pt x="15" y="27"/>
                  </a:cubicBezTo>
                  <a:cubicBezTo>
                    <a:pt x="15" y="34"/>
                    <a:pt x="21" y="37"/>
                    <a:pt x="26" y="37"/>
                  </a:cubicBezTo>
                  <a:cubicBezTo>
                    <a:pt x="35" y="37"/>
                    <a:pt x="39" y="32"/>
                    <a:pt x="39" y="25"/>
                  </a:cubicBezTo>
                  <a:cubicBezTo>
                    <a:pt x="39" y="10"/>
                    <a:pt x="39" y="10"/>
                    <a:pt x="39" y="10"/>
                  </a:cubicBezTo>
                  <a:cubicBezTo>
                    <a:pt x="39" y="5"/>
                    <a:pt x="38" y="3"/>
                    <a:pt x="34" y="3"/>
                  </a:cubicBezTo>
                  <a:cubicBezTo>
                    <a:pt x="33" y="3"/>
                    <a:pt x="33" y="3"/>
                    <a:pt x="33" y="3"/>
                  </a:cubicBezTo>
                  <a:lnTo>
                    <a:pt x="3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32"/>
            <p:cNvSpPr>
              <a:spLocks/>
            </p:cNvSpPr>
            <p:nvPr userDrawn="1"/>
          </p:nvSpPr>
          <p:spPr bwMode="auto">
            <a:xfrm>
              <a:off x="7919582" y="6682691"/>
              <a:ext cx="34959" cy="51454"/>
            </a:xfrm>
            <a:custGeom>
              <a:avLst/>
              <a:gdLst/>
              <a:ahLst/>
              <a:cxnLst>
                <a:cxn ang="0">
                  <a:pos x="0" y="30"/>
                </a:cxn>
                <a:cxn ang="0">
                  <a:pos x="2" y="30"/>
                </a:cxn>
                <a:cxn ang="0">
                  <a:pos x="13" y="39"/>
                </a:cxn>
                <a:cxn ang="0">
                  <a:pos x="21" y="33"/>
                </a:cxn>
                <a:cxn ang="0">
                  <a:pos x="0" y="11"/>
                </a:cxn>
                <a:cxn ang="0">
                  <a:pos x="13" y="0"/>
                </a:cxn>
                <a:cxn ang="0">
                  <a:pos x="23" y="2"/>
                </a:cxn>
                <a:cxn ang="0">
                  <a:pos x="24" y="1"/>
                </a:cxn>
                <a:cxn ang="0">
                  <a:pos x="26" y="1"/>
                </a:cxn>
                <a:cxn ang="0">
                  <a:pos x="27" y="12"/>
                </a:cxn>
                <a:cxn ang="0">
                  <a:pos x="24" y="12"/>
                </a:cxn>
                <a:cxn ang="0">
                  <a:pos x="14" y="3"/>
                </a:cxn>
                <a:cxn ang="0">
                  <a:pos x="7" y="8"/>
                </a:cxn>
                <a:cxn ang="0">
                  <a:pos x="25" y="22"/>
                </a:cxn>
                <a:cxn ang="0">
                  <a:pos x="29" y="30"/>
                </a:cxn>
                <a:cxn ang="0">
                  <a:pos x="15" y="42"/>
                </a:cxn>
                <a:cxn ang="0">
                  <a:pos x="4" y="40"/>
                </a:cxn>
                <a:cxn ang="0">
                  <a:pos x="3" y="41"/>
                </a:cxn>
                <a:cxn ang="0">
                  <a:pos x="1" y="41"/>
                </a:cxn>
                <a:cxn ang="0">
                  <a:pos x="0" y="30"/>
                </a:cxn>
              </a:cxnLst>
              <a:rect l="0" t="0" r="r" b="b"/>
              <a:pathLst>
                <a:path w="29" h="42">
                  <a:moveTo>
                    <a:pt x="0" y="30"/>
                  </a:moveTo>
                  <a:cubicBezTo>
                    <a:pt x="2" y="30"/>
                    <a:pt x="2" y="30"/>
                    <a:pt x="2" y="30"/>
                  </a:cubicBezTo>
                  <a:cubicBezTo>
                    <a:pt x="4" y="36"/>
                    <a:pt x="8" y="39"/>
                    <a:pt x="13" y="39"/>
                  </a:cubicBezTo>
                  <a:cubicBezTo>
                    <a:pt x="17" y="39"/>
                    <a:pt x="21" y="37"/>
                    <a:pt x="21" y="33"/>
                  </a:cubicBezTo>
                  <a:cubicBezTo>
                    <a:pt x="21" y="23"/>
                    <a:pt x="0" y="24"/>
                    <a:pt x="0" y="11"/>
                  </a:cubicBezTo>
                  <a:cubicBezTo>
                    <a:pt x="0" y="5"/>
                    <a:pt x="5" y="0"/>
                    <a:pt x="13" y="0"/>
                  </a:cubicBezTo>
                  <a:cubicBezTo>
                    <a:pt x="18" y="0"/>
                    <a:pt x="22" y="2"/>
                    <a:pt x="23" y="2"/>
                  </a:cubicBezTo>
                  <a:cubicBezTo>
                    <a:pt x="23" y="2"/>
                    <a:pt x="24" y="2"/>
                    <a:pt x="24" y="1"/>
                  </a:cubicBezTo>
                  <a:cubicBezTo>
                    <a:pt x="26" y="1"/>
                    <a:pt x="26" y="1"/>
                    <a:pt x="26" y="1"/>
                  </a:cubicBezTo>
                  <a:cubicBezTo>
                    <a:pt x="27" y="12"/>
                    <a:pt x="27" y="12"/>
                    <a:pt x="27" y="12"/>
                  </a:cubicBezTo>
                  <a:cubicBezTo>
                    <a:pt x="24" y="12"/>
                    <a:pt x="24" y="12"/>
                    <a:pt x="24" y="12"/>
                  </a:cubicBezTo>
                  <a:cubicBezTo>
                    <a:pt x="23" y="7"/>
                    <a:pt x="19" y="3"/>
                    <a:pt x="14" y="3"/>
                  </a:cubicBezTo>
                  <a:cubicBezTo>
                    <a:pt x="10" y="3"/>
                    <a:pt x="7" y="5"/>
                    <a:pt x="7" y="8"/>
                  </a:cubicBezTo>
                  <a:cubicBezTo>
                    <a:pt x="7" y="14"/>
                    <a:pt x="18" y="15"/>
                    <a:pt x="25" y="22"/>
                  </a:cubicBezTo>
                  <a:cubicBezTo>
                    <a:pt x="28" y="25"/>
                    <a:pt x="29" y="27"/>
                    <a:pt x="29" y="30"/>
                  </a:cubicBezTo>
                  <a:cubicBezTo>
                    <a:pt x="29" y="37"/>
                    <a:pt x="23" y="42"/>
                    <a:pt x="15" y="42"/>
                  </a:cubicBezTo>
                  <a:cubicBezTo>
                    <a:pt x="10" y="42"/>
                    <a:pt x="5" y="40"/>
                    <a:pt x="4" y="40"/>
                  </a:cubicBezTo>
                  <a:cubicBezTo>
                    <a:pt x="4" y="40"/>
                    <a:pt x="3" y="41"/>
                    <a:pt x="3" y="41"/>
                  </a:cubicBezTo>
                  <a:cubicBezTo>
                    <a:pt x="1" y="41"/>
                    <a:pt x="1" y="41"/>
                    <a:pt x="1" y="41"/>
                  </a:cubicBezTo>
                  <a:lnTo>
                    <a:pt x="0"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33"/>
            <p:cNvSpPr>
              <a:spLocks/>
            </p:cNvSpPr>
            <p:nvPr userDrawn="1"/>
          </p:nvSpPr>
          <p:spPr bwMode="auto">
            <a:xfrm>
              <a:off x="7959535" y="6684406"/>
              <a:ext cx="46611" cy="49739"/>
            </a:xfrm>
            <a:custGeom>
              <a:avLst/>
              <a:gdLst/>
              <a:ahLst/>
              <a:cxnLst>
                <a:cxn ang="0">
                  <a:pos x="31" y="4"/>
                </a:cxn>
                <a:cxn ang="0">
                  <a:pos x="17" y="4"/>
                </a:cxn>
                <a:cxn ang="0">
                  <a:pos x="17" y="18"/>
                </a:cxn>
                <a:cxn ang="0">
                  <a:pos x="27" y="18"/>
                </a:cxn>
                <a:cxn ang="0">
                  <a:pos x="32" y="14"/>
                </a:cxn>
                <a:cxn ang="0">
                  <a:pos x="35" y="14"/>
                </a:cxn>
                <a:cxn ang="0">
                  <a:pos x="35" y="27"/>
                </a:cxn>
                <a:cxn ang="0">
                  <a:pos x="32" y="27"/>
                </a:cxn>
                <a:cxn ang="0">
                  <a:pos x="26" y="22"/>
                </a:cxn>
                <a:cxn ang="0">
                  <a:pos x="17" y="22"/>
                </a:cxn>
                <a:cxn ang="0">
                  <a:pos x="17" y="34"/>
                </a:cxn>
                <a:cxn ang="0">
                  <a:pos x="19" y="37"/>
                </a:cxn>
                <a:cxn ang="0">
                  <a:pos x="30" y="37"/>
                </a:cxn>
                <a:cxn ang="0">
                  <a:pos x="37" y="30"/>
                </a:cxn>
                <a:cxn ang="0">
                  <a:pos x="40" y="30"/>
                </a:cxn>
                <a:cxn ang="0">
                  <a:pos x="39" y="41"/>
                </a:cxn>
                <a:cxn ang="0">
                  <a:pos x="0" y="41"/>
                </a:cxn>
                <a:cxn ang="0">
                  <a:pos x="0" y="38"/>
                </a:cxn>
                <a:cxn ang="0">
                  <a:pos x="3" y="38"/>
                </a:cxn>
                <a:cxn ang="0">
                  <a:pos x="8" y="33"/>
                </a:cxn>
                <a:cxn ang="0">
                  <a:pos x="8" y="8"/>
                </a:cxn>
                <a:cxn ang="0">
                  <a:pos x="2" y="3"/>
                </a:cxn>
                <a:cxn ang="0">
                  <a:pos x="2" y="3"/>
                </a:cxn>
                <a:cxn ang="0">
                  <a:pos x="2" y="0"/>
                </a:cxn>
                <a:cxn ang="0">
                  <a:pos x="37" y="0"/>
                </a:cxn>
                <a:cxn ang="0">
                  <a:pos x="38" y="10"/>
                </a:cxn>
                <a:cxn ang="0">
                  <a:pos x="35" y="10"/>
                </a:cxn>
                <a:cxn ang="0">
                  <a:pos x="31" y="4"/>
                </a:cxn>
              </a:cxnLst>
              <a:rect l="0" t="0" r="r" b="b"/>
              <a:pathLst>
                <a:path w="40" h="41">
                  <a:moveTo>
                    <a:pt x="31" y="4"/>
                  </a:moveTo>
                  <a:cubicBezTo>
                    <a:pt x="17" y="4"/>
                    <a:pt x="17" y="4"/>
                    <a:pt x="17" y="4"/>
                  </a:cubicBezTo>
                  <a:cubicBezTo>
                    <a:pt x="17" y="18"/>
                    <a:pt x="17" y="18"/>
                    <a:pt x="17" y="18"/>
                  </a:cubicBezTo>
                  <a:cubicBezTo>
                    <a:pt x="27" y="18"/>
                    <a:pt x="27" y="18"/>
                    <a:pt x="27" y="18"/>
                  </a:cubicBezTo>
                  <a:cubicBezTo>
                    <a:pt x="31" y="18"/>
                    <a:pt x="32" y="17"/>
                    <a:pt x="32" y="14"/>
                  </a:cubicBezTo>
                  <a:cubicBezTo>
                    <a:pt x="35" y="14"/>
                    <a:pt x="35" y="14"/>
                    <a:pt x="35" y="14"/>
                  </a:cubicBezTo>
                  <a:cubicBezTo>
                    <a:pt x="35" y="27"/>
                    <a:pt x="35" y="27"/>
                    <a:pt x="35" y="27"/>
                  </a:cubicBezTo>
                  <a:cubicBezTo>
                    <a:pt x="32" y="27"/>
                    <a:pt x="32" y="27"/>
                    <a:pt x="32" y="27"/>
                  </a:cubicBezTo>
                  <a:cubicBezTo>
                    <a:pt x="32" y="23"/>
                    <a:pt x="31" y="22"/>
                    <a:pt x="26" y="22"/>
                  </a:cubicBezTo>
                  <a:cubicBezTo>
                    <a:pt x="17" y="22"/>
                    <a:pt x="17" y="22"/>
                    <a:pt x="17" y="22"/>
                  </a:cubicBezTo>
                  <a:cubicBezTo>
                    <a:pt x="17" y="34"/>
                    <a:pt x="17" y="34"/>
                    <a:pt x="17" y="34"/>
                  </a:cubicBezTo>
                  <a:cubicBezTo>
                    <a:pt x="17" y="36"/>
                    <a:pt x="17" y="37"/>
                    <a:pt x="19" y="37"/>
                  </a:cubicBezTo>
                  <a:cubicBezTo>
                    <a:pt x="30" y="37"/>
                    <a:pt x="30" y="37"/>
                    <a:pt x="30" y="37"/>
                  </a:cubicBezTo>
                  <a:cubicBezTo>
                    <a:pt x="34" y="37"/>
                    <a:pt x="36" y="36"/>
                    <a:pt x="37" y="30"/>
                  </a:cubicBezTo>
                  <a:cubicBezTo>
                    <a:pt x="40" y="30"/>
                    <a:pt x="40" y="30"/>
                    <a:pt x="40" y="30"/>
                  </a:cubicBezTo>
                  <a:cubicBezTo>
                    <a:pt x="39" y="41"/>
                    <a:pt x="39" y="41"/>
                    <a:pt x="39" y="41"/>
                  </a:cubicBezTo>
                  <a:cubicBezTo>
                    <a:pt x="0" y="41"/>
                    <a:pt x="0" y="41"/>
                    <a:pt x="0" y="41"/>
                  </a:cubicBezTo>
                  <a:cubicBezTo>
                    <a:pt x="0" y="38"/>
                    <a:pt x="0" y="38"/>
                    <a:pt x="0" y="38"/>
                  </a:cubicBezTo>
                  <a:cubicBezTo>
                    <a:pt x="3" y="38"/>
                    <a:pt x="3" y="38"/>
                    <a:pt x="3" y="38"/>
                  </a:cubicBezTo>
                  <a:cubicBezTo>
                    <a:pt x="7" y="38"/>
                    <a:pt x="8" y="37"/>
                    <a:pt x="8" y="33"/>
                  </a:cubicBezTo>
                  <a:cubicBezTo>
                    <a:pt x="8" y="8"/>
                    <a:pt x="8" y="8"/>
                    <a:pt x="8" y="8"/>
                  </a:cubicBezTo>
                  <a:cubicBezTo>
                    <a:pt x="8" y="4"/>
                    <a:pt x="7" y="3"/>
                    <a:pt x="2" y="3"/>
                  </a:cubicBezTo>
                  <a:cubicBezTo>
                    <a:pt x="2" y="3"/>
                    <a:pt x="2" y="3"/>
                    <a:pt x="2" y="3"/>
                  </a:cubicBezTo>
                  <a:cubicBezTo>
                    <a:pt x="2" y="0"/>
                    <a:pt x="2" y="0"/>
                    <a:pt x="2" y="0"/>
                  </a:cubicBezTo>
                  <a:cubicBezTo>
                    <a:pt x="37" y="0"/>
                    <a:pt x="37" y="0"/>
                    <a:pt x="37" y="0"/>
                  </a:cubicBezTo>
                  <a:cubicBezTo>
                    <a:pt x="38" y="10"/>
                    <a:pt x="38" y="10"/>
                    <a:pt x="38" y="10"/>
                  </a:cubicBezTo>
                  <a:cubicBezTo>
                    <a:pt x="35" y="10"/>
                    <a:pt x="35" y="10"/>
                    <a:pt x="35" y="10"/>
                  </a:cubicBezTo>
                  <a:cubicBezTo>
                    <a:pt x="35" y="5"/>
                    <a:pt x="34" y="4"/>
                    <a:pt x="31"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34"/>
            <p:cNvSpPr>
              <a:spLocks/>
            </p:cNvSpPr>
            <p:nvPr userDrawn="1"/>
          </p:nvSpPr>
          <p:spPr bwMode="auto">
            <a:xfrm>
              <a:off x="8012805" y="6682691"/>
              <a:ext cx="51605" cy="51454"/>
            </a:xfrm>
            <a:custGeom>
              <a:avLst/>
              <a:gdLst/>
              <a:ahLst/>
              <a:cxnLst>
                <a:cxn ang="0">
                  <a:pos x="26" y="34"/>
                </a:cxn>
                <a:cxn ang="0">
                  <a:pos x="32" y="39"/>
                </a:cxn>
                <a:cxn ang="0">
                  <a:pos x="33" y="39"/>
                </a:cxn>
                <a:cxn ang="0">
                  <a:pos x="33" y="42"/>
                </a:cxn>
                <a:cxn ang="0">
                  <a:pos x="10" y="42"/>
                </a:cxn>
                <a:cxn ang="0">
                  <a:pos x="10" y="39"/>
                </a:cxn>
                <a:cxn ang="0">
                  <a:pos x="12" y="39"/>
                </a:cxn>
                <a:cxn ang="0">
                  <a:pos x="17" y="34"/>
                </a:cxn>
                <a:cxn ang="0">
                  <a:pos x="17" y="5"/>
                </a:cxn>
                <a:cxn ang="0">
                  <a:pos x="10" y="5"/>
                </a:cxn>
                <a:cxn ang="0">
                  <a:pos x="3" y="12"/>
                </a:cxn>
                <a:cxn ang="0">
                  <a:pos x="0" y="12"/>
                </a:cxn>
                <a:cxn ang="0">
                  <a:pos x="1" y="0"/>
                </a:cxn>
                <a:cxn ang="0">
                  <a:pos x="3" y="0"/>
                </a:cxn>
                <a:cxn ang="0">
                  <a:pos x="4" y="1"/>
                </a:cxn>
                <a:cxn ang="0">
                  <a:pos x="6" y="1"/>
                </a:cxn>
                <a:cxn ang="0">
                  <a:pos x="37" y="1"/>
                </a:cxn>
                <a:cxn ang="0">
                  <a:pos x="40" y="0"/>
                </a:cxn>
                <a:cxn ang="0">
                  <a:pos x="42" y="0"/>
                </a:cxn>
                <a:cxn ang="0">
                  <a:pos x="43" y="12"/>
                </a:cxn>
                <a:cxn ang="0">
                  <a:pos x="41" y="12"/>
                </a:cxn>
                <a:cxn ang="0">
                  <a:pos x="34" y="5"/>
                </a:cxn>
                <a:cxn ang="0">
                  <a:pos x="26" y="5"/>
                </a:cxn>
                <a:cxn ang="0">
                  <a:pos x="26" y="34"/>
                </a:cxn>
              </a:cxnLst>
              <a:rect l="0" t="0" r="r" b="b"/>
              <a:pathLst>
                <a:path w="43" h="42">
                  <a:moveTo>
                    <a:pt x="26" y="34"/>
                  </a:moveTo>
                  <a:cubicBezTo>
                    <a:pt x="26" y="38"/>
                    <a:pt x="27" y="39"/>
                    <a:pt x="32" y="39"/>
                  </a:cubicBezTo>
                  <a:cubicBezTo>
                    <a:pt x="33" y="39"/>
                    <a:pt x="33" y="39"/>
                    <a:pt x="33" y="39"/>
                  </a:cubicBezTo>
                  <a:cubicBezTo>
                    <a:pt x="33" y="42"/>
                    <a:pt x="33" y="42"/>
                    <a:pt x="33" y="42"/>
                  </a:cubicBezTo>
                  <a:cubicBezTo>
                    <a:pt x="10" y="42"/>
                    <a:pt x="10" y="42"/>
                    <a:pt x="10" y="42"/>
                  </a:cubicBezTo>
                  <a:cubicBezTo>
                    <a:pt x="10" y="39"/>
                    <a:pt x="10" y="39"/>
                    <a:pt x="10" y="39"/>
                  </a:cubicBezTo>
                  <a:cubicBezTo>
                    <a:pt x="12" y="39"/>
                    <a:pt x="12" y="39"/>
                    <a:pt x="12" y="39"/>
                  </a:cubicBezTo>
                  <a:cubicBezTo>
                    <a:pt x="16" y="39"/>
                    <a:pt x="17" y="38"/>
                    <a:pt x="17" y="34"/>
                  </a:cubicBezTo>
                  <a:cubicBezTo>
                    <a:pt x="17" y="5"/>
                    <a:pt x="17" y="5"/>
                    <a:pt x="17" y="5"/>
                  </a:cubicBezTo>
                  <a:cubicBezTo>
                    <a:pt x="10" y="5"/>
                    <a:pt x="10" y="5"/>
                    <a:pt x="10" y="5"/>
                  </a:cubicBezTo>
                  <a:cubicBezTo>
                    <a:pt x="5" y="5"/>
                    <a:pt x="4" y="6"/>
                    <a:pt x="3" y="12"/>
                  </a:cubicBezTo>
                  <a:cubicBezTo>
                    <a:pt x="0" y="12"/>
                    <a:pt x="0" y="12"/>
                    <a:pt x="0" y="12"/>
                  </a:cubicBezTo>
                  <a:cubicBezTo>
                    <a:pt x="1" y="0"/>
                    <a:pt x="1" y="0"/>
                    <a:pt x="1" y="0"/>
                  </a:cubicBezTo>
                  <a:cubicBezTo>
                    <a:pt x="3" y="0"/>
                    <a:pt x="3" y="0"/>
                    <a:pt x="3" y="0"/>
                  </a:cubicBezTo>
                  <a:cubicBezTo>
                    <a:pt x="4" y="1"/>
                    <a:pt x="4" y="1"/>
                    <a:pt x="4" y="1"/>
                  </a:cubicBezTo>
                  <a:cubicBezTo>
                    <a:pt x="5" y="1"/>
                    <a:pt x="5" y="1"/>
                    <a:pt x="6" y="1"/>
                  </a:cubicBezTo>
                  <a:cubicBezTo>
                    <a:pt x="37" y="1"/>
                    <a:pt x="37" y="1"/>
                    <a:pt x="37" y="1"/>
                  </a:cubicBezTo>
                  <a:cubicBezTo>
                    <a:pt x="39" y="1"/>
                    <a:pt x="39" y="1"/>
                    <a:pt x="40" y="0"/>
                  </a:cubicBezTo>
                  <a:cubicBezTo>
                    <a:pt x="42" y="0"/>
                    <a:pt x="42" y="0"/>
                    <a:pt x="42" y="0"/>
                  </a:cubicBezTo>
                  <a:cubicBezTo>
                    <a:pt x="43" y="12"/>
                    <a:pt x="43" y="12"/>
                    <a:pt x="43" y="12"/>
                  </a:cubicBezTo>
                  <a:cubicBezTo>
                    <a:pt x="41" y="12"/>
                    <a:pt x="41" y="12"/>
                    <a:pt x="41" y="12"/>
                  </a:cubicBezTo>
                  <a:cubicBezTo>
                    <a:pt x="40" y="6"/>
                    <a:pt x="39" y="5"/>
                    <a:pt x="34" y="5"/>
                  </a:cubicBezTo>
                  <a:cubicBezTo>
                    <a:pt x="26" y="5"/>
                    <a:pt x="26" y="5"/>
                    <a:pt x="26" y="5"/>
                  </a:cubicBezTo>
                  <a:lnTo>
                    <a:pt x="26"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35"/>
            <p:cNvSpPr>
              <a:spLocks/>
            </p:cNvSpPr>
            <p:nvPr userDrawn="1"/>
          </p:nvSpPr>
          <p:spPr bwMode="auto">
            <a:xfrm>
              <a:off x="8071069" y="6682691"/>
              <a:ext cx="51605" cy="51454"/>
            </a:xfrm>
            <a:custGeom>
              <a:avLst/>
              <a:gdLst/>
              <a:ahLst/>
              <a:cxnLst>
                <a:cxn ang="0">
                  <a:pos x="27" y="34"/>
                </a:cxn>
                <a:cxn ang="0">
                  <a:pos x="32" y="39"/>
                </a:cxn>
                <a:cxn ang="0">
                  <a:pos x="34" y="39"/>
                </a:cxn>
                <a:cxn ang="0">
                  <a:pos x="34" y="42"/>
                </a:cxn>
                <a:cxn ang="0">
                  <a:pos x="11" y="42"/>
                </a:cxn>
                <a:cxn ang="0">
                  <a:pos x="11" y="39"/>
                </a:cxn>
                <a:cxn ang="0">
                  <a:pos x="13" y="39"/>
                </a:cxn>
                <a:cxn ang="0">
                  <a:pos x="18" y="34"/>
                </a:cxn>
                <a:cxn ang="0">
                  <a:pos x="18" y="5"/>
                </a:cxn>
                <a:cxn ang="0">
                  <a:pos x="10" y="5"/>
                </a:cxn>
                <a:cxn ang="0">
                  <a:pos x="3" y="12"/>
                </a:cxn>
                <a:cxn ang="0">
                  <a:pos x="0" y="12"/>
                </a:cxn>
                <a:cxn ang="0">
                  <a:pos x="2" y="0"/>
                </a:cxn>
                <a:cxn ang="0">
                  <a:pos x="4" y="0"/>
                </a:cxn>
                <a:cxn ang="0">
                  <a:pos x="5" y="1"/>
                </a:cxn>
                <a:cxn ang="0">
                  <a:pos x="7" y="1"/>
                </a:cxn>
                <a:cxn ang="0">
                  <a:pos x="38" y="1"/>
                </a:cxn>
                <a:cxn ang="0">
                  <a:pos x="41" y="0"/>
                </a:cxn>
                <a:cxn ang="0">
                  <a:pos x="43" y="0"/>
                </a:cxn>
                <a:cxn ang="0">
                  <a:pos x="44" y="12"/>
                </a:cxn>
                <a:cxn ang="0">
                  <a:pos x="41" y="12"/>
                </a:cxn>
                <a:cxn ang="0">
                  <a:pos x="34" y="5"/>
                </a:cxn>
                <a:cxn ang="0">
                  <a:pos x="27" y="5"/>
                </a:cxn>
                <a:cxn ang="0">
                  <a:pos x="27" y="34"/>
                </a:cxn>
              </a:cxnLst>
              <a:rect l="0" t="0" r="r" b="b"/>
              <a:pathLst>
                <a:path w="44" h="42">
                  <a:moveTo>
                    <a:pt x="27" y="34"/>
                  </a:moveTo>
                  <a:cubicBezTo>
                    <a:pt x="27" y="38"/>
                    <a:pt x="28" y="39"/>
                    <a:pt x="32" y="39"/>
                  </a:cubicBezTo>
                  <a:cubicBezTo>
                    <a:pt x="34" y="39"/>
                    <a:pt x="34" y="39"/>
                    <a:pt x="34" y="39"/>
                  </a:cubicBezTo>
                  <a:cubicBezTo>
                    <a:pt x="34" y="42"/>
                    <a:pt x="34" y="42"/>
                    <a:pt x="34" y="42"/>
                  </a:cubicBezTo>
                  <a:cubicBezTo>
                    <a:pt x="11" y="42"/>
                    <a:pt x="11" y="42"/>
                    <a:pt x="11" y="42"/>
                  </a:cubicBezTo>
                  <a:cubicBezTo>
                    <a:pt x="11" y="39"/>
                    <a:pt x="11" y="39"/>
                    <a:pt x="11" y="39"/>
                  </a:cubicBezTo>
                  <a:cubicBezTo>
                    <a:pt x="13" y="39"/>
                    <a:pt x="13" y="39"/>
                    <a:pt x="13" y="39"/>
                  </a:cubicBezTo>
                  <a:cubicBezTo>
                    <a:pt x="16" y="39"/>
                    <a:pt x="18" y="38"/>
                    <a:pt x="18" y="34"/>
                  </a:cubicBezTo>
                  <a:cubicBezTo>
                    <a:pt x="18" y="5"/>
                    <a:pt x="18" y="5"/>
                    <a:pt x="18" y="5"/>
                  </a:cubicBezTo>
                  <a:cubicBezTo>
                    <a:pt x="10" y="5"/>
                    <a:pt x="10" y="5"/>
                    <a:pt x="10" y="5"/>
                  </a:cubicBezTo>
                  <a:cubicBezTo>
                    <a:pt x="5" y="5"/>
                    <a:pt x="4" y="6"/>
                    <a:pt x="3" y="12"/>
                  </a:cubicBezTo>
                  <a:cubicBezTo>
                    <a:pt x="0" y="12"/>
                    <a:pt x="0" y="12"/>
                    <a:pt x="0" y="12"/>
                  </a:cubicBezTo>
                  <a:cubicBezTo>
                    <a:pt x="2" y="0"/>
                    <a:pt x="2" y="0"/>
                    <a:pt x="2" y="0"/>
                  </a:cubicBezTo>
                  <a:cubicBezTo>
                    <a:pt x="4" y="0"/>
                    <a:pt x="4" y="0"/>
                    <a:pt x="4" y="0"/>
                  </a:cubicBezTo>
                  <a:cubicBezTo>
                    <a:pt x="4" y="1"/>
                    <a:pt x="5" y="1"/>
                    <a:pt x="5" y="1"/>
                  </a:cubicBezTo>
                  <a:cubicBezTo>
                    <a:pt x="5" y="1"/>
                    <a:pt x="6" y="1"/>
                    <a:pt x="7" y="1"/>
                  </a:cubicBezTo>
                  <a:cubicBezTo>
                    <a:pt x="38" y="1"/>
                    <a:pt x="38" y="1"/>
                    <a:pt x="38" y="1"/>
                  </a:cubicBezTo>
                  <a:cubicBezTo>
                    <a:pt x="39" y="1"/>
                    <a:pt x="40" y="1"/>
                    <a:pt x="41" y="0"/>
                  </a:cubicBezTo>
                  <a:cubicBezTo>
                    <a:pt x="43" y="0"/>
                    <a:pt x="43" y="0"/>
                    <a:pt x="43" y="0"/>
                  </a:cubicBezTo>
                  <a:cubicBezTo>
                    <a:pt x="44" y="12"/>
                    <a:pt x="44" y="12"/>
                    <a:pt x="44" y="12"/>
                  </a:cubicBezTo>
                  <a:cubicBezTo>
                    <a:pt x="41" y="12"/>
                    <a:pt x="41" y="12"/>
                    <a:pt x="41" y="12"/>
                  </a:cubicBezTo>
                  <a:cubicBezTo>
                    <a:pt x="40" y="6"/>
                    <a:pt x="39" y="5"/>
                    <a:pt x="34" y="5"/>
                  </a:cubicBezTo>
                  <a:cubicBezTo>
                    <a:pt x="27" y="5"/>
                    <a:pt x="27" y="5"/>
                    <a:pt x="27" y="5"/>
                  </a:cubicBezTo>
                  <a:lnTo>
                    <a:pt x="27"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36"/>
            <p:cNvSpPr>
              <a:spLocks/>
            </p:cNvSpPr>
            <p:nvPr userDrawn="1"/>
          </p:nvSpPr>
          <p:spPr bwMode="auto">
            <a:xfrm>
              <a:off x="8130998" y="6682691"/>
              <a:ext cx="34959" cy="51454"/>
            </a:xfrm>
            <a:custGeom>
              <a:avLst/>
              <a:gdLst/>
              <a:ahLst/>
              <a:cxnLst>
                <a:cxn ang="0">
                  <a:pos x="0" y="30"/>
                </a:cxn>
                <a:cxn ang="0">
                  <a:pos x="2" y="30"/>
                </a:cxn>
                <a:cxn ang="0">
                  <a:pos x="13" y="39"/>
                </a:cxn>
                <a:cxn ang="0">
                  <a:pos x="21" y="33"/>
                </a:cxn>
                <a:cxn ang="0">
                  <a:pos x="0" y="11"/>
                </a:cxn>
                <a:cxn ang="0">
                  <a:pos x="13" y="0"/>
                </a:cxn>
                <a:cxn ang="0">
                  <a:pos x="23" y="2"/>
                </a:cxn>
                <a:cxn ang="0">
                  <a:pos x="24" y="1"/>
                </a:cxn>
                <a:cxn ang="0">
                  <a:pos x="26" y="1"/>
                </a:cxn>
                <a:cxn ang="0">
                  <a:pos x="27" y="12"/>
                </a:cxn>
                <a:cxn ang="0">
                  <a:pos x="24" y="12"/>
                </a:cxn>
                <a:cxn ang="0">
                  <a:pos x="14" y="3"/>
                </a:cxn>
                <a:cxn ang="0">
                  <a:pos x="8" y="8"/>
                </a:cxn>
                <a:cxn ang="0">
                  <a:pos x="26" y="22"/>
                </a:cxn>
                <a:cxn ang="0">
                  <a:pos x="29" y="30"/>
                </a:cxn>
                <a:cxn ang="0">
                  <a:pos x="15" y="42"/>
                </a:cxn>
                <a:cxn ang="0">
                  <a:pos x="4" y="40"/>
                </a:cxn>
                <a:cxn ang="0">
                  <a:pos x="3" y="41"/>
                </a:cxn>
                <a:cxn ang="0">
                  <a:pos x="1" y="41"/>
                </a:cxn>
                <a:cxn ang="0">
                  <a:pos x="0" y="30"/>
                </a:cxn>
              </a:cxnLst>
              <a:rect l="0" t="0" r="r" b="b"/>
              <a:pathLst>
                <a:path w="29" h="42">
                  <a:moveTo>
                    <a:pt x="0" y="30"/>
                  </a:moveTo>
                  <a:cubicBezTo>
                    <a:pt x="2" y="30"/>
                    <a:pt x="2" y="30"/>
                    <a:pt x="2" y="30"/>
                  </a:cubicBezTo>
                  <a:cubicBezTo>
                    <a:pt x="4" y="36"/>
                    <a:pt x="8" y="39"/>
                    <a:pt x="13" y="39"/>
                  </a:cubicBezTo>
                  <a:cubicBezTo>
                    <a:pt x="18" y="39"/>
                    <a:pt x="21" y="37"/>
                    <a:pt x="21" y="33"/>
                  </a:cubicBezTo>
                  <a:cubicBezTo>
                    <a:pt x="21" y="23"/>
                    <a:pt x="0" y="24"/>
                    <a:pt x="0" y="11"/>
                  </a:cubicBezTo>
                  <a:cubicBezTo>
                    <a:pt x="0" y="5"/>
                    <a:pt x="6" y="0"/>
                    <a:pt x="13" y="0"/>
                  </a:cubicBezTo>
                  <a:cubicBezTo>
                    <a:pt x="18" y="0"/>
                    <a:pt x="22" y="2"/>
                    <a:pt x="23" y="2"/>
                  </a:cubicBezTo>
                  <a:cubicBezTo>
                    <a:pt x="23" y="2"/>
                    <a:pt x="24" y="2"/>
                    <a:pt x="24" y="1"/>
                  </a:cubicBezTo>
                  <a:cubicBezTo>
                    <a:pt x="26" y="1"/>
                    <a:pt x="26" y="1"/>
                    <a:pt x="26" y="1"/>
                  </a:cubicBezTo>
                  <a:cubicBezTo>
                    <a:pt x="27" y="12"/>
                    <a:pt x="27" y="12"/>
                    <a:pt x="27" y="12"/>
                  </a:cubicBezTo>
                  <a:cubicBezTo>
                    <a:pt x="24" y="12"/>
                    <a:pt x="24" y="12"/>
                    <a:pt x="24" y="12"/>
                  </a:cubicBezTo>
                  <a:cubicBezTo>
                    <a:pt x="23" y="7"/>
                    <a:pt x="19" y="3"/>
                    <a:pt x="14" y="3"/>
                  </a:cubicBezTo>
                  <a:cubicBezTo>
                    <a:pt x="10" y="3"/>
                    <a:pt x="8" y="5"/>
                    <a:pt x="8" y="8"/>
                  </a:cubicBezTo>
                  <a:cubicBezTo>
                    <a:pt x="8" y="14"/>
                    <a:pt x="18" y="15"/>
                    <a:pt x="26" y="22"/>
                  </a:cubicBezTo>
                  <a:cubicBezTo>
                    <a:pt x="28" y="25"/>
                    <a:pt x="29" y="27"/>
                    <a:pt x="29" y="30"/>
                  </a:cubicBezTo>
                  <a:cubicBezTo>
                    <a:pt x="29" y="37"/>
                    <a:pt x="23" y="42"/>
                    <a:pt x="15" y="42"/>
                  </a:cubicBezTo>
                  <a:cubicBezTo>
                    <a:pt x="10" y="42"/>
                    <a:pt x="6" y="40"/>
                    <a:pt x="4" y="40"/>
                  </a:cubicBezTo>
                  <a:cubicBezTo>
                    <a:pt x="4" y="40"/>
                    <a:pt x="3" y="41"/>
                    <a:pt x="3" y="41"/>
                  </a:cubicBezTo>
                  <a:cubicBezTo>
                    <a:pt x="1" y="41"/>
                    <a:pt x="1" y="41"/>
                    <a:pt x="1" y="41"/>
                  </a:cubicBezTo>
                  <a:lnTo>
                    <a:pt x="0"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37"/>
            <p:cNvSpPr>
              <a:spLocks/>
            </p:cNvSpPr>
            <p:nvPr userDrawn="1"/>
          </p:nvSpPr>
          <p:spPr bwMode="auto">
            <a:xfrm>
              <a:off x="8197586" y="6668969"/>
              <a:ext cx="31629" cy="65176"/>
            </a:xfrm>
            <a:custGeom>
              <a:avLst/>
              <a:gdLst/>
              <a:ahLst/>
              <a:cxnLst>
                <a:cxn ang="0">
                  <a:pos x="0" y="0"/>
                </a:cxn>
                <a:cxn ang="0">
                  <a:pos x="27" y="0"/>
                </a:cxn>
                <a:cxn ang="0">
                  <a:pos x="27" y="3"/>
                </a:cxn>
                <a:cxn ang="0">
                  <a:pos x="26" y="3"/>
                </a:cxn>
                <a:cxn ang="0">
                  <a:pos x="19" y="10"/>
                </a:cxn>
                <a:cxn ang="0">
                  <a:pos x="19" y="44"/>
                </a:cxn>
                <a:cxn ang="0">
                  <a:pos x="26" y="50"/>
                </a:cxn>
                <a:cxn ang="0">
                  <a:pos x="27" y="50"/>
                </a:cxn>
                <a:cxn ang="0">
                  <a:pos x="27" y="54"/>
                </a:cxn>
                <a:cxn ang="0">
                  <a:pos x="0" y="54"/>
                </a:cxn>
                <a:cxn ang="0">
                  <a:pos x="0" y="50"/>
                </a:cxn>
                <a:cxn ang="0">
                  <a:pos x="1" y="50"/>
                </a:cxn>
                <a:cxn ang="0">
                  <a:pos x="7" y="44"/>
                </a:cxn>
                <a:cxn ang="0">
                  <a:pos x="7" y="10"/>
                </a:cxn>
                <a:cxn ang="0">
                  <a:pos x="1" y="3"/>
                </a:cxn>
                <a:cxn ang="0">
                  <a:pos x="0" y="3"/>
                </a:cxn>
                <a:cxn ang="0">
                  <a:pos x="0" y="0"/>
                </a:cxn>
              </a:cxnLst>
              <a:rect l="0" t="0" r="r" b="b"/>
              <a:pathLst>
                <a:path w="27" h="54">
                  <a:moveTo>
                    <a:pt x="0" y="0"/>
                  </a:moveTo>
                  <a:cubicBezTo>
                    <a:pt x="27" y="0"/>
                    <a:pt x="27" y="0"/>
                    <a:pt x="27" y="0"/>
                  </a:cubicBezTo>
                  <a:cubicBezTo>
                    <a:pt x="27" y="3"/>
                    <a:pt x="27" y="3"/>
                    <a:pt x="27" y="3"/>
                  </a:cubicBezTo>
                  <a:cubicBezTo>
                    <a:pt x="26" y="3"/>
                    <a:pt x="26" y="3"/>
                    <a:pt x="26" y="3"/>
                  </a:cubicBezTo>
                  <a:cubicBezTo>
                    <a:pt x="21" y="3"/>
                    <a:pt x="19" y="5"/>
                    <a:pt x="19" y="10"/>
                  </a:cubicBezTo>
                  <a:cubicBezTo>
                    <a:pt x="19" y="44"/>
                    <a:pt x="19" y="44"/>
                    <a:pt x="19" y="44"/>
                  </a:cubicBezTo>
                  <a:cubicBezTo>
                    <a:pt x="19" y="48"/>
                    <a:pt x="21" y="50"/>
                    <a:pt x="26" y="50"/>
                  </a:cubicBezTo>
                  <a:cubicBezTo>
                    <a:pt x="27" y="50"/>
                    <a:pt x="27" y="50"/>
                    <a:pt x="27" y="50"/>
                  </a:cubicBezTo>
                  <a:cubicBezTo>
                    <a:pt x="27" y="54"/>
                    <a:pt x="27" y="54"/>
                    <a:pt x="27" y="54"/>
                  </a:cubicBezTo>
                  <a:cubicBezTo>
                    <a:pt x="0" y="54"/>
                    <a:pt x="0" y="54"/>
                    <a:pt x="0" y="54"/>
                  </a:cubicBezTo>
                  <a:cubicBezTo>
                    <a:pt x="0" y="50"/>
                    <a:pt x="0" y="50"/>
                    <a:pt x="0" y="50"/>
                  </a:cubicBezTo>
                  <a:cubicBezTo>
                    <a:pt x="1" y="50"/>
                    <a:pt x="1" y="50"/>
                    <a:pt x="1" y="50"/>
                  </a:cubicBezTo>
                  <a:cubicBezTo>
                    <a:pt x="6" y="50"/>
                    <a:pt x="7" y="48"/>
                    <a:pt x="7" y="44"/>
                  </a:cubicBezTo>
                  <a:cubicBezTo>
                    <a:pt x="7" y="10"/>
                    <a:pt x="7" y="10"/>
                    <a:pt x="7" y="10"/>
                  </a:cubicBezTo>
                  <a:cubicBezTo>
                    <a:pt x="7" y="5"/>
                    <a:pt x="6" y="3"/>
                    <a:pt x="1" y="3"/>
                  </a:cubicBezTo>
                  <a:cubicBezTo>
                    <a:pt x="0" y="3"/>
                    <a:pt x="0" y="3"/>
                    <a:pt x="0" y="3"/>
                  </a:cubicBez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38"/>
            <p:cNvSpPr>
              <a:spLocks/>
            </p:cNvSpPr>
            <p:nvPr userDrawn="1"/>
          </p:nvSpPr>
          <p:spPr bwMode="auto">
            <a:xfrm>
              <a:off x="8237538" y="6684406"/>
              <a:ext cx="58264" cy="49739"/>
            </a:xfrm>
            <a:custGeom>
              <a:avLst/>
              <a:gdLst/>
              <a:ahLst/>
              <a:cxnLst>
                <a:cxn ang="0">
                  <a:pos x="9" y="33"/>
                </a:cxn>
                <a:cxn ang="0">
                  <a:pos x="15" y="38"/>
                </a:cxn>
                <a:cxn ang="0">
                  <a:pos x="15" y="41"/>
                </a:cxn>
                <a:cxn ang="0">
                  <a:pos x="0" y="41"/>
                </a:cxn>
                <a:cxn ang="0">
                  <a:pos x="0" y="38"/>
                </a:cxn>
                <a:cxn ang="0">
                  <a:pos x="0" y="38"/>
                </a:cxn>
                <a:cxn ang="0">
                  <a:pos x="5" y="34"/>
                </a:cxn>
                <a:cxn ang="0">
                  <a:pos x="5" y="4"/>
                </a:cxn>
                <a:cxn ang="0">
                  <a:pos x="0" y="3"/>
                </a:cxn>
                <a:cxn ang="0">
                  <a:pos x="0" y="0"/>
                </a:cxn>
                <a:cxn ang="0">
                  <a:pos x="13" y="0"/>
                </a:cxn>
                <a:cxn ang="0">
                  <a:pos x="39" y="28"/>
                </a:cxn>
                <a:cxn ang="0">
                  <a:pos x="39" y="8"/>
                </a:cxn>
                <a:cxn ang="0">
                  <a:pos x="33" y="3"/>
                </a:cxn>
                <a:cxn ang="0">
                  <a:pos x="33" y="3"/>
                </a:cxn>
                <a:cxn ang="0">
                  <a:pos x="33" y="0"/>
                </a:cxn>
                <a:cxn ang="0">
                  <a:pos x="49" y="0"/>
                </a:cxn>
                <a:cxn ang="0">
                  <a:pos x="49" y="3"/>
                </a:cxn>
                <a:cxn ang="0">
                  <a:pos x="49" y="3"/>
                </a:cxn>
                <a:cxn ang="0">
                  <a:pos x="43" y="6"/>
                </a:cxn>
                <a:cxn ang="0">
                  <a:pos x="43" y="41"/>
                </a:cxn>
                <a:cxn ang="0">
                  <a:pos x="40" y="41"/>
                </a:cxn>
                <a:cxn ang="0">
                  <a:pos x="9" y="8"/>
                </a:cxn>
                <a:cxn ang="0">
                  <a:pos x="9" y="33"/>
                </a:cxn>
              </a:cxnLst>
              <a:rect l="0" t="0" r="r" b="b"/>
              <a:pathLst>
                <a:path w="49" h="41">
                  <a:moveTo>
                    <a:pt x="9" y="33"/>
                  </a:moveTo>
                  <a:cubicBezTo>
                    <a:pt x="9" y="37"/>
                    <a:pt x="10" y="38"/>
                    <a:pt x="15" y="38"/>
                  </a:cubicBezTo>
                  <a:cubicBezTo>
                    <a:pt x="15" y="41"/>
                    <a:pt x="15" y="41"/>
                    <a:pt x="15" y="41"/>
                  </a:cubicBezTo>
                  <a:cubicBezTo>
                    <a:pt x="0" y="41"/>
                    <a:pt x="0" y="41"/>
                    <a:pt x="0" y="41"/>
                  </a:cubicBezTo>
                  <a:cubicBezTo>
                    <a:pt x="0" y="38"/>
                    <a:pt x="0" y="38"/>
                    <a:pt x="0" y="38"/>
                  </a:cubicBezTo>
                  <a:cubicBezTo>
                    <a:pt x="0" y="38"/>
                    <a:pt x="0" y="38"/>
                    <a:pt x="0" y="38"/>
                  </a:cubicBezTo>
                  <a:cubicBezTo>
                    <a:pt x="4" y="38"/>
                    <a:pt x="5" y="37"/>
                    <a:pt x="5" y="34"/>
                  </a:cubicBezTo>
                  <a:cubicBezTo>
                    <a:pt x="5" y="4"/>
                    <a:pt x="5" y="4"/>
                    <a:pt x="5" y="4"/>
                  </a:cubicBezTo>
                  <a:cubicBezTo>
                    <a:pt x="3" y="3"/>
                    <a:pt x="2" y="3"/>
                    <a:pt x="0" y="3"/>
                  </a:cubicBezTo>
                  <a:cubicBezTo>
                    <a:pt x="0" y="0"/>
                    <a:pt x="0" y="0"/>
                    <a:pt x="0" y="0"/>
                  </a:cubicBezTo>
                  <a:cubicBezTo>
                    <a:pt x="13" y="0"/>
                    <a:pt x="13" y="0"/>
                    <a:pt x="13" y="0"/>
                  </a:cubicBezTo>
                  <a:cubicBezTo>
                    <a:pt x="39" y="28"/>
                    <a:pt x="39" y="28"/>
                    <a:pt x="39" y="28"/>
                  </a:cubicBezTo>
                  <a:cubicBezTo>
                    <a:pt x="39" y="8"/>
                    <a:pt x="39" y="8"/>
                    <a:pt x="39" y="8"/>
                  </a:cubicBezTo>
                  <a:cubicBezTo>
                    <a:pt x="39" y="4"/>
                    <a:pt x="38" y="3"/>
                    <a:pt x="33" y="3"/>
                  </a:cubicBezTo>
                  <a:cubicBezTo>
                    <a:pt x="33" y="3"/>
                    <a:pt x="33" y="3"/>
                    <a:pt x="33" y="3"/>
                  </a:cubicBezTo>
                  <a:cubicBezTo>
                    <a:pt x="33" y="0"/>
                    <a:pt x="33" y="0"/>
                    <a:pt x="33" y="0"/>
                  </a:cubicBezTo>
                  <a:cubicBezTo>
                    <a:pt x="49" y="0"/>
                    <a:pt x="49" y="0"/>
                    <a:pt x="49" y="0"/>
                  </a:cubicBezTo>
                  <a:cubicBezTo>
                    <a:pt x="49" y="3"/>
                    <a:pt x="49" y="3"/>
                    <a:pt x="49" y="3"/>
                  </a:cubicBezTo>
                  <a:cubicBezTo>
                    <a:pt x="49" y="3"/>
                    <a:pt x="49" y="3"/>
                    <a:pt x="49" y="3"/>
                  </a:cubicBezTo>
                  <a:cubicBezTo>
                    <a:pt x="45" y="3"/>
                    <a:pt x="43" y="4"/>
                    <a:pt x="43" y="6"/>
                  </a:cubicBezTo>
                  <a:cubicBezTo>
                    <a:pt x="43" y="41"/>
                    <a:pt x="43" y="41"/>
                    <a:pt x="43" y="41"/>
                  </a:cubicBezTo>
                  <a:cubicBezTo>
                    <a:pt x="40" y="41"/>
                    <a:pt x="40" y="41"/>
                    <a:pt x="40" y="41"/>
                  </a:cubicBezTo>
                  <a:cubicBezTo>
                    <a:pt x="9" y="8"/>
                    <a:pt x="9" y="8"/>
                    <a:pt x="9" y="8"/>
                  </a:cubicBezTo>
                  <a:lnTo>
                    <a:pt x="9" y="3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39"/>
            <p:cNvSpPr>
              <a:spLocks/>
            </p:cNvSpPr>
            <p:nvPr userDrawn="1"/>
          </p:nvSpPr>
          <p:spPr bwMode="auto">
            <a:xfrm>
              <a:off x="8304126" y="6682691"/>
              <a:ext cx="34959" cy="51454"/>
            </a:xfrm>
            <a:custGeom>
              <a:avLst/>
              <a:gdLst/>
              <a:ahLst/>
              <a:cxnLst>
                <a:cxn ang="0">
                  <a:pos x="0" y="30"/>
                </a:cxn>
                <a:cxn ang="0">
                  <a:pos x="3" y="30"/>
                </a:cxn>
                <a:cxn ang="0">
                  <a:pos x="14" y="39"/>
                </a:cxn>
                <a:cxn ang="0">
                  <a:pos x="21" y="33"/>
                </a:cxn>
                <a:cxn ang="0">
                  <a:pos x="0" y="11"/>
                </a:cxn>
                <a:cxn ang="0">
                  <a:pos x="13" y="0"/>
                </a:cxn>
                <a:cxn ang="0">
                  <a:pos x="23" y="2"/>
                </a:cxn>
                <a:cxn ang="0">
                  <a:pos x="25" y="1"/>
                </a:cxn>
                <a:cxn ang="0">
                  <a:pos x="26" y="1"/>
                </a:cxn>
                <a:cxn ang="0">
                  <a:pos x="27" y="12"/>
                </a:cxn>
                <a:cxn ang="0">
                  <a:pos x="25" y="12"/>
                </a:cxn>
                <a:cxn ang="0">
                  <a:pos x="14" y="3"/>
                </a:cxn>
                <a:cxn ang="0">
                  <a:pos x="8" y="8"/>
                </a:cxn>
                <a:cxn ang="0">
                  <a:pos x="26" y="22"/>
                </a:cxn>
                <a:cxn ang="0">
                  <a:pos x="30" y="30"/>
                </a:cxn>
                <a:cxn ang="0">
                  <a:pos x="16" y="42"/>
                </a:cxn>
                <a:cxn ang="0">
                  <a:pos x="5" y="40"/>
                </a:cxn>
                <a:cxn ang="0">
                  <a:pos x="3" y="41"/>
                </a:cxn>
                <a:cxn ang="0">
                  <a:pos x="2" y="41"/>
                </a:cxn>
                <a:cxn ang="0">
                  <a:pos x="0" y="30"/>
                </a:cxn>
              </a:cxnLst>
              <a:rect l="0" t="0" r="r" b="b"/>
              <a:pathLst>
                <a:path w="30" h="42">
                  <a:moveTo>
                    <a:pt x="0" y="30"/>
                  </a:moveTo>
                  <a:cubicBezTo>
                    <a:pt x="3" y="30"/>
                    <a:pt x="3" y="30"/>
                    <a:pt x="3" y="30"/>
                  </a:cubicBezTo>
                  <a:cubicBezTo>
                    <a:pt x="5" y="36"/>
                    <a:pt x="9" y="39"/>
                    <a:pt x="14" y="39"/>
                  </a:cubicBezTo>
                  <a:cubicBezTo>
                    <a:pt x="18" y="39"/>
                    <a:pt x="21" y="37"/>
                    <a:pt x="21" y="33"/>
                  </a:cubicBezTo>
                  <a:cubicBezTo>
                    <a:pt x="21" y="23"/>
                    <a:pt x="0" y="24"/>
                    <a:pt x="0" y="11"/>
                  </a:cubicBezTo>
                  <a:cubicBezTo>
                    <a:pt x="0" y="5"/>
                    <a:pt x="6" y="0"/>
                    <a:pt x="13" y="0"/>
                  </a:cubicBezTo>
                  <a:cubicBezTo>
                    <a:pt x="18" y="0"/>
                    <a:pt x="22" y="2"/>
                    <a:pt x="23" y="2"/>
                  </a:cubicBezTo>
                  <a:cubicBezTo>
                    <a:pt x="24" y="2"/>
                    <a:pt x="24" y="2"/>
                    <a:pt x="25" y="1"/>
                  </a:cubicBezTo>
                  <a:cubicBezTo>
                    <a:pt x="26" y="1"/>
                    <a:pt x="26" y="1"/>
                    <a:pt x="26" y="1"/>
                  </a:cubicBezTo>
                  <a:cubicBezTo>
                    <a:pt x="27" y="12"/>
                    <a:pt x="27" y="12"/>
                    <a:pt x="27" y="12"/>
                  </a:cubicBezTo>
                  <a:cubicBezTo>
                    <a:pt x="25" y="12"/>
                    <a:pt x="25" y="12"/>
                    <a:pt x="25" y="12"/>
                  </a:cubicBezTo>
                  <a:cubicBezTo>
                    <a:pt x="23" y="7"/>
                    <a:pt x="19" y="3"/>
                    <a:pt x="14" y="3"/>
                  </a:cubicBezTo>
                  <a:cubicBezTo>
                    <a:pt x="11" y="3"/>
                    <a:pt x="8" y="5"/>
                    <a:pt x="8" y="8"/>
                  </a:cubicBezTo>
                  <a:cubicBezTo>
                    <a:pt x="8" y="14"/>
                    <a:pt x="19" y="15"/>
                    <a:pt x="26" y="22"/>
                  </a:cubicBezTo>
                  <a:cubicBezTo>
                    <a:pt x="28" y="25"/>
                    <a:pt x="30" y="27"/>
                    <a:pt x="30" y="30"/>
                  </a:cubicBezTo>
                  <a:cubicBezTo>
                    <a:pt x="30" y="37"/>
                    <a:pt x="23" y="42"/>
                    <a:pt x="16" y="42"/>
                  </a:cubicBezTo>
                  <a:cubicBezTo>
                    <a:pt x="11" y="42"/>
                    <a:pt x="6" y="40"/>
                    <a:pt x="5" y="40"/>
                  </a:cubicBezTo>
                  <a:cubicBezTo>
                    <a:pt x="4" y="40"/>
                    <a:pt x="4" y="41"/>
                    <a:pt x="3" y="41"/>
                  </a:cubicBezTo>
                  <a:cubicBezTo>
                    <a:pt x="2" y="41"/>
                    <a:pt x="2" y="41"/>
                    <a:pt x="2" y="41"/>
                  </a:cubicBezTo>
                  <a:lnTo>
                    <a:pt x="0"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40"/>
            <p:cNvSpPr>
              <a:spLocks/>
            </p:cNvSpPr>
            <p:nvPr userDrawn="1"/>
          </p:nvSpPr>
          <p:spPr bwMode="auto">
            <a:xfrm>
              <a:off x="8345743" y="6682691"/>
              <a:ext cx="51605" cy="51454"/>
            </a:xfrm>
            <a:custGeom>
              <a:avLst/>
              <a:gdLst/>
              <a:ahLst/>
              <a:cxnLst>
                <a:cxn ang="0">
                  <a:pos x="26" y="34"/>
                </a:cxn>
                <a:cxn ang="0">
                  <a:pos x="32" y="39"/>
                </a:cxn>
                <a:cxn ang="0">
                  <a:pos x="33" y="39"/>
                </a:cxn>
                <a:cxn ang="0">
                  <a:pos x="33" y="42"/>
                </a:cxn>
                <a:cxn ang="0">
                  <a:pos x="10" y="42"/>
                </a:cxn>
                <a:cxn ang="0">
                  <a:pos x="10" y="39"/>
                </a:cxn>
                <a:cxn ang="0">
                  <a:pos x="12" y="39"/>
                </a:cxn>
                <a:cxn ang="0">
                  <a:pos x="17" y="34"/>
                </a:cxn>
                <a:cxn ang="0">
                  <a:pos x="17" y="5"/>
                </a:cxn>
                <a:cxn ang="0">
                  <a:pos x="10" y="5"/>
                </a:cxn>
                <a:cxn ang="0">
                  <a:pos x="3" y="12"/>
                </a:cxn>
                <a:cxn ang="0">
                  <a:pos x="0" y="12"/>
                </a:cxn>
                <a:cxn ang="0">
                  <a:pos x="1" y="0"/>
                </a:cxn>
                <a:cxn ang="0">
                  <a:pos x="3" y="0"/>
                </a:cxn>
                <a:cxn ang="0">
                  <a:pos x="5" y="1"/>
                </a:cxn>
                <a:cxn ang="0">
                  <a:pos x="6" y="1"/>
                </a:cxn>
                <a:cxn ang="0">
                  <a:pos x="37" y="1"/>
                </a:cxn>
                <a:cxn ang="0">
                  <a:pos x="40" y="0"/>
                </a:cxn>
                <a:cxn ang="0">
                  <a:pos x="42" y="0"/>
                </a:cxn>
                <a:cxn ang="0">
                  <a:pos x="44" y="12"/>
                </a:cxn>
                <a:cxn ang="0">
                  <a:pos x="41" y="12"/>
                </a:cxn>
                <a:cxn ang="0">
                  <a:pos x="34" y="5"/>
                </a:cxn>
                <a:cxn ang="0">
                  <a:pos x="26" y="5"/>
                </a:cxn>
                <a:cxn ang="0">
                  <a:pos x="26" y="34"/>
                </a:cxn>
              </a:cxnLst>
              <a:rect l="0" t="0" r="r" b="b"/>
              <a:pathLst>
                <a:path w="44" h="42">
                  <a:moveTo>
                    <a:pt x="26" y="34"/>
                  </a:moveTo>
                  <a:cubicBezTo>
                    <a:pt x="26" y="38"/>
                    <a:pt x="27" y="39"/>
                    <a:pt x="32" y="39"/>
                  </a:cubicBezTo>
                  <a:cubicBezTo>
                    <a:pt x="33" y="39"/>
                    <a:pt x="33" y="39"/>
                    <a:pt x="33" y="39"/>
                  </a:cubicBezTo>
                  <a:cubicBezTo>
                    <a:pt x="33" y="42"/>
                    <a:pt x="33" y="42"/>
                    <a:pt x="33" y="42"/>
                  </a:cubicBezTo>
                  <a:cubicBezTo>
                    <a:pt x="10" y="42"/>
                    <a:pt x="10" y="42"/>
                    <a:pt x="10" y="42"/>
                  </a:cubicBezTo>
                  <a:cubicBezTo>
                    <a:pt x="10" y="39"/>
                    <a:pt x="10" y="39"/>
                    <a:pt x="10" y="39"/>
                  </a:cubicBezTo>
                  <a:cubicBezTo>
                    <a:pt x="12" y="39"/>
                    <a:pt x="12" y="39"/>
                    <a:pt x="12" y="39"/>
                  </a:cubicBezTo>
                  <a:cubicBezTo>
                    <a:pt x="16" y="39"/>
                    <a:pt x="17" y="38"/>
                    <a:pt x="17" y="34"/>
                  </a:cubicBezTo>
                  <a:cubicBezTo>
                    <a:pt x="17" y="5"/>
                    <a:pt x="17" y="5"/>
                    <a:pt x="17" y="5"/>
                  </a:cubicBezTo>
                  <a:cubicBezTo>
                    <a:pt x="10" y="5"/>
                    <a:pt x="10" y="5"/>
                    <a:pt x="10" y="5"/>
                  </a:cubicBezTo>
                  <a:cubicBezTo>
                    <a:pt x="5" y="5"/>
                    <a:pt x="4" y="6"/>
                    <a:pt x="3" y="12"/>
                  </a:cubicBezTo>
                  <a:cubicBezTo>
                    <a:pt x="0" y="12"/>
                    <a:pt x="0" y="12"/>
                    <a:pt x="0" y="12"/>
                  </a:cubicBezTo>
                  <a:cubicBezTo>
                    <a:pt x="1" y="0"/>
                    <a:pt x="1" y="0"/>
                    <a:pt x="1" y="0"/>
                  </a:cubicBezTo>
                  <a:cubicBezTo>
                    <a:pt x="3" y="0"/>
                    <a:pt x="3" y="0"/>
                    <a:pt x="3" y="0"/>
                  </a:cubicBezTo>
                  <a:cubicBezTo>
                    <a:pt x="4" y="1"/>
                    <a:pt x="4" y="1"/>
                    <a:pt x="5" y="1"/>
                  </a:cubicBezTo>
                  <a:cubicBezTo>
                    <a:pt x="5" y="1"/>
                    <a:pt x="6" y="1"/>
                    <a:pt x="6" y="1"/>
                  </a:cubicBezTo>
                  <a:cubicBezTo>
                    <a:pt x="37" y="1"/>
                    <a:pt x="37" y="1"/>
                    <a:pt x="37" y="1"/>
                  </a:cubicBezTo>
                  <a:cubicBezTo>
                    <a:pt x="39" y="1"/>
                    <a:pt x="39" y="1"/>
                    <a:pt x="40" y="0"/>
                  </a:cubicBezTo>
                  <a:cubicBezTo>
                    <a:pt x="42" y="0"/>
                    <a:pt x="42" y="0"/>
                    <a:pt x="42" y="0"/>
                  </a:cubicBezTo>
                  <a:cubicBezTo>
                    <a:pt x="44" y="12"/>
                    <a:pt x="44" y="12"/>
                    <a:pt x="44" y="12"/>
                  </a:cubicBezTo>
                  <a:cubicBezTo>
                    <a:pt x="41" y="12"/>
                    <a:pt x="41" y="12"/>
                    <a:pt x="41" y="12"/>
                  </a:cubicBezTo>
                  <a:cubicBezTo>
                    <a:pt x="40" y="6"/>
                    <a:pt x="39" y="5"/>
                    <a:pt x="34" y="5"/>
                  </a:cubicBezTo>
                  <a:cubicBezTo>
                    <a:pt x="26" y="5"/>
                    <a:pt x="26" y="5"/>
                    <a:pt x="26" y="5"/>
                  </a:cubicBezTo>
                  <a:lnTo>
                    <a:pt x="26"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41"/>
            <p:cNvSpPr>
              <a:spLocks/>
            </p:cNvSpPr>
            <p:nvPr userDrawn="1"/>
          </p:nvSpPr>
          <p:spPr bwMode="auto">
            <a:xfrm>
              <a:off x="8404008" y="6684406"/>
              <a:ext cx="24970" cy="49739"/>
            </a:xfrm>
            <a:custGeom>
              <a:avLst/>
              <a:gdLst/>
              <a:ahLst/>
              <a:cxnLst>
                <a:cxn ang="0">
                  <a:pos x="0" y="0"/>
                </a:cxn>
                <a:cxn ang="0">
                  <a:pos x="21" y="0"/>
                </a:cxn>
                <a:cxn ang="0">
                  <a:pos x="21" y="3"/>
                </a:cxn>
                <a:cxn ang="0">
                  <a:pos x="20" y="3"/>
                </a:cxn>
                <a:cxn ang="0">
                  <a:pos x="15" y="8"/>
                </a:cxn>
                <a:cxn ang="0">
                  <a:pos x="15" y="33"/>
                </a:cxn>
                <a:cxn ang="0">
                  <a:pos x="20" y="38"/>
                </a:cxn>
                <a:cxn ang="0">
                  <a:pos x="21" y="38"/>
                </a:cxn>
                <a:cxn ang="0">
                  <a:pos x="21" y="41"/>
                </a:cxn>
                <a:cxn ang="0">
                  <a:pos x="0" y="41"/>
                </a:cxn>
                <a:cxn ang="0">
                  <a:pos x="0" y="38"/>
                </a:cxn>
                <a:cxn ang="0">
                  <a:pos x="1" y="38"/>
                </a:cxn>
                <a:cxn ang="0">
                  <a:pos x="6" y="34"/>
                </a:cxn>
                <a:cxn ang="0">
                  <a:pos x="6" y="8"/>
                </a:cxn>
                <a:cxn ang="0">
                  <a:pos x="1" y="3"/>
                </a:cxn>
                <a:cxn ang="0">
                  <a:pos x="0" y="3"/>
                </a:cxn>
                <a:cxn ang="0">
                  <a:pos x="0" y="0"/>
                </a:cxn>
              </a:cxnLst>
              <a:rect l="0" t="0" r="r" b="b"/>
              <a:pathLst>
                <a:path w="21" h="41">
                  <a:moveTo>
                    <a:pt x="0" y="0"/>
                  </a:moveTo>
                  <a:cubicBezTo>
                    <a:pt x="21" y="0"/>
                    <a:pt x="21" y="0"/>
                    <a:pt x="21" y="0"/>
                  </a:cubicBezTo>
                  <a:cubicBezTo>
                    <a:pt x="21" y="3"/>
                    <a:pt x="21" y="3"/>
                    <a:pt x="21" y="3"/>
                  </a:cubicBezTo>
                  <a:cubicBezTo>
                    <a:pt x="20" y="3"/>
                    <a:pt x="20" y="3"/>
                    <a:pt x="20" y="3"/>
                  </a:cubicBezTo>
                  <a:cubicBezTo>
                    <a:pt x="16" y="3"/>
                    <a:pt x="15" y="4"/>
                    <a:pt x="15" y="8"/>
                  </a:cubicBezTo>
                  <a:cubicBezTo>
                    <a:pt x="15" y="33"/>
                    <a:pt x="15" y="33"/>
                    <a:pt x="15" y="33"/>
                  </a:cubicBezTo>
                  <a:cubicBezTo>
                    <a:pt x="15" y="36"/>
                    <a:pt x="16" y="38"/>
                    <a:pt x="20" y="38"/>
                  </a:cubicBezTo>
                  <a:cubicBezTo>
                    <a:pt x="21" y="38"/>
                    <a:pt x="21" y="38"/>
                    <a:pt x="21" y="38"/>
                  </a:cubicBezTo>
                  <a:cubicBezTo>
                    <a:pt x="21" y="41"/>
                    <a:pt x="21" y="41"/>
                    <a:pt x="21" y="41"/>
                  </a:cubicBezTo>
                  <a:cubicBezTo>
                    <a:pt x="0" y="41"/>
                    <a:pt x="0" y="41"/>
                    <a:pt x="0" y="41"/>
                  </a:cubicBezTo>
                  <a:cubicBezTo>
                    <a:pt x="0" y="38"/>
                    <a:pt x="0" y="38"/>
                    <a:pt x="0" y="38"/>
                  </a:cubicBezTo>
                  <a:cubicBezTo>
                    <a:pt x="1" y="38"/>
                    <a:pt x="1" y="38"/>
                    <a:pt x="1" y="38"/>
                  </a:cubicBezTo>
                  <a:cubicBezTo>
                    <a:pt x="4" y="38"/>
                    <a:pt x="6" y="36"/>
                    <a:pt x="6" y="34"/>
                  </a:cubicBezTo>
                  <a:cubicBezTo>
                    <a:pt x="6" y="8"/>
                    <a:pt x="6" y="8"/>
                    <a:pt x="6" y="8"/>
                  </a:cubicBezTo>
                  <a:cubicBezTo>
                    <a:pt x="6" y="4"/>
                    <a:pt x="5" y="3"/>
                    <a:pt x="1" y="3"/>
                  </a:cubicBezTo>
                  <a:cubicBezTo>
                    <a:pt x="0" y="3"/>
                    <a:pt x="0" y="3"/>
                    <a:pt x="0" y="3"/>
                  </a:cubicBez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42"/>
            <p:cNvSpPr>
              <a:spLocks/>
            </p:cNvSpPr>
            <p:nvPr userDrawn="1"/>
          </p:nvSpPr>
          <p:spPr bwMode="auto">
            <a:xfrm>
              <a:off x="8433972" y="6682691"/>
              <a:ext cx="51605" cy="51454"/>
            </a:xfrm>
            <a:custGeom>
              <a:avLst/>
              <a:gdLst/>
              <a:ahLst/>
              <a:cxnLst>
                <a:cxn ang="0">
                  <a:pos x="26" y="34"/>
                </a:cxn>
                <a:cxn ang="0">
                  <a:pos x="32" y="39"/>
                </a:cxn>
                <a:cxn ang="0">
                  <a:pos x="33" y="39"/>
                </a:cxn>
                <a:cxn ang="0">
                  <a:pos x="33" y="42"/>
                </a:cxn>
                <a:cxn ang="0">
                  <a:pos x="10" y="42"/>
                </a:cxn>
                <a:cxn ang="0">
                  <a:pos x="10" y="39"/>
                </a:cxn>
                <a:cxn ang="0">
                  <a:pos x="12" y="39"/>
                </a:cxn>
                <a:cxn ang="0">
                  <a:pos x="17" y="34"/>
                </a:cxn>
                <a:cxn ang="0">
                  <a:pos x="17" y="5"/>
                </a:cxn>
                <a:cxn ang="0">
                  <a:pos x="10" y="5"/>
                </a:cxn>
                <a:cxn ang="0">
                  <a:pos x="3" y="12"/>
                </a:cxn>
                <a:cxn ang="0">
                  <a:pos x="0" y="12"/>
                </a:cxn>
                <a:cxn ang="0">
                  <a:pos x="1" y="0"/>
                </a:cxn>
                <a:cxn ang="0">
                  <a:pos x="3" y="0"/>
                </a:cxn>
                <a:cxn ang="0">
                  <a:pos x="5" y="1"/>
                </a:cxn>
                <a:cxn ang="0">
                  <a:pos x="6" y="1"/>
                </a:cxn>
                <a:cxn ang="0">
                  <a:pos x="37" y="1"/>
                </a:cxn>
                <a:cxn ang="0">
                  <a:pos x="40" y="0"/>
                </a:cxn>
                <a:cxn ang="0">
                  <a:pos x="42" y="0"/>
                </a:cxn>
                <a:cxn ang="0">
                  <a:pos x="44" y="12"/>
                </a:cxn>
                <a:cxn ang="0">
                  <a:pos x="41" y="12"/>
                </a:cxn>
                <a:cxn ang="0">
                  <a:pos x="34" y="5"/>
                </a:cxn>
                <a:cxn ang="0">
                  <a:pos x="26" y="5"/>
                </a:cxn>
                <a:cxn ang="0">
                  <a:pos x="26" y="34"/>
                </a:cxn>
              </a:cxnLst>
              <a:rect l="0" t="0" r="r" b="b"/>
              <a:pathLst>
                <a:path w="44" h="42">
                  <a:moveTo>
                    <a:pt x="26" y="34"/>
                  </a:moveTo>
                  <a:cubicBezTo>
                    <a:pt x="26" y="38"/>
                    <a:pt x="27" y="39"/>
                    <a:pt x="32" y="39"/>
                  </a:cubicBezTo>
                  <a:cubicBezTo>
                    <a:pt x="33" y="39"/>
                    <a:pt x="33" y="39"/>
                    <a:pt x="33" y="39"/>
                  </a:cubicBezTo>
                  <a:cubicBezTo>
                    <a:pt x="33" y="42"/>
                    <a:pt x="33" y="42"/>
                    <a:pt x="33" y="42"/>
                  </a:cubicBezTo>
                  <a:cubicBezTo>
                    <a:pt x="10" y="42"/>
                    <a:pt x="10" y="42"/>
                    <a:pt x="10" y="42"/>
                  </a:cubicBezTo>
                  <a:cubicBezTo>
                    <a:pt x="10" y="39"/>
                    <a:pt x="10" y="39"/>
                    <a:pt x="10" y="39"/>
                  </a:cubicBezTo>
                  <a:cubicBezTo>
                    <a:pt x="12" y="39"/>
                    <a:pt x="12" y="39"/>
                    <a:pt x="12" y="39"/>
                  </a:cubicBezTo>
                  <a:cubicBezTo>
                    <a:pt x="16" y="39"/>
                    <a:pt x="17" y="38"/>
                    <a:pt x="17" y="34"/>
                  </a:cubicBezTo>
                  <a:cubicBezTo>
                    <a:pt x="17" y="5"/>
                    <a:pt x="17" y="5"/>
                    <a:pt x="17" y="5"/>
                  </a:cubicBezTo>
                  <a:cubicBezTo>
                    <a:pt x="10" y="5"/>
                    <a:pt x="10" y="5"/>
                    <a:pt x="10" y="5"/>
                  </a:cubicBezTo>
                  <a:cubicBezTo>
                    <a:pt x="5" y="5"/>
                    <a:pt x="4" y="6"/>
                    <a:pt x="3" y="12"/>
                  </a:cubicBezTo>
                  <a:cubicBezTo>
                    <a:pt x="0" y="12"/>
                    <a:pt x="0" y="12"/>
                    <a:pt x="0" y="12"/>
                  </a:cubicBezTo>
                  <a:cubicBezTo>
                    <a:pt x="1" y="0"/>
                    <a:pt x="1" y="0"/>
                    <a:pt x="1" y="0"/>
                  </a:cubicBezTo>
                  <a:cubicBezTo>
                    <a:pt x="3" y="0"/>
                    <a:pt x="3" y="0"/>
                    <a:pt x="3" y="0"/>
                  </a:cubicBezTo>
                  <a:cubicBezTo>
                    <a:pt x="4" y="1"/>
                    <a:pt x="4" y="1"/>
                    <a:pt x="5" y="1"/>
                  </a:cubicBezTo>
                  <a:cubicBezTo>
                    <a:pt x="5" y="1"/>
                    <a:pt x="6" y="1"/>
                    <a:pt x="6" y="1"/>
                  </a:cubicBezTo>
                  <a:cubicBezTo>
                    <a:pt x="37" y="1"/>
                    <a:pt x="37" y="1"/>
                    <a:pt x="37" y="1"/>
                  </a:cubicBezTo>
                  <a:cubicBezTo>
                    <a:pt x="39" y="1"/>
                    <a:pt x="39" y="1"/>
                    <a:pt x="40" y="0"/>
                  </a:cubicBezTo>
                  <a:cubicBezTo>
                    <a:pt x="42" y="0"/>
                    <a:pt x="42" y="0"/>
                    <a:pt x="42" y="0"/>
                  </a:cubicBezTo>
                  <a:cubicBezTo>
                    <a:pt x="44" y="12"/>
                    <a:pt x="44" y="12"/>
                    <a:pt x="44" y="12"/>
                  </a:cubicBezTo>
                  <a:cubicBezTo>
                    <a:pt x="41" y="12"/>
                    <a:pt x="41" y="12"/>
                    <a:pt x="41" y="12"/>
                  </a:cubicBezTo>
                  <a:cubicBezTo>
                    <a:pt x="40" y="6"/>
                    <a:pt x="39" y="5"/>
                    <a:pt x="34" y="5"/>
                  </a:cubicBezTo>
                  <a:cubicBezTo>
                    <a:pt x="26" y="5"/>
                    <a:pt x="26" y="5"/>
                    <a:pt x="26" y="5"/>
                  </a:cubicBezTo>
                  <a:lnTo>
                    <a:pt x="26"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43"/>
            <p:cNvSpPr>
              <a:spLocks/>
            </p:cNvSpPr>
            <p:nvPr userDrawn="1"/>
          </p:nvSpPr>
          <p:spPr bwMode="auto">
            <a:xfrm>
              <a:off x="8490571" y="6684406"/>
              <a:ext cx="59929" cy="49739"/>
            </a:xfrm>
            <a:custGeom>
              <a:avLst/>
              <a:gdLst/>
              <a:ahLst/>
              <a:cxnLst>
                <a:cxn ang="0">
                  <a:pos x="33" y="0"/>
                </a:cxn>
                <a:cxn ang="0">
                  <a:pos x="50" y="0"/>
                </a:cxn>
                <a:cxn ang="0">
                  <a:pos x="50" y="3"/>
                </a:cxn>
                <a:cxn ang="0">
                  <a:pos x="49" y="3"/>
                </a:cxn>
                <a:cxn ang="0">
                  <a:pos x="43" y="8"/>
                </a:cxn>
                <a:cxn ang="0">
                  <a:pos x="43" y="24"/>
                </a:cxn>
                <a:cxn ang="0">
                  <a:pos x="25" y="41"/>
                </a:cxn>
                <a:cxn ang="0">
                  <a:pos x="6" y="27"/>
                </a:cxn>
                <a:cxn ang="0">
                  <a:pos x="6" y="7"/>
                </a:cxn>
                <a:cxn ang="0">
                  <a:pos x="2" y="3"/>
                </a:cxn>
                <a:cxn ang="0">
                  <a:pos x="0" y="3"/>
                </a:cxn>
                <a:cxn ang="0">
                  <a:pos x="0" y="0"/>
                </a:cxn>
                <a:cxn ang="0">
                  <a:pos x="21" y="0"/>
                </a:cxn>
                <a:cxn ang="0">
                  <a:pos x="21" y="3"/>
                </a:cxn>
                <a:cxn ang="0">
                  <a:pos x="20" y="3"/>
                </a:cxn>
                <a:cxn ang="0">
                  <a:pos x="15" y="7"/>
                </a:cxn>
                <a:cxn ang="0">
                  <a:pos x="15" y="27"/>
                </a:cxn>
                <a:cxn ang="0">
                  <a:pos x="27" y="37"/>
                </a:cxn>
                <a:cxn ang="0">
                  <a:pos x="39" y="25"/>
                </a:cxn>
                <a:cxn ang="0">
                  <a:pos x="39" y="10"/>
                </a:cxn>
                <a:cxn ang="0">
                  <a:pos x="34" y="3"/>
                </a:cxn>
                <a:cxn ang="0">
                  <a:pos x="33" y="3"/>
                </a:cxn>
                <a:cxn ang="0">
                  <a:pos x="33" y="0"/>
                </a:cxn>
              </a:cxnLst>
              <a:rect l="0" t="0" r="r" b="b"/>
              <a:pathLst>
                <a:path w="50" h="41">
                  <a:moveTo>
                    <a:pt x="33" y="0"/>
                  </a:moveTo>
                  <a:cubicBezTo>
                    <a:pt x="50" y="0"/>
                    <a:pt x="50" y="0"/>
                    <a:pt x="50" y="0"/>
                  </a:cubicBezTo>
                  <a:cubicBezTo>
                    <a:pt x="50" y="3"/>
                    <a:pt x="50" y="3"/>
                    <a:pt x="50" y="3"/>
                  </a:cubicBezTo>
                  <a:cubicBezTo>
                    <a:pt x="49" y="3"/>
                    <a:pt x="49" y="3"/>
                    <a:pt x="49" y="3"/>
                  </a:cubicBezTo>
                  <a:cubicBezTo>
                    <a:pt x="44" y="3"/>
                    <a:pt x="43" y="5"/>
                    <a:pt x="43" y="8"/>
                  </a:cubicBezTo>
                  <a:cubicBezTo>
                    <a:pt x="43" y="24"/>
                    <a:pt x="43" y="24"/>
                    <a:pt x="43" y="24"/>
                  </a:cubicBezTo>
                  <a:cubicBezTo>
                    <a:pt x="43" y="39"/>
                    <a:pt x="33" y="41"/>
                    <a:pt x="25" y="41"/>
                  </a:cubicBezTo>
                  <a:cubicBezTo>
                    <a:pt x="13" y="41"/>
                    <a:pt x="6" y="36"/>
                    <a:pt x="6" y="27"/>
                  </a:cubicBezTo>
                  <a:cubicBezTo>
                    <a:pt x="6" y="7"/>
                    <a:pt x="6" y="7"/>
                    <a:pt x="6" y="7"/>
                  </a:cubicBezTo>
                  <a:cubicBezTo>
                    <a:pt x="6" y="4"/>
                    <a:pt x="5" y="3"/>
                    <a:pt x="2" y="3"/>
                  </a:cubicBezTo>
                  <a:cubicBezTo>
                    <a:pt x="0" y="3"/>
                    <a:pt x="0" y="3"/>
                    <a:pt x="0" y="3"/>
                  </a:cubicBezTo>
                  <a:cubicBezTo>
                    <a:pt x="0" y="0"/>
                    <a:pt x="0" y="0"/>
                    <a:pt x="0" y="0"/>
                  </a:cubicBezTo>
                  <a:cubicBezTo>
                    <a:pt x="21" y="0"/>
                    <a:pt x="21" y="0"/>
                    <a:pt x="21" y="0"/>
                  </a:cubicBezTo>
                  <a:cubicBezTo>
                    <a:pt x="21" y="3"/>
                    <a:pt x="21" y="3"/>
                    <a:pt x="21" y="3"/>
                  </a:cubicBezTo>
                  <a:cubicBezTo>
                    <a:pt x="20" y="3"/>
                    <a:pt x="20" y="3"/>
                    <a:pt x="20" y="3"/>
                  </a:cubicBezTo>
                  <a:cubicBezTo>
                    <a:pt x="17" y="3"/>
                    <a:pt x="15" y="4"/>
                    <a:pt x="15" y="7"/>
                  </a:cubicBezTo>
                  <a:cubicBezTo>
                    <a:pt x="15" y="27"/>
                    <a:pt x="15" y="27"/>
                    <a:pt x="15" y="27"/>
                  </a:cubicBezTo>
                  <a:cubicBezTo>
                    <a:pt x="15" y="34"/>
                    <a:pt x="21" y="37"/>
                    <a:pt x="27" y="37"/>
                  </a:cubicBezTo>
                  <a:cubicBezTo>
                    <a:pt x="35" y="37"/>
                    <a:pt x="39" y="32"/>
                    <a:pt x="39" y="25"/>
                  </a:cubicBezTo>
                  <a:cubicBezTo>
                    <a:pt x="39" y="10"/>
                    <a:pt x="39" y="10"/>
                    <a:pt x="39" y="10"/>
                  </a:cubicBezTo>
                  <a:cubicBezTo>
                    <a:pt x="39" y="5"/>
                    <a:pt x="38" y="3"/>
                    <a:pt x="34" y="3"/>
                  </a:cubicBezTo>
                  <a:cubicBezTo>
                    <a:pt x="33" y="3"/>
                    <a:pt x="33" y="3"/>
                    <a:pt x="33" y="3"/>
                  </a:cubicBezTo>
                  <a:lnTo>
                    <a:pt x="3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44"/>
            <p:cNvSpPr>
              <a:spLocks/>
            </p:cNvSpPr>
            <p:nvPr userDrawn="1"/>
          </p:nvSpPr>
          <p:spPr bwMode="auto">
            <a:xfrm>
              <a:off x="8555494" y="6682691"/>
              <a:ext cx="51605" cy="51454"/>
            </a:xfrm>
            <a:custGeom>
              <a:avLst/>
              <a:gdLst/>
              <a:ahLst/>
              <a:cxnLst>
                <a:cxn ang="0">
                  <a:pos x="27" y="34"/>
                </a:cxn>
                <a:cxn ang="0">
                  <a:pos x="32" y="39"/>
                </a:cxn>
                <a:cxn ang="0">
                  <a:pos x="34" y="39"/>
                </a:cxn>
                <a:cxn ang="0">
                  <a:pos x="34" y="42"/>
                </a:cxn>
                <a:cxn ang="0">
                  <a:pos x="11" y="42"/>
                </a:cxn>
                <a:cxn ang="0">
                  <a:pos x="11" y="39"/>
                </a:cxn>
                <a:cxn ang="0">
                  <a:pos x="13" y="39"/>
                </a:cxn>
                <a:cxn ang="0">
                  <a:pos x="18" y="34"/>
                </a:cxn>
                <a:cxn ang="0">
                  <a:pos x="18" y="5"/>
                </a:cxn>
                <a:cxn ang="0">
                  <a:pos x="10" y="5"/>
                </a:cxn>
                <a:cxn ang="0">
                  <a:pos x="3" y="12"/>
                </a:cxn>
                <a:cxn ang="0">
                  <a:pos x="0" y="12"/>
                </a:cxn>
                <a:cxn ang="0">
                  <a:pos x="2" y="0"/>
                </a:cxn>
                <a:cxn ang="0">
                  <a:pos x="4" y="0"/>
                </a:cxn>
                <a:cxn ang="0">
                  <a:pos x="5" y="1"/>
                </a:cxn>
                <a:cxn ang="0">
                  <a:pos x="7" y="1"/>
                </a:cxn>
                <a:cxn ang="0">
                  <a:pos x="38" y="1"/>
                </a:cxn>
                <a:cxn ang="0">
                  <a:pos x="41" y="0"/>
                </a:cxn>
                <a:cxn ang="0">
                  <a:pos x="43" y="0"/>
                </a:cxn>
                <a:cxn ang="0">
                  <a:pos x="44" y="12"/>
                </a:cxn>
                <a:cxn ang="0">
                  <a:pos x="41" y="12"/>
                </a:cxn>
                <a:cxn ang="0">
                  <a:pos x="34" y="5"/>
                </a:cxn>
                <a:cxn ang="0">
                  <a:pos x="27" y="5"/>
                </a:cxn>
                <a:cxn ang="0">
                  <a:pos x="27" y="34"/>
                </a:cxn>
              </a:cxnLst>
              <a:rect l="0" t="0" r="r" b="b"/>
              <a:pathLst>
                <a:path w="44" h="42">
                  <a:moveTo>
                    <a:pt x="27" y="34"/>
                  </a:moveTo>
                  <a:cubicBezTo>
                    <a:pt x="27" y="38"/>
                    <a:pt x="28" y="39"/>
                    <a:pt x="32" y="39"/>
                  </a:cubicBezTo>
                  <a:cubicBezTo>
                    <a:pt x="34" y="39"/>
                    <a:pt x="34" y="39"/>
                    <a:pt x="34" y="39"/>
                  </a:cubicBezTo>
                  <a:cubicBezTo>
                    <a:pt x="34" y="42"/>
                    <a:pt x="34" y="42"/>
                    <a:pt x="34" y="42"/>
                  </a:cubicBezTo>
                  <a:cubicBezTo>
                    <a:pt x="11" y="42"/>
                    <a:pt x="11" y="42"/>
                    <a:pt x="11" y="42"/>
                  </a:cubicBezTo>
                  <a:cubicBezTo>
                    <a:pt x="11" y="39"/>
                    <a:pt x="11" y="39"/>
                    <a:pt x="11" y="39"/>
                  </a:cubicBezTo>
                  <a:cubicBezTo>
                    <a:pt x="13" y="39"/>
                    <a:pt x="13" y="39"/>
                    <a:pt x="13" y="39"/>
                  </a:cubicBezTo>
                  <a:cubicBezTo>
                    <a:pt x="16" y="39"/>
                    <a:pt x="18" y="38"/>
                    <a:pt x="18" y="34"/>
                  </a:cubicBezTo>
                  <a:cubicBezTo>
                    <a:pt x="18" y="5"/>
                    <a:pt x="18" y="5"/>
                    <a:pt x="18" y="5"/>
                  </a:cubicBezTo>
                  <a:cubicBezTo>
                    <a:pt x="10" y="5"/>
                    <a:pt x="10" y="5"/>
                    <a:pt x="10" y="5"/>
                  </a:cubicBezTo>
                  <a:cubicBezTo>
                    <a:pt x="5" y="5"/>
                    <a:pt x="4" y="6"/>
                    <a:pt x="3" y="12"/>
                  </a:cubicBezTo>
                  <a:cubicBezTo>
                    <a:pt x="0" y="12"/>
                    <a:pt x="0" y="12"/>
                    <a:pt x="0" y="12"/>
                  </a:cubicBezTo>
                  <a:cubicBezTo>
                    <a:pt x="2" y="0"/>
                    <a:pt x="2" y="0"/>
                    <a:pt x="2" y="0"/>
                  </a:cubicBezTo>
                  <a:cubicBezTo>
                    <a:pt x="4" y="0"/>
                    <a:pt x="4" y="0"/>
                    <a:pt x="4" y="0"/>
                  </a:cubicBezTo>
                  <a:cubicBezTo>
                    <a:pt x="4" y="1"/>
                    <a:pt x="5" y="1"/>
                    <a:pt x="5" y="1"/>
                  </a:cubicBezTo>
                  <a:cubicBezTo>
                    <a:pt x="5" y="1"/>
                    <a:pt x="6" y="1"/>
                    <a:pt x="7" y="1"/>
                  </a:cubicBezTo>
                  <a:cubicBezTo>
                    <a:pt x="38" y="1"/>
                    <a:pt x="38" y="1"/>
                    <a:pt x="38" y="1"/>
                  </a:cubicBezTo>
                  <a:cubicBezTo>
                    <a:pt x="39" y="1"/>
                    <a:pt x="40" y="1"/>
                    <a:pt x="41" y="0"/>
                  </a:cubicBezTo>
                  <a:cubicBezTo>
                    <a:pt x="43" y="0"/>
                    <a:pt x="43" y="0"/>
                    <a:pt x="43" y="0"/>
                  </a:cubicBezTo>
                  <a:cubicBezTo>
                    <a:pt x="44" y="12"/>
                    <a:pt x="44" y="12"/>
                    <a:pt x="44" y="12"/>
                  </a:cubicBezTo>
                  <a:cubicBezTo>
                    <a:pt x="41" y="12"/>
                    <a:pt x="41" y="12"/>
                    <a:pt x="41" y="12"/>
                  </a:cubicBezTo>
                  <a:cubicBezTo>
                    <a:pt x="40" y="6"/>
                    <a:pt x="39" y="5"/>
                    <a:pt x="34" y="5"/>
                  </a:cubicBezTo>
                  <a:cubicBezTo>
                    <a:pt x="27" y="5"/>
                    <a:pt x="27" y="5"/>
                    <a:pt x="27" y="5"/>
                  </a:cubicBezTo>
                  <a:lnTo>
                    <a:pt x="27"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45"/>
            <p:cNvSpPr>
              <a:spLocks/>
            </p:cNvSpPr>
            <p:nvPr userDrawn="1"/>
          </p:nvSpPr>
          <p:spPr bwMode="auto">
            <a:xfrm>
              <a:off x="8612094" y="6684406"/>
              <a:ext cx="48276" cy="49739"/>
            </a:xfrm>
            <a:custGeom>
              <a:avLst/>
              <a:gdLst/>
              <a:ahLst/>
              <a:cxnLst>
                <a:cxn ang="0">
                  <a:pos x="31" y="4"/>
                </a:cxn>
                <a:cxn ang="0">
                  <a:pos x="16" y="4"/>
                </a:cxn>
                <a:cxn ang="0">
                  <a:pos x="16" y="18"/>
                </a:cxn>
                <a:cxn ang="0">
                  <a:pos x="27" y="18"/>
                </a:cxn>
                <a:cxn ang="0">
                  <a:pos x="32" y="14"/>
                </a:cxn>
                <a:cxn ang="0">
                  <a:pos x="34" y="14"/>
                </a:cxn>
                <a:cxn ang="0">
                  <a:pos x="34" y="27"/>
                </a:cxn>
                <a:cxn ang="0">
                  <a:pos x="32" y="27"/>
                </a:cxn>
                <a:cxn ang="0">
                  <a:pos x="26" y="22"/>
                </a:cxn>
                <a:cxn ang="0">
                  <a:pos x="16" y="22"/>
                </a:cxn>
                <a:cxn ang="0">
                  <a:pos x="16" y="34"/>
                </a:cxn>
                <a:cxn ang="0">
                  <a:pos x="19" y="37"/>
                </a:cxn>
                <a:cxn ang="0">
                  <a:pos x="30" y="37"/>
                </a:cxn>
                <a:cxn ang="0">
                  <a:pos x="37" y="30"/>
                </a:cxn>
                <a:cxn ang="0">
                  <a:pos x="40" y="30"/>
                </a:cxn>
                <a:cxn ang="0">
                  <a:pos x="39" y="41"/>
                </a:cxn>
                <a:cxn ang="0">
                  <a:pos x="0" y="41"/>
                </a:cxn>
                <a:cxn ang="0">
                  <a:pos x="0" y="38"/>
                </a:cxn>
                <a:cxn ang="0">
                  <a:pos x="3" y="38"/>
                </a:cxn>
                <a:cxn ang="0">
                  <a:pos x="8" y="33"/>
                </a:cxn>
                <a:cxn ang="0">
                  <a:pos x="8" y="8"/>
                </a:cxn>
                <a:cxn ang="0">
                  <a:pos x="2" y="3"/>
                </a:cxn>
                <a:cxn ang="0">
                  <a:pos x="1" y="3"/>
                </a:cxn>
                <a:cxn ang="0">
                  <a:pos x="1" y="0"/>
                </a:cxn>
                <a:cxn ang="0">
                  <a:pos x="37" y="0"/>
                </a:cxn>
                <a:cxn ang="0">
                  <a:pos x="38" y="10"/>
                </a:cxn>
                <a:cxn ang="0">
                  <a:pos x="35" y="10"/>
                </a:cxn>
                <a:cxn ang="0">
                  <a:pos x="31" y="4"/>
                </a:cxn>
              </a:cxnLst>
              <a:rect l="0" t="0" r="r" b="b"/>
              <a:pathLst>
                <a:path w="40" h="41">
                  <a:moveTo>
                    <a:pt x="31" y="4"/>
                  </a:moveTo>
                  <a:cubicBezTo>
                    <a:pt x="16" y="4"/>
                    <a:pt x="16" y="4"/>
                    <a:pt x="16" y="4"/>
                  </a:cubicBezTo>
                  <a:cubicBezTo>
                    <a:pt x="16" y="18"/>
                    <a:pt x="16" y="18"/>
                    <a:pt x="16" y="18"/>
                  </a:cubicBezTo>
                  <a:cubicBezTo>
                    <a:pt x="27" y="18"/>
                    <a:pt x="27" y="18"/>
                    <a:pt x="27" y="18"/>
                  </a:cubicBezTo>
                  <a:cubicBezTo>
                    <a:pt x="30" y="18"/>
                    <a:pt x="32" y="17"/>
                    <a:pt x="32" y="14"/>
                  </a:cubicBezTo>
                  <a:cubicBezTo>
                    <a:pt x="34" y="14"/>
                    <a:pt x="34" y="14"/>
                    <a:pt x="34" y="14"/>
                  </a:cubicBezTo>
                  <a:cubicBezTo>
                    <a:pt x="34" y="27"/>
                    <a:pt x="34" y="27"/>
                    <a:pt x="34" y="27"/>
                  </a:cubicBezTo>
                  <a:cubicBezTo>
                    <a:pt x="32" y="27"/>
                    <a:pt x="32" y="27"/>
                    <a:pt x="32" y="27"/>
                  </a:cubicBezTo>
                  <a:cubicBezTo>
                    <a:pt x="32" y="23"/>
                    <a:pt x="31" y="22"/>
                    <a:pt x="26" y="22"/>
                  </a:cubicBezTo>
                  <a:cubicBezTo>
                    <a:pt x="16" y="22"/>
                    <a:pt x="16" y="22"/>
                    <a:pt x="16" y="22"/>
                  </a:cubicBezTo>
                  <a:cubicBezTo>
                    <a:pt x="16" y="34"/>
                    <a:pt x="16" y="34"/>
                    <a:pt x="16" y="34"/>
                  </a:cubicBezTo>
                  <a:cubicBezTo>
                    <a:pt x="16" y="36"/>
                    <a:pt x="17" y="37"/>
                    <a:pt x="19" y="37"/>
                  </a:cubicBezTo>
                  <a:cubicBezTo>
                    <a:pt x="30" y="37"/>
                    <a:pt x="30" y="37"/>
                    <a:pt x="30" y="37"/>
                  </a:cubicBezTo>
                  <a:cubicBezTo>
                    <a:pt x="34" y="37"/>
                    <a:pt x="36" y="36"/>
                    <a:pt x="37" y="30"/>
                  </a:cubicBezTo>
                  <a:cubicBezTo>
                    <a:pt x="40" y="30"/>
                    <a:pt x="40" y="30"/>
                    <a:pt x="40" y="30"/>
                  </a:cubicBezTo>
                  <a:cubicBezTo>
                    <a:pt x="39" y="41"/>
                    <a:pt x="39" y="41"/>
                    <a:pt x="39" y="41"/>
                  </a:cubicBezTo>
                  <a:cubicBezTo>
                    <a:pt x="0" y="41"/>
                    <a:pt x="0" y="41"/>
                    <a:pt x="0" y="41"/>
                  </a:cubicBezTo>
                  <a:cubicBezTo>
                    <a:pt x="0" y="38"/>
                    <a:pt x="0" y="38"/>
                    <a:pt x="0" y="38"/>
                  </a:cubicBezTo>
                  <a:cubicBezTo>
                    <a:pt x="3" y="38"/>
                    <a:pt x="3" y="38"/>
                    <a:pt x="3" y="38"/>
                  </a:cubicBezTo>
                  <a:cubicBezTo>
                    <a:pt x="6" y="38"/>
                    <a:pt x="8" y="37"/>
                    <a:pt x="8" y="33"/>
                  </a:cubicBezTo>
                  <a:cubicBezTo>
                    <a:pt x="8" y="8"/>
                    <a:pt x="8" y="8"/>
                    <a:pt x="8" y="8"/>
                  </a:cubicBezTo>
                  <a:cubicBezTo>
                    <a:pt x="8" y="4"/>
                    <a:pt x="6" y="3"/>
                    <a:pt x="2" y="3"/>
                  </a:cubicBezTo>
                  <a:cubicBezTo>
                    <a:pt x="1" y="3"/>
                    <a:pt x="1" y="3"/>
                    <a:pt x="1" y="3"/>
                  </a:cubicBezTo>
                  <a:cubicBezTo>
                    <a:pt x="1" y="0"/>
                    <a:pt x="1" y="0"/>
                    <a:pt x="1" y="0"/>
                  </a:cubicBezTo>
                  <a:cubicBezTo>
                    <a:pt x="37" y="0"/>
                    <a:pt x="37" y="0"/>
                    <a:pt x="37" y="0"/>
                  </a:cubicBezTo>
                  <a:cubicBezTo>
                    <a:pt x="38" y="10"/>
                    <a:pt x="38" y="10"/>
                    <a:pt x="38" y="10"/>
                  </a:cubicBezTo>
                  <a:cubicBezTo>
                    <a:pt x="35" y="10"/>
                    <a:pt x="35" y="10"/>
                    <a:pt x="35" y="10"/>
                  </a:cubicBezTo>
                  <a:cubicBezTo>
                    <a:pt x="34" y="5"/>
                    <a:pt x="34" y="4"/>
                    <a:pt x="31"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46"/>
            <p:cNvSpPr>
              <a:spLocks noEditPoints="1"/>
            </p:cNvSpPr>
            <p:nvPr userDrawn="1"/>
          </p:nvSpPr>
          <p:spPr bwMode="auto">
            <a:xfrm>
              <a:off x="8691999" y="6682691"/>
              <a:ext cx="54935" cy="51454"/>
            </a:xfrm>
            <a:custGeom>
              <a:avLst/>
              <a:gdLst/>
              <a:ahLst/>
              <a:cxnLst>
                <a:cxn ang="0">
                  <a:pos x="24" y="0"/>
                </a:cxn>
                <a:cxn ang="0">
                  <a:pos x="47" y="21"/>
                </a:cxn>
                <a:cxn ang="0">
                  <a:pos x="23" y="42"/>
                </a:cxn>
                <a:cxn ang="0">
                  <a:pos x="0" y="22"/>
                </a:cxn>
                <a:cxn ang="0">
                  <a:pos x="24" y="0"/>
                </a:cxn>
                <a:cxn ang="0">
                  <a:pos x="25" y="40"/>
                </a:cxn>
                <a:cxn ang="0">
                  <a:pos x="38" y="23"/>
                </a:cxn>
                <a:cxn ang="0">
                  <a:pos x="23" y="3"/>
                </a:cxn>
                <a:cxn ang="0">
                  <a:pos x="9" y="19"/>
                </a:cxn>
                <a:cxn ang="0">
                  <a:pos x="25" y="40"/>
                </a:cxn>
              </a:cxnLst>
              <a:rect l="0" t="0" r="r" b="b"/>
              <a:pathLst>
                <a:path w="47" h="42">
                  <a:moveTo>
                    <a:pt x="24" y="0"/>
                  </a:moveTo>
                  <a:cubicBezTo>
                    <a:pt x="38" y="0"/>
                    <a:pt x="47" y="9"/>
                    <a:pt x="47" y="21"/>
                  </a:cubicBezTo>
                  <a:cubicBezTo>
                    <a:pt x="47" y="32"/>
                    <a:pt x="39" y="42"/>
                    <a:pt x="23" y="42"/>
                  </a:cubicBezTo>
                  <a:cubicBezTo>
                    <a:pt x="8" y="42"/>
                    <a:pt x="0" y="33"/>
                    <a:pt x="0" y="22"/>
                  </a:cubicBezTo>
                  <a:cubicBezTo>
                    <a:pt x="0" y="9"/>
                    <a:pt x="10" y="0"/>
                    <a:pt x="24" y="0"/>
                  </a:cubicBezTo>
                  <a:close/>
                  <a:moveTo>
                    <a:pt x="25" y="40"/>
                  </a:moveTo>
                  <a:cubicBezTo>
                    <a:pt x="34" y="40"/>
                    <a:pt x="38" y="32"/>
                    <a:pt x="38" y="23"/>
                  </a:cubicBezTo>
                  <a:cubicBezTo>
                    <a:pt x="38" y="13"/>
                    <a:pt x="33" y="3"/>
                    <a:pt x="23" y="3"/>
                  </a:cubicBezTo>
                  <a:cubicBezTo>
                    <a:pt x="15" y="3"/>
                    <a:pt x="9" y="9"/>
                    <a:pt x="9" y="19"/>
                  </a:cubicBezTo>
                  <a:cubicBezTo>
                    <a:pt x="9" y="31"/>
                    <a:pt x="15" y="40"/>
                    <a:pt x="25"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47"/>
            <p:cNvSpPr>
              <a:spLocks/>
            </p:cNvSpPr>
            <p:nvPr userDrawn="1"/>
          </p:nvSpPr>
          <p:spPr bwMode="auto">
            <a:xfrm>
              <a:off x="8755258" y="6684406"/>
              <a:ext cx="38288" cy="49739"/>
            </a:xfrm>
            <a:custGeom>
              <a:avLst/>
              <a:gdLst/>
              <a:ahLst/>
              <a:cxnLst>
                <a:cxn ang="0">
                  <a:pos x="13" y="18"/>
                </a:cxn>
                <a:cxn ang="0">
                  <a:pos x="22" y="18"/>
                </a:cxn>
                <a:cxn ang="0">
                  <a:pos x="28" y="14"/>
                </a:cxn>
                <a:cxn ang="0">
                  <a:pos x="31" y="14"/>
                </a:cxn>
                <a:cxn ang="0">
                  <a:pos x="31" y="27"/>
                </a:cxn>
                <a:cxn ang="0">
                  <a:pos x="28" y="27"/>
                </a:cxn>
                <a:cxn ang="0">
                  <a:pos x="24" y="22"/>
                </a:cxn>
                <a:cxn ang="0">
                  <a:pos x="13" y="22"/>
                </a:cxn>
                <a:cxn ang="0">
                  <a:pos x="13" y="32"/>
                </a:cxn>
                <a:cxn ang="0">
                  <a:pos x="18" y="38"/>
                </a:cxn>
                <a:cxn ang="0">
                  <a:pos x="19" y="38"/>
                </a:cxn>
                <a:cxn ang="0">
                  <a:pos x="19" y="41"/>
                </a:cxn>
                <a:cxn ang="0">
                  <a:pos x="0" y="41"/>
                </a:cxn>
                <a:cxn ang="0">
                  <a:pos x="0" y="38"/>
                </a:cxn>
                <a:cxn ang="0">
                  <a:pos x="1" y="38"/>
                </a:cxn>
                <a:cxn ang="0">
                  <a:pos x="5" y="34"/>
                </a:cxn>
                <a:cxn ang="0">
                  <a:pos x="5" y="8"/>
                </a:cxn>
                <a:cxn ang="0">
                  <a:pos x="0" y="3"/>
                </a:cxn>
                <a:cxn ang="0">
                  <a:pos x="0" y="3"/>
                </a:cxn>
                <a:cxn ang="0">
                  <a:pos x="0" y="0"/>
                </a:cxn>
                <a:cxn ang="0">
                  <a:pos x="32" y="0"/>
                </a:cxn>
                <a:cxn ang="0">
                  <a:pos x="32" y="9"/>
                </a:cxn>
                <a:cxn ang="0">
                  <a:pos x="30" y="9"/>
                </a:cxn>
                <a:cxn ang="0">
                  <a:pos x="26" y="4"/>
                </a:cxn>
                <a:cxn ang="0">
                  <a:pos x="13" y="4"/>
                </a:cxn>
                <a:cxn ang="0">
                  <a:pos x="13" y="18"/>
                </a:cxn>
              </a:cxnLst>
              <a:rect l="0" t="0" r="r" b="b"/>
              <a:pathLst>
                <a:path w="32" h="41">
                  <a:moveTo>
                    <a:pt x="13" y="18"/>
                  </a:moveTo>
                  <a:cubicBezTo>
                    <a:pt x="22" y="18"/>
                    <a:pt x="22" y="18"/>
                    <a:pt x="22" y="18"/>
                  </a:cubicBezTo>
                  <a:cubicBezTo>
                    <a:pt x="27" y="18"/>
                    <a:pt x="28" y="17"/>
                    <a:pt x="28" y="14"/>
                  </a:cubicBezTo>
                  <a:cubicBezTo>
                    <a:pt x="31" y="14"/>
                    <a:pt x="31" y="14"/>
                    <a:pt x="31" y="14"/>
                  </a:cubicBezTo>
                  <a:cubicBezTo>
                    <a:pt x="31" y="27"/>
                    <a:pt x="31" y="27"/>
                    <a:pt x="31" y="27"/>
                  </a:cubicBezTo>
                  <a:cubicBezTo>
                    <a:pt x="28" y="27"/>
                    <a:pt x="28" y="27"/>
                    <a:pt x="28" y="27"/>
                  </a:cubicBezTo>
                  <a:cubicBezTo>
                    <a:pt x="28" y="23"/>
                    <a:pt x="27" y="22"/>
                    <a:pt x="24" y="22"/>
                  </a:cubicBezTo>
                  <a:cubicBezTo>
                    <a:pt x="13" y="22"/>
                    <a:pt x="13" y="22"/>
                    <a:pt x="13" y="22"/>
                  </a:cubicBezTo>
                  <a:cubicBezTo>
                    <a:pt x="13" y="32"/>
                    <a:pt x="13" y="32"/>
                    <a:pt x="13" y="32"/>
                  </a:cubicBezTo>
                  <a:cubicBezTo>
                    <a:pt x="13" y="37"/>
                    <a:pt x="14" y="38"/>
                    <a:pt x="18" y="38"/>
                  </a:cubicBezTo>
                  <a:cubicBezTo>
                    <a:pt x="19" y="38"/>
                    <a:pt x="19" y="38"/>
                    <a:pt x="19" y="38"/>
                  </a:cubicBezTo>
                  <a:cubicBezTo>
                    <a:pt x="19" y="41"/>
                    <a:pt x="19" y="41"/>
                    <a:pt x="19" y="41"/>
                  </a:cubicBezTo>
                  <a:cubicBezTo>
                    <a:pt x="0" y="41"/>
                    <a:pt x="0" y="41"/>
                    <a:pt x="0" y="41"/>
                  </a:cubicBezTo>
                  <a:cubicBezTo>
                    <a:pt x="0" y="38"/>
                    <a:pt x="0" y="38"/>
                    <a:pt x="0" y="38"/>
                  </a:cubicBezTo>
                  <a:cubicBezTo>
                    <a:pt x="1" y="38"/>
                    <a:pt x="1" y="38"/>
                    <a:pt x="1" y="38"/>
                  </a:cubicBezTo>
                  <a:cubicBezTo>
                    <a:pt x="3" y="38"/>
                    <a:pt x="5" y="37"/>
                    <a:pt x="5" y="34"/>
                  </a:cubicBezTo>
                  <a:cubicBezTo>
                    <a:pt x="5" y="8"/>
                    <a:pt x="5" y="8"/>
                    <a:pt x="5" y="8"/>
                  </a:cubicBezTo>
                  <a:cubicBezTo>
                    <a:pt x="5" y="4"/>
                    <a:pt x="3" y="3"/>
                    <a:pt x="0" y="3"/>
                  </a:cubicBezTo>
                  <a:cubicBezTo>
                    <a:pt x="0" y="3"/>
                    <a:pt x="0" y="3"/>
                    <a:pt x="0" y="3"/>
                  </a:cubicBezTo>
                  <a:cubicBezTo>
                    <a:pt x="0" y="0"/>
                    <a:pt x="0" y="0"/>
                    <a:pt x="0" y="0"/>
                  </a:cubicBezTo>
                  <a:cubicBezTo>
                    <a:pt x="32" y="0"/>
                    <a:pt x="32" y="0"/>
                    <a:pt x="32" y="0"/>
                  </a:cubicBezTo>
                  <a:cubicBezTo>
                    <a:pt x="32" y="9"/>
                    <a:pt x="32" y="9"/>
                    <a:pt x="32" y="9"/>
                  </a:cubicBezTo>
                  <a:cubicBezTo>
                    <a:pt x="30" y="9"/>
                    <a:pt x="30" y="9"/>
                    <a:pt x="30" y="9"/>
                  </a:cubicBezTo>
                  <a:cubicBezTo>
                    <a:pt x="30" y="5"/>
                    <a:pt x="29" y="4"/>
                    <a:pt x="26" y="4"/>
                  </a:cubicBezTo>
                  <a:cubicBezTo>
                    <a:pt x="13" y="4"/>
                    <a:pt x="13" y="4"/>
                    <a:pt x="13" y="4"/>
                  </a:cubicBezTo>
                  <a:lnTo>
                    <a:pt x="13" y="1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48"/>
            <p:cNvSpPr>
              <a:spLocks/>
            </p:cNvSpPr>
            <p:nvPr userDrawn="1"/>
          </p:nvSpPr>
          <p:spPr bwMode="auto">
            <a:xfrm>
              <a:off x="8825175" y="6667254"/>
              <a:ext cx="69917" cy="66891"/>
            </a:xfrm>
            <a:custGeom>
              <a:avLst/>
              <a:gdLst/>
              <a:ahLst/>
              <a:cxnLst>
                <a:cxn ang="0">
                  <a:pos x="35" y="45"/>
                </a:cxn>
                <a:cxn ang="0">
                  <a:pos x="43" y="51"/>
                </a:cxn>
                <a:cxn ang="0">
                  <a:pos x="45" y="51"/>
                </a:cxn>
                <a:cxn ang="0">
                  <a:pos x="45" y="55"/>
                </a:cxn>
                <a:cxn ang="0">
                  <a:pos x="14" y="55"/>
                </a:cxn>
                <a:cxn ang="0">
                  <a:pos x="14" y="51"/>
                </a:cxn>
                <a:cxn ang="0">
                  <a:pos x="17" y="51"/>
                </a:cxn>
                <a:cxn ang="0">
                  <a:pos x="23" y="45"/>
                </a:cxn>
                <a:cxn ang="0">
                  <a:pos x="23" y="6"/>
                </a:cxn>
                <a:cxn ang="0">
                  <a:pos x="13" y="6"/>
                </a:cxn>
                <a:cxn ang="0">
                  <a:pos x="4" y="16"/>
                </a:cxn>
                <a:cxn ang="0">
                  <a:pos x="0" y="16"/>
                </a:cxn>
                <a:cxn ang="0">
                  <a:pos x="2" y="0"/>
                </a:cxn>
                <a:cxn ang="0">
                  <a:pos x="5" y="0"/>
                </a:cxn>
                <a:cxn ang="0">
                  <a:pos x="6" y="1"/>
                </a:cxn>
                <a:cxn ang="0">
                  <a:pos x="9" y="1"/>
                </a:cxn>
                <a:cxn ang="0">
                  <a:pos x="50" y="1"/>
                </a:cxn>
                <a:cxn ang="0">
                  <a:pos x="54" y="0"/>
                </a:cxn>
                <a:cxn ang="0">
                  <a:pos x="57" y="0"/>
                </a:cxn>
                <a:cxn ang="0">
                  <a:pos x="58" y="16"/>
                </a:cxn>
                <a:cxn ang="0">
                  <a:pos x="55" y="16"/>
                </a:cxn>
                <a:cxn ang="0">
                  <a:pos x="45" y="6"/>
                </a:cxn>
                <a:cxn ang="0">
                  <a:pos x="35" y="6"/>
                </a:cxn>
                <a:cxn ang="0">
                  <a:pos x="35" y="45"/>
                </a:cxn>
              </a:cxnLst>
              <a:rect l="0" t="0" r="r" b="b"/>
              <a:pathLst>
                <a:path w="58" h="55">
                  <a:moveTo>
                    <a:pt x="35" y="45"/>
                  </a:moveTo>
                  <a:cubicBezTo>
                    <a:pt x="35" y="49"/>
                    <a:pt x="37" y="51"/>
                    <a:pt x="43" y="51"/>
                  </a:cubicBezTo>
                  <a:cubicBezTo>
                    <a:pt x="45" y="51"/>
                    <a:pt x="45" y="51"/>
                    <a:pt x="45" y="51"/>
                  </a:cubicBezTo>
                  <a:cubicBezTo>
                    <a:pt x="45" y="55"/>
                    <a:pt x="45" y="55"/>
                    <a:pt x="45" y="55"/>
                  </a:cubicBezTo>
                  <a:cubicBezTo>
                    <a:pt x="14" y="55"/>
                    <a:pt x="14" y="55"/>
                    <a:pt x="14" y="55"/>
                  </a:cubicBezTo>
                  <a:cubicBezTo>
                    <a:pt x="14" y="51"/>
                    <a:pt x="14" y="51"/>
                    <a:pt x="14" y="51"/>
                  </a:cubicBezTo>
                  <a:cubicBezTo>
                    <a:pt x="17" y="51"/>
                    <a:pt x="17" y="51"/>
                    <a:pt x="17" y="51"/>
                  </a:cubicBezTo>
                  <a:cubicBezTo>
                    <a:pt x="22" y="51"/>
                    <a:pt x="23" y="49"/>
                    <a:pt x="23" y="45"/>
                  </a:cubicBezTo>
                  <a:cubicBezTo>
                    <a:pt x="23" y="6"/>
                    <a:pt x="23" y="6"/>
                    <a:pt x="23" y="6"/>
                  </a:cubicBezTo>
                  <a:cubicBezTo>
                    <a:pt x="13" y="6"/>
                    <a:pt x="13" y="6"/>
                    <a:pt x="13" y="6"/>
                  </a:cubicBezTo>
                  <a:cubicBezTo>
                    <a:pt x="7" y="6"/>
                    <a:pt x="6" y="7"/>
                    <a:pt x="4" y="16"/>
                  </a:cubicBezTo>
                  <a:cubicBezTo>
                    <a:pt x="0" y="16"/>
                    <a:pt x="0" y="16"/>
                    <a:pt x="0" y="16"/>
                  </a:cubicBezTo>
                  <a:cubicBezTo>
                    <a:pt x="2" y="0"/>
                    <a:pt x="2" y="0"/>
                    <a:pt x="2" y="0"/>
                  </a:cubicBezTo>
                  <a:cubicBezTo>
                    <a:pt x="5" y="0"/>
                    <a:pt x="5" y="0"/>
                    <a:pt x="5" y="0"/>
                  </a:cubicBezTo>
                  <a:cubicBezTo>
                    <a:pt x="5" y="0"/>
                    <a:pt x="6" y="1"/>
                    <a:pt x="6" y="1"/>
                  </a:cubicBezTo>
                  <a:cubicBezTo>
                    <a:pt x="7" y="1"/>
                    <a:pt x="8" y="1"/>
                    <a:pt x="9" y="1"/>
                  </a:cubicBezTo>
                  <a:cubicBezTo>
                    <a:pt x="50" y="1"/>
                    <a:pt x="50" y="1"/>
                    <a:pt x="50" y="1"/>
                  </a:cubicBezTo>
                  <a:cubicBezTo>
                    <a:pt x="52" y="1"/>
                    <a:pt x="53" y="1"/>
                    <a:pt x="54" y="0"/>
                  </a:cubicBezTo>
                  <a:cubicBezTo>
                    <a:pt x="57" y="0"/>
                    <a:pt x="57" y="0"/>
                    <a:pt x="57" y="0"/>
                  </a:cubicBezTo>
                  <a:cubicBezTo>
                    <a:pt x="58" y="16"/>
                    <a:pt x="58" y="16"/>
                    <a:pt x="58" y="16"/>
                  </a:cubicBezTo>
                  <a:cubicBezTo>
                    <a:pt x="55" y="16"/>
                    <a:pt x="55" y="16"/>
                    <a:pt x="55" y="16"/>
                  </a:cubicBezTo>
                  <a:cubicBezTo>
                    <a:pt x="53" y="7"/>
                    <a:pt x="52" y="6"/>
                    <a:pt x="45" y="6"/>
                  </a:cubicBezTo>
                  <a:cubicBezTo>
                    <a:pt x="35" y="6"/>
                    <a:pt x="35" y="6"/>
                    <a:pt x="35" y="6"/>
                  </a:cubicBezTo>
                  <a:lnTo>
                    <a:pt x="35" y="4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49"/>
            <p:cNvSpPr>
              <a:spLocks/>
            </p:cNvSpPr>
            <p:nvPr userDrawn="1"/>
          </p:nvSpPr>
          <p:spPr bwMode="auto">
            <a:xfrm>
              <a:off x="8900086" y="6684406"/>
              <a:ext cx="48276" cy="49739"/>
            </a:xfrm>
            <a:custGeom>
              <a:avLst/>
              <a:gdLst/>
              <a:ahLst/>
              <a:cxnLst>
                <a:cxn ang="0">
                  <a:pos x="31" y="4"/>
                </a:cxn>
                <a:cxn ang="0">
                  <a:pos x="17" y="4"/>
                </a:cxn>
                <a:cxn ang="0">
                  <a:pos x="17" y="18"/>
                </a:cxn>
                <a:cxn ang="0">
                  <a:pos x="27" y="18"/>
                </a:cxn>
                <a:cxn ang="0">
                  <a:pos x="32" y="14"/>
                </a:cxn>
                <a:cxn ang="0">
                  <a:pos x="35" y="14"/>
                </a:cxn>
                <a:cxn ang="0">
                  <a:pos x="35" y="27"/>
                </a:cxn>
                <a:cxn ang="0">
                  <a:pos x="32" y="27"/>
                </a:cxn>
                <a:cxn ang="0">
                  <a:pos x="26" y="22"/>
                </a:cxn>
                <a:cxn ang="0">
                  <a:pos x="17" y="22"/>
                </a:cxn>
                <a:cxn ang="0">
                  <a:pos x="17" y="34"/>
                </a:cxn>
                <a:cxn ang="0">
                  <a:pos x="19" y="37"/>
                </a:cxn>
                <a:cxn ang="0">
                  <a:pos x="30" y="37"/>
                </a:cxn>
                <a:cxn ang="0">
                  <a:pos x="38" y="30"/>
                </a:cxn>
                <a:cxn ang="0">
                  <a:pos x="40" y="30"/>
                </a:cxn>
                <a:cxn ang="0">
                  <a:pos x="39" y="41"/>
                </a:cxn>
                <a:cxn ang="0">
                  <a:pos x="0" y="41"/>
                </a:cxn>
                <a:cxn ang="0">
                  <a:pos x="0" y="38"/>
                </a:cxn>
                <a:cxn ang="0">
                  <a:pos x="3" y="38"/>
                </a:cxn>
                <a:cxn ang="0">
                  <a:pos x="8" y="33"/>
                </a:cxn>
                <a:cxn ang="0">
                  <a:pos x="8" y="8"/>
                </a:cxn>
                <a:cxn ang="0">
                  <a:pos x="2" y="3"/>
                </a:cxn>
                <a:cxn ang="0">
                  <a:pos x="2" y="3"/>
                </a:cxn>
                <a:cxn ang="0">
                  <a:pos x="2" y="0"/>
                </a:cxn>
                <a:cxn ang="0">
                  <a:pos x="37" y="0"/>
                </a:cxn>
                <a:cxn ang="0">
                  <a:pos x="38" y="10"/>
                </a:cxn>
                <a:cxn ang="0">
                  <a:pos x="36" y="10"/>
                </a:cxn>
                <a:cxn ang="0">
                  <a:pos x="31" y="4"/>
                </a:cxn>
              </a:cxnLst>
              <a:rect l="0" t="0" r="r" b="b"/>
              <a:pathLst>
                <a:path w="40" h="41">
                  <a:moveTo>
                    <a:pt x="31" y="4"/>
                  </a:moveTo>
                  <a:cubicBezTo>
                    <a:pt x="17" y="4"/>
                    <a:pt x="17" y="4"/>
                    <a:pt x="17" y="4"/>
                  </a:cubicBezTo>
                  <a:cubicBezTo>
                    <a:pt x="17" y="18"/>
                    <a:pt x="17" y="18"/>
                    <a:pt x="17" y="18"/>
                  </a:cubicBezTo>
                  <a:cubicBezTo>
                    <a:pt x="27" y="18"/>
                    <a:pt x="27" y="18"/>
                    <a:pt x="27" y="18"/>
                  </a:cubicBezTo>
                  <a:cubicBezTo>
                    <a:pt x="31" y="18"/>
                    <a:pt x="32" y="17"/>
                    <a:pt x="32" y="14"/>
                  </a:cubicBezTo>
                  <a:cubicBezTo>
                    <a:pt x="35" y="14"/>
                    <a:pt x="35" y="14"/>
                    <a:pt x="35" y="14"/>
                  </a:cubicBezTo>
                  <a:cubicBezTo>
                    <a:pt x="35" y="27"/>
                    <a:pt x="35" y="27"/>
                    <a:pt x="35" y="27"/>
                  </a:cubicBezTo>
                  <a:cubicBezTo>
                    <a:pt x="32" y="27"/>
                    <a:pt x="32" y="27"/>
                    <a:pt x="32" y="27"/>
                  </a:cubicBezTo>
                  <a:cubicBezTo>
                    <a:pt x="32" y="23"/>
                    <a:pt x="31" y="22"/>
                    <a:pt x="26" y="22"/>
                  </a:cubicBezTo>
                  <a:cubicBezTo>
                    <a:pt x="17" y="22"/>
                    <a:pt x="17" y="22"/>
                    <a:pt x="17" y="22"/>
                  </a:cubicBezTo>
                  <a:cubicBezTo>
                    <a:pt x="17" y="34"/>
                    <a:pt x="17" y="34"/>
                    <a:pt x="17" y="34"/>
                  </a:cubicBezTo>
                  <a:cubicBezTo>
                    <a:pt x="17" y="36"/>
                    <a:pt x="17" y="37"/>
                    <a:pt x="19" y="37"/>
                  </a:cubicBezTo>
                  <a:cubicBezTo>
                    <a:pt x="30" y="37"/>
                    <a:pt x="30" y="37"/>
                    <a:pt x="30" y="37"/>
                  </a:cubicBezTo>
                  <a:cubicBezTo>
                    <a:pt x="34" y="37"/>
                    <a:pt x="36" y="36"/>
                    <a:pt x="38" y="30"/>
                  </a:cubicBezTo>
                  <a:cubicBezTo>
                    <a:pt x="40" y="30"/>
                    <a:pt x="40" y="30"/>
                    <a:pt x="40" y="30"/>
                  </a:cubicBezTo>
                  <a:cubicBezTo>
                    <a:pt x="39" y="41"/>
                    <a:pt x="39" y="41"/>
                    <a:pt x="39" y="41"/>
                  </a:cubicBezTo>
                  <a:cubicBezTo>
                    <a:pt x="0" y="41"/>
                    <a:pt x="0" y="41"/>
                    <a:pt x="0" y="41"/>
                  </a:cubicBezTo>
                  <a:cubicBezTo>
                    <a:pt x="0" y="38"/>
                    <a:pt x="0" y="38"/>
                    <a:pt x="0" y="38"/>
                  </a:cubicBezTo>
                  <a:cubicBezTo>
                    <a:pt x="3" y="38"/>
                    <a:pt x="3" y="38"/>
                    <a:pt x="3" y="38"/>
                  </a:cubicBezTo>
                  <a:cubicBezTo>
                    <a:pt x="7" y="38"/>
                    <a:pt x="8" y="37"/>
                    <a:pt x="8" y="33"/>
                  </a:cubicBezTo>
                  <a:cubicBezTo>
                    <a:pt x="8" y="8"/>
                    <a:pt x="8" y="8"/>
                    <a:pt x="8" y="8"/>
                  </a:cubicBezTo>
                  <a:cubicBezTo>
                    <a:pt x="8" y="4"/>
                    <a:pt x="7" y="3"/>
                    <a:pt x="2" y="3"/>
                  </a:cubicBezTo>
                  <a:cubicBezTo>
                    <a:pt x="2" y="3"/>
                    <a:pt x="2" y="3"/>
                    <a:pt x="2" y="3"/>
                  </a:cubicBezTo>
                  <a:cubicBezTo>
                    <a:pt x="2" y="0"/>
                    <a:pt x="2" y="0"/>
                    <a:pt x="2" y="0"/>
                  </a:cubicBezTo>
                  <a:cubicBezTo>
                    <a:pt x="37" y="0"/>
                    <a:pt x="37" y="0"/>
                    <a:pt x="37" y="0"/>
                  </a:cubicBezTo>
                  <a:cubicBezTo>
                    <a:pt x="38" y="10"/>
                    <a:pt x="38" y="10"/>
                    <a:pt x="38" y="10"/>
                  </a:cubicBezTo>
                  <a:cubicBezTo>
                    <a:pt x="36" y="10"/>
                    <a:pt x="36" y="10"/>
                    <a:pt x="36" y="10"/>
                  </a:cubicBezTo>
                  <a:cubicBezTo>
                    <a:pt x="35" y="5"/>
                    <a:pt x="34" y="4"/>
                    <a:pt x="31"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50"/>
            <p:cNvSpPr>
              <a:spLocks/>
            </p:cNvSpPr>
            <p:nvPr userDrawn="1"/>
          </p:nvSpPr>
          <p:spPr bwMode="auto">
            <a:xfrm>
              <a:off x="8955021" y="6682691"/>
              <a:ext cx="49941" cy="51454"/>
            </a:xfrm>
            <a:custGeom>
              <a:avLst/>
              <a:gdLst/>
              <a:ahLst/>
              <a:cxnLst>
                <a:cxn ang="0">
                  <a:pos x="42" y="30"/>
                </a:cxn>
                <a:cxn ang="0">
                  <a:pos x="39" y="42"/>
                </a:cxn>
                <a:cxn ang="0">
                  <a:pos x="35" y="41"/>
                </a:cxn>
                <a:cxn ang="0">
                  <a:pos x="24" y="42"/>
                </a:cxn>
                <a:cxn ang="0">
                  <a:pos x="0" y="22"/>
                </a:cxn>
                <a:cxn ang="0">
                  <a:pos x="25" y="0"/>
                </a:cxn>
                <a:cxn ang="0">
                  <a:pos x="38" y="3"/>
                </a:cxn>
                <a:cxn ang="0">
                  <a:pos x="39" y="2"/>
                </a:cxn>
                <a:cxn ang="0">
                  <a:pos x="40" y="2"/>
                </a:cxn>
                <a:cxn ang="0">
                  <a:pos x="41" y="14"/>
                </a:cxn>
                <a:cxn ang="0">
                  <a:pos x="39" y="14"/>
                </a:cxn>
                <a:cxn ang="0">
                  <a:pos x="26" y="4"/>
                </a:cxn>
                <a:cxn ang="0">
                  <a:pos x="10" y="21"/>
                </a:cxn>
                <a:cxn ang="0">
                  <a:pos x="26" y="39"/>
                </a:cxn>
                <a:cxn ang="0">
                  <a:pos x="40" y="30"/>
                </a:cxn>
                <a:cxn ang="0">
                  <a:pos x="42" y="30"/>
                </a:cxn>
              </a:cxnLst>
              <a:rect l="0" t="0" r="r" b="b"/>
              <a:pathLst>
                <a:path w="42" h="42">
                  <a:moveTo>
                    <a:pt x="42" y="30"/>
                  </a:moveTo>
                  <a:cubicBezTo>
                    <a:pt x="42" y="33"/>
                    <a:pt x="40" y="38"/>
                    <a:pt x="39" y="42"/>
                  </a:cubicBezTo>
                  <a:cubicBezTo>
                    <a:pt x="38" y="41"/>
                    <a:pt x="37" y="41"/>
                    <a:pt x="35" y="41"/>
                  </a:cubicBezTo>
                  <a:cubicBezTo>
                    <a:pt x="32" y="41"/>
                    <a:pt x="29" y="42"/>
                    <a:pt x="24" y="42"/>
                  </a:cubicBezTo>
                  <a:cubicBezTo>
                    <a:pt x="11" y="42"/>
                    <a:pt x="0" y="33"/>
                    <a:pt x="0" y="22"/>
                  </a:cubicBezTo>
                  <a:cubicBezTo>
                    <a:pt x="0" y="10"/>
                    <a:pt x="11" y="0"/>
                    <a:pt x="25" y="0"/>
                  </a:cubicBezTo>
                  <a:cubicBezTo>
                    <a:pt x="32" y="0"/>
                    <a:pt x="36" y="3"/>
                    <a:pt x="38" y="3"/>
                  </a:cubicBezTo>
                  <a:cubicBezTo>
                    <a:pt x="38" y="3"/>
                    <a:pt x="38" y="3"/>
                    <a:pt x="39" y="2"/>
                  </a:cubicBezTo>
                  <a:cubicBezTo>
                    <a:pt x="40" y="2"/>
                    <a:pt x="40" y="2"/>
                    <a:pt x="40" y="2"/>
                  </a:cubicBezTo>
                  <a:cubicBezTo>
                    <a:pt x="41" y="14"/>
                    <a:pt x="41" y="14"/>
                    <a:pt x="41" y="14"/>
                  </a:cubicBezTo>
                  <a:cubicBezTo>
                    <a:pt x="39" y="14"/>
                    <a:pt x="39" y="14"/>
                    <a:pt x="39" y="14"/>
                  </a:cubicBezTo>
                  <a:cubicBezTo>
                    <a:pt x="36" y="7"/>
                    <a:pt x="32" y="4"/>
                    <a:pt x="26" y="4"/>
                  </a:cubicBezTo>
                  <a:cubicBezTo>
                    <a:pt x="16" y="4"/>
                    <a:pt x="10" y="11"/>
                    <a:pt x="10" y="21"/>
                  </a:cubicBezTo>
                  <a:cubicBezTo>
                    <a:pt x="10" y="31"/>
                    <a:pt x="17" y="39"/>
                    <a:pt x="26" y="39"/>
                  </a:cubicBezTo>
                  <a:cubicBezTo>
                    <a:pt x="32" y="39"/>
                    <a:pt x="37" y="36"/>
                    <a:pt x="40" y="30"/>
                  </a:cubicBezTo>
                  <a:lnTo>
                    <a:pt x="42"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51"/>
            <p:cNvSpPr>
              <a:spLocks/>
            </p:cNvSpPr>
            <p:nvPr userDrawn="1"/>
          </p:nvSpPr>
          <p:spPr bwMode="auto">
            <a:xfrm>
              <a:off x="9011620" y="6684406"/>
              <a:ext cx="61594" cy="49739"/>
            </a:xfrm>
            <a:custGeom>
              <a:avLst/>
              <a:gdLst/>
              <a:ahLst/>
              <a:cxnLst>
                <a:cxn ang="0">
                  <a:pos x="31" y="38"/>
                </a:cxn>
                <a:cxn ang="0">
                  <a:pos x="36" y="33"/>
                </a:cxn>
                <a:cxn ang="0">
                  <a:pos x="36" y="22"/>
                </a:cxn>
                <a:cxn ang="0">
                  <a:pos x="15" y="22"/>
                </a:cxn>
                <a:cxn ang="0">
                  <a:pos x="15" y="33"/>
                </a:cxn>
                <a:cxn ang="0">
                  <a:pos x="19" y="38"/>
                </a:cxn>
                <a:cxn ang="0">
                  <a:pos x="20" y="38"/>
                </a:cxn>
                <a:cxn ang="0">
                  <a:pos x="20" y="41"/>
                </a:cxn>
                <a:cxn ang="0">
                  <a:pos x="0" y="41"/>
                </a:cxn>
                <a:cxn ang="0">
                  <a:pos x="0" y="38"/>
                </a:cxn>
                <a:cxn ang="0">
                  <a:pos x="1" y="38"/>
                </a:cxn>
                <a:cxn ang="0">
                  <a:pos x="6" y="33"/>
                </a:cxn>
                <a:cxn ang="0">
                  <a:pos x="6" y="8"/>
                </a:cxn>
                <a:cxn ang="0">
                  <a:pos x="1" y="3"/>
                </a:cxn>
                <a:cxn ang="0">
                  <a:pos x="0" y="3"/>
                </a:cxn>
                <a:cxn ang="0">
                  <a:pos x="0" y="0"/>
                </a:cxn>
                <a:cxn ang="0">
                  <a:pos x="20" y="0"/>
                </a:cxn>
                <a:cxn ang="0">
                  <a:pos x="20" y="3"/>
                </a:cxn>
                <a:cxn ang="0">
                  <a:pos x="20" y="3"/>
                </a:cxn>
                <a:cxn ang="0">
                  <a:pos x="15" y="8"/>
                </a:cxn>
                <a:cxn ang="0">
                  <a:pos x="15" y="18"/>
                </a:cxn>
                <a:cxn ang="0">
                  <a:pos x="36" y="18"/>
                </a:cxn>
                <a:cxn ang="0">
                  <a:pos x="36" y="8"/>
                </a:cxn>
                <a:cxn ang="0">
                  <a:pos x="31" y="3"/>
                </a:cxn>
                <a:cxn ang="0">
                  <a:pos x="30" y="3"/>
                </a:cxn>
                <a:cxn ang="0">
                  <a:pos x="30" y="0"/>
                </a:cxn>
                <a:cxn ang="0">
                  <a:pos x="51" y="0"/>
                </a:cxn>
                <a:cxn ang="0">
                  <a:pos x="51" y="3"/>
                </a:cxn>
                <a:cxn ang="0">
                  <a:pos x="50" y="3"/>
                </a:cxn>
                <a:cxn ang="0">
                  <a:pos x="45" y="8"/>
                </a:cxn>
                <a:cxn ang="0">
                  <a:pos x="45" y="33"/>
                </a:cxn>
                <a:cxn ang="0">
                  <a:pos x="50" y="38"/>
                </a:cxn>
                <a:cxn ang="0">
                  <a:pos x="51" y="38"/>
                </a:cxn>
                <a:cxn ang="0">
                  <a:pos x="51" y="41"/>
                </a:cxn>
                <a:cxn ang="0">
                  <a:pos x="30" y="41"/>
                </a:cxn>
                <a:cxn ang="0">
                  <a:pos x="30" y="38"/>
                </a:cxn>
                <a:cxn ang="0">
                  <a:pos x="31" y="38"/>
                </a:cxn>
              </a:cxnLst>
              <a:rect l="0" t="0" r="r" b="b"/>
              <a:pathLst>
                <a:path w="51" h="41">
                  <a:moveTo>
                    <a:pt x="31" y="38"/>
                  </a:moveTo>
                  <a:cubicBezTo>
                    <a:pt x="34" y="38"/>
                    <a:pt x="36" y="37"/>
                    <a:pt x="36" y="33"/>
                  </a:cubicBezTo>
                  <a:cubicBezTo>
                    <a:pt x="36" y="22"/>
                    <a:pt x="36" y="22"/>
                    <a:pt x="36" y="22"/>
                  </a:cubicBezTo>
                  <a:cubicBezTo>
                    <a:pt x="15" y="22"/>
                    <a:pt x="15" y="22"/>
                    <a:pt x="15" y="22"/>
                  </a:cubicBezTo>
                  <a:cubicBezTo>
                    <a:pt x="15" y="33"/>
                    <a:pt x="15" y="33"/>
                    <a:pt x="15" y="33"/>
                  </a:cubicBezTo>
                  <a:cubicBezTo>
                    <a:pt x="15" y="37"/>
                    <a:pt x="16" y="38"/>
                    <a:pt x="19" y="38"/>
                  </a:cubicBezTo>
                  <a:cubicBezTo>
                    <a:pt x="20" y="38"/>
                    <a:pt x="20" y="38"/>
                    <a:pt x="20" y="38"/>
                  </a:cubicBezTo>
                  <a:cubicBezTo>
                    <a:pt x="20" y="41"/>
                    <a:pt x="20" y="41"/>
                    <a:pt x="20" y="41"/>
                  </a:cubicBezTo>
                  <a:cubicBezTo>
                    <a:pt x="0" y="41"/>
                    <a:pt x="0" y="41"/>
                    <a:pt x="0" y="41"/>
                  </a:cubicBezTo>
                  <a:cubicBezTo>
                    <a:pt x="0" y="38"/>
                    <a:pt x="0" y="38"/>
                    <a:pt x="0" y="38"/>
                  </a:cubicBezTo>
                  <a:cubicBezTo>
                    <a:pt x="1" y="38"/>
                    <a:pt x="1" y="38"/>
                    <a:pt x="1" y="38"/>
                  </a:cubicBezTo>
                  <a:cubicBezTo>
                    <a:pt x="4" y="38"/>
                    <a:pt x="6" y="37"/>
                    <a:pt x="6" y="33"/>
                  </a:cubicBezTo>
                  <a:cubicBezTo>
                    <a:pt x="6" y="8"/>
                    <a:pt x="6" y="8"/>
                    <a:pt x="6" y="8"/>
                  </a:cubicBezTo>
                  <a:cubicBezTo>
                    <a:pt x="6" y="4"/>
                    <a:pt x="4" y="3"/>
                    <a:pt x="1" y="3"/>
                  </a:cubicBezTo>
                  <a:cubicBezTo>
                    <a:pt x="0" y="3"/>
                    <a:pt x="0" y="3"/>
                    <a:pt x="0" y="3"/>
                  </a:cubicBezTo>
                  <a:cubicBezTo>
                    <a:pt x="0" y="0"/>
                    <a:pt x="0" y="0"/>
                    <a:pt x="0" y="0"/>
                  </a:cubicBezTo>
                  <a:cubicBezTo>
                    <a:pt x="20" y="0"/>
                    <a:pt x="20" y="0"/>
                    <a:pt x="20" y="0"/>
                  </a:cubicBezTo>
                  <a:cubicBezTo>
                    <a:pt x="20" y="3"/>
                    <a:pt x="20" y="3"/>
                    <a:pt x="20" y="3"/>
                  </a:cubicBezTo>
                  <a:cubicBezTo>
                    <a:pt x="20" y="3"/>
                    <a:pt x="20" y="3"/>
                    <a:pt x="20" y="3"/>
                  </a:cubicBezTo>
                  <a:cubicBezTo>
                    <a:pt x="16" y="3"/>
                    <a:pt x="15" y="4"/>
                    <a:pt x="15" y="8"/>
                  </a:cubicBezTo>
                  <a:cubicBezTo>
                    <a:pt x="15" y="18"/>
                    <a:pt x="15" y="18"/>
                    <a:pt x="15" y="18"/>
                  </a:cubicBezTo>
                  <a:cubicBezTo>
                    <a:pt x="36" y="18"/>
                    <a:pt x="36" y="18"/>
                    <a:pt x="36" y="18"/>
                  </a:cubicBezTo>
                  <a:cubicBezTo>
                    <a:pt x="36" y="8"/>
                    <a:pt x="36" y="8"/>
                    <a:pt x="36" y="8"/>
                  </a:cubicBezTo>
                  <a:cubicBezTo>
                    <a:pt x="36" y="4"/>
                    <a:pt x="34" y="3"/>
                    <a:pt x="31" y="3"/>
                  </a:cubicBezTo>
                  <a:cubicBezTo>
                    <a:pt x="30" y="3"/>
                    <a:pt x="30" y="3"/>
                    <a:pt x="30" y="3"/>
                  </a:cubicBezTo>
                  <a:cubicBezTo>
                    <a:pt x="30" y="0"/>
                    <a:pt x="30" y="0"/>
                    <a:pt x="30" y="0"/>
                  </a:cubicBezTo>
                  <a:cubicBezTo>
                    <a:pt x="51" y="0"/>
                    <a:pt x="51" y="0"/>
                    <a:pt x="51" y="0"/>
                  </a:cubicBezTo>
                  <a:cubicBezTo>
                    <a:pt x="51" y="3"/>
                    <a:pt x="51" y="3"/>
                    <a:pt x="51" y="3"/>
                  </a:cubicBezTo>
                  <a:cubicBezTo>
                    <a:pt x="50" y="3"/>
                    <a:pt x="50" y="3"/>
                    <a:pt x="50" y="3"/>
                  </a:cubicBezTo>
                  <a:cubicBezTo>
                    <a:pt x="46" y="3"/>
                    <a:pt x="45" y="4"/>
                    <a:pt x="45" y="8"/>
                  </a:cubicBezTo>
                  <a:cubicBezTo>
                    <a:pt x="45" y="33"/>
                    <a:pt x="45" y="33"/>
                    <a:pt x="45" y="33"/>
                  </a:cubicBezTo>
                  <a:cubicBezTo>
                    <a:pt x="45" y="37"/>
                    <a:pt x="46" y="38"/>
                    <a:pt x="50" y="38"/>
                  </a:cubicBezTo>
                  <a:cubicBezTo>
                    <a:pt x="51" y="38"/>
                    <a:pt x="51" y="38"/>
                    <a:pt x="51" y="38"/>
                  </a:cubicBezTo>
                  <a:cubicBezTo>
                    <a:pt x="51" y="41"/>
                    <a:pt x="51" y="41"/>
                    <a:pt x="51" y="41"/>
                  </a:cubicBezTo>
                  <a:cubicBezTo>
                    <a:pt x="30" y="41"/>
                    <a:pt x="30" y="41"/>
                    <a:pt x="30" y="41"/>
                  </a:cubicBezTo>
                  <a:cubicBezTo>
                    <a:pt x="30" y="38"/>
                    <a:pt x="30" y="38"/>
                    <a:pt x="30" y="38"/>
                  </a:cubicBezTo>
                  <a:lnTo>
                    <a:pt x="31" y="3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52"/>
            <p:cNvSpPr>
              <a:spLocks/>
            </p:cNvSpPr>
            <p:nvPr userDrawn="1"/>
          </p:nvSpPr>
          <p:spPr bwMode="auto">
            <a:xfrm>
              <a:off x="9078208" y="6684406"/>
              <a:ext cx="59929" cy="49739"/>
            </a:xfrm>
            <a:custGeom>
              <a:avLst/>
              <a:gdLst/>
              <a:ahLst/>
              <a:cxnLst>
                <a:cxn ang="0">
                  <a:pos x="10" y="33"/>
                </a:cxn>
                <a:cxn ang="0">
                  <a:pos x="16" y="38"/>
                </a:cxn>
                <a:cxn ang="0">
                  <a:pos x="16" y="41"/>
                </a:cxn>
                <a:cxn ang="0">
                  <a:pos x="0" y="41"/>
                </a:cxn>
                <a:cxn ang="0">
                  <a:pos x="0" y="38"/>
                </a:cxn>
                <a:cxn ang="0">
                  <a:pos x="1" y="38"/>
                </a:cxn>
                <a:cxn ang="0">
                  <a:pos x="6" y="34"/>
                </a:cxn>
                <a:cxn ang="0">
                  <a:pos x="6" y="4"/>
                </a:cxn>
                <a:cxn ang="0">
                  <a:pos x="1" y="3"/>
                </a:cxn>
                <a:cxn ang="0">
                  <a:pos x="1" y="0"/>
                </a:cxn>
                <a:cxn ang="0">
                  <a:pos x="14" y="0"/>
                </a:cxn>
                <a:cxn ang="0">
                  <a:pos x="40" y="28"/>
                </a:cxn>
                <a:cxn ang="0">
                  <a:pos x="40" y="8"/>
                </a:cxn>
                <a:cxn ang="0">
                  <a:pos x="34" y="3"/>
                </a:cxn>
                <a:cxn ang="0">
                  <a:pos x="33" y="3"/>
                </a:cxn>
                <a:cxn ang="0">
                  <a:pos x="33" y="0"/>
                </a:cxn>
                <a:cxn ang="0">
                  <a:pos x="50" y="0"/>
                </a:cxn>
                <a:cxn ang="0">
                  <a:pos x="50" y="3"/>
                </a:cxn>
                <a:cxn ang="0">
                  <a:pos x="49" y="3"/>
                </a:cxn>
                <a:cxn ang="0">
                  <a:pos x="44" y="6"/>
                </a:cxn>
                <a:cxn ang="0">
                  <a:pos x="44" y="41"/>
                </a:cxn>
                <a:cxn ang="0">
                  <a:pos x="41" y="41"/>
                </a:cxn>
                <a:cxn ang="0">
                  <a:pos x="10" y="8"/>
                </a:cxn>
                <a:cxn ang="0">
                  <a:pos x="10" y="33"/>
                </a:cxn>
              </a:cxnLst>
              <a:rect l="0" t="0" r="r" b="b"/>
              <a:pathLst>
                <a:path w="50" h="41">
                  <a:moveTo>
                    <a:pt x="10" y="33"/>
                  </a:moveTo>
                  <a:cubicBezTo>
                    <a:pt x="10" y="37"/>
                    <a:pt x="11" y="38"/>
                    <a:pt x="16" y="38"/>
                  </a:cubicBezTo>
                  <a:cubicBezTo>
                    <a:pt x="16" y="41"/>
                    <a:pt x="16" y="41"/>
                    <a:pt x="16" y="41"/>
                  </a:cubicBezTo>
                  <a:cubicBezTo>
                    <a:pt x="0" y="41"/>
                    <a:pt x="0" y="41"/>
                    <a:pt x="0" y="41"/>
                  </a:cubicBezTo>
                  <a:cubicBezTo>
                    <a:pt x="0" y="38"/>
                    <a:pt x="0" y="38"/>
                    <a:pt x="0" y="38"/>
                  </a:cubicBezTo>
                  <a:cubicBezTo>
                    <a:pt x="1" y="38"/>
                    <a:pt x="1" y="38"/>
                    <a:pt x="1" y="38"/>
                  </a:cubicBezTo>
                  <a:cubicBezTo>
                    <a:pt x="5" y="38"/>
                    <a:pt x="6" y="37"/>
                    <a:pt x="6" y="34"/>
                  </a:cubicBezTo>
                  <a:cubicBezTo>
                    <a:pt x="6" y="4"/>
                    <a:pt x="6" y="4"/>
                    <a:pt x="6" y="4"/>
                  </a:cubicBezTo>
                  <a:cubicBezTo>
                    <a:pt x="4" y="3"/>
                    <a:pt x="3" y="3"/>
                    <a:pt x="1" y="3"/>
                  </a:cubicBezTo>
                  <a:cubicBezTo>
                    <a:pt x="1" y="0"/>
                    <a:pt x="1" y="0"/>
                    <a:pt x="1" y="0"/>
                  </a:cubicBezTo>
                  <a:cubicBezTo>
                    <a:pt x="14" y="0"/>
                    <a:pt x="14" y="0"/>
                    <a:pt x="14" y="0"/>
                  </a:cubicBezTo>
                  <a:cubicBezTo>
                    <a:pt x="40" y="28"/>
                    <a:pt x="40" y="28"/>
                    <a:pt x="40" y="28"/>
                  </a:cubicBezTo>
                  <a:cubicBezTo>
                    <a:pt x="40" y="8"/>
                    <a:pt x="40" y="8"/>
                    <a:pt x="40" y="8"/>
                  </a:cubicBezTo>
                  <a:cubicBezTo>
                    <a:pt x="40" y="4"/>
                    <a:pt x="39" y="3"/>
                    <a:pt x="34" y="3"/>
                  </a:cubicBezTo>
                  <a:cubicBezTo>
                    <a:pt x="33" y="3"/>
                    <a:pt x="33" y="3"/>
                    <a:pt x="33" y="3"/>
                  </a:cubicBezTo>
                  <a:cubicBezTo>
                    <a:pt x="33" y="0"/>
                    <a:pt x="33" y="0"/>
                    <a:pt x="33" y="0"/>
                  </a:cubicBezTo>
                  <a:cubicBezTo>
                    <a:pt x="50" y="0"/>
                    <a:pt x="50" y="0"/>
                    <a:pt x="50" y="0"/>
                  </a:cubicBezTo>
                  <a:cubicBezTo>
                    <a:pt x="50" y="3"/>
                    <a:pt x="50" y="3"/>
                    <a:pt x="50" y="3"/>
                  </a:cubicBezTo>
                  <a:cubicBezTo>
                    <a:pt x="49" y="3"/>
                    <a:pt x="49" y="3"/>
                    <a:pt x="49" y="3"/>
                  </a:cubicBezTo>
                  <a:cubicBezTo>
                    <a:pt x="45" y="3"/>
                    <a:pt x="44" y="4"/>
                    <a:pt x="44" y="6"/>
                  </a:cubicBezTo>
                  <a:cubicBezTo>
                    <a:pt x="44" y="41"/>
                    <a:pt x="44" y="41"/>
                    <a:pt x="44" y="41"/>
                  </a:cubicBezTo>
                  <a:cubicBezTo>
                    <a:pt x="41" y="41"/>
                    <a:pt x="41" y="41"/>
                    <a:pt x="41" y="41"/>
                  </a:cubicBezTo>
                  <a:cubicBezTo>
                    <a:pt x="10" y="8"/>
                    <a:pt x="10" y="8"/>
                    <a:pt x="10" y="8"/>
                  </a:cubicBezTo>
                  <a:lnTo>
                    <a:pt x="10" y="3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53"/>
            <p:cNvSpPr>
              <a:spLocks noEditPoints="1"/>
            </p:cNvSpPr>
            <p:nvPr userDrawn="1"/>
          </p:nvSpPr>
          <p:spPr bwMode="auto">
            <a:xfrm>
              <a:off x="9144795" y="6682691"/>
              <a:ext cx="56600" cy="51454"/>
            </a:xfrm>
            <a:custGeom>
              <a:avLst/>
              <a:gdLst/>
              <a:ahLst/>
              <a:cxnLst>
                <a:cxn ang="0">
                  <a:pos x="25" y="0"/>
                </a:cxn>
                <a:cxn ang="0">
                  <a:pos x="48" y="21"/>
                </a:cxn>
                <a:cxn ang="0">
                  <a:pos x="23" y="42"/>
                </a:cxn>
                <a:cxn ang="0">
                  <a:pos x="0" y="22"/>
                </a:cxn>
                <a:cxn ang="0">
                  <a:pos x="25" y="0"/>
                </a:cxn>
                <a:cxn ang="0">
                  <a:pos x="25" y="40"/>
                </a:cxn>
                <a:cxn ang="0">
                  <a:pos x="38" y="23"/>
                </a:cxn>
                <a:cxn ang="0">
                  <a:pos x="23" y="3"/>
                </a:cxn>
                <a:cxn ang="0">
                  <a:pos x="9" y="19"/>
                </a:cxn>
                <a:cxn ang="0">
                  <a:pos x="25" y="40"/>
                </a:cxn>
              </a:cxnLst>
              <a:rect l="0" t="0" r="r" b="b"/>
              <a:pathLst>
                <a:path w="48" h="42">
                  <a:moveTo>
                    <a:pt x="25" y="0"/>
                  </a:moveTo>
                  <a:cubicBezTo>
                    <a:pt x="38" y="0"/>
                    <a:pt x="48" y="9"/>
                    <a:pt x="48" y="21"/>
                  </a:cubicBezTo>
                  <a:cubicBezTo>
                    <a:pt x="48" y="32"/>
                    <a:pt x="39" y="42"/>
                    <a:pt x="23" y="42"/>
                  </a:cubicBezTo>
                  <a:cubicBezTo>
                    <a:pt x="9" y="42"/>
                    <a:pt x="0" y="33"/>
                    <a:pt x="0" y="22"/>
                  </a:cubicBezTo>
                  <a:cubicBezTo>
                    <a:pt x="0" y="9"/>
                    <a:pt x="10" y="0"/>
                    <a:pt x="25" y="0"/>
                  </a:cubicBezTo>
                  <a:close/>
                  <a:moveTo>
                    <a:pt x="25" y="40"/>
                  </a:moveTo>
                  <a:cubicBezTo>
                    <a:pt x="34" y="40"/>
                    <a:pt x="38" y="32"/>
                    <a:pt x="38" y="23"/>
                  </a:cubicBezTo>
                  <a:cubicBezTo>
                    <a:pt x="38" y="13"/>
                    <a:pt x="33" y="3"/>
                    <a:pt x="23" y="3"/>
                  </a:cubicBezTo>
                  <a:cubicBezTo>
                    <a:pt x="15" y="3"/>
                    <a:pt x="9" y="9"/>
                    <a:pt x="9" y="19"/>
                  </a:cubicBezTo>
                  <a:cubicBezTo>
                    <a:pt x="9" y="31"/>
                    <a:pt x="16" y="40"/>
                    <a:pt x="25"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54"/>
            <p:cNvSpPr>
              <a:spLocks/>
            </p:cNvSpPr>
            <p:nvPr userDrawn="1"/>
          </p:nvSpPr>
          <p:spPr bwMode="auto">
            <a:xfrm>
              <a:off x="9206389" y="6684406"/>
              <a:ext cx="46611" cy="49739"/>
            </a:xfrm>
            <a:custGeom>
              <a:avLst/>
              <a:gdLst/>
              <a:ahLst/>
              <a:cxnLst>
                <a:cxn ang="0">
                  <a:pos x="35" y="41"/>
                </a:cxn>
                <a:cxn ang="0">
                  <a:pos x="0" y="41"/>
                </a:cxn>
                <a:cxn ang="0">
                  <a:pos x="0" y="38"/>
                </a:cxn>
                <a:cxn ang="0">
                  <a:pos x="2" y="38"/>
                </a:cxn>
                <a:cxn ang="0">
                  <a:pos x="7" y="33"/>
                </a:cxn>
                <a:cxn ang="0">
                  <a:pos x="7" y="8"/>
                </a:cxn>
                <a:cxn ang="0">
                  <a:pos x="2" y="3"/>
                </a:cxn>
                <a:cxn ang="0">
                  <a:pos x="1" y="3"/>
                </a:cxn>
                <a:cxn ang="0">
                  <a:pos x="1" y="0"/>
                </a:cxn>
                <a:cxn ang="0">
                  <a:pos x="22" y="0"/>
                </a:cxn>
                <a:cxn ang="0">
                  <a:pos x="22" y="3"/>
                </a:cxn>
                <a:cxn ang="0">
                  <a:pos x="21" y="3"/>
                </a:cxn>
                <a:cxn ang="0">
                  <a:pos x="16" y="7"/>
                </a:cxn>
                <a:cxn ang="0">
                  <a:pos x="16" y="34"/>
                </a:cxn>
                <a:cxn ang="0">
                  <a:pos x="19" y="37"/>
                </a:cxn>
                <a:cxn ang="0">
                  <a:pos x="27" y="37"/>
                </a:cxn>
                <a:cxn ang="0">
                  <a:pos x="37" y="29"/>
                </a:cxn>
                <a:cxn ang="0">
                  <a:pos x="40" y="29"/>
                </a:cxn>
                <a:cxn ang="0">
                  <a:pos x="35" y="41"/>
                </a:cxn>
              </a:cxnLst>
              <a:rect l="0" t="0" r="r" b="b"/>
              <a:pathLst>
                <a:path w="40" h="41">
                  <a:moveTo>
                    <a:pt x="35" y="41"/>
                  </a:moveTo>
                  <a:cubicBezTo>
                    <a:pt x="0" y="41"/>
                    <a:pt x="0" y="41"/>
                    <a:pt x="0" y="41"/>
                  </a:cubicBezTo>
                  <a:cubicBezTo>
                    <a:pt x="0" y="38"/>
                    <a:pt x="0" y="38"/>
                    <a:pt x="0" y="38"/>
                  </a:cubicBezTo>
                  <a:cubicBezTo>
                    <a:pt x="2" y="38"/>
                    <a:pt x="2" y="38"/>
                    <a:pt x="2" y="38"/>
                  </a:cubicBezTo>
                  <a:cubicBezTo>
                    <a:pt x="6" y="38"/>
                    <a:pt x="7" y="37"/>
                    <a:pt x="7" y="33"/>
                  </a:cubicBezTo>
                  <a:cubicBezTo>
                    <a:pt x="7" y="8"/>
                    <a:pt x="7" y="8"/>
                    <a:pt x="7" y="8"/>
                  </a:cubicBezTo>
                  <a:cubicBezTo>
                    <a:pt x="7" y="4"/>
                    <a:pt x="5" y="3"/>
                    <a:pt x="2" y="3"/>
                  </a:cubicBezTo>
                  <a:cubicBezTo>
                    <a:pt x="1" y="3"/>
                    <a:pt x="1" y="3"/>
                    <a:pt x="1" y="3"/>
                  </a:cubicBezTo>
                  <a:cubicBezTo>
                    <a:pt x="1" y="0"/>
                    <a:pt x="1" y="0"/>
                    <a:pt x="1" y="0"/>
                  </a:cubicBezTo>
                  <a:cubicBezTo>
                    <a:pt x="22" y="0"/>
                    <a:pt x="22" y="0"/>
                    <a:pt x="22" y="0"/>
                  </a:cubicBezTo>
                  <a:cubicBezTo>
                    <a:pt x="22" y="3"/>
                    <a:pt x="22" y="3"/>
                    <a:pt x="22" y="3"/>
                  </a:cubicBezTo>
                  <a:cubicBezTo>
                    <a:pt x="21" y="3"/>
                    <a:pt x="21" y="3"/>
                    <a:pt x="21" y="3"/>
                  </a:cubicBezTo>
                  <a:cubicBezTo>
                    <a:pt x="17" y="3"/>
                    <a:pt x="16" y="4"/>
                    <a:pt x="16" y="7"/>
                  </a:cubicBezTo>
                  <a:cubicBezTo>
                    <a:pt x="16" y="34"/>
                    <a:pt x="16" y="34"/>
                    <a:pt x="16" y="34"/>
                  </a:cubicBezTo>
                  <a:cubicBezTo>
                    <a:pt x="16" y="36"/>
                    <a:pt x="17" y="37"/>
                    <a:pt x="19" y="37"/>
                  </a:cubicBezTo>
                  <a:cubicBezTo>
                    <a:pt x="27" y="37"/>
                    <a:pt x="27" y="37"/>
                    <a:pt x="27" y="37"/>
                  </a:cubicBezTo>
                  <a:cubicBezTo>
                    <a:pt x="32" y="37"/>
                    <a:pt x="33" y="35"/>
                    <a:pt x="37" y="29"/>
                  </a:cubicBezTo>
                  <a:cubicBezTo>
                    <a:pt x="40" y="29"/>
                    <a:pt x="40" y="29"/>
                    <a:pt x="40" y="29"/>
                  </a:cubicBezTo>
                  <a:lnTo>
                    <a:pt x="35" y="4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55"/>
            <p:cNvSpPr>
              <a:spLocks noEditPoints="1"/>
            </p:cNvSpPr>
            <p:nvPr userDrawn="1"/>
          </p:nvSpPr>
          <p:spPr bwMode="auto">
            <a:xfrm>
              <a:off x="9257995" y="6682691"/>
              <a:ext cx="56600" cy="51454"/>
            </a:xfrm>
            <a:custGeom>
              <a:avLst/>
              <a:gdLst/>
              <a:ahLst/>
              <a:cxnLst>
                <a:cxn ang="0">
                  <a:pos x="25" y="0"/>
                </a:cxn>
                <a:cxn ang="0">
                  <a:pos x="48" y="21"/>
                </a:cxn>
                <a:cxn ang="0">
                  <a:pos x="24" y="42"/>
                </a:cxn>
                <a:cxn ang="0">
                  <a:pos x="0" y="22"/>
                </a:cxn>
                <a:cxn ang="0">
                  <a:pos x="25" y="0"/>
                </a:cxn>
                <a:cxn ang="0">
                  <a:pos x="25" y="40"/>
                </a:cxn>
                <a:cxn ang="0">
                  <a:pos x="39" y="23"/>
                </a:cxn>
                <a:cxn ang="0">
                  <a:pos x="24" y="3"/>
                </a:cxn>
                <a:cxn ang="0">
                  <a:pos x="10" y="19"/>
                </a:cxn>
                <a:cxn ang="0">
                  <a:pos x="25" y="40"/>
                </a:cxn>
              </a:cxnLst>
              <a:rect l="0" t="0" r="r" b="b"/>
              <a:pathLst>
                <a:path w="48" h="42">
                  <a:moveTo>
                    <a:pt x="25" y="0"/>
                  </a:moveTo>
                  <a:cubicBezTo>
                    <a:pt x="39" y="0"/>
                    <a:pt x="48" y="9"/>
                    <a:pt x="48" y="21"/>
                  </a:cubicBezTo>
                  <a:cubicBezTo>
                    <a:pt x="48" y="32"/>
                    <a:pt x="39" y="42"/>
                    <a:pt x="24" y="42"/>
                  </a:cubicBezTo>
                  <a:cubicBezTo>
                    <a:pt x="9" y="42"/>
                    <a:pt x="0" y="33"/>
                    <a:pt x="0" y="22"/>
                  </a:cubicBezTo>
                  <a:cubicBezTo>
                    <a:pt x="0" y="9"/>
                    <a:pt x="11" y="0"/>
                    <a:pt x="25" y="0"/>
                  </a:cubicBezTo>
                  <a:close/>
                  <a:moveTo>
                    <a:pt x="25" y="40"/>
                  </a:moveTo>
                  <a:cubicBezTo>
                    <a:pt x="34" y="40"/>
                    <a:pt x="39" y="32"/>
                    <a:pt x="39" y="23"/>
                  </a:cubicBezTo>
                  <a:cubicBezTo>
                    <a:pt x="39" y="13"/>
                    <a:pt x="33" y="3"/>
                    <a:pt x="24" y="3"/>
                  </a:cubicBezTo>
                  <a:cubicBezTo>
                    <a:pt x="15" y="3"/>
                    <a:pt x="10" y="9"/>
                    <a:pt x="10" y="19"/>
                  </a:cubicBezTo>
                  <a:cubicBezTo>
                    <a:pt x="10" y="31"/>
                    <a:pt x="16" y="40"/>
                    <a:pt x="25"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56"/>
            <p:cNvSpPr>
              <a:spLocks/>
            </p:cNvSpPr>
            <p:nvPr userDrawn="1"/>
          </p:nvSpPr>
          <p:spPr bwMode="auto">
            <a:xfrm>
              <a:off x="9324582" y="6682691"/>
              <a:ext cx="53270" cy="51454"/>
            </a:xfrm>
            <a:custGeom>
              <a:avLst/>
              <a:gdLst/>
              <a:ahLst/>
              <a:cxnLst>
                <a:cxn ang="0">
                  <a:pos x="45" y="25"/>
                </a:cxn>
                <a:cxn ang="0">
                  <a:pos x="41" y="29"/>
                </a:cxn>
                <a:cxn ang="0">
                  <a:pos x="41" y="38"/>
                </a:cxn>
                <a:cxn ang="0">
                  <a:pos x="24" y="42"/>
                </a:cxn>
                <a:cxn ang="0">
                  <a:pos x="0" y="21"/>
                </a:cxn>
                <a:cxn ang="0">
                  <a:pos x="23" y="0"/>
                </a:cxn>
                <a:cxn ang="0">
                  <a:pos x="37" y="3"/>
                </a:cxn>
                <a:cxn ang="0">
                  <a:pos x="39" y="2"/>
                </a:cxn>
                <a:cxn ang="0">
                  <a:pos x="41" y="2"/>
                </a:cxn>
                <a:cxn ang="0">
                  <a:pos x="41" y="14"/>
                </a:cxn>
                <a:cxn ang="0">
                  <a:pos x="38" y="14"/>
                </a:cxn>
                <a:cxn ang="0">
                  <a:pos x="25" y="3"/>
                </a:cxn>
                <a:cxn ang="0">
                  <a:pos x="9" y="21"/>
                </a:cxn>
                <a:cxn ang="0">
                  <a:pos x="25" y="39"/>
                </a:cxn>
                <a:cxn ang="0">
                  <a:pos x="32" y="38"/>
                </a:cxn>
                <a:cxn ang="0">
                  <a:pos x="32" y="29"/>
                </a:cxn>
                <a:cxn ang="0">
                  <a:pos x="24" y="25"/>
                </a:cxn>
                <a:cxn ang="0">
                  <a:pos x="24" y="22"/>
                </a:cxn>
                <a:cxn ang="0">
                  <a:pos x="45" y="22"/>
                </a:cxn>
                <a:cxn ang="0">
                  <a:pos x="45" y="25"/>
                </a:cxn>
              </a:cxnLst>
              <a:rect l="0" t="0" r="r" b="b"/>
              <a:pathLst>
                <a:path w="45" h="42">
                  <a:moveTo>
                    <a:pt x="45" y="25"/>
                  </a:moveTo>
                  <a:cubicBezTo>
                    <a:pt x="42" y="25"/>
                    <a:pt x="41" y="26"/>
                    <a:pt x="41" y="29"/>
                  </a:cubicBezTo>
                  <a:cubicBezTo>
                    <a:pt x="41" y="38"/>
                    <a:pt x="41" y="38"/>
                    <a:pt x="41" y="38"/>
                  </a:cubicBezTo>
                  <a:cubicBezTo>
                    <a:pt x="36" y="40"/>
                    <a:pt x="30" y="42"/>
                    <a:pt x="24" y="42"/>
                  </a:cubicBezTo>
                  <a:cubicBezTo>
                    <a:pt x="8" y="42"/>
                    <a:pt x="0" y="33"/>
                    <a:pt x="0" y="21"/>
                  </a:cubicBezTo>
                  <a:cubicBezTo>
                    <a:pt x="0" y="9"/>
                    <a:pt x="10" y="0"/>
                    <a:pt x="23" y="0"/>
                  </a:cubicBezTo>
                  <a:cubicBezTo>
                    <a:pt x="30" y="0"/>
                    <a:pt x="35" y="3"/>
                    <a:pt x="37" y="3"/>
                  </a:cubicBezTo>
                  <a:cubicBezTo>
                    <a:pt x="38" y="3"/>
                    <a:pt x="39" y="2"/>
                    <a:pt x="39" y="2"/>
                  </a:cubicBezTo>
                  <a:cubicBezTo>
                    <a:pt x="41" y="2"/>
                    <a:pt x="41" y="2"/>
                    <a:pt x="41" y="2"/>
                  </a:cubicBezTo>
                  <a:cubicBezTo>
                    <a:pt x="41" y="14"/>
                    <a:pt x="41" y="14"/>
                    <a:pt x="41" y="14"/>
                  </a:cubicBezTo>
                  <a:cubicBezTo>
                    <a:pt x="38" y="14"/>
                    <a:pt x="38" y="14"/>
                    <a:pt x="38" y="14"/>
                  </a:cubicBezTo>
                  <a:cubicBezTo>
                    <a:pt x="37" y="7"/>
                    <a:pt x="32" y="3"/>
                    <a:pt x="25" y="3"/>
                  </a:cubicBezTo>
                  <a:cubicBezTo>
                    <a:pt x="16" y="3"/>
                    <a:pt x="9" y="10"/>
                    <a:pt x="9" y="21"/>
                  </a:cubicBezTo>
                  <a:cubicBezTo>
                    <a:pt x="9" y="31"/>
                    <a:pt x="16" y="39"/>
                    <a:pt x="25" y="39"/>
                  </a:cubicBezTo>
                  <a:cubicBezTo>
                    <a:pt x="28" y="39"/>
                    <a:pt x="30" y="39"/>
                    <a:pt x="32" y="38"/>
                  </a:cubicBezTo>
                  <a:cubicBezTo>
                    <a:pt x="32" y="29"/>
                    <a:pt x="32" y="29"/>
                    <a:pt x="32" y="29"/>
                  </a:cubicBezTo>
                  <a:cubicBezTo>
                    <a:pt x="32" y="26"/>
                    <a:pt x="31" y="25"/>
                    <a:pt x="24" y="25"/>
                  </a:cubicBezTo>
                  <a:cubicBezTo>
                    <a:pt x="24" y="22"/>
                    <a:pt x="24" y="22"/>
                    <a:pt x="24" y="22"/>
                  </a:cubicBezTo>
                  <a:cubicBezTo>
                    <a:pt x="45" y="22"/>
                    <a:pt x="45" y="22"/>
                    <a:pt x="45" y="22"/>
                  </a:cubicBezTo>
                  <a:lnTo>
                    <a:pt x="45" y="2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57"/>
            <p:cNvSpPr>
              <a:spLocks/>
            </p:cNvSpPr>
            <p:nvPr userDrawn="1"/>
          </p:nvSpPr>
          <p:spPr bwMode="auto">
            <a:xfrm>
              <a:off x="9381182" y="6684406"/>
              <a:ext cx="58264" cy="49739"/>
            </a:xfrm>
            <a:custGeom>
              <a:avLst/>
              <a:gdLst/>
              <a:ahLst/>
              <a:cxnLst>
                <a:cxn ang="0">
                  <a:pos x="30" y="33"/>
                </a:cxn>
                <a:cxn ang="0">
                  <a:pos x="35" y="38"/>
                </a:cxn>
                <a:cxn ang="0">
                  <a:pos x="36" y="38"/>
                </a:cxn>
                <a:cxn ang="0">
                  <a:pos x="36" y="41"/>
                </a:cxn>
                <a:cxn ang="0">
                  <a:pos x="14" y="41"/>
                </a:cxn>
                <a:cxn ang="0">
                  <a:pos x="14" y="38"/>
                </a:cxn>
                <a:cxn ang="0">
                  <a:pos x="16" y="38"/>
                </a:cxn>
                <a:cxn ang="0">
                  <a:pos x="21" y="33"/>
                </a:cxn>
                <a:cxn ang="0">
                  <a:pos x="21" y="24"/>
                </a:cxn>
                <a:cxn ang="0">
                  <a:pos x="7" y="6"/>
                </a:cxn>
                <a:cxn ang="0">
                  <a:pos x="1" y="3"/>
                </a:cxn>
                <a:cxn ang="0">
                  <a:pos x="0" y="3"/>
                </a:cxn>
                <a:cxn ang="0">
                  <a:pos x="0" y="0"/>
                </a:cxn>
                <a:cxn ang="0">
                  <a:pos x="22" y="0"/>
                </a:cxn>
                <a:cxn ang="0">
                  <a:pos x="22" y="3"/>
                </a:cxn>
                <a:cxn ang="0">
                  <a:pos x="21" y="3"/>
                </a:cxn>
                <a:cxn ang="0">
                  <a:pos x="18" y="6"/>
                </a:cxn>
                <a:cxn ang="0">
                  <a:pos x="28" y="20"/>
                </a:cxn>
                <a:cxn ang="0">
                  <a:pos x="36" y="8"/>
                </a:cxn>
                <a:cxn ang="0">
                  <a:pos x="33" y="3"/>
                </a:cxn>
                <a:cxn ang="0">
                  <a:pos x="33" y="3"/>
                </a:cxn>
                <a:cxn ang="0">
                  <a:pos x="33" y="0"/>
                </a:cxn>
                <a:cxn ang="0">
                  <a:pos x="48" y="0"/>
                </a:cxn>
                <a:cxn ang="0">
                  <a:pos x="48" y="3"/>
                </a:cxn>
                <a:cxn ang="0">
                  <a:pos x="41" y="7"/>
                </a:cxn>
                <a:cxn ang="0">
                  <a:pos x="30" y="24"/>
                </a:cxn>
                <a:cxn ang="0">
                  <a:pos x="30" y="33"/>
                </a:cxn>
              </a:cxnLst>
              <a:rect l="0" t="0" r="r" b="b"/>
              <a:pathLst>
                <a:path w="48" h="41">
                  <a:moveTo>
                    <a:pt x="30" y="33"/>
                  </a:moveTo>
                  <a:cubicBezTo>
                    <a:pt x="30" y="36"/>
                    <a:pt x="31" y="38"/>
                    <a:pt x="35" y="38"/>
                  </a:cubicBezTo>
                  <a:cubicBezTo>
                    <a:pt x="36" y="38"/>
                    <a:pt x="36" y="38"/>
                    <a:pt x="36" y="38"/>
                  </a:cubicBezTo>
                  <a:cubicBezTo>
                    <a:pt x="36" y="41"/>
                    <a:pt x="36" y="41"/>
                    <a:pt x="36" y="41"/>
                  </a:cubicBezTo>
                  <a:cubicBezTo>
                    <a:pt x="14" y="41"/>
                    <a:pt x="14" y="41"/>
                    <a:pt x="14" y="41"/>
                  </a:cubicBezTo>
                  <a:cubicBezTo>
                    <a:pt x="14" y="38"/>
                    <a:pt x="14" y="38"/>
                    <a:pt x="14" y="38"/>
                  </a:cubicBezTo>
                  <a:cubicBezTo>
                    <a:pt x="16" y="38"/>
                    <a:pt x="16" y="38"/>
                    <a:pt x="16" y="38"/>
                  </a:cubicBezTo>
                  <a:cubicBezTo>
                    <a:pt x="20" y="38"/>
                    <a:pt x="21" y="36"/>
                    <a:pt x="21" y="33"/>
                  </a:cubicBezTo>
                  <a:cubicBezTo>
                    <a:pt x="21" y="24"/>
                    <a:pt x="21" y="24"/>
                    <a:pt x="21" y="24"/>
                  </a:cubicBezTo>
                  <a:cubicBezTo>
                    <a:pt x="7" y="6"/>
                    <a:pt x="7" y="6"/>
                    <a:pt x="7" y="6"/>
                  </a:cubicBezTo>
                  <a:cubicBezTo>
                    <a:pt x="5" y="3"/>
                    <a:pt x="4" y="3"/>
                    <a:pt x="1" y="3"/>
                  </a:cubicBezTo>
                  <a:cubicBezTo>
                    <a:pt x="0" y="3"/>
                    <a:pt x="0" y="3"/>
                    <a:pt x="0" y="3"/>
                  </a:cubicBezTo>
                  <a:cubicBezTo>
                    <a:pt x="0" y="0"/>
                    <a:pt x="0" y="0"/>
                    <a:pt x="0" y="0"/>
                  </a:cubicBezTo>
                  <a:cubicBezTo>
                    <a:pt x="22" y="0"/>
                    <a:pt x="22" y="0"/>
                    <a:pt x="22" y="0"/>
                  </a:cubicBezTo>
                  <a:cubicBezTo>
                    <a:pt x="22" y="3"/>
                    <a:pt x="22" y="3"/>
                    <a:pt x="22" y="3"/>
                  </a:cubicBezTo>
                  <a:cubicBezTo>
                    <a:pt x="21" y="3"/>
                    <a:pt x="21" y="3"/>
                    <a:pt x="21" y="3"/>
                  </a:cubicBezTo>
                  <a:cubicBezTo>
                    <a:pt x="17" y="3"/>
                    <a:pt x="16" y="4"/>
                    <a:pt x="18" y="6"/>
                  </a:cubicBezTo>
                  <a:cubicBezTo>
                    <a:pt x="28" y="20"/>
                    <a:pt x="28" y="20"/>
                    <a:pt x="28" y="20"/>
                  </a:cubicBezTo>
                  <a:cubicBezTo>
                    <a:pt x="36" y="8"/>
                    <a:pt x="36" y="8"/>
                    <a:pt x="36" y="8"/>
                  </a:cubicBezTo>
                  <a:cubicBezTo>
                    <a:pt x="37" y="5"/>
                    <a:pt x="38" y="3"/>
                    <a:pt x="33" y="3"/>
                  </a:cubicBezTo>
                  <a:cubicBezTo>
                    <a:pt x="33" y="3"/>
                    <a:pt x="33" y="3"/>
                    <a:pt x="33" y="3"/>
                  </a:cubicBezTo>
                  <a:cubicBezTo>
                    <a:pt x="33" y="0"/>
                    <a:pt x="33" y="0"/>
                    <a:pt x="33" y="0"/>
                  </a:cubicBezTo>
                  <a:cubicBezTo>
                    <a:pt x="48" y="0"/>
                    <a:pt x="48" y="0"/>
                    <a:pt x="48" y="0"/>
                  </a:cubicBezTo>
                  <a:cubicBezTo>
                    <a:pt x="48" y="3"/>
                    <a:pt x="48" y="3"/>
                    <a:pt x="48" y="3"/>
                  </a:cubicBezTo>
                  <a:cubicBezTo>
                    <a:pt x="44" y="3"/>
                    <a:pt x="43" y="4"/>
                    <a:pt x="41" y="7"/>
                  </a:cubicBezTo>
                  <a:cubicBezTo>
                    <a:pt x="30" y="24"/>
                    <a:pt x="30" y="24"/>
                    <a:pt x="30" y="24"/>
                  </a:cubicBezTo>
                  <a:lnTo>
                    <a:pt x="30" y="3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26" name="Rectangle 6"/>
          <p:cNvSpPr>
            <a:spLocks noGrp="1" noChangeArrowheads="1"/>
          </p:cNvSpPr>
          <p:nvPr>
            <p:ph type="title"/>
          </p:nvPr>
        </p:nvSpPr>
        <p:spPr bwMode="auto">
          <a:xfrm>
            <a:off x="1126571" y="290822"/>
            <a:ext cx="7796212" cy="863600"/>
          </a:xfrm>
          <a:prstGeom prst="rect">
            <a:avLst/>
          </a:prstGeom>
          <a:noFill/>
          <a:ln w="9525">
            <a:noFill/>
            <a:miter lim="800000"/>
            <a:headEnd/>
            <a:tailEnd/>
          </a:ln>
        </p:spPr>
        <p:txBody>
          <a:bodyPr vert="horz" wrap="square" lIns="102590" tIns="51296" rIns="102590" bIns="51296" numCol="1" anchor="ctr" anchorCtr="0" compatLnSpc="1">
            <a:prstTxWarp prst="textNoShape">
              <a:avLst/>
            </a:prstTxWarp>
          </a:bodyPr>
          <a:lstStyle/>
          <a:p>
            <a:pPr lvl="0"/>
            <a:r>
              <a:rPr lang="en-US" dirty="0" smtClean="0"/>
              <a:t>Click to edit Master title style</a:t>
            </a:r>
          </a:p>
        </p:txBody>
      </p:sp>
      <p:sp>
        <p:nvSpPr>
          <p:cNvPr id="1027" name="Rectangle 7"/>
          <p:cNvSpPr>
            <a:spLocks noGrp="1" noChangeArrowheads="1"/>
          </p:cNvSpPr>
          <p:nvPr>
            <p:ph type="body" idx="1"/>
          </p:nvPr>
        </p:nvSpPr>
        <p:spPr bwMode="auto">
          <a:xfrm>
            <a:off x="754063" y="1757363"/>
            <a:ext cx="8550275" cy="4664075"/>
          </a:xfrm>
          <a:prstGeom prst="rect">
            <a:avLst/>
          </a:prstGeom>
          <a:noFill/>
          <a:ln w="9525">
            <a:noFill/>
            <a:miter lim="800000"/>
            <a:headEnd/>
            <a:tailEnd/>
          </a:ln>
        </p:spPr>
        <p:txBody>
          <a:bodyPr vert="horz" wrap="square" lIns="102590" tIns="51296" rIns="102590" bIns="51296"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16" name="Straight Connector 12"/>
          <p:cNvCxnSpPr>
            <a:cxnSpLocks noChangeShapeType="1"/>
          </p:cNvCxnSpPr>
          <p:nvPr/>
        </p:nvCxnSpPr>
        <p:spPr bwMode="auto">
          <a:xfrm>
            <a:off x="180975" y="1144376"/>
            <a:ext cx="9715500" cy="0"/>
          </a:xfrm>
          <a:prstGeom prst="line">
            <a:avLst/>
          </a:prstGeom>
          <a:noFill/>
          <a:ln w="22225" algn="ctr">
            <a:solidFill>
              <a:schemeClr val="bg1"/>
            </a:solidFill>
            <a:round/>
            <a:headEnd type="none" w="sm" len="sm"/>
            <a:tailEnd type="none" w="sm" len="sm"/>
          </a:ln>
        </p:spPr>
      </p:cxnSp>
      <p:cxnSp>
        <p:nvCxnSpPr>
          <p:cNvPr id="17" name="Straight Connector 16"/>
          <p:cNvCxnSpPr>
            <a:cxnSpLocks noChangeShapeType="1"/>
          </p:cNvCxnSpPr>
          <p:nvPr/>
        </p:nvCxnSpPr>
        <p:spPr bwMode="auto">
          <a:xfrm>
            <a:off x="182880" y="7111876"/>
            <a:ext cx="9715500" cy="0"/>
          </a:xfrm>
          <a:prstGeom prst="line">
            <a:avLst/>
          </a:prstGeom>
          <a:noFill/>
          <a:ln w="22225" algn="ctr">
            <a:solidFill>
              <a:schemeClr val="bg1"/>
            </a:solidFill>
            <a:round/>
            <a:headEnd type="none" w="sm" len="sm"/>
            <a:tailEnd type="none" w="sm" len="sm"/>
          </a:ln>
        </p:spPr>
      </p:cxnSp>
      <p:sp>
        <p:nvSpPr>
          <p:cNvPr id="3" name="AutoShape 3"/>
          <p:cNvSpPr>
            <a:spLocks noChangeAspect="1" noChangeArrowheads="1" noTextEdit="1"/>
          </p:cNvSpPr>
          <p:nvPr/>
        </p:nvSpPr>
        <p:spPr bwMode="auto">
          <a:xfrm>
            <a:off x="555625" y="442913"/>
            <a:ext cx="536575" cy="536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5"/>
          <p:cNvSpPr>
            <a:spLocks/>
          </p:cNvSpPr>
          <p:nvPr/>
        </p:nvSpPr>
        <p:spPr bwMode="auto">
          <a:xfrm>
            <a:off x="650875" y="509588"/>
            <a:ext cx="358775" cy="428625"/>
          </a:xfrm>
          <a:custGeom>
            <a:avLst/>
            <a:gdLst/>
            <a:ahLst/>
            <a:cxnLst>
              <a:cxn ang="0">
                <a:pos x="46" y="20"/>
              </a:cxn>
              <a:cxn ang="0">
                <a:pos x="29" y="35"/>
              </a:cxn>
              <a:cxn ang="0">
                <a:pos x="84" y="93"/>
              </a:cxn>
              <a:cxn ang="0">
                <a:pos x="66" y="105"/>
              </a:cxn>
              <a:cxn ang="0">
                <a:pos x="23" y="27"/>
              </a:cxn>
              <a:cxn ang="0">
                <a:pos x="90" y="31"/>
              </a:cxn>
              <a:cxn ang="0">
                <a:pos x="44" y="107"/>
              </a:cxn>
              <a:cxn ang="0">
                <a:pos x="40" y="78"/>
              </a:cxn>
              <a:cxn ang="0">
                <a:pos x="85" y="33"/>
              </a:cxn>
              <a:cxn ang="0">
                <a:pos x="69" y="19"/>
              </a:cxn>
              <a:cxn ang="0">
                <a:pos x="29" y="104"/>
              </a:cxn>
              <a:cxn ang="0">
                <a:pos x="86" y="56"/>
              </a:cxn>
              <a:cxn ang="0">
                <a:pos x="46" y="20"/>
              </a:cxn>
            </a:cxnLst>
            <a:rect l="0" t="0" r="r" b="b"/>
            <a:pathLst>
              <a:path w="112" h="134">
                <a:moveTo>
                  <a:pt x="46" y="20"/>
                </a:moveTo>
                <a:cubicBezTo>
                  <a:pt x="23" y="7"/>
                  <a:pt x="6" y="9"/>
                  <a:pt x="29" y="35"/>
                </a:cubicBezTo>
                <a:cubicBezTo>
                  <a:pt x="41" y="48"/>
                  <a:pt x="75" y="78"/>
                  <a:pt x="84" y="93"/>
                </a:cubicBezTo>
                <a:cubicBezTo>
                  <a:pt x="102" y="118"/>
                  <a:pt x="90" y="120"/>
                  <a:pt x="66" y="105"/>
                </a:cubicBezTo>
                <a:cubicBezTo>
                  <a:pt x="42" y="89"/>
                  <a:pt x="6" y="56"/>
                  <a:pt x="23" y="27"/>
                </a:cubicBezTo>
                <a:cubicBezTo>
                  <a:pt x="40" y="0"/>
                  <a:pt x="83" y="11"/>
                  <a:pt x="90" y="31"/>
                </a:cubicBezTo>
                <a:cubicBezTo>
                  <a:pt x="100" y="58"/>
                  <a:pt x="83" y="84"/>
                  <a:pt x="44" y="107"/>
                </a:cubicBezTo>
                <a:cubicBezTo>
                  <a:pt x="13" y="125"/>
                  <a:pt x="10" y="110"/>
                  <a:pt x="40" y="78"/>
                </a:cubicBezTo>
                <a:cubicBezTo>
                  <a:pt x="71" y="45"/>
                  <a:pt x="78" y="40"/>
                  <a:pt x="85" y="33"/>
                </a:cubicBezTo>
                <a:cubicBezTo>
                  <a:pt x="101" y="14"/>
                  <a:pt x="91" y="5"/>
                  <a:pt x="69" y="19"/>
                </a:cubicBezTo>
                <a:cubicBezTo>
                  <a:pt x="39" y="37"/>
                  <a:pt x="0" y="74"/>
                  <a:pt x="29" y="104"/>
                </a:cubicBezTo>
                <a:cubicBezTo>
                  <a:pt x="59" y="134"/>
                  <a:pt x="112" y="102"/>
                  <a:pt x="86" y="56"/>
                </a:cubicBezTo>
                <a:cubicBezTo>
                  <a:pt x="73" y="34"/>
                  <a:pt x="44" y="19"/>
                  <a:pt x="46" y="20"/>
                </a:cubicBezTo>
                <a:close/>
              </a:path>
            </a:pathLst>
          </a:custGeom>
          <a:no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p:nvSpPr>
        <p:spPr bwMode="auto">
          <a:xfrm>
            <a:off x="558800" y="446088"/>
            <a:ext cx="434975" cy="530225"/>
          </a:xfrm>
          <a:custGeom>
            <a:avLst/>
            <a:gdLst/>
            <a:ahLst/>
            <a:cxnLst>
              <a:cxn ang="0">
                <a:pos x="0" y="0"/>
              </a:cxn>
              <a:cxn ang="0">
                <a:pos x="80" y="0"/>
              </a:cxn>
              <a:cxn ang="0">
                <a:pos x="58" y="34"/>
              </a:cxn>
              <a:cxn ang="0">
                <a:pos x="58" y="300"/>
              </a:cxn>
              <a:cxn ang="0">
                <a:pos x="233" y="300"/>
              </a:cxn>
              <a:cxn ang="0">
                <a:pos x="274" y="270"/>
              </a:cxn>
              <a:cxn ang="0">
                <a:pos x="239" y="334"/>
              </a:cxn>
              <a:cxn ang="0">
                <a:pos x="0" y="334"/>
              </a:cxn>
              <a:cxn ang="0">
                <a:pos x="20" y="300"/>
              </a:cxn>
              <a:cxn ang="0">
                <a:pos x="20" y="34"/>
              </a:cxn>
              <a:cxn ang="0">
                <a:pos x="0" y="0"/>
              </a:cxn>
            </a:cxnLst>
            <a:rect l="0" t="0" r="r" b="b"/>
            <a:pathLst>
              <a:path w="274" h="334">
                <a:moveTo>
                  <a:pt x="0" y="0"/>
                </a:moveTo>
                <a:lnTo>
                  <a:pt x="80" y="0"/>
                </a:lnTo>
                <a:lnTo>
                  <a:pt x="58" y="34"/>
                </a:lnTo>
                <a:lnTo>
                  <a:pt x="58" y="300"/>
                </a:lnTo>
                <a:lnTo>
                  <a:pt x="233" y="300"/>
                </a:lnTo>
                <a:lnTo>
                  <a:pt x="274" y="270"/>
                </a:lnTo>
                <a:lnTo>
                  <a:pt x="239" y="334"/>
                </a:lnTo>
                <a:lnTo>
                  <a:pt x="0" y="334"/>
                </a:lnTo>
                <a:lnTo>
                  <a:pt x="20" y="300"/>
                </a:lnTo>
                <a:lnTo>
                  <a:pt x="20" y="34"/>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660400" y="449263"/>
            <a:ext cx="431800" cy="530225"/>
          </a:xfrm>
          <a:custGeom>
            <a:avLst/>
            <a:gdLst/>
            <a:ahLst/>
            <a:cxnLst>
              <a:cxn ang="0">
                <a:pos x="272" y="334"/>
              </a:cxn>
              <a:cxn ang="0">
                <a:pos x="191" y="334"/>
              </a:cxn>
              <a:cxn ang="0">
                <a:pos x="214" y="300"/>
              </a:cxn>
              <a:cxn ang="0">
                <a:pos x="214" y="34"/>
              </a:cxn>
              <a:cxn ang="0">
                <a:pos x="41" y="34"/>
              </a:cxn>
              <a:cxn ang="0">
                <a:pos x="0" y="64"/>
              </a:cxn>
              <a:cxn ang="0">
                <a:pos x="34" y="0"/>
              </a:cxn>
              <a:cxn ang="0">
                <a:pos x="272" y="0"/>
              </a:cxn>
              <a:cxn ang="0">
                <a:pos x="252" y="34"/>
              </a:cxn>
              <a:cxn ang="0">
                <a:pos x="252" y="300"/>
              </a:cxn>
              <a:cxn ang="0">
                <a:pos x="272" y="334"/>
              </a:cxn>
            </a:cxnLst>
            <a:rect l="0" t="0" r="r" b="b"/>
            <a:pathLst>
              <a:path w="272" h="334">
                <a:moveTo>
                  <a:pt x="272" y="334"/>
                </a:moveTo>
                <a:lnTo>
                  <a:pt x="191" y="334"/>
                </a:lnTo>
                <a:lnTo>
                  <a:pt x="214" y="300"/>
                </a:lnTo>
                <a:lnTo>
                  <a:pt x="214" y="34"/>
                </a:lnTo>
                <a:lnTo>
                  <a:pt x="41" y="34"/>
                </a:lnTo>
                <a:lnTo>
                  <a:pt x="0" y="64"/>
                </a:lnTo>
                <a:lnTo>
                  <a:pt x="34" y="0"/>
                </a:lnTo>
                <a:lnTo>
                  <a:pt x="272" y="0"/>
                </a:lnTo>
                <a:lnTo>
                  <a:pt x="252" y="34"/>
                </a:lnTo>
                <a:lnTo>
                  <a:pt x="252" y="300"/>
                </a:lnTo>
                <a:lnTo>
                  <a:pt x="272" y="33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1032"/>
          <p:cNvSpPr>
            <a:spLocks noChangeArrowheads="1"/>
          </p:cNvSpPr>
          <p:nvPr/>
        </p:nvSpPr>
        <p:spPr bwMode="auto">
          <a:xfrm>
            <a:off x="500924" y="7167187"/>
            <a:ext cx="1196950" cy="248717"/>
          </a:xfrm>
          <a:prstGeom prst="rect">
            <a:avLst/>
          </a:prstGeom>
          <a:noFill/>
          <a:ln w="9525">
            <a:noFill/>
            <a:miter lim="800000"/>
            <a:headEnd/>
            <a:tailEnd/>
          </a:ln>
          <a:effectLst/>
        </p:spPr>
        <p:txBody>
          <a:bodyPr wrap="square" lIns="50941" tIns="0" rIns="0" bIns="0"/>
          <a:lstStyle/>
          <a:p>
            <a:pPr>
              <a:defRPr/>
            </a:pPr>
            <a:r>
              <a:rPr lang="en-US" sz="1000" dirty="0" smtClean="0">
                <a:solidFill>
                  <a:schemeClr val="bg1"/>
                </a:solidFill>
                <a:cs typeface="Arial" pitchFamily="34" charset="0"/>
              </a:rPr>
              <a:t>12U-0</a:t>
            </a:r>
            <a:fld id="{6A829F23-F466-44AA-A5B9-24580D3A690E}" type="slidenum">
              <a:rPr lang="en-US" sz="1000" smtClean="0">
                <a:solidFill>
                  <a:schemeClr val="bg1"/>
                </a:solidFill>
                <a:cs typeface="Arial" pitchFamily="34" charset="0"/>
              </a:rPr>
              <a:pPr>
                <a:defRPr/>
              </a:pPr>
              <a:t>‹#›</a:t>
            </a:fld>
            <a:endParaRPr lang="en-US" sz="1000" dirty="0" smtClean="0">
              <a:solidFill>
                <a:schemeClr val="bg1"/>
              </a:solidFill>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Lst>
  <p:txStyles>
    <p:titleStyle>
      <a:lvl1pPr algn="ctr" defTabSz="1019175" rtl="0" eaLnBrk="1" fontAlgn="base" hangingPunct="1">
        <a:lnSpc>
          <a:spcPts val="3338"/>
        </a:lnSpc>
        <a:spcBef>
          <a:spcPct val="0"/>
        </a:spcBef>
        <a:spcAft>
          <a:spcPct val="0"/>
        </a:spcAft>
        <a:defRPr sz="2800" b="1">
          <a:solidFill>
            <a:schemeClr val="bg1"/>
          </a:solidFill>
          <a:latin typeface="+mj-lt"/>
          <a:ea typeface="+mj-ea"/>
          <a:cs typeface="+mj-cs"/>
        </a:defRPr>
      </a:lvl1pPr>
      <a:lvl2pPr algn="ctr" defTabSz="1019175" rtl="0" eaLnBrk="1" fontAlgn="base" hangingPunct="1">
        <a:lnSpc>
          <a:spcPts val="3338"/>
        </a:lnSpc>
        <a:spcBef>
          <a:spcPct val="0"/>
        </a:spcBef>
        <a:spcAft>
          <a:spcPct val="0"/>
        </a:spcAft>
        <a:defRPr sz="2800" b="1">
          <a:solidFill>
            <a:schemeClr val="tx2"/>
          </a:solidFill>
          <a:latin typeface="Arial" charset="0"/>
        </a:defRPr>
      </a:lvl2pPr>
      <a:lvl3pPr algn="ctr" defTabSz="1019175" rtl="0" eaLnBrk="1" fontAlgn="base" hangingPunct="1">
        <a:lnSpc>
          <a:spcPts val="3338"/>
        </a:lnSpc>
        <a:spcBef>
          <a:spcPct val="0"/>
        </a:spcBef>
        <a:spcAft>
          <a:spcPct val="0"/>
        </a:spcAft>
        <a:defRPr sz="2800" b="1">
          <a:solidFill>
            <a:schemeClr val="tx2"/>
          </a:solidFill>
          <a:latin typeface="Arial" charset="0"/>
        </a:defRPr>
      </a:lvl3pPr>
      <a:lvl4pPr algn="ctr" defTabSz="1019175" rtl="0" eaLnBrk="1" fontAlgn="base" hangingPunct="1">
        <a:lnSpc>
          <a:spcPts val="3338"/>
        </a:lnSpc>
        <a:spcBef>
          <a:spcPct val="0"/>
        </a:spcBef>
        <a:spcAft>
          <a:spcPct val="0"/>
        </a:spcAft>
        <a:defRPr sz="2800" b="1">
          <a:solidFill>
            <a:schemeClr val="tx2"/>
          </a:solidFill>
          <a:latin typeface="Arial" charset="0"/>
        </a:defRPr>
      </a:lvl4pPr>
      <a:lvl5pPr algn="ctr" defTabSz="1019175" rtl="0" eaLnBrk="1" fontAlgn="base" hangingPunct="1">
        <a:lnSpc>
          <a:spcPts val="3338"/>
        </a:lnSpc>
        <a:spcBef>
          <a:spcPct val="0"/>
        </a:spcBef>
        <a:spcAft>
          <a:spcPct val="0"/>
        </a:spcAft>
        <a:defRPr sz="2800" b="1">
          <a:solidFill>
            <a:schemeClr val="tx2"/>
          </a:solidFill>
          <a:latin typeface="Arial" charset="0"/>
        </a:defRPr>
      </a:lvl5pPr>
      <a:lvl6pPr marL="457200" algn="ctr" defTabSz="1019175" rtl="0" eaLnBrk="1" fontAlgn="base" hangingPunct="1">
        <a:lnSpc>
          <a:spcPts val="3338"/>
        </a:lnSpc>
        <a:spcBef>
          <a:spcPct val="0"/>
        </a:spcBef>
        <a:spcAft>
          <a:spcPct val="0"/>
        </a:spcAft>
        <a:defRPr sz="2800" b="1">
          <a:solidFill>
            <a:schemeClr val="tx2"/>
          </a:solidFill>
          <a:latin typeface="Arial" charset="0"/>
        </a:defRPr>
      </a:lvl6pPr>
      <a:lvl7pPr marL="914400" algn="ctr" defTabSz="1019175" rtl="0" eaLnBrk="1" fontAlgn="base" hangingPunct="1">
        <a:lnSpc>
          <a:spcPts val="3338"/>
        </a:lnSpc>
        <a:spcBef>
          <a:spcPct val="0"/>
        </a:spcBef>
        <a:spcAft>
          <a:spcPct val="0"/>
        </a:spcAft>
        <a:defRPr sz="2800" b="1">
          <a:solidFill>
            <a:schemeClr val="tx2"/>
          </a:solidFill>
          <a:latin typeface="Arial" charset="0"/>
        </a:defRPr>
      </a:lvl7pPr>
      <a:lvl8pPr marL="1371600" algn="ctr" defTabSz="1019175" rtl="0" eaLnBrk="1" fontAlgn="base" hangingPunct="1">
        <a:lnSpc>
          <a:spcPts val="3338"/>
        </a:lnSpc>
        <a:spcBef>
          <a:spcPct val="0"/>
        </a:spcBef>
        <a:spcAft>
          <a:spcPct val="0"/>
        </a:spcAft>
        <a:defRPr sz="2800" b="1">
          <a:solidFill>
            <a:schemeClr val="tx2"/>
          </a:solidFill>
          <a:latin typeface="Arial" charset="0"/>
        </a:defRPr>
      </a:lvl8pPr>
      <a:lvl9pPr marL="1828800" algn="ctr" defTabSz="1019175" rtl="0" eaLnBrk="1" fontAlgn="base" hangingPunct="1">
        <a:lnSpc>
          <a:spcPts val="3338"/>
        </a:lnSpc>
        <a:spcBef>
          <a:spcPct val="0"/>
        </a:spcBef>
        <a:spcAft>
          <a:spcPct val="0"/>
        </a:spcAft>
        <a:defRPr sz="2800" b="1">
          <a:solidFill>
            <a:schemeClr val="tx2"/>
          </a:solidFill>
          <a:latin typeface="Arial" charset="0"/>
        </a:defRPr>
      </a:lvl9pPr>
    </p:titleStyle>
    <p:bodyStyle>
      <a:lvl1pPr marL="382588" indent="-382588" algn="l" defTabSz="1019175" rtl="0" eaLnBrk="1" fontAlgn="base" hangingPunct="1">
        <a:spcBef>
          <a:spcPct val="75000"/>
        </a:spcBef>
        <a:spcAft>
          <a:spcPct val="0"/>
        </a:spcAft>
        <a:buSzPct val="125000"/>
        <a:buChar char="•"/>
        <a:defRPr sz="2000" b="1">
          <a:solidFill>
            <a:schemeClr val="bg1"/>
          </a:solidFill>
          <a:latin typeface="+mn-lt"/>
          <a:ea typeface="+mn-ea"/>
          <a:cs typeface="+mn-cs"/>
        </a:defRPr>
      </a:lvl1pPr>
      <a:lvl2pPr marL="960438" indent="-381000" algn="l" defTabSz="1019175" rtl="0" eaLnBrk="1" fontAlgn="base" hangingPunct="1">
        <a:spcBef>
          <a:spcPct val="50000"/>
        </a:spcBef>
        <a:spcAft>
          <a:spcPct val="0"/>
        </a:spcAft>
        <a:buSzPct val="100000"/>
        <a:buChar char="–"/>
        <a:defRPr b="1">
          <a:solidFill>
            <a:schemeClr val="bg1"/>
          </a:solidFill>
          <a:latin typeface="+mn-lt"/>
        </a:defRPr>
      </a:lvl2pPr>
      <a:lvl3pPr marL="1343025" indent="-255588" algn="l" defTabSz="1019175" rtl="0" eaLnBrk="1" fontAlgn="base" hangingPunct="1">
        <a:spcBef>
          <a:spcPct val="35000"/>
        </a:spcBef>
        <a:spcAft>
          <a:spcPct val="0"/>
        </a:spcAft>
        <a:buSzPct val="100000"/>
        <a:buChar char=" "/>
        <a:defRPr sz="1600" b="1">
          <a:solidFill>
            <a:schemeClr val="bg1"/>
          </a:solidFill>
          <a:latin typeface="+mn-lt"/>
        </a:defRPr>
      </a:lvl3pPr>
      <a:lvl4pPr marL="1722438" indent="-131763" algn="l" defTabSz="1019175" rtl="0" eaLnBrk="1" fontAlgn="base" hangingPunct="1">
        <a:spcBef>
          <a:spcPct val="25000"/>
        </a:spcBef>
        <a:spcAft>
          <a:spcPct val="0"/>
        </a:spcAft>
        <a:buSzPct val="100000"/>
        <a:buChar char=" "/>
        <a:defRPr sz="1400" b="1">
          <a:solidFill>
            <a:schemeClr val="bg1"/>
          </a:solidFill>
          <a:latin typeface="+mn-lt"/>
        </a:defRPr>
      </a:lvl4pPr>
      <a:lvl5pPr marL="2038350" indent="-209550" algn="l" defTabSz="1019175" rtl="0" eaLnBrk="1" fontAlgn="base" hangingPunct="1">
        <a:spcBef>
          <a:spcPct val="25000"/>
        </a:spcBef>
        <a:spcAft>
          <a:spcPct val="0"/>
        </a:spcAft>
        <a:buSzPct val="100000"/>
        <a:buChar char=" "/>
        <a:defRPr sz="1400" b="1">
          <a:solidFill>
            <a:schemeClr val="bg1"/>
          </a:solidFill>
          <a:latin typeface="+mn-lt"/>
        </a:defRPr>
      </a:lvl5pPr>
      <a:lvl6pPr marL="2495550" algn="l" defTabSz="1019175" rtl="0" eaLnBrk="1" fontAlgn="base" hangingPunct="1">
        <a:spcBef>
          <a:spcPct val="25000"/>
        </a:spcBef>
        <a:spcAft>
          <a:spcPct val="0"/>
        </a:spcAft>
        <a:buSzPct val="100000"/>
        <a:buChar char=" "/>
        <a:defRPr sz="1400" b="1">
          <a:solidFill>
            <a:schemeClr val="tx1"/>
          </a:solidFill>
          <a:latin typeface="+mn-lt"/>
        </a:defRPr>
      </a:lvl6pPr>
      <a:lvl7pPr marL="2952750" algn="l" defTabSz="1019175" rtl="0" eaLnBrk="1" fontAlgn="base" hangingPunct="1">
        <a:spcBef>
          <a:spcPct val="25000"/>
        </a:spcBef>
        <a:spcAft>
          <a:spcPct val="0"/>
        </a:spcAft>
        <a:buSzPct val="100000"/>
        <a:buChar char=" "/>
        <a:defRPr sz="1400" b="1">
          <a:solidFill>
            <a:schemeClr val="tx1"/>
          </a:solidFill>
          <a:latin typeface="+mn-lt"/>
        </a:defRPr>
      </a:lvl7pPr>
      <a:lvl8pPr marL="3409950" algn="l" defTabSz="1019175" rtl="0" eaLnBrk="1" fontAlgn="base" hangingPunct="1">
        <a:spcBef>
          <a:spcPct val="25000"/>
        </a:spcBef>
        <a:spcAft>
          <a:spcPct val="0"/>
        </a:spcAft>
        <a:buSzPct val="100000"/>
        <a:buChar char=" "/>
        <a:defRPr sz="1400" b="1">
          <a:solidFill>
            <a:schemeClr val="tx1"/>
          </a:solidFill>
          <a:latin typeface="+mn-lt"/>
        </a:defRPr>
      </a:lvl8pPr>
      <a:lvl9pPr marL="3867150" algn="l" defTabSz="1019175" rtl="0" eaLnBrk="1" fontAlgn="base" hangingPunct="1">
        <a:spcBef>
          <a:spcPct val="25000"/>
        </a:spcBef>
        <a:spcAft>
          <a:spcPct val="0"/>
        </a:spcAft>
        <a:buSzPct val="100000"/>
        <a:buChar char=" "/>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17.png"/><Relationship Id="rId5" Type="http://schemas.openxmlformats.org/officeDocument/2006/relationships/oleObject" Target="../embeddings/oleObject1.bin"/><Relationship Id="rId6" Type="http://schemas.openxmlformats.org/officeDocument/2006/relationships/image" Target="../media/image18.wmf"/><Relationship Id="rId7" Type="http://schemas.openxmlformats.org/officeDocument/2006/relationships/oleObject" Target="../embeddings/oleObject2.bin"/><Relationship Id="rId8" Type="http://schemas.openxmlformats.org/officeDocument/2006/relationships/oleObject" Target="../embeddings/oleObject3.bin"/><Relationship Id="rId9" Type="http://schemas.openxmlformats.org/officeDocument/2006/relationships/oleObject" Target="../embeddings/oleObject4.bin"/><Relationship Id="rId10" Type="http://schemas.openxmlformats.org/officeDocument/2006/relationships/image" Target="../media/image19.wmf"/><Relationship Id="rId11" Type="http://schemas.openxmlformats.org/officeDocument/2006/relationships/oleObject" Target="../embeddings/oleObject5.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emf"/><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emf"/><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Jeremy </a:t>
            </a:r>
            <a:r>
              <a:rPr lang="en-US" dirty="0" err="1" smtClean="0"/>
              <a:t>Kepner</a:t>
            </a:r>
            <a:endParaRPr lang="en-US" dirty="0" smtClean="0"/>
          </a:p>
          <a:p>
            <a:r>
              <a:rPr lang="en-US" sz="2000" dirty="0" smtClean="0"/>
              <a:t>Lecture 0: Introduction</a:t>
            </a:r>
          </a:p>
          <a:p>
            <a:r>
              <a:rPr lang="en-US" sz="2000" dirty="0" smtClean="0">
                <a:solidFill>
                  <a:schemeClr val="bg1"/>
                </a:solidFill>
              </a:rPr>
              <a:t>3 October 2012</a:t>
            </a:r>
            <a:endParaRPr lang="en-US" sz="2000" dirty="0">
              <a:solidFill>
                <a:schemeClr val="bg1"/>
              </a:solidFill>
            </a:endParaRPr>
          </a:p>
        </p:txBody>
      </p:sp>
      <p:sp>
        <p:nvSpPr>
          <p:cNvPr id="9" name="Title 8"/>
          <p:cNvSpPr>
            <a:spLocks noGrp="1"/>
          </p:cNvSpPr>
          <p:nvPr>
            <p:ph type="ctrTitle"/>
          </p:nvPr>
        </p:nvSpPr>
        <p:spPr/>
        <p:txBody>
          <a:bodyPr/>
          <a:lstStyle/>
          <a:p>
            <a:r>
              <a:rPr lang="en-US" dirty="0" smtClean="0"/>
              <a:t>Signal Processing on Databases</a:t>
            </a:r>
            <a:endParaRPr lang="en-US" dirty="0"/>
          </a:p>
        </p:txBody>
      </p:sp>
      <p:sp>
        <p:nvSpPr>
          <p:cNvPr id="4" name="TextBox 3"/>
          <p:cNvSpPr txBox="1"/>
          <p:nvPr/>
        </p:nvSpPr>
        <p:spPr>
          <a:xfrm>
            <a:off x="2851134" y="6359343"/>
            <a:ext cx="4673321" cy="507831"/>
          </a:xfrm>
          <a:prstGeom prst="rect">
            <a:avLst/>
          </a:prstGeom>
          <a:noFill/>
        </p:spPr>
        <p:txBody>
          <a:bodyPr wrap="square" rtlCol="0">
            <a:spAutoFit/>
          </a:bodyPr>
          <a:lstStyle/>
          <a:p>
            <a:r>
              <a:rPr lang="en-US" sz="900" b="0" dirty="0" smtClean="0">
                <a:solidFill>
                  <a:schemeClr val="bg2">
                    <a:lumMod val="50000"/>
                  </a:schemeClr>
                </a:solidFill>
              </a:rPr>
              <a:t>This work is sponsored by the </a:t>
            </a:r>
            <a:r>
              <a:rPr lang="en-US" sz="900" dirty="0" smtClean="0">
                <a:solidFill>
                  <a:schemeClr val="bg2">
                    <a:lumMod val="50000"/>
                  </a:schemeClr>
                </a:solidFill>
              </a:rPr>
              <a:t>Department </a:t>
            </a:r>
            <a:r>
              <a:rPr lang="en-US" sz="900" b="0" dirty="0" smtClean="0">
                <a:solidFill>
                  <a:schemeClr val="bg2">
                    <a:lumMod val="50000"/>
                  </a:schemeClr>
                </a:solidFill>
              </a:rPr>
              <a:t>of the Air Force under Air Force Contract #FA8721-05-C-0002.  Opinions, interpretations, recommendations and conclusions are those of the authors and are not necessarily endorsed by the United States Government. </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8796337" y="1676400"/>
            <a:ext cx="876300" cy="2819400"/>
          </a:xfrm>
          <a:prstGeom prst="rect">
            <a:avLst/>
          </a:prstGeom>
          <a:solidFill>
            <a:schemeClr val="accent5">
              <a:lumMod val="2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endParaRPr>
          </a:p>
        </p:txBody>
      </p:sp>
      <p:sp>
        <p:nvSpPr>
          <p:cNvPr id="34" name="Rectangle 33"/>
          <p:cNvSpPr/>
          <p:nvPr/>
        </p:nvSpPr>
        <p:spPr>
          <a:xfrm>
            <a:off x="4476750" y="1628775"/>
            <a:ext cx="3486150" cy="3048000"/>
          </a:xfrm>
          <a:prstGeom prst="rect">
            <a:avLst/>
          </a:prstGeom>
          <a:solidFill>
            <a:srgbClr val="D2DDF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endParaRPr>
          </a:p>
        </p:txBody>
      </p:sp>
      <p:sp>
        <p:nvSpPr>
          <p:cNvPr id="33" name="Rectangle 32"/>
          <p:cNvSpPr/>
          <p:nvPr/>
        </p:nvSpPr>
        <p:spPr>
          <a:xfrm>
            <a:off x="257175" y="1628775"/>
            <a:ext cx="3486150" cy="3048000"/>
          </a:xfrm>
          <a:prstGeom prst="rect">
            <a:avLst/>
          </a:prstGeom>
          <a:solidFill>
            <a:srgbClr val="D2DDF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endParaRPr>
          </a:p>
        </p:txBody>
      </p:sp>
      <p:sp>
        <p:nvSpPr>
          <p:cNvPr id="6" name="Content Placeholder 2"/>
          <p:cNvSpPr txBox="1">
            <a:spLocks/>
          </p:cNvSpPr>
          <p:nvPr/>
        </p:nvSpPr>
        <p:spPr bwMode="auto">
          <a:xfrm>
            <a:off x="2052638" y="5819776"/>
            <a:ext cx="5953125" cy="1038224"/>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lnSpc>
                <a:spcPts val="2200"/>
              </a:lnSpc>
              <a:spcBef>
                <a:spcPts val="669"/>
              </a:spcBef>
              <a:buSzPct val="125000"/>
              <a:buFontTx/>
              <a:buChar char="•"/>
              <a:defRPr/>
            </a:pPr>
            <a:r>
              <a:rPr lang="en-US" b="1" kern="0" dirty="0" smtClean="0"/>
              <a:t>MIT is the #1 Science and Engineering University on Earth</a:t>
            </a:r>
          </a:p>
          <a:p>
            <a:pPr marL="189261" indent="-189261" fontAlgn="base">
              <a:lnSpc>
                <a:spcPts val="1600"/>
              </a:lnSpc>
              <a:spcBef>
                <a:spcPts val="669"/>
              </a:spcBef>
              <a:buSzPct val="125000"/>
              <a:buFontTx/>
              <a:buChar char="•"/>
              <a:defRPr/>
            </a:pPr>
            <a:r>
              <a:rPr lang="en-US" b="1" kern="0" dirty="0" smtClean="0"/>
              <a:t>A simple formula for success permeates all of MIT</a:t>
            </a:r>
          </a:p>
          <a:p>
            <a:pPr marL="189261" indent="-189261" fontAlgn="base">
              <a:lnSpc>
                <a:spcPts val="1600"/>
              </a:lnSpc>
              <a:spcBef>
                <a:spcPts val="669"/>
              </a:spcBef>
              <a:buSzPct val="125000"/>
              <a:buFontTx/>
              <a:buChar char="•"/>
              <a:defRPr/>
            </a:pPr>
            <a:r>
              <a:rPr lang="en-US" b="1" kern="0" dirty="0" smtClean="0"/>
              <a:t>Implementing this formula often reduces to software and bytes</a:t>
            </a:r>
          </a:p>
        </p:txBody>
      </p:sp>
      <p:sp>
        <p:nvSpPr>
          <p:cNvPr id="35" name="Title 34"/>
          <p:cNvSpPr>
            <a:spLocks noGrp="1"/>
          </p:cNvSpPr>
          <p:nvPr>
            <p:ph type="title"/>
          </p:nvPr>
        </p:nvSpPr>
        <p:spPr>
          <a:xfrm>
            <a:off x="1034580" y="280248"/>
            <a:ext cx="7989241" cy="925921"/>
          </a:xfrm>
        </p:spPr>
        <p:txBody>
          <a:bodyPr/>
          <a:lstStyle/>
          <a:p>
            <a:r>
              <a:rPr lang="en-US" dirty="0" smtClean="0"/>
              <a:t>The MIT Formula</a:t>
            </a:r>
            <a:endParaRPr lang="en-US" dirty="0"/>
          </a:p>
        </p:txBody>
      </p:sp>
      <p:sp>
        <p:nvSpPr>
          <p:cNvPr id="28" name="Rectangle 27"/>
          <p:cNvSpPr/>
          <p:nvPr/>
        </p:nvSpPr>
        <p:spPr>
          <a:xfrm>
            <a:off x="3800475" y="2447925"/>
            <a:ext cx="723275" cy="120032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200" b="0" i="0" u="none" strike="noStrike" kern="0" cap="none" spc="0" normalizeH="0" baseline="0" noProof="0" dirty="0" smtClean="0">
                <a:ln>
                  <a:noFill/>
                </a:ln>
                <a:solidFill>
                  <a:sysClr val="windowText" lastClr="000000"/>
                </a:solidFill>
                <a:effectLst/>
                <a:uLnTx/>
                <a:uFillTx/>
              </a:rPr>
              <a:t>+</a:t>
            </a:r>
            <a:endParaRPr kumimoji="0" lang="en-US" sz="7200" b="0" i="0" u="none" strike="noStrike" kern="0" cap="none" spc="0" normalizeH="0" baseline="0" noProof="0" dirty="0">
              <a:ln>
                <a:noFill/>
              </a:ln>
              <a:solidFill>
                <a:sysClr val="windowText" lastClr="000000"/>
              </a:solidFill>
              <a:effectLst/>
              <a:uLnTx/>
              <a:uFillTx/>
            </a:endParaRPr>
          </a:p>
        </p:txBody>
      </p:sp>
      <p:sp>
        <p:nvSpPr>
          <p:cNvPr id="29" name="Rectangle 28"/>
          <p:cNvSpPr/>
          <p:nvPr/>
        </p:nvSpPr>
        <p:spPr>
          <a:xfrm>
            <a:off x="7983212" y="2478465"/>
            <a:ext cx="723275" cy="120032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200" b="0" i="0" u="none" strike="noStrike" kern="0" cap="none" spc="0" normalizeH="0" baseline="0" noProof="0" dirty="0" smtClean="0">
                <a:ln>
                  <a:noFill/>
                </a:ln>
                <a:solidFill>
                  <a:sysClr val="windowText" lastClr="000000"/>
                </a:solidFill>
                <a:effectLst/>
                <a:uLnTx/>
                <a:uFillTx/>
              </a:rPr>
              <a:t>=</a:t>
            </a:r>
            <a:endParaRPr kumimoji="0" lang="en-US" sz="7200" b="0" i="0" u="none" strike="noStrike" kern="0" cap="none" spc="0" normalizeH="0" baseline="0" noProof="0" dirty="0">
              <a:ln>
                <a:noFill/>
              </a:ln>
              <a:solidFill>
                <a:sysClr val="windowText" lastClr="000000"/>
              </a:solidFill>
              <a:effectLst/>
              <a:uLnTx/>
              <a:uFillTx/>
            </a:endParaRPr>
          </a:p>
        </p:txBody>
      </p:sp>
      <p:sp>
        <p:nvSpPr>
          <p:cNvPr id="30" name="Content Placeholder 3"/>
          <p:cNvSpPr txBox="1">
            <a:spLocks/>
          </p:cNvSpPr>
          <p:nvPr/>
        </p:nvSpPr>
        <p:spPr>
          <a:xfrm>
            <a:off x="8777287" y="1744790"/>
            <a:ext cx="914400" cy="2682621"/>
          </a:xfrm>
          <a:prstGeom prst="rect">
            <a:avLst/>
          </a:prstGeom>
          <a:ln>
            <a:noFill/>
          </a:ln>
        </p:spPr>
        <p:txBody>
          <a:bodyPr vert="vert" wrap="none" lIns="0" tIns="0" rIns="0" bIns="0" anchor="ctr" anchorCtr="1"/>
          <a:lstStyle>
            <a:lvl1pPr marL="237744" indent="-237744" algn="l" rtl="0" eaLnBrk="1" fontAlgn="base" hangingPunct="1">
              <a:lnSpc>
                <a:spcPts val="22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ts val="2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ts val="1800"/>
              </a:lnSpc>
              <a:spcBef>
                <a:spcPts val="600"/>
              </a:spcBef>
              <a:spcAft>
                <a:spcPct val="0"/>
              </a:spcAft>
              <a:buSzPct val="90000"/>
              <a:buFont typeface="Wingdings" charset="2"/>
              <a:buChar char="§"/>
              <a:defRPr sz="1600" b="1">
                <a:solidFill>
                  <a:schemeClr val="tx1"/>
                </a:solidFill>
                <a:latin typeface="+mn-lt"/>
                <a:ea typeface="ＭＳ Ｐゴシック" pitchFamily="-110" charset="-128"/>
              </a:defRPr>
            </a:lvl3pPr>
            <a:lvl4pPr marL="1033272" indent="0" algn="l" rtl="0" eaLnBrk="1" fontAlgn="base" hangingPunct="1">
              <a:lnSpc>
                <a:spcPts val="16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ts val="14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marL="0" marR="0" lvl="0" indent="0" algn="ctr" defTabSz="914400" rtl="0" eaLnBrk="1" fontAlgn="base" latinLnBrk="0" hangingPunct="1">
              <a:lnSpc>
                <a:spcPct val="60000"/>
              </a:lnSpc>
              <a:spcBef>
                <a:spcPts val="1200"/>
              </a:spcBef>
              <a:spcAft>
                <a:spcPct val="0"/>
              </a:spcAft>
              <a:buClrTx/>
              <a:buSzPct val="100000"/>
              <a:buFont typeface="Arial"/>
              <a:buNone/>
              <a:tabLst/>
              <a:defRPr/>
            </a:pPr>
            <a:r>
              <a:rPr kumimoji="0" lang="en-US" sz="3200" i="0" u="none" strike="noStrike" kern="0" cap="none" spc="0" normalizeH="0" baseline="0" noProof="0" dirty="0" smtClean="0">
                <a:ln>
                  <a:noFill/>
                </a:ln>
                <a:solidFill>
                  <a:srgbClr val="D2DDF2"/>
                </a:solidFill>
                <a:effectLst/>
                <a:uLnTx/>
                <a:uFillTx/>
                <a:latin typeface="Arial"/>
                <a:ea typeface="+mn-ea"/>
                <a:cs typeface="+mn-cs"/>
              </a:rPr>
              <a:t>Discovery</a:t>
            </a:r>
            <a:endParaRPr kumimoji="0" lang="en-US" sz="3200" i="0" u="none" strike="noStrike" kern="0" cap="none" spc="0" normalizeH="0" baseline="0" noProof="0" dirty="0">
              <a:ln>
                <a:noFill/>
              </a:ln>
              <a:solidFill>
                <a:srgbClr val="D2DDF2"/>
              </a:solidFill>
              <a:effectLst/>
              <a:uLnTx/>
              <a:uFillTx/>
              <a:latin typeface="Arial"/>
              <a:ea typeface="+mn-ea"/>
              <a:cs typeface="+mn-cs"/>
            </a:endParaRPr>
          </a:p>
        </p:txBody>
      </p:sp>
      <p:sp>
        <p:nvSpPr>
          <p:cNvPr id="31" name="Content Placeholder 30"/>
          <p:cNvSpPr>
            <a:spLocks noGrp="1"/>
          </p:cNvSpPr>
          <p:nvPr>
            <p:ph sz="quarter" idx="10"/>
          </p:nvPr>
        </p:nvSpPr>
        <p:spPr>
          <a:xfrm>
            <a:off x="265254" y="2047875"/>
            <a:ext cx="3706671" cy="3371850"/>
          </a:xfrm>
        </p:spPr>
        <p:txBody>
          <a:bodyPr/>
          <a:lstStyle/>
          <a:p>
            <a:r>
              <a:rPr lang="en-US" sz="1600" dirty="0" smtClean="0"/>
              <a:t>Academics</a:t>
            </a:r>
          </a:p>
          <a:p>
            <a:r>
              <a:rPr lang="en-US" sz="1600" dirty="0" smtClean="0"/>
              <a:t>Departments</a:t>
            </a:r>
          </a:p>
          <a:p>
            <a:pPr lvl="1"/>
            <a:r>
              <a:rPr lang="en-US" sz="1400" dirty="0" smtClean="0"/>
              <a:t>EECS, Math, Physics, …</a:t>
            </a:r>
          </a:p>
          <a:p>
            <a:r>
              <a:rPr lang="en-US" sz="1600" dirty="0" smtClean="0"/>
              <a:t>Mathematics</a:t>
            </a:r>
          </a:p>
          <a:p>
            <a:r>
              <a:rPr lang="en-US" sz="1600" dirty="0" smtClean="0"/>
              <a:t>Algorithms</a:t>
            </a:r>
          </a:p>
          <a:p>
            <a:r>
              <a:rPr lang="en-US" sz="1600" dirty="0" smtClean="0"/>
              <a:t>Software</a:t>
            </a:r>
            <a:endParaRPr lang="en-US" sz="1600" dirty="0"/>
          </a:p>
        </p:txBody>
      </p:sp>
      <p:sp>
        <p:nvSpPr>
          <p:cNvPr id="32" name="Content Placeholder 30"/>
          <p:cNvSpPr txBox="1">
            <a:spLocks/>
          </p:cNvSpPr>
          <p:nvPr/>
        </p:nvSpPr>
        <p:spPr>
          <a:xfrm>
            <a:off x="4532454" y="2047875"/>
            <a:ext cx="3706671" cy="3371850"/>
          </a:xfrm>
          <a:prstGeom prst="rect">
            <a:avLst/>
          </a:prstGeom>
        </p:spPr>
        <p:txBody>
          <a:bodyPr lIns="101882" tIns="50941" rIns="101882" bIns="50941"/>
          <a:lstStyle/>
          <a:p>
            <a:pPr marL="382588" marR="0" lvl="0" indent="-382588" algn="l" defTabSz="1019175" rtl="0" eaLnBrk="1" fontAlgn="base" latinLnBrk="0" hangingPunct="1">
              <a:lnSpc>
                <a:spcPct val="100000"/>
              </a:lnSpc>
              <a:spcBef>
                <a:spcPct val="75000"/>
              </a:spcBef>
              <a:spcAft>
                <a:spcPct val="0"/>
              </a:spcAft>
              <a:buClrTx/>
              <a:buSzPct val="125000"/>
              <a:buFontTx/>
              <a:buChar char="•"/>
              <a:tabLst/>
              <a:defRPr/>
            </a:pPr>
            <a:r>
              <a:rPr kumimoji="0" lang="en-US" sz="1600" b="1" i="0" u="none" strike="noStrike" kern="0" cap="none" spc="0" normalizeH="0" baseline="0" noProof="0" dirty="0" smtClean="0">
                <a:ln>
                  <a:noFill/>
                </a:ln>
                <a:solidFill>
                  <a:schemeClr val="tx1"/>
                </a:solidFill>
                <a:effectLst/>
                <a:uLnTx/>
                <a:uFillTx/>
                <a:latin typeface="Arial" pitchFamily="34" charset="0"/>
                <a:cs typeface="Arial" pitchFamily="34" charset="0"/>
              </a:rPr>
              <a:t>Research</a:t>
            </a:r>
          </a:p>
          <a:p>
            <a:pPr marL="382588" marR="0" lvl="0" indent="-382588" algn="l" defTabSz="1019175" rtl="0" eaLnBrk="1" fontAlgn="base" latinLnBrk="0" hangingPunct="1">
              <a:lnSpc>
                <a:spcPct val="100000"/>
              </a:lnSpc>
              <a:spcBef>
                <a:spcPct val="75000"/>
              </a:spcBef>
              <a:spcAft>
                <a:spcPct val="0"/>
              </a:spcAft>
              <a:buClrTx/>
              <a:buSzPct val="125000"/>
              <a:buFontTx/>
              <a:buChar char="•"/>
              <a:tabLst/>
              <a:defRPr/>
            </a:pPr>
            <a:r>
              <a:rPr kumimoji="0" lang="en-US" sz="1600" b="1" i="0" u="none" strike="noStrike" kern="0" cap="none" spc="0" normalizeH="0" baseline="0" noProof="0" dirty="0" smtClean="0">
                <a:ln>
                  <a:noFill/>
                </a:ln>
                <a:solidFill>
                  <a:schemeClr val="tx1"/>
                </a:solidFill>
                <a:effectLst/>
                <a:uLnTx/>
                <a:uFillTx/>
                <a:latin typeface="Arial" pitchFamily="34" charset="0"/>
                <a:cs typeface="Arial" pitchFamily="34" charset="0"/>
              </a:rPr>
              <a:t>Laboratories</a:t>
            </a:r>
          </a:p>
          <a:p>
            <a:pPr marL="960438" marR="0" lvl="1" indent="-381000" algn="l" defTabSz="1019175" rtl="0" eaLnBrk="1" fontAlgn="base" latinLnBrk="0" hangingPunct="1">
              <a:lnSpc>
                <a:spcPct val="100000"/>
              </a:lnSpc>
              <a:spcBef>
                <a:spcPct val="50000"/>
              </a:spcBef>
              <a:spcAft>
                <a:spcPct val="0"/>
              </a:spcAft>
              <a:buClrTx/>
              <a:buSzPct val="100000"/>
              <a:buFontTx/>
              <a:buChar char="–"/>
              <a:tabLst/>
              <a:defRPr/>
            </a:pPr>
            <a:r>
              <a:rPr kumimoji="0" lang="en-US" sz="1400" b="1" i="0" u="none" strike="noStrike" kern="0" cap="none" spc="0" normalizeH="0" baseline="0" noProof="0" dirty="0" smtClean="0">
                <a:ln>
                  <a:noFill/>
                </a:ln>
                <a:solidFill>
                  <a:schemeClr val="tx1"/>
                </a:solidFill>
                <a:effectLst/>
                <a:uLnTx/>
                <a:uFillTx/>
                <a:latin typeface="Arial" pitchFamily="34" charset="0"/>
                <a:cs typeface="Arial" pitchFamily="34" charset="0"/>
              </a:rPr>
              <a:t>Lincoln,</a:t>
            </a:r>
            <a:r>
              <a:rPr kumimoji="0" lang="en-US" sz="1400" b="1" i="0" u="none" strike="noStrike" kern="0" cap="none" spc="0" normalizeH="0" noProof="0" dirty="0" smtClean="0">
                <a:ln>
                  <a:noFill/>
                </a:ln>
                <a:solidFill>
                  <a:schemeClr val="tx1"/>
                </a:solidFill>
                <a:effectLst/>
                <a:uLnTx/>
                <a:uFillTx/>
                <a:latin typeface="Arial" pitchFamily="34" charset="0"/>
                <a:cs typeface="Arial" pitchFamily="34" charset="0"/>
              </a:rPr>
              <a:t> CSAIL, Media</a:t>
            </a:r>
            <a:r>
              <a:rPr kumimoji="0" lang="en-US" sz="1400" b="1" i="0" u="none" strike="noStrike" kern="0" cap="none" spc="0" normalizeH="0" baseline="0" noProof="0" dirty="0" smtClean="0">
                <a:ln>
                  <a:noFill/>
                </a:ln>
                <a:solidFill>
                  <a:schemeClr val="tx1"/>
                </a:solidFill>
                <a:effectLst/>
                <a:uLnTx/>
                <a:uFillTx/>
                <a:latin typeface="Arial" pitchFamily="34" charset="0"/>
                <a:cs typeface="Arial" pitchFamily="34" charset="0"/>
              </a:rPr>
              <a:t>, …</a:t>
            </a:r>
          </a:p>
          <a:p>
            <a:pPr marL="382588" marR="0" lvl="0" indent="-382588" algn="l" defTabSz="1019175" rtl="0" eaLnBrk="1" fontAlgn="base" latinLnBrk="0" hangingPunct="1">
              <a:lnSpc>
                <a:spcPct val="100000"/>
              </a:lnSpc>
              <a:spcBef>
                <a:spcPct val="75000"/>
              </a:spcBef>
              <a:spcAft>
                <a:spcPct val="0"/>
              </a:spcAft>
              <a:buClrTx/>
              <a:buSzPct val="125000"/>
              <a:buFontTx/>
              <a:buChar char="•"/>
              <a:tabLst/>
              <a:defRPr/>
            </a:pPr>
            <a:r>
              <a:rPr kumimoji="0" lang="en-US" sz="1600" b="1" i="0" u="none" strike="noStrike" kern="0" cap="none" spc="0" normalizeH="0" baseline="0" noProof="0" dirty="0" smtClean="0">
                <a:ln>
                  <a:noFill/>
                </a:ln>
                <a:solidFill>
                  <a:schemeClr val="tx1"/>
                </a:solidFill>
                <a:effectLst/>
                <a:uLnTx/>
                <a:uFillTx/>
                <a:latin typeface="Arial" pitchFamily="34" charset="0"/>
                <a:cs typeface="Arial" pitchFamily="34" charset="0"/>
              </a:rPr>
              <a:t>Measurement</a:t>
            </a:r>
          </a:p>
          <a:p>
            <a:pPr marL="382588" marR="0" lvl="0" indent="-382588" algn="l" defTabSz="1019175" rtl="0" eaLnBrk="1" fontAlgn="base" latinLnBrk="0" hangingPunct="1">
              <a:lnSpc>
                <a:spcPct val="100000"/>
              </a:lnSpc>
              <a:spcBef>
                <a:spcPct val="75000"/>
              </a:spcBef>
              <a:spcAft>
                <a:spcPct val="0"/>
              </a:spcAft>
              <a:buClrTx/>
              <a:buSzPct val="125000"/>
              <a:buFontTx/>
              <a:buChar char="•"/>
              <a:tabLst/>
              <a:defRPr/>
            </a:pPr>
            <a:r>
              <a:rPr kumimoji="0" lang="en-US" sz="1600" b="1" i="0" u="none" strike="noStrike" kern="0" cap="none" spc="0" normalizeH="0" baseline="0" noProof="0" dirty="0" smtClean="0">
                <a:ln>
                  <a:noFill/>
                </a:ln>
                <a:solidFill>
                  <a:schemeClr val="tx1"/>
                </a:solidFill>
                <a:effectLst/>
                <a:uLnTx/>
                <a:uFillTx/>
                <a:latin typeface="Arial" pitchFamily="34" charset="0"/>
                <a:cs typeface="Arial" pitchFamily="34" charset="0"/>
              </a:rPr>
              <a:t>Data</a:t>
            </a:r>
          </a:p>
          <a:p>
            <a:pPr marL="382588" marR="0" lvl="0" indent="-382588" algn="l" defTabSz="1019175" rtl="0" eaLnBrk="1" fontAlgn="base" latinLnBrk="0" hangingPunct="1">
              <a:lnSpc>
                <a:spcPct val="100000"/>
              </a:lnSpc>
              <a:spcBef>
                <a:spcPct val="75000"/>
              </a:spcBef>
              <a:spcAft>
                <a:spcPct val="0"/>
              </a:spcAft>
              <a:buClrTx/>
              <a:buSzPct val="125000"/>
              <a:buFontTx/>
              <a:buChar char="•"/>
              <a:tabLst/>
              <a:defRPr/>
            </a:pPr>
            <a:r>
              <a:rPr kumimoji="0" lang="en-US" sz="1800" b="1" i="0" u="none" strike="noStrike" kern="0" cap="none" spc="0" normalizeH="0" baseline="0" noProof="0" dirty="0" smtClean="0">
                <a:ln>
                  <a:noFill/>
                </a:ln>
                <a:solidFill>
                  <a:schemeClr val="tx1"/>
                </a:solidFill>
                <a:effectLst/>
                <a:uLnTx/>
                <a:uFillTx/>
                <a:latin typeface="Arial" pitchFamily="34" charset="0"/>
                <a:cs typeface="Arial" pitchFamily="34" charset="0"/>
              </a:rPr>
              <a:t>Bytes</a:t>
            </a:r>
            <a:endParaRPr kumimoji="0" lang="en-US" sz="1800" b="1"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
        <p:nvSpPr>
          <p:cNvPr id="37" name="TextBox 36"/>
          <p:cNvSpPr txBox="1"/>
          <p:nvPr/>
        </p:nvSpPr>
        <p:spPr>
          <a:xfrm>
            <a:off x="1523197" y="1628775"/>
            <a:ext cx="954107" cy="369332"/>
          </a:xfrm>
          <a:prstGeom prst="rect">
            <a:avLst/>
          </a:prstGeom>
          <a:noFill/>
        </p:spPr>
        <p:txBody>
          <a:bodyPr wrap="none" rtlCol="0">
            <a:spAutoFit/>
          </a:bodyPr>
          <a:lstStyle/>
          <a:p>
            <a:pPr algn="ctr"/>
            <a:r>
              <a:rPr lang="en-US" sz="1800" b="1" u="sng" dirty="0" smtClean="0"/>
              <a:t>Theory</a:t>
            </a:r>
            <a:endParaRPr lang="en-US" sz="1800" b="1" u="sng" dirty="0"/>
          </a:p>
        </p:txBody>
      </p:sp>
      <p:sp>
        <p:nvSpPr>
          <p:cNvPr id="38" name="TextBox 37"/>
          <p:cNvSpPr txBox="1"/>
          <p:nvPr/>
        </p:nvSpPr>
        <p:spPr>
          <a:xfrm>
            <a:off x="5499115" y="1628775"/>
            <a:ext cx="1441420" cy="369332"/>
          </a:xfrm>
          <a:prstGeom prst="rect">
            <a:avLst/>
          </a:prstGeom>
          <a:noFill/>
        </p:spPr>
        <p:txBody>
          <a:bodyPr wrap="none" rtlCol="0">
            <a:spAutoFit/>
          </a:bodyPr>
          <a:lstStyle/>
          <a:p>
            <a:pPr algn="ctr"/>
            <a:r>
              <a:rPr lang="en-US" sz="1800" b="1" u="sng" dirty="0" smtClean="0"/>
              <a:t>Experiment</a:t>
            </a:r>
            <a:endParaRPr lang="en-US" sz="1800" b="1" u="sng"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657225" y="6262452"/>
            <a:ext cx="8782050" cy="652698"/>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buFontTx/>
              <a:buChar char="•"/>
              <a:defRPr/>
            </a:pPr>
            <a:r>
              <a:rPr lang="en-US" b="1" kern="0" dirty="0" smtClean="0"/>
              <a:t>Nearly all modern computers are Von Neumann architectures with multi-level memory hierarchies</a:t>
            </a:r>
          </a:p>
          <a:p>
            <a:pPr marL="189261" indent="-189261" fontAlgn="base">
              <a:lnSpc>
                <a:spcPts val="1400"/>
              </a:lnSpc>
              <a:spcBef>
                <a:spcPts val="669"/>
              </a:spcBef>
              <a:buSzPct val="125000"/>
              <a:buFontTx/>
              <a:buChar char="•"/>
              <a:defRPr/>
            </a:pPr>
            <a:r>
              <a:rPr lang="en-US" b="1" kern="0" dirty="0" smtClean="0"/>
              <a:t>The architecture selects the algorithms and data that run well on it</a:t>
            </a:r>
          </a:p>
        </p:txBody>
      </p:sp>
      <p:sp>
        <p:nvSpPr>
          <p:cNvPr id="35" name="Title 34"/>
          <p:cNvSpPr>
            <a:spLocks noGrp="1"/>
          </p:cNvSpPr>
          <p:nvPr>
            <p:ph type="title"/>
          </p:nvPr>
        </p:nvSpPr>
        <p:spPr/>
        <p:txBody>
          <a:bodyPr/>
          <a:lstStyle/>
          <a:p>
            <a:r>
              <a:rPr lang="en-US" dirty="0" smtClean="0"/>
              <a:t>Software and Bytes</a:t>
            </a:r>
            <a:br>
              <a:rPr lang="en-US" dirty="0" smtClean="0"/>
            </a:br>
            <a:r>
              <a:rPr lang="en-US" dirty="0" smtClean="0"/>
              <a:t>Live on Parallel Computers</a:t>
            </a:r>
            <a:endParaRPr lang="en-US" dirty="0"/>
          </a:p>
        </p:txBody>
      </p:sp>
      <p:sp>
        <p:nvSpPr>
          <p:cNvPr id="10" name="Freeform 9"/>
          <p:cNvSpPr>
            <a:spLocks/>
          </p:cNvSpPr>
          <p:nvPr/>
        </p:nvSpPr>
        <p:spPr bwMode="auto">
          <a:xfrm>
            <a:off x="5051425" y="2190750"/>
            <a:ext cx="1279525" cy="369888"/>
          </a:xfrm>
          <a:custGeom>
            <a:avLst/>
            <a:gdLst>
              <a:gd name="T0" fmla="*/ 1006 w 1006"/>
              <a:gd name="T1" fmla="*/ 303 h 303"/>
              <a:gd name="T2" fmla="*/ 1006 w 1006"/>
              <a:gd name="T3" fmla="*/ 0 h 303"/>
              <a:gd name="T4" fmla="*/ 1006 w 1006"/>
              <a:gd name="T5" fmla="*/ 0 h 303"/>
              <a:gd name="T6" fmla="*/ 0 w 1006"/>
              <a:gd name="T7" fmla="*/ 0 h 303"/>
              <a:gd name="T8" fmla="*/ 0 w 1006"/>
              <a:gd name="T9" fmla="*/ 0 h 303"/>
              <a:gd name="T10" fmla="*/ 0 w 1006"/>
              <a:gd name="T11" fmla="*/ 303 h 303"/>
              <a:gd name="T12" fmla="*/ 0 w 1006"/>
              <a:gd name="T13" fmla="*/ 303 h 303"/>
              <a:gd name="T14" fmla="*/ 1006 w 1006"/>
              <a:gd name="T15" fmla="*/ 303 h 303"/>
              <a:gd name="T16" fmla="*/ 1006 w 1006"/>
              <a:gd name="T17" fmla="*/ 303 h 303"/>
              <a:gd name="T18" fmla="*/ 1006 w 1006"/>
              <a:gd name="T19" fmla="*/ 303 h 303"/>
              <a:gd name="T20" fmla="*/ 1006 w 1006"/>
              <a:gd name="T21" fmla="*/ 30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6" h="303">
                <a:moveTo>
                  <a:pt x="1006" y="303"/>
                </a:moveTo>
                <a:lnTo>
                  <a:pt x="1006" y="0"/>
                </a:lnTo>
                <a:lnTo>
                  <a:pt x="1006" y="0"/>
                </a:lnTo>
                <a:lnTo>
                  <a:pt x="0" y="0"/>
                </a:lnTo>
                <a:lnTo>
                  <a:pt x="0" y="0"/>
                </a:lnTo>
                <a:lnTo>
                  <a:pt x="0" y="303"/>
                </a:lnTo>
                <a:lnTo>
                  <a:pt x="0" y="303"/>
                </a:lnTo>
                <a:lnTo>
                  <a:pt x="1006" y="303"/>
                </a:lnTo>
                <a:lnTo>
                  <a:pt x="1006" y="303"/>
                </a:lnTo>
                <a:lnTo>
                  <a:pt x="1006" y="303"/>
                </a:lnTo>
                <a:lnTo>
                  <a:pt x="1006" y="303"/>
                </a:lnTo>
                <a:close/>
              </a:path>
            </a:pathLst>
          </a:custGeom>
          <a:solidFill>
            <a:schemeClr val="accent1"/>
          </a:solidFill>
          <a:ln w="23813">
            <a:solidFill>
              <a:schemeClr val="tx1"/>
            </a:solidFill>
            <a:prstDash val="solid"/>
            <a:round/>
            <a:headEnd/>
            <a:tailEnd/>
          </a:ln>
        </p:spPr>
        <p:txBody>
          <a:bodyPr/>
          <a:lstStyle/>
          <a:p>
            <a:endParaRPr lang="en-US"/>
          </a:p>
        </p:txBody>
      </p:sp>
      <p:sp>
        <p:nvSpPr>
          <p:cNvPr id="11" name="Rectangle 10"/>
          <p:cNvSpPr>
            <a:spLocks noChangeArrowheads="1"/>
          </p:cNvSpPr>
          <p:nvPr/>
        </p:nvSpPr>
        <p:spPr bwMode="auto">
          <a:xfrm>
            <a:off x="5266555" y="2297113"/>
            <a:ext cx="815929" cy="215444"/>
          </a:xfrm>
          <a:prstGeom prst="rect">
            <a:avLst/>
          </a:prstGeom>
          <a:noFill/>
          <a:ln>
            <a:noFill/>
          </a:ln>
          <a:extLst>
            <a:ext uri="{909E8E84-426E-40dd-AFC4-6F175D3DCCD1}">
              <a14:hiddenFill xmlns:a14="http://schemas.microsoft.com/office/drawing/2010/main">
                <a:solidFill>
                  <a:srgbClr val="3D65FC"/>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b="1" dirty="0" smtClean="0">
                <a:latin typeface="+mj-lt"/>
              </a:rPr>
              <a:t>Registers</a:t>
            </a:r>
            <a:endParaRPr lang="en-US" sz="1800" b="1" dirty="0">
              <a:latin typeface="+mj-lt"/>
            </a:endParaRPr>
          </a:p>
        </p:txBody>
      </p:sp>
      <p:sp>
        <p:nvSpPr>
          <p:cNvPr id="12" name="Freeform 11"/>
          <p:cNvSpPr>
            <a:spLocks/>
          </p:cNvSpPr>
          <p:nvPr/>
        </p:nvSpPr>
        <p:spPr bwMode="auto">
          <a:xfrm>
            <a:off x="4732338" y="2914650"/>
            <a:ext cx="1920875" cy="373063"/>
          </a:xfrm>
          <a:custGeom>
            <a:avLst/>
            <a:gdLst>
              <a:gd name="T0" fmla="*/ 1513 w 1513"/>
              <a:gd name="T1" fmla="*/ 305 h 305"/>
              <a:gd name="T2" fmla="*/ 1513 w 1513"/>
              <a:gd name="T3" fmla="*/ 0 h 305"/>
              <a:gd name="T4" fmla="*/ 1513 w 1513"/>
              <a:gd name="T5" fmla="*/ 0 h 305"/>
              <a:gd name="T6" fmla="*/ 0 w 1513"/>
              <a:gd name="T7" fmla="*/ 0 h 305"/>
              <a:gd name="T8" fmla="*/ 0 w 1513"/>
              <a:gd name="T9" fmla="*/ 0 h 305"/>
              <a:gd name="T10" fmla="*/ 0 w 1513"/>
              <a:gd name="T11" fmla="*/ 305 h 305"/>
              <a:gd name="T12" fmla="*/ 0 w 1513"/>
              <a:gd name="T13" fmla="*/ 305 h 305"/>
              <a:gd name="T14" fmla="*/ 1513 w 1513"/>
              <a:gd name="T15" fmla="*/ 305 h 305"/>
              <a:gd name="T16" fmla="*/ 1513 w 1513"/>
              <a:gd name="T17" fmla="*/ 305 h 305"/>
              <a:gd name="T18" fmla="*/ 1513 w 1513"/>
              <a:gd name="T19" fmla="*/ 305 h 305"/>
              <a:gd name="T20" fmla="*/ 1513 w 1513"/>
              <a:gd name="T21" fmla="*/ 30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3" h="305">
                <a:moveTo>
                  <a:pt x="1513" y="305"/>
                </a:moveTo>
                <a:lnTo>
                  <a:pt x="1513" y="0"/>
                </a:lnTo>
                <a:lnTo>
                  <a:pt x="1513" y="0"/>
                </a:lnTo>
                <a:lnTo>
                  <a:pt x="0" y="0"/>
                </a:lnTo>
                <a:lnTo>
                  <a:pt x="0" y="0"/>
                </a:lnTo>
                <a:lnTo>
                  <a:pt x="0" y="305"/>
                </a:lnTo>
                <a:lnTo>
                  <a:pt x="0" y="305"/>
                </a:lnTo>
                <a:lnTo>
                  <a:pt x="1513" y="305"/>
                </a:lnTo>
                <a:lnTo>
                  <a:pt x="1513" y="305"/>
                </a:lnTo>
                <a:lnTo>
                  <a:pt x="1513" y="305"/>
                </a:lnTo>
                <a:lnTo>
                  <a:pt x="1513" y="305"/>
                </a:lnTo>
                <a:close/>
              </a:path>
            </a:pathLst>
          </a:custGeom>
          <a:solidFill>
            <a:srgbClr val="29B71B"/>
          </a:solidFill>
          <a:ln w="23813">
            <a:solidFill>
              <a:schemeClr val="tx1"/>
            </a:solidFill>
            <a:prstDash val="solid"/>
            <a:round/>
            <a:headEnd/>
            <a:tailEnd/>
          </a:ln>
        </p:spPr>
        <p:txBody>
          <a:bodyPr/>
          <a:lstStyle/>
          <a:p>
            <a:endParaRPr lang="en-US"/>
          </a:p>
        </p:txBody>
      </p:sp>
      <p:sp>
        <p:nvSpPr>
          <p:cNvPr id="13" name="Freeform 12"/>
          <p:cNvSpPr>
            <a:spLocks/>
          </p:cNvSpPr>
          <p:nvPr/>
        </p:nvSpPr>
        <p:spPr bwMode="auto">
          <a:xfrm>
            <a:off x="4410075" y="3638550"/>
            <a:ext cx="2563813" cy="373063"/>
          </a:xfrm>
          <a:custGeom>
            <a:avLst/>
            <a:gdLst>
              <a:gd name="T0" fmla="*/ 2019 w 2019"/>
              <a:gd name="T1" fmla="*/ 304 h 304"/>
              <a:gd name="T2" fmla="*/ 2019 w 2019"/>
              <a:gd name="T3" fmla="*/ 0 h 304"/>
              <a:gd name="T4" fmla="*/ 2019 w 2019"/>
              <a:gd name="T5" fmla="*/ 0 h 304"/>
              <a:gd name="T6" fmla="*/ 0 w 2019"/>
              <a:gd name="T7" fmla="*/ 0 h 304"/>
              <a:gd name="T8" fmla="*/ 0 w 2019"/>
              <a:gd name="T9" fmla="*/ 0 h 304"/>
              <a:gd name="T10" fmla="*/ 0 w 2019"/>
              <a:gd name="T11" fmla="*/ 304 h 304"/>
              <a:gd name="T12" fmla="*/ 0 w 2019"/>
              <a:gd name="T13" fmla="*/ 304 h 304"/>
              <a:gd name="T14" fmla="*/ 2019 w 2019"/>
              <a:gd name="T15" fmla="*/ 304 h 304"/>
              <a:gd name="T16" fmla="*/ 2019 w 2019"/>
              <a:gd name="T17" fmla="*/ 304 h 304"/>
              <a:gd name="T18" fmla="*/ 2019 w 2019"/>
              <a:gd name="T19" fmla="*/ 304 h 304"/>
              <a:gd name="T20" fmla="*/ 2019 w 2019"/>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9" h="304">
                <a:moveTo>
                  <a:pt x="2019" y="304"/>
                </a:moveTo>
                <a:lnTo>
                  <a:pt x="2019" y="0"/>
                </a:lnTo>
                <a:lnTo>
                  <a:pt x="2019" y="0"/>
                </a:lnTo>
                <a:lnTo>
                  <a:pt x="0" y="0"/>
                </a:lnTo>
                <a:lnTo>
                  <a:pt x="0" y="0"/>
                </a:lnTo>
                <a:lnTo>
                  <a:pt x="0" y="304"/>
                </a:lnTo>
                <a:lnTo>
                  <a:pt x="0" y="304"/>
                </a:lnTo>
                <a:lnTo>
                  <a:pt x="2019" y="304"/>
                </a:lnTo>
                <a:lnTo>
                  <a:pt x="2019" y="304"/>
                </a:lnTo>
                <a:lnTo>
                  <a:pt x="2019" y="304"/>
                </a:lnTo>
                <a:lnTo>
                  <a:pt x="2019" y="304"/>
                </a:lnTo>
                <a:close/>
              </a:path>
            </a:pathLst>
          </a:custGeom>
          <a:solidFill>
            <a:srgbClr val="29B71B"/>
          </a:solidFill>
          <a:ln w="23813">
            <a:solidFill>
              <a:schemeClr val="tx1"/>
            </a:solidFill>
            <a:prstDash val="solid"/>
            <a:round/>
            <a:headEnd/>
            <a:tailEnd/>
          </a:ln>
        </p:spPr>
        <p:txBody>
          <a:bodyPr/>
          <a:lstStyle/>
          <a:p>
            <a:endParaRPr lang="en-US"/>
          </a:p>
        </p:txBody>
      </p:sp>
      <p:sp>
        <p:nvSpPr>
          <p:cNvPr id="14" name="Freeform 13"/>
          <p:cNvSpPr>
            <a:spLocks/>
          </p:cNvSpPr>
          <p:nvPr/>
        </p:nvSpPr>
        <p:spPr bwMode="auto">
          <a:xfrm>
            <a:off x="4076700" y="5070475"/>
            <a:ext cx="3208338" cy="369888"/>
          </a:xfrm>
          <a:custGeom>
            <a:avLst/>
            <a:gdLst>
              <a:gd name="T0" fmla="*/ 2525 w 2525"/>
              <a:gd name="T1" fmla="*/ 303 h 303"/>
              <a:gd name="T2" fmla="*/ 2525 w 2525"/>
              <a:gd name="T3" fmla="*/ 0 h 303"/>
              <a:gd name="T4" fmla="*/ 2525 w 2525"/>
              <a:gd name="T5" fmla="*/ 0 h 303"/>
              <a:gd name="T6" fmla="*/ 0 w 2525"/>
              <a:gd name="T7" fmla="*/ 0 h 303"/>
              <a:gd name="T8" fmla="*/ 0 w 2525"/>
              <a:gd name="T9" fmla="*/ 0 h 303"/>
              <a:gd name="T10" fmla="*/ 0 w 2525"/>
              <a:gd name="T11" fmla="*/ 303 h 303"/>
              <a:gd name="T12" fmla="*/ 0 w 2525"/>
              <a:gd name="T13" fmla="*/ 303 h 303"/>
              <a:gd name="T14" fmla="*/ 2525 w 2525"/>
              <a:gd name="T15" fmla="*/ 303 h 303"/>
              <a:gd name="T16" fmla="*/ 2525 w 2525"/>
              <a:gd name="T17" fmla="*/ 303 h 303"/>
              <a:gd name="T18" fmla="*/ 2525 w 2525"/>
              <a:gd name="T19" fmla="*/ 303 h 303"/>
              <a:gd name="T20" fmla="*/ 2525 w 2525"/>
              <a:gd name="T21" fmla="*/ 30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5" h="303">
                <a:moveTo>
                  <a:pt x="2525" y="303"/>
                </a:moveTo>
                <a:lnTo>
                  <a:pt x="2525" y="0"/>
                </a:lnTo>
                <a:lnTo>
                  <a:pt x="2525" y="0"/>
                </a:lnTo>
                <a:lnTo>
                  <a:pt x="0" y="0"/>
                </a:lnTo>
                <a:lnTo>
                  <a:pt x="0" y="0"/>
                </a:lnTo>
                <a:lnTo>
                  <a:pt x="0" y="303"/>
                </a:lnTo>
                <a:lnTo>
                  <a:pt x="0" y="303"/>
                </a:lnTo>
                <a:lnTo>
                  <a:pt x="2525" y="303"/>
                </a:lnTo>
                <a:lnTo>
                  <a:pt x="2525" y="303"/>
                </a:lnTo>
                <a:lnTo>
                  <a:pt x="2525" y="303"/>
                </a:lnTo>
                <a:lnTo>
                  <a:pt x="2525" y="303"/>
                </a:lnTo>
                <a:close/>
              </a:path>
            </a:pathLst>
          </a:custGeom>
          <a:solidFill>
            <a:srgbClr val="CDCCFE"/>
          </a:solidFill>
          <a:ln w="23813">
            <a:solidFill>
              <a:schemeClr val="tx1"/>
            </a:solidFill>
            <a:prstDash val="solid"/>
            <a:round/>
            <a:headEnd/>
            <a:tailEnd/>
          </a:ln>
        </p:spPr>
        <p:txBody>
          <a:bodyPr/>
          <a:lstStyle/>
          <a:p>
            <a:endParaRPr lang="en-US"/>
          </a:p>
        </p:txBody>
      </p:sp>
      <p:sp>
        <p:nvSpPr>
          <p:cNvPr id="15" name="Rectangle 14"/>
          <p:cNvSpPr>
            <a:spLocks noChangeArrowheads="1"/>
          </p:cNvSpPr>
          <p:nvPr/>
        </p:nvSpPr>
        <p:spPr bwMode="auto">
          <a:xfrm>
            <a:off x="5406016" y="3032125"/>
            <a:ext cx="537006" cy="215444"/>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hlink"/>
                </a:solidFill>
                <a:miter lim="800000"/>
                <a:headEnd/>
                <a:tailEnd/>
              </a14:hiddenLine>
            </a:ext>
          </a:extLst>
        </p:spPr>
        <p:txBody>
          <a:bodyPr wrap="none" lIns="0" tIns="0" rIns="0" bIns="0">
            <a:spAutoFit/>
          </a:bodyPr>
          <a:lstStyle/>
          <a:p>
            <a:pPr algn="ctr"/>
            <a:r>
              <a:rPr lang="en-US" sz="1400" b="1" dirty="0" smtClean="0">
                <a:latin typeface="+mj-lt"/>
              </a:rPr>
              <a:t>Cache</a:t>
            </a:r>
            <a:endParaRPr lang="en-US" sz="1800" b="1" dirty="0">
              <a:latin typeface="+mj-lt"/>
            </a:endParaRPr>
          </a:p>
        </p:txBody>
      </p:sp>
      <p:sp>
        <p:nvSpPr>
          <p:cNvPr id="16" name="Rectangle 15"/>
          <p:cNvSpPr>
            <a:spLocks noChangeArrowheads="1"/>
          </p:cNvSpPr>
          <p:nvPr/>
        </p:nvSpPr>
        <p:spPr bwMode="auto">
          <a:xfrm>
            <a:off x="5072592" y="3705225"/>
            <a:ext cx="1203856" cy="215444"/>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hlink"/>
                </a:solidFill>
                <a:miter lim="800000"/>
                <a:headEnd/>
                <a:tailEnd/>
              </a14:hiddenLine>
            </a:ext>
          </a:extLst>
        </p:spPr>
        <p:txBody>
          <a:bodyPr wrap="none" lIns="0" tIns="0" rIns="0" bIns="0">
            <a:spAutoFit/>
          </a:bodyPr>
          <a:lstStyle/>
          <a:p>
            <a:pPr algn="ctr"/>
            <a:r>
              <a:rPr lang="en-US" sz="1400" b="1" dirty="0" smtClean="0">
                <a:latin typeface="+mj-lt"/>
              </a:rPr>
              <a:t>Local </a:t>
            </a:r>
            <a:r>
              <a:rPr lang="en-US" sz="1400" b="1" dirty="0">
                <a:latin typeface="+mj-lt"/>
              </a:rPr>
              <a:t>M</a:t>
            </a:r>
            <a:r>
              <a:rPr lang="en-US" sz="1400" b="1" dirty="0" smtClean="0">
                <a:latin typeface="+mj-lt"/>
              </a:rPr>
              <a:t>emory</a:t>
            </a:r>
            <a:endParaRPr lang="en-US" sz="1800" b="1" dirty="0">
              <a:latin typeface="+mj-lt"/>
            </a:endParaRPr>
          </a:p>
        </p:txBody>
      </p:sp>
      <p:sp>
        <p:nvSpPr>
          <p:cNvPr id="17" name="Rectangle 16"/>
          <p:cNvSpPr>
            <a:spLocks noChangeArrowheads="1"/>
          </p:cNvSpPr>
          <p:nvPr/>
        </p:nvSpPr>
        <p:spPr bwMode="auto">
          <a:xfrm>
            <a:off x="5485364" y="5187950"/>
            <a:ext cx="3783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b="1" dirty="0">
                <a:solidFill>
                  <a:srgbClr val="000000"/>
                </a:solidFill>
                <a:latin typeface="+mj-lt"/>
              </a:rPr>
              <a:t>D</a:t>
            </a:r>
            <a:r>
              <a:rPr lang="en-US" sz="1400" b="1" dirty="0" smtClean="0">
                <a:solidFill>
                  <a:srgbClr val="000000"/>
                </a:solidFill>
                <a:latin typeface="+mj-lt"/>
              </a:rPr>
              <a:t>isk</a:t>
            </a:r>
            <a:endParaRPr lang="en-US" sz="1800" b="1" dirty="0">
              <a:latin typeface="+mj-lt"/>
            </a:endParaRPr>
          </a:p>
        </p:txBody>
      </p:sp>
      <p:sp>
        <p:nvSpPr>
          <p:cNvPr id="18" name="Rectangle 17"/>
          <p:cNvSpPr>
            <a:spLocks noChangeArrowheads="1"/>
          </p:cNvSpPr>
          <p:nvPr/>
        </p:nvSpPr>
        <p:spPr bwMode="auto">
          <a:xfrm>
            <a:off x="5918200" y="2662238"/>
            <a:ext cx="155811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dirty="0">
                <a:latin typeface="+mj-lt"/>
              </a:rPr>
              <a:t>I</a:t>
            </a:r>
            <a:r>
              <a:rPr lang="en-US" sz="1200" b="1" dirty="0" smtClean="0">
                <a:latin typeface="+mj-lt"/>
              </a:rPr>
              <a:t>nstruction Operands</a:t>
            </a:r>
            <a:endParaRPr lang="en-US" sz="1800" b="1" dirty="0">
              <a:latin typeface="+mj-lt"/>
            </a:endParaRPr>
          </a:p>
        </p:txBody>
      </p:sp>
      <p:sp>
        <p:nvSpPr>
          <p:cNvPr id="19" name="Rectangle 18"/>
          <p:cNvSpPr>
            <a:spLocks noChangeArrowheads="1"/>
          </p:cNvSpPr>
          <p:nvPr/>
        </p:nvSpPr>
        <p:spPr bwMode="auto">
          <a:xfrm>
            <a:off x="5918200" y="3397250"/>
            <a:ext cx="503343" cy="184666"/>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hlink"/>
                </a:solidFill>
                <a:miter lim="800000"/>
                <a:headEnd/>
                <a:tailEnd/>
              </a14:hiddenLine>
            </a:ext>
          </a:extLst>
        </p:spPr>
        <p:txBody>
          <a:bodyPr wrap="none" lIns="0" tIns="0" rIns="0" bIns="0">
            <a:spAutoFit/>
          </a:bodyPr>
          <a:lstStyle/>
          <a:p>
            <a:r>
              <a:rPr lang="en-US" sz="1200" b="1" dirty="0">
                <a:latin typeface="+mj-lt"/>
              </a:rPr>
              <a:t>B</a:t>
            </a:r>
            <a:r>
              <a:rPr lang="en-US" sz="1200" b="1" dirty="0" smtClean="0">
                <a:latin typeface="+mj-lt"/>
              </a:rPr>
              <a:t>locks</a:t>
            </a:r>
            <a:endParaRPr lang="en-US" sz="1800" b="1" dirty="0">
              <a:latin typeface="+mj-lt"/>
            </a:endParaRPr>
          </a:p>
        </p:txBody>
      </p:sp>
      <p:sp>
        <p:nvSpPr>
          <p:cNvPr id="20" name="Rectangle 19"/>
          <p:cNvSpPr>
            <a:spLocks noChangeArrowheads="1"/>
          </p:cNvSpPr>
          <p:nvPr/>
        </p:nvSpPr>
        <p:spPr bwMode="auto">
          <a:xfrm>
            <a:off x="5918200" y="4773613"/>
            <a:ext cx="4520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dirty="0">
                <a:latin typeface="+mj-lt"/>
              </a:rPr>
              <a:t>P</a:t>
            </a:r>
            <a:r>
              <a:rPr lang="en-US" sz="1200" b="1" dirty="0" smtClean="0">
                <a:latin typeface="+mj-lt"/>
              </a:rPr>
              <a:t>ages</a:t>
            </a:r>
            <a:endParaRPr lang="en-US" sz="1800" b="1" dirty="0">
              <a:latin typeface="+mj-lt"/>
            </a:endParaRPr>
          </a:p>
        </p:txBody>
      </p:sp>
      <p:sp>
        <p:nvSpPr>
          <p:cNvPr id="21" name="Freeform 25"/>
          <p:cNvSpPr>
            <a:spLocks/>
          </p:cNvSpPr>
          <p:nvPr/>
        </p:nvSpPr>
        <p:spPr bwMode="auto">
          <a:xfrm>
            <a:off x="4197350" y="4362450"/>
            <a:ext cx="2928938" cy="374650"/>
          </a:xfrm>
          <a:custGeom>
            <a:avLst/>
            <a:gdLst>
              <a:gd name="T0" fmla="*/ 2019 w 2019"/>
              <a:gd name="T1" fmla="*/ 304 h 304"/>
              <a:gd name="T2" fmla="*/ 2019 w 2019"/>
              <a:gd name="T3" fmla="*/ 0 h 304"/>
              <a:gd name="T4" fmla="*/ 2019 w 2019"/>
              <a:gd name="T5" fmla="*/ 0 h 304"/>
              <a:gd name="T6" fmla="*/ 0 w 2019"/>
              <a:gd name="T7" fmla="*/ 0 h 304"/>
              <a:gd name="T8" fmla="*/ 0 w 2019"/>
              <a:gd name="T9" fmla="*/ 0 h 304"/>
              <a:gd name="T10" fmla="*/ 0 w 2019"/>
              <a:gd name="T11" fmla="*/ 304 h 304"/>
              <a:gd name="T12" fmla="*/ 0 w 2019"/>
              <a:gd name="T13" fmla="*/ 304 h 304"/>
              <a:gd name="T14" fmla="*/ 2019 w 2019"/>
              <a:gd name="T15" fmla="*/ 304 h 304"/>
              <a:gd name="T16" fmla="*/ 2019 w 2019"/>
              <a:gd name="T17" fmla="*/ 304 h 304"/>
              <a:gd name="T18" fmla="*/ 2019 w 2019"/>
              <a:gd name="T19" fmla="*/ 304 h 304"/>
              <a:gd name="T20" fmla="*/ 2019 w 2019"/>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9" h="304">
                <a:moveTo>
                  <a:pt x="2019" y="304"/>
                </a:moveTo>
                <a:lnTo>
                  <a:pt x="2019" y="0"/>
                </a:lnTo>
                <a:lnTo>
                  <a:pt x="2019" y="0"/>
                </a:lnTo>
                <a:lnTo>
                  <a:pt x="0" y="0"/>
                </a:lnTo>
                <a:lnTo>
                  <a:pt x="0" y="0"/>
                </a:lnTo>
                <a:lnTo>
                  <a:pt x="0" y="304"/>
                </a:lnTo>
                <a:lnTo>
                  <a:pt x="0" y="304"/>
                </a:lnTo>
                <a:lnTo>
                  <a:pt x="2019" y="304"/>
                </a:lnTo>
                <a:lnTo>
                  <a:pt x="2019" y="304"/>
                </a:lnTo>
                <a:lnTo>
                  <a:pt x="2019" y="304"/>
                </a:lnTo>
                <a:lnTo>
                  <a:pt x="2019" y="304"/>
                </a:lnTo>
                <a:close/>
              </a:path>
            </a:pathLst>
          </a:custGeom>
          <a:solidFill>
            <a:srgbClr val="F50A2C"/>
          </a:solidFill>
          <a:ln w="23813">
            <a:solidFill>
              <a:schemeClr val="tx1"/>
            </a:solidFill>
            <a:prstDash val="solid"/>
            <a:round/>
            <a:headEnd/>
            <a:tailEnd/>
          </a:ln>
        </p:spPr>
        <p:txBody>
          <a:bodyPr/>
          <a:lstStyle/>
          <a:p>
            <a:endParaRPr lang="en-US"/>
          </a:p>
        </p:txBody>
      </p:sp>
      <p:sp>
        <p:nvSpPr>
          <p:cNvPr id="22" name="Rectangle 26"/>
          <p:cNvSpPr>
            <a:spLocks noChangeArrowheads="1"/>
          </p:cNvSpPr>
          <p:nvPr/>
        </p:nvSpPr>
        <p:spPr bwMode="auto">
          <a:xfrm>
            <a:off x="4976418" y="4432300"/>
            <a:ext cx="1394614" cy="215444"/>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hlink"/>
                </a:solidFill>
                <a:miter lim="800000"/>
                <a:headEnd/>
                <a:tailEnd/>
              </a14:hiddenLine>
            </a:ext>
          </a:extLst>
        </p:spPr>
        <p:txBody>
          <a:bodyPr wrap="none" lIns="0" tIns="0" rIns="0" bIns="0">
            <a:spAutoFit/>
          </a:bodyPr>
          <a:lstStyle/>
          <a:p>
            <a:pPr algn="ctr"/>
            <a:r>
              <a:rPr lang="en-US" sz="1400" b="1" dirty="0">
                <a:latin typeface="+mj-lt"/>
              </a:rPr>
              <a:t>R</a:t>
            </a:r>
            <a:r>
              <a:rPr lang="en-US" sz="1400" b="1" dirty="0" smtClean="0">
                <a:latin typeface="+mj-lt"/>
              </a:rPr>
              <a:t>emote </a:t>
            </a:r>
            <a:r>
              <a:rPr lang="en-US" sz="1400" b="1" dirty="0">
                <a:latin typeface="+mj-lt"/>
              </a:rPr>
              <a:t>M</a:t>
            </a:r>
            <a:r>
              <a:rPr lang="en-US" sz="1400" b="1" dirty="0" smtClean="0">
                <a:latin typeface="+mj-lt"/>
              </a:rPr>
              <a:t>emory</a:t>
            </a:r>
            <a:endParaRPr lang="en-US" sz="1800" b="1" dirty="0">
              <a:latin typeface="+mj-lt"/>
            </a:endParaRPr>
          </a:p>
        </p:txBody>
      </p:sp>
      <p:sp>
        <p:nvSpPr>
          <p:cNvPr id="23" name="Rectangle 31"/>
          <p:cNvSpPr>
            <a:spLocks noChangeArrowheads="1"/>
          </p:cNvSpPr>
          <p:nvPr/>
        </p:nvSpPr>
        <p:spPr bwMode="auto">
          <a:xfrm>
            <a:off x="5918200" y="4070350"/>
            <a:ext cx="732573" cy="184666"/>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hlink"/>
                </a:solidFill>
                <a:miter lim="800000"/>
                <a:headEnd/>
                <a:tailEnd/>
              </a14:hiddenLine>
            </a:ext>
          </a:extLst>
        </p:spPr>
        <p:txBody>
          <a:bodyPr wrap="none" lIns="0" tIns="0" rIns="0" bIns="0">
            <a:spAutoFit/>
          </a:bodyPr>
          <a:lstStyle/>
          <a:p>
            <a:r>
              <a:rPr lang="en-US" sz="1200" b="1" dirty="0">
                <a:latin typeface="+mj-lt"/>
              </a:rPr>
              <a:t>M</a:t>
            </a:r>
            <a:r>
              <a:rPr lang="en-US" sz="1200" b="1" dirty="0" smtClean="0">
                <a:latin typeface="+mj-lt"/>
              </a:rPr>
              <a:t>essages</a:t>
            </a:r>
            <a:endParaRPr lang="en-US" sz="1800" b="1" dirty="0">
              <a:latin typeface="+mj-lt"/>
            </a:endParaRPr>
          </a:p>
        </p:txBody>
      </p:sp>
      <p:sp>
        <p:nvSpPr>
          <p:cNvPr id="24" name="Rectangle 33"/>
          <p:cNvSpPr>
            <a:spLocks noChangeArrowheads="1"/>
          </p:cNvSpPr>
          <p:nvPr/>
        </p:nvSpPr>
        <p:spPr bwMode="auto">
          <a:xfrm>
            <a:off x="495300" y="4179888"/>
            <a:ext cx="533400" cy="396875"/>
          </a:xfrm>
          <a:prstGeom prst="rect">
            <a:avLst/>
          </a:prstGeom>
          <a:solidFill>
            <a:srgbClr val="3D65F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CPU</a:t>
            </a:r>
          </a:p>
        </p:txBody>
      </p:sp>
      <p:sp>
        <p:nvSpPr>
          <p:cNvPr id="25" name="Rectangle 34"/>
          <p:cNvSpPr>
            <a:spLocks noChangeArrowheads="1"/>
          </p:cNvSpPr>
          <p:nvPr/>
        </p:nvSpPr>
        <p:spPr bwMode="auto">
          <a:xfrm>
            <a:off x="495300" y="4637088"/>
            <a:ext cx="533400" cy="396875"/>
          </a:xfrm>
          <a:prstGeom prst="rect">
            <a:avLst/>
          </a:prstGeom>
          <a:solidFill>
            <a:srgbClr val="29B71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RAM</a:t>
            </a:r>
          </a:p>
        </p:txBody>
      </p:sp>
      <p:sp>
        <p:nvSpPr>
          <p:cNvPr id="26" name="AutoShape 35"/>
          <p:cNvSpPr>
            <a:spLocks noChangeArrowheads="1"/>
          </p:cNvSpPr>
          <p:nvPr/>
        </p:nvSpPr>
        <p:spPr bwMode="auto">
          <a:xfrm>
            <a:off x="495300" y="5103813"/>
            <a:ext cx="533400" cy="311150"/>
          </a:xfrm>
          <a:prstGeom prst="can">
            <a:avLst>
              <a:gd name="adj" fmla="val 25000"/>
            </a:avLst>
          </a:prstGeom>
          <a:solidFill>
            <a:srgbClr val="CDCCFE"/>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disk</a:t>
            </a:r>
          </a:p>
        </p:txBody>
      </p:sp>
      <p:sp>
        <p:nvSpPr>
          <p:cNvPr id="27" name="Rectangle 36"/>
          <p:cNvSpPr>
            <a:spLocks noChangeArrowheads="1"/>
          </p:cNvSpPr>
          <p:nvPr/>
        </p:nvSpPr>
        <p:spPr bwMode="auto">
          <a:xfrm>
            <a:off x="419100" y="4119563"/>
            <a:ext cx="685800" cy="13477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chemeClr val="bg1"/>
              </a:solidFill>
              <a:latin typeface="Times" charset="0"/>
            </a:endParaRPr>
          </a:p>
        </p:txBody>
      </p:sp>
      <p:sp>
        <p:nvSpPr>
          <p:cNvPr id="28" name="Rectangle 38"/>
          <p:cNvSpPr>
            <a:spLocks noChangeArrowheads="1"/>
          </p:cNvSpPr>
          <p:nvPr/>
        </p:nvSpPr>
        <p:spPr bwMode="auto">
          <a:xfrm>
            <a:off x="1333500" y="4179888"/>
            <a:ext cx="533400" cy="396875"/>
          </a:xfrm>
          <a:prstGeom prst="rect">
            <a:avLst/>
          </a:prstGeom>
          <a:solidFill>
            <a:srgbClr val="3D65F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CPU</a:t>
            </a:r>
          </a:p>
        </p:txBody>
      </p:sp>
      <p:sp>
        <p:nvSpPr>
          <p:cNvPr id="29" name="Rectangle 39"/>
          <p:cNvSpPr>
            <a:spLocks noChangeArrowheads="1"/>
          </p:cNvSpPr>
          <p:nvPr/>
        </p:nvSpPr>
        <p:spPr bwMode="auto">
          <a:xfrm>
            <a:off x="1333500" y="4637088"/>
            <a:ext cx="533400" cy="396875"/>
          </a:xfrm>
          <a:prstGeom prst="rect">
            <a:avLst/>
          </a:prstGeom>
          <a:solidFill>
            <a:srgbClr val="29B71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RAM</a:t>
            </a:r>
          </a:p>
        </p:txBody>
      </p:sp>
      <p:sp>
        <p:nvSpPr>
          <p:cNvPr id="30" name="AutoShape 40"/>
          <p:cNvSpPr>
            <a:spLocks noChangeArrowheads="1"/>
          </p:cNvSpPr>
          <p:nvPr/>
        </p:nvSpPr>
        <p:spPr bwMode="auto">
          <a:xfrm>
            <a:off x="1333500" y="5103813"/>
            <a:ext cx="533400" cy="311150"/>
          </a:xfrm>
          <a:prstGeom prst="can">
            <a:avLst>
              <a:gd name="adj" fmla="val 25000"/>
            </a:avLst>
          </a:prstGeom>
          <a:solidFill>
            <a:srgbClr val="CDCCFE"/>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disk</a:t>
            </a:r>
          </a:p>
        </p:txBody>
      </p:sp>
      <p:sp>
        <p:nvSpPr>
          <p:cNvPr id="31" name="Rectangle 41"/>
          <p:cNvSpPr>
            <a:spLocks noChangeArrowheads="1"/>
          </p:cNvSpPr>
          <p:nvPr/>
        </p:nvSpPr>
        <p:spPr bwMode="auto">
          <a:xfrm>
            <a:off x="1257300" y="4119563"/>
            <a:ext cx="685800" cy="13477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chemeClr val="bg1"/>
              </a:solidFill>
              <a:latin typeface="Times" charset="0"/>
            </a:endParaRPr>
          </a:p>
        </p:txBody>
      </p:sp>
      <p:sp>
        <p:nvSpPr>
          <p:cNvPr id="32" name="Rectangle 43"/>
          <p:cNvSpPr>
            <a:spLocks noChangeArrowheads="1"/>
          </p:cNvSpPr>
          <p:nvPr/>
        </p:nvSpPr>
        <p:spPr bwMode="auto">
          <a:xfrm>
            <a:off x="2171700" y="4179888"/>
            <a:ext cx="533400" cy="396875"/>
          </a:xfrm>
          <a:prstGeom prst="rect">
            <a:avLst/>
          </a:prstGeom>
          <a:solidFill>
            <a:srgbClr val="3D65F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CPU</a:t>
            </a:r>
          </a:p>
        </p:txBody>
      </p:sp>
      <p:sp>
        <p:nvSpPr>
          <p:cNvPr id="33" name="Rectangle 44"/>
          <p:cNvSpPr>
            <a:spLocks noChangeArrowheads="1"/>
          </p:cNvSpPr>
          <p:nvPr/>
        </p:nvSpPr>
        <p:spPr bwMode="auto">
          <a:xfrm>
            <a:off x="2171700" y="4637088"/>
            <a:ext cx="533400" cy="396875"/>
          </a:xfrm>
          <a:prstGeom prst="rect">
            <a:avLst/>
          </a:prstGeom>
          <a:solidFill>
            <a:srgbClr val="29B71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RAM</a:t>
            </a:r>
          </a:p>
        </p:txBody>
      </p:sp>
      <p:sp>
        <p:nvSpPr>
          <p:cNvPr id="34" name="AutoShape 45"/>
          <p:cNvSpPr>
            <a:spLocks noChangeArrowheads="1"/>
          </p:cNvSpPr>
          <p:nvPr/>
        </p:nvSpPr>
        <p:spPr bwMode="auto">
          <a:xfrm>
            <a:off x="2171700" y="5103813"/>
            <a:ext cx="533400" cy="311150"/>
          </a:xfrm>
          <a:prstGeom prst="can">
            <a:avLst>
              <a:gd name="adj" fmla="val 25000"/>
            </a:avLst>
          </a:prstGeom>
          <a:solidFill>
            <a:srgbClr val="CDCCFE"/>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disk</a:t>
            </a:r>
          </a:p>
        </p:txBody>
      </p:sp>
      <p:sp>
        <p:nvSpPr>
          <p:cNvPr id="37" name="Rectangle 46"/>
          <p:cNvSpPr>
            <a:spLocks noChangeArrowheads="1"/>
          </p:cNvSpPr>
          <p:nvPr/>
        </p:nvSpPr>
        <p:spPr bwMode="auto">
          <a:xfrm>
            <a:off x="2095500" y="4119563"/>
            <a:ext cx="685800" cy="13477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chemeClr val="bg1"/>
              </a:solidFill>
              <a:latin typeface="Times" charset="0"/>
            </a:endParaRPr>
          </a:p>
        </p:txBody>
      </p:sp>
      <p:sp>
        <p:nvSpPr>
          <p:cNvPr id="38" name="Rectangle 48"/>
          <p:cNvSpPr>
            <a:spLocks noChangeArrowheads="1"/>
          </p:cNvSpPr>
          <p:nvPr/>
        </p:nvSpPr>
        <p:spPr bwMode="auto">
          <a:xfrm>
            <a:off x="3009900" y="4179888"/>
            <a:ext cx="533400" cy="396875"/>
          </a:xfrm>
          <a:prstGeom prst="rect">
            <a:avLst/>
          </a:prstGeom>
          <a:solidFill>
            <a:srgbClr val="3D65F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CPU</a:t>
            </a:r>
          </a:p>
        </p:txBody>
      </p:sp>
      <p:sp>
        <p:nvSpPr>
          <p:cNvPr id="39" name="Rectangle 49"/>
          <p:cNvSpPr>
            <a:spLocks noChangeArrowheads="1"/>
          </p:cNvSpPr>
          <p:nvPr/>
        </p:nvSpPr>
        <p:spPr bwMode="auto">
          <a:xfrm>
            <a:off x="3009900" y="4637088"/>
            <a:ext cx="533400" cy="396875"/>
          </a:xfrm>
          <a:prstGeom prst="rect">
            <a:avLst/>
          </a:prstGeom>
          <a:solidFill>
            <a:srgbClr val="29B71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RAM</a:t>
            </a:r>
          </a:p>
        </p:txBody>
      </p:sp>
      <p:sp>
        <p:nvSpPr>
          <p:cNvPr id="40" name="AutoShape 50"/>
          <p:cNvSpPr>
            <a:spLocks noChangeArrowheads="1"/>
          </p:cNvSpPr>
          <p:nvPr/>
        </p:nvSpPr>
        <p:spPr bwMode="auto">
          <a:xfrm>
            <a:off x="3009900" y="5103813"/>
            <a:ext cx="533400" cy="311150"/>
          </a:xfrm>
          <a:prstGeom prst="can">
            <a:avLst>
              <a:gd name="adj" fmla="val 25000"/>
            </a:avLst>
          </a:prstGeom>
          <a:solidFill>
            <a:srgbClr val="CDCCFE"/>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disk</a:t>
            </a:r>
          </a:p>
        </p:txBody>
      </p:sp>
      <p:sp>
        <p:nvSpPr>
          <p:cNvPr id="41" name="Rectangle 51"/>
          <p:cNvSpPr>
            <a:spLocks noChangeArrowheads="1"/>
          </p:cNvSpPr>
          <p:nvPr/>
        </p:nvSpPr>
        <p:spPr bwMode="auto">
          <a:xfrm>
            <a:off x="2933700" y="4119563"/>
            <a:ext cx="685800" cy="13477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chemeClr val="bg1"/>
              </a:solidFill>
              <a:latin typeface="Times" charset="0"/>
            </a:endParaRPr>
          </a:p>
        </p:txBody>
      </p:sp>
      <p:sp>
        <p:nvSpPr>
          <p:cNvPr id="42" name="Line 52"/>
          <p:cNvSpPr>
            <a:spLocks noChangeShapeType="1"/>
          </p:cNvSpPr>
          <p:nvPr/>
        </p:nvSpPr>
        <p:spPr bwMode="auto">
          <a:xfrm flipV="1">
            <a:off x="800100" y="3870325"/>
            <a:ext cx="0" cy="260350"/>
          </a:xfrm>
          <a:prstGeom prst="line">
            <a:avLst/>
          </a:prstGeom>
          <a:noFill/>
          <a:ln w="28575">
            <a:solidFill>
              <a:srgbClr val="F50A2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 name="Line 53"/>
          <p:cNvSpPr>
            <a:spLocks noChangeShapeType="1"/>
          </p:cNvSpPr>
          <p:nvPr/>
        </p:nvSpPr>
        <p:spPr bwMode="auto">
          <a:xfrm flipV="1">
            <a:off x="1638300" y="3870325"/>
            <a:ext cx="0" cy="260350"/>
          </a:xfrm>
          <a:prstGeom prst="line">
            <a:avLst/>
          </a:prstGeom>
          <a:noFill/>
          <a:ln w="28575">
            <a:solidFill>
              <a:srgbClr val="F50A2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 name="Line 54"/>
          <p:cNvSpPr>
            <a:spLocks noChangeShapeType="1"/>
          </p:cNvSpPr>
          <p:nvPr/>
        </p:nvSpPr>
        <p:spPr bwMode="auto">
          <a:xfrm flipV="1">
            <a:off x="2476500" y="3870325"/>
            <a:ext cx="0" cy="260350"/>
          </a:xfrm>
          <a:prstGeom prst="line">
            <a:avLst/>
          </a:prstGeom>
          <a:noFill/>
          <a:ln w="28575">
            <a:solidFill>
              <a:srgbClr val="F50A2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Line 55"/>
          <p:cNvSpPr>
            <a:spLocks noChangeShapeType="1"/>
          </p:cNvSpPr>
          <p:nvPr/>
        </p:nvSpPr>
        <p:spPr bwMode="auto">
          <a:xfrm flipV="1">
            <a:off x="3314700" y="3870325"/>
            <a:ext cx="0" cy="260350"/>
          </a:xfrm>
          <a:prstGeom prst="line">
            <a:avLst/>
          </a:prstGeom>
          <a:noFill/>
          <a:ln w="28575">
            <a:solidFill>
              <a:srgbClr val="F50A2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 name="Rectangle 56"/>
          <p:cNvSpPr>
            <a:spLocks noChangeArrowheads="1"/>
          </p:cNvSpPr>
          <p:nvPr/>
        </p:nvSpPr>
        <p:spPr bwMode="auto">
          <a:xfrm>
            <a:off x="648873" y="1690688"/>
            <a:ext cx="26662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b="1" dirty="0" smtClean="0">
                <a:solidFill>
                  <a:schemeClr val="tx2"/>
                </a:solidFill>
                <a:latin typeface="+mj-lt"/>
              </a:rPr>
              <a:t>Parallel Architecture</a:t>
            </a:r>
            <a:endParaRPr lang="en-US" b="1" dirty="0">
              <a:solidFill>
                <a:schemeClr val="tx2"/>
              </a:solidFill>
              <a:latin typeface="+mj-lt"/>
            </a:endParaRPr>
          </a:p>
        </p:txBody>
      </p:sp>
      <p:sp>
        <p:nvSpPr>
          <p:cNvPr id="47" name="Rectangle 58"/>
          <p:cNvSpPr>
            <a:spLocks noChangeArrowheads="1"/>
          </p:cNvSpPr>
          <p:nvPr/>
        </p:nvSpPr>
        <p:spPr bwMode="auto">
          <a:xfrm>
            <a:off x="495300" y="2198688"/>
            <a:ext cx="533400" cy="396875"/>
          </a:xfrm>
          <a:prstGeom prst="rect">
            <a:avLst/>
          </a:prstGeom>
          <a:solidFill>
            <a:srgbClr val="3D65F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CPU</a:t>
            </a:r>
          </a:p>
        </p:txBody>
      </p:sp>
      <p:sp>
        <p:nvSpPr>
          <p:cNvPr id="48" name="Rectangle 59"/>
          <p:cNvSpPr>
            <a:spLocks noChangeArrowheads="1"/>
          </p:cNvSpPr>
          <p:nvPr/>
        </p:nvSpPr>
        <p:spPr bwMode="auto">
          <a:xfrm>
            <a:off x="495300" y="2655888"/>
            <a:ext cx="533400" cy="396875"/>
          </a:xfrm>
          <a:prstGeom prst="rect">
            <a:avLst/>
          </a:prstGeom>
          <a:solidFill>
            <a:srgbClr val="29B71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RAM</a:t>
            </a:r>
          </a:p>
        </p:txBody>
      </p:sp>
      <p:sp>
        <p:nvSpPr>
          <p:cNvPr id="49" name="AutoShape 60"/>
          <p:cNvSpPr>
            <a:spLocks noChangeArrowheads="1"/>
          </p:cNvSpPr>
          <p:nvPr/>
        </p:nvSpPr>
        <p:spPr bwMode="auto">
          <a:xfrm>
            <a:off x="495300" y="3122613"/>
            <a:ext cx="533400" cy="311150"/>
          </a:xfrm>
          <a:prstGeom prst="can">
            <a:avLst>
              <a:gd name="adj" fmla="val 25000"/>
            </a:avLst>
          </a:prstGeom>
          <a:solidFill>
            <a:srgbClr val="CDCCFE"/>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disk</a:t>
            </a:r>
          </a:p>
        </p:txBody>
      </p:sp>
      <p:sp>
        <p:nvSpPr>
          <p:cNvPr id="50" name="Rectangle 61"/>
          <p:cNvSpPr>
            <a:spLocks noChangeArrowheads="1"/>
          </p:cNvSpPr>
          <p:nvPr/>
        </p:nvSpPr>
        <p:spPr bwMode="auto">
          <a:xfrm>
            <a:off x="419100" y="2138363"/>
            <a:ext cx="685800" cy="13477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chemeClr val="bg1"/>
              </a:solidFill>
              <a:latin typeface="Times" charset="0"/>
            </a:endParaRPr>
          </a:p>
        </p:txBody>
      </p:sp>
      <p:sp>
        <p:nvSpPr>
          <p:cNvPr id="51" name="Rectangle 63"/>
          <p:cNvSpPr>
            <a:spLocks noChangeArrowheads="1"/>
          </p:cNvSpPr>
          <p:nvPr/>
        </p:nvSpPr>
        <p:spPr bwMode="auto">
          <a:xfrm>
            <a:off x="1333500" y="2198688"/>
            <a:ext cx="533400" cy="396875"/>
          </a:xfrm>
          <a:prstGeom prst="rect">
            <a:avLst/>
          </a:prstGeom>
          <a:solidFill>
            <a:srgbClr val="3D65F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CPU</a:t>
            </a:r>
          </a:p>
        </p:txBody>
      </p:sp>
      <p:sp>
        <p:nvSpPr>
          <p:cNvPr id="52" name="Rectangle 64"/>
          <p:cNvSpPr>
            <a:spLocks noChangeArrowheads="1"/>
          </p:cNvSpPr>
          <p:nvPr/>
        </p:nvSpPr>
        <p:spPr bwMode="auto">
          <a:xfrm>
            <a:off x="1333500" y="2655888"/>
            <a:ext cx="533400" cy="396875"/>
          </a:xfrm>
          <a:prstGeom prst="rect">
            <a:avLst/>
          </a:prstGeom>
          <a:solidFill>
            <a:srgbClr val="29B71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RAM</a:t>
            </a:r>
          </a:p>
        </p:txBody>
      </p:sp>
      <p:sp>
        <p:nvSpPr>
          <p:cNvPr id="53" name="AutoShape 65"/>
          <p:cNvSpPr>
            <a:spLocks noChangeArrowheads="1"/>
          </p:cNvSpPr>
          <p:nvPr/>
        </p:nvSpPr>
        <p:spPr bwMode="auto">
          <a:xfrm>
            <a:off x="1333500" y="3122613"/>
            <a:ext cx="533400" cy="311150"/>
          </a:xfrm>
          <a:prstGeom prst="can">
            <a:avLst>
              <a:gd name="adj" fmla="val 25000"/>
            </a:avLst>
          </a:prstGeom>
          <a:solidFill>
            <a:srgbClr val="CDCCFE"/>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disk</a:t>
            </a:r>
          </a:p>
        </p:txBody>
      </p:sp>
      <p:sp>
        <p:nvSpPr>
          <p:cNvPr id="54" name="Rectangle 66"/>
          <p:cNvSpPr>
            <a:spLocks noChangeArrowheads="1"/>
          </p:cNvSpPr>
          <p:nvPr/>
        </p:nvSpPr>
        <p:spPr bwMode="auto">
          <a:xfrm>
            <a:off x="1257300" y="2138363"/>
            <a:ext cx="685800" cy="13477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chemeClr val="bg1"/>
              </a:solidFill>
              <a:latin typeface="Times" charset="0"/>
            </a:endParaRPr>
          </a:p>
        </p:txBody>
      </p:sp>
      <p:sp>
        <p:nvSpPr>
          <p:cNvPr id="55" name="Rectangle 68"/>
          <p:cNvSpPr>
            <a:spLocks noChangeArrowheads="1"/>
          </p:cNvSpPr>
          <p:nvPr/>
        </p:nvSpPr>
        <p:spPr bwMode="auto">
          <a:xfrm>
            <a:off x="2171700" y="2198688"/>
            <a:ext cx="533400" cy="396875"/>
          </a:xfrm>
          <a:prstGeom prst="rect">
            <a:avLst/>
          </a:prstGeom>
          <a:solidFill>
            <a:srgbClr val="3D65F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CPU</a:t>
            </a:r>
          </a:p>
        </p:txBody>
      </p:sp>
      <p:sp>
        <p:nvSpPr>
          <p:cNvPr id="56" name="Rectangle 69"/>
          <p:cNvSpPr>
            <a:spLocks noChangeArrowheads="1"/>
          </p:cNvSpPr>
          <p:nvPr/>
        </p:nvSpPr>
        <p:spPr bwMode="auto">
          <a:xfrm>
            <a:off x="2171700" y="2655888"/>
            <a:ext cx="533400" cy="396875"/>
          </a:xfrm>
          <a:prstGeom prst="rect">
            <a:avLst/>
          </a:prstGeom>
          <a:solidFill>
            <a:srgbClr val="29B71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RAM</a:t>
            </a:r>
          </a:p>
        </p:txBody>
      </p:sp>
      <p:sp>
        <p:nvSpPr>
          <p:cNvPr id="57" name="AutoShape 70"/>
          <p:cNvSpPr>
            <a:spLocks noChangeArrowheads="1"/>
          </p:cNvSpPr>
          <p:nvPr/>
        </p:nvSpPr>
        <p:spPr bwMode="auto">
          <a:xfrm>
            <a:off x="2171700" y="3122613"/>
            <a:ext cx="533400" cy="311150"/>
          </a:xfrm>
          <a:prstGeom prst="can">
            <a:avLst>
              <a:gd name="adj" fmla="val 25000"/>
            </a:avLst>
          </a:prstGeom>
          <a:solidFill>
            <a:srgbClr val="CDCCFE"/>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disk</a:t>
            </a:r>
          </a:p>
        </p:txBody>
      </p:sp>
      <p:sp>
        <p:nvSpPr>
          <p:cNvPr id="58" name="Rectangle 71"/>
          <p:cNvSpPr>
            <a:spLocks noChangeArrowheads="1"/>
          </p:cNvSpPr>
          <p:nvPr/>
        </p:nvSpPr>
        <p:spPr bwMode="auto">
          <a:xfrm>
            <a:off x="2095500" y="2138363"/>
            <a:ext cx="685800" cy="13477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chemeClr val="bg1"/>
              </a:solidFill>
              <a:latin typeface="Times" charset="0"/>
            </a:endParaRPr>
          </a:p>
        </p:txBody>
      </p:sp>
      <p:sp>
        <p:nvSpPr>
          <p:cNvPr id="59" name="Rectangle 73"/>
          <p:cNvSpPr>
            <a:spLocks noChangeArrowheads="1"/>
          </p:cNvSpPr>
          <p:nvPr/>
        </p:nvSpPr>
        <p:spPr bwMode="auto">
          <a:xfrm>
            <a:off x="3009900" y="2198688"/>
            <a:ext cx="533400" cy="396875"/>
          </a:xfrm>
          <a:prstGeom prst="rect">
            <a:avLst/>
          </a:prstGeom>
          <a:solidFill>
            <a:srgbClr val="3D65F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CPU</a:t>
            </a:r>
          </a:p>
        </p:txBody>
      </p:sp>
      <p:sp>
        <p:nvSpPr>
          <p:cNvPr id="60" name="Rectangle 74"/>
          <p:cNvSpPr>
            <a:spLocks noChangeArrowheads="1"/>
          </p:cNvSpPr>
          <p:nvPr/>
        </p:nvSpPr>
        <p:spPr bwMode="auto">
          <a:xfrm>
            <a:off x="3009900" y="2655888"/>
            <a:ext cx="533400" cy="396875"/>
          </a:xfrm>
          <a:prstGeom prst="rect">
            <a:avLst/>
          </a:prstGeom>
          <a:solidFill>
            <a:srgbClr val="29B71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RAM</a:t>
            </a:r>
          </a:p>
        </p:txBody>
      </p:sp>
      <p:sp>
        <p:nvSpPr>
          <p:cNvPr id="61" name="AutoShape 75"/>
          <p:cNvSpPr>
            <a:spLocks noChangeArrowheads="1"/>
          </p:cNvSpPr>
          <p:nvPr/>
        </p:nvSpPr>
        <p:spPr bwMode="auto">
          <a:xfrm>
            <a:off x="3009900" y="3122613"/>
            <a:ext cx="533400" cy="311150"/>
          </a:xfrm>
          <a:prstGeom prst="can">
            <a:avLst>
              <a:gd name="adj" fmla="val 25000"/>
            </a:avLst>
          </a:prstGeom>
          <a:solidFill>
            <a:srgbClr val="CDCCFE"/>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a:latin typeface="Times" charset="0"/>
              </a:rPr>
              <a:t>disk</a:t>
            </a:r>
          </a:p>
        </p:txBody>
      </p:sp>
      <p:sp>
        <p:nvSpPr>
          <p:cNvPr id="62" name="Rectangle 76"/>
          <p:cNvSpPr>
            <a:spLocks noChangeArrowheads="1"/>
          </p:cNvSpPr>
          <p:nvPr/>
        </p:nvSpPr>
        <p:spPr bwMode="auto">
          <a:xfrm>
            <a:off x="2933700" y="2138363"/>
            <a:ext cx="685800" cy="13477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chemeClr val="bg1"/>
              </a:solidFill>
              <a:latin typeface="Times" charset="0"/>
            </a:endParaRPr>
          </a:p>
        </p:txBody>
      </p:sp>
      <p:sp>
        <p:nvSpPr>
          <p:cNvPr id="63" name="Rectangle 77"/>
          <p:cNvSpPr>
            <a:spLocks noChangeArrowheads="1"/>
          </p:cNvSpPr>
          <p:nvPr/>
        </p:nvSpPr>
        <p:spPr bwMode="auto">
          <a:xfrm>
            <a:off x="571500" y="3638550"/>
            <a:ext cx="2971800" cy="311150"/>
          </a:xfrm>
          <a:prstGeom prst="rect">
            <a:avLst/>
          </a:prstGeom>
          <a:solidFill>
            <a:srgbClr val="F50A2C"/>
          </a:solidFill>
          <a:ln w="12700">
            <a:no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b="1" dirty="0" smtClean="0">
                <a:latin typeface="+mj-lt"/>
              </a:rPr>
              <a:t>Network Switch</a:t>
            </a:r>
            <a:endParaRPr lang="en-US" sz="1400" b="1" dirty="0">
              <a:latin typeface="+mj-lt"/>
            </a:endParaRPr>
          </a:p>
        </p:txBody>
      </p:sp>
      <p:sp>
        <p:nvSpPr>
          <p:cNvPr id="64" name="Line 78"/>
          <p:cNvSpPr>
            <a:spLocks noChangeShapeType="1"/>
          </p:cNvSpPr>
          <p:nvPr/>
        </p:nvSpPr>
        <p:spPr bwMode="auto">
          <a:xfrm flipV="1">
            <a:off x="800100" y="3486150"/>
            <a:ext cx="0" cy="260350"/>
          </a:xfrm>
          <a:prstGeom prst="line">
            <a:avLst/>
          </a:prstGeom>
          <a:noFill/>
          <a:ln w="28575">
            <a:solidFill>
              <a:srgbClr val="F50A2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79"/>
          <p:cNvSpPr>
            <a:spLocks noChangeShapeType="1"/>
          </p:cNvSpPr>
          <p:nvPr/>
        </p:nvSpPr>
        <p:spPr bwMode="auto">
          <a:xfrm flipV="1">
            <a:off x="1638300" y="3486150"/>
            <a:ext cx="0" cy="260350"/>
          </a:xfrm>
          <a:prstGeom prst="line">
            <a:avLst/>
          </a:prstGeom>
          <a:noFill/>
          <a:ln w="28575">
            <a:solidFill>
              <a:srgbClr val="F50A2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80"/>
          <p:cNvSpPr>
            <a:spLocks noChangeShapeType="1"/>
          </p:cNvSpPr>
          <p:nvPr/>
        </p:nvSpPr>
        <p:spPr bwMode="auto">
          <a:xfrm flipV="1">
            <a:off x="2476500" y="3486150"/>
            <a:ext cx="0" cy="260350"/>
          </a:xfrm>
          <a:prstGeom prst="line">
            <a:avLst/>
          </a:prstGeom>
          <a:noFill/>
          <a:ln w="28575">
            <a:solidFill>
              <a:srgbClr val="F50A2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Line 81"/>
          <p:cNvSpPr>
            <a:spLocks noChangeShapeType="1"/>
          </p:cNvSpPr>
          <p:nvPr/>
        </p:nvSpPr>
        <p:spPr bwMode="auto">
          <a:xfrm flipV="1">
            <a:off x="3314700" y="3486150"/>
            <a:ext cx="0" cy="260350"/>
          </a:xfrm>
          <a:prstGeom prst="line">
            <a:avLst/>
          </a:prstGeom>
          <a:noFill/>
          <a:ln w="28575">
            <a:solidFill>
              <a:srgbClr val="F50A2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82"/>
          <p:cNvSpPr>
            <a:spLocks noChangeArrowheads="1"/>
          </p:cNvSpPr>
          <p:nvPr/>
        </p:nvSpPr>
        <p:spPr bwMode="auto">
          <a:xfrm>
            <a:off x="4514029" y="1411288"/>
            <a:ext cx="24352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000" b="1" dirty="0" smtClean="0">
                <a:solidFill>
                  <a:schemeClr val="tx2"/>
                </a:solidFill>
                <a:latin typeface="+mj-lt"/>
              </a:rPr>
              <a:t>Memory Hierarchy</a:t>
            </a:r>
            <a:endParaRPr lang="en-US" sz="2000" b="1" dirty="0">
              <a:solidFill>
                <a:schemeClr val="tx2"/>
              </a:solidFill>
              <a:latin typeface="+mj-lt"/>
            </a:endParaRPr>
          </a:p>
        </p:txBody>
      </p:sp>
      <p:sp>
        <p:nvSpPr>
          <p:cNvPr id="69" name="Rectangle 83"/>
          <p:cNvSpPr>
            <a:spLocks noChangeArrowheads="1"/>
          </p:cNvSpPr>
          <p:nvPr/>
        </p:nvSpPr>
        <p:spPr bwMode="auto">
          <a:xfrm>
            <a:off x="7722849" y="1668463"/>
            <a:ext cx="16786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000" b="1" dirty="0" smtClean="0">
                <a:solidFill>
                  <a:schemeClr val="tx2"/>
                </a:solidFill>
                <a:latin typeface="+mj-lt"/>
              </a:rPr>
              <a:t>Implications</a:t>
            </a:r>
            <a:endParaRPr lang="en-US" sz="2000" b="1" dirty="0">
              <a:solidFill>
                <a:schemeClr val="tx2"/>
              </a:solidFill>
              <a:latin typeface="+mj-lt"/>
            </a:endParaRPr>
          </a:p>
        </p:txBody>
      </p:sp>
      <p:sp>
        <p:nvSpPr>
          <p:cNvPr id="70" name="Line 84"/>
          <p:cNvSpPr>
            <a:spLocks noChangeShapeType="1"/>
          </p:cNvSpPr>
          <p:nvPr/>
        </p:nvSpPr>
        <p:spPr bwMode="auto">
          <a:xfrm flipV="1">
            <a:off x="7823200" y="2287588"/>
            <a:ext cx="0" cy="3103562"/>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Rectangle 85"/>
          <p:cNvSpPr>
            <a:spLocks noChangeArrowheads="1"/>
          </p:cNvSpPr>
          <p:nvPr/>
        </p:nvSpPr>
        <p:spPr bwMode="auto">
          <a:xfrm rot="16200000">
            <a:off x="7134312" y="3695006"/>
            <a:ext cx="10983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a:latin typeface="+mj-lt"/>
              </a:rPr>
              <a:t>B</a:t>
            </a:r>
            <a:r>
              <a:rPr lang="en-US" sz="1400" b="1" dirty="0" smtClean="0">
                <a:latin typeface="+mj-lt"/>
              </a:rPr>
              <a:t>andwidth</a:t>
            </a:r>
            <a:endParaRPr lang="en-US" sz="1400" b="1" dirty="0">
              <a:latin typeface="+mj-lt"/>
            </a:endParaRPr>
          </a:p>
        </p:txBody>
      </p:sp>
      <p:sp>
        <p:nvSpPr>
          <p:cNvPr id="72" name="Line 86"/>
          <p:cNvSpPr>
            <a:spLocks noChangeShapeType="1"/>
          </p:cNvSpPr>
          <p:nvPr/>
        </p:nvSpPr>
        <p:spPr bwMode="auto">
          <a:xfrm flipV="1">
            <a:off x="8280400" y="2311400"/>
            <a:ext cx="0" cy="3103563"/>
          </a:xfrm>
          <a:prstGeom prst="line">
            <a:avLst/>
          </a:prstGeom>
          <a:noFill/>
          <a:ln w="38100">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Rectangle 87"/>
          <p:cNvSpPr>
            <a:spLocks noChangeArrowheads="1"/>
          </p:cNvSpPr>
          <p:nvPr/>
        </p:nvSpPr>
        <p:spPr bwMode="auto">
          <a:xfrm rot="16200000">
            <a:off x="7696648" y="3695006"/>
            <a:ext cx="8595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smtClean="0">
                <a:latin typeface="+mj-lt"/>
              </a:rPr>
              <a:t>Latency</a:t>
            </a:r>
            <a:endParaRPr lang="en-US" sz="1400" b="1" dirty="0">
              <a:latin typeface="+mj-lt"/>
            </a:endParaRPr>
          </a:p>
        </p:txBody>
      </p:sp>
      <p:sp>
        <p:nvSpPr>
          <p:cNvPr id="74" name="Line 88"/>
          <p:cNvSpPr>
            <a:spLocks noChangeShapeType="1"/>
          </p:cNvSpPr>
          <p:nvPr/>
        </p:nvSpPr>
        <p:spPr bwMode="auto">
          <a:xfrm>
            <a:off x="9271000" y="2311400"/>
            <a:ext cx="0" cy="3103563"/>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Rectangle 89"/>
          <p:cNvSpPr>
            <a:spLocks noChangeArrowheads="1"/>
          </p:cNvSpPr>
          <p:nvPr/>
        </p:nvSpPr>
        <p:spPr bwMode="auto">
          <a:xfrm rot="5400000" flipV="1">
            <a:off x="8651982" y="3698181"/>
            <a:ext cx="9300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smtClean="0">
                <a:latin typeface="+mj-lt"/>
              </a:rPr>
              <a:t>Capacity</a:t>
            </a:r>
            <a:endParaRPr lang="en-US" sz="1400" b="1" dirty="0">
              <a:latin typeface="+mj-lt"/>
            </a:endParaRPr>
          </a:p>
        </p:txBody>
      </p:sp>
      <p:sp>
        <p:nvSpPr>
          <p:cNvPr id="76" name="Line 90"/>
          <p:cNvSpPr>
            <a:spLocks noChangeShapeType="1"/>
          </p:cNvSpPr>
          <p:nvPr/>
        </p:nvSpPr>
        <p:spPr bwMode="auto">
          <a:xfrm flipV="1">
            <a:off x="8737600" y="2287588"/>
            <a:ext cx="0" cy="3103562"/>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 name="Rectangle 91"/>
          <p:cNvSpPr>
            <a:spLocks noChangeArrowheads="1"/>
          </p:cNvSpPr>
          <p:nvPr/>
        </p:nvSpPr>
        <p:spPr bwMode="auto">
          <a:xfrm rot="16200000">
            <a:off x="7793927" y="3669606"/>
            <a:ext cx="15888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smtClean="0">
                <a:latin typeface="+mj-lt"/>
              </a:rPr>
              <a:t>Programmability</a:t>
            </a:r>
            <a:endParaRPr lang="en-US" sz="1400" b="1" dirty="0">
              <a:latin typeface="+mj-lt"/>
            </a:endParaRPr>
          </a:p>
        </p:txBody>
      </p:sp>
      <p:sp>
        <p:nvSpPr>
          <p:cNvPr id="78" name="Rectangle 95"/>
          <p:cNvSpPr>
            <a:spLocks noChangeArrowheads="1"/>
          </p:cNvSpPr>
          <p:nvPr/>
        </p:nvSpPr>
        <p:spPr bwMode="auto">
          <a:xfrm>
            <a:off x="5867400" y="1716088"/>
            <a:ext cx="168026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b="1" dirty="0" smtClean="0">
                <a:latin typeface="+mj-lt"/>
              </a:rPr>
              <a:t>Unit </a:t>
            </a:r>
            <a:r>
              <a:rPr lang="en-US" sz="1600" b="1" dirty="0">
                <a:latin typeface="+mj-lt"/>
              </a:rPr>
              <a:t>of Memory</a:t>
            </a:r>
          </a:p>
        </p:txBody>
      </p:sp>
      <p:sp>
        <p:nvSpPr>
          <p:cNvPr id="79" name="Rectangle 98"/>
          <p:cNvSpPr>
            <a:spLocks noChangeArrowheads="1"/>
          </p:cNvSpPr>
          <p:nvPr/>
        </p:nvSpPr>
        <p:spPr bwMode="auto">
          <a:xfrm>
            <a:off x="7594600" y="2044700"/>
            <a:ext cx="6319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smtClean="0">
                <a:latin typeface="+mj-lt"/>
              </a:rPr>
              <a:t>High </a:t>
            </a:r>
            <a:endParaRPr lang="en-US" sz="1400" b="1" dirty="0">
              <a:latin typeface="+mj-lt"/>
            </a:endParaRPr>
          </a:p>
        </p:txBody>
      </p:sp>
      <p:sp>
        <p:nvSpPr>
          <p:cNvPr id="80" name="Rectangle 99"/>
          <p:cNvSpPr>
            <a:spLocks noChangeArrowheads="1"/>
          </p:cNvSpPr>
          <p:nvPr/>
        </p:nvSpPr>
        <p:spPr bwMode="auto">
          <a:xfrm>
            <a:off x="8026400" y="5359400"/>
            <a:ext cx="6319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smtClean="0">
                <a:latin typeface="+mj-lt"/>
              </a:rPr>
              <a:t>High </a:t>
            </a:r>
            <a:endParaRPr lang="en-US" sz="1400" b="1" dirty="0">
              <a:latin typeface="+mj-lt"/>
            </a:endParaRPr>
          </a:p>
        </p:txBody>
      </p:sp>
      <p:sp>
        <p:nvSpPr>
          <p:cNvPr id="81" name="Rectangle 100"/>
          <p:cNvSpPr>
            <a:spLocks noChangeArrowheads="1"/>
          </p:cNvSpPr>
          <p:nvPr/>
        </p:nvSpPr>
        <p:spPr bwMode="auto">
          <a:xfrm>
            <a:off x="8521700" y="2044700"/>
            <a:ext cx="6319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smtClean="0">
                <a:latin typeface="+mj-lt"/>
              </a:rPr>
              <a:t>High </a:t>
            </a:r>
            <a:endParaRPr lang="en-US" sz="1400" b="1" dirty="0">
              <a:latin typeface="+mj-lt"/>
            </a:endParaRPr>
          </a:p>
        </p:txBody>
      </p:sp>
      <p:sp>
        <p:nvSpPr>
          <p:cNvPr id="82" name="Rectangle 101"/>
          <p:cNvSpPr>
            <a:spLocks noChangeArrowheads="1"/>
          </p:cNvSpPr>
          <p:nvPr/>
        </p:nvSpPr>
        <p:spPr bwMode="auto">
          <a:xfrm>
            <a:off x="9018588" y="5359400"/>
            <a:ext cx="6319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smtClean="0">
                <a:latin typeface="+mj-lt"/>
              </a:rPr>
              <a:t>High </a:t>
            </a:r>
            <a:endParaRPr lang="en-US" sz="1400" b="1" dirty="0">
              <a:latin typeface="+mj-lt"/>
            </a:endParaRPr>
          </a:p>
        </p:txBody>
      </p:sp>
      <p:sp>
        <p:nvSpPr>
          <p:cNvPr id="83" name="Line 106"/>
          <p:cNvSpPr>
            <a:spLocks noChangeShapeType="1"/>
          </p:cNvSpPr>
          <p:nvPr/>
        </p:nvSpPr>
        <p:spPr bwMode="auto">
          <a:xfrm>
            <a:off x="5695950" y="2559050"/>
            <a:ext cx="0" cy="355600"/>
          </a:xfrm>
          <a:prstGeom prst="line">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 name="Line 107"/>
          <p:cNvSpPr>
            <a:spLocks noChangeShapeType="1"/>
          </p:cNvSpPr>
          <p:nvPr/>
        </p:nvSpPr>
        <p:spPr bwMode="auto">
          <a:xfrm>
            <a:off x="5695950" y="3276600"/>
            <a:ext cx="0" cy="355600"/>
          </a:xfrm>
          <a:prstGeom prst="line">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 name="Line 108"/>
          <p:cNvSpPr>
            <a:spLocks noChangeShapeType="1"/>
          </p:cNvSpPr>
          <p:nvPr/>
        </p:nvSpPr>
        <p:spPr bwMode="auto">
          <a:xfrm>
            <a:off x="5695950" y="3994150"/>
            <a:ext cx="0" cy="355600"/>
          </a:xfrm>
          <a:prstGeom prst="line">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 name="Line 109"/>
          <p:cNvSpPr>
            <a:spLocks noChangeShapeType="1"/>
          </p:cNvSpPr>
          <p:nvPr/>
        </p:nvSpPr>
        <p:spPr bwMode="auto">
          <a:xfrm>
            <a:off x="5695950" y="4711700"/>
            <a:ext cx="0" cy="355600"/>
          </a:xfrm>
          <a:prstGeom prst="line">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5819775" y="1666874"/>
            <a:ext cx="3943349" cy="2428875"/>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endParaRPr>
          </a:p>
        </p:txBody>
      </p:sp>
      <p:sp>
        <p:nvSpPr>
          <p:cNvPr id="6" name="Content Placeholder 2"/>
          <p:cNvSpPr txBox="1">
            <a:spLocks/>
          </p:cNvSpPr>
          <p:nvPr/>
        </p:nvSpPr>
        <p:spPr bwMode="auto">
          <a:xfrm>
            <a:off x="2634615" y="6538678"/>
            <a:ext cx="4789170" cy="395522"/>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lnSpc>
                <a:spcPts val="2000"/>
              </a:lnSpc>
              <a:spcBef>
                <a:spcPts val="669"/>
              </a:spcBef>
              <a:buSzPct val="125000"/>
              <a:buFontTx/>
              <a:buChar char="•"/>
              <a:defRPr/>
            </a:pPr>
            <a:r>
              <a:rPr lang="en-US" b="1" kern="0" dirty="0" smtClean="0"/>
              <a:t>Goal:   Software that does a lot with the least effort</a:t>
            </a:r>
          </a:p>
        </p:txBody>
      </p:sp>
      <p:sp>
        <p:nvSpPr>
          <p:cNvPr id="35" name="Title 34"/>
          <p:cNvSpPr>
            <a:spLocks noGrp="1"/>
          </p:cNvSpPr>
          <p:nvPr>
            <p:ph type="title"/>
          </p:nvPr>
        </p:nvSpPr>
        <p:spPr>
          <a:xfrm>
            <a:off x="1034580" y="280248"/>
            <a:ext cx="7989241" cy="925921"/>
          </a:xfrm>
        </p:spPr>
        <p:txBody>
          <a:bodyPr/>
          <a:lstStyle/>
          <a:p>
            <a:r>
              <a:rPr lang="en-US" dirty="0" smtClean="0"/>
              <a:t>Software Performance</a:t>
            </a:r>
            <a:br>
              <a:rPr lang="en-US" dirty="0" smtClean="0"/>
            </a:br>
            <a:r>
              <a:rPr lang="en-US" dirty="0" smtClean="0"/>
              <a:t>vs. Parallel Programmer Effort</a:t>
            </a:r>
            <a:endParaRPr lang="en-US" dirty="0"/>
          </a:p>
        </p:txBody>
      </p:sp>
      <p:sp>
        <p:nvSpPr>
          <p:cNvPr id="10" name="Line 22"/>
          <p:cNvSpPr>
            <a:spLocks noChangeShapeType="1"/>
          </p:cNvSpPr>
          <p:nvPr/>
        </p:nvSpPr>
        <p:spPr bwMode="auto">
          <a:xfrm flipV="1">
            <a:off x="3329870" y="1531937"/>
            <a:ext cx="0" cy="4191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Line 23"/>
          <p:cNvSpPr>
            <a:spLocks noChangeShapeType="1"/>
          </p:cNvSpPr>
          <p:nvPr/>
        </p:nvSpPr>
        <p:spPr bwMode="auto">
          <a:xfrm rot="5400000" flipV="1">
            <a:off x="3320345" y="2411412"/>
            <a:ext cx="0" cy="45529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2" name="Object 3"/>
          <p:cNvGraphicFramePr>
            <a:graphicFrameLocks noChangeAspect="1"/>
          </p:cNvGraphicFramePr>
          <p:nvPr>
            <p:extLst>
              <p:ext uri="{D42A27DB-BD31-4B8C-83A1-F6EECF244321}">
                <p14:modId xmlns:p14="http://schemas.microsoft.com/office/powerpoint/2010/main" val="3920832441"/>
              </p:ext>
            </p:extLst>
          </p:nvPr>
        </p:nvGraphicFramePr>
        <p:xfrm>
          <a:off x="300920" y="1277937"/>
          <a:ext cx="5527675" cy="5138738"/>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 Box 11"/>
          <p:cNvSpPr txBox="1">
            <a:spLocks noChangeAspect="1" noChangeArrowheads="1"/>
          </p:cNvSpPr>
          <p:nvPr/>
        </p:nvSpPr>
        <p:spPr bwMode="auto">
          <a:xfrm rot="16200000">
            <a:off x="-591533" y="3402850"/>
            <a:ext cx="2043670" cy="286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29" tIns="45714" rIns="91429" bIns="45714">
            <a:spAutoFit/>
          </a:bodyPr>
          <a:lstStyle/>
          <a:p>
            <a:pPr algn="ctr">
              <a:lnSpc>
                <a:spcPct val="90000"/>
              </a:lnSpc>
            </a:pPr>
            <a:r>
              <a:rPr lang="en-US" sz="1400" b="1" dirty="0" smtClean="0">
                <a:latin typeface="+mj-lt"/>
              </a:rPr>
              <a:t>Relative Speedup</a:t>
            </a:r>
            <a:endParaRPr lang="en-US" sz="1400" b="1" dirty="0">
              <a:latin typeface="+mj-lt"/>
            </a:endParaRPr>
          </a:p>
        </p:txBody>
      </p:sp>
      <p:sp>
        <p:nvSpPr>
          <p:cNvPr id="14" name="Text Box 24"/>
          <p:cNvSpPr txBox="1">
            <a:spLocks noChangeAspect="1" noChangeArrowheads="1"/>
          </p:cNvSpPr>
          <p:nvPr/>
        </p:nvSpPr>
        <p:spPr bwMode="auto">
          <a:xfrm>
            <a:off x="2641135" y="6027737"/>
            <a:ext cx="1398117" cy="286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29" tIns="45714" rIns="91429" bIns="45714">
            <a:spAutoFit/>
          </a:bodyPr>
          <a:lstStyle/>
          <a:p>
            <a:pPr algn="ctr">
              <a:lnSpc>
                <a:spcPct val="90000"/>
              </a:lnSpc>
            </a:pPr>
            <a:r>
              <a:rPr lang="en-US" sz="1400" b="1" dirty="0" smtClean="0">
                <a:latin typeface="+mj-lt"/>
              </a:rPr>
              <a:t>Relative Effort</a:t>
            </a:r>
            <a:endParaRPr lang="en-US" sz="1400" b="1" dirty="0">
              <a:latin typeface="+mj-lt"/>
            </a:endParaRPr>
          </a:p>
        </p:txBody>
      </p:sp>
      <p:sp>
        <p:nvSpPr>
          <p:cNvPr id="15" name="Rectangle 25"/>
          <p:cNvSpPr>
            <a:spLocks noChangeArrowheads="1"/>
          </p:cNvSpPr>
          <p:nvPr/>
        </p:nvSpPr>
        <p:spPr bwMode="auto">
          <a:xfrm>
            <a:off x="4415720" y="4335462"/>
            <a:ext cx="78739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000" b="1">
                <a:solidFill>
                  <a:srgbClr val="FF0000"/>
                </a:solidFill>
                <a:latin typeface="+mj-lt"/>
              </a:rPr>
              <a:t>Assembly</a:t>
            </a:r>
          </a:p>
        </p:txBody>
      </p:sp>
      <p:sp>
        <p:nvSpPr>
          <p:cNvPr id="16" name="Rectangle 26"/>
          <p:cNvSpPr>
            <a:spLocks noChangeArrowheads="1"/>
          </p:cNvSpPr>
          <p:nvPr/>
        </p:nvSpPr>
        <p:spPr bwMode="auto">
          <a:xfrm>
            <a:off x="4625273" y="2328862"/>
            <a:ext cx="7873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a:solidFill>
                  <a:srgbClr val="FF0000"/>
                </a:solidFill>
                <a:latin typeface="+mj-lt"/>
              </a:rPr>
              <a:t>Assembly</a:t>
            </a:r>
          </a:p>
          <a:p>
            <a:pPr algn="ctr"/>
            <a:r>
              <a:rPr lang="en-US" sz="1000" b="1">
                <a:solidFill>
                  <a:srgbClr val="FF0000"/>
                </a:solidFill>
                <a:latin typeface="+mj-lt"/>
              </a:rPr>
              <a:t>/DMA</a:t>
            </a:r>
          </a:p>
        </p:txBody>
      </p:sp>
      <p:sp>
        <p:nvSpPr>
          <p:cNvPr id="17" name="Rectangle 27"/>
          <p:cNvSpPr>
            <a:spLocks noChangeArrowheads="1"/>
          </p:cNvSpPr>
          <p:nvPr/>
        </p:nvSpPr>
        <p:spPr bwMode="auto">
          <a:xfrm>
            <a:off x="3377495" y="4665662"/>
            <a:ext cx="2857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200">
                <a:solidFill>
                  <a:srgbClr val="12800C"/>
                </a:solidFill>
                <a:latin typeface="Times" charset="0"/>
              </a:rPr>
              <a:t>C</a:t>
            </a:r>
          </a:p>
        </p:txBody>
      </p:sp>
      <p:sp>
        <p:nvSpPr>
          <p:cNvPr id="18" name="Rectangle 28"/>
          <p:cNvSpPr>
            <a:spLocks noChangeArrowheads="1"/>
          </p:cNvSpPr>
          <p:nvPr/>
        </p:nvSpPr>
        <p:spPr bwMode="auto">
          <a:xfrm>
            <a:off x="3889548" y="2532062"/>
            <a:ext cx="60625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a:solidFill>
                  <a:srgbClr val="12800C"/>
                </a:solidFill>
                <a:latin typeface="+mj-lt"/>
              </a:rPr>
              <a:t>C/DMA</a:t>
            </a:r>
          </a:p>
        </p:txBody>
      </p:sp>
      <p:sp>
        <p:nvSpPr>
          <p:cNvPr id="19" name="Rectangle 29"/>
          <p:cNvSpPr>
            <a:spLocks noChangeArrowheads="1"/>
          </p:cNvSpPr>
          <p:nvPr/>
        </p:nvSpPr>
        <p:spPr bwMode="auto">
          <a:xfrm>
            <a:off x="3666822" y="2798762"/>
            <a:ext cx="54053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a:solidFill>
                  <a:srgbClr val="12800C"/>
                </a:solidFill>
                <a:latin typeface="+mj-lt"/>
              </a:rPr>
              <a:t>C/MPI</a:t>
            </a:r>
          </a:p>
        </p:txBody>
      </p:sp>
      <p:sp>
        <p:nvSpPr>
          <p:cNvPr id="20" name="Rectangle 30"/>
          <p:cNvSpPr>
            <a:spLocks noChangeArrowheads="1"/>
          </p:cNvSpPr>
          <p:nvPr/>
        </p:nvSpPr>
        <p:spPr bwMode="auto">
          <a:xfrm>
            <a:off x="3431071" y="3040062"/>
            <a:ext cx="54213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a:solidFill>
                  <a:srgbClr val="12800C"/>
                </a:solidFill>
                <a:latin typeface="+mj-lt"/>
              </a:rPr>
              <a:t>C/MW</a:t>
            </a:r>
          </a:p>
        </p:txBody>
      </p:sp>
      <p:sp>
        <p:nvSpPr>
          <p:cNvPr id="21" name="Rectangle 31"/>
          <p:cNvSpPr>
            <a:spLocks noChangeArrowheads="1"/>
          </p:cNvSpPr>
          <p:nvPr/>
        </p:nvSpPr>
        <p:spPr bwMode="auto">
          <a:xfrm>
            <a:off x="3335237" y="2633662"/>
            <a:ext cx="4988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a:solidFill>
                  <a:srgbClr val="12800C"/>
                </a:solidFill>
                <a:latin typeface="+mj-lt"/>
              </a:rPr>
              <a:t>C/DA</a:t>
            </a:r>
          </a:p>
        </p:txBody>
      </p:sp>
      <p:sp>
        <p:nvSpPr>
          <p:cNvPr id="22" name="Rectangle 34"/>
          <p:cNvSpPr>
            <a:spLocks noChangeArrowheads="1"/>
          </p:cNvSpPr>
          <p:nvPr/>
        </p:nvSpPr>
        <p:spPr bwMode="auto">
          <a:xfrm>
            <a:off x="2720422" y="4830762"/>
            <a:ext cx="42832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a:solidFill>
                  <a:srgbClr val="800080"/>
                </a:solidFill>
                <a:latin typeface="+mj-lt"/>
              </a:rPr>
              <a:t>C++</a:t>
            </a:r>
          </a:p>
        </p:txBody>
      </p:sp>
      <p:sp>
        <p:nvSpPr>
          <p:cNvPr id="23" name="Rectangle 35"/>
          <p:cNvSpPr>
            <a:spLocks noChangeArrowheads="1"/>
          </p:cNvSpPr>
          <p:nvPr/>
        </p:nvSpPr>
        <p:spPr bwMode="auto">
          <a:xfrm>
            <a:off x="2545795" y="2455862"/>
            <a:ext cx="7569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a:solidFill>
                  <a:srgbClr val="800080"/>
                </a:solidFill>
                <a:latin typeface="+mj-lt"/>
              </a:rPr>
              <a:t>C++/DMA</a:t>
            </a:r>
          </a:p>
        </p:txBody>
      </p:sp>
      <p:sp>
        <p:nvSpPr>
          <p:cNvPr id="24" name="Rectangle 36"/>
          <p:cNvSpPr>
            <a:spLocks noChangeArrowheads="1"/>
          </p:cNvSpPr>
          <p:nvPr/>
        </p:nvSpPr>
        <p:spPr bwMode="auto">
          <a:xfrm>
            <a:off x="2875110" y="3005137"/>
            <a:ext cx="4475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a:solidFill>
                  <a:srgbClr val="800080"/>
                </a:solidFill>
                <a:latin typeface="+mj-lt"/>
              </a:rPr>
              <a:t>C++</a:t>
            </a:r>
          </a:p>
          <a:p>
            <a:pPr algn="ctr"/>
            <a:r>
              <a:rPr lang="en-US" sz="1000" b="1" dirty="0">
                <a:solidFill>
                  <a:srgbClr val="800080"/>
                </a:solidFill>
                <a:latin typeface="+mj-lt"/>
              </a:rPr>
              <a:t>/MPI</a:t>
            </a:r>
          </a:p>
        </p:txBody>
      </p:sp>
      <p:sp>
        <p:nvSpPr>
          <p:cNvPr id="25" name="Rectangle 37"/>
          <p:cNvSpPr>
            <a:spLocks noChangeArrowheads="1"/>
          </p:cNvSpPr>
          <p:nvPr/>
        </p:nvSpPr>
        <p:spPr bwMode="auto">
          <a:xfrm>
            <a:off x="2026993" y="2976562"/>
            <a:ext cx="69281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a:solidFill>
                  <a:srgbClr val="800080"/>
                </a:solidFill>
                <a:latin typeface="+mj-lt"/>
              </a:rPr>
              <a:t>C++/MW</a:t>
            </a:r>
          </a:p>
        </p:txBody>
      </p:sp>
      <p:sp>
        <p:nvSpPr>
          <p:cNvPr id="26" name="Rectangle 38"/>
          <p:cNvSpPr>
            <a:spLocks noChangeArrowheads="1"/>
          </p:cNvSpPr>
          <p:nvPr/>
        </p:nvSpPr>
        <p:spPr bwMode="auto">
          <a:xfrm>
            <a:off x="2103403" y="2722562"/>
            <a:ext cx="649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a:solidFill>
                  <a:srgbClr val="800080"/>
                </a:solidFill>
                <a:latin typeface="+mj-lt"/>
              </a:rPr>
              <a:t>C++/DA</a:t>
            </a:r>
          </a:p>
        </p:txBody>
      </p:sp>
      <p:sp>
        <p:nvSpPr>
          <p:cNvPr id="27" name="Rectangle 44"/>
          <p:cNvSpPr>
            <a:spLocks noChangeArrowheads="1"/>
          </p:cNvSpPr>
          <p:nvPr/>
        </p:nvSpPr>
        <p:spPr bwMode="auto">
          <a:xfrm>
            <a:off x="1546387" y="5202237"/>
            <a:ext cx="590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err="1">
                <a:solidFill>
                  <a:srgbClr val="0000FF"/>
                </a:solidFill>
                <a:latin typeface="+mj-lt"/>
              </a:rPr>
              <a:t>Matlab</a:t>
            </a:r>
            <a:endParaRPr lang="en-US" sz="1000" b="1" dirty="0">
              <a:solidFill>
                <a:srgbClr val="0000FF"/>
              </a:solidFill>
              <a:latin typeface="+mj-lt"/>
            </a:endParaRPr>
          </a:p>
        </p:txBody>
      </p:sp>
      <p:sp>
        <p:nvSpPr>
          <p:cNvPr id="28" name="Rectangle 45"/>
          <p:cNvSpPr>
            <a:spLocks noChangeArrowheads="1"/>
          </p:cNvSpPr>
          <p:nvPr/>
        </p:nvSpPr>
        <p:spPr bwMode="auto">
          <a:xfrm>
            <a:off x="2561190" y="3643610"/>
            <a:ext cx="6254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err="1">
                <a:solidFill>
                  <a:srgbClr val="0000FF"/>
                </a:solidFill>
                <a:latin typeface="+mj-lt"/>
              </a:rPr>
              <a:t>Matlab</a:t>
            </a:r>
            <a:r>
              <a:rPr lang="en-US" sz="1000" b="1" dirty="0" smtClean="0">
                <a:solidFill>
                  <a:srgbClr val="0000FF"/>
                </a:solidFill>
                <a:latin typeface="+mj-lt"/>
              </a:rPr>
              <a:t>/</a:t>
            </a:r>
          </a:p>
          <a:p>
            <a:pPr algn="ctr"/>
            <a:r>
              <a:rPr lang="en-US" sz="1000" b="1" dirty="0" smtClean="0">
                <a:solidFill>
                  <a:srgbClr val="0000FF"/>
                </a:solidFill>
                <a:latin typeface="+mj-lt"/>
              </a:rPr>
              <a:t>MPI</a:t>
            </a:r>
            <a:endParaRPr lang="en-US" sz="1000" b="1" dirty="0">
              <a:solidFill>
                <a:srgbClr val="0000FF"/>
              </a:solidFill>
              <a:latin typeface="+mj-lt"/>
            </a:endParaRPr>
          </a:p>
        </p:txBody>
      </p:sp>
      <p:sp>
        <p:nvSpPr>
          <p:cNvPr id="29" name="Rectangle 46"/>
          <p:cNvSpPr>
            <a:spLocks noChangeArrowheads="1"/>
          </p:cNvSpPr>
          <p:nvPr/>
        </p:nvSpPr>
        <p:spPr bwMode="auto">
          <a:xfrm>
            <a:off x="1709169" y="3724275"/>
            <a:ext cx="6254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err="1">
                <a:solidFill>
                  <a:srgbClr val="0000FF"/>
                </a:solidFill>
                <a:latin typeface="+mj-lt"/>
              </a:rPr>
              <a:t>Matlab</a:t>
            </a:r>
            <a:r>
              <a:rPr lang="en-US" sz="1000" b="1" dirty="0" smtClean="0">
                <a:solidFill>
                  <a:srgbClr val="0000FF"/>
                </a:solidFill>
                <a:latin typeface="+mj-lt"/>
              </a:rPr>
              <a:t>/</a:t>
            </a:r>
          </a:p>
          <a:p>
            <a:pPr algn="ctr"/>
            <a:r>
              <a:rPr lang="en-US" sz="1000" b="1" dirty="0" smtClean="0">
                <a:solidFill>
                  <a:srgbClr val="0000FF"/>
                </a:solidFill>
                <a:latin typeface="+mj-lt"/>
              </a:rPr>
              <a:t>MW</a:t>
            </a:r>
            <a:endParaRPr lang="en-US" sz="1000" b="1" dirty="0">
              <a:solidFill>
                <a:srgbClr val="0000FF"/>
              </a:solidFill>
              <a:latin typeface="+mj-lt"/>
            </a:endParaRPr>
          </a:p>
        </p:txBody>
      </p:sp>
      <p:sp>
        <p:nvSpPr>
          <p:cNvPr id="30" name="Rectangle 47"/>
          <p:cNvSpPr>
            <a:spLocks noChangeArrowheads="1"/>
          </p:cNvSpPr>
          <p:nvPr/>
        </p:nvSpPr>
        <p:spPr bwMode="auto">
          <a:xfrm>
            <a:off x="1871549" y="3297237"/>
            <a:ext cx="81144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err="1">
                <a:solidFill>
                  <a:srgbClr val="0000FF"/>
                </a:solidFill>
                <a:latin typeface="+mj-lt"/>
              </a:rPr>
              <a:t>Matlab</a:t>
            </a:r>
            <a:r>
              <a:rPr lang="en-US" sz="1000" b="1" dirty="0" smtClean="0">
                <a:solidFill>
                  <a:srgbClr val="0000FF"/>
                </a:solidFill>
                <a:latin typeface="+mj-lt"/>
              </a:rPr>
              <a:t>/DA</a:t>
            </a:r>
            <a:endParaRPr lang="en-US" sz="1000" b="1" dirty="0">
              <a:solidFill>
                <a:srgbClr val="0000FF"/>
              </a:solidFill>
              <a:latin typeface="+mj-lt"/>
            </a:endParaRPr>
          </a:p>
        </p:txBody>
      </p:sp>
      <p:sp>
        <p:nvSpPr>
          <p:cNvPr id="31" name="Rectangle 30"/>
          <p:cNvSpPr/>
          <p:nvPr/>
        </p:nvSpPr>
        <p:spPr>
          <a:xfrm>
            <a:off x="5905499" y="1748725"/>
            <a:ext cx="3771900" cy="2265172"/>
          </a:xfrm>
          <a:prstGeom prst="rect">
            <a:avLst/>
          </a:prstGeom>
        </p:spPr>
        <p:txBody>
          <a:bodyPr wrap="square">
            <a:spAutoFit/>
          </a:bodyPr>
          <a:lstStyle/>
          <a:p>
            <a:pPr>
              <a:lnSpc>
                <a:spcPts val="1900"/>
              </a:lnSpc>
            </a:pPr>
            <a:r>
              <a:rPr lang="en-US" sz="1800" b="1" u="sng" dirty="0" smtClean="0">
                <a:latin typeface="+mj-lt"/>
              </a:rPr>
              <a:t>Parallel Programming Models</a:t>
            </a:r>
          </a:p>
          <a:p>
            <a:pPr>
              <a:lnSpc>
                <a:spcPts val="1900"/>
              </a:lnSpc>
            </a:pPr>
            <a:endParaRPr lang="en-US" sz="1800" b="1" u="sng" dirty="0" smtClean="0">
              <a:latin typeface="+mj-lt"/>
            </a:endParaRPr>
          </a:p>
          <a:p>
            <a:pPr>
              <a:lnSpc>
                <a:spcPts val="1900"/>
              </a:lnSpc>
            </a:pPr>
            <a:r>
              <a:rPr lang="en-US" sz="1400" b="1" dirty="0" smtClean="0">
                <a:latin typeface="+mj-lt"/>
              </a:rPr>
              <a:t>DMA	= Direct Memory Access</a:t>
            </a:r>
          </a:p>
          <a:p>
            <a:pPr>
              <a:lnSpc>
                <a:spcPts val="1900"/>
              </a:lnSpc>
            </a:pPr>
            <a:r>
              <a:rPr lang="en-US" sz="1400" b="1" dirty="0" smtClean="0">
                <a:latin typeface="+mj-lt"/>
              </a:rPr>
              <a:t>MPI	= Message Passing</a:t>
            </a:r>
          </a:p>
          <a:p>
            <a:pPr>
              <a:lnSpc>
                <a:spcPts val="1900"/>
              </a:lnSpc>
            </a:pPr>
            <a:r>
              <a:rPr lang="en-US" sz="1400" b="1" dirty="0" smtClean="0">
                <a:latin typeface="+mj-lt"/>
              </a:rPr>
              <a:t>DA	= Distributed Arrays</a:t>
            </a:r>
          </a:p>
          <a:p>
            <a:pPr>
              <a:lnSpc>
                <a:spcPts val="1900"/>
              </a:lnSpc>
            </a:pPr>
            <a:r>
              <a:rPr lang="en-US" sz="1400" b="1" dirty="0" smtClean="0">
                <a:latin typeface="+mj-lt"/>
              </a:rPr>
              <a:t>MW	= Manager/Worker</a:t>
            </a:r>
          </a:p>
          <a:p>
            <a:pPr>
              <a:lnSpc>
                <a:spcPts val="1900"/>
              </a:lnSpc>
            </a:pPr>
            <a:r>
              <a:rPr lang="en-US" sz="1400" b="1" dirty="0" smtClean="0">
                <a:latin typeface="+mj-lt"/>
              </a:rPr>
              <a:t>MR	= Map/Reduce</a:t>
            </a:r>
          </a:p>
          <a:p>
            <a:pPr>
              <a:lnSpc>
                <a:spcPts val="1900"/>
              </a:lnSpc>
            </a:pPr>
            <a:r>
              <a:rPr lang="en-US" sz="1400" b="1" dirty="0" smtClean="0">
                <a:latin typeface="+mj-lt"/>
              </a:rPr>
              <a:t>D4M	= Dynamic Distributed</a:t>
            </a:r>
          </a:p>
          <a:p>
            <a:pPr>
              <a:lnSpc>
                <a:spcPts val="1900"/>
              </a:lnSpc>
            </a:pPr>
            <a:r>
              <a:rPr lang="en-US" sz="1400" b="1" dirty="0">
                <a:latin typeface="+mj-lt"/>
              </a:rPr>
              <a:t>	</a:t>
            </a:r>
            <a:r>
              <a:rPr lang="en-US" sz="1400" b="1" dirty="0" smtClean="0">
                <a:latin typeface="+mj-lt"/>
              </a:rPr>
              <a:t>   Dimensional Data Model</a:t>
            </a:r>
            <a:endParaRPr lang="en-US" sz="1400" b="1" dirty="0">
              <a:latin typeface="+mj-lt"/>
            </a:endParaRPr>
          </a:p>
        </p:txBody>
      </p:sp>
      <p:sp>
        <p:nvSpPr>
          <p:cNvPr id="32" name="Rectangle 44"/>
          <p:cNvSpPr>
            <a:spLocks noChangeArrowheads="1"/>
          </p:cNvSpPr>
          <p:nvPr/>
        </p:nvSpPr>
        <p:spPr bwMode="auto">
          <a:xfrm>
            <a:off x="2595077" y="5095875"/>
            <a:ext cx="46679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smtClean="0">
                <a:solidFill>
                  <a:schemeClr val="accent1"/>
                </a:solidFill>
                <a:latin typeface="+mj-lt"/>
              </a:rPr>
              <a:t>Java</a:t>
            </a:r>
            <a:endParaRPr lang="en-US" sz="1000" b="1" dirty="0">
              <a:solidFill>
                <a:schemeClr val="accent1"/>
              </a:solidFill>
              <a:latin typeface="+mj-lt"/>
            </a:endParaRPr>
          </a:p>
        </p:txBody>
      </p:sp>
      <p:sp>
        <p:nvSpPr>
          <p:cNvPr id="33" name="Rectangle 44"/>
          <p:cNvSpPr>
            <a:spLocks noChangeArrowheads="1"/>
          </p:cNvSpPr>
          <p:nvPr/>
        </p:nvSpPr>
        <p:spPr bwMode="auto">
          <a:xfrm>
            <a:off x="3457473" y="4181475"/>
            <a:ext cx="70243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smtClean="0">
                <a:solidFill>
                  <a:schemeClr val="accent1"/>
                </a:solidFill>
                <a:latin typeface="+mj-lt"/>
              </a:rPr>
              <a:t>Java/MR</a:t>
            </a:r>
            <a:endParaRPr lang="en-US" sz="1000" b="1" dirty="0">
              <a:solidFill>
                <a:schemeClr val="accent1"/>
              </a:solidFill>
              <a:latin typeface="+mj-lt"/>
            </a:endParaRPr>
          </a:p>
        </p:txBody>
      </p:sp>
      <p:sp>
        <p:nvSpPr>
          <p:cNvPr id="34" name="Rectangle 33"/>
          <p:cNvSpPr/>
          <p:nvPr/>
        </p:nvSpPr>
        <p:spPr bwMode="auto">
          <a:xfrm>
            <a:off x="1533525" y="3571875"/>
            <a:ext cx="152400" cy="152400"/>
          </a:xfrm>
          <a:prstGeom prst="rect">
            <a:avLst/>
          </a:prstGeom>
          <a:solidFill>
            <a:srgbClr val="0000D4"/>
          </a:solidFill>
          <a:ln w="12700" cap="flat" cmpd="sng" algn="ctr">
            <a:solidFill>
              <a:srgbClr val="0000D4"/>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7" name="Rectangle 47"/>
          <p:cNvSpPr>
            <a:spLocks noChangeArrowheads="1"/>
          </p:cNvSpPr>
          <p:nvPr/>
        </p:nvSpPr>
        <p:spPr bwMode="auto">
          <a:xfrm>
            <a:off x="1251969" y="3186410"/>
            <a:ext cx="6254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000" b="1" dirty="0" err="1">
                <a:solidFill>
                  <a:srgbClr val="0000FF"/>
                </a:solidFill>
                <a:latin typeface="+mj-lt"/>
              </a:rPr>
              <a:t>Matlab</a:t>
            </a:r>
            <a:r>
              <a:rPr lang="en-US" sz="1000" b="1" dirty="0" smtClean="0">
                <a:solidFill>
                  <a:srgbClr val="0000FF"/>
                </a:solidFill>
                <a:latin typeface="+mj-lt"/>
              </a:rPr>
              <a:t>/</a:t>
            </a:r>
          </a:p>
          <a:p>
            <a:pPr algn="ctr"/>
            <a:r>
              <a:rPr lang="en-US" sz="1000" b="1" dirty="0" smtClean="0">
                <a:solidFill>
                  <a:srgbClr val="0000FF"/>
                </a:solidFill>
                <a:latin typeface="+mj-lt"/>
              </a:rPr>
              <a:t>D4M</a:t>
            </a:r>
            <a:endParaRPr lang="en-US" sz="1000" b="1" dirty="0">
              <a:solidFill>
                <a:srgbClr val="0000FF"/>
              </a:solidFill>
              <a:latin typeface="+mj-lt"/>
            </a:endParaRPr>
          </a:p>
        </p:txBody>
      </p:sp>
      <p:sp>
        <p:nvSpPr>
          <p:cNvPr id="38" name="Rectangle 37"/>
          <p:cNvSpPr/>
          <p:nvPr/>
        </p:nvSpPr>
        <p:spPr>
          <a:xfrm rot="18900000">
            <a:off x="1036124" y="1727670"/>
            <a:ext cx="868747" cy="461665"/>
          </a:xfrm>
          <a:prstGeom prst="rect">
            <a:avLst/>
          </a:prstGeom>
        </p:spPr>
        <p:txBody>
          <a:bodyPr wrap="none">
            <a:spAutoFit/>
          </a:bodyPr>
          <a:lstStyle/>
          <a:p>
            <a:r>
              <a:rPr lang="en-US" b="1" dirty="0"/>
              <a:t>Goal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1829753" y="6167202"/>
            <a:ext cx="6398895" cy="738423"/>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lnSpc>
                <a:spcPts val="2300"/>
              </a:lnSpc>
              <a:spcBef>
                <a:spcPts val="669"/>
              </a:spcBef>
              <a:buSzPct val="125000"/>
              <a:buFontTx/>
              <a:buChar char="•"/>
              <a:defRPr/>
            </a:pPr>
            <a:r>
              <a:rPr lang="en-US" b="1" kern="0" dirty="0" smtClean="0"/>
              <a:t>Data volume and data request size determine best approach</a:t>
            </a:r>
          </a:p>
          <a:p>
            <a:pPr marL="189261" indent="-189261" fontAlgn="base">
              <a:lnSpc>
                <a:spcPts val="1300"/>
              </a:lnSpc>
              <a:spcBef>
                <a:spcPts val="669"/>
              </a:spcBef>
              <a:buSzPct val="125000"/>
              <a:buFontTx/>
              <a:buChar char="•"/>
              <a:defRPr/>
            </a:pPr>
            <a:r>
              <a:rPr lang="en-US" b="1" kern="0" dirty="0" smtClean="0"/>
              <a:t>Always want to start with the simplest and move to the most complex</a:t>
            </a:r>
          </a:p>
        </p:txBody>
      </p:sp>
      <p:sp>
        <p:nvSpPr>
          <p:cNvPr id="35" name="Title 34"/>
          <p:cNvSpPr>
            <a:spLocks noGrp="1"/>
          </p:cNvSpPr>
          <p:nvPr>
            <p:ph type="title"/>
          </p:nvPr>
        </p:nvSpPr>
        <p:spPr>
          <a:xfrm>
            <a:off x="1034580" y="280248"/>
            <a:ext cx="7989241" cy="925921"/>
          </a:xfrm>
        </p:spPr>
        <p:txBody>
          <a:bodyPr/>
          <a:lstStyle/>
          <a:p>
            <a:r>
              <a:rPr lang="en-US" dirty="0" smtClean="0"/>
              <a:t>Data Use Cases</a:t>
            </a:r>
            <a:endParaRPr lang="en-US" dirty="0"/>
          </a:p>
        </p:txBody>
      </p:sp>
      <p:sp>
        <p:nvSpPr>
          <p:cNvPr id="31" name="Rectangle 17"/>
          <p:cNvSpPr>
            <a:spLocks noChangeArrowheads="1"/>
          </p:cNvSpPr>
          <p:nvPr/>
        </p:nvSpPr>
        <p:spPr bwMode="auto">
          <a:xfrm>
            <a:off x="1416050" y="1683463"/>
            <a:ext cx="7251700" cy="3200400"/>
          </a:xfrm>
          <a:prstGeom prst="rect">
            <a:avLst/>
          </a:prstGeom>
          <a:gradFill rotWithShape="0">
            <a:gsLst>
              <a:gs pos="0">
                <a:srgbClr val="0000FF"/>
              </a:gs>
              <a:gs pos="100000">
                <a:srgbClr val="800080"/>
              </a:gs>
            </a:gsLst>
            <a:lin ang="2700000" scaled="1"/>
          </a:gradFill>
          <a:ln w="25400">
            <a:solidFill>
              <a:srgbClr val="000000"/>
            </a:solidFill>
            <a:miter lim="800000"/>
            <a:headEnd/>
            <a:tailEnd/>
          </a:ln>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Rectangle 18"/>
          <p:cNvSpPr>
            <a:spLocks noChangeArrowheads="1"/>
          </p:cNvSpPr>
          <p:nvPr/>
        </p:nvSpPr>
        <p:spPr bwMode="auto">
          <a:xfrm>
            <a:off x="3814972" y="5537686"/>
            <a:ext cx="2422138" cy="400752"/>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srgbClr val="000000"/>
                </a:solidFill>
                <a:effectLst/>
                <a:uLnTx/>
                <a:uFillTx/>
              </a:rPr>
              <a:t>Total Data Volume</a:t>
            </a:r>
            <a:endParaRPr kumimoji="0" lang="en-US" b="1" i="0" u="none" strike="noStrike" kern="0" cap="none" spc="0" normalizeH="0" baseline="0" noProof="0" dirty="0">
              <a:ln>
                <a:noFill/>
              </a:ln>
              <a:solidFill>
                <a:srgbClr val="000000"/>
              </a:solidFill>
              <a:effectLst/>
              <a:uLnTx/>
              <a:uFillTx/>
            </a:endParaRPr>
          </a:p>
        </p:txBody>
      </p:sp>
      <p:sp>
        <p:nvSpPr>
          <p:cNvPr id="33" name="Rectangle 19"/>
          <p:cNvSpPr>
            <a:spLocks noChangeArrowheads="1"/>
          </p:cNvSpPr>
          <p:nvPr/>
        </p:nvSpPr>
        <p:spPr bwMode="auto">
          <a:xfrm rot="-5400000">
            <a:off x="-113293" y="3093560"/>
            <a:ext cx="2409314" cy="400752"/>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srgbClr val="000000"/>
                </a:solidFill>
                <a:effectLst/>
                <a:uLnTx/>
                <a:uFillTx/>
              </a:rPr>
              <a:t>Data Request Size</a:t>
            </a:r>
            <a:endParaRPr kumimoji="0" lang="en-US" b="1" i="0" u="none" strike="noStrike" kern="0" cap="none" spc="0" normalizeH="0" baseline="0" noProof="0" dirty="0">
              <a:ln>
                <a:noFill/>
              </a:ln>
              <a:solidFill>
                <a:srgbClr val="000000"/>
              </a:solidFill>
              <a:effectLst/>
              <a:uLnTx/>
              <a:uFillTx/>
            </a:endParaRPr>
          </a:p>
        </p:txBody>
      </p:sp>
      <p:sp>
        <p:nvSpPr>
          <p:cNvPr id="34" name="Rectangle 20"/>
          <p:cNvSpPr>
            <a:spLocks noChangeArrowheads="1"/>
          </p:cNvSpPr>
          <p:nvPr/>
        </p:nvSpPr>
        <p:spPr bwMode="auto">
          <a:xfrm rot="2700000">
            <a:off x="1007471" y="4827369"/>
            <a:ext cx="613951" cy="308419"/>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rPr>
              <a:t>word</a:t>
            </a:r>
            <a:endParaRPr kumimoji="0" lang="en-US" sz="1400" b="1" i="0" u="none" strike="noStrike" kern="0" cap="none" spc="0" normalizeH="0" baseline="0" noProof="0" dirty="0">
              <a:ln>
                <a:noFill/>
              </a:ln>
              <a:solidFill>
                <a:srgbClr val="000000"/>
              </a:solidFill>
              <a:effectLst/>
              <a:uLnTx/>
              <a:uFillTx/>
            </a:endParaRPr>
          </a:p>
        </p:txBody>
      </p:sp>
      <p:sp>
        <p:nvSpPr>
          <p:cNvPr id="37" name="Rectangle 21"/>
          <p:cNvSpPr>
            <a:spLocks noChangeArrowheads="1"/>
          </p:cNvSpPr>
          <p:nvPr/>
        </p:nvSpPr>
        <p:spPr bwMode="auto">
          <a:xfrm rot="2700000">
            <a:off x="8598143" y="1466111"/>
            <a:ext cx="384722" cy="308419"/>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rPr>
              <a:t>all</a:t>
            </a:r>
            <a:endParaRPr kumimoji="0" lang="en-US" sz="1400" b="1" i="0" u="none" strike="noStrike" kern="0" cap="none" spc="0" normalizeH="0" baseline="0" noProof="0" dirty="0">
              <a:ln>
                <a:noFill/>
              </a:ln>
              <a:solidFill>
                <a:srgbClr val="000000"/>
              </a:solidFill>
              <a:effectLst/>
              <a:uLnTx/>
              <a:uFillTx/>
            </a:endParaRPr>
          </a:p>
        </p:txBody>
      </p:sp>
      <p:sp>
        <p:nvSpPr>
          <p:cNvPr id="38" name="Rectangle 18"/>
          <p:cNvSpPr>
            <a:spLocks noChangeArrowheads="1"/>
          </p:cNvSpPr>
          <p:nvPr/>
        </p:nvSpPr>
        <p:spPr bwMode="auto">
          <a:xfrm>
            <a:off x="2085896" y="4889262"/>
            <a:ext cx="984244" cy="503344"/>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serial</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memory</a:t>
            </a:r>
            <a:endParaRPr kumimoji="0" lang="en-US" sz="1600" b="1" i="0" u="none" strike="noStrike" kern="0" cap="none" spc="0" normalizeH="0" baseline="0" noProof="0" dirty="0">
              <a:ln>
                <a:noFill/>
              </a:ln>
              <a:solidFill>
                <a:srgbClr val="000000"/>
              </a:solidFill>
              <a:effectLst/>
              <a:uLnTx/>
              <a:uFillTx/>
            </a:endParaRPr>
          </a:p>
        </p:txBody>
      </p:sp>
      <p:sp>
        <p:nvSpPr>
          <p:cNvPr id="39" name="Rectangle 18"/>
          <p:cNvSpPr>
            <a:spLocks noChangeArrowheads="1"/>
          </p:cNvSpPr>
          <p:nvPr/>
        </p:nvSpPr>
        <p:spPr bwMode="auto">
          <a:xfrm>
            <a:off x="5226415" y="4889262"/>
            <a:ext cx="926536" cy="503344"/>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serial</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storage</a:t>
            </a:r>
            <a:endParaRPr kumimoji="0" lang="en-US" sz="1600" b="1" i="0" u="none" strike="noStrike" kern="0" cap="none" spc="0" normalizeH="0" baseline="0" noProof="0" dirty="0">
              <a:ln>
                <a:noFill/>
              </a:ln>
              <a:solidFill>
                <a:srgbClr val="000000"/>
              </a:solidFill>
              <a:effectLst/>
              <a:uLnTx/>
              <a:uFillTx/>
            </a:endParaRPr>
          </a:p>
        </p:txBody>
      </p:sp>
      <p:sp>
        <p:nvSpPr>
          <p:cNvPr id="40" name="Rectangle 18"/>
          <p:cNvSpPr>
            <a:spLocks noChangeArrowheads="1"/>
          </p:cNvSpPr>
          <p:nvPr/>
        </p:nvSpPr>
        <p:spPr bwMode="auto">
          <a:xfrm>
            <a:off x="4038794" y="4889262"/>
            <a:ext cx="984244" cy="503344"/>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parallel</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memory</a:t>
            </a:r>
            <a:endParaRPr kumimoji="0" lang="en-US" sz="1600" b="1" i="0" u="none" strike="noStrike" kern="0" cap="none" spc="0" normalizeH="0" baseline="0" noProof="0" dirty="0">
              <a:ln>
                <a:noFill/>
              </a:ln>
              <a:solidFill>
                <a:srgbClr val="000000"/>
              </a:solidFill>
              <a:effectLst/>
              <a:uLnTx/>
              <a:uFillTx/>
            </a:endParaRPr>
          </a:p>
        </p:txBody>
      </p:sp>
      <p:sp>
        <p:nvSpPr>
          <p:cNvPr id="41" name="Rectangle 18"/>
          <p:cNvSpPr>
            <a:spLocks noChangeArrowheads="1"/>
          </p:cNvSpPr>
          <p:nvPr/>
        </p:nvSpPr>
        <p:spPr bwMode="auto">
          <a:xfrm>
            <a:off x="7191847" y="4889262"/>
            <a:ext cx="926536" cy="503344"/>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parallel</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storage</a:t>
            </a:r>
            <a:endParaRPr kumimoji="0" lang="en-US" sz="1600" b="1" i="0" u="none" strike="noStrike" kern="0" cap="none" spc="0" normalizeH="0" baseline="0" noProof="0" dirty="0">
              <a:ln>
                <a:noFill/>
              </a:ln>
              <a:solidFill>
                <a:srgbClr val="000000"/>
              </a:solidFill>
              <a:effectLst/>
              <a:uLnTx/>
              <a:uFillTx/>
            </a:endParaRPr>
          </a:p>
        </p:txBody>
      </p:sp>
      <p:sp>
        <p:nvSpPr>
          <p:cNvPr id="42" name="Rectangle 41"/>
          <p:cNvSpPr/>
          <p:nvPr/>
        </p:nvSpPr>
        <p:spPr>
          <a:xfrm>
            <a:off x="4925819" y="4754344"/>
            <a:ext cx="312931"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000000"/>
                </a:solidFill>
                <a:effectLst/>
                <a:uLnTx/>
                <a:uFillTx/>
              </a:rPr>
              <a:t>/</a:t>
            </a:r>
            <a:endParaRPr kumimoji="0" lang="en-US" sz="3600" b="0" i="0" u="none" strike="noStrike" kern="0" cap="none" spc="0" normalizeH="0" baseline="0" noProof="0" dirty="0">
              <a:ln>
                <a:noFill/>
              </a:ln>
              <a:solidFill>
                <a:sysClr val="windowText" lastClr="000000"/>
              </a:solidFill>
              <a:effectLst/>
              <a:uLnTx/>
              <a:uFillTx/>
            </a:endParaRPr>
          </a:p>
        </p:txBody>
      </p:sp>
      <p:sp>
        <p:nvSpPr>
          <p:cNvPr id="43" name="Line 7"/>
          <p:cNvSpPr>
            <a:spLocks noChangeShapeType="1"/>
          </p:cNvSpPr>
          <p:nvPr/>
        </p:nvSpPr>
        <p:spPr bwMode="auto">
          <a:xfrm flipV="1">
            <a:off x="3638550" y="1685925"/>
            <a:ext cx="0" cy="3733800"/>
          </a:xfrm>
          <a:prstGeom prst="line">
            <a:avLst/>
          </a:prstGeom>
          <a:noFill/>
          <a:ln w="19050">
            <a:solidFill>
              <a:srgbClr val="000000"/>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Line 7"/>
          <p:cNvSpPr>
            <a:spLocks noChangeShapeType="1"/>
          </p:cNvSpPr>
          <p:nvPr/>
        </p:nvSpPr>
        <p:spPr bwMode="auto">
          <a:xfrm flipV="1">
            <a:off x="6534150" y="1685925"/>
            <a:ext cx="0" cy="3733800"/>
          </a:xfrm>
          <a:prstGeom prst="line">
            <a:avLst/>
          </a:prstGeom>
          <a:noFill/>
          <a:ln w="19050">
            <a:solidFill>
              <a:srgbClr val="000000"/>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5" name="Line 7"/>
          <p:cNvSpPr>
            <a:spLocks noChangeShapeType="1"/>
          </p:cNvSpPr>
          <p:nvPr/>
        </p:nvSpPr>
        <p:spPr bwMode="auto">
          <a:xfrm rot="16200000" flipV="1">
            <a:off x="5048250" y="561975"/>
            <a:ext cx="0" cy="7239000"/>
          </a:xfrm>
          <a:prstGeom prst="line">
            <a:avLst/>
          </a:prstGeom>
          <a:noFill/>
          <a:ln w="19050">
            <a:solidFill>
              <a:srgbClr val="000000"/>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 name="Rectangle 18"/>
          <p:cNvSpPr>
            <a:spLocks noChangeArrowheads="1"/>
          </p:cNvSpPr>
          <p:nvPr/>
        </p:nvSpPr>
        <p:spPr bwMode="auto">
          <a:xfrm>
            <a:off x="1669738" y="4349264"/>
            <a:ext cx="1646285" cy="339196"/>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Serial Program</a:t>
            </a:r>
            <a:endParaRPr kumimoji="0" lang="en-US" sz="1600" b="1" i="0" u="none" strike="noStrike" kern="0" cap="none" spc="0" normalizeH="0" baseline="0" noProof="0" dirty="0">
              <a:ln>
                <a:noFill/>
              </a:ln>
              <a:solidFill>
                <a:srgbClr val="FFFFFF"/>
              </a:solidFill>
              <a:effectLst/>
              <a:uLnTx/>
              <a:uFillTx/>
              <a:latin typeface="+mj-lt"/>
            </a:endParaRPr>
          </a:p>
        </p:txBody>
      </p:sp>
      <p:sp>
        <p:nvSpPr>
          <p:cNvPr id="47" name="Rectangle 18"/>
          <p:cNvSpPr>
            <a:spLocks noChangeArrowheads="1"/>
          </p:cNvSpPr>
          <p:nvPr/>
        </p:nvSpPr>
        <p:spPr bwMode="auto">
          <a:xfrm>
            <a:off x="3703966" y="4237179"/>
            <a:ext cx="2697854" cy="585418"/>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Serial or Parallel Program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 Database</a:t>
            </a:r>
            <a:endParaRPr kumimoji="0" lang="en-US" sz="1600" b="1" i="0" u="none" strike="noStrike" kern="0" cap="none" spc="0" normalizeH="0" baseline="0" noProof="0" dirty="0">
              <a:ln>
                <a:noFill/>
              </a:ln>
              <a:solidFill>
                <a:srgbClr val="FFFFFF"/>
              </a:solidFill>
              <a:effectLst/>
              <a:uLnTx/>
              <a:uFillTx/>
              <a:latin typeface="+mj-lt"/>
            </a:endParaRPr>
          </a:p>
        </p:txBody>
      </p:sp>
      <p:sp>
        <p:nvSpPr>
          <p:cNvPr id="48" name="Rectangle 18"/>
          <p:cNvSpPr>
            <a:spLocks noChangeArrowheads="1"/>
          </p:cNvSpPr>
          <p:nvPr/>
        </p:nvSpPr>
        <p:spPr bwMode="auto">
          <a:xfrm>
            <a:off x="6529904" y="4212252"/>
            <a:ext cx="2063065" cy="585418"/>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Parallel Program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a:t>
            </a:r>
            <a:r>
              <a:rPr kumimoji="0" lang="en-US" sz="1600" b="1" i="0" u="none" strike="noStrike" kern="0" cap="none" spc="0" normalizeH="0" baseline="0" noProof="0" dirty="0">
                <a:ln>
                  <a:noFill/>
                </a:ln>
                <a:solidFill>
                  <a:srgbClr val="FFFFFF"/>
                </a:solidFill>
                <a:effectLst/>
                <a:uLnTx/>
                <a:uFillTx/>
                <a:latin typeface="+mj-lt"/>
              </a:rPr>
              <a:t> </a:t>
            </a:r>
            <a:r>
              <a:rPr kumimoji="0" lang="en-US" sz="1600" b="1" i="0" u="none" strike="noStrike" kern="0" cap="none" spc="0" normalizeH="0" baseline="0" noProof="0" dirty="0" smtClean="0">
                <a:ln>
                  <a:noFill/>
                </a:ln>
                <a:solidFill>
                  <a:srgbClr val="FFFFFF"/>
                </a:solidFill>
                <a:effectLst/>
                <a:uLnTx/>
                <a:uFillTx/>
                <a:latin typeface="+mj-lt"/>
              </a:rPr>
              <a:t>Parallel Database</a:t>
            </a:r>
            <a:endParaRPr kumimoji="0" lang="en-US" sz="1600" b="1" i="0" u="none" strike="noStrike" kern="0" cap="none" spc="0" normalizeH="0" baseline="0" noProof="0" dirty="0">
              <a:ln>
                <a:noFill/>
              </a:ln>
              <a:solidFill>
                <a:srgbClr val="FFFFFF"/>
              </a:solidFill>
              <a:effectLst/>
              <a:uLnTx/>
              <a:uFillTx/>
              <a:latin typeface="+mj-lt"/>
            </a:endParaRPr>
          </a:p>
        </p:txBody>
      </p:sp>
      <p:sp>
        <p:nvSpPr>
          <p:cNvPr id="49" name="U-Turn Arrow 48"/>
          <p:cNvSpPr/>
          <p:nvPr/>
        </p:nvSpPr>
        <p:spPr bwMode="auto">
          <a:xfrm>
            <a:off x="2266950" y="2657475"/>
            <a:ext cx="5791200" cy="1676400"/>
          </a:xfrm>
          <a:prstGeom prst="uturnArrow">
            <a:avLst/>
          </a:prstGeom>
          <a:noFill/>
          <a:ln w="76200" cap="flat" cmpd="sng" algn="ctr">
            <a:solidFill>
              <a:srgbClr val="91919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50" name="Rectangle 18"/>
          <p:cNvSpPr>
            <a:spLocks noChangeArrowheads="1"/>
          </p:cNvSpPr>
          <p:nvPr/>
        </p:nvSpPr>
        <p:spPr bwMode="auto">
          <a:xfrm>
            <a:off x="1669738" y="1834664"/>
            <a:ext cx="1646285" cy="339196"/>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Serial Program</a:t>
            </a:r>
            <a:endParaRPr kumimoji="0" lang="en-US" sz="1600" b="1" i="0" u="none" strike="noStrike" kern="0" cap="none" spc="0" normalizeH="0" baseline="0" noProof="0" dirty="0">
              <a:ln>
                <a:noFill/>
              </a:ln>
              <a:solidFill>
                <a:srgbClr val="FFFFFF"/>
              </a:solidFill>
              <a:effectLst/>
              <a:uLnTx/>
              <a:uFillTx/>
              <a:latin typeface="+mj-lt"/>
            </a:endParaRPr>
          </a:p>
        </p:txBody>
      </p:sp>
      <p:sp>
        <p:nvSpPr>
          <p:cNvPr id="51" name="Rectangle 18"/>
          <p:cNvSpPr>
            <a:spLocks noChangeArrowheads="1"/>
          </p:cNvSpPr>
          <p:nvPr/>
        </p:nvSpPr>
        <p:spPr bwMode="auto">
          <a:xfrm>
            <a:off x="3780166" y="1850052"/>
            <a:ext cx="2697854" cy="585418"/>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Serial or Parallel Program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 Files</a:t>
            </a:r>
            <a:endParaRPr kumimoji="0" lang="en-US" sz="1600" b="1" i="0" u="none" strike="noStrike" kern="0" cap="none" spc="0" normalizeH="0" baseline="0" noProof="0" dirty="0">
              <a:ln>
                <a:noFill/>
              </a:ln>
              <a:solidFill>
                <a:srgbClr val="FFFFFF"/>
              </a:solidFill>
              <a:effectLst/>
              <a:uLnTx/>
              <a:uFillTx/>
              <a:latin typeface="+mj-lt"/>
            </a:endParaRPr>
          </a:p>
        </p:txBody>
      </p:sp>
      <p:sp>
        <p:nvSpPr>
          <p:cNvPr id="52" name="Rectangle 18"/>
          <p:cNvSpPr>
            <a:spLocks noChangeArrowheads="1"/>
          </p:cNvSpPr>
          <p:nvPr/>
        </p:nvSpPr>
        <p:spPr bwMode="auto">
          <a:xfrm>
            <a:off x="6750444" y="1850052"/>
            <a:ext cx="1817805" cy="585418"/>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Parallel Program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a:t>
            </a:r>
            <a:r>
              <a:rPr kumimoji="0" lang="en-US" sz="1600" b="1" i="0" u="none" strike="noStrike" kern="0" cap="none" spc="0" normalizeH="0" baseline="0" noProof="0" dirty="0">
                <a:ln>
                  <a:noFill/>
                </a:ln>
                <a:solidFill>
                  <a:srgbClr val="FFFFFF"/>
                </a:solidFill>
                <a:effectLst/>
                <a:uLnTx/>
                <a:uFillTx/>
                <a:latin typeface="+mj-lt"/>
              </a:rPr>
              <a:t> </a:t>
            </a:r>
            <a:r>
              <a:rPr kumimoji="0" lang="en-US" sz="1600" b="1" i="0" u="none" strike="noStrike" kern="0" cap="none" spc="0" normalizeH="0" baseline="0" noProof="0" dirty="0" smtClean="0">
                <a:ln>
                  <a:noFill/>
                </a:ln>
                <a:solidFill>
                  <a:srgbClr val="FFFFFF"/>
                </a:solidFill>
                <a:effectLst/>
                <a:uLnTx/>
                <a:uFillTx/>
                <a:latin typeface="+mj-lt"/>
              </a:rPr>
              <a:t>Parallel Files</a:t>
            </a:r>
            <a:endParaRPr kumimoji="0" lang="en-US" sz="1600" b="1" i="0" u="none" strike="noStrike" kern="0" cap="none" spc="0" normalizeH="0" baseline="0" noProof="0" dirty="0">
              <a:ln>
                <a:noFill/>
              </a:ln>
              <a:solidFill>
                <a:srgbClr val="FFFFFF"/>
              </a:solidFill>
              <a:effectLst/>
              <a:uLnTx/>
              <a:uFillTx/>
              <a:latin typeface="+mj-lt"/>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1844040" y="6405327"/>
            <a:ext cx="6370320" cy="592351"/>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buFontTx/>
              <a:buChar char="•"/>
              <a:defRPr/>
            </a:pPr>
            <a:r>
              <a:rPr lang="en-US" b="1" kern="0" dirty="0" smtClean="0"/>
              <a:t>The class teaches the highest performance and lowest effort software techniques that are currently known</a:t>
            </a:r>
          </a:p>
        </p:txBody>
      </p:sp>
      <p:sp>
        <p:nvSpPr>
          <p:cNvPr id="35" name="Title 34"/>
          <p:cNvSpPr>
            <a:spLocks noGrp="1"/>
          </p:cNvSpPr>
          <p:nvPr>
            <p:ph type="title"/>
          </p:nvPr>
        </p:nvSpPr>
        <p:spPr>
          <a:xfrm>
            <a:off x="1034580" y="280248"/>
            <a:ext cx="7989241" cy="925921"/>
          </a:xfrm>
        </p:spPr>
        <p:txBody>
          <a:bodyPr/>
          <a:lstStyle/>
          <a:p>
            <a:r>
              <a:rPr lang="en-US" dirty="0" smtClean="0"/>
              <a:t>The Fast Path</a:t>
            </a:r>
            <a:endParaRPr lang="en-US" dirty="0"/>
          </a:p>
        </p:txBody>
      </p:sp>
      <p:sp>
        <p:nvSpPr>
          <p:cNvPr id="28" name="Rectangle 3"/>
          <p:cNvSpPr>
            <a:spLocks noChangeArrowheads="1"/>
          </p:cNvSpPr>
          <p:nvPr/>
        </p:nvSpPr>
        <p:spPr bwMode="auto">
          <a:xfrm>
            <a:off x="3648075" y="5578475"/>
            <a:ext cx="2836863" cy="327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107763" dir="81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rPr>
              <a:t>Programmer Effort</a:t>
            </a:r>
            <a:endParaRPr kumimoji="0" lang="en-US" sz="1400" b="1" i="0" u="none" strike="noStrike" kern="0" cap="none" spc="0" normalizeH="0" baseline="0" noProof="0" dirty="0">
              <a:ln>
                <a:noFill/>
              </a:ln>
              <a:solidFill>
                <a:sysClr val="windowText" lastClr="000000"/>
              </a:solidFill>
              <a:effectLst/>
              <a:uLnTx/>
              <a:uFillTx/>
            </a:endParaRPr>
          </a:p>
        </p:txBody>
      </p:sp>
      <p:sp>
        <p:nvSpPr>
          <p:cNvPr id="29" name="Rectangle 4"/>
          <p:cNvSpPr>
            <a:spLocks noChangeArrowheads="1"/>
          </p:cNvSpPr>
          <p:nvPr/>
        </p:nvSpPr>
        <p:spPr bwMode="auto">
          <a:xfrm rot="16200000">
            <a:off x="119856" y="3596481"/>
            <a:ext cx="2854325" cy="239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107763" dir="81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performance speedup</a:t>
            </a:r>
          </a:p>
        </p:txBody>
      </p:sp>
      <p:sp>
        <p:nvSpPr>
          <p:cNvPr id="31" name="Line 7"/>
          <p:cNvSpPr>
            <a:spLocks noChangeShapeType="1"/>
          </p:cNvSpPr>
          <p:nvPr/>
        </p:nvSpPr>
        <p:spPr bwMode="auto">
          <a:xfrm flipV="1">
            <a:off x="2352675" y="1943100"/>
            <a:ext cx="0" cy="32766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Line 8"/>
          <p:cNvSpPr>
            <a:spLocks noChangeShapeType="1"/>
          </p:cNvSpPr>
          <p:nvPr/>
        </p:nvSpPr>
        <p:spPr bwMode="auto">
          <a:xfrm rot="5400000" flipV="1">
            <a:off x="5057775" y="2514600"/>
            <a:ext cx="0" cy="54102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 name="Line 9"/>
          <p:cNvSpPr>
            <a:spLocks noChangeShapeType="1"/>
          </p:cNvSpPr>
          <p:nvPr/>
        </p:nvSpPr>
        <p:spPr bwMode="auto">
          <a:xfrm>
            <a:off x="2352675" y="4076700"/>
            <a:ext cx="5257800" cy="0"/>
          </a:xfrm>
          <a:prstGeom prst="line">
            <a:avLst/>
          </a:prstGeom>
          <a:noFill/>
          <a:ln w="1905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 name="Rectangle 33"/>
          <p:cNvSpPr>
            <a:spLocks noChangeArrowheads="1"/>
          </p:cNvSpPr>
          <p:nvPr/>
        </p:nvSpPr>
        <p:spPr bwMode="auto">
          <a:xfrm>
            <a:off x="2614613" y="5219700"/>
            <a:ext cx="62869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Hours</a:t>
            </a:r>
            <a:endParaRPr kumimoji="0" lang="en-US" sz="1200" b="1" i="0" u="none" strike="noStrike" kern="0" cap="none" spc="0" normalizeH="0" baseline="0" noProof="0" dirty="0">
              <a:ln>
                <a:noFill/>
              </a:ln>
              <a:solidFill>
                <a:sysClr val="windowText" lastClr="000000"/>
              </a:solidFill>
              <a:effectLst/>
              <a:uLnTx/>
              <a:uFillTx/>
            </a:endParaRPr>
          </a:p>
        </p:txBody>
      </p:sp>
      <p:sp>
        <p:nvSpPr>
          <p:cNvPr id="37" name="Rectangle 36"/>
          <p:cNvSpPr>
            <a:spLocks noChangeArrowheads="1"/>
          </p:cNvSpPr>
          <p:nvPr/>
        </p:nvSpPr>
        <p:spPr bwMode="auto">
          <a:xfrm>
            <a:off x="4006850" y="5219700"/>
            <a:ext cx="55015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Days</a:t>
            </a:r>
            <a:endParaRPr kumimoji="0" lang="en-US" sz="1200" b="1" i="0" u="none" strike="noStrike" kern="0" cap="none" spc="0" normalizeH="0" baseline="0" noProof="0" dirty="0">
              <a:ln>
                <a:noFill/>
              </a:ln>
              <a:solidFill>
                <a:sysClr val="windowText" lastClr="000000"/>
              </a:solidFill>
              <a:effectLst/>
              <a:uLnTx/>
              <a:uFillTx/>
            </a:endParaRPr>
          </a:p>
        </p:txBody>
      </p:sp>
      <p:sp>
        <p:nvSpPr>
          <p:cNvPr id="38" name="Rectangle 37"/>
          <p:cNvSpPr>
            <a:spLocks noChangeArrowheads="1"/>
          </p:cNvSpPr>
          <p:nvPr/>
        </p:nvSpPr>
        <p:spPr bwMode="auto">
          <a:xfrm>
            <a:off x="5273675" y="5219700"/>
            <a:ext cx="67037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Weeks</a:t>
            </a:r>
            <a:endParaRPr kumimoji="0" lang="en-US" sz="1200" b="1" i="0" u="none" strike="noStrike" kern="0" cap="none" spc="0" normalizeH="0" baseline="0" noProof="0" dirty="0">
              <a:ln>
                <a:noFill/>
              </a:ln>
              <a:solidFill>
                <a:sysClr val="windowText" lastClr="000000"/>
              </a:solidFill>
              <a:effectLst/>
              <a:uLnTx/>
              <a:uFillTx/>
            </a:endParaRPr>
          </a:p>
        </p:txBody>
      </p:sp>
      <p:sp>
        <p:nvSpPr>
          <p:cNvPr id="39" name="Rectangle 38"/>
          <p:cNvSpPr>
            <a:spLocks noChangeArrowheads="1"/>
          </p:cNvSpPr>
          <p:nvPr/>
        </p:nvSpPr>
        <p:spPr bwMode="auto">
          <a:xfrm>
            <a:off x="6696075" y="5219700"/>
            <a:ext cx="73289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ysClr val="windowText" lastClr="000000"/>
                </a:solidFill>
              </a:rPr>
              <a:t>M</a:t>
            </a:r>
            <a:r>
              <a:rPr kumimoji="0" lang="en-US" sz="1200" b="1" i="0" u="none" strike="noStrike" kern="0" cap="none" spc="0" normalizeH="0" baseline="0" noProof="0" dirty="0" err="1" smtClean="0">
                <a:ln>
                  <a:noFill/>
                </a:ln>
                <a:solidFill>
                  <a:sysClr val="windowText" lastClr="000000"/>
                </a:solidFill>
                <a:effectLst/>
                <a:uLnTx/>
                <a:uFillTx/>
              </a:rPr>
              <a:t>onths</a:t>
            </a:r>
            <a:endParaRPr kumimoji="0" lang="en-US" sz="1200" b="1" i="0" u="none" strike="noStrike" kern="0" cap="none" spc="0" normalizeH="0" baseline="0" noProof="0" dirty="0">
              <a:ln>
                <a:noFill/>
              </a:ln>
              <a:solidFill>
                <a:sysClr val="windowText" lastClr="000000"/>
              </a:solidFill>
              <a:effectLst/>
              <a:uLnTx/>
              <a:uFillTx/>
            </a:endParaRPr>
          </a:p>
        </p:txBody>
      </p:sp>
      <p:sp>
        <p:nvSpPr>
          <p:cNvPr id="40" name="Line 15"/>
          <p:cNvSpPr>
            <a:spLocks noChangeShapeType="1"/>
          </p:cNvSpPr>
          <p:nvPr/>
        </p:nvSpPr>
        <p:spPr bwMode="auto">
          <a:xfrm>
            <a:off x="2352675" y="2857500"/>
            <a:ext cx="5257800" cy="0"/>
          </a:xfrm>
          <a:prstGeom prst="line">
            <a:avLst/>
          </a:prstGeom>
          <a:noFill/>
          <a:ln w="1905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Rectangle 16"/>
          <p:cNvSpPr>
            <a:spLocks noChangeArrowheads="1"/>
          </p:cNvSpPr>
          <p:nvPr/>
        </p:nvSpPr>
        <p:spPr bwMode="auto">
          <a:xfrm>
            <a:off x="6315075" y="2841625"/>
            <a:ext cx="12779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b="1" kern="0" dirty="0" smtClean="0">
                <a:solidFill>
                  <a:sysClr val="windowText" lastClr="000000"/>
                </a:solidFill>
              </a:rPr>
              <a:t>Acceptable</a:t>
            </a:r>
            <a:endParaRPr kumimoji="0" lang="en-US" sz="1600" b="1" i="0" u="none" strike="noStrike" kern="0" cap="none" spc="0" normalizeH="0" baseline="0" noProof="0" dirty="0">
              <a:ln>
                <a:noFill/>
              </a:ln>
              <a:solidFill>
                <a:sysClr val="windowText" lastClr="000000"/>
              </a:solidFill>
              <a:effectLst/>
              <a:uLnTx/>
              <a:uFillTx/>
            </a:endParaRPr>
          </a:p>
        </p:txBody>
      </p:sp>
      <p:sp>
        <p:nvSpPr>
          <p:cNvPr id="42" name="Line 17"/>
          <p:cNvSpPr>
            <a:spLocks noChangeShapeType="1"/>
          </p:cNvSpPr>
          <p:nvPr/>
        </p:nvSpPr>
        <p:spPr bwMode="auto">
          <a:xfrm>
            <a:off x="2352675" y="2247900"/>
            <a:ext cx="5257800" cy="0"/>
          </a:xfrm>
          <a:prstGeom prst="line">
            <a:avLst/>
          </a:prstGeom>
          <a:noFill/>
          <a:ln w="1905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Rectangle 18"/>
          <p:cNvSpPr>
            <a:spLocks noChangeArrowheads="1"/>
          </p:cNvSpPr>
          <p:nvPr/>
        </p:nvSpPr>
        <p:spPr bwMode="auto">
          <a:xfrm>
            <a:off x="6102350" y="1866900"/>
            <a:ext cx="16690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b="1" kern="0" dirty="0" smtClean="0">
                <a:solidFill>
                  <a:sysClr val="windowText" lastClr="000000"/>
                </a:solidFill>
              </a:rPr>
              <a:t>Hardware Limit</a:t>
            </a:r>
            <a:endParaRPr kumimoji="0" lang="en-US" sz="1600" b="1" i="0" u="none" strike="noStrike" kern="0" cap="none" spc="0" normalizeH="0" baseline="0" noProof="0" dirty="0">
              <a:ln>
                <a:noFill/>
              </a:ln>
              <a:solidFill>
                <a:sysClr val="windowText" lastClr="000000"/>
              </a:solidFill>
              <a:effectLst/>
              <a:uLnTx/>
              <a:uFillTx/>
            </a:endParaRPr>
          </a:p>
        </p:txBody>
      </p:sp>
      <p:sp>
        <p:nvSpPr>
          <p:cNvPr id="44" name="Rectangle 21"/>
          <p:cNvSpPr>
            <a:spLocks noChangeArrowheads="1"/>
          </p:cNvSpPr>
          <p:nvPr/>
        </p:nvSpPr>
        <p:spPr bwMode="auto">
          <a:xfrm>
            <a:off x="2505075" y="2171700"/>
            <a:ext cx="8226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3A56FF"/>
                </a:solidFill>
                <a:effectLst/>
                <a:uLnTx/>
                <a:uFillTx/>
              </a:rPr>
              <a:t>Expert</a:t>
            </a:r>
            <a:endParaRPr kumimoji="0" lang="en-US" sz="1600" b="1" i="0" u="none" strike="noStrike" kern="0" cap="none" spc="0" normalizeH="0" baseline="0" noProof="0" dirty="0">
              <a:ln>
                <a:noFill/>
              </a:ln>
              <a:solidFill>
                <a:srgbClr val="3A56FF"/>
              </a:solidFill>
              <a:effectLst/>
              <a:uLnTx/>
              <a:uFillTx/>
            </a:endParaRPr>
          </a:p>
        </p:txBody>
      </p:sp>
      <p:sp>
        <p:nvSpPr>
          <p:cNvPr id="45" name="Freeform 22"/>
          <p:cNvSpPr>
            <a:spLocks/>
          </p:cNvSpPr>
          <p:nvPr/>
        </p:nvSpPr>
        <p:spPr bwMode="auto">
          <a:xfrm>
            <a:off x="2352675" y="2324100"/>
            <a:ext cx="4648200" cy="2578100"/>
          </a:xfrm>
          <a:custGeom>
            <a:avLst/>
            <a:gdLst>
              <a:gd name="T0" fmla="*/ 0 w 2928"/>
              <a:gd name="T1" fmla="*/ 1104 h 1624"/>
              <a:gd name="T2" fmla="*/ 816 w 2928"/>
              <a:gd name="T3" fmla="*/ 1440 h 1624"/>
              <a:gd name="T4" fmla="*/ 2928 w 2928"/>
              <a:gd name="T5" fmla="*/ 0 h 1624"/>
            </a:gdLst>
            <a:ahLst/>
            <a:cxnLst>
              <a:cxn ang="0">
                <a:pos x="T0" y="T1"/>
              </a:cxn>
              <a:cxn ang="0">
                <a:pos x="T2" y="T3"/>
              </a:cxn>
              <a:cxn ang="0">
                <a:pos x="T4" y="T5"/>
              </a:cxn>
            </a:cxnLst>
            <a:rect l="0" t="0" r="r" b="b"/>
            <a:pathLst>
              <a:path w="2928" h="1624">
                <a:moveTo>
                  <a:pt x="0" y="1104"/>
                </a:moveTo>
                <a:cubicBezTo>
                  <a:pt x="164" y="1364"/>
                  <a:pt x="328" y="1624"/>
                  <a:pt x="816" y="1440"/>
                </a:cubicBezTo>
                <a:cubicBezTo>
                  <a:pt x="1304" y="1256"/>
                  <a:pt x="2116" y="628"/>
                  <a:pt x="2928" y="0"/>
                </a:cubicBezTo>
              </a:path>
            </a:pathLst>
          </a:custGeom>
          <a:noFill/>
          <a:ln w="38100" cap="flat" cmpd="sng">
            <a:solidFill>
              <a:srgbClr val="FF0000"/>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 name="Freeform 23"/>
          <p:cNvSpPr>
            <a:spLocks/>
          </p:cNvSpPr>
          <p:nvPr/>
        </p:nvSpPr>
        <p:spPr bwMode="auto">
          <a:xfrm>
            <a:off x="2352675" y="2247900"/>
            <a:ext cx="2590800" cy="1828800"/>
          </a:xfrm>
          <a:custGeom>
            <a:avLst/>
            <a:gdLst>
              <a:gd name="T0" fmla="*/ 0 w 1632"/>
              <a:gd name="T1" fmla="*/ 1152 h 1152"/>
              <a:gd name="T2" fmla="*/ 536 w 1632"/>
              <a:gd name="T3" fmla="*/ 224 h 1152"/>
              <a:gd name="T4" fmla="*/ 1632 w 1632"/>
              <a:gd name="T5" fmla="*/ 0 h 1152"/>
            </a:gdLst>
            <a:ahLst/>
            <a:cxnLst>
              <a:cxn ang="0">
                <a:pos x="T0" y="T1"/>
              </a:cxn>
              <a:cxn ang="0">
                <a:pos x="T2" y="T3"/>
              </a:cxn>
              <a:cxn ang="0">
                <a:pos x="T4" y="T5"/>
              </a:cxn>
            </a:cxnLst>
            <a:rect l="0" t="0" r="r" b="b"/>
            <a:pathLst>
              <a:path w="1632" h="1152">
                <a:moveTo>
                  <a:pt x="0" y="1152"/>
                </a:moveTo>
                <a:cubicBezTo>
                  <a:pt x="89" y="997"/>
                  <a:pt x="264" y="416"/>
                  <a:pt x="536" y="224"/>
                </a:cubicBezTo>
                <a:cubicBezTo>
                  <a:pt x="808" y="32"/>
                  <a:pt x="1404" y="47"/>
                  <a:pt x="1632" y="0"/>
                </a:cubicBezTo>
              </a:path>
            </a:pathLst>
          </a:custGeom>
          <a:noFill/>
          <a:ln w="38100" cmpd="sng">
            <a:solidFill>
              <a:srgbClr val="3A5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 name="Rectangle 24"/>
          <p:cNvSpPr>
            <a:spLocks noChangeArrowheads="1"/>
          </p:cNvSpPr>
          <p:nvPr/>
        </p:nvSpPr>
        <p:spPr bwMode="auto">
          <a:xfrm>
            <a:off x="5210175" y="3543300"/>
            <a:ext cx="8563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0000"/>
                </a:solidFill>
                <a:effectLst/>
                <a:uLnTx/>
                <a:uFillTx/>
              </a:rPr>
              <a:t>Novice</a:t>
            </a:r>
            <a:endParaRPr kumimoji="0" lang="en-US" sz="1600" b="1" i="0" u="none" strike="noStrike" kern="0" cap="none" spc="0" normalizeH="0" baseline="0" noProof="0" dirty="0">
              <a:ln>
                <a:noFill/>
              </a:ln>
              <a:solidFill>
                <a:srgbClr val="FF0000"/>
              </a:solidFill>
              <a:effectLst/>
              <a:uLnTx/>
              <a:uFillTx/>
            </a:endParaRPr>
          </a:p>
        </p:txBody>
      </p:sp>
      <p:grpSp>
        <p:nvGrpSpPr>
          <p:cNvPr id="52" name="Group 51"/>
          <p:cNvGrpSpPr/>
          <p:nvPr/>
        </p:nvGrpSpPr>
        <p:grpSpPr>
          <a:xfrm>
            <a:off x="1881188" y="2105025"/>
            <a:ext cx="439544" cy="3248799"/>
            <a:chOff x="1881188" y="2105025"/>
            <a:chExt cx="439544" cy="3248799"/>
          </a:xfrm>
        </p:grpSpPr>
        <p:sp>
          <p:nvSpPr>
            <p:cNvPr id="48" name="Rectangle 47"/>
            <p:cNvSpPr>
              <a:spLocks noChangeArrowheads="1"/>
            </p:cNvSpPr>
            <p:nvPr/>
          </p:nvSpPr>
          <p:spPr bwMode="auto">
            <a:xfrm>
              <a:off x="1881188" y="2105025"/>
              <a:ext cx="4395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100</a:t>
              </a:r>
              <a:endParaRPr kumimoji="0" lang="en-US" sz="1200" b="1" i="0" u="none" strike="noStrike" kern="0" cap="none" spc="0" normalizeH="0" baseline="0" noProof="0" dirty="0">
                <a:ln>
                  <a:noFill/>
                </a:ln>
                <a:solidFill>
                  <a:sysClr val="windowText" lastClr="000000"/>
                </a:solidFill>
                <a:effectLst/>
                <a:uLnTx/>
                <a:uFillTx/>
              </a:endParaRPr>
            </a:p>
          </p:txBody>
        </p:sp>
        <p:sp>
          <p:nvSpPr>
            <p:cNvPr id="49" name="Rectangle 48"/>
            <p:cNvSpPr>
              <a:spLocks noChangeArrowheads="1"/>
            </p:cNvSpPr>
            <p:nvPr/>
          </p:nvSpPr>
          <p:spPr bwMode="auto">
            <a:xfrm>
              <a:off x="1966148" y="2952750"/>
              <a:ext cx="3545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10</a:t>
              </a:r>
              <a:endParaRPr kumimoji="0" lang="en-US" sz="1200" b="1" i="0" u="none" strike="noStrike" kern="0" cap="none" spc="0" normalizeH="0" baseline="0" noProof="0" dirty="0">
                <a:ln>
                  <a:noFill/>
                </a:ln>
                <a:solidFill>
                  <a:sysClr val="windowText" lastClr="000000"/>
                </a:solidFill>
                <a:effectLst/>
                <a:uLnTx/>
                <a:uFillTx/>
              </a:endParaRPr>
            </a:p>
          </p:txBody>
        </p:sp>
        <p:sp>
          <p:nvSpPr>
            <p:cNvPr id="50" name="Rectangle 49"/>
            <p:cNvSpPr>
              <a:spLocks noChangeArrowheads="1"/>
            </p:cNvSpPr>
            <p:nvPr/>
          </p:nvSpPr>
          <p:spPr bwMode="auto">
            <a:xfrm>
              <a:off x="2051106" y="3905250"/>
              <a:ext cx="2696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1</a:t>
              </a:r>
              <a:endParaRPr kumimoji="0" lang="en-US" sz="1200" b="1" i="0" u="none" strike="noStrike" kern="0" cap="none" spc="0" normalizeH="0" baseline="0" noProof="0" dirty="0">
                <a:ln>
                  <a:noFill/>
                </a:ln>
                <a:solidFill>
                  <a:sysClr val="windowText" lastClr="000000"/>
                </a:solidFill>
                <a:effectLst/>
                <a:uLnTx/>
                <a:uFillTx/>
              </a:endParaRPr>
            </a:p>
          </p:txBody>
        </p:sp>
        <p:sp>
          <p:nvSpPr>
            <p:cNvPr id="51" name="Rectangle 50"/>
            <p:cNvSpPr>
              <a:spLocks noChangeArrowheads="1"/>
            </p:cNvSpPr>
            <p:nvPr/>
          </p:nvSpPr>
          <p:spPr bwMode="auto">
            <a:xfrm>
              <a:off x="1922866" y="5076825"/>
              <a:ext cx="3978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0.1</a:t>
              </a:r>
              <a:endParaRPr kumimoji="0" lang="en-US" sz="1200" b="1"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522429" y="1465507"/>
            <a:ext cx="8678721" cy="5474698"/>
          </a:xfrm>
        </p:spPr>
        <p:txBody>
          <a:bodyPr/>
          <a:lstStyle/>
          <a:p>
            <a:r>
              <a:rPr lang="en-US" dirty="0" smtClean="0"/>
              <a:t>Bigger definition of a graph</a:t>
            </a:r>
          </a:p>
          <a:p>
            <a:pPr lvl="1"/>
            <a:r>
              <a:rPr lang="en-US" dirty="0" smtClean="0"/>
              <a:t>How to move beyond random, undirected, </a:t>
            </a:r>
            <a:r>
              <a:rPr lang="en-US" dirty="0" err="1" smtClean="0"/>
              <a:t>unweighted</a:t>
            </a:r>
            <a:r>
              <a:rPr lang="en-US" dirty="0" smtClean="0"/>
              <a:t> graphs to power-law, directed, multi-hyper graphs</a:t>
            </a:r>
          </a:p>
          <a:p>
            <a:pPr lvl="1"/>
            <a:endParaRPr lang="en-US" dirty="0" smtClean="0"/>
          </a:p>
          <a:p>
            <a:r>
              <a:rPr lang="en-US" dirty="0" smtClean="0"/>
              <a:t>Bigger definition of linear algebra</a:t>
            </a:r>
          </a:p>
          <a:p>
            <a:pPr lvl="1"/>
            <a:r>
              <a:rPr lang="en-US" dirty="0" smtClean="0"/>
              <a:t>How to move beyond real numbers to doing math with words and strings</a:t>
            </a:r>
          </a:p>
          <a:p>
            <a:pPr lvl="1"/>
            <a:endParaRPr lang="en-US" dirty="0" smtClean="0"/>
          </a:p>
          <a:p>
            <a:r>
              <a:rPr lang="en-US" dirty="0" smtClean="0"/>
              <a:t>Bigger definition of processing</a:t>
            </a:r>
          </a:p>
          <a:p>
            <a:pPr lvl="1"/>
            <a:r>
              <a:rPr lang="en-US" dirty="0" smtClean="0"/>
              <a:t>How to move beyond map/reduce to distributed arrays programming</a:t>
            </a:r>
            <a:endParaRPr lang="en-US" dirty="0"/>
          </a:p>
        </p:txBody>
      </p:sp>
      <p:sp>
        <p:nvSpPr>
          <p:cNvPr id="6" name="Content Placeholder 2"/>
          <p:cNvSpPr txBox="1">
            <a:spLocks/>
          </p:cNvSpPr>
          <p:nvPr/>
        </p:nvSpPr>
        <p:spPr bwMode="auto">
          <a:xfrm>
            <a:off x="1744028" y="6233877"/>
            <a:ext cx="6570345" cy="592351"/>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buFontTx/>
              <a:buChar char="•"/>
              <a:defRPr/>
            </a:pPr>
            <a:r>
              <a:rPr lang="en-US" b="1" kern="0" dirty="0" smtClean="0"/>
              <a:t>These abstract concepts are the foundation for high performance signal processing on large unstructured data sets</a:t>
            </a:r>
          </a:p>
        </p:txBody>
      </p:sp>
      <p:sp>
        <p:nvSpPr>
          <p:cNvPr id="35" name="Title 34"/>
          <p:cNvSpPr>
            <a:spLocks noGrp="1"/>
          </p:cNvSpPr>
          <p:nvPr>
            <p:ph type="title"/>
          </p:nvPr>
        </p:nvSpPr>
        <p:spPr>
          <a:xfrm>
            <a:off x="1034580" y="280248"/>
            <a:ext cx="7989241" cy="925921"/>
          </a:xfrm>
        </p:spPr>
        <p:txBody>
          <a:bodyPr/>
          <a:lstStyle/>
          <a:p>
            <a:r>
              <a:rPr lang="en-US" dirty="0" smtClean="0"/>
              <a:t>Key Course Concepts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522429" y="1333500"/>
            <a:ext cx="9007651" cy="5781674"/>
          </a:xfrm>
        </p:spPr>
        <p:txBody>
          <a:bodyPr/>
          <a:lstStyle/>
          <a:p>
            <a:pPr>
              <a:lnSpc>
                <a:spcPts val="1100"/>
              </a:lnSpc>
            </a:pPr>
            <a:r>
              <a:rPr lang="en-US" dirty="0" smtClean="0"/>
              <a:t>Introduction</a:t>
            </a:r>
          </a:p>
          <a:p>
            <a:pPr lvl="1">
              <a:lnSpc>
                <a:spcPts val="1100"/>
              </a:lnSpc>
            </a:pPr>
            <a:r>
              <a:rPr lang="en-US" dirty="0" smtClean="0"/>
              <a:t>Review course goals and structure</a:t>
            </a:r>
          </a:p>
          <a:p>
            <a:pPr>
              <a:lnSpc>
                <a:spcPts val="1100"/>
              </a:lnSpc>
            </a:pPr>
            <a:r>
              <a:rPr lang="en-US" dirty="0" smtClean="0"/>
              <a:t>Using Associative Arrays</a:t>
            </a:r>
          </a:p>
          <a:p>
            <a:pPr lvl="1">
              <a:lnSpc>
                <a:spcPts val="1100"/>
              </a:lnSpc>
            </a:pPr>
            <a:r>
              <a:rPr lang="en-US" dirty="0" smtClean="0"/>
              <a:t>Schemas, incidence matrices, and directed multi-hyper graphs</a:t>
            </a:r>
          </a:p>
          <a:p>
            <a:pPr>
              <a:lnSpc>
                <a:spcPts val="1100"/>
              </a:lnSpc>
            </a:pPr>
            <a:r>
              <a:rPr lang="en-US" dirty="0" smtClean="0"/>
              <a:t>Group Theory</a:t>
            </a:r>
          </a:p>
          <a:p>
            <a:pPr lvl="1">
              <a:lnSpc>
                <a:spcPts val="1100"/>
              </a:lnSpc>
            </a:pPr>
            <a:r>
              <a:rPr lang="en-US" dirty="0" smtClean="0"/>
              <a:t>Extending linear algebra to words using fuzzy algebra</a:t>
            </a:r>
          </a:p>
          <a:p>
            <a:pPr>
              <a:lnSpc>
                <a:spcPts val="1100"/>
              </a:lnSpc>
            </a:pPr>
            <a:r>
              <a:rPr lang="en-US" dirty="0" smtClean="0"/>
              <a:t>Entity Analysis in Unstructured Data</a:t>
            </a:r>
          </a:p>
          <a:p>
            <a:pPr lvl="1">
              <a:lnSpc>
                <a:spcPts val="1100"/>
              </a:lnSpc>
            </a:pPr>
            <a:r>
              <a:rPr lang="en-US" dirty="0" smtClean="0"/>
              <a:t>Reading and parsing unstructured data</a:t>
            </a:r>
          </a:p>
          <a:p>
            <a:pPr>
              <a:lnSpc>
                <a:spcPts val="1100"/>
              </a:lnSpc>
            </a:pPr>
            <a:r>
              <a:rPr lang="en-US" dirty="0" smtClean="0"/>
              <a:t>Analysis of Structured Data</a:t>
            </a:r>
          </a:p>
          <a:p>
            <a:pPr lvl="1">
              <a:lnSpc>
                <a:spcPts val="1100"/>
              </a:lnSpc>
            </a:pPr>
            <a:r>
              <a:rPr lang="en-US" dirty="0" smtClean="0"/>
              <a:t>Graph traversal queries</a:t>
            </a:r>
          </a:p>
          <a:p>
            <a:pPr>
              <a:lnSpc>
                <a:spcPts val="1100"/>
              </a:lnSpc>
            </a:pPr>
            <a:r>
              <a:rPr lang="en-US" dirty="0" smtClean="0"/>
              <a:t>Power Law Data</a:t>
            </a:r>
          </a:p>
          <a:p>
            <a:pPr lvl="1">
              <a:lnSpc>
                <a:spcPts val="1100"/>
              </a:lnSpc>
            </a:pPr>
            <a:r>
              <a:rPr lang="en-US" dirty="0" smtClean="0"/>
              <a:t>Models and fitting</a:t>
            </a:r>
          </a:p>
          <a:p>
            <a:pPr>
              <a:lnSpc>
                <a:spcPts val="1100"/>
              </a:lnSpc>
            </a:pPr>
            <a:r>
              <a:rPr lang="en-US" dirty="0" smtClean="0"/>
              <a:t>Cross Correlation</a:t>
            </a:r>
          </a:p>
          <a:p>
            <a:pPr lvl="1">
              <a:lnSpc>
                <a:spcPts val="1100"/>
              </a:lnSpc>
            </a:pPr>
            <a:r>
              <a:rPr lang="en-US" dirty="0" smtClean="0"/>
              <a:t>Sequence data, computing degree distributions, and finding matches</a:t>
            </a:r>
          </a:p>
          <a:p>
            <a:pPr>
              <a:lnSpc>
                <a:spcPts val="1100"/>
              </a:lnSpc>
            </a:pPr>
            <a:r>
              <a:rPr lang="en-US" dirty="0" smtClean="0"/>
              <a:t>Parallel Processing</a:t>
            </a:r>
          </a:p>
          <a:p>
            <a:pPr lvl="1">
              <a:lnSpc>
                <a:spcPts val="1100"/>
              </a:lnSpc>
            </a:pPr>
            <a:r>
              <a:rPr lang="en-US" dirty="0" err="1" smtClean="0"/>
              <a:t>Kronecker</a:t>
            </a:r>
            <a:r>
              <a:rPr lang="en-US" smtClean="0"/>
              <a:t> graphs, parallel </a:t>
            </a:r>
            <a:r>
              <a:rPr lang="en-US" dirty="0" smtClean="0"/>
              <a:t>data generation and computation</a:t>
            </a:r>
          </a:p>
          <a:p>
            <a:pPr>
              <a:lnSpc>
                <a:spcPts val="1100"/>
              </a:lnSpc>
            </a:pPr>
            <a:r>
              <a:rPr lang="en-US" dirty="0" smtClean="0"/>
              <a:t>Databases</a:t>
            </a:r>
          </a:p>
          <a:p>
            <a:pPr lvl="1">
              <a:lnSpc>
                <a:spcPts val="1100"/>
              </a:lnSpc>
            </a:pPr>
            <a:r>
              <a:rPr lang="en-US" dirty="0" smtClean="0"/>
              <a:t>Relational, triple store, and exploded schemas</a:t>
            </a:r>
          </a:p>
        </p:txBody>
      </p:sp>
      <p:sp>
        <p:nvSpPr>
          <p:cNvPr id="35" name="Title 34"/>
          <p:cNvSpPr>
            <a:spLocks noGrp="1"/>
          </p:cNvSpPr>
          <p:nvPr>
            <p:ph type="title"/>
          </p:nvPr>
        </p:nvSpPr>
        <p:spPr/>
        <p:txBody>
          <a:bodyPr/>
          <a:lstStyle/>
          <a:p>
            <a:r>
              <a:rPr lang="en-US" dirty="0" smtClean="0"/>
              <a:t>Course Outline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522429" y="1285875"/>
            <a:ext cx="9007651" cy="5654330"/>
          </a:xfrm>
        </p:spPr>
        <p:txBody>
          <a:bodyPr/>
          <a:lstStyle/>
          <a:p>
            <a:pPr>
              <a:lnSpc>
                <a:spcPts val="900"/>
              </a:lnSpc>
            </a:pPr>
            <a:r>
              <a:rPr lang="en-US" sz="1800" dirty="0" smtClean="0"/>
              <a:t>Book: “Graph Algorithms in the Language of Linear Algebra”</a:t>
            </a:r>
          </a:p>
          <a:p>
            <a:pPr>
              <a:lnSpc>
                <a:spcPts val="900"/>
              </a:lnSpc>
            </a:pPr>
            <a:r>
              <a:rPr lang="en-US" sz="1800" dirty="0" smtClean="0"/>
              <a:t>Editors: </a:t>
            </a:r>
            <a:r>
              <a:rPr lang="en-US" sz="1800" dirty="0" err="1" smtClean="0"/>
              <a:t>Kepner</a:t>
            </a:r>
            <a:r>
              <a:rPr lang="en-US" sz="1800" dirty="0" smtClean="0"/>
              <a:t> (MIT-LL) and Gilbert (UCSB)</a:t>
            </a:r>
          </a:p>
          <a:p>
            <a:pPr>
              <a:lnSpc>
                <a:spcPts val="900"/>
              </a:lnSpc>
            </a:pPr>
            <a:r>
              <a:rPr lang="en-US" sz="1800" dirty="0" smtClean="0"/>
              <a:t>Contributors:</a:t>
            </a:r>
          </a:p>
          <a:p>
            <a:pPr lvl="1">
              <a:lnSpc>
                <a:spcPts val="900"/>
              </a:lnSpc>
            </a:pPr>
            <a:r>
              <a:rPr lang="en-US" sz="1600" dirty="0" smtClean="0"/>
              <a:t>Bader (</a:t>
            </a:r>
            <a:r>
              <a:rPr lang="en-US" sz="1600" dirty="0" err="1" smtClean="0"/>
              <a:t>Ga</a:t>
            </a:r>
            <a:r>
              <a:rPr lang="en-US" sz="1600" dirty="0" smtClean="0"/>
              <a:t> Tech)</a:t>
            </a:r>
          </a:p>
          <a:p>
            <a:pPr lvl="1">
              <a:lnSpc>
                <a:spcPts val="900"/>
              </a:lnSpc>
            </a:pPr>
            <a:r>
              <a:rPr lang="en-US" sz="1600" dirty="0" smtClean="0"/>
              <a:t>Bliss (MIT-LL)</a:t>
            </a:r>
          </a:p>
          <a:p>
            <a:pPr lvl="1">
              <a:lnSpc>
                <a:spcPts val="900"/>
              </a:lnSpc>
            </a:pPr>
            <a:r>
              <a:rPr lang="en-US" sz="1600" dirty="0" smtClean="0"/>
              <a:t>Bond (MIT-LL)</a:t>
            </a:r>
          </a:p>
          <a:p>
            <a:pPr lvl="1">
              <a:lnSpc>
                <a:spcPts val="900"/>
              </a:lnSpc>
            </a:pPr>
            <a:r>
              <a:rPr lang="en-US" sz="1600" dirty="0" err="1" smtClean="0"/>
              <a:t>Dunlavy</a:t>
            </a:r>
            <a:r>
              <a:rPr lang="en-US" sz="1600" dirty="0" smtClean="0"/>
              <a:t> (Sandia)</a:t>
            </a:r>
          </a:p>
          <a:p>
            <a:pPr lvl="1">
              <a:lnSpc>
                <a:spcPts val="900"/>
              </a:lnSpc>
            </a:pPr>
            <a:r>
              <a:rPr lang="en-US" sz="1600" dirty="0" err="1" smtClean="0"/>
              <a:t>Faloutsos</a:t>
            </a:r>
            <a:r>
              <a:rPr lang="en-US" sz="1600" dirty="0" smtClean="0"/>
              <a:t> (CMU)</a:t>
            </a:r>
          </a:p>
          <a:p>
            <a:pPr lvl="1">
              <a:lnSpc>
                <a:spcPts val="900"/>
              </a:lnSpc>
            </a:pPr>
            <a:r>
              <a:rPr lang="en-US" sz="1600" dirty="0" err="1" smtClean="0"/>
              <a:t>Fineman</a:t>
            </a:r>
            <a:r>
              <a:rPr lang="en-US" sz="1600" dirty="0" smtClean="0"/>
              <a:t> (CMU)</a:t>
            </a:r>
          </a:p>
          <a:p>
            <a:pPr lvl="1">
              <a:lnSpc>
                <a:spcPts val="900"/>
              </a:lnSpc>
            </a:pPr>
            <a:r>
              <a:rPr lang="en-US" sz="1600" dirty="0" smtClean="0"/>
              <a:t>Gilbert (USCB)</a:t>
            </a:r>
          </a:p>
          <a:p>
            <a:pPr lvl="1">
              <a:lnSpc>
                <a:spcPts val="900"/>
              </a:lnSpc>
            </a:pPr>
            <a:r>
              <a:rPr lang="en-US" sz="1600" dirty="0" err="1" smtClean="0"/>
              <a:t>Heitsch</a:t>
            </a:r>
            <a:r>
              <a:rPr lang="en-US" sz="1600" dirty="0" smtClean="0"/>
              <a:t> (</a:t>
            </a:r>
            <a:r>
              <a:rPr lang="en-US" sz="1600" dirty="0" err="1" smtClean="0"/>
              <a:t>Ga</a:t>
            </a:r>
            <a:r>
              <a:rPr lang="en-US" sz="1600" dirty="0" smtClean="0"/>
              <a:t> Tech)</a:t>
            </a:r>
          </a:p>
          <a:p>
            <a:pPr lvl="1">
              <a:lnSpc>
                <a:spcPts val="900"/>
              </a:lnSpc>
            </a:pPr>
            <a:r>
              <a:rPr lang="en-US" sz="1600" dirty="0" smtClean="0"/>
              <a:t>Hendrickson (Sandia)</a:t>
            </a:r>
          </a:p>
          <a:p>
            <a:pPr lvl="1">
              <a:lnSpc>
                <a:spcPts val="900"/>
              </a:lnSpc>
            </a:pPr>
            <a:r>
              <a:rPr lang="en-US" sz="1600" dirty="0" err="1" smtClean="0"/>
              <a:t>Kegelmeyer</a:t>
            </a:r>
            <a:r>
              <a:rPr lang="en-US" sz="1600" dirty="0" smtClean="0"/>
              <a:t> (Sandia)</a:t>
            </a:r>
          </a:p>
          <a:p>
            <a:pPr lvl="1">
              <a:lnSpc>
                <a:spcPts val="900"/>
              </a:lnSpc>
            </a:pPr>
            <a:r>
              <a:rPr lang="en-US" sz="1600" dirty="0" err="1" smtClean="0"/>
              <a:t>Kepner</a:t>
            </a:r>
            <a:r>
              <a:rPr lang="en-US" sz="1600" dirty="0" smtClean="0"/>
              <a:t> (MIT-LL)</a:t>
            </a:r>
          </a:p>
          <a:p>
            <a:pPr lvl="1">
              <a:lnSpc>
                <a:spcPts val="900"/>
              </a:lnSpc>
            </a:pPr>
            <a:r>
              <a:rPr lang="en-US" sz="1600" dirty="0" err="1" smtClean="0"/>
              <a:t>Kolda</a:t>
            </a:r>
            <a:r>
              <a:rPr lang="en-US" sz="1600" dirty="0" smtClean="0"/>
              <a:t> (Sandia)</a:t>
            </a:r>
          </a:p>
          <a:p>
            <a:pPr lvl="1">
              <a:lnSpc>
                <a:spcPts val="900"/>
              </a:lnSpc>
            </a:pPr>
            <a:r>
              <a:rPr lang="en-US" sz="1600" dirty="0" err="1" smtClean="0"/>
              <a:t>Leskovec</a:t>
            </a:r>
            <a:r>
              <a:rPr lang="en-US" sz="1600" dirty="0" smtClean="0"/>
              <a:t> (CMU)</a:t>
            </a:r>
          </a:p>
          <a:p>
            <a:pPr lvl="1">
              <a:lnSpc>
                <a:spcPts val="900"/>
              </a:lnSpc>
            </a:pPr>
            <a:r>
              <a:rPr lang="en-US" sz="1600" dirty="0" err="1" smtClean="0"/>
              <a:t>Madduri</a:t>
            </a:r>
            <a:r>
              <a:rPr lang="en-US" sz="1600" dirty="0" smtClean="0"/>
              <a:t> (</a:t>
            </a:r>
            <a:r>
              <a:rPr lang="en-US" sz="1600" dirty="0" err="1" smtClean="0"/>
              <a:t>Ga</a:t>
            </a:r>
            <a:r>
              <a:rPr lang="en-US" sz="1600" dirty="0" smtClean="0"/>
              <a:t> Tech)</a:t>
            </a:r>
          </a:p>
          <a:p>
            <a:pPr lvl="1">
              <a:lnSpc>
                <a:spcPts val="900"/>
              </a:lnSpc>
            </a:pPr>
            <a:r>
              <a:rPr lang="en-US" sz="1600" dirty="0" err="1" smtClean="0"/>
              <a:t>Mohindra</a:t>
            </a:r>
            <a:r>
              <a:rPr lang="en-US" sz="1600" dirty="0" smtClean="0"/>
              <a:t> (MIT-LL)</a:t>
            </a:r>
          </a:p>
          <a:p>
            <a:pPr lvl="1">
              <a:lnSpc>
                <a:spcPts val="900"/>
              </a:lnSpc>
            </a:pPr>
            <a:r>
              <a:rPr lang="en-US" sz="1600" dirty="0" smtClean="0"/>
              <a:t>Nguyen (MIT)</a:t>
            </a:r>
          </a:p>
          <a:p>
            <a:pPr lvl="1">
              <a:lnSpc>
                <a:spcPts val="900"/>
              </a:lnSpc>
            </a:pPr>
            <a:r>
              <a:rPr lang="en-US" sz="1600" dirty="0" smtClean="0"/>
              <a:t>Radar (MIT-LL)</a:t>
            </a:r>
          </a:p>
          <a:p>
            <a:pPr lvl="1">
              <a:lnSpc>
                <a:spcPts val="900"/>
              </a:lnSpc>
            </a:pPr>
            <a:r>
              <a:rPr lang="en-US" sz="1600" dirty="0" smtClean="0"/>
              <a:t>Reinhardt (Microsoft)</a:t>
            </a:r>
          </a:p>
          <a:p>
            <a:pPr lvl="1">
              <a:lnSpc>
                <a:spcPts val="900"/>
              </a:lnSpc>
            </a:pPr>
            <a:r>
              <a:rPr lang="en-US" sz="1600" dirty="0" smtClean="0"/>
              <a:t>Robinson (MIT-LL)</a:t>
            </a:r>
          </a:p>
          <a:p>
            <a:pPr lvl="1">
              <a:lnSpc>
                <a:spcPts val="900"/>
              </a:lnSpc>
            </a:pPr>
            <a:r>
              <a:rPr lang="en-US" sz="1600" dirty="0" smtClean="0"/>
              <a:t>Shah (USCB)</a:t>
            </a:r>
          </a:p>
          <a:p>
            <a:pPr lvl="1">
              <a:lnSpc>
                <a:spcPts val="900"/>
              </a:lnSpc>
            </a:pPr>
            <a:endParaRPr lang="en-US" dirty="0"/>
          </a:p>
        </p:txBody>
      </p:sp>
      <p:sp>
        <p:nvSpPr>
          <p:cNvPr id="35" name="Title 34"/>
          <p:cNvSpPr>
            <a:spLocks noGrp="1"/>
          </p:cNvSpPr>
          <p:nvPr>
            <p:ph type="title"/>
          </p:nvPr>
        </p:nvSpPr>
        <p:spPr/>
        <p:txBody>
          <a:bodyPr/>
          <a:lstStyle/>
          <a:p>
            <a:r>
              <a:rPr lang="en-US" dirty="0" smtClean="0"/>
              <a:t>References</a:t>
            </a:r>
            <a:endParaRPr lang="en-US" dirty="0"/>
          </a:p>
        </p:txBody>
      </p:sp>
      <p:pic>
        <p:nvPicPr>
          <p:cNvPr id="10" name="Picture 5" descr="SE21_Kepner_02-23-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4088" y="1878013"/>
            <a:ext cx="3995737"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1876425" y="2266949"/>
            <a:ext cx="7653655" cy="4673255"/>
          </a:xfrm>
        </p:spPr>
        <p:txBody>
          <a:bodyPr/>
          <a:lstStyle/>
          <a:p>
            <a:r>
              <a:rPr lang="en-US" dirty="0" smtClean="0"/>
              <a:t>Introduction</a:t>
            </a:r>
          </a:p>
          <a:p>
            <a:r>
              <a:rPr lang="en-US" dirty="0" smtClean="0"/>
              <a:t>Course Outline</a:t>
            </a:r>
          </a:p>
          <a:p>
            <a:r>
              <a:rPr lang="en-US" dirty="0" smtClean="0"/>
              <a:t>Example Implementation</a:t>
            </a:r>
          </a:p>
          <a:p>
            <a:r>
              <a:rPr lang="en-US" dirty="0" smtClean="0"/>
              <a:t>Summary</a:t>
            </a:r>
            <a:endParaRPr lang="en-US" dirty="0"/>
          </a:p>
        </p:txBody>
      </p:sp>
      <p:sp>
        <p:nvSpPr>
          <p:cNvPr id="35" name="Title 34"/>
          <p:cNvSpPr>
            <a:spLocks noGrp="1"/>
          </p:cNvSpPr>
          <p:nvPr>
            <p:ph type="title"/>
          </p:nvPr>
        </p:nvSpPr>
        <p:spPr/>
        <p:txBody>
          <a:bodyPr/>
          <a:lstStyle/>
          <a:p>
            <a:r>
              <a:rPr lang="en-US" dirty="0" smtClean="0"/>
              <a:t>Outline</a:t>
            </a:r>
            <a:endParaRPr lang="en-US" dirty="0"/>
          </a:p>
        </p:txBody>
      </p:sp>
      <p:sp>
        <p:nvSpPr>
          <p:cNvPr id="9" name="AutoShape 7"/>
          <p:cNvSpPr>
            <a:spLocks noChangeArrowheads="1"/>
          </p:cNvSpPr>
          <p:nvPr/>
        </p:nvSpPr>
        <p:spPr bwMode="auto">
          <a:xfrm>
            <a:off x="1163894" y="3358532"/>
            <a:ext cx="571500" cy="317500"/>
          </a:xfrm>
          <a:prstGeom prst="rightArrow">
            <a:avLst>
              <a:gd name="adj1" fmla="val 50000"/>
              <a:gd name="adj2" fmla="val 65000"/>
            </a:avLst>
          </a:prstGeom>
          <a:solidFill>
            <a:schemeClr val="hlink"/>
          </a:solidFill>
          <a:ln w="12700">
            <a:noFill/>
            <a:miter lim="800000"/>
            <a:headEnd type="none" w="sm" len="sm"/>
            <a:tailEnd type="none" w="sm" len="sm"/>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1886903" y="6319602"/>
            <a:ext cx="6284595" cy="592351"/>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buFontTx/>
              <a:buChar char="•"/>
              <a:defRPr/>
            </a:pPr>
            <a:r>
              <a:rPr lang="en-US" b="1" kern="0" dirty="0" smtClean="0"/>
              <a:t>The development time of parsing and graph construction algorithms</a:t>
            </a:r>
            <a:br>
              <a:rPr lang="en-US" b="1" kern="0" dirty="0" smtClean="0"/>
            </a:br>
            <a:r>
              <a:rPr lang="en-US" b="1" kern="0" dirty="0" smtClean="0"/>
              <a:t>can overwhelm the runtime of the algorithm</a:t>
            </a:r>
          </a:p>
        </p:txBody>
      </p:sp>
      <p:sp>
        <p:nvSpPr>
          <p:cNvPr id="35" name="Title 34"/>
          <p:cNvSpPr>
            <a:spLocks noGrp="1"/>
          </p:cNvSpPr>
          <p:nvPr>
            <p:ph type="title"/>
          </p:nvPr>
        </p:nvSpPr>
        <p:spPr>
          <a:xfrm>
            <a:off x="1034580" y="280248"/>
            <a:ext cx="7989241" cy="925921"/>
          </a:xfrm>
        </p:spPr>
        <p:txBody>
          <a:bodyPr/>
          <a:lstStyle/>
          <a:p>
            <a:r>
              <a:rPr lang="en-US" dirty="0" smtClean="0"/>
              <a:t>Constructing Graph Representations</a:t>
            </a:r>
            <a:br>
              <a:rPr lang="en-US" dirty="0" smtClean="0"/>
            </a:br>
            <a:r>
              <a:rPr lang="en-US" dirty="0" smtClean="0"/>
              <a:t>of Raw Data Source</a:t>
            </a:r>
            <a:endParaRPr lang="en-US" dirty="0"/>
          </a:p>
        </p:txBody>
      </p:sp>
      <p:grpSp>
        <p:nvGrpSpPr>
          <p:cNvPr id="25" name="Group 24"/>
          <p:cNvGrpSpPr/>
          <p:nvPr/>
        </p:nvGrpSpPr>
        <p:grpSpPr>
          <a:xfrm>
            <a:off x="899160" y="1518285"/>
            <a:ext cx="8321040" cy="4076884"/>
            <a:chOff x="365760" y="1257116"/>
            <a:chExt cx="8321040" cy="4076884"/>
          </a:xfrm>
        </p:grpSpPr>
        <p:pic>
          <p:nvPicPr>
            <p:cNvPr id="26" name="Picture 25" descr="dynamicgraphs.png"/>
            <p:cNvPicPr>
              <a:picLocks noChangeAspect="1"/>
            </p:cNvPicPr>
            <p:nvPr/>
          </p:nvPicPr>
          <p:blipFill>
            <a:blip r:embed="rId3" cstate="print"/>
            <a:stretch>
              <a:fillRect/>
            </a:stretch>
          </p:blipFill>
          <p:spPr>
            <a:xfrm>
              <a:off x="7315200" y="1257116"/>
              <a:ext cx="1371600" cy="1428320"/>
            </a:xfrm>
            <a:prstGeom prst="rect">
              <a:avLst/>
            </a:prstGeom>
            <a:effectLst>
              <a:outerShdw blurRad="50800" dist="38100" dir="2700000" algn="tl" rotWithShape="0">
                <a:prstClr val="black">
                  <a:alpha val="40000"/>
                </a:prstClr>
              </a:outerShdw>
            </a:effectLst>
          </p:spPr>
        </p:pic>
        <p:sp useBgFill="1">
          <p:nvSpPr>
            <p:cNvPr id="27" name="Folded Corner 26"/>
            <p:cNvSpPr/>
            <p:nvPr/>
          </p:nvSpPr>
          <p:spPr bwMode="auto">
            <a:xfrm>
              <a:off x="45720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Raw Data</a:t>
              </a:r>
            </a:p>
          </p:txBody>
        </p:sp>
        <p:sp useBgFill="1">
          <p:nvSpPr>
            <p:cNvPr id="28" name="Folded Corner 27"/>
            <p:cNvSpPr/>
            <p:nvPr/>
          </p:nvSpPr>
          <p:spPr bwMode="auto">
            <a:xfrm>
              <a:off x="388620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latin typeface="Arial" charset="0"/>
                </a:rPr>
                <a:t>Vertex and Edge Lists</a:t>
              </a:r>
              <a:endParaRPr kumimoji="0" lang="en-US" sz="1200" b="1" i="0" u="none" strike="noStrike" kern="0" cap="none" spc="0" normalizeH="0" baseline="0" noProof="0" dirty="0" smtClean="0">
                <a:ln>
                  <a:noFill/>
                </a:ln>
                <a:solidFill>
                  <a:srgbClr val="000000"/>
                </a:solidFill>
                <a:effectLst/>
                <a:uLnTx/>
                <a:uFillTx/>
                <a:latin typeface="Arial" charset="0"/>
              </a:endParaRPr>
            </a:p>
          </p:txBody>
        </p:sp>
        <p:sp>
          <p:nvSpPr>
            <p:cNvPr id="29" name="Right Arrow 21"/>
            <p:cNvSpPr/>
            <p:nvPr/>
          </p:nvSpPr>
          <p:spPr bwMode="auto">
            <a:xfrm>
              <a:off x="1280160" y="1828800"/>
              <a:ext cx="25146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30" name="Right Arrow 29"/>
            <p:cNvSpPr/>
            <p:nvPr/>
          </p:nvSpPr>
          <p:spPr bwMode="auto">
            <a:xfrm>
              <a:off x="4709160" y="1828800"/>
              <a:ext cx="25146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cxnSp>
          <p:nvCxnSpPr>
            <p:cNvPr id="31" name="Straight Connector 30"/>
            <p:cNvCxnSpPr/>
            <p:nvPr/>
          </p:nvCxnSpPr>
          <p:spPr bwMode="auto">
            <a:xfrm>
              <a:off x="2542032" y="2011680"/>
              <a:ext cx="0" cy="1234440"/>
            </a:xfrm>
            <a:prstGeom prst="line">
              <a:avLst/>
            </a:prstGeom>
            <a:solidFill>
              <a:srgbClr val="618FFD"/>
            </a:solidFill>
            <a:ln w="254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grpSp>
          <p:nvGrpSpPr>
            <p:cNvPr id="32" name="Group 45"/>
            <p:cNvGrpSpPr/>
            <p:nvPr/>
          </p:nvGrpSpPr>
          <p:grpSpPr>
            <a:xfrm>
              <a:off x="4709160" y="3249215"/>
              <a:ext cx="3429000" cy="774145"/>
              <a:chOff x="6172200" y="3249215"/>
              <a:chExt cx="2743200" cy="774145"/>
            </a:xfrm>
          </p:grpSpPr>
          <p:sp useBgFill="1">
            <p:nvSpPr>
              <p:cNvPr id="40" name="Rectangle 39"/>
              <p:cNvSpPr/>
              <p:nvPr/>
            </p:nvSpPr>
            <p:spPr bwMode="auto">
              <a:xfrm>
                <a:off x="6172200" y="3249215"/>
                <a:ext cx="2743200" cy="50292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3767"/>
                    </a:solidFill>
                    <a:effectLst/>
                    <a:uLnTx/>
                    <a:uFillTx/>
                  </a:rPr>
                  <a:t>(2) Convert edge lists into</a:t>
                </a:r>
                <a:br>
                  <a:rPr kumimoji="0" lang="en-US" sz="1400" b="1" i="0" u="none" strike="noStrike" kern="0" cap="none" spc="0" normalizeH="0" baseline="0" noProof="0" dirty="0" smtClean="0">
                    <a:ln>
                      <a:noFill/>
                    </a:ln>
                    <a:solidFill>
                      <a:srgbClr val="003767"/>
                    </a:solidFill>
                    <a:effectLst/>
                    <a:uLnTx/>
                    <a:uFillTx/>
                  </a:rPr>
                </a:br>
                <a:r>
                  <a:rPr kumimoji="0" lang="en-US" sz="1400" b="1" i="0" u="none" strike="noStrike" kern="0" cap="none" spc="0" normalizeH="0" baseline="0" noProof="0" dirty="0" smtClean="0">
                    <a:ln>
                      <a:noFill/>
                    </a:ln>
                    <a:solidFill>
                      <a:srgbClr val="003767"/>
                    </a:solidFill>
                    <a:effectLst/>
                    <a:uLnTx/>
                    <a:uFillTx/>
                  </a:rPr>
                  <a:t>adjacency matrices</a:t>
                </a:r>
                <a:endParaRPr kumimoji="0" lang="en-US" sz="1400" b="1" i="0" u="none" strike="noStrike" kern="0" cap="none" spc="0" normalizeH="0" baseline="0" noProof="0" dirty="0" smtClean="0">
                  <a:ln>
                    <a:noFill/>
                  </a:ln>
                  <a:solidFill>
                    <a:srgbClr val="003767"/>
                  </a:solidFill>
                  <a:effectLst/>
                  <a:uLnTx/>
                  <a:uFillTx/>
                  <a:latin typeface="Arial" charset="0"/>
                </a:endParaRPr>
              </a:p>
            </p:txBody>
          </p:sp>
          <p:sp>
            <p:nvSpPr>
              <p:cNvPr id="41" name="Rectangle 40"/>
              <p:cNvSpPr/>
              <p:nvPr/>
            </p:nvSpPr>
            <p:spPr bwMode="auto">
              <a:xfrm>
                <a:off x="6172200" y="3794760"/>
                <a:ext cx="2743200" cy="228600"/>
              </a:xfrm>
              <a:prstGeom prst="rect">
                <a:avLst/>
              </a:prstGeom>
              <a:solidFill>
                <a:srgbClr val="FFFFFF">
                  <a:lumMod val="75000"/>
                </a:srgbClr>
              </a:solidFill>
              <a:ln w="12700" cap="flat" cmpd="sng" algn="ctr">
                <a:no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Developed Once</a:t>
                </a:r>
                <a:endParaRPr kumimoji="0" lang="en-US" sz="1200" b="1" i="0" u="none" strike="noStrike" kern="0" cap="none" spc="0" normalizeH="0" baseline="0" noProof="0" dirty="0" smtClean="0">
                  <a:ln>
                    <a:noFill/>
                  </a:ln>
                  <a:solidFill>
                    <a:sysClr val="windowText" lastClr="000000"/>
                  </a:solidFill>
                  <a:effectLst/>
                  <a:uLnTx/>
                  <a:uFillTx/>
                  <a:latin typeface="Arial" charset="0"/>
                </a:endParaRPr>
              </a:p>
            </p:txBody>
          </p:sp>
        </p:grpSp>
        <p:cxnSp>
          <p:nvCxnSpPr>
            <p:cNvPr id="33" name="Straight Connector 32"/>
            <p:cNvCxnSpPr/>
            <p:nvPr/>
          </p:nvCxnSpPr>
          <p:spPr bwMode="auto">
            <a:xfrm>
              <a:off x="5971032" y="2011680"/>
              <a:ext cx="0" cy="1234440"/>
            </a:xfrm>
            <a:prstGeom prst="line">
              <a:avLst/>
            </a:prstGeom>
            <a:solidFill>
              <a:srgbClr val="618FFD"/>
            </a:solidFill>
            <a:ln w="254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grpSp>
          <p:nvGrpSpPr>
            <p:cNvPr id="34" name="Group 42"/>
            <p:cNvGrpSpPr/>
            <p:nvPr/>
          </p:nvGrpSpPr>
          <p:grpSpPr>
            <a:xfrm>
              <a:off x="365760" y="3249215"/>
              <a:ext cx="3429000" cy="774145"/>
              <a:chOff x="226017" y="3249215"/>
              <a:chExt cx="2745783" cy="774145"/>
            </a:xfrm>
          </p:grpSpPr>
          <p:sp useBgFill="1">
            <p:nvSpPr>
              <p:cNvPr id="38" name="Rectangle 37"/>
              <p:cNvSpPr/>
              <p:nvPr/>
            </p:nvSpPr>
            <p:spPr bwMode="auto">
              <a:xfrm>
                <a:off x="228600" y="3249215"/>
                <a:ext cx="2743200" cy="50292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3767"/>
                    </a:solidFill>
                    <a:effectLst/>
                    <a:uLnTx/>
                    <a:uFillTx/>
                  </a:rPr>
                  <a:t>(1) Parse edge and vertex</a:t>
                </a:r>
                <a:br>
                  <a:rPr kumimoji="0" lang="en-US" sz="1400" b="1" i="0" u="none" strike="noStrike" kern="0" cap="none" spc="0" normalizeH="0" baseline="0" noProof="0" dirty="0" smtClean="0">
                    <a:ln>
                      <a:noFill/>
                    </a:ln>
                    <a:solidFill>
                      <a:srgbClr val="003767"/>
                    </a:solidFill>
                    <a:effectLst/>
                    <a:uLnTx/>
                    <a:uFillTx/>
                  </a:rPr>
                </a:br>
                <a:r>
                  <a:rPr kumimoji="0" lang="en-US" sz="1400" b="1" i="0" u="none" strike="noStrike" kern="0" cap="none" spc="0" normalizeH="0" baseline="0" noProof="0" dirty="0" smtClean="0">
                    <a:ln>
                      <a:noFill/>
                    </a:ln>
                    <a:solidFill>
                      <a:srgbClr val="003767"/>
                    </a:solidFill>
                    <a:effectLst/>
                    <a:uLnTx/>
                    <a:uFillTx/>
                  </a:rPr>
                  <a:t>information from raw data</a:t>
                </a:r>
                <a:endParaRPr kumimoji="0" lang="en-US" sz="1400" b="1" i="0" u="none" strike="noStrike" kern="0" cap="none" spc="0" normalizeH="0" baseline="0" noProof="0" dirty="0" smtClean="0">
                  <a:ln>
                    <a:noFill/>
                  </a:ln>
                  <a:solidFill>
                    <a:srgbClr val="003767"/>
                  </a:solidFill>
                  <a:effectLst/>
                  <a:uLnTx/>
                  <a:uFillTx/>
                  <a:latin typeface="Arial" charset="0"/>
                </a:endParaRPr>
              </a:p>
            </p:txBody>
          </p:sp>
          <p:sp>
            <p:nvSpPr>
              <p:cNvPr id="39" name="Rectangle 38"/>
              <p:cNvSpPr/>
              <p:nvPr/>
            </p:nvSpPr>
            <p:spPr bwMode="auto">
              <a:xfrm>
                <a:off x="226017" y="3794760"/>
                <a:ext cx="2743200" cy="228600"/>
              </a:xfrm>
              <a:prstGeom prst="rect">
                <a:avLst/>
              </a:prstGeom>
              <a:solidFill>
                <a:srgbClr val="FFFFFF">
                  <a:lumMod val="75000"/>
                </a:srgbClr>
              </a:solidFill>
              <a:ln w="12700" cap="flat" cmpd="sng" algn="ctr">
                <a:no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Developed Once Per Data Source Per Graph</a:t>
                </a:r>
                <a:endParaRPr kumimoji="0" lang="en-US" sz="1200" b="1" i="0" u="none" strike="noStrike" kern="0" cap="none" spc="0" normalizeH="0" baseline="0" noProof="0" dirty="0" smtClean="0">
                  <a:ln>
                    <a:noFill/>
                  </a:ln>
                  <a:solidFill>
                    <a:sysClr val="windowText" lastClr="000000"/>
                  </a:solidFill>
                  <a:effectLst/>
                  <a:uLnTx/>
                  <a:uFillTx/>
                  <a:latin typeface="Arial" charset="0"/>
                </a:endParaRPr>
              </a:p>
            </p:txBody>
          </p:sp>
        </p:grpSp>
        <p:sp>
          <p:nvSpPr>
            <p:cNvPr id="37" name="Rectangle 8"/>
            <p:cNvSpPr/>
            <p:nvPr/>
          </p:nvSpPr>
          <p:spPr bwMode="auto">
            <a:xfrm>
              <a:off x="1371600" y="4191000"/>
              <a:ext cx="6400800" cy="114300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Raw data sources can contain information about multiple types of relations between entities</a:t>
              </a: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The process of </a:t>
              </a:r>
              <a:r>
                <a:rPr kumimoji="0" lang="en-US" sz="1400" b="1" i="0" u="none" strike="noStrike" kern="0" cap="none" spc="0" normalizeH="0" baseline="0" noProof="0" smtClean="0">
                  <a:ln>
                    <a:noFill/>
                  </a:ln>
                  <a:solidFill>
                    <a:sysClr val="windowText" lastClr="000000"/>
                  </a:solidFill>
                  <a:effectLst/>
                  <a:uLnTx/>
                  <a:uFillTx/>
                </a:rPr>
                <a:t>constructing </a:t>
              </a:r>
              <a:r>
                <a:rPr kumimoji="0" lang="en-US" sz="1400" b="1" i="0" u="none" strike="noStrike" kern="0" cap="none" spc="0" normalizeH="0" baseline="0" noProof="0" smtClean="0">
                  <a:ln>
                    <a:noFill/>
                  </a:ln>
                  <a:solidFill>
                    <a:sysClr val="windowText" lastClr="000000"/>
                  </a:solidFill>
                  <a:effectLst/>
                  <a:uLnTx/>
                  <a:uFillTx/>
                </a:rPr>
                <a:t>a </a:t>
              </a:r>
              <a:r>
                <a:rPr kumimoji="0" lang="en-US" sz="1400" b="1" i="0" u="none" strike="noStrike" kern="0" cap="none" spc="0" normalizeH="0" baseline="0" noProof="0" dirty="0" smtClean="0">
                  <a:ln>
                    <a:noFill/>
                  </a:ln>
                  <a:solidFill>
                    <a:sysClr val="windowText" lastClr="000000"/>
                  </a:solidFill>
                  <a:effectLst/>
                  <a:uLnTx/>
                  <a:uFillTx/>
                </a:rPr>
                <a:t>graph representation is specific to both the data source and the relationships represented by the graph</a:t>
              </a:r>
            </a:p>
          </p:txBody>
        </p:sp>
      </p:gr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522430" y="1465507"/>
            <a:ext cx="3563796" cy="5474698"/>
          </a:xfrm>
        </p:spPr>
        <p:txBody>
          <a:bodyPr/>
          <a:lstStyle/>
          <a:p>
            <a:pPr>
              <a:lnSpc>
                <a:spcPts val="2000"/>
              </a:lnSpc>
            </a:pPr>
            <a:r>
              <a:rPr lang="en-US" dirty="0" smtClean="0"/>
              <a:t>Nicholas </a:t>
            </a:r>
            <a:r>
              <a:rPr lang="en-US" dirty="0" err="1" smtClean="0"/>
              <a:t>Arcolano</a:t>
            </a:r>
            <a:endParaRPr lang="en-US" dirty="0" smtClean="0"/>
          </a:p>
          <a:p>
            <a:pPr>
              <a:lnSpc>
                <a:spcPts val="2000"/>
              </a:lnSpc>
            </a:pPr>
            <a:r>
              <a:rPr lang="en-US" dirty="0" smtClean="0"/>
              <a:t>Michelle Beard</a:t>
            </a:r>
          </a:p>
          <a:p>
            <a:pPr>
              <a:lnSpc>
                <a:spcPts val="2000"/>
              </a:lnSpc>
            </a:pPr>
            <a:r>
              <a:rPr lang="en-US" dirty="0" err="1" smtClean="0"/>
              <a:t>Nadya</a:t>
            </a:r>
            <a:r>
              <a:rPr lang="en-US" dirty="0" smtClean="0"/>
              <a:t> Bliss</a:t>
            </a:r>
          </a:p>
          <a:p>
            <a:pPr>
              <a:lnSpc>
                <a:spcPts val="2000"/>
              </a:lnSpc>
            </a:pPr>
            <a:r>
              <a:rPr lang="en-US" dirty="0" smtClean="0"/>
              <a:t>Josh Haines</a:t>
            </a:r>
          </a:p>
          <a:p>
            <a:pPr>
              <a:lnSpc>
                <a:spcPts val="2000"/>
              </a:lnSpc>
            </a:pPr>
            <a:r>
              <a:rPr lang="en-US" dirty="0" smtClean="0"/>
              <a:t>Matthew Schmidt</a:t>
            </a:r>
          </a:p>
          <a:p>
            <a:pPr>
              <a:lnSpc>
                <a:spcPts val="2000"/>
              </a:lnSpc>
            </a:pPr>
            <a:r>
              <a:rPr lang="en-US" dirty="0" smtClean="0"/>
              <a:t>Ben Miller</a:t>
            </a:r>
          </a:p>
          <a:p>
            <a:pPr>
              <a:lnSpc>
                <a:spcPts val="2000"/>
              </a:lnSpc>
            </a:pPr>
            <a:r>
              <a:rPr lang="en-US" dirty="0" smtClean="0"/>
              <a:t>Benjamin </a:t>
            </a:r>
            <a:r>
              <a:rPr lang="en-US" dirty="0" err="1" smtClean="0"/>
              <a:t>O’Gwynn</a:t>
            </a:r>
            <a:endParaRPr lang="en-US" dirty="0" smtClean="0"/>
          </a:p>
          <a:p>
            <a:pPr>
              <a:lnSpc>
                <a:spcPts val="2000"/>
              </a:lnSpc>
            </a:pPr>
            <a:r>
              <a:rPr lang="en-US" dirty="0" smtClean="0"/>
              <a:t>Tamara Yu</a:t>
            </a:r>
          </a:p>
          <a:p>
            <a:pPr>
              <a:lnSpc>
                <a:spcPts val="2000"/>
              </a:lnSpc>
            </a:pPr>
            <a:r>
              <a:rPr lang="en-US" dirty="0" smtClean="0"/>
              <a:t>Bill </a:t>
            </a:r>
            <a:r>
              <a:rPr lang="en-US" dirty="0" err="1" smtClean="0"/>
              <a:t>Arcand</a:t>
            </a:r>
            <a:endParaRPr lang="en-US" dirty="0" smtClean="0"/>
          </a:p>
          <a:p>
            <a:pPr>
              <a:lnSpc>
                <a:spcPts val="2000"/>
              </a:lnSpc>
            </a:pPr>
            <a:r>
              <a:rPr lang="en-US" dirty="0" smtClean="0"/>
              <a:t>Bill Bergeron</a:t>
            </a:r>
            <a:endParaRPr lang="en-US" dirty="0"/>
          </a:p>
        </p:txBody>
      </p:sp>
      <p:sp>
        <p:nvSpPr>
          <p:cNvPr id="35" name="Title 34"/>
          <p:cNvSpPr>
            <a:spLocks noGrp="1"/>
          </p:cNvSpPr>
          <p:nvPr>
            <p:ph type="title"/>
          </p:nvPr>
        </p:nvSpPr>
        <p:spPr/>
        <p:txBody>
          <a:bodyPr/>
          <a:lstStyle/>
          <a:p>
            <a:r>
              <a:rPr lang="en-US" dirty="0" smtClean="0"/>
              <a:t>Acknowledgements</a:t>
            </a:r>
            <a:endParaRPr lang="en-US" dirty="0"/>
          </a:p>
        </p:txBody>
      </p:sp>
      <p:sp>
        <p:nvSpPr>
          <p:cNvPr id="10" name="Content Placeholder 35"/>
          <p:cNvSpPr txBox="1">
            <a:spLocks/>
          </p:cNvSpPr>
          <p:nvPr/>
        </p:nvSpPr>
        <p:spPr>
          <a:xfrm>
            <a:off x="5103955" y="1465507"/>
            <a:ext cx="3563796" cy="5474698"/>
          </a:xfrm>
          <a:prstGeom prst="rect">
            <a:avLst/>
          </a:prstGeom>
        </p:spPr>
        <p:txBody>
          <a:bodyPr lIns="101882" tIns="50941" rIns="101882" bIns="50941"/>
          <a:lstStyle/>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kumimoji="0" lang="en-US" sz="2000" b="1" i="0" u="none" strike="noStrike" kern="0" cap="none" spc="0" normalizeH="0" baseline="0" noProof="0" dirty="0" smtClean="0">
                <a:ln>
                  <a:noFill/>
                </a:ln>
                <a:solidFill>
                  <a:schemeClr val="tx1"/>
                </a:solidFill>
                <a:effectLst/>
                <a:uLnTx/>
                <a:uFillTx/>
                <a:latin typeface="Arial" pitchFamily="34" charset="0"/>
                <a:cs typeface="Arial" pitchFamily="34" charset="0"/>
              </a:rPr>
              <a:t>David </a:t>
            </a:r>
            <a:r>
              <a:rPr kumimoji="0" lang="en-US" sz="2000" b="1" i="0" u="none" strike="noStrike" kern="0" cap="none" spc="0" normalizeH="0" baseline="0" noProof="0" dirty="0" err="1" smtClean="0">
                <a:ln>
                  <a:noFill/>
                </a:ln>
                <a:solidFill>
                  <a:schemeClr val="tx1"/>
                </a:solidFill>
                <a:effectLst/>
                <a:uLnTx/>
                <a:uFillTx/>
                <a:latin typeface="Arial" pitchFamily="34" charset="0"/>
                <a:cs typeface="Arial" pitchFamily="34" charset="0"/>
              </a:rPr>
              <a:t>Bestor</a:t>
            </a:r>
            <a:endParaRPr kumimoji="0" lang="en-US" sz="2000" b="1" i="0" u="none" strike="noStrike" kern="0" cap="none" spc="0" normalizeH="0" baseline="0" noProof="0" dirty="0" smtClean="0">
              <a:ln>
                <a:noFill/>
              </a:ln>
              <a:solidFill>
                <a:schemeClr val="tx1"/>
              </a:solidFill>
              <a:effectLst/>
              <a:uLnTx/>
              <a:uFillTx/>
              <a:latin typeface="Arial" pitchFamily="34" charset="0"/>
              <a:cs typeface="Arial" pitchFamily="34" charset="0"/>
            </a:endParaRPr>
          </a:p>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lang="en-US" b="1" kern="0" dirty="0" err="1" smtClean="0">
                <a:latin typeface="Arial" pitchFamily="34" charset="0"/>
                <a:cs typeface="Arial" pitchFamily="34" charset="0"/>
              </a:rPr>
              <a:t>Chansup</a:t>
            </a:r>
            <a:r>
              <a:rPr lang="en-US" b="1" kern="0" dirty="0" smtClean="0">
                <a:latin typeface="Arial" pitchFamily="34" charset="0"/>
                <a:cs typeface="Arial" pitchFamily="34" charset="0"/>
              </a:rPr>
              <a:t> </a:t>
            </a:r>
            <a:r>
              <a:rPr lang="en-US" b="1" kern="0" dirty="0" err="1" smtClean="0">
                <a:latin typeface="Arial" pitchFamily="34" charset="0"/>
                <a:cs typeface="Arial" pitchFamily="34" charset="0"/>
              </a:rPr>
              <a:t>Byun</a:t>
            </a:r>
            <a:endParaRPr lang="en-US" b="1" kern="0" dirty="0" smtClean="0">
              <a:latin typeface="Arial" pitchFamily="34" charset="0"/>
              <a:cs typeface="Arial" pitchFamily="34" charset="0"/>
            </a:endParaRPr>
          </a:p>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kumimoji="0" lang="en-US" sz="2000" b="1" i="0" u="none" strike="noStrike" kern="0" cap="none" spc="0" normalizeH="0" baseline="0" noProof="0" dirty="0" smtClean="0">
                <a:ln>
                  <a:noFill/>
                </a:ln>
                <a:solidFill>
                  <a:schemeClr val="tx1"/>
                </a:solidFill>
                <a:effectLst/>
                <a:uLnTx/>
                <a:uFillTx/>
                <a:latin typeface="Arial" pitchFamily="34" charset="0"/>
                <a:cs typeface="Arial" pitchFamily="34" charset="0"/>
              </a:rPr>
              <a:t>Matt Hubbell</a:t>
            </a:r>
          </a:p>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lang="en-US" b="1" kern="0" dirty="0" smtClean="0">
                <a:latin typeface="Arial" pitchFamily="34" charset="0"/>
                <a:cs typeface="Arial" pitchFamily="34" charset="0"/>
              </a:rPr>
              <a:t>Pete </a:t>
            </a:r>
            <a:r>
              <a:rPr lang="en-US" b="1" kern="0" dirty="0" err="1" smtClean="0">
                <a:latin typeface="Arial" pitchFamily="34" charset="0"/>
                <a:cs typeface="Arial" pitchFamily="34" charset="0"/>
              </a:rPr>
              <a:t>Michaleas</a:t>
            </a:r>
            <a:endParaRPr lang="en-US" b="1" kern="0" dirty="0" smtClean="0">
              <a:latin typeface="Arial" pitchFamily="34" charset="0"/>
              <a:cs typeface="Arial" pitchFamily="34" charset="0"/>
            </a:endParaRPr>
          </a:p>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kumimoji="0" lang="en-US" sz="2000" b="1" i="0" u="none" strike="noStrike" kern="0" cap="none" spc="0" normalizeH="0" baseline="0" noProof="0" dirty="0" smtClean="0">
                <a:ln>
                  <a:noFill/>
                </a:ln>
                <a:solidFill>
                  <a:schemeClr val="tx1"/>
                </a:solidFill>
                <a:effectLst/>
                <a:uLnTx/>
                <a:uFillTx/>
                <a:latin typeface="Arial" pitchFamily="34" charset="0"/>
                <a:cs typeface="Arial" pitchFamily="34" charset="0"/>
              </a:rPr>
              <a:t>Julie</a:t>
            </a:r>
            <a:r>
              <a:rPr kumimoji="0" lang="en-US" sz="2000" b="1" i="0" u="none" strike="noStrike" kern="0" cap="none" spc="0" normalizeH="0" noProof="0" dirty="0" smtClean="0">
                <a:ln>
                  <a:noFill/>
                </a:ln>
                <a:solidFill>
                  <a:schemeClr val="tx1"/>
                </a:solidFill>
                <a:effectLst/>
                <a:uLnTx/>
                <a:uFillTx/>
                <a:latin typeface="Arial" pitchFamily="34" charset="0"/>
                <a:cs typeface="Arial" pitchFamily="34" charset="0"/>
              </a:rPr>
              <a:t> Mullen</a:t>
            </a:r>
          </a:p>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lang="en-US" b="1" kern="0" baseline="0" dirty="0" smtClean="0">
                <a:latin typeface="Arial" pitchFamily="34" charset="0"/>
                <a:cs typeface="Arial" pitchFamily="34" charset="0"/>
              </a:rPr>
              <a:t>Andy</a:t>
            </a:r>
            <a:r>
              <a:rPr lang="en-US" b="1" kern="0" dirty="0" smtClean="0">
                <a:latin typeface="Arial" pitchFamily="34" charset="0"/>
                <a:cs typeface="Arial" pitchFamily="34" charset="0"/>
              </a:rPr>
              <a:t> </a:t>
            </a:r>
            <a:r>
              <a:rPr lang="en-US" b="1" kern="0" dirty="0" err="1" smtClean="0">
                <a:latin typeface="Arial" pitchFamily="34" charset="0"/>
                <a:cs typeface="Arial" pitchFamily="34" charset="0"/>
              </a:rPr>
              <a:t>Prout</a:t>
            </a:r>
            <a:endParaRPr lang="en-US" b="1" kern="0" dirty="0" smtClean="0">
              <a:latin typeface="Arial" pitchFamily="34" charset="0"/>
              <a:cs typeface="Arial" pitchFamily="34" charset="0"/>
            </a:endParaRPr>
          </a:p>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kumimoji="0" lang="en-US" sz="2000" b="1" i="0" u="none" strike="noStrike" kern="0" cap="none" spc="0" normalizeH="0" baseline="0" noProof="0" dirty="0" smtClean="0">
                <a:ln>
                  <a:noFill/>
                </a:ln>
                <a:solidFill>
                  <a:schemeClr val="tx1"/>
                </a:solidFill>
                <a:effectLst/>
                <a:uLnTx/>
                <a:uFillTx/>
                <a:latin typeface="Arial" pitchFamily="34" charset="0"/>
                <a:cs typeface="Arial" pitchFamily="34" charset="0"/>
              </a:rPr>
              <a:t>Albert</a:t>
            </a:r>
            <a:r>
              <a:rPr kumimoji="0" lang="en-US" sz="2000" b="1" i="0" u="none" strike="noStrike" kern="0" cap="none" spc="0" normalizeH="0" noProof="0" dirty="0" smtClean="0">
                <a:ln>
                  <a:noFill/>
                </a:ln>
                <a:solidFill>
                  <a:schemeClr val="tx1"/>
                </a:solidFill>
                <a:effectLst/>
                <a:uLnTx/>
                <a:uFillTx/>
                <a:latin typeface="Arial" pitchFamily="34" charset="0"/>
                <a:cs typeface="Arial" pitchFamily="34" charset="0"/>
              </a:rPr>
              <a:t> Reuther</a:t>
            </a:r>
          </a:p>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lang="en-US" b="1" kern="0" baseline="0" dirty="0" smtClean="0">
                <a:latin typeface="Arial" pitchFamily="34" charset="0"/>
                <a:cs typeface="Arial" pitchFamily="34" charset="0"/>
              </a:rPr>
              <a:t>Tony</a:t>
            </a:r>
            <a:r>
              <a:rPr lang="en-US" b="1" kern="0" dirty="0" smtClean="0">
                <a:latin typeface="Arial" pitchFamily="34" charset="0"/>
                <a:cs typeface="Arial" pitchFamily="34" charset="0"/>
              </a:rPr>
              <a:t> Rosa</a:t>
            </a:r>
          </a:p>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kumimoji="0" lang="en-US" sz="2000" b="1" i="0" u="none" strike="noStrike" kern="0" cap="none" spc="0" normalizeH="0" baseline="0" noProof="0" dirty="0" smtClean="0">
                <a:ln>
                  <a:noFill/>
                </a:ln>
                <a:solidFill>
                  <a:schemeClr val="tx1"/>
                </a:solidFill>
                <a:effectLst/>
                <a:uLnTx/>
                <a:uFillTx/>
                <a:latin typeface="Arial" pitchFamily="34" charset="0"/>
                <a:cs typeface="Arial" pitchFamily="34" charset="0"/>
              </a:rPr>
              <a:t>Charles</a:t>
            </a:r>
            <a:r>
              <a:rPr kumimoji="0" lang="en-US" sz="2000" b="1" i="0" u="none" strike="noStrike" kern="0" cap="none" spc="0" normalizeH="0" noProof="0" dirty="0" smtClean="0">
                <a:ln>
                  <a:noFill/>
                </a:ln>
                <a:solidFill>
                  <a:schemeClr val="tx1"/>
                </a:solidFill>
                <a:effectLst/>
                <a:uLnTx/>
                <a:uFillTx/>
                <a:latin typeface="Arial" pitchFamily="34" charset="0"/>
                <a:cs typeface="Arial" pitchFamily="34" charset="0"/>
              </a:rPr>
              <a:t> Yee</a:t>
            </a:r>
          </a:p>
          <a:p>
            <a:pPr marL="382588" marR="0" lvl="0" indent="-382588" algn="l" defTabSz="1019175" rtl="0" eaLnBrk="1" fontAlgn="base" latinLnBrk="0" hangingPunct="1">
              <a:lnSpc>
                <a:spcPts val="2000"/>
              </a:lnSpc>
              <a:spcBef>
                <a:spcPct val="75000"/>
              </a:spcBef>
              <a:spcAft>
                <a:spcPct val="0"/>
              </a:spcAft>
              <a:buClrTx/>
              <a:buSzPct val="125000"/>
              <a:buFontTx/>
              <a:buChar char="•"/>
              <a:tabLst/>
              <a:defRPr/>
            </a:pPr>
            <a:r>
              <a:rPr lang="en-US" b="1" kern="0" baseline="0" dirty="0" smtClean="0">
                <a:latin typeface="Arial" pitchFamily="34" charset="0"/>
                <a:cs typeface="Arial" pitchFamily="34" charset="0"/>
              </a:rPr>
              <a:t>Dylan Hutchinson</a:t>
            </a:r>
            <a:endParaRPr kumimoji="0" lang="en-US" sz="2000" b="1"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2005966" y="6281502"/>
            <a:ext cx="6046469" cy="592351"/>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buFontTx/>
              <a:buChar char="•"/>
              <a:defRPr/>
            </a:pPr>
            <a:r>
              <a:rPr lang="en-US" b="1" kern="0" dirty="0" smtClean="0"/>
              <a:t>D4M provides needed flexibility in the construction of large-scale, dynamic graphs at different resolutions and scopes</a:t>
            </a:r>
          </a:p>
        </p:txBody>
      </p:sp>
      <p:sp>
        <p:nvSpPr>
          <p:cNvPr id="35" name="Title 34"/>
          <p:cNvSpPr>
            <a:spLocks noGrp="1"/>
          </p:cNvSpPr>
          <p:nvPr>
            <p:ph type="title"/>
          </p:nvPr>
        </p:nvSpPr>
        <p:spPr>
          <a:xfrm>
            <a:off x="1034580" y="280248"/>
            <a:ext cx="7989241" cy="925921"/>
          </a:xfrm>
        </p:spPr>
        <p:txBody>
          <a:bodyPr/>
          <a:lstStyle/>
          <a:p>
            <a:r>
              <a:rPr lang="en-US" dirty="0" smtClean="0"/>
              <a:t>Graph Construction Using D4M</a:t>
            </a:r>
            <a:endParaRPr lang="en-US" dirty="0"/>
          </a:p>
        </p:txBody>
      </p:sp>
      <p:grpSp>
        <p:nvGrpSpPr>
          <p:cNvPr id="38" name="Group 37"/>
          <p:cNvGrpSpPr/>
          <p:nvPr/>
        </p:nvGrpSpPr>
        <p:grpSpPr>
          <a:xfrm>
            <a:off x="692742" y="1651635"/>
            <a:ext cx="8689383" cy="3909244"/>
            <a:chOff x="226017" y="1257116"/>
            <a:chExt cx="8689383" cy="3909244"/>
          </a:xfrm>
        </p:grpSpPr>
        <p:sp>
          <p:nvSpPr>
            <p:cNvPr id="39" name="Flowchart: Magnetic Disk 3"/>
            <p:cNvSpPr/>
            <p:nvPr/>
          </p:nvSpPr>
          <p:spPr bwMode="auto">
            <a:xfrm>
              <a:off x="3657600" y="1508760"/>
              <a:ext cx="1188720" cy="914400"/>
            </a:xfrm>
            <a:prstGeom prst="flowChartMagneticDisk">
              <a:avLst/>
            </a:prstGeom>
            <a:solidFill>
              <a:srgbClr val="D2DDF2"/>
            </a:solidFill>
            <a:ln w="12700" cap="flat" cmpd="sng" algn="ctr">
              <a:solidFill>
                <a:srgbClr val="FFFFF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Distributed Database</a:t>
              </a:r>
            </a:p>
          </p:txBody>
        </p:sp>
        <p:pic>
          <p:nvPicPr>
            <p:cNvPr id="40" name="Picture 39" descr="dynamicgraphs.png"/>
            <p:cNvPicPr>
              <a:picLocks noChangeAspect="1"/>
            </p:cNvPicPr>
            <p:nvPr/>
          </p:nvPicPr>
          <p:blipFill>
            <a:blip r:embed="rId3" cstate="print"/>
            <a:stretch>
              <a:fillRect/>
            </a:stretch>
          </p:blipFill>
          <p:spPr>
            <a:xfrm>
              <a:off x="7315200" y="1257116"/>
              <a:ext cx="1371600" cy="1428320"/>
            </a:xfrm>
            <a:prstGeom prst="rect">
              <a:avLst/>
            </a:prstGeom>
            <a:effectLst>
              <a:outerShdw blurRad="50800" dist="38100" dir="2700000" algn="tl" rotWithShape="0">
                <a:prstClr val="black">
                  <a:alpha val="40000"/>
                </a:prstClr>
              </a:outerShdw>
            </a:effectLst>
          </p:spPr>
        </p:pic>
        <p:sp useBgFill="1">
          <p:nvSpPr>
            <p:cNvPr id="41" name="Folded Corner 40"/>
            <p:cNvSpPr/>
            <p:nvPr/>
          </p:nvSpPr>
          <p:spPr bwMode="auto">
            <a:xfrm>
              <a:off x="45720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Raw Data</a:t>
              </a:r>
            </a:p>
          </p:txBody>
        </p:sp>
        <p:sp useBgFill="1">
          <p:nvSpPr>
            <p:cNvPr id="42" name="Folded Corner 41"/>
            <p:cNvSpPr/>
            <p:nvPr/>
          </p:nvSpPr>
          <p:spPr bwMode="auto">
            <a:xfrm>
              <a:off x="205740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CSV Files</a:t>
              </a:r>
            </a:p>
          </p:txBody>
        </p:sp>
        <p:sp useBgFill="1">
          <p:nvSpPr>
            <p:cNvPr id="43" name="Folded Corner 17"/>
            <p:cNvSpPr/>
            <p:nvPr/>
          </p:nvSpPr>
          <p:spPr bwMode="auto">
            <a:xfrm>
              <a:off x="571500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err="1" smtClean="0">
                  <a:ln>
                    <a:noFill/>
                  </a:ln>
                  <a:solidFill>
                    <a:srgbClr val="000000"/>
                  </a:solidFill>
                  <a:effectLst/>
                  <a:uLnTx/>
                  <a:uFillTx/>
                  <a:latin typeface="Arial" charset="0"/>
                </a:rPr>
                <a:t>Assoc.Arrays</a:t>
              </a:r>
              <a:endParaRPr kumimoji="0" lang="en-US" sz="1200" b="1" i="0" u="none" strike="noStrike" kern="0" cap="none" spc="0" normalizeH="0" baseline="0" noProof="0" dirty="0" smtClean="0">
                <a:ln>
                  <a:noFill/>
                </a:ln>
                <a:solidFill>
                  <a:srgbClr val="000000"/>
                </a:solidFill>
                <a:effectLst/>
                <a:uLnTx/>
                <a:uFillTx/>
                <a:latin typeface="Arial" charset="0"/>
              </a:endParaRPr>
            </a:p>
          </p:txBody>
        </p:sp>
        <p:sp>
          <p:nvSpPr>
            <p:cNvPr id="44" name="Right Arrow 21"/>
            <p:cNvSpPr/>
            <p:nvPr/>
          </p:nvSpPr>
          <p:spPr bwMode="auto">
            <a:xfrm>
              <a:off x="1280160" y="1828800"/>
              <a:ext cx="6858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45" name="Right Arrow 44"/>
            <p:cNvSpPr/>
            <p:nvPr/>
          </p:nvSpPr>
          <p:spPr bwMode="auto">
            <a:xfrm>
              <a:off x="2880360" y="1828800"/>
              <a:ext cx="6858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46" name="Right Arrow 45"/>
            <p:cNvSpPr/>
            <p:nvPr/>
          </p:nvSpPr>
          <p:spPr bwMode="auto">
            <a:xfrm>
              <a:off x="4937760" y="1828800"/>
              <a:ext cx="6858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47" name="Right Arrow 46"/>
            <p:cNvSpPr/>
            <p:nvPr/>
          </p:nvSpPr>
          <p:spPr bwMode="auto">
            <a:xfrm>
              <a:off x="6537960" y="1828800"/>
              <a:ext cx="6858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cxnSp>
          <p:nvCxnSpPr>
            <p:cNvPr id="48" name="Straight Connector 47"/>
            <p:cNvCxnSpPr/>
            <p:nvPr/>
          </p:nvCxnSpPr>
          <p:spPr bwMode="auto">
            <a:xfrm>
              <a:off x="1581912" y="2011680"/>
              <a:ext cx="0" cy="1234440"/>
            </a:xfrm>
            <a:prstGeom prst="line">
              <a:avLst/>
            </a:prstGeom>
            <a:solidFill>
              <a:srgbClr val="618FFD"/>
            </a:solidFill>
            <a:ln w="127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grpSp>
          <p:nvGrpSpPr>
            <p:cNvPr id="49" name="Group 42"/>
            <p:cNvGrpSpPr/>
            <p:nvPr/>
          </p:nvGrpSpPr>
          <p:grpSpPr>
            <a:xfrm>
              <a:off x="226017" y="3249215"/>
              <a:ext cx="2745783" cy="774145"/>
              <a:chOff x="226017" y="3249215"/>
              <a:chExt cx="2745783" cy="774145"/>
            </a:xfrm>
          </p:grpSpPr>
          <p:sp useBgFill="1">
            <p:nvSpPr>
              <p:cNvPr id="62" name="Rectangle 12"/>
              <p:cNvSpPr/>
              <p:nvPr/>
            </p:nvSpPr>
            <p:spPr bwMode="auto">
              <a:xfrm>
                <a:off x="228600" y="3249215"/>
                <a:ext cx="2743200" cy="50292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3767"/>
                    </a:solidFill>
                    <a:effectLst/>
                    <a:uLnTx/>
                    <a:uFillTx/>
                  </a:rPr>
                  <a:t>(1) Parse fields from raw data</a:t>
                </a:r>
                <a:endParaRPr kumimoji="0" lang="en-US" sz="1400" b="1" i="0" u="none" strike="noStrike" kern="0" cap="none" spc="0" normalizeH="0" baseline="0" noProof="0" dirty="0" smtClean="0">
                  <a:ln>
                    <a:noFill/>
                  </a:ln>
                  <a:solidFill>
                    <a:srgbClr val="003767"/>
                  </a:solidFill>
                  <a:effectLst/>
                  <a:uLnTx/>
                  <a:uFillTx/>
                  <a:latin typeface="Arial" charset="0"/>
                </a:endParaRPr>
              </a:p>
            </p:txBody>
          </p:sp>
          <p:sp>
            <p:nvSpPr>
              <p:cNvPr id="63" name="Rectangle 14"/>
              <p:cNvSpPr/>
              <p:nvPr/>
            </p:nvSpPr>
            <p:spPr bwMode="auto">
              <a:xfrm>
                <a:off x="226017" y="3794760"/>
                <a:ext cx="2743200" cy="228600"/>
              </a:xfrm>
              <a:prstGeom prst="rect">
                <a:avLst/>
              </a:prstGeom>
              <a:solidFill>
                <a:srgbClr val="FFFFFF">
                  <a:lumMod val="75000"/>
                </a:srgbClr>
              </a:solidFill>
              <a:ln w="12700" cap="flat" cmpd="sng" algn="ctr">
                <a:no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Developed Once Per Data Source</a:t>
                </a:r>
                <a:endParaRPr kumimoji="0" lang="en-US" sz="1200" b="1" i="0" u="none" strike="noStrike" kern="0" cap="none" spc="0" normalizeH="0" baseline="0" noProof="0" dirty="0" smtClean="0">
                  <a:ln>
                    <a:noFill/>
                  </a:ln>
                  <a:solidFill>
                    <a:sysClr val="windowText" lastClr="000000"/>
                  </a:solidFill>
                  <a:effectLst/>
                  <a:uLnTx/>
                  <a:uFillTx/>
                  <a:latin typeface="Arial" charset="0"/>
                </a:endParaRPr>
              </a:p>
            </p:txBody>
          </p:sp>
        </p:grpSp>
        <p:grpSp>
          <p:nvGrpSpPr>
            <p:cNvPr id="50" name="Group 45"/>
            <p:cNvGrpSpPr/>
            <p:nvPr/>
          </p:nvGrpSpPr>
          <p:grpSpPr>
            <a:xfrm>
              <a:off x="6172200" y="3249215"/>
              <a:ext cx="2743200" cy="774145"/>
              <a:chOff x="6172200" y="3249215"/>
              <a:chExt cx="2743200" cy="774145"/>
            </a:xfrm>
          </p:grpSpPr>
          <p:sp useBgFill="1">
            <p:nvSpPr>
              <p:cNvPr id="60" name="Rectangle 13"/>
              <p:cNvSpPr/>
              <p:nvPr/>
            </p:nvSpPr>
            <p:spPr bwMode="auto">
              <a:xfrm>
                <a:off x="6172200" y="3249215"/>
                <a:ext cx="2743200" cy="50292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3767"/>
                    </a:solidFill>
                    <a:effectLst/>
                    <a:uLnTx/>
                    <a:uFillTx/>
                  </a:rPr>
                  <a:t>(4) Convert associative arrays into adjacency matrices</a:t>
                </a:r>
                <a:endParaRPr kumimoji="0" lang="en-US" sz="1400" b="1" i="0" u="none" strike="noStrike" kern="0" cap="none" spc="0" normalizeH="0" baseline="0" noProof="0" dirty="0" smtClean="0">
                  <a:ln>
                    <a:noFill/>
                  </a:ln>
                  <a:solidFill>
                    <a:srgbClr val="003767"/>
                  </a:solidFill>
                  <a:effectLst/>
                  <a:uLnTx/>
                  <a:uFillTx/>
                  <a:latin typeface="Arial" charset="0"/>
                </a:endParaRPr>
              </a:p>
            </p:txBody>
          </p:sp>
          <p:sp>
            <p:nvSpPr>
              <p:cNvPr id="61" name="Rectangle 60"/>
              <p:cNvSpPr/>
              <p:nvPr/>
            </p:nvSpPr>
            <p:spPr bwMode="auto">
              <a:xfrm>
                <a:off x="6172200" y="3794760"/>
                <a:ext cx="2743200" cy="22860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D4M</a:t>
                </a:r>
                <a:endParaRPr kumimoji="0" lang="en-US" sz="1200" b="1" i="0" u="none" strike="noStrike" kern="0" cap="none" spc="0" normalizeH="0" baseline="0" noProof="0" dirty="0" smtClean="0">
                  <a:ln>
                    <a:noFill/>
                  </a:ln>
                  <a:solidFill>
                    <a:sysClr val="windowText" lastClr="000000"/>
                  </a:solidFill>
                  <a:effectLst/>
                  <a:uLnTx/>
                  <a:uFillTx/>
                  <a:latin typeface="Arial" charset="0"/>
                </a:endParaRPr>
              </a:p>
            </p:txBody>
          </p:sp>
        </p:grpSp>
        <p:grpSp>
          <p:nvGrpSpPr>
            <p:cNvPr id="51" name="Group 44"/>
            <p:cNvGrpSpPr/>
            <p:nvPr/>
          </p:nvGrpSpPr>
          <p:grpSpPr>
            <a:xfrm>
              <a:off x="4434840" y="4389120"/>
              <a:ext cx="2743200" cy="777240"/>
              <a:chOff x="4434840" y="4389120"/>
              <a:chExt cx="2743200" cy="777240"/>
            </a:xfrm>
          </p:grpSpPr>
          <p:sp useBgFill="1">
            <p:nvSpPr>
              <p:cNvPr id="58" name="Rectangle 57"/>
              <p:cNvSpPr/>
              <p:nvPr/>
            </p:nvSpPr>
            <p:spPr bwMode="auto">
              <a:xfrm>
                <a:off x="4434840" y="4389120"/>
                <a:ext cx="2743200" cy="50292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3767"/>
                    </a:solidFill>
                    <a:effectLst/>
                    <a:uLnTx/>
                    <a:uFillTx/>
                  </a:rPr>
                  <a:t>(3) Construct associative arrays using D4M queries</a:t>
                </a:r>
                <a:endParaRPr kumimoji="0" lang="en-US" sz="1400" b="1" i="0" u="none" strike="noStrike" kern="0" cap="none" spc="0" normalizeH="0" baseline="0" noProof="0" dirty="0" smtClean="0">
                  <a:ln>
                    <a:noFill/>
                  </a:ln>
                  <a:solidFill>
                    <a:srgbClr val="003767"/>
                  </a:solidFill>
                  <a:effectLst/>
                  <a:uLnTx/>
                  <a:uFillTx/>
                  <a:latin typeface="Arial" charset="0"/>
                </a:endParaRPr>
              </a:p>
            </p:txBody>
          </p:sp>
          <p:sp>
            <p:nvSpPr>
              <p:cNvPr id="59" name="Rectangle 58"/>
              <p:cNvSpPr/>
              <p:nvPr/>
            </p:nvSpPr>
            <p:spPr bwMode="auto">
              <a:xfrm>
                <a:off x="4434840" y="4937760"/>
                <a:ext cx="2743200" cy="228600"/>
              </a:xfrm>
              <a:prstGeom prst="rect">
                <a:avLst/>
              </a:prstGeom>
              <a:solidFill>
                <a:srgbClr val="FFFFFF">
                  <a:lumMod val="75000"/>
                </a:srgbClr>
              </a:solidFill>
              <a:ln w="12700" cap="flat" cmpd="sng" algn="ctr">
                <a:no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Developed Once Per Graph</a:t>
                </a:r>
                <a:endParaRPr kumimoji="0" lang="en-US" sz="1200" b="1" i="0" u="none" strike="noStrike" kern="0" cap="none" spc="0" normalizeH="0" baseline="0" noProof="0" dirty="0" smtClean="0">
                  <a:ln>
                    <a:noFill/>
                  </a:ln>
                  <a:solidFill>
                    <a:sysClr val="windowText" lastClr="000000"/>
                  </a:solidFill>
                  <a:effectLst/>
                  <a:uLnTx/>
                  <a:uFillTx/>
                  <a:latin typeface="Arial" charset="0"/>
                </a:endParaRPr>
              </a:p>
            </p:txBody>
          </p:sp>
        </p:grpSp>
        <p:grpSp>
          <p:nvGrpSpPr>
            <p:cNvPr id="52" name="Group 43"/>
            <p:cNvGrpSpPr/>
            <p:nvPr/>
          </p:nvGrpSpPr>
          <p:grpSpPr>
            <a:xfrm>
              <a:off x="1325880" y="4389120"/>
              <a:ext cx="2743200" cy="777240"/>
              <a:chOff x="1325880" y="4389120"/>
              <a:chExt cx="2743200" cy="777240"/>
            </a:xfrm>
          </p:grpSpPr>
          <p:sp useBgFill="1">
            <p:nvSpPr>
              <p:cNvPr id="56" name="Rectangle 55"/>
              <p:cNvSpPr/>
              <p:nvPr/>
            </p:nvSpPr>
            <p:spPr bwMode="auto">
              <a:xfrm>
                <a:off x="1325880" y="4389120"/>
                <a:ext cx="2743200" cy="50292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3767"/>
                    </a:solidFill>
                    <a:effectLst/>
                    <a:uLnTx/>
                    <a:uFillTx/>
                  </a:rPr>
                  <a:t>(2) Explode schema and store in database</a:t>
                </a:r>
                <a:endParaRPr kumimoji="0" lang="en-US" sz="1400" b="1" i="0" u="none" strike="noStrike" kern="0" cap="none" spc="0" normalizeH="0" baseline="0" noProof="0" dirty="0" smtClean="0">
                  <a:ln>
                    <a:noFill/>
                  </a:ln>
                  <a:solidFill>
                    <a:srgbClr val="003767"/>
                  </a:solidFill>
                  <a:effectLst/>
                  <a:uLnTx/>
                  <a:uFillTx/>
                  <a:latin typeface="Arial" charset="0"/>
                </a:endParaRPr>
              </a:p>
            </p:txBody>
          </p:sp>
          <p:sp>
            <p:nvSpPr>
              <p:cNvPr id="57" name="Rectangle 56"/>
              <p:cNvSpPr/>
              <p:nvPr/>
            </p:nvSpPr>
            <p:spPr bwMode="auto">
              <a:xfrm>
                <a:off x="1325880" y="4937760"/>
                <a:ext cx="2743200" cy="22860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D4M</a:t>
                </a:r>
                <a:endParaRPr kumimoji="0" lang="en-US" sz="1200" b="1" i="0" u="none" strike="noStrike" kern="0" cap="none" spc="0" normalizeH="0" baseline="0" noProof="0" dirty="0" smtClean="0">
                  <a:ln>
                    <a:noFill/>
                  </a:ln>
                  <a:solidFill>
                    <a:sysClr val="windowText" lastClr="000000"/>
                  </a:solidFill>
                  <a:effectLst/>
                  <a:uLnTx/>
                  <a:uFillTx/>
                  <a:latin typeface="Arial" charset="0"/>
                </a:endParaRPr>
              </a:p>
            </p:txBody>
          </p:sp>
        </p:grpSp>
        <p:cxnSp>
          <p:nvCxnSpPr>
            <p:cNvPr id="53" name="Straight Connector 52"/>
            <p:cNvCxnSpPr/>
            <p:nvPr/>
          </p:nvCxnSpPr>
          <p:spPr bwMode="auto">
            <a:xfrm>
              <a:off x="3182112" y="2011679"/>
              <a:ext cx="0" cy="2377440"/>
            </a:xfrm>
            <a:prstGeom prst="line">
              <a:avLst/>
            </a:prstGeom>
            <a:solidFill>
              <a:srgbClr val="618FFD"/>
            </a:solidFill>
            <a:ln w="127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cxnSp>
          <p:nvCxnSpPr>
            <p:cNvPr id="54" name="Straight Connector 53"/>
            <p:cNvCxnSpPr/>
            <p:nvPr/>
          </p:nvCxnSpPr>
          <p:spPr bwMode="auto">
            <a:xfrm>
              <a:off x="5239512" y="2011680"/>
              <a:ext cx="0" cy="2377440"/>
            </a:xfrm>
            <a:prstGeom prst="line">
              <a:avLst/>
            </a:prstGeom>
            <a:solidFill>
              <a:srgbClr val="618FFD"/>
            </a:solidFill>
            <a:ln w="127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cxnSp>
          <p:nvCxnSpPr>
            <p:cNvPr id="55" name="Straight Connector 54"/>
            <p:cNvCxnSpPr/>
            <p:nvPr/>
          </p:nvCxnSpPr>
          <p:spPr bwMode="auto">
            <a:xfrm>
              <a:off x="6839712" y="2011680"/>
              <a:ext cx="0" cy="1234440"/>
            </a:xfrm>
            <a:prstGeom prst="line">
              <a:avLst/>
            </a:prstGeom>
            <a:solidFill>
              <a:srgbClr val="618FFD"/>
            </a:solidFill>
            <a:ln w="127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gr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smtClean="0"/>
              <a:t>Graph Construction Using D4M:</a:t>
            </a:r>
            <a:br>
              <a:rPr lang="en-US" dirty="0" smtClean="0"/>
            </a:br>
            <a:r>
              <a:rPr lang="en-US" dirty="0" smtClean="0"/>
              <a:t>Parsing Raw Data Into Dense Tables</a:t>
            </a:r>
            <a:endParaRPr lang="en-US" dirty="0"/>
          </a:p>
        </p:txBody>
      </p:sp>
      <p:grpSp>
        <p:nvGrpSpPr>
          <p:cNvPr id="30" name="Group 49"/>
          <p:cNvGrpSpPr/>
          <p:nvPr/>
        </p:nvGrpSpPr>
        <p:grpSpPr>
          <a:xfrm>
            <a:off x="809625" y="1679067"/>
            <a:ext cx="8229600" cy="952214"/>
            <a:chOff x="457200" y="1490472"/>
            <a:chExt cx="8229600" cy="952214"/>
          </a:xfrm>
        </p:grpSpPr>
        <p:sp>
          <p:nvSpPr>
            <p:cNvPr id="31" name="Flowchart: Magnetic Disk 3"/>
            <p:cNvSpPr/>
            <p:nvPr/>
          </p:nvSpPr>
          <p:spPr bwMode="auto">
            <a:xfrm>
              <a:off x="3840480" y="1508760"/>
              <a:ext cx="1280160" cy="914400"/>
            </a:xfrm>
            <a:prstGeom prst="flowChartMagneticDisk">
              <a:avLst/>
            </a:prstGeom>
            <a:solidFill>
              <a:srgbClr val="FFFFFF">
                <a:lumMod val="95000"/>
              </a:srgbClr>
            </a:solidFill>
            <a:ln w="12700" cap="flat" cmpd="sng" algn="ctr">
              <a:solidFill>
                <a:srgbClr val="FFFFF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lumMod val="65000"/>
                    </a:srgbClr>
                  </a:solidFill>
                  <a:effectLst/>
                  <a:uLnTx/>
                  <a:uFillTx/>
                  <a:latin typeface="Arial" charset="0"/>
                </a:rPr>
                <a:t>Distributed Database</a:t>
              </a:r>
            </a:p>
          </p:txBody>
        </p:sp>
        <p:pic>
          <p:nvPicPr>
            <p:cNvPr id="32" name="Picture 31" descr="dynamicgraphs.png"/>
            <p:cNvPicPr>
              <a:picLocks noChangeAspect="1"/>
            </p:cNvPicPr>
            <p:nvPr/>
          </p:nvPicPr>
          <p:blipFill>
            <a:blip r:embed="rId4" cstate="print">
              <a:duotone>
                <a:srgbClr val="919191">
                  <a:shade val="45000"/>
                  <a:satMod val="135000"/>
                </a:srgbClr>
                <a:prstClr val="white"/>
              </a:duotone>
            </a:blip>
            <a:stretch>
              <a:fillRect/>
            </a:stretch>
          </p:blipFill>
          <p:spPr>
            <a:xfrm>
              <a:off x="7772400" y="1490472"/>
              <a:ext cx="914400" cy="952214"/>
            </a:xfrm>
            <a:prstGeom prst="rect">
              <a:avLst/>
            </a:prstGeom>
            <a:effectLst>
              <a:outerShdw blurRad="50800" dist="38100" dir="2700000" algn="tl" rotWithShape="0">
                <a:prstClr val="black">
                  <a:alpha val="40000"/>
                </a:prstClr>
              </a:outerShdw>
            </a:effectLst>
          </p:spPr>
        </p:pic>
        <p:sp useBgFill="1">
          <p:nvSpPr>
            <p:cNvPr id="33" name="Folded Corner 32"/>
            <p:cNvSpPr/>
            <p:nvPr/>
          </p:nvSpPr>
          <p:spPr bwMode="auto">
            <a:xfrm>
              <a:off x="45720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Raw Data</a:t>
              </a:r>
            </a:p>
          </p:txBody>
        </p:sp>
        <p:sp useBgFill="1">
          <p:nvSpPr>
            <p:cNvPr id="34" name="Folded Corner 33"/>
            <p:cNvSpPr/>
            <p:nvPr/>
          </p:nvSpPr>
          <p:spPr bwMode="auto">
            <a:xfrm>
              <a:off x="214884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CSV Files</a:t>
              </a:r>
            </a:p>
          </p:txBody>
        </p:sp>
        <p:sp useBgFill="1">
          <p:nvSpPr>
            <p:cNvPr id="37" name="Folded Corner 17"/>
            <p:cNvSpPr/>
            <p:nvPr/>
          </p:nvSpPr>
          <p:spPr bwMode="auto">
            <a:xfrm>
              <a:off x="608076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err="1" smtClean="0">
                  <a:ln>
                    <a:noFill/>
                  </a:ln>
                  <a:solidFill>
                    <a:srgbClr val="FFFFFF">
                      <a:lumMod val="65000"/>
                    </a:srgbClr>
                  </a:solidFill>
                  <a:effectLst/>
                  <a:uLnTx/>
                  <a:uFillTx/>
                  <a:latin typeface="Arial" charset="0"/>
                </a:rPr>
                <a:t>Assoc.Arrays</a:t>
              </a:r>
              <a:endParaRPr kumimoji="0" lang="en-US" sz="1200" b="1" i="0" u="none" strike="noStrike" kern="0" cap="none" spc="0" normalizeH="0" baseline="0" noProof="0" dirty="0" smtClean="0">
                <a:ln>
                  <a:noFill/>
                </a:ln>
                <a:solidFill>
                  <a:srgbClr val="FFFFFF">
                    <a:lumMod val="65000"/>
                  </a:srgbClr>
                </a:solidFill>
                <a:effectLst/>
                <a:uLnTx/>
                <a:uFillTx/>
                <a:latin typeface="Arial" charset="0"/>
              </a:endParaRPr>
            </a:p>
          </p:txBody>
        </p:sp>
        <p:sp>
          <p:nvSpPr>
            <p:cNvPr id="38" name="Right Arrow 21"/>
            <p:cNvSpPr/>
            <p:nvPr/>
          </p:nvSpPr>
          <p:spPr bwMode="auto">
            <a:xfrm>
              <a:off x="1280160" y="1828800"/>
              <a:ext cx="77724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39" name="Right Arrow 38"/>
            <p:cNvSpPr/>
            <p:nvPr/>
          </p:nvSpPr>
          <p:spPr bwMode="auto">
            <a:xfrm>
              <a:off x="297180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40" name="Right Arrow 39"/>
            <p:cNvSpPr/>
            <p:nvPr/>
          </p:nvSpPr>
          <p:spPr bwMode="auto">
            <a:xfrm>
              <a:off x="521208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41" name="Right Arrow 40"/>
            <p:cNvSpPr/>
            <p:nvPr/>
          </p:nvSpPr>
          <p:spPr bwMode="auto">
            <a:xfrm>
              <a:off x="690372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grpSp>
      <p:sp useBgFill="1">
        <p:nvSpPr>
          <p:cNvPr id="42" name="Rectangle 41"/>
          <p:cNvSpPr/>
          <p:nvPr/>
        </p:nvSpPr>
        <p:spPr bwMode="auto">
          <a:xfrm>
            <a:off x="1038225" y="2794635"/>
            <a:ext cx="7772400" cy="3200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Proxy Logs</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sp useBgFill="1">
        <p:nvSpPr>
          <p:cNvPr id="43" name="Rectangle 42"/>
          <p:cNvSpPr/>
          <p:nvPr/>
        </p:nvSpPr>
        <p:spPr bwMode="auto">
          <a:xfrm>
            <a:off x="1038225" y="3206115"/>
            <a:ext cx="7772400" cy="1417320"/>
          </a:xfrm>
          <a:prstGeom prst="rect">
            <a:avLst/>
          </a:prstGeom>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r>
              <a:rPr lang="en-US" sz="1000" dirty="0" smtClean="0">
                <a:latin typeface="Courier New" pitchFamily="49" charset="0"/>
                <a:cs typeface="Courier New" pitchFamily="49" charset="0"/>
              </a:rPr>
              <a:t>128.0.0.1 208.29.69.138 "-" [10/May/2011:09:52:53] "GET http://www.thedailybeast.com/ HTTP/1.1“ 200 1024 8192 "http://www.theatlantic.com/" "Mozilla/5.0 (X11; U; Linux x86_64; en-US; rv:1.9.2.13) Gecko/20101209 </a:t>
            </a:r>
            <a:r>
              <a:rPr lang="en-US" sz="1000" dirty="0" err="1" smtClean="0">
                <a:latin typeface="Courier New" pitchFamily="49" charset="0"/>
                <a:cs typeface="Courier New" pitchFamily="49" charset="0"/>
              </a:rPr>
              <a:t>CentOS</a:t>
            </a:r>
            <a:r>
              <a:rPr lang="en-US" sz="1000" dirty="0" smtClean="0">
                <a:latin typeface="Courier New" pitchFamily="49" charset="0"/>
                <a:cs typeface="Courier New" pitchFamily="49" charset="0"/>
              </a:rPr>
              <a:t>/3.6-2.el5.centos Firefox/3.6.13" "</a:t>
            </a:r>
            <a:r>
              <a:rPr lang="en-US" sz="1000" dirty="0" err="1" smtClean="0">
                <a:latin typeface="Courier New" pitchFamily="49" charset="0"/>
                <a:cs typeface="Courier New" pitchFamily="49" charset="0"/>
              </a:rPr>
              <a:t>bl</a:t>
            </a:r>
            <a:r>
              <a:rPr lang="en-US" sz="1000" dirty="0" smtClean="0">
                <a:latin typeface="Courier New" pitchFamily="49" charset="0"/>
                <a:cs typeface="Courier New" pitchFamily="49" charset="0"/>
              </a:rPr>
              <a:t>“ - "text/html" "MITLAB“ 0.523 "-" Neutral TCP_MISS</a:t>
            </a:r>
          </a:p>
          <a:p>
            <a:r>
              <a:rPr lang="en-US" sz="1000" dirty="0" smtClean="0">
                <a:latin typeface="Courier New" pitchFamily="49" charset="0"/>
                <a:cs typeface="Courier New" pitchFamily="49" charset="0"/>
              </a:rPr>
              <a:t>192.168.1.1 157.166.255.18 “-” [12/May/2011:13:24:11] "GET http://www.cnn.com/ HTTP/1.1“ 335 256 10296 "-" "Mozilla/5.0 (X11; U; Linux x86_64; en-US; rv:1.9.2.13) Gecko/20101209 </a:t>
            </a:r>
            <a:r>
              <a:rPr lang="en-US" sz="1000" dirty="0" err="1" smtClean="0">
                <a:latin typeface="Courier New" pitchFamily="49" charset="0"/>
                <a:cs typeface="Courier New" pitchFamily="49" charset="0"/>
              </a:rPr>
              <a:t>CentOS</a:t>
            </a:r>
            <a:r>
              <a:rPr lang="en-US" sz="1000" dirty="0" smtClean="0">
                <a:latin typeface="Courier New" pitchFamily="49" charset="0"/>
                <a:cs typeface="Courier New" pitchFamily="49" charset="0"/>
              </a:rPr>
              <a:t>/3.6-2.e15.centos Firefox/3.6.13" “</a:t>
            </a:r>
            <a:r>
              <a:rPr lang="en-US" sz="1000" dirty="0" err="1" smtClean="0">
                <a:latin typeface="Courier New" pitchFamily="49" charset="0"/>
                <a:cs typeface="Courier New" pitchFamily="49" charset="0"/>
              </a:rPr>
              <a:t>bu</a:t>
            </a:r>
            <a:r>
              <a:rPr lang="en-US" sz="1000" dirty="0" smtClean="0">
                <a:latin typeface="Courier New" pitchFamily="49" charset="0"/>
                <a:cs typeface="Courier New" pitchFamily="49" charset="0"/>
              </a:rPr>
              <a:t>" - "text/html" “MITLAB" 0.784 "-“ Neutral TCP_MISS</a:t>
            </a:r>
          </a:p>
          <a:p>
            <a:r>
              <a:rPr lang="en-US" sz="1000" dirty="0" smtClean="0">
                <a:latin typeface="Courier New" pitchFamily="49" charset="0"/>
                <a:cs typeface="Courier New" pitchFamily="49" charset="0"/>
              </a:rPr>
              <a:t>...</a:t>
            </a:r>
          </a:p>
          <a:p>
            <a:endParaRPr lang="en-US" sz="1000" dirty="0" smtClean="0">
              <a:latin typeface="Courier New" pitchFamily="49" charset="0"/>
              <a:cs typeface="Courier New" pitchFamily="49" charset="0"/>
            </a:endParaRPr>
          </a:p>
        </p:txBody>
      </p:sp>
      <p:graphicFrame>
        <p:nvGraphicFramePr>
          <p:cNvPr id="44" name="Table 43"/>
          <p:cNvGraphicFramePr>
            <a:graphicFrameLocks noGrp="1"/>
          </p:cNvGraphicFramePr>
          <p:nvPr/>
        </p:nvGraphicFramePr>
        <p:xfrm>
          <a:off x="1221105" y="5126355"/>
          <a:ext cx="7406640" cy="1371600"/>
        </p:xfrm>
        <a:graphic>
          <a:graphicData uri="http://schemas.openxmlformats.org/drawingml/2006/table">
            <a:tbl>
              <a:tblPr firstRow="1" bandRow="1"/>
              <a:tblGrid>
                <a:gridCol w="640080"/>
                <a:gridCol w="914400"/>
                <a:gridCol w="1097280"/>
                <a:gridCol w="1463040"/>
                <a:gridCol w="2743200"/>
                <a:gridCol w="548640"/>
              </a:tblGrid>
              <a:tr h="274320">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err="1" smtClean="0">
                          <a:solidFill>
                            <a:schemeClr val="tx1"/>
                          </a:solidFill>
                        </a:rPr>
                        <a:t>log_id</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err="1" smtClean="0">
                          <a:solidFill>
                            <a:schemeClr val="tx1"/>
                          </a:solidFill>
                        </a:rPr>
                        <a:t>src_ip</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err="1" smtClean="0">
                          <a:solidFill>
                            <a:schemeClr val="tx1"/>
                          </a:solidFill>
                        </a:rPr>
                        <a:t>server_ip</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err="1" smtClean="0">
                          <a:solidFill>
                            <a:schemeClr val="tx1"/>
                          </a:solidFill>
                        </a:rPr>
                        <a:t>time_stamp</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err="1" smtClean="0">
                          <a:solidFill>
                            <a:schemeClr val="tx1"/>
                          </a:solidFill>
                        </a:rPr>
                        <a:t>req_line</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l"/>
                      <a:r>
                        <a:rPr lang="en-US" sz="1200" dirty="0" smtClean="0">
                          <a:solidFill>
                            <a:schemeClr val="tx1"/>
                          </a:solidFill>
                        </a:rPr>
                        <a:t>...</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001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128.0.0.1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208.29.69.138</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10/May/2011:09:52:53</a:t>
                      </a:r>
                      <a:r>
                        <a:rPr lang="en-US" sz="1000" baseline="0" dirty="0" smtClean="0"/>
                        <a:t> </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GET</a:t>
                      </a:r>
                      <a:r>
                        <a:rPr lang="en-US" sz="1000" baseline="0" dirty="0" smtClean="0"/>
                        <a:t> http://www.thedailybeast.com/ HTTP/1.1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002</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192.168.1.2</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157.166.255.18</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12/May/2011:13:24:11 </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GET</a:t>
                      </a:r>
                      <a:r>
                        <a:rPr lang="en-US" sz="1000" baseline="0" dirty="0" smtClean="0"/>
                        <a:t> http://www.cnn.com/ HTTP/1.1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003</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128.0.0.1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74.125.224.72</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13/May/2011:11:05:12 </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GET</a:t>
                      </a:r>
                      <a:r>
                        <a:rPr lang="en-US" sz="1000" baseline="0" dirty="0" smtClean="0"/>
                        <a:t> http://www.google.com/ HTTP/1.1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useBgFill="1">
        <p:nvSpPr>
          <p:cNvPr id="45" name="Rectangle 44"/>
          <p:cNvSpPr/>
          <p:nvPr/>
        </p:nvSpPr>
        <p:spPr bwMode="auto">
          <a:xfrm>
            <a:off x="1038225" y="4714875"/>
            <a:ext cx="7772400" cy="3200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Dense Table</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grpSp>
        <p:nvGrpSpPr>
          <p:cNvPr id="46" name="Group 45"/>
          <p:cNvGrpSpPr/>
          <p:nvPr/>
        </p:nvGrpSpPr>
        <p:grpSpPr>
          <a:xfrm>
            <a:off x="1495425" y="6177915"/>
            <a:ext cx="5256847" cy="274320"/>
            <a:chOff x="960120" y="5669280"/>
            <a:chExt cx="5256847" cy="228600"/>
          </a:xfrm>
        </p:grpSpPr>
        <p:graphicFrame>
          <p:nvGraphicFramePr>
            <p:cNvPr id="47" name="Object 46"/>
            <p:cNvGraphicFramePr>
              <a:graphicFrameLocks noChangeAspect="1"/>
            </p:cNvGraphicFramePr>
            <p:nvPr/>
          </p:nvGraphicFramePr>
          <p:xfrm>
            <a:off x="960120" y="5669280"/>
            <a:ext cx="91440" cy="228600"/>
          </p:xfrm>
          <a:graphic>
            <a:graphicData uri="http://schemas.openxmlformats.org/presentationml/2006/ole">
              <mc:AlternateContent xmlns:mc="http://schemas.openxmlformats.org/markup-compatibility/2006">
                <mc:Choice xmlns:v="urn:schemas-microsoft-com:vml" Requires="v">
                  <p:oleObj spid="_x0000_s1318" name="Equation" r:id="rId5" imgW="75971" imgH="190477" progId="Equation.3">
                    <p:embed/>
                  </p:oleObj>
                </mc:Choice>
                <mc:Fallback>
                  <p:oleObj name="Equation" r:id="rId5" imgW="75971" imgH="190477"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120" y="5669280"/>
                          <a:ext cx="9144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7"/>
            <p:cNvGraphicFramePr>
              <a:graphicFrameLocks noChangeAspect="1"/>
            </p:cNvGraphicFramePr>
            <p:nvPr/>
          </p:nvGraphicFramePr>
          <p:xfrm>
            <a:off x="1737360" y="5669280"/>
            <a:ext cx="90487" cy="228600"/>
          </p:xfrm>
          <a:graphic>
            <a:graphicData uri="http://schemas.openxmlformats.org/presentationml/2006/ole">
              <mc:AlternateContent xmlns:mc="http://schemas.openxmlformats.org/markup-compatibility/2006">
                <mc:Choice xmlns:v="urn:schemas-microsoft-com:vml" Requires="v">
                  <p:oleObj spid="_x0000_s1319" name="Equation" r:id="rId7" imgW="75971" imgH="190477" progId="Equation.3">
                    <p:embed/>
                  </p:oleObj>
                </mc:Choice>
                <mc:Fallback>
                  <p:oleObj name="Equation" r:id="rId7" imgW="75971" imgH="190477"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7360" y="5669280"/>
                          <a:ext cx="90487"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8"/>
            <p:cNvGraphicFramePr>
              <a:graphicFrameLocks noChangeAspect="1"/>
            </p:cNvGraphicFramePr>
            <p:nvPr/>
          </p:nvGraphicFramePr>
          <p:xfrm>
            <a:off x="2743200" y="5669280"/>
            <a:ext cx="90487" cy="228600"/>
          </p:xfrm>
          <a:graphic>
            <a:graphicData uri="http://schemas.openxmlformats.org/presentationml/2006/ole">
              <mc:AlternateContent xmlns:mc="http://schemas.openxmlformats.org/markup-compatibility/2006">
                <mc:Choice xmlns:v="urn:schemas-microsoft-com:vml" Requires="v">
                  <p:oleObj spid="_x0000_s1320" name="Equation" r:id="rId8" imgW="75971" imgH="190477" progId="Equation.3">
                    <p:embed/>
                  </p:oleObj>
                </mc:Choice>
                <mc:Fallback>
                  <p:oleObj name="Equation" r:id="rId8" imgW="75971" imgH="190477"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5669280"/>
                          <a:ext cx="90487"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9"/>
            <p:cNvGraphicFramePr>
              <a:graphicFrameLocks noChangeAspect="1"/>
            </p:cNvGraphicFramePr>
            <p:nvPr/>
          </p:nvGraphicFramePr>
          <p:xfrm>
            <a:off x="4023360" y="5669280"/>
            <a:ext cx="90487" cy="228600"/>
          </p:xfrm>
          <a:graphic>
            <a:graphicData uri="http://schemas.openxmlformats.org/presentationml/2006/ole">
              <mc:AlternateContent xmlns:mc="http://schemas.openxmlformats.org/markup-compatibility/2006">
                <mc:Choice xmlns:v="urn:schemas-microsoft-com:vml" Requires="v">
                  <p:oleObj spid="_x0000_s1321" name="Equation" r:id="rId9" imgW="75971" imgH="190477" progId="Equation.3">
                    <p:embed/>
                  </p:oleObj>
                </mc:Choice>
                <mc:Fallback>
                  <p:oleObj name="Equation" r:id="rId9" imgW="75971" imgH="190477"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3360" y="5669280"/>
                          <a:ext cx="90487"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10"/>
            <p:cNvGraphicFramePr>
              <a:graphicFrameLocks noChangeAspect="1"/>
            </p:cNvGraphicFramePr>
            <p:nvPr/>
          </p:nvGraphicFramePr>
          <p:xfrm>
            <a:off x="6126480" y="5669280"/>
            <a:ext cx="90487" cy="228600"/>
          </p:xfrm>
          <a:graphic>
            <a:graphicData uri="http://schemas.openxmlformats.org/presentationml/2006/ole">
              <mc:AlternateContent xmlns:mc="http://schemas.openxmlformats.org/markup-compatibility/2006">
                <mc:Choice xmlns:v="urn:schemas-microsoft-com:vml" Requires="v">
                  <p:oleObj spid="_x0000_s1322" name="Equation" r:id="rId11" imgW="75971" imgH="190477" progId="Equation.3">
                    <p:embed/>
                  </p:oleObj>
                </mc:Choice>
                <mc:Fallback>
                  <p:oleObj name="Equation" r:id="rId11" imgW="75971" imgH="190477"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6480" y="5669280"/>
                          <a:ext cx="90487"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smtClean="0"/>
              <a:t>Graph Construction Using D4M:</a:t>
            </a:r>
            <a:br>
              <a:rPr lang="en-US" dirty="0" smtClean="0"/>
            </a:br>
            <a:r>
              <a:rPr lang="en-US" dirty="0" smtClean="0"/>
              <a:t>Explode Schema</a:t>
            </a:r>
            <a:endParaRPr lang="en-US" dirty="0"/>
          </a:p>
        </p:txBody>
      </p:sp>
      <p:grpSp>
        <p:nvGrpSpPr>
          <p:cNvPr id="46" name="Group 49"/>
          <p:cNvGrpSpPr/>
          <p:nvPr/>
        </p:nvGrpSpPr>
        <p:grpSpPr>
          <a:xfrm>
            <a:off x="809625" y="1688592"/>
            <a:ext cx="8229600" cy="952214"/>
            <a:chOff x="457200" y="1490472"/>
            <a:chExt cx="8229600" cy="952214"/>
          </a:xfrm>
        </p:grpSpPr>
        <p:sp>
          <p:nvSpPr>
            <p:cNvPr id="47" name="Flowchart: Magnetic Disk 3"/>
            <p:cNvSpPr/>
            <p:nvPr/>
          </p:nvSpPr>
          <p:spPr bwMode="auto">
            <a:xfrm>
              <a:off x="3840480" y="1508760"/>
              <a:ext cx="1280160" cy="914400"/>
            </a:xfrm>
            <a:prstGeom prst="flowChartMagneticDisk">
              <a:avLst/>
            </a:prstGeom>
            <a:solidFill>
              <a:srgbClr val="D2DDF2"/>
            </a:solidFill>
            <a:ln w="12700" cap="flat" cmpd="sng" algn="ctr">
              <a:solidFill>
                <a:srgbClr val="FFFFF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Distributed Database</a:t>
              </a:r>
            </a:p>
          </p:txBody>
        </p:sp>
        <p:pic>
          <p:nvPicPr>
            <p:cNvPr id="48" name="Picture 47" descr="dynamicgraphs.png"/>
            <p:cNvPicPr>
              <a:picLocks noChangeAspect="1"/>
            </p:cNvPicPr>
            <p:nvPr/>
          </p:nvPicPr>
          <p:blipFill>
            <a:blip r:embed="rId3" cstate="print">
              <a:duotone>
                <a:srgbClr val="919191">
                  <a:shade val="45000"/>
                  <a:satMod val="135000"/>
                </a:srgbClr>
                <a:prstClr val="white"/>
              </a:duotone>
            </a:blip>
            <a:stretch>
              <a:fillRect/>
            </a:stretch>
          </p:blipFill>
          <p:spPr>
            <a:xfrm>
              <a:off x="7772400" y="1490472"/>
              <a:ext cx="914400" cy="952214"/>
            </a:xfrm>
            <a:prstGeom prst="rect">
              <a:avLst/>
            </a:prstGeom>
            <a:effectLst>
              <a:outerShdw blurRad="50800" dist="38100" dir="2700000" algn="tl" rotWithShape="0">
                <a:prstClr val="black">
                  <a:alpha val="40000"/>
                </a:prstClr>
              </a:outerShdw>
            </a:effectLst>
          </p:spPr>
        </p:pic>
        <p:sp useBgFill="1">
          <p:nvSpPr>
            <p:cNvPr id="49" name="Folded Corner 48"/>
            <p:cNvSpPr/>
            <p:nvPr/>
          </p:nvSpPr>
          <p:spPr bwMode="auto">
            <a:xfrm>
              <a:off x="45720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lumMod val="65000"/>
                    </a:srgbClr>
                  </a:solidFill>
                  <a:effectLst/>
                  <a:uLnTx/>
                  <a:uFillTx/>
                  <a:latin typeface="Arial" charset="0"/>
                </a:rPr>
                <a:t>Raw Data</a:t>
              </a:r>
            </a:p>
          </p:txBody>
        </p:sp>
        <p:sp useBgFill="1">
          <p:nvSpPr>
            <p:cNvPr id="50" name="Folded Corner 49"/>
            <p:cNvSpPr/>
            <p:nvPr/>
          </p:nvSpPr>
          <p:spPr bwMode="auto">
            <a:xfrm>
              <a:off x="214884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CSV Files</a:t>
              </a:r>
            </a:p>
          </p:txBody>
        </p:sp>
        <p:sp useBgFill="1">
          <p:nvSpPr>
            <p:cNvPr id="51" name="Folded Corner 17"/>
            <p:cNvSpPr/>
            <p:nvPr/>
          </p:nvSpPr>
          <p:spPr bwMode="auto">
            <a:xfrm>
              <a:off x="608076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err="1" smtClean="0">
                  <a:ln>
                    <a:noFill/>
                  </a:ln>
                  <a:solidFill>
                    <a:srgbClr val="FFFFFF">
                      <a:lumMod val="65000"/>
                    </a:srgbClr>
                  </a:solidFill>
                  <a:effectLst/>
                  <a:uLnTx/>
                  <a:uFillTx/>
                  <a:latin typeface="Arial" charset="0"/>
                </a:rPr>
                <a:t>Assoc.Arrays</a:t>
              </a:r>
              <a:endParaRPr kumimoji="0" lang="en-US" sz="1200" b="1" i="0" u="none" strike="noStrike" kern="0" cap="none" spc="0" normalizeH="0" baseline="0" noProof="0" dirty="0" smtClean="0">
                <a:ln>
                  <a:noFill/>
                </a:ln>
                <a:solidFill>
                  <a:srgbClr val="FFFFFF">
                    <a:lumMod val="65000"/>
                  </a:srgbClr>
                </a:solidFill>
                <a:effectLst/>
                <a:uLnTx/>
                <a:uFillTx/>
                <a:latin typeface="Arial" charset="0"/>
              </a:endParaRPr>
            </a:p>
          </p:txBody>
        </p:sp>
        <p:sp>
          <p:nvSpPr>
            <p:cNvPr id="52" name="Right Arrow 21"/>
            <p:cNvSpPr/>
            <p:nvPr/>
          </p:nvSpPr>
          <p:spPr bwMode="auto">
            <a:xfrm>
              <a:off x="128016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53" name="Right Arrow 52"/>
            <p:cNvSpPr/>
            <p:nvPr/>
          </p:nvSpPr>
          <p:spPr bwMode="auto">
            <a:xfrm>
              <a:off x="2971800" y="1828800"/>
              <a:ext cx="77724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54" name="Right Arrow 53"/>
            <p:cNvSpPr/>
            <p:nvPr/>
          </p:nvSpPr>
          <p:spPr bwMode="auto">
            <a:xfrm>
              <a:off x="521208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55" name="Right Arrow 54"/>
            <p:cNvSpPr/>
            <p:nvPr/>
          </p:nvSpPr>
          <p:spPr bwMode="auto">
            <a:xfrm>
              <a:off x="690372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grpSp>
      <p:graphicFrame>
        <p:nvGraphicFramePr>
          <p:cNvPr id="56" name="Table 55"/>
          <p:cNvGraphicFramePr>
            <a:graphicFrameLocks noGrp="1"/>
          </p:cNvGraphicFramePr>
          <p:nvPr/>
        </p:nvGraphicFramePr>
        <p:xfrm>
          <a:off x="3598545" y="3124200"/>
          <a:ext cx="2651760" cy="1097280"/>
        </p:xfrm>
        <a:graphic>
          <a:graphicData uri="http://schemas.openxmlformats.org/drawingml/2006/table">
            <a:tbl>
              <a:tblPr firstRow="1" bandRow="1"/>
              <a:tblGrid>
                <a:gridCol w="640080"/>
                <a:gridCol w="914400"/>
                <a:gridCol w="1097280"/>
              </a:tblGrid>
              <a:tr h="274320">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err="1" smtClean="0">
                          <a:solidFill>
                            <a:schemeClr val="tx1"/>
                          </a:solidFill>
                        </a:rPr>
                        <a:t>log_id</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err="1" smtClean="0">
                          <a:solidFill>
                            <a:schemeClr val="tx1"/>
                          </a:solidFill>
                        </a:rPr>
                        <a:t>src_ip</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err="1" smtClean="0">
                          <a:solidFill>
                            <a:schemeClr val="tx1"/>
                          </a:solidFill>
                        </a:rPr>
                        <a:t>server_ip</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001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128.0.0.1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208.29.69.138</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002</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192.168.1.2</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157.166.255.18</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003</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128.0.0.1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r>
                        <a:rPr lang="en-US" sz="1000" dirty="0" smtClean="0"/>
                        <a:t>74.125.224.72</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useBgFill="1">
        <p:nvSpPr>
          <p:cNvPr id="57" name="Rectangle 56"/>
          <p:cNvSpPr/>
          <p:nvPr/>
        </p:nvSpPr>
        <p:spPr bwMode="auto">
          <a:xfrm>
            <a:off x="3324225" y="2712720"/>
            <a:ext cx="3200400" cy="3200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Dense Table</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graphicFrame>
        <p:nvGraphicFramePr>
          <p:cNvPr id="58" name="Table 57"/>
          <p:cNvGraphicFramePr>
            <a:graphicFrameLocks noGrp="1"/>
          </p:cNvGraphicFramePr>
          <p:nvPr/>
        </p:nvGraphicFramePr>
        <p:xfrm>
          <a:off x="809625" y="5273040"/>
          <a:ext cx="8229600" cy="1097280"/>
        </p:xfrm>
        <a:graphic>
          <a:graphicData uri="http://schemas.openxmlformats.org/drawingml/2006/table">
            <a:tbl>
              <a:tblPr firstRow="1" bandRow="1"/>
              <a:tblGrid>
                <a:gridCol w="777240"/>
                <a:gridCol w="1097280"/>
                <a:gridCol w="1280160"/>
                <a:gridCol w="1691640"/>
                <a:gridCol w="1691640"/>
                <a:gridCol w="1691640"/>
              </a:tblGrid>
              <a:tr h="182880">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endParaRPr lang="en-US" sz="1200" dirty="0">
                        <a:solidFill>
                          <a:schemeClr val="tx1"/>
                        </a:solidFill>
                      </a:endParaRPr>
                    </a:p>
                  </a:txBody>
                  <a:tcPr marL="0" marR="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000" dirty="0" smtClean="0">
                          <a:solidFill>
                            <a:schemeClr val="tx1"/>
                          </a:solidFill>
                        </a:rPr>
                        <a:t>src_ip|128.0.0.1</a:t>
                      </a:r>
                      <a:endParaRPr lang="en-US" sz="1000" dirty="0">
                        <a:solidFill>
                          <a:schemeClr val="tx1"/>
                        </a:solidFill>
                      </a:endParaRPr>
                    </a:p>
                  </a:txBody>
                  <a:tcPr marL="0" marR="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000" dirty="0" smtClean="0">
                          <a:solidFill>
                            <a:schemeClr val="tx1"/>
                          </a:solidFill>
                        </a:rPr>
                        <a:t>src_ip|192.168.1.2</a:t>
                      </a:r>
                      <a:endParaRPr lang="en-US" sz="1000" dirty="0">
                        <a:solidFill>
                          <a:schemeClr val="tx1"/>
                        </a:solidFill>
                      </a:endParaRPr>
                    </a:p>
                  </a:txBody>
                  <a:tcPr marL="0" marR="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server_ip|157.166.255.18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server_ip|208.29.69.138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l"/>
                      <a:r>
                        <a:rPr lang="en-US" sz="1000" dirty="0" smtClean="0">
                          <a:solidFill>
                            <a:schemeClr val="tx1"/>
                          </a:solidFill>
                        </a:rPr>
                        <a:t>server_ip|74.125.224.72</a:t>
                      </a:r>
                      <a:endParaRPr lang="en-US" sz="1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log_id|001</a:t>
                      </a:r>
                      <a:endParaRPr lang="en-US" sz="1000" dirty="0"/>
                    </a:p>
                  </a:txBody>
                  <a:tcPr marL="0" mar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2DDF2"/>
                    </a:solid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log_id|002</a:t>
                      </a:r>
                      <a:endParaRPr lang="en-US" sz="1000" dirty="0"/>
                    </a:p>
                  </a:txBody>
                  <a:tcPr marL="0" mar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2DDF2"/>
                    </a:solid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log_id|003</a:t>
                      </a:r>
                      <a:endParaRPr lang="en-US" sz="1000" dirty="0"/>
                    </a:p>
                  </a:txBody>
                  <a:tcPr marL="0" mar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2DDF2"/>
                    </a:solid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useBgFill="1">
        <p:nvSpPr>
          <p:cNvPr id="59" name="Rectangle 58"/>
          <p:cNvSpPr/>
          <p:nvPr/>
        </p:nvSpPr>
        <p:spPr bwMode="auto">
          <a:xfrm>
            <a:off x="1266825" y="6461760"/>
            <a:ext cx="7315200" cy="3200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Exploded Table</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grpSp>
        <p:nvGrpSpPr>
          <p:cNvPr id="60" name="Group 59"/>
          <p:cNvGrpSpPr/>
          <p:nvPr/>
        </p:nvGrpSpPr>
        <p:grpSpPr>
          <a:xfrm>
            <a:off x="809625" y="3124200"/>
            <a:ext cx="3429000" cy="3246120"/>
            <a:chOff x="457200" y="2514600"/>
            <a:chExt cx="3429000" cy="3246120"/>
          </a:xfrm>
        </p:grpSpPr>
        <p:sp>
          <p:nvSpPr>
            <p:cNvPr id="61" name="Rectangle 60"/>
            <p:cNvSpPr/>
            <p:nvPr/>
          </p:nvSpPr>
          <p:spPr bwMode="auto">
            <a:xfrm>
              <a:off x="1280160" y="2743200"/>
              <a:ext cx="1463040" cy="640080"/>
            </a:xfrm>
            <a:prstGeom prst="rect">
              <a:avLst/>
            </a:prstGeom>
            <a:solidFill>
              <a:srgbClr val="FFFFC6"/>
            </a:solidFill>
            <a:ln w="25400" cap="rnd" cmpd="sng" algn="ctr">
              <a:solidFill>
                <a:srgbClr val="00AE00"/>
              </a:solidFill>
              <a:prstDash val="solid"/>
              <a:round/>
              <a:headEnd type="none" w="lg" len="lg"/>
              <a:tailEnd type="none" w="sm" len="sm"/>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rPr>
                <a:t>Use as row indices</a:t>
              </a:r>
              <a:endParaRPr kumimoji="0" lang="en-US" sz="1800" b="1" i="0" u="none" strike="noStrike" kern="0" cap="none" spc="0" normalizeH="0" baseline="0" noProof="0" dirty="0">
                <a:ln>
                  <a:noFill/>
                </a:ln>
                <a:solidFill>
                  <a:sysClr val="windowText" lastClr="000000"/>
                </a:solidFill>
                <a:effectLst/>
                <a:uLnTx/>
                <a:uFillTx/>
              </a:endParaRPr>
            </a:p>
          </p:txBody>
        </p:sp>
        <p:grpSp>
          <p:nvGrpSpPr>
            <p:cNvPr id="62" name="Group 59"/>
            <p:cNvGrpSpPr/>
            <p:nvPr/>
          </p:nvGrpSpPr>
          <p:grpSpPr>
            <a:xfrm>
              <a:off x="457200" y="3063240"/>
              <a:ext cx="822960" cy="2697480"/>
              <a:chOff x="457200" y="3063240"/>
              <a:chExt cx="822960" cy="2697480"/>
            </a:xfrm>
          </p:grpSpPr>
          <p:sp>
            <p:nvSpPr>
              <p:cNvPr id="66" name="Rectangle 65"/>
              <p:cNvSpPr/>
              <p:nvPr/>
            </p:nvSpPr>
            <p:spPr bwMode="auto">
              <a:xfrm>
                <a:off x="457200" y="4937760"/>
                <a:ext cx="777240" cy="822960"/>
              </a:xfrm>
              <a:prstGeom prst="rect">
                <a:avLst/>
              </a:prstGeom>
              <a:solidFill>
                <a:srgbClr val="00AE00">
                  <a:alpha val="15000"/>
                </a:srgbClr>
              </a:solidFill>
              <a:ln w="25400" cap="rnd" cmpd="sng" algn="ctr">
                <a:solidFill>
                  <a:srgbClr val="00AE00"/>
                </a:solidFill>
                <a:prstDash val="solid"/>
                <a:round/>
                <a:headEnd type="none" w="lg" len="lg"/>
                <a:tailEnd type="none" w="sm" len="sm"/>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67" name="Shape 66"/>
              <p:cNvCxnSpPr>
                <a:stCxn id="61" idx="1"/>
                <a:endCxn id="66" idx="0"/>
              </p:cNvCxnSpPr>
              <p:nvPr/>
            </p:nvCxnSpPr>
            <p:spPr bwMode="auto">
              <a:xfrm rot="10800000" flipV="1">
                <a:off x="845820" y="3063240"/>
                <a:ext cx="434340" cy="1874520"/>
              </a:xfrm>
              <a:prstGeom prst="bentConnector2">
                <a:avLst/>
              </a:prstGeom>
              <a:solidFill>
                <a:srgbClr val="618FFD"/>
              </a:solidFill>
              <a:ln w="25400" cap="flat" cmpd="sng" algn="ctr">
                <a:solidFill>
                  <a:srgbClr val="00AE00"/>
                </a:solidFill>
                <a:prstDash val="solid"/>
                <a:round/>
                <a:headEnd type="none" w="sm" len="sm"/>
                <a:tailEnd type="triangle" w="lg" len="lg"/>
              </a:ln>
              <a:effectLst/>
            </p:spPr>
          </p:cxnSp>
        </p:grpSp>
        <p:grpSp>
          <p:nvGrpSpPr>
            <p:cNvPr id="63" name="Group 62"/>
            <p:cNvGrpSpPr/>
            <p:nvPr/>
          </p:nvGrpSpPr>
          <p:grpSpPr>
            <a:xfrm>
              <a:off x="2743200" y="2514600"/>
              <a:ext cx="1143000" cy="1097280"/>
              <a:chOff x="2743200" y="2514600"/>
              <a:chExt cx="1143000" cy="1097280"/>
            </a:xfrm>
          </p:grpSpPr>
          <p:sp>
            <p:nvSpPr>
              <p:cNvPr id="64" name="Rectangle 63"/>
              <p:cNvSpPr/>
              <p:nvPr/>
            </p:nvSpPr>
            <p:spPr bwMode="auto">
              <a:xfrm>
                <a:off x="3246120" y="2514600"/>
                <a:ext cx="640080" cy="1097280"/>
              </a:xfrm>
              <a:prstGeom prst="rect">
                <a:avLst/>
              </a:prstGeom>
              <a:solidFill>
                <a:srgbClr val="00AE00">
                  <a:alpha val="15000"/>
                </a:srgbClr>
              </a:solidFill>
              <a:ln w="25400" cap="rnd" cmpd="sng" algn="ctr">
                <a:solidFill>
                  <a:srgbClr val="00AE00"/>
                </a:solidFill>
                <a:prstDash val="solid"/>
                <a:round/>
                <a:headEnd type="none" w="lg" len="lg"/>
                <a:tailEnd type="none" w="sm" len="sm"/>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65" name="Straight Connector 64"/>
              <p:cNvCxnSpPr>
                <a:stCxn id="61" idx="3"/>
                <a:endCxn id="64" idx="1"/>
              </p:cNvCxnSpPr>
              <p:nvPr/>
            </p:nvCxnSpPr>
            <p:spPr bwMode="auto">
              <a:xfrm>
                <a:off x="2743200" y="3063240"/>
                <a:ext cx="502920" cy="0"/>
              </a:xfrm>
              <a:prstGeom prst="line">
                <a:avLst/>
              </a:prstGeom>
              <a:solidFill>
                <a:srgbClr val="618FFD"/>
              </a:solidFill>
              <a:ln w="25400" cap="flat" cmpd="sng" algn="ctr">
                <a:solidFill>
                  <a:srgbClr val="00AE00"/>
                </a:solidFill>
                <a:prstDash val="solid"/>
                <a:round/>
                <a:headEnd type="none" w="sm" len="sm"/>
                <a:tailEnd type="none" w="sm" len="sm"/>
              </a:ln>
              <a:effectLst/>
            </p:spPr>
          </p:cxnSp>
        </p:grpSp>
      </p:grpSp>
      <p:grpSp>
        <p:nvGrpSpPr>
          <p:cNvPr id="68" name="Group 67"/>
          <p:cNvGrpSpPr/>
          <p:nvPr/>
        </p:nvGrpSpPr>
        <p:grpSpPr>
          <a:xfrm>
            <a:off x="3964305" y="3124200"/>
            <a:ext cx="5074920" cy="3246120"/>
            <a:chOff x="3611880" y="2514600"/>
            <a:chExt cx="5074920" cy="3246120"/>
          </a:xfrm>
        </p:grpSpPr>
        <p:sp>
          <p:nvSpPr>
            <p:cNvPr id="69" name="Rectangle 68"/>
            <p:cNvSpPr/>
            <p:nvPr/>
          </p:nvSpPr>
          <p:spPr bwMode="auto">
            <a:xfrm>
              <a:off x="6400800" y="2606040"/>
              <a:ext cx="2286000" cy="914400"/>
            </a:xfrm>
            <a:prstGeom prst="rect">
              <a:avLst/>
            </a:prstGeom>
            <a:solidFill>
              <a:srgbClr val="FFFFC6"/>
            </a:solidFill>
            <a:ln w="22225" cap="rnd" cmpd="sng" algn="ctr">
              <a:solidFill>
                <a:srgbClr val="FF0000"/>
              </a:solidFill>
              <a:prstDash val="solid"/>
              <a:round/>
              <a:headEnd type="none" w="lg" len="lg"/>
              <a:tailEnd type="none" w="sm" len="sm"/>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rPr>
                <a:t>Create columns for each unique type/value pair </a:t>
              </a:r>
              <a:endParaRPr kumimoji="0" lang="en-US" sz="1800" b="1" i="0" u="none" strike="noStrike" kern="0" cap="none" spc="0" normalizeH="0" baseline="0" noProof="0" dirty="0">
                <a:ln>
                  <a:noFill/>
                </a:ln>
                <a:solidFill>
                  <a:sysClr val="windowText" lastClr="000000"/>
                </a:solidFill>
                <a:effectLst/>
                <a:uLnTx/>
                <a:uFillTx/>
              </a:endParaRPr>
            </a:p>
          </p:txBody>
        </p:sp>
        <p:grpSp>
          <p:nvGrpSpPr>
            <p:cNvPr id="70" name="Group 60"/>
            <p:cNvGrpSpPr/>
            <p:nvPr/>
          </p:nvGrpSpPr>
          <p:grpSpPr>
            <a:xfrm>
              <a:off x="4800600" y="2514600"/>
              <a:ext cx="1600200" cy="1097280"/>
              <a:chOff x="4800600" y="2514600"/>
              <a:chExt cx="1600200" cy="1097280"/>
            </a:xfrm>
          </p:grpSpPr>
          <p:sp>
            <p:nvSpPr>
              <p:cNvPr id="78" name="Rectangle 77"/>
              <p:cNvSpPr/>
              <p:nvPr/>
            </p:nvSpPr>
            <p:spPr bwMode="auto">
              <a:xfrm>
                <a:off x="4800600" y="2514600"/>
                <a:ext cx="1097280" cy="1097280"/>
              </a:xfrm>
              <a:prstGeom prst="rect">
                <a:avLst/>
              </a:prstGeom>
              <a:solidFill>
                <a:srgbClr val="FF0000">
                  <a:alpha val="15000"/>
                </a:srgbClr>
              </a:solidFill>
              <a:ln w="25400" cap="rnd" cmpd="sng" algn="ctr">
                <a:solidFill>
                  <a:srgbClr val="FF0000"/>
                </a:solidFill>
                <a:prstDash val="solid"/>
                <a:round/>
                <a:headEnd type="none" w="lg" len="lg"/>
                <a:tailEnd type="none" w="sm" len="sm"/>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9" name="Straight Connector 78"/>
              <p:cNvCxnSpPr>
                <a:stCxn id="69" idx="1"/>
                <a:endCxn id="78" idx="3"/>
              </p:cNvCxnSpPr>
              <p:nvPr/>
            </p:nvCxnSpPr>
            <p:spPr bwMode="auto">
              <a:xfrm flipH="1">
                <a:off x="5897880" y="3063240"/>
                <a:ext cx="502920" cy="0"/>
              </a:xfrm>
              <a:prstGeom prst="line">
                <a:avLst/>
              </a:prstGeom>
              <a:solidFill>
                <a:srgbClr val="618FFD"/>
              </a:solidFill>
              <a:ln w="25400" cap="flat" cmpd="sng" algn="ctr">
                <a:solidFill>
                  <a:srgbClr val="FF0000"/>
                </a:solidFill>
                <a:prstDash val="solid"/>
                <a:round/>
                <a:headEnd type="none" w="sm" len="sm"/>
                <a:tailEnd type="none" w="lg" len="lg"/>
              </a:ln>
              <a:effectLst/>
            </p:spPr>
          </p:cxnSp>
        </p:grpSp>
        <p:grpSp>
          <p:nvGrpSpPr>
            <p:cNvPr id="71" name="Group 58"/>
            <p:cNvGrpSpPr/>
            <p:nvPr/>
          </p:nvGrpSpPr>
          <p:grpSpPr>
            <a:xfrm>
              <a:off x="3611880" y="3520440"/>
              <a:ext cx="5074920" cy="2240280"/>
              <a:chOff x="3611880" y="3520440"/>
              <a:chExt cx="5074920" cy="2240280"/>
            </a:xfrm>
          </p:grpSpPr>
          <p:sp>
            <p:nvSpPr>
              <p:cNvPr id="72" name="Rectangle 71"/>
              <p:cNvSpPr/>
              <p:nvPr/>
            </p:nvSpPr>
            <p:spPr bwMode="auto">
              <a:xfrm>
                <a:off x="3611880" y="4663440"/>
                <a:ext cx="1691640" cy="1097280"/>
              </a:xfrm>
              <a:prstGeom prst="rect">
                <a:avLst/>
              </a:prstGeom>
              <a:solidFill>
                <a:srgbClr val="FF0000">
                  <a:alpha val="15000"/>
                </a:srgbClr>
              </a:solidFill>
              <a:ln w="25400" cap="rnd" cmpd="sng" algn="ctr">
                <a:solidFill>
                  <a:srgbClr val="FF0000"/>
                </a:solidFill>
                <a:prstDash val="solid"/>
                <a:round/>
                <a:headEnd type="none" w="lg" len="lg"/>
                <a:tailEnd type="none" w="sm" len="sm"/>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3" name="Rectangle 72"/>
              <p:cNvSpPr/>
              <p:nvPr/>
            </p:nvSpPr>
            <p:spPr bwMode="auto">
              <a:xfrm>
                <a:off x="5303520" y="4663440"/>
                <a:ext cx="1691640" cy="1097280"/>
              </a:xfrm>
              <a:prstGeom prst="rect">
                <a:avLst/>
              </a:prstGeom>
              <a:solidFill>
                <a:srgbClr val="FF0000">
                  <a:alpha val="15000"/>
                </a:srgbClr>
              </a:solidFill>
              <a:ln w="25400" cap="rnd" cmpd="sng" algn="ctr">
                <a:solidFill>
                  <a:srgbClr val="FF0000"/>
                </a:solidFill>
                <a:prstDash val="solid"/>
                <a:round/>
                <a:headEnd type="none" w="lg" len="lg"/>
                <a:tailEnd type="none" w="sm" len="sm"/>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Rectangle 73"/>
              <p:cNvSpPr/>
              <p:nvPr/>
            </p:nvSpPr>
            <p:spPr bwMode="auto">
              <a:xfrm>
                <a:off x="6995160" y="4663440"/>
                <a:ext cx="1691640" cy="1097280"/>
              </a:xfrm>
              <a:prstGeom prst="rect">
                <a:avLst/>
              </a:prstGeom>
              <a:solidFill>
                <a:srgbClr val="FF0000">
                  <a:alpha val="15000"/>
                </a:srgbClr>
              </a:solidFill>
              <a:ln w="25400" cap="rnd" cmpd="sng" algn="ctr">
                <a:solidFill>
                  <a:srgbClr val="FF0000"/>
                </a:solidFill>
                <a:prstDash val="solid"/>
                <a:round/>
                <a:headEnd type="none" w="lg" len="lg"/>
                <a:tailEnd type="none" w="sm" len="sm"/>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5" name="Elbow Connector 74"/>
              <p:cNvCxnSpPr>
                <a:stCxn id="69" idx="2"/>
                <a:endCxn id="72" idx="0"/>
              </p:cNvCxnSpPr>
              <p:nvPr/>
            </p:nvCxnSpPr>
            <p:spPr bwMode="auto">
              <a:xfrm rot="5400000">
                <a:off x="5429250" y="2548890"/>
                <a:ext cx="1143000" cy="3086100"/>
              </a:xfrm>
              <a:prstGeom prst="bentConnector3">
                <a:avLst>
                  <a:gd name="adj1" fmla="val 50000"/>
                </a:avLst>
              </a:prstGeom>
              <a:solidFill>
                <a:srgbClr val="618FFD"/>
              </a:solidFill>
              <a:ln w="25400" cap="flat" cmpd="sng" algn="ctr">
                <a:solidFill>
                  <a:srgbClr val="FF0000"/>
                </a:solidFill>
                <a:prstDash val="solid"/>
                <a:round/>
                <a:headEnd type="none" w="sm" len="sm"/>
                <a:tailEnd type="triangle" w="lg" len="lg"/>
              </a:ln>
              <a:effectLst/>
            </p:spPr>
          </p:cxnSp>
          <p:cxnSp>
            <p:nvCxnSpPr>
              <p:cNvPr id="76" name="Elbow Connector 75"/>
              <p:cNvCxnSpPr>
                <a:stCxn id="69" idx="2"/>
                <a:endCxn id="73" idx="0"/>
              </p:cNvCxnSpPr>
              <p:nvPr/>
            </p:nvCxnSpPr>
            <p:spPr bwMode="auto">
              <a:xfrm rot="5400000">
                <a:off x="6275070" y="3394710"/>
                <a:ext cx="1143000" cy="1394460"/>
              </a:xfrm>
              <a:prstGeom prst="bentConnector3">
                <a:avLst>
                  <a:gd name="adj1" fmla="val 50000"/>
                </a:avLst>
              </a:prstGeom>
              <a:solidFill>
                <a:srgbClr val="618FFD"/>
              </a:solidFill>
              <a:ln w="25400" cap="flat" cmpd="sng" algn="ctr">
                <a:solidFill>
                  <a:srgbClr val="FF0000"/>
                </a:solidFill>
                <a:prstDash val="solid"/>
                <a:round/>
                <a:headEnd type="none" w="sm" len="sm"/>
                <a:tailEnd type="triangle" w="lg" len="lg"/>
              </a:ln>
              <a:effectLst/>
            </p:spPr>
          </p:cxnSp>
          <p:cxnSp>
            <p:nvCxnSpPr>
              <p:cNvPr id="77" name="Elbow Connector 76"/>
              <p:cNvCxnSpPr>
                <a:stCxn id="69" idx="2"/>
                <a:endCxn id="74" idx="0"/>
              </p:cNvCxnSpPr>
              <p:nvPr/>
            </p:nvCxnSpPr>
            <p:spPr bwMode="auto">
              <a:xfrm rot="16200000" flipH="1">
                <a:off x="7120890" y="3943350"/>
                <a:ext cx="1143000" cy="297180"/>
              </a:xfrm>
              <a:prstGeom prst="bentConnector3">
                <a:avLst>
                  <a:gd name="adj1" fmla="val 50000"/>
                </a:avLst>
              </a:prstGeom>
              <a:solidFill>
                <a:srgbClr val="618FFD"/>
              </a:solidFill>
              <a:ln w="25400" cap="flat" cmpd="sng" algn="ctr">
                <a:solidFill>
                  <a:srgbClr val="FF0000"/>
                </a:solidFill>
                <a:prstDash val="solid"/>
                <a:round/>
                <a:headEnd type="none" w="sm" len="sm"/>
                <a:tailEnd type="triangle" w="lg" len="lg"/>
              </a:ln>
              <a:effectLst/>
            </p:spPr>
          </p:cxnSp>
        </p:gr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up)">
                                      <p:cBhvr>
                                        <p:cTn id="10"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smtClean="0"/>
              <a:t>Graph Construction Using D4M:</a:t>
            </a:r>
            <a:br>
              <a:rPr lang="en-US" dirty="0" smtClean="0"/>
            </a:br>
            <a:r>
              <a:rPr lang="en-US" dirty="0" smtClean="0"/>
              <a:t>Storing Exploded Data as Triples</a:t>
            </a:r>
            <a:endParaRPr lang="en-US" dirty="0"/>
          </a:p>
        </p:txBody>
      </p:sp>
      <p:grpSp>
        <p:nvGrpSpPr>
          <p:cNvPr id="27" name="Group 49"/>
          <p:cNvGrpSpPr/>
          <p:nvPr/>
        </p:nvGrpSpPr>
        <p:grpSpPr>
          <a:xfrm>
            <a:off x="819150" y="1679067"/>
            <a:ext cx="8229600" cy="952214"/>
            <a:chOff x="457200" y="1490472"/>
            <a:chExt cx="8229600" cy="952214"/>
          </a:xfrm>
        </p:grpSpPr>
        <p:sp>
          <p:nvSpPr>
            <p:cNvPr id="28" name="Flowchart: Magnetic Disk 3"/>
            <p:cNvSpPr/>
            <p:nvPr/>
          </p:nvSpPr>
          <p:spPr bwMode="auto">
            <a:xfrm>
              <a:off x="3840480" y="1508760"/>
              <a:ext cx="1280160" cy="914400"/>
            </a:xfrm>
            <a:prstGeom prst="flowChartMagneticDisk">
              <a:avLst/>
            </a:prstGeom>
            <a:solidFill>
              <a:srgbClr val="D2DDF2"/>
            </a:solidFill>
            <a:ln w="12700" cap="flat" cmpd="sng" algn="ctr">
              <a:solidFill>
                <a:srgbClr val="FFFFF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Distributed Database</a:t>
              </a:r>
            </a:p>
          </p:txBody>
        </p:sp>
        <p:pic>
          <p:nvPicPr>
            <p:cNvPr id="29" name="Picture 28" descr="dynamicgraphs.png"/>
            <p:cNvPicPr>
              <a:picLocks noChangeAspect="1"/>
            </p:cNvPicPr>
            <p:nvPr/>
          </p:nvPicPr>
          <p:blipFill>
            <a:blip r:embed="rId3" cstate="print">
              <a:duotone>
                <a:srgbClr val="919191">
                  <a:shade val="45000"/>
                  <a:satMod val="135000"/>
                </a:srgbClr>
                <a:prstClr val="white"/>
              </a:duotone>
            </a:blip>
            <a:stretch>
              <a:fillRect/>
            </a:stretch>
          </p:blipFill>
          <p:spPr>
            <a:xfrm>
              <a:off x="7772400" y="1490472"/>
              <a:ext cx="914400" cy="952214"/>
            </a:xfrm>
            <a:prstGeom prst="rect">
              <a:avLst/>
            </a:prstGeom>
            <a:effectLst>
              <a:outerShdw blurRad="50800" dist="38100" dir="2700000" algn="tl" rotWithShape="0">
                <a:prstClr val="black">
                  <a:alpha val="40000"/>
                </a:prstClr>
              </a:outerShdw>
            </a:effectLst>
          </p:spPr>
        </p:pic>
        <p:sp useBgFill="1">
          <p:nvSpPr>
            <p:cNvPr id="30" name="Folded Corner 29"/>
            <p:cNvSpPr/>
            <p:nvPr/>
          </p:nvSpPr>
          <p:spPr bwMode="auto">
            <a:xfrm>
              <a:off x="45720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lumMod val="65000"/>
                    </a:srgbClr>
                  </a:solidFill>
                  <a:effectLst/>
                  <a:uLnTx/>
                  <a:uFillTx/>
                  <a:latin typeface="Arial" charset="0"/>
                </a:rPr>
                <a:t>Raw Data</a:t>
              </a:r>
            </a:p>
          </p:txBody>
        </p:sp>
        <p:sp useBgFill="1">
          <p:nvSpPr>
            <p:cNvPr id="31" name="Folded Corner 30"/>
            <p:cNvSpPr/>
            <p:nvPr/>
          </p:nvSpPr>
          <p:spPr bwMode="auto">
            <a:xfrm>
              <a:off x="214884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CSV Files</a:t>
              </a:r>
            </a:p>
          </p:txBody>
        </p:sp>
        <p:sp useBgFill="1">
          <p:nvSpPr>
            <p:cNvPr id="32" name="Folded Corner 17"/>
            <p:cNvSpPr/>
            <p:nvPr/>
          </p:nvSpPr>
          <p:spPr bwMode="auto">
            <a:xfrm>
              <a:off x="608076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err="1" smtClean="0">
                  <a:ln>
                    <a:noFill/>
                  </a:ln>
                  <a:solidFill>
                    <a:srgbClr val="FFFFFF">
                      <a:lumMod val="65000"/>
                    </a:srgbClr>
                  </a:solidFill>
                  <a:effectLst/>
                  <a:uLnTx/>
                  <a:uFillTx/>
                  <a:latin typeface="Arial" charset="0"/>
                </a:rPr>
                <a:t>Assoc.Arrays</a:t>
              </a:r>
              <a:endParaRPr kumimoji="0" lang="en-US" sz="1200" b="1" i="0" u="none" strike="noStrike" kern="0" cap="none" spc="0" normalizeH="0" baseline="0" noProof="0" dirty="0" smtClean="0">
                <a:ln>
                  <a:noFill/>
                </a:ln>
                <a:solidFill>
                  <a:srgbClr val="FFFFFF">
                    <a:lumMod val="65000"/>
                  </a:srgbClr>
                </a:solidFill>
                <a:effectLst/>
                <a:uLnTx/>
                <a:uFillTx/>
                <a:latin typeface="Arial" charset="0"/>
              </a:endParaRPr>
            </a:p>
          </p:txBody>
        </p:sp>
        <p:sp>
          <p:nvSpPr>
            <p:cNvPr id="33" name="Right Arrow 21"/>
            <p:cNvSpPr/>
            <p:nvPr/>
          </p:nvSpPr>
          <p:spPr bwMode="auto">
            <a:xfrm>
              <a:off x="128016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34" name="Right Arrow 33"/>
            <p:cNvSpPr/>
            <p:nvPr/>
          </p:nvSpPr>
          <p:spPr bwMode="auto">
            <a:xfrm>
              <a:off x="2971800" y="1828800"/>
              <a:ext cx="77724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37" name="Right Arrow 36"/>
            <p:cNvSpPr/>
            <p:nvPr/>
          </p:nvSpPr>
          <p:spPr bwMode="auto">
            <a:xfrm>
              <a:off x="521208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38" name="Right Arrow 37"/>
            <p:cNvSpPr/>
            <p:nvPr/>
          </p:nvSpPr>
          <p:spPr bwMode="auto">
            <a:xfrm>
              <a:off x="690372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grpSp>
      <p:graphicFrame>
        <p:nvGraphicFramePr>
          <p:cNvPr id="39" name="Table 38"/>
          <p:cNvGraphicFramePr>
            <a:graphicFrameLocks noGrp="1"/>
          </p:cNvGraphicFramePr>
          <p:nvPr/>
        </p:nvGraphicFramePr>
        <p:xfrm>
          <a:off x="819150" y="3114675"/>
          <a:ext cx="8229600" cy="1097280"/>
        </p:xfrm>
        <a:graphic>
          <a:graphicData uri="http://schemas.openxmlformats.org/drawingml/2006/table">
            <a:tbl>
              <a:tblPr firstRow="1" bandRow="1"/>
              <a:tblGrid>
                <a:gridCol w="777240"/>
                <a:gridCol w="1097280"/>
                <a:gridCol w="1280160"/>
                <a:gridCol w="1691640"/>
                <a:gridCol w="1691640"/>
                <a:gridCol w="1691640"/>
              </a:tblGrid>
              <a:tr h="182880">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endParaRPr lang="en-US" sz="1200" dirty="0">
                        <a:solidFill>
                          <a:schemeClr val="tx1"/>
                        </a:solidFill>
                      </a:endParaRPr>
                    </a:p>
                  </a:txBody>
                  <a:tcPr marL="0" marR="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000" dirty="0" smtClean="0">
                          <a:solidFill>
                            <a:schemeClr val="tx1"/>
                          </a:solidFill>
                        </a:rPr>
                        <a:t>src_ip|128.0.0.1</a:t>
                      </a:r>
                      <a:endParaRPr lang="en-US" sz="1000" dirty="0">
                        <a:solidFill>
                          <a:schemeClr val="tx1"/>
                        </a:solidFill>
                      </a:endParaRPr>
                    </a:p>
                  </a:txBody>
                  <a:tcPr marL="0" marR="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000" dirty="0" smtClean="0">
                          <a:solidFill>
                            <a:schemeClr val="tx1"/>
                          </a:solidFill>
                        </a:rPr>
                        <a:t>src_ip|192.168.1.2</a:t>
                      </a:r>
                      <a:endParaRPr lang="en-US" sz="1000" dirty="0">
                        <a:solidFill>
                          <a:schemeClr val="tx1"/>
                        </a:solidFill>
                      </a:endParaRPr>
                    </a:p>
                  </a:txBody>
                  <a:tcPr marL="0" marR="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server_ip|157.166.255.18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server_ip|208.29.69.138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l"/>
                      <a:r>
                        <a:rPr lang="en-US" sz="1000" dirty="0" smtClean="0">
                          <a:solidFill>
                            <a:schemeClr val="tx1"/>
                          </a:solidFill>
                        </a:rPr>
                        <a:t>server_ip|74.125.224.72</a:t>
                      </a:r>
                      <a:endParaRPr lang="en-US" sz="1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log_id|001</a:t>
                      </a:r>
                      <a:endParaRPr lang="en-US" sz="1000" dirty="0"/>
                    </a:p>
                  </a:txBody>
                  <a:tcPr marL="0" mar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2DDF2"/>
                    </a:solid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log_id|002</a:t>
                      </a:r>
                      <a:endParaRPr lang="en-US" sz="1000" dirty="0"/>
                    </a:p>
                  </a:txBody>
                  <a:tcPr marL="0" mar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2DDF2"/>
                    </a:solid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log_id|003</a:t>
                      </a:r>
                      <a:endParaRPr lang="en-US" sz="1000" dirty="0"/>
                    </a:p>
                  </a:txBody>
                  <a:tcPr marL="0" mar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2DDF2"/>
                    </a:solid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0</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useBgFill="1">
        <p:nvSpPr>
          <p:cNvPr id="40" name="Rectangle 39"/>
          <p:cNvSpPr/>
          <p:nvPr/>
        </p:nvSpPr>
        <p:spPr bwMode="auto">
          <a:xfrm>
            <a:off x="1276350" y="2703195"/>
            <a:ext cx="7315200" cy="3200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Exploded Table</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sp>
        <p:nvSpPr>
          <p:cNvPr id="41" name="Rectangle 40"/>
          <p:cNvSpPr/>
          <p:nvPr/>
        </p:nvSpPr>
        <p:spPr bwMode="auto">
          <a:xfrm>
            <a:off x="2686051" y="4303395"/>
            <a:ext cx="4743450" cy="685800"/>
          </a:xfrm>
          <a:prstGeom prst="rect">
            <a:avLst/>
          </a:prstGeom>
          <a:solidFill>
            <a:srgbClr val="FFFFC6"/>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D4M stores the triple data representing both the exploded table and its transpose</a:t>
            </a:r>
            <a:endParaRPr kumimoji="0" lang="en-US" sz="1600" b="1" i="0" u="none" strike="noStrike" kern="0" cap="none" spc="0" normalizeH="0" baseline="0" noProof="0" dirty="0" smtClean="0">
              <a:ln>
                <a:noFill/>
              </a:ln>
              <a:solidFill>
                <a:srgbClr val="000000"/>
              </a:solidFill>
              <a:effectLst/>
              <a:uLnTx/>
              <a:uFillTx/>
              <a:latin typeface="Arial" charset="0"/>
            </a:endParaRPr>
          </a:p>
        </p:txBody>
      </p:sp>
      <p:sp useBgFill="1">
        <p:nvSpPr>
          <p:cNvPr id="42" name="Rectangle 41"/>
          <p:cNvSpPr/>
          <p:nvPr/>
        </p:nvSpPr>
        <p:spPr bwMode="auto">
          <a:xfrm>
            <a:off x="681990" y="5080635"/>
            <a:ext cx="4114800" cy="3200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Table Triples</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sp useBgFill="1">
        <p:nvSpPr>
          <p:cNvPr id="43" name="Rectangle 42"/>
          <p:cNvSpPr/>
          <p:nvPr/>
        </p:nvSpPr>
        <p:spPr bwMode="auto">
          <a:xfrm>
            <a:off x="5071110" y="5080635"/>
            <a:ext cx="4114800" cy="3200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Table Transpose Triples</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graphicFrame>
        <p:nvGraphicFramePr>
          <p:cNvPr id="44" name="Table 43"/>
          <p:cNvGraphicFramePr>
            <a:graphicFrameLocks noGrp="1"/>
          </p:cNvGraphicFramePr>
          <p:nvPr/>
        </p:nvGraphicFramePr>
        <p:xfrm>
          <a:off x="681990" y="5492115"/>
          <a:ext cx="4114800" cy="1371600"/>
        </p:xfrm>
        <a:graphic>
          <a:graphicData uri="http://schemas.openxmlformats.org/drawingml/2006/table">
            <a:tbl>
              <a:tblPr firstRow="1" bandRow="1"/>
              <a:tblGrid>
                <a:gridCol w="1371600"/>
                <a:gridCol w="2057400"/>
                <a:gridCol w="685800"/>
              </a:tblGrid>
              <a:tr h="274320">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smtClean="0">
                          <a:solidFill>
                            <a:schemeClr val="tx1"/>
                          </a:solidFill>
                        </a:rPr>
                        <a:t>Row</a:t>
                      </a:r>
                      <a:endParaRPr lang="en-US" sz="12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smtClean="0">
                          <a:solidFill>
                            <a:schemeClr val="tx1"/>
                          </a:solidFill>
                        </a:rPr>
                        <a:t>Column</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smtClean="0">
                          <a:solidFill>
                            <a:schemeClr val="tx1"/>
                          </a:solidFill>
                        </a:rPr>
                        <a:t>Value</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log_id|001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src_ip|128.0.0.1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log_id|001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server_ip|208.29.69.138</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log_id|002</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solidFill>
                            <a:schemeClr val="tx1"/>
                          </a:solidFill>
                        </a:rPr>
                        <a:t>src_ip|192.168.1.2</a:t>
                      </a:r>
                      <a:endParaRPr lang="en-US" sz="1000" dirty="0">
                        <a:solidFill>
                          <a:schemeClr val="tx1"/>
                        </a:solidFil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log_id|002</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server_ip|157.166.255.18</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log_id|003</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src_ip|128.0.0.1</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log_id|003</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server_ip|74.125.224.72</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45" name="Table 44"/>
          <p:cNvGraphicFramePr>
            <a:graphicFrameLocks noGrp="1"/>
          </p:cNvGraphicFramePr>
          <p:nvPr/>
        </p:nvGraphicFramePr>
        <p:xfrm>
          <a:off x="5071110" y="5492115"/>
          <a:ext cx="4114800" cy="1371600"/>
        </p:xfrm>
        <a:graphic>
          <a:graphicData uri="http://schemas.openxmlformats.org/drawingml/2006/table">
            <a:tbl>
              <a:tblPr firstRow="1" bandRow="1"/>
              <a:tblGrid>
                <a:gridCol w="2057400"/>
                <a:gridCol w="1371600"/>
                <a:gridCol w="685800"/>
              </a:tblGrid>
              <a:tr h="274320">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smtClean="0">
                          <a:solidFill>
                            <a:schemeClr val="tx1"/>
                          </a:solidFill>
                        </a:rPr>
                        <a:t>Row</a:t>
                      </a:r>
                      <a:endParaRPr lang="en-US" sz="12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smtClean="0">
                          <a:solidFill>
                            <a:schemeClr val="tx1"/>
                          </a:solidFill>
                        </a:rPr>
                        <a:t>Column</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a:defRPr b="1">
                          <a:solidFill>
                            <a:schemeClr val="lt1"/>
                          </a:solidFill>
                          <a:latin typeface="Arial"/>
                        </a:defRPr>
                      </a:lvl1pPr>
                      <a:lvl2pPr>
                        <a:defRPr b="1">
                          <a:solidFill>
                            <a:schemeClr val="lt1"/>
                          </a:solidFill>
                          <a:latin typeface="Arial"/>
                        </a:defRPr>
                      </a:lvl2pPr>
                      <a:lvl3pPr>
                        <a:defRPr b="1">
                          <a:solidFill>
                            <a:schemeClr val="lt1"/>
                          </a:solidFill>
                          <a:latin typeface="Arial"/>
                        </a:defRPr>
                      </a:lvl3pPr>
                      <a:lvl4pPr>
                        <a:defRPr b="1">
                          <a:solidFill>
                            <a:schemeClr val="lt1"/>
                          </a:solidFill>
                          <a:latin typeface="Arial"/>
                        </a:defRPr>
                      </a:lvl4pPr>
                      <a:lvl5pPr>
                        <a:defRPr b="1">
                          <a:solidFill>
                            <a:schemeClr val="lt1"/>
                          </a:solidFill>
                          <a:latin typeface="Arial"/>
                        </a:defRPr>
                      </a:lvl5pPr>
                      <a:lvl6pPr>
                        <a:defRPr b="1">
                          <a:solidFill>
                            <a:schemeClr val="lt1"/>
                          </a:solidFill>
                          <a:latin typeface="Arial"/>
                        </a:defRPr>
                      </a:lvl6pPr>
                      <a:lvl7pPr>
                        <a:defRPr b="1">
                          <a:solidFill>
                            <a:schemeClr val="lt1"/>
                          </a:solidFill>
                          <a:latin typeface="Arial"/>
                        </a:defRPr>
                      </a:lvl7pPr>
                      <a:lvl8pPr>
                        <a:defRPr b="1">
                          <a:solidFill>
                            <a:schemeClr val="lt1"/>
                          </a:solidFill>
                          <a:latin typeface="Arial"/>
                        </a:defRPr>
                      </a:lvl8pPr>
                      <a:lvl9pPr>
                        <a:defRPr b="1">
                          <a:solidFill>
                            <a:schemeClr val="lt1"/>
                          </a:solidFill>
                          <a:latin typeface="Arial"/>
                        </a:defRPr>
                      </a:lvl9pPr>
                    </a:lstStyle>
                    <a:p>
                      <a:pPr algn="ctr"/>
                      <a:r>
                        <a:rPr lang="en-US" sz="1200" dirty="0" smtClean="0">
                          <a:solidFill>
                            <a:schemeClr val="tx1"/>
                          </a:solidFill>
                        </a:rPr>
                        <a:t>Value</a:t>
                      </a:r>
                      <a:endParaRPr lang="en-US" sz="12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solidFill>
                            <a:schemeClr val="tx1"/>
                          </a:solidFill>
                        </a:rPr>
                        <a:t>server_ip|157.166.255.18</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log_id|002</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server_ip|208.29.69.138</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log_id|001</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solidFill>
                            <a:schemeClr val="tx1"/>
                          </a:solidFill>
                        </a:rPr>
                        <a:t>server_ip|74.125.224.72</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log_id|003</a:t>
                      </a:r>
                      <a:endParaRPr lang="en-US" sz="1000" dirty="0">
                        <a:solidFill>
                          <a:schemeClr val="tx1"/>
                        </a:solidFil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l"/>
                      <a:r>
                        <a:rPr lang="en-US" sz="1000" dirty="0" smtClean="0"/>
                        <a:t>src_ip|128.0.0.1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log_id|001</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src_ip|128.0.0.1</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log_id|003</a:t>
                      </a:r>
                      <a:endParaRPr lang="en-US" sz="1000" dirty="0" smtClean="0">
                        <a:solidFill>
                          <a:schemeClr val="tx1"/>
                        </a:solidFil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src_ip|192.168.1.2</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log_id|002</a:t>
                      </a:r>
                      <a:endParaRPr lang="en-US" sz="1000" dirty="0" smtClean="0">
                        <a:solidFill>
                          <a:schemeClr val="tx1"/>
                        </a:solidFil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dk1"/>
                          </a:solidFill>
                          <a:latin typeface="Arial"/>
                        </a:defRPr>
                      </a:lvl1pPr>
                      <a:lvl2pPr>
                        <a:defRPr>
                          <a:solidFill>
                            <a:schemeClr val="dk1"/>
                          </a:solidFill>
                          <a:latin typeface="Arial"/>
                        </a:defRPr>
                      </a:lvl2pPr>
                      <a:lvl3pPr>
                        <a:defRPr>
                          <a:solidFill>
                            <a:schemeClr val="dk1"/>
                          </a:solidFill>
                          <a:latin typeface="Arial"/>
                        </a:defRPr>
                      </a:lvl3pPr>
                      <a:lvl4pPr>
                        <a:defRPr>
                          <a:solidFill>
                            <a:schemeClr val="dk1"/>
                          </a:solidFill>
                          <a:latin typeface="Arial"/>
                        </a:defRPr>
                      </a:lvl4pPr>
                      <a:lvl5pPr>
                        <a:defRPr>
                          <a:solidFill>
                            <a:schemeClr val="dk1"/>
                          </a:solidFill>
                          <a:latin typeface="Arial"/>
                        </a:defRPr>
                      </a:lvl5pPr>
                      <a:lvl6pPr>
                        <a:defRPr>
                          <a:solidFill>
                            <a:schemeClr val="dk1"/>
                          </a:solidFill>
                          <a:latin typeface="Arial"/>
                        </a:defRPr>
                      </a:lvl6pPr>
                      <a:lvl7pPr>
                        <a:defRPr>
                          <a:solidFill>
                            <a:schemeClr val="dk1"/>
                          </a:solidFill>
                          <a:latin typeface="Arial"/>
                        </a:defRPr>
                      </a:lvl7pPr>
                      <a:lvl8pPr>
                        <a:defRPr>
                          <a:solidFill>
                            <a:schemeClr val="dk1"/>
                          </a:solidFill>
                          <a:latin typeface="Arial"/>
                        </a:defRPr>
                      </a:lvl8pPr>
                      <a:lvl9pPr>
                        <a:defRPr>
                          <a:solidFill>
                            <a:schemeClr val="dk1"/>
                          </a:solidFill>
                          <a:latin typeface="Arial"/>
                        </a:defRPr>
                      </a:lvl9pPr>
                    </a:lstStyle>
                    <a:p>
                      <a:pPr algn="ctr"/>
                      <a:r>
                        <a:rPr lang="en-US" sz="1000" dirty="0" smtClean="0"/>
                        <a:t>1</a:t>
                      </a:r>
                      <a:endParaRPr lang="en-US" sz="1000" dirty="0"/>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smtClean="0"/>
              <a:t>Graph Construction Using D4M:</a:t>
            </a:r>
            <a:br>
              <a:rPr lang="en-US" dirty="0" smtClean="0"/>
            </a:br>
            <a:r>
              <a:rPr lang="en-US" dirty="0" smtClean="0"/>
              <a:t>Construct Associative Arrays</a:t>
            </a:r>
            <a:endParaRPr lang="en-US" dirty="0"/>
          </a:p>
        </p:txBody>
      </p:sp>
      <p:grpSp>
        <p:nvGrpSpPr>
          <p:cNvPr id="22" name="Group 49"/>
          <p:cNvGrpSpPr/>
          <p:nvPr/>
        </p:nvGrpSpPr>
        <p:grpSpPr>
          <a:xfrm>
            <a:off x="971550" y="1412367"/>
            <a:ext cx="8229600" cy="952214"/>
            <a:chOff x="457200" y="1490472"/>
            <a:chExt cx="8229600" cy="952214"/>
          </a:xfrm>
        </p:grpSpPr>
        <p:sp>
          <p:nvSpPr>
            <p:cNvPr id="23" name="Flowchart: Magnetic Disk 3"/>
            <p:cNvSpPr/>
            <p:nvPr/>
          </p:nvSpPr>
          <p:spPr bwMode="auto">
            <a:xfrm>
              <a:off x="3840480" y="1508760"/>
              <a:ext cx="1280160" cy="914400"/>
            </a:xfrm>
            <a:prstGeom prst="flowChartMagneticDisk">
              <a:avLst/>
            </a:prstGeom>
            <a:solidFill>
              <a:srgbClr val="D2DDF2"/>
            </a:solidFill>
            <a:ln w="12700" cap="flat" cmpd="sng" algn="ctr">
              <a:solidFill>
                <a:srgbClr val="FFFFF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Distributed Database</a:t>
              </a:r>
            </a:p>
          </p:txBody>
        </p:sp>
        <p:pic>
          <p:nvPicPr>
            <p:cNvPr id="24" name="Picture 23" descr="dynamicgraphs.png"/>
            <p:cNvPicPr>
              <a:picLocks noChangeAspect="1"/>
            </p:cNvPicPr>
            <p:nvPr/>
          </p:nvPicPr>
          <p:blipFill>
            <a:blip r:embed="rId3" cstate="print">
              <a:duotone>
                <a:srgbClr val="919191">
                  <a:shade val="45000"/>
                  <a:satMod val="135000"/>
                </a:srgbClr>
                <a:prstClr val="white"/>
              </a:duotone>
            </a:blip>
            <a:stretch>
              <a:fillRect/>
            </a:stretch>
          </p:blipFill>
          <p:spPr>
            <a:xfrm>
              <a:off x="7772400" y="1490472"/>
              <a:ext cx="914400" cy="952214"/>
            </a:xfrm>
            <a:prstGeom prst="rect">
              <a:avLst/>
            </a:prstGeom>
            <a:effectLst>
              <a:outerShdw blurRad="50800" dist="38100" dir="2700000" algn="tl" rotWithShape="0">
                <a:prstClr val="black">
                  <a:alpha val="40000"/>
                </a:prstClr>
              </a:outerShdw>
            </a:effectLst>
          </p:spPr>
        </p:pic>
        <p:sp useBgFill="1">
          <p:nvSpPr>
            <p:cNvPr id="25" name="Folded Corner 24"/>
            <p:cNvSpPr/>
            <p:nvPr/>
          </p:nvSpPr>
          <p:spPr bwMode="auto">
            <a:xfrm>
              <a:off x="45720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lumMod val="65000"/>
                    </a:srgbClr>
                  </a:solidFill>
                  <a:effectLst/>
                  <a:uLnTx/>
                  <a:uFillTx/>
                  <a:latin typeface="Arial" charset="0"/>
                </a:rPr>
                <a:t>Raw Data</a:t>
              </a:r>
            </a:p>
          </p:txBody>
        </p:sp>
        <p:sp useBgFill="1">
          <p:nvSpPr>
            <p:cNvPr id="26" name="Folded Corner 25"/>
            <p:cNvSpPr/>
            <p:nvPr/>
          </p:nvSpPr>
          <p:spPr bwMode="auto">
            <a:xfrm>
              <a:off x="214884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lumMod val="65000"/>
                    </a:srgbClr>
                  </a:solidFill>
                  <a:effectLst/>
                  <a:uLnTx/>
                  <a:uFillTx/>
                  <a:latin typeface="Arial" charset="0"/>
                </a:rPr>
                <a:t>CSV Files</a:t>
              </a:r>
            </a:p>
          </p:txBody>
        </p:sp>
        <p:sp useBgFill="1">
          <p:nvSpPr>
            <p:cNvPr id="27" name="Folded Corner 17"/>
            <p:cNvSpPr/>
            <p:nvPr/>
          </p:nvSpPr>
          <p:spPr bwMode="auto">
            <a:xfrm>
              <a:off x="608076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err="1" smtClean="0">
                  <a:ln>
                    <a:noFill/>
                  </a:ln>
                  <a:solidFill>
                    <a:srgbClr val="000000"/>
                  </a:solidFill>
                  <a:effectLst/>
                  <a:uLnTx/>
                  <a:uFillTx/>
                  <a:latin typeface="Arial" charset="0"/>
                </a:rPr>
                <a:t>Assoc.Arrays</a:t>
              </a:r>
              <a:endParaRPr kumimoji="0" lang="en-US" sz="1200" b="1" i="0" u="none" strike="noStrike" kern="0" cap="none" spc="0" normalizeH="0" baseline="0" noProof="0" dirty="0" smtClean="0">
                <a:ln>
                  <a:noFill/>
                </a:ln>
                <a:solidFill>
                  <a:srgbClr val="000000"/>
                </a:solidFill>
                <a:effectLst/>
                <a:uLnTx/>
                <a:uFillTx/>
                <a:latin typeface="Arial" charset="0"/>
              </a:endParaRPr>
            </a:p>
          </p:txBody>
        </p:sp>
        <p:sp>
          <p:nvSpPr>
            <p:cNvPr id="28" name="Right Arrow 21"/>
            <p:cNvSpPr/>
            <p:nvPr/>
          </p:nvSpPr>
          <p:spPr bwMode="auto">
            <a:xfrm>
              <a:off x="128016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29" name="Right Arrow 28"/>
            <p:cNvSpPr/>
            <p:nvPr/>
          </p:nvSpPr>
          <p:spPr bwMode="auto">
            <a:xfrm>
              <a:off x="297180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30" name="Right Arrow 29"/>
            <p:cNvSpPr/>
            <p:nvPr/>
          </p:nvSpPr>
          <p:spPr bwMode="auto">
            <a:xfrm>
              <a:off x="5212080" y="1828800"/>
              <a:ext cx="77724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31" name="Right Arrow 30"/>
            <p:cNvSpPr/>
            <p:nvPr/>
          </p:nvSpPr>
          <p:spPr bwMode="auto">
            <a:xfrm>
              <a:off x="690372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grpSp>
      <p:sp useBgFill="1">
        <p:nvSpPr>
          <p:cNvPr id="32" name="Rectangle 31"/>
          <p:cNvSpPr/>
          <p:nvPr/>
        </p:nvSpPr>
        <p:spPr bwMode="auto">
          <a:xfrm>
            <a:off x="834390" y="2436495"/>
            <a:ext cx="5669280" cy="7772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D4M Query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keys = T(:,’time_stamp|10/May/2011:00:00:00’,:, ...</a:t>
            </a:r>
            <a:b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b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’time_stamp|13/May/2011:23:59:59’,);</a:t>
            </a:r>
          </a:p>
        </p:txBody>
      </p:sp>
      <p:sp>
        <p:nvSpPr>
          <p:cNvPr id="33" name="Rectangle 32"/>
          <p:cNvSpPr/>
          <p:nvPr/>
        </p:nvSpPr>
        <p:spPr bwMode="auto">
          <a:xfrm>
            <a:off x="1154430" y="3305175"/>
            <a:ext cx="5029200" cy="82296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200" dirty="0" smtClean="0">
                <a:latin typeface="Courier New" pitchFamily="49" charset="0"/>
                <a:cs typeface="Courier New" pitchFamily="49" charset="0"/>
              </a:rPr>
              <a:t>(‘log_id|001’,‘time_stamp|11/May/2011:09:52:53’,1)</a:t>
            </a:r>
          </a:p>
          <a:p>
            <a:r>
              <a:rPr lang="en-US" sz="1200" dirty="0" smtClean="0">
                <a:latin typeface="Courier New" pitchFamily="49" charset="0"/>
                <a:cs typeface="Courier New" pitchFamily="49" charset="0"/>
              </a:rPr>
              <a:t>(‘log_id|002’,‘time_stamp|12/May/2011:13:24:11’,1)</a:t>
            </a:r>
          </a:p>
          <a:p>
            <a:r>
              <a:rPr lang="en-US" sz="1200" dirty="0" smtClean="0">
                <a:latin typeface="Courier New" pitchFamily="49" charset="0"/>
                <a:cs typeface="Courier New" pitchFamily="49" charset="0"/>
              </a:rPr>
              <a:t>(‘log_id|003’,‘time_stamp|13/May/2011:11:05:12’,1)</a:t>
            </a:r>
          </a:p>
          <a:p>
            <a:r>
              <a:rPr lang="en-US" sz="1200" dirty="0" smtClean="0">
                <a:latin typeface="Courier New" pitchFamily="49" charset="0"/>
                <a:cs typeface="Courier New" pitchFamily="49" charset="0"/>
              </a:rPr>
              <a:t>  ...</a:t>
            </a:r>
          </a:p>
          <a:p>
            <a:endParaRPr lang="en-US" sz="1200" dirty="0" smtClean="0">
              <a:latin typeface="Courier New" pitchFamily="49" charset="0"/>
              <a:cs typeface="Courier New" pitchFamily="49"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smtClean="0"/>
              <a:t>Graph Construction Using D4M:</a:t>
            </a:r>
            <a:br>
              <a:rPr lang="en-US" dirty="0" smtClean="0"/>
            </a:br>
            <a:r>
              <a:rPr lang="en-US" dirty="0" smtClean="0"/>
              <a:t>Construct Associative Arrays</a:t>
            </a:r>
            <a:endParaRPr lang="en-US" dirty="0"/>
          </a:p>
        </p:txBody>
      </p:sp>
      <p:grpSp>
        <p:nvGrpSpPr>
          <p:cNvPr id="10" name="Group 49"/>
          <p:cNvGrpSpPr/>
          <p:nvPr/>
        </p:nvGrpSpPr>
        <p:grpSpPr>
          <a:xfrm>
            <a:off x="971550" y="1412367"/>
            <a:ext cx="8229600" cy="952214"/>
            <a:chOff x="457200" y="1490472"/>
            <a:chExt cx="8229600" cy="952214"/>
          </a:xfrm>
        </p:grpSpPr>
        <p:sp>
          <p:nvSpPr>
            <p:cNvPr id="11" name="Flowchart: Magnetic Disk 3"/>
            <p:cNvSpPr/>
            <p:nvPr/>
          </p:nvSpPr>
          <p:spPr bwMode="auto">
            <a:xfrm>
              <a:off x="3840480" y="1508760"/>
              <a:ext cx="1280160" cy="914400"/>
            </a:xfrm>
            <a:prstGeom prst="flowChartMagneticDisk">
              <a:avLst/>
            </a:prstGeom>
            <a:solidFill>
              <a:srgbClr val="D2DDF2"/>
            </a:solidFill>
            <a:ln w="12700" cap="flat" cmpd="sng" algn="ctr">
              <a:solidFill>
                <a:srgbClr val="FFFFF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Distributed Database</a:t>
              </a:r>
            </a:p>
          </p:txBody>
        </p:sp>
        <p:pic>
          <p:nvPicPr>
            <p:cNvPr id="12" name="Picture 11" descr="dynamicgraphs.png"/>
            <p:cNvPicPr>
              <a:picLocks noChangeAspect="1"/>
            </p:cNvPicPr>
            <p:nvPr/>
          </p:nvPicPr>
          <p:blipFill>
            <a:blip r:embed="rId3" cstate="print">
              <a:duotone>
                <a:srgbClr val="919191">
                  <a:shade val="45000"/>
                  <a:satMod val="135000"/>
                </a:srgbClr>
                <a:prstClr val="white"/>
              </a:duotone>
            </a:blip>
            <a:stretch>
              <a:fillRect/>
            </a:stretch>
          </p:blipFill>
          <p:spPr>
            <a:xfrm>
              <a:off x="7772400" y="1490472"/>
              <a:ext cx="914400" cy="952214"/>
            </a:xfrm>
            <a:prstGeom prst="rect">
              <a:avLst/>
            </a:prstGeom>
            <a:effectLst>
              <a:outerShdw blurRad="50800" dist="38100" dir="2700000" algn="tl" rotWithShape="0">
                <a:prstClr val="black">
                  <a:alpha val="40000"/>
                </a:prstClr>
              </a:outerShdw>
            </a:effectLst>
          </p:spPr>
        </p:pic>
        <p:sp useBgFill="1">
          <p:nvSpPr>
            <p:cNvPr id="13" name="Folded Corner 12"/>
            <p:cNvSpPr/>
            <p:nvPr/>
          </p:nvSpPr>
          <p:spPr bwMode="auto">
            <a:xfrm>
              <a:off x="45720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lumMod val="65000"/>
                    </a:srgbClr>
                  </a:solidFill>
                  <a:effectLst/>
                  <a:uLnTx/>
                  <a:uFillTx/>
                  <a:latin typeface="Arial" charset="0"/>
                </a:rPr>
                <a:t>Raw Data</a:t>
              </a:r>
            </a:p>
          </p:txBody>
        </p:sp>
        <p:sp useBgFill="1">
          <p:nvSpPr>
            <p:cNvPr id="14" name="Folded Corner 13"/>
            <p:cNvSpPr/>
            <p:nvPr/>
          </p:nvSpPr>
          <p:spPr bwMode="auto">
            <a:xfrm>
              <a:off x="214884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lumMod val="65000"/>
                    </a:srgbClr>
                  </a:solidFill>
                  <a:effectLst/>
                  <a:uLnTx/>
                  <a:uFillTx/>
                  <a:latin typeface="Arial" charset="0"/>
                </a:rPr>
                <a:t>CSV Files</a:t>
              </a:r>
            </a:p>
          </p:txBody>
        </p:sp>
        <p:sp useBgFill="1">
          <p:nvSpPr>
            <p:cNvPr id="15" name="Folded Corner 17"/>
            <p:cNvSpPr/>
            <p:nvPr/>
          </p:nvSpPr>
          <p:spPr bwMode="auto">
            <a:xfrm>
              <a:off x="608076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err="1" smtClean="0">
                  <a:ln>
                    <a:noFill/>
                  </a:ln>
                  <a:solidFill>
                    <a:srgbClr val="000000"/>
                  </a:solidFill>
                  <a:effectLst/>
                  <a:uLnTx/>
                  <a:uFillTx/>
                  <a:latin typeface="Arial" charset="0"/>
                </a:rPr>
                <a:t>Assoc.Arrays</a:t>
              </a:r>
              <a:endParaRPr kumimoji="0" lang="en-US" sz="1200" b="1" i="0" u="none" strike="noStrike" kern="0" cap="none" spc="0" normalizeH="0" baseline="0" noProof="0" dirty="0" smtClean="0">
                <a:ln>
                  <a:noFill/>
                </a:ln>
                <a:solidFill>
                  <a:srgbClr val="000000"/>
                </a:solidFill>
                <a:effectLst/>
                <a:uLnTx/>
                <a:uFillTx/>
                <a:latin typeface="Arial" charset="0"/>
              </a:endParaRPr>
            </a:p>
          </p:txBody>
        </p:sp>
        <p:sp>
          <p:nvSpPr>
            <p:cNvPr id="16" name="Right Arrow 21"/>
            <p:cNvSpPr/>
            <p:nvPr/>
          </p:nvSpPr>
          <p:spPr bwMode="auto">
            <a:xfrm>
              <a:off x="128016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17" name="Right Arrow 16"/>
            <p:cNvSpPr/>
            <p:nvPr/>
          </p:nvSpPr>
          <p:spPr bwMode="auto">
            <a:xfrm>
              <a:off x="297180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18" name="Right Arrow 17"/>
            <p:cNvSpPr/>
            <p:nvPr/>
          </p:nvSpPr>
          <p:spPr bwMode="auto">
            <a:xfrm>
              <a:off x="5212080" y="1828800"/>
              <a:ext cx="77724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19" name="Right Arrow 18"/>
            <p:cNvSpPr/>
            <p:nvPr/>
          </p:nvSpPr>
          <p:spPr bwMode="auto">
            <a:xfrm>
              <a:off x="690372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grpSp>
      <p:sp useBgFill="1">
        <p:nvSpPr>
          <p:cNvPr id="46" name="Rectangle 45"/>
          <p:cNvSpPr/>
          <p:nvPr/>
        </p:nvSpPr>
        <p:spPr bwMode="auto">
          <a:xfrm>
            <a:off x="834390" y="2436495"/>
            <a:ext cx="5669280" cy="7772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D4M Query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keys = T(:,’time_stamp|10/May/2011:00:00:00’,:, ...</a:t>
            </a:r>
            <a:b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b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’time_stamp|13/May/2011:23:59:59’,);</a:t>
            </a:r>
          </a:p>
        </p:txBody>
      </p:sp>
      <p:sp useBgFill="1">
        <p:nvSpPr>
          <p:cNvPr id="47" name="Rectangle 46"/>
          <p:cNvSpPr/>
          <p:nvPr/>
        </p:nvSpPr>
        <p:spPr bwMode="auto">
          <a:xfrm>
            <a:off x="834390" y="3716655"/>
            <a:ext cx="5669280" cy="5486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D4M Query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data = T(Row(keys), :);</a:t>
            </a:r>
          </a:p>
        </p:txBody>
      </p:sp>
      <p:sp>
        <p:nvSpPr>
          <p:cNvPr id="48" name="Down Arrow 47"/>
          <p:cNvSpPr/>
          <p:nvPr/>
        </p:nvSpPr>
        <p:spPr bwMode="auto">
          <a:xfrm>
            <a:off x="3348990" y="3259455"/>
            <a:ext cx="640080" cy="411480"/>
          </a:xfrm>
          <a:prstGeom prst="down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49" name="Rectangle 48"/>
          <p:cNvSpPr/>
          <p:nvPr/>
        </p:nvSpPr>
        <p:spPr bwMode="auto">
          <a:xfrm>
            <a:off x="1154430" y="4356735"/>
            <a:ext cx="5029200" cy="228600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200" dirty="0" smtClean="0">
                <a:latin typeface="Courier New" pitchFamily="49" charset="0"/>
                <a:cs typeface="Courier New" pitchFamily="49" charset="0"/>
              </a:rPr>
              <a:t>(‘log_id|001’,‘server_ip|208.29.69.138’,1)</a:t>
            </a:r>
          </a:p>
          <a:p>
            <a:r>
              <a:rPr lang="en-US" sz="1200" dirty="0" smtClean="0">
                <a:latin typeface="Courier New" pitchFamily="49" charset="0"/>
                <a:cs typeface="Courier New" pitchFamily="49" charset="0"/>
              </a:rPr>
              <a:t>(‘log_id|001’,‘src_ip|128.0.0.1’,1)</a:t>
            </a:r>
          </a:p>
          <a:p>
            <a:r>
              <a:rPr lang="en-US" sz="1200" dirty="0" smtClean="0">
                <a:latin typeface="Courier New" pitchFamily="49" charset="0"/>
                <a:cs typeface="Courier New" pitchFamily="49" charset="0"/>
              </a:rPr>
              <a:t>(‘log_id|001’,‘time_stamp|11/May/2011:09:52:53’,1)</a:t>
            </a:r>
          </a:p>
          <a:p>
            <a:r>
              <a:rPr lang="en-US" sz="1200" dirty="0" smtClean="0">
                <a:latin typeface="Courier New" pitchFamily="49" charset="0"/>
                <a:cs typeface="Courier New" pitchFamily="49" charset="0"/>
              </a:rPr>
              <a:t>  ...</a:t>
            </a:r>
          </a:p>
          <a:p>
            <a:r>
              <a:rPr lang="en-US" sz="1200" dirty="0" smtClean="0">
                <a:latin typeface="Courier New" pitchFamily="49" charset="0"/>
                <a:cs typeface="Courier New" pitchFamily="49" charset="0"/>
              </a:rPr>
              <a:t>(‘log_id|002’,‘server_ip|157.166.255.18’,1)</a:t>
            </a:r>
          </a:p>
          <a:p>
            <a:r>
              <a:rPr lang="en-US" sz="1200" dirty="0" smtClean="0">
                <a:latin typeface="Courier New" pitchFamily="49" charset="0"/>
                <a:cs typeface="Courier New" pitchFamily="49" charset="0"/>
              </a:rPr>
              <a:t>(‘log_id|002’,‘src_ip|192.168.1.2’,1)</a:t>
            </a:r>
          </a:p>
          <a:p>
            <a:r>
              <a:rPr lang="en-US" sz="1200" dirty="0" smtClean="0">
                <a:latin typeface="Courier New" pitchFamily="49" charset="0"/>
                <a:cs typeface="Courier New" pitchFamily="49" charset="0"/>
              </a:rPr>
              <a:t>(‘log_id|002’,‘time_stamp|12/May/2011:13:24:11’,1)</a:t>
            </a:r>
          </a:p>
          <a:p>
            <a:r>
              <a:rPr lang="en-US" sz="1200" dirty="0" smtClean="0">
                <a:latin typeface="Courier New" pitchFamily="49" charset="0"/>
                <a:cs typeface="Courier New" pitchFamily="49" charset="0"/>
              </a:rPr>
              <a:t>  ...</a:t>
            </a:r>
          </a:p>
          <a:p>
            <a:r>
              <a:rPr lang="en-US" sz="1200" dirty="0" smtClean="0">
                <a:latin typeface="Courier New" pitchFamily="49" charset="0"/>
                <a:cs typeface="Courier New" pitchFamily="49" charset="0"/>
              </a:rPr>
              <a:t>(‘log_id|003’,‘server_ip|74.125.224.72’,1)</a:t>
            </a:r>
          </a:p>
          <a:p>
            <a:r>
              <a:rPr lang="en-US" sz="1200" dirty="0" smtClean="0">
                <a:latin typeface="Courier New" pitchFamily="49" charset="0"/>
                <a:cs typeface="Courier New" pitchFamily="49" charset="0"/>
              </a:rPr>
              <a:t>(‘log_id|003’,‘src_ip|128.0.0.1’,1)</a:t>
            </a:r>
          </a:p>
          <a:p>
            <a:r>
              <a:rPr lang="en-US" sz="1200" dirty="0" smtClean="0">
                <a:latin typeface="Courier New" pitchFamily="49" charset="0"/>
                <a:cs typeface="Courier New" pitchFamily="49" charset="0"/>
              </a:rPr>
              <a:t>(‘log_id|003’,‘time_stamp|13/May/2011:11:05:12’,1)</a:t>
            </a:r>
          </a:p>
          <a:p>
            <a:r>
              <a:rPr lang="en-US" sz="1200" dirty="0" smtClean="0">
                <a:latin typeface="Courier New" pitchFamily="49" charset="0"/>
                <a:cs typeface="Courier New" pitchFamily="49" charset="0"/>
              </a:rPr>
              <a:t>  ...</a:t>
            </a:r>
          </a:p>
          <a:p>
            <a:endParaRPr lang="en-US" sz="1200" dirty="0" smtClean="0">
              <a:latin typeface="Courier New" pitchFamily="49" charset="0"/>
              <a:cs typeface="Courier New" pitchFamily="49"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smtClean="0"/>
              <a:t>Graph Construction Using D4M:</a:t>
            </a:r>
            <a:br>
              <a:rPr lang="en-US" dirty="0" smtClean="0"/>
            </a:br>
            <a:r>
              <a:rPr lang="en-US" dirty="0" smtClean="0"/>
              <a:t>Construct Associative Arrays</a:t>
            </a:r>
            <a:endParaRPr lang="en-US" dirty="0"/>
          </a:p>
        </p:txBody>
      </p:sp>
      <p:grpSp>
        <p:nvGrpSpPr>
          <p:cNvPr id="10" name="Group 49"/>
          <p:cNvGrpSpPr/>
          <p:nvPr/>
        </p:nvGrpSpPr>
        <p:grpSpPr>
          <a:xfrm>
            <a:off x="971550" y="1412367"/>
            <a:ext cx="8229600" cy="952214"/>
            <a:chOff x="457200" y="1490472"/>
            <a:chExt cx="8229600" cy="952214"/>
          </a:xfrm>
        </p:grpSpPr>
        <p:sp>
          <p:nvSpPr>
            <p:cNvPr id="11" name="Flowchart: Magnetic Disk 3"/>
            <p:cNvSpPr/>
            <p:nvPr/>
          </p:nvSpPr>
          <p:spPr bwMode="auto">
            <a:xfrm>
              <a:off x="3840480" y="1508760"/>
              <a:ext cx="1280160" cy="914400"/>
            </a:xfrm>
            <a:prstGeom prst="flowChartMagneticDisk">
              <a:avLst/>
            </a:prstGeom>
            <a:solidFill>
              <a:srgbClr val="D2DDF2"/>
            </a:solidFill>
            <a:ln w="12700" cap="flat" cmpd="sng" algn="ctr">
              <a:solidFill>
                <a:srgbClr val="FFFFF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Distributed Database</a:t>
              </a:r>
            </a:p>
          </p:txBody>
        </p:sp>
        <p:pic>
          <p:nvPicPr>
            <p:cNvPr id="12" name="Picture 11" descr="dynamicgraphs.png"/>
            <p:cNvPicPr>
              <a:picLocks noChangeAspect="1"/>
            </p:cNvPicPr>
            <p:nvPr/>
          </p:nvPicPr>
          <p:blipFill>
            <a:blip r:embed="rId3" cstate="print">
              <a:duotone>
                <a:srgbClr val="919191">
                  <a:shade val="45000"/>
                  <a:satMod val="135000"/>
                </a:srgbClr>
                <a:prstClr val="white"/>
              </a:duotone>
            </a:blip>
            <a:stretch>
              <a:fillRect/>
            </a:stretch>
          </p:blipFill>
          <p:spPr>
            <a:xfrm>
              <a:off x="7772400" y="1490472"/>
              <a:ext cx="914400" cy="952214"/>
            </a:xfrm>
            <a:prstGeom prst="rect">
              <a:avLst/>
            </a:prstGeom>
            <a:effectLst>
              <a:outerShdw blurRad="50800" dist="38100" dir="2700000" algn="tl" rotWithShape="0">
                <a:prstClr val="black">
                  <a:alpha val="40000"/>
                </a:prstClr>
              </a:outerShdw>
            </a:effectLst>
          </p:spPr>
        </p:pic>
        <p:sp useBgFill="1">
          <p:nvSpPr>
            <p:cNvPr id="13" name="Folded Corner 12"/>
            <p:cNvSpPr/>
            <p:nvPr/>
          </p:nvSpPr>
          <p:spPr bwMode="auto">
            <a:xfrm>
              <a:off x="45720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lumMod val="65000"/>
                    </a:srgbClr>
                  </a:solidFill>
                  <a:effectLst/>
                  <a:uLnTx/>
                  <a:uFillTx/>
                  <a:latin typeface="Arial" charset="0"/>
                </a:rPr>
                <a:t>Raw Data</a:t>
              </a:r>
            </a:p>
          </p:txBody>
        </p:sp>
        <p:sp useBgFill="1">
          <p:nvSpPr>
            <p:cNvPr id="14" name="Folded Corner 13"/>
            <p:cNvSpPr/>
            <p:nvPr/>
          </p:nvSpPr>
          <p:spPr bwMode="auto">
            <a:xfrm>
              <a:off x="2148840" y="1508760"/>
              <a:ext cx="731520" cy="914400"/>
            </a:xfrm>
            <a:prstGeom prst="foldedCorner">
              <a:avLst/>
            </a:prstGeom>
            <a:ln w="12700" cap="flat" cmpd="sng" algn="ctr">
              <a:solidFill>
                <a:srgbClr val="FFFFFF">
                  <a:lumMod val="85000"/>
                </a:srgb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lumMod val="65000"/>
                    </a:srgbClr>
                  </a:solidFill>
                  <a:effectLst/>
                  <a:uLnTx/>
                  <a:uFillTx/>
                  <a:latin typeface="Arial" charset="0"/>
                </a:rPr>
                <a:t>CSV Files</a:t>
              </a:r>
            </a:p>
          </p:txBody>
        </p:sp>
        <p:sp useBgFill="1">
          <p:nvSpPr>
            <p:cNvPr id="15" name="Folded Corner 17"/>
            <p:cNvSpPr/>
            <p:nvPr/>
          </p:nvSpPr>
          <p:spPr bwMode="auto">
            <a:xfrm>
              <a:off x="6080760" y="1508760"/>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err="1" smtClean="0">
                  <a:ln>
                    <a:noFill/>
                  </a:ln>
                  <a:solidFill>
                    <a:srgbClr val="000000"/>
                  </a:solidFill>
                  <a:effectLst/>
                  <a:uLnTx/>
                  <a:uFillTx/>
                  <a:latin typeface="Arial" charset="0"/>
                </a:rPr>
                <a:t>Assoc.Arrays</a:t>
              </a:r>
              <a:endParaRPr kumimoji="0" lang="en-US" sz="1200" b="1" i="0" u="none" strike="noStrike" kern="0" cap="none" spc="0" normalizeH="0" baseline="0" noProof="0" dirty="0" smtClean="0">
                <a:ln>
                  <a:noFill/>
                </a:ln>
                <a:solidFill>
                  <a:srgbClr val="000000"/>
                </a:solidFill>
                <a:effectLst/>
                <a:uLnTx/>
                <a:uFillTx/>
                <a:latin typeface="Arial" charset="0"/>
              </a:endParaRPr>
            </a:p>
          </p:txBody>
        </p:sp>
        <p:sp>
          <p:nvSpPr>
            <p:cNvPr id="16" name="Right Arrow 21"/>
            <p:cNvSpPr/>
            <p:nvPr/>
          </p:nvSpPr>
          <p:spPr bwMode="auto">
            <a:xfrm>
              <a:off x="128016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17" name="Right Arrow 16"/>
            <p:cNvSpPr/>
            <p:nvPr/>
          </p:nvSpPr>
          <p:spPr bwMode="auto">
            <a:xfrm>
              <a:off x="297180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18" name="Right Arrow 17"/>
            <p:cNvSpPr/>
            <p:nvPr/>
          </p:nvSpPr>
          <p:spPr bwMode="auto">
            <a:xfrm>
              <a:off x="5212080" y="1828800"/>
              <a:ext cx="77724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19" name="Right Arrow 18"/>
            <p:cNvSpPr/>
            <p:nvPr/>
          </p:nvSpPr>
          <p:spPr bwMode="auto">
            <a:xfrm>
              <a:off x="6903720" y="1828800"/>
              <a:ext cx="777240" cy="274320"/>
            </a:xfrm>
            <a:prstGeom prst="rightArrow">
              <a:avLst/>
            </a:prstGeom>
            <a:solidFill>
              <a:srgbClr val="FFFFFF">
                <a:lumMod val="85000"/>
              </a:srgb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grpSp>
      <p:sp useBgFill="1">
        <p:nvSpPr>
          <p:cNvPr id="20" name="Rectangle 19"/>
          <p:cNvSpPr/>
          <p:nvPr/>
        </p:nvSpPr>
        <p:spPr bwMode="auto">
          <a:xfrm>
            <a:off x="824865" y="2426970"/>
            <a:ext cx="5669280" cy="7772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sz="1600" b="1" dirty="0" smtClean="0">
                <a:solidFill>
                  <a:srgbClr val="003767"/>
                </a:solidFill>
              </a:rPr>
              <a:t>D4M Query #1</a:t>
            </a:r>
          </a:p>
          <a:p>
            <a:r>
              <a:rPr lang="en-US" sz="1400" b="1" dirty="0" smtClean="0">
                <a:latin typeface="Courier New" pitchFamily="49" charset="0"/>
                <a:cs typeface="Courier New" pitchFamily="49" charset="0"/>
              </a:rPr>
              <a:t>keys = T(:,’time_stamp|10/May/2011:00:00:00’,:, ...</a:t>
            </a:r>
            <a:br>
              <a:rPr lang="en-US" sz="1400" b="1" dirty="0" smtClean="0">
                <a:latin typeface="Courier New" pitchFamily="49" charset="0"/>
                <a:cs typeface="Courier New" pitchFamily="49" charset="0"/>
              </a:rPr>
            </a:br>
            <a:r>
              <a:rPr lang="en-US" sz="1400" b="1" dirty="0" smtClean="0">
                <a:latin typeface="Courier New" pitchFamily="49" charset="0"/>
                <a:cs typeface="Courier New" pitchFamily="49" charset="0"/>
              </a:rPr>
              <a:t>           ’time_stamp|13/May/2011:23:59:59’,);</a:t>
            </a:r>
          </a:p>
        </p:txBody>
      </p:sp>
      <p:sp useBgFill="1">
        <p:nvSpPr>
          <p:cNvPr id="21" name="Rectangle 20"/>
          <p:cNvSpPr/>
          <p:nvPr/>
        </p:nvSpPr>
        <p:spPr bwMode="auto">
          <a:xfrm>
            <a:off x="824865" y="3707130"/>
            <a:ext cx="5669280" cy="5486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sz="1600" b="1" dirty="0" smtClean="0">
                <a:solidFill>
                  <a:srgbClr val="003767"/>
                </a:solidFill>
              </a:rPr>
              <a:t>D4M Query #2</a:t>
            </a:r>
          </a:p>
          <a:p>
            <a:r>
              <a:rPr lang="en-US" sz="1400" b="1" dirty="0" smtClean="0">
                <a:latin typeface="Courier New" pitchFamily="49" charset="0"/>
                <a:cs typeface="Courier New" pitchFamily="49" charset="0"/>
              </a:rPr>
              <a:t>data = T(Row(keys), :);</a:t>
            </a:r>
          </a:p>
        </p:txBody>
      </p:sp>
      <p:sp>
        <p:nvSpPr>
          <p:cNvPr id="22" name="Down Arrow 21"/>
          <p:cNvSpPr/>
          <p:nvPr/>
        </p:nvSpPr>
        <p:spPr bwMode="auto">
          <a:xfrm>
            <a:off x="3339465" y="3249930"/>
            <a:ext cx="640080" cy="411480"/>
          </a:xfrm>
          <a:prstGeom prst="down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3" name="Down Arrow 22"/>
          <p:cNvSpPr/>
          <p:nvPr/>
        </p:nvSpPr>
        <p:spPr bwMode="auto">
          <a:xfrm>
            <a:off x="3339465" y="4301490"/>
            <a:ext cx="640080" cy="411480"/>
          </a:xfrm>
          <a:prstGeom prst="down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useBgFill="1">
        <p:nvSpPr>
          <p:cNvPr id="24" name="Rectangle 23"/>
          <p:cNvSpPr/>
          <p:nvPr/>
        </p:nvSpPr>
        <p:spPr bwMode="auto">
          <a:xfrm>
            <a:off x="824865" y="4758690"/>
            <a:ext cx="5669280" cy="5486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sz="1600" b="1" dirty="0" smtClean="0">
                <a:solidFill>
                  <a:srgbClr val="003767"/>
                </a:solidFill>
              </a:rPr>
              <a:t>Associative Array Algebra</a:t>
            </a:r>
          </a:p>
          <a:p>
            <a:r>
              <a:rPr lang="en-US" sz="1400" b="1" dirty="0" smtClean="0">
                <a:latin typeface="Courier New" pitchFamily="49" charset="0"/>
                <a:cs typeface="Courier New" pitchFamily="49" charset="0"/>
              </a:rPr>
              <a:t>G = data(:,’</a:t>
            </a:r>
            <a:r>
              <a:rPr lang="en-US" sz="1400" b="1" dirty="0" err="1" smtClean="0">
                <a:latin typeface="Courier New" pitchFamily="49" charset="0"/>
                <a:cs typeface="Courier New" pitchFamily="49" charset="0"/>
              </a:rPr>
              <a:t>src_ip</a:t>
            </a:r>
            <a:r>
              <a:rPr lang="en-US" sz="1400" b="1" dirty="0" smtClean="0">
                <a:latin typeface="Courier New" pitchFamily="49" charset="0"/>
                <a:cs typeface="Courier New" pitchFamily="49" charset="0"/>
              </a:rPr>
              <a:t>|*’).’ * data(:,’</a:t>
            </a:r>
            <a:r>
              <a:rPr lang="en-US" sz="1400" b="1" dirty="0" err="1" smtClean="0">
                <a:latin typeface="Courier New" pitchFamily="49" charset="0"/>
                <a:cs typeface="Courier New" pitchFamily="49" charset="0"/>
              </a:rPr>
              <a:t>server_ip</a:t>
            </a:r>
            <a:r>
              <a:rPr lang="en-US" sz="1400" b="1" dirty="0" smtClean="0">
                <a:latin typeface="Courier New" pitchFamily="49" charset="0"/>
                <a:cs typeface="Courier New" pitchFamily="49" charset="0"/>
              </a:rPr>
              <a:t>|*’);</a:t>
            </a:r>
          </a:p>
        </p:txBody>
      </p:sp>
      <p:sp>
        <p:nvSpPr>
          <p:cNvPr id="25" name="Rectangle 24"/>
          <p:cNvSpPr/>
          <p:nvPr/>
        </p:nvSpPr>
        <p:spPr bwMode="auto">
          <a:xfrm>
            <a:off x="1144905" y="5398770"/>
            <a:ext cx="5029200" cy="82296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1200" dirty="0" smtClean="0">
                <a:latin typeface="Courier New" pitchFamily="49" charset="0"/>
                <a:cs typeface="Courier New" pitchFamily="49" charset="0"/>
              </a:rPr>
              <a:t>(‘src_ip|128.0.0.1’,‘server_ip|208.29.69.138’,1)</a:t>
            </a:r>
          </a:p>
          <a:p>
            <a:r>
              <a:rPr lang="en-US" sz="1200" dirty="0" smtClean="0">
                <a:latin typeface="Courier New" pitchFamily="49" charset="0"/>
                <a:cs typeface="Courier New" pitchFamily="49" charset="0"/>
              </a:rPr>
              <a:t>(‘src_ip|128.0.0.1’,‘server_ip|74.125.224.72’,1)</a:t>
            </a:r>
          </a:p>
          <a:p>
            <a:r>
              <a:rPr lang="en-US" sz="1200" dirty="0" smtClean="0">
                <a:latin typeface="Courier New" pitchFamily="49" charset="0"/>
                <a:cs typeface="Courier New" pitchFamily="49" charset="0"/>
              </a:rPr>
              <a:t>(‘src_ip|192.168.1.2’,‘server_ip|157.166.255.18’,1)</a:t>
            </a:r>
          </a:p>
          <a:p>
            <a:r>
              <a:rPr lang="en-US" sz="1200" dirty="0" smtClean="0">
                <a:latin typeface="Courier New" pitchFamily="49" charset="0"/>
                <a:cs typeface="Courier New" pitchFamily="49" charset="0"/>
              </a:rPr>
              <a:t>  ...</a:t>
            </a:r>
          </a:p>
          <a:p>
            <a:endParaRPr lang="en-US" sz="1200" dirty="0" smtClean="0">
              <a:latin typeface="Courier New" pitchFamily="49" charset="0"/>
              <a:cs typeface="Courier New" pitchFamily="49" charset="0"/>
            </a:endParaRPr>
          </a:p>
        </p:txBody>
      </p:sp>
      <p:grpSp>
        <p:nvGrpSpPr>
          <p:cNvPr id="26" name="Group 49"/>
          <p:cNvGrpSpPr/>
          <p:nvPr/>
        </p:nvGrpSpPr>
        <p:grpSpPr>
          <a:xfrm>
            <a:off x="962025" y="1402845"/>
            <a:ext cx="8229600" cy="953194"/>
            <a:chOff x="457200" y="1490475"/>
            <a:chExt cx="8229600" cy="953194"/>
          </a:xfrm>
        </p:grpSpPr>
        <p:sp>
          <p:nvSpPr>
            <p:cNvPr id="27" name="Flowchart: Magnetic Disk 3"/>
            <p:cNvSpPr/>
            <p:nvPr/>
          </p:nvSpPr>
          <p:spPr bwMode="auto">
            <a:xfrm>
              <a:off x="3840480" y="1508760"/>
              <a:ext cx="1280160" cy="914400"/>
            </a:xfrm>
            <a:prstGeom prst="flowChartMagneticDisk">
              <a:avLst/>
            </a:prstGeom>
            <a:solidFill>
              <a:schemeClr val="bg1">
                <a:lumMod val="95000"/>
              </a:schemeClr>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lumMod val="65000"/>
                    </a:schemeClr>
                  </a:solidFill>
                  <a:effectLst/>
                  <a:latin typeface="Arial" charset="0"/>
                </a:rPr>
                <a:t>Distributed Database</a:t>
              </a:r>
            </a:p>
          </p:txBody>
        </p:sp>
        <p:pic>
          <p:nvPicPr>
            <p:cNvPr id="28" name="Picture 27" descr="dynamicgraphs.png"/>
            <p:cNvPicPr>
              <a:picLocks noChangeAspect="1"/>
            </p:cNvPicPr>
            <p:nvPr/>
          </p:nvPicPr>
          <p:blipFill>
            <a:blip r:embed="rId3" cstate="print"/>
            <a:stretch>
              <a:fillRect/>
            </a:stretch>
          </p:blipFill>
          <p:spPr>
            <a:xfrm>
              <a:off x="7772400" y="1490475"/>
              <a:ext cx="914400" cy="953194"/>
            </a:xfrm>
            <a:prstGeom prst="rect">
              <a:avLst/>
            </a:prstGeom>
            <a:noFill/>
            <a:ln>
              <a:noFill/>
            </a:ln>
          </p:spPr>
        </p:pic>
        <p:sp useBgFill="1">
          <p:nvSpPr>
            <p:cNvPr id="29" name="Folded Corner 28"/>
            <p:cNvSpPr/>
            <p:nvPr/>
          </p:nvSpPr>
          <p:spPr bwMode="auto">
            <a:xfrm>
              <a:off x="457200" y="1508760"/>
              <a:ext cx="731520" cy="914400"/>
            </a:xfrm>
            <a:prstGeom prst="foldedCorner">
              <a:avLst/>
            </a:prstGeom>
            <a:ln w="12700" cap="flat" cmpd="sng" algn="ctr">
              <a:solidFill>
                <a:schemeClr val="bg1">
                  <a:lumMod val="85000"/>
                </a:scheme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lumMod val="65000"/>
                    </a:schemeClr>
                  </a:solidFill>
                  <a:effectLst/>
                  <a:latin typeface="Arial" charset="0"/>
                </a:rPr>
                <a:t>Raw Data</a:t>
              </a:r>
            </a:p>
          </p:txBody>
        </p:sp>
        <p:sp useBgFill="1">
          <p:nvSpPr>
            <p:cNvPr id="30" name="Folded Corner 29"/>
            <p:cNvSpPr/>
            <p:nvPr/>
          </p:nvSpPr>
          <p:spPr bwMode="auto">
            <a:xfrm>
              <a:off x="2148840" y="1508760"/>
              <a:ext cx="731520" cy="914400"/>
            </a:xfrm>
            <a:prstGeom prst="foldedCorner">
              <a:avLst/>
            </a:prstGeom>
            <a:ln w="12700" cap="flat" cmpd="sng" algn="ctr">
              <a:solidFill>
                <a:schemeClr val="bg1">
                  <a:lumMod val="85000"/>
                </a:scheme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lumMod val="65000"/>
                    </a:schemeClr>
                  </a:solidFill>
                  <a:effectLst/>
                  <a:latin typeface="Arial" charset="0"/>
                </a:rPr>
                <a:t>CSV Files</a:t>
              </a:r>
            </a:p>
          </p:txBody>
        </p:sp>
        <p:sp useBgFill="1">
          <p:nvSpPr>
            <p:cNvPr id="31" name="Folded Corner 17"/>
            <p:cNvSpPr/>
            <p:nvPr/>
          </p:nvSpPr>
          <p:spPr bwMode="auto">
            <a:xfrm>
              <a:off x="6080760" y="1508760"/>
              <a:ext cx="731520" cy="914400"/>
            </a:xfrm>
            <a:prstGeom prst="foldedCorner">
              <a:avLst/>
            </a:prstGeom>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Arial" charset="0"/>
                </a:rPr>
                <a:t>Assoc.Arrays</a:t>
              </a:r>
              <a:endParaRPr kumimoji="0" lang="en-US" sz="1200" b="1" i="0" u="none" strike="noStrike" cap="none" normalizeH="0" baseline="0" dirty="0" smtClean="0">
                <a:ln>
                  <a:noFill/>
                </a:ln>
                <a:solidFill>
                  <a:schemeClr val="tx1"/>
                </a:solidFill>
                <a:effectLst/>
                <a:latin typeface="Arial" charset="0"/>
              </a:endParaRPr>
            </a:p>
          </p:txBody>
        </p:sp>
        <p:sp>
          <p:nvSpPr>
            <p:cNvPr id="32" name="Right Arrow 21"/>
            <p:cNvSpPr/>
            <p:nvPr/>
          </p:nvSpPr>
          <p:spPr bwMode="auto">
            <a:xfrm>
              <a:off x="1280160" y="1828800"/>
              <a:ext cx="777240" cy="274320"/>
            </a:xfrm>
            <a:prstGeom prst="rightArrow">
              <a:avLst/>
            </a:prstGeom>
            <a:solidFill>
              <a:schemeClr val="bg1">
                <a:lumMod val="85000"/>
              </a:scheme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33" name="Right Arrow 32"/>
            <p:cNvSpPr/>
            <p:nvPr/>
          </p:nvSpPr>
          <p:spPr bwMode="auto">
            <a:xfrm>
              <a:off x="2971800" y="1828800"/>
              <a:ext cx="777240" cy="274320"/>
            </a:xfrm>
            <a:prstGeom prst="rightArrow">
              <a:avLst/>
            </a:prstGeom>
            <a:solidFill>
              <a:schemeClr val="bg1">
                <a:lumMod val="85000"/>
              </a:scheme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34" name="Right Arrow 33"/>
            <p:cNvSpPr/>
            <p:nvPr/>
          </p:nvSpPr>
          <p:spPr bwMode="auto">
            <a:xfrm>
              <a:off x="5212080" y="1828800"/>
              <a:ext cx="777240" cy="274320"/>
            </a:xfrm>
            <a:prstGeom prst="rightArrow">
              <a:avLst/>
            </a:prstGeom>
            <a:solidFill>
              <a:schemeClr val="bg1">
                <a:lumMod val="85000"/>
              </a:scheme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37" name="Right Arrow 36"/>
            <p:cNvSpPr/>
            <p:nvPr/>
          </p:nvSpPr>
          <p:spPr bwMode="auto">
            <a:xfrm>
              <a:off x="6903720" y="1828800"/>
              <a:ext cx="77724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2005965" y="6243402"/>
            <a:ext cx="6046470" cy="592351"/>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buFontTx/>
              <a:buChar char="•"/>
              <a:defRPr/>
            </a:pPr>
            <a:r>
              <a:rPr lang="en-US" b="1" kern="0" dirty="0" smtClean="0"/>
              <a:t>Graphs can be constructed with minimal effort using D4M queries and associative array algebra</a:t>
            </a:r>
          </a:p>
        </p:txBody>
      </p:sp>
      <p:sp>
        <p:nvSpPr>
          <p:cNvPr id="35" name="Title 34"/>
          <p:cNvSpPr>
            <a:spLocks noGrp="1"/>
          </p:cNvSpPr>
          <p:nvPr>
            <p:ph type="title"/>
          </p:nvPr>
        </p:nvSpPr>
        <p:spPr>
          <a:xfrm>
            <a:off x="1034580" y="280248"/>
            <a:ext cx="7989241" cy="925921"/>
          </a:xfrm>
        </p:spPr>
        <p:txBody>
          <a:bodyPr/>
          <a:lstStyle/>
          <a:p>
            <a:r>
              <a:rPr lang="en-US" dirty="0" smtClean="0"/>
              <a:t>Graph Construction Using D4M:</a:t>
            </a:r>
            <a:br>
              <a:rPr lang="en-US" dirty="0" smtClean="0"/>
            </a:br>
            <a:r>
              <a:rPr lang="en-US" dirty="0" smtClean="0"/>
              <a:t>Construct Associative Arrays</a:t>
            </a:r>
            <a:endParaRPr lang="en-US" dirty="0"/>
          </a:p>
        </p:txBody>
      </p:sp>
      <p:grpSp>
        <p:nvGrpSpPr>
          <p:cNvPr id="10" name="Group 49"/>
          <p:cNvGrpSpPr/>
          <p:nvPr/>
        </p:nvGrpSpPr>
        <p:grpSpPr>
          <a:xfrm>
            <a:off x="962025" y="1402845"/>
            <a:ext cx="8229600" cy="953194"/>
            <a:chOff x="457200" y="1490475"/>
            <a:chExt cx="8229600" cy="953194"/>
          </a:xfrm>
        </p:grpSpPr>
        <p:sp>
          <p:nvSpPr>
            <p:cNvPr id="11" name="Flowchart: Magnetic Disk 3"/>
            <p:cNvSpPr/>
            <p:nvPr/>
          </p:nvSpPr>
          <p:spPr bwMode="auto">
            <a:xfrm>
              <a:off x="3840480" y="1508760"/>
              <a:ext cx="1280160" cy="914400"/>
            </a:xfrm>
            <a:prstGeom prst="flowChartMagneticDisk">
              <a:avLst/>
            </a:prstGeom>
            <a:solidFill>
              <a:schemeClr val="bg1">
                <a:lumMod val="95000"/>
              </a:schemeClr>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lumMod val="65000"/>
                    </a:schemeClr>
                  </a:solidFill>
                  <a:effectLst/>
                  <a:latin typeface="Arial" charset="0"/>
                </a:rPr>
                <a:t>Distributed Database</a:t>
              </a:r>
            </a:p>
          </p:txBody>
        </p:sp>
        <p:pic>
          <p:nvPicPr>
            <p:cNvPr id="12" name="Picture 11" descr="dynamicgraphs.png"/>
            <p:cNvPicPr>
              <a:picLocks noChangeAspect="1"/>
            </p:cNvPicPr>
            <p:nvPr/>
          </p:nvPicPr>
          <p:blipFill>
            <a:blip r:embed="rId3" cstate="print"/>
            <a:stretch>
              <a:fillRect/>
            </a:stretch>
          </p:blipFill>
          <p:spPr>
            <a:xfrm>
              <a:off x="7772400" y="1490475"/>
              <a:ext cx="914400" cy="953194"/>
            </a:xfrm>
            <a:prstGeom prst="rect">
              <a:avLst/>
            </a:prstGeom>
            <a:noFill/>
            <a:ln>
              <a:noFill/>
            </a:ln>
          </p:spPr>
        </p:pic>
        <p:sp useBgFill="1">
          <p:nvSpPr>
            <p:cNvPr id="13" name="Folded Corner 12"/>
            <p:cNvSpPr/>
            <p:nvPr/>
          </p:nvSpPr>
          <p:spPr bwMode="auto">
            <a:xfrm>
              <a:off x="457200" y="1508760"/>
              <a:ext cx="731520" cy="914400"/>
            </a:xfrm>
            <a:prstGeom prst="foldedCorner">
              <a:avLst/>
            </a:prstGeom>
            <a:ln w="12700" cap="flat" cmpd="sng" algn="ctr">
              <a:solidFill>
                <a:schemeClr val="bg1">
                  <a:lumMod val="85000"/>
                </a:scheme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lumMod val="65000"/>
                    </a:schemeClr>
                  </a:solidFill>
                  <a:effectLst/>
                  <a:latin typeface="Arial" charset="0"/>
                </a:rPr>
                <a:t>Raw Data</a:t>
              </a:r>
            </a:p>
          </p:txBody>
        </p:sp>
        <p:sp useBgFill="1">
          <p:nvSpPr>
            <p:cNvPr id="14" name="Folded Corner 13"/>
            <p:cNvSpPr/>
            <p:nvPr/>
          </p:nvSpPr>
          <p:spPr bwMode="auto">
            <a:xfrm>
              <a:off x="2148840" y="1508760"/>
              <a:ext cx="731520" cy="914400"/>
            </a:xfrm>
            <a:prstGeom prst="foldedCorner">
              <a:avLst/>
            </a:prstGeom>
            <a:ln w="12700" cap="flat" cmpd="sng" algn="ctr">
              <a:solidFill>
                <a:schemeClr val="bg1">
                  <a:lumMod val="85000"/>
                </a:schemeClr>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lumMod val="65000"/>
                    </a:schemeClr>
                  </a:solidFill>
                  <a:effectLst/>
                  <a:latin typeface="Arial" charset="0"/>
                </a:rPr>
                <a:t>CSV Files</a:t>
              </a:r>
            </a:p>
          </p:txBody>
        </p:sp>
        <p:sp useBgFill="1">
          <p:nvSpPr>
            <p:cNvPr id="15" name="Folded Corner 17"/>
            <p:cNvSpPr/>
            <p:nvPr/>
          </p:nvSpPr>
          <p:spPr bwMode="auto">
            <a:xfrm>
              <a:off x="6080760" y="1508760"/>
              <a:ext cx="731520" cy="914400"/>
            </a:xfrm>
            <a:prstGeom prst="foldedCorner">
              <a:avLst/>
            </a:prstGeom>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Arial" charset="0"/>
                </a:rPr>
                <a:t>Assoc.Arrays</a:t>
              </a:r>
              <a:endParaRPr kumimoji="0" lang="en-US" sz="1200" b="1" i="0" u="none" strike="noStrike" cap="none" normalizeH="0" baseline="0" dirty="0" smtClean="0">
                <a:ln>
                  <a:noFill/>
                </a:ln>
                <a:solidFill>
                  <a:schemeClr val="tx1"/>
                </a:solidFill>
                <a:effectLst/>
                <a:latin typeface="Arial" charset="0"/>
              </a:endParaRPr>
            </a:p>
          </p:txBody>
        </p:sp>
        <p:sp>
          <p:nvSpPr>
            <p:cNvPr id="16" name="Right Arrow 21"/>
            <p:cNvSpPr/>
            <p:nvPr/>
          </p:nvSpPr>
          <p:spPr bwMode="auto">
            <a:xfrm>
              <a:off x="1280160" y="1828800"/>
              <a:ext cx="777240" cy="274320"/>
            </a:xfrm>
            <a:prstGeom prst="rightArrow">
              <a:avLst/>
            </a:prstGeom>
            <a:solidFill>
              <a:schemeClr val="bg1">
                <a:lumMod val="85000"/>
              </a:scheme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17" name="Right Arrow 16"/>
            <p:cNvSpPr/>
            <p:nvPr/>
          </p:nvSpPr>
          <p:spPr bwMode="auto">
            <a:xfrm>
              <a:off x="2971800" y="1828800"/>
              <a:ext cx="777240" cy="274320"/>
            </a:xfrm>
            <a:prstGeom prst="rightArrow">
              <a:avLst/>
            </a:prstGeom>
            <a:solidFill>
              <a:schemeClr val="bg1">
                <a:lumMod val="85000"/>
              </a:scheme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18" name="Right Arrow 17"/>
            <p:cNvSpPr/>
            <p:nvPr/>
          </p:nvSpPr>
          <p:spPr bwMode="auto">
            <a:xfrm>
              <a:off x="5212080" y="1828800"/>
              <a:ext cx="777240" cy="274320"/>
            </a:xfrm>
            <a:prstGeom prst="rightArrow">
              <a:avLst/>
            </a:prstGeom>
            <a:solidFill>
              <a:schemeClr val="bg1">
                <a:lumMod val="85000"/>
              </a:scheme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19" name="Right Arrow 18"/>
            <p:cNvSpPr/>
            <p:nvPr/>
          </p:nvSpPr>
          <p:spPr bwMode="auto">
            <a:xfrm>
              <a:off x="6903720" y="1828800"/>
              <a:ext cx="77724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grpSp>
      <p:sp useBgFill="1">
        <p:nvSpPr>
          <p:cNvPr id="50" name="Rectangle 49"/>
          <p:cNvSpPr/>
          <p:nvPr/>
        </p:nvSpPr>
        <p:spPr bwMode="auto">
          <a:xfrm>
            <a:off x="824865" y="2426970"/>
            <a:ext cx="5669280" cy="7772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D4M Query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keys = T(:,’time_stamp|10/May/2011:00:00:00’,:, ...</a:t>
            </a:r>
            <a:b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b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’time_stamp|13/May/2011:23:59:59’,);</a:t>
            </a:r>
          </a:p>
        </p:txBody>
      </p:sp>
      <p:sp useBgFill="1">
        <p:nvSpPr>
          <p:cNvPr id="51" name="Rectangle 50"/>
          <p:cNvSpPr/>
          <p:nvPr/>
        </p:nvSpPr>
        <p:spPr bwMode="auto">
          <a:xfrm>
            <a:off x="824865" y="3707130"/>
            <a:ext cx="5669280" cy="5486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D4M Query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data = T(Row(keys), :);</a:t>
            </a:r>
          </a:p>
        </p:txBody>
      </p:sp>
      <p:sp>
        <p:nvSpPr>
          <p:cNvPr id="52" name="Down Arrow 51"/>
          <p:cNvSpPr/>
          <p:nvPr/>
        </p:nvSpPr>
        <p:spPr bwMode="auto">
          <a:xfrm>
            <a:off x="3339465" y="3249930"/>
            <a:ext cx="640080" cy="411480"/>
          </a:xfrm>
          <a:prstGeom prst="down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53" name="Down Arrow 52"/>
          <p:cNvSpPr/>
          <p:nvPr/>
        </p:nvSpPr>
        <p:spPr bwMode="auto">
          <a:xfrm>
            <a:off x="3339465" y="4301490"/>
            <a:ext cx="640080" cy="411480"/>
          </a:xfrm>
          <a:prstGeom prst="down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useBgFill="1">
        <p:nvSpPr>
          <p:cNvPr id="54" name="Rectangle 53"/>
          <p:cNvSpPr/>
          <p:nvPr/>
        </p:nvSpPr>
        <p:spPr bwMode="auto">
          <a:xfrm>
            <a:off x="824865" y="4758690"/>
            <a:ext cx="5669280" cy="5486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Associative Array Algebra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G = data(:,’</a:t>
            </a:r>
            <a:r>
              <a:rPr kumimoji="0" lang="en-US" sz="1400" b="1" i="0" u="none" strike="noStrike" kern="0" cap="none" spc="0" normalizeH="0" baseline="0" noProof="0" dirty="0" err="1" smtClean="0">
                <a:ln>
                  <a:noFill/>
                </a:ln>
                <a:solidFill>
                  <a:sysClr val="windowText" lastClr="000000"/>
                </a:solidFill>
                <a:effectLst/>
                <a:uLnTx/>
                <a:uFillTx/>
                <a:latin typeface="Courier New" pitchFamily="49" charset="0"/>
                <a:cs typeface="Courier New" pitchFamily="49" charset="0"/>
              </a:rPr>
              <a:t>src_ip</a:t>
            </a: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 data(:,’</a:t>
            </a:r>
            <a:r>
              <a:rPr kumimoji="0" lang="en-US" sz="1400" b="1" i="0" u="none" strike="noStrike" kern="0" cap="none" spc="0" normalizeH="0" baseline="0" noProof="0" dirty="0" err="1" smtClean="0">
                <a:ln>
                  <a:noFill/>
                </a:ln>
                <a:solidFill>
                  <a:sysClr val="windowText" lastClr="000000"/>
                </a:solidFill>
                <a:effectLst/>
                <a:uLnTx/>
                <a:uFillTx/>
                <a:latin typeface="Courier New" pitchFamily="49" charset="0"/>
                <a:cs typeface="Courier New" pitchFamily="49" charset="0"/>
              </a:rPr>
              <a:t>server_ip</a:t>
            </a:r>
            <a:r>
              <a:rPr kumimoji="0" lang="en-US" sz="14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p>
        </p:txBody>
      </p:sp>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5625" y="2609850"/>
            <a:ext cx="2196254" cy="2196254"/>
          </a:xfrm>
          <a:prstGeom prst="rect">
            <a:avLst/>
          </a:prstGeom>
          <a:effectLst>
            <a:outerShdw blurRad="50800" dist="38100" dir="2700000" algn="tl" rotWithShape="0">
              <a:prstClr val="black">
                <a:alpha val="40000"/>
              </a:prstClr>
            </a:outerShdw>
          </a:effectLst>
        </p:spPr>
      </p:pic>
      <p:sp>
        <p:nvSpPr>
          <p:cNvPr id="56" name="Arc 55"/>
          <p:cNvSpPr/>
          <p:nvPr/>
        </p:nvSpPr>
        <p:spPr bwMode="auto">
          <a:xfrm>
            <a:off x="5305425" y="4362450"/>
            <a:ext cx="2667000" cy="838200"/>
          </a:xfrm>
          <a:prstGeom prst="arc">
            <a:avLst>
              <a:gd name="adj1" fmla="val 191218"/>
              <a:gd name="adj2" fmla="val 4589066"/>
            </a:avLst>
          </a:prstGeom>
          <a:noFill/>
          <a:ln w="82550" cap="flat" cmpd="sng" algn="ctr">
            <a:solidFill>
              <a:srgbClr val="003767"/>
            </a:solidFill>
            <a:prstDash val="solid"/>
            <a:round/>
            <a:headEnd type="triangle" w="med" len="sm"/>
            <a:tailEnd type="none" w="sm" len="sm"/>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useBgFill="1">
        <p:nvSpPr>
          <p:cNvPr id="57" name="Rectangle 56"/>
          <p:cNvSpPr/>
          <p:nvPr/>
        </p:nvSpPr>
        <p:spPr bwMode="auto">
          <a:xfrm>
            <a:off x="7499985" y="5215890"/>
            <a:ext cx="1005840" cy="27432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sz="1400" b="1" dirty="0" err="1" smtClean="0">
                <a:latin typeface="Courier New" pitchFamily="49" charset="0"/>
                <a:cs typeface="Courier New" pitchFamily="49" charset="0"/>
              </a:rPr>
              <a:t>Adj</a:t>
            </a:r>
            <a:r>
              <a:rPr lang="en-US" sz="1400" b="1" dirty="0" smtClean="0">
                <a:latin typeface="Courier New" pitchFamily="49" charset="0"/>
                <a:cs typeface="Courier New" pitchFamily="49" charset="0"/>
              </a:rPr>
              <a:t>(G);</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2153603" y="6310077"/>
            <a:ext cx="5751195" cy="592351"/>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buFontTx/>
              <a:buChar char="•"/>
              <a:defRPr/>
            </a:pPr>
            <a:r>
              <a:rPr lang="en-US" b="1" kern="0" dirty="0" smtClean="0"/>
              <a:t>Utilizing D4M could allow analysis to be run in nearly real-time (dependent on raw data availability)</a:t>
            </a:r>
          </a:p>
        </p:txBody>
      </p:sp>
      <p:sp>
        <p:nvSpPr>
          <p:cNvPr id="35" name="Title 34"/>
          <p:cNvSpPr>
            <a:spLocks noGrp="1"/>
          </p:cNvSpPr>
          <p:nvPr>
            <p:ph type="title"/>
          </p:nvPr>
        </p:nvSpPr>
        <p:spPr>
          <a:xfrm>
            <a:off x="1034580" y="280248"/>
            <a:ext cx="7989241" cy="925921"/>
          </a:xfrm>
        </p:spPr>
        <p:txBody>
          <a:bodyPr/>
          <a:lstStyle/>
          <a:p>
            <a:r>
              <a:rPr lang="en-US" dirty="0" smtClean="0"/>
              <a:t>Constructing Graph Representation of One Week’s Worth of Proxy Data</a:t>
            </a:r>
            <a:endParaRPr lang="en-US" dirty="0"/>
          </a:p>
        </p:txBody>
      </p:sp>
      <p:sp>
        <p:nvSpPr>
          <p:cNvPr id="30" name="Flowchart: Magnetic Disk 3"/>
          <p:cNvSpPr/>
          <p:nvPr/>
        </p:nvSpPr>
        <p:spPr bwMode="auto">
          <a:xfrm>
            <a:off x="4181475" y="1760404"/>
            <a:ext cx="1188720" cy="914400"/>
          </a:xfrm>
          <a:prstGeom prst="flowChartMagneticDisk">
            <a:avLst/>
          </a:prstGeom>
          <a:solidFill>
            <a:srgbClr val="D2DDF2"/>
          </a:solidFill>
          <a:ln w="12700" cap="flat" cmpd="sng" algn="ctr">
            <a:solidFill>
              <a:srgbClr val="FFFFF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Distributed Database</a:t>
            </a:r>
          </a:p>
        </p:txBody>
      </p:sp>
      <p:pic>
        <p:nvPicPr>
          <p:cNvPr id="31" name="Picture 30" descr="dynamicgraphs.png"/>
          <p:cNvPicPr>
            <a:picLocks noChangeAspect="1"/>
          </p:cNvPicPr>
          <p:nvPr/>
        </p:nvPicPr>
        <p:blipFill>
          <a:blip r:embed="rId3" cstate="print"/>
          <a:stretch>
            <a:fillRect/>
          </a:stretch>
        </p:blipFill>
        <p:spPr>
          <a:xfrm>
            <a:off x="7839075" y="1508760"/>
            <a:ext cx="1371600" cy="1428320"/>
          </a:xfrm>
          <a:prstGeom prst="rect">
            <a:avLst/>
          </a:prstGeom>
          <a:effectLst>
            <a:outerShdw blurRad="50800" dist="38100" dir="2700000" algn="tl" rotWithShape="0">
              <a:prstClr val="black">
                <a:alpha val="40000"/>
              </a:prstClr>
            </a:outerShdw>
          </a:effectLst>
        </p:spPr>
      </p:pic>
      <p:sp useBgFill="1">
        <p:nvSpPr>
          <p:cNvPr id="32" name="Folded Corner 31"/>
          <p:cNvSpPr/>
          <p:nvPr/>
        </p:nvSpPr>
        <p:spPr bwMode="auto">
          <a:xfrm>
            <a:off x="981075" y="1760404"/>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Raw Data</a:t>
            </a:r>
          </a:p>
        </p:txBody>
      </p:sp>
      <p:sp useBgFill="1">
        <p:nvSpPr>
          <p:cNvPr id="33" name="Folded Corner 32"/>
          <p:cNvSpPr/>
          <p:nvPr/>
        </p:nvSpPr>
        <p:spPr bwMode="auto">
          <a:xfrm>
            <a:off x="2581275" y="1760404"/>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charset="0"/>
              </a:rPr>
              <a:t>CSV Files</a:t>
            </a:r>
          </a:p>
        </p:txBody>
      </p:sp>
      <p:sp useBgFill="1">
        <p:nvSpPr>
          <p:cNvPr id="34" name="Folded Corner 17"/>
          <p:cNvSpPr/>
          <p:nvPr/>
        </p:nvSpPr>
        <p:spPr bwMode="auto">
          <a:xfrm>
            <a:off x="6238875" y="1760404"/>
            <a:ext cx="731520" cy="914400"/>
          </a:xfrm>
          <a:prstGeom prst="foldedCorner">
            <a:avLst/>
          </a:prstGeom>
          <a:ln w="12700" cap="flat" cmpd="sng" algn="ctr">
            <a:solidFill>
              <a:srgbClr val="000000"/>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err="1" smtClean="0">
                <a:ln>
                  <a:noFill/>
                </a:ln>
                <a:solidFill>
                  <a:srgbClr val="000000"/>
                </a:solidFill>
                <a:effectLst/>
                <a:uLnTx/>
                <a:uFillTx/>
                <a:latin typeface="Arial" charset="0"/>
              </a:rPr>
              <a:t>Assoc.Arrays</a:t>
            </a:r>
            <a:endParaRPr kumimoji="0" lang="en-US" sz="1200" b="1" i="0" u="none" strike="noStrike" kern="0" cap="none" spc="0" normalizeH="0" baseline="0" noProof="0" dirty="0" smtClean="0">
              <a:ln>
                <a:noFill/>
              </a:ln>
              <a:solidFill>
                <a:srgbClr val="000000"/>
              </a:solidFill>
              <a:effectLst/>
              <a:uLnTx/>
              <a:uFillTx/>
              <a:latin typeface="Arial" charset="0"/>
            </a:endParaRPr>
          </a:p>
        </p:txBody>
      </p:sp>
      <p:sp>
        <p:nvSpPr>
          <p:cNvPr id="37" name="Right Arrow 21"/>
          <p:cNvSpPr/>
          <p:nvPr/>
        </p:nvSpPr>
        <p:spPr bwMode="auto">
          <a:xfrm>
            <a:off x="1804035" y="2080444"/>
            <a:ext cx="6858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38" name="Right Arrow 37"/>
          <p:cNvSpPr/>
          <p:nvPr/>
        </p:nvSpPr>
        <p:spPr bwMode="auto">
          <a:xfrm>
            <a:off x="3404235" y="2080444"/>
            <a:ext cx="6858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39" name="Right Arrow 38"/>
          <p:cNvSpPr/>
          <p:nvPr/>
        </p:nvSpPr>
        <p:spPr bwMode="auto">
          <a:xfrm>
            <a:off x="5461635" y="2080444"/>
            <a:ext cx="6858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sp>
        <p:nvSpPr>
          <p:cNvPr id="40" name="Right Arrow 39"/>
          <p:cNvSpPr/>
          <p:nvPr/>
        </p:nvSpPr>
        <p:spPr bwMode="auto">
          <a:xfrm>
            <a:off x="7061835" y="2080444"/>
            <a:ext cx="685800" cy="274320"/>
          </a:xfrm>
          <a:prstGeom prst="rightArrow">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latin typeface="Arial" charset="0"/>
            </a:endParaRPr>
          </a:p>
        </p:txBody>
      </p:sp>
      <p:cxnSp>
        <p:nvCxnSpPr>
          <p:cNvPr id="41" name="Straight Connector 40"/>
          <p:cNvCxnSpPr/>
          <p:nvPr/>
        </p:nvCxnSpPr>
        <p:spPr bwMode="auto">
          <a:xfrm>
            <a:off x="2105787" y="2263324"/>
            <a:ext cx="0" cy="1234440"/>
          </a:xfrm>
          <a:prstGeom prst="line">
            <a:avLst/>
          </a:prstGeom>
          <a:solidFill>
            <a:srgbClr val="618FFD"/>
          </a:solidFill>
          <a:ln w="127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grpSp>
        <p:nvGrpSpPr>
          <p:cNvPr id="42" name="Group 42"/>
          <p:cNvGrpSpPr/>
          <p:nvPr/>
        </p:nvGrpSpPr>
        <p:grpSpPr>
          <a:xfrm>
            <a:off x="935355" y="3500859"/>
            <a:ext cx="3657600" cy="774145"/>
            <a:chOff x="365760" y="3249215"/>
            <a:chExt cx="3291840" cy="774145"/>
          </a:xfrm>
        </p:grpSpPr>
        <p:sp useBgFill="1">
          <p:nvSpPr>
            <p:cNvPr id="43" name="Rectangle 12"/>
            <p:cNvSpPr/>
            <p:nvPr/>
          </p:nvSpPr>
          <p:spPr bwMode="auto">
            <a:xfrm>
              <a:off x="365760" y="3249215"/>
              <a:ext cx="3291840" cy="50292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3767"/>
                  </a:solidFill>
                  <a:effectLst/>
                  <a:uLnTx/>
                  <a:uFillTx/>
                </a:rPr>
                <a:t>Parsing and ingestion done in parallel using 128 processors</a:t>
              </a:r>
              <a:endParaRPr kumimoji="0" lang="en-US" sz="1400" b="1" i="0" u="none" strike="noStrike" kern="0" cap="none" spc="0" normalizeH="0" baseline="0" noProof="0" dirty="0" smtClean="0">
                <a:ln>
                  <a:noFill/>
                </a:ln>
                <a:solidFill>
                  <a:srgbClr val="003767"/>
                </a:solidFill>
                <a:effectLst/>
                <a:uLnTx/>
                <a:uFillTx/>
                <a:latin typeface="Arial" charset="0"/>
              </a:endParaRPr>
            </a:p>
          </p:txBody>
        </p:sp>
        <p:sp>
          <p:nvSpPr>
            <p:cNvPr id="44" name="Rectangle 14"/>
            <p:cNvSpPr/>
            <p:nvPr/>
          </p:nvSpPr>
          <p:spPr bwMode="auto">
            <a:xfrm>
              <a:off x="365760" y="3794760"/>
              <a:ext cx="3291840" cy="228600"/>
            </a:xfrm>
            <a:prstGeom prst="rect">
              <a:avLst/>
            </a:prstGeom>
            <a:solidFill>
              <a:srgbClr val="FFFFFF">
                <a:lumMod val="75000"/>
              </a:srgbClr>
            </a:solidFill>
            <a:ln w="12700" cap="flat" cmpd="sng" algn="ctr">
              <a:no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Completed in less than 2 hours</a:t>
              </a:r>
              <a:endParaRPr kumimoji="0" lang="en-US" sz="1200" b="1" i="0" u="none" strike="noStrike" kern="0" cap="none" spc="0" normalizeH="0" baseline="0" noProof="0" dirty="0" smtClean="0">
                <a:ln>
                  <a:noFill/>
                </a:ln>
                <a:solidFill>
                  <a:sysClr val="windowText" lastClr="000000"/>
                </a:solidFill>
                <a:effectLst/>
                <a:uLnTx/>
                <a:uFillTx/>
                <a:latin typeface="Arial" charset="0"/>
              </a:endParaRPr>
            </a:p>
          </p:txBody>
        </p:sp>
      </p:grpSp>
      <p:grpSp>
        <p:nvGrpSpPr>
          <p:cNvPr id="45" name="Group 44"/>
          <p:cNvGrpSpPr/>
          <p:nvPr/>
        </p:nvGrpSpPr>
        <p:grpSpPr>
          <a:xfrm>
            <a:off x="4958715" y="3505200"/>
            <a:ext cx="3657600" cy="777240"/>
            <a:chOff x="4434840" y="4389120"/>
            <a:chExt cx="2743200" cy="777240"/>
          </a:xfrm>
        </p:grpSpPr>
        <p:sp useBgFill="1">
          <p:nvSpPr>
            <p:cNvPr id="46" name="Rectangle 45"/>
            <p:cNvSpPr/>
            <p:nvPr/>
          </p:nvSpPr>
          <p:spPr bwMode="auto">
            <a:xfrm>
              <a:off x="4434840" y="4389120"/>
              <a:ext cx="2743200" cy="50292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3767"/>
                  </a:solidFill>
                  <a:effectLst/>
                  <a:uLnTx/>
                  <a:uFillTx/>
                </a:rPr>
                <a:t>Graph data generated in parallel using 7 processors (one per day)</a:t>
              </a:r>
              <a:endParaRPr kumimoji="0" lang="en-US" sz="1400" b="1" i="0" u="none" strike="noStrike" kern="0" cap="none" spc="0" normalizeH="0" baseline="0" noProof="0" dirty="0" smtClean="0">
                <a:ln>
                  <a:noFill/>
                </a:ln>
                <a:solidFill>
                  <a:srgbClr val="003767"/>
                </a:solidFill>
                <a:effectLst/>
                <a:uLnTx/>
                <a:uFillTx/>
                <a:latin typeface="Arial" charset="0"/>
              </a:endParaRPr>
            </a:p>
          </p:txBody>
        </p:sp>
        <p:sp>
          <p:nvSpPr>
            <p:cNvPr id="47" name="Rectangle 46"/>
            <p:cNvSpPr/>
            <p:nvPr/>
          </p:nvSpPr>
          <p:spPr bwMode="auto">
            <a:xfrm>
              <a:off x="4434840" y="4937760"/>
              <a:ext cx="2743200" cy="228600"/>
            </a:xfrm>
            <a:prstGeom prst="rect">
              <a:avLst/>
            </a:prstGeom>
            <a:solidFill>
              <a:srgbClr val="FFFFFF">
                <a:lumMod val="75000"/>
              </a:srgbClr>
            </a:solidFill>
            <a:ln w="12700" cap="flat" cmpd="sng" algn="ctr">
              <a:no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Completed in 3 hours</a:t>
              </a:r>
              <a:endParaRPr kumimoji="0" lang="en-US" sz="1200" b="1" i="0" u="none" strike="noStrike" kern="0" cap="none" spc="0" normalizeH="0" baseline="0" noProof="0" dirty="0" smtClean="0">
                <a:ln>
                  <a:noFill/>
                </a:ln>
                <a:solidFill>
                  <a:sysClr val="windowText" lastClr="000000"/>
                </a:solidFill>
                <a:effectLst/>
                <a:uLnTx/>
                <a:uFillTx/>
                <a:latin typeface="Arial" charset="0"/>
              </a:endParaRPr>
            </a:p>
          </p:txBody>
        </p:sp>
      </p:grpSp>
      <p:cxnSp>
        <p:nvCxnSpPr>
          <p:cNvPr id="48" name="Straight Connector 47"/>
          <p:cNvCxnSpPr/>
          <p:nvPr/>
        </p:nvCxnSpPr>
        <p:spPr bwMode="auto">
          <a:xfrm>
            <a:off x="3705987" y="2263323"/>
            <a:ext cx="0" cy="1234440"/>
          </a:xfrm>
          <a:prstGeom prst="line">
            <a:avLst/>
          </a:prstGeom>
          <a:solidFill>
            <a:srgbClr val="618FFD"/>
          </a:solidFill>
          <a:ln w="127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cxnSp>
        <p:nvCxnSpPr>
          <p:cNvPr id="49" name="Straight Connector 48"/>
          <p:cNvCxnSpPr/>
          <p:nvPr/>
        </p:nvCxnSpPr>
        <p:spPr bwMode="auto">
          <a:xfrm>
            <a:off x="5763387" y="2263324"/>
            <a:ext cx="0" cy="1234440"/>
          </a:xfrm>
          <a:prstGeom prst="line">
            <a:avLst/>
          </a:prstGeom>
          <a:solidFill>
            <a:srgbClr val="618FFD"/>
          </a:solidFill>
          <a:ln w="127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cxnSp>
        <p:nvCxnSpPr>
          <p:cNvPr id="50" name="Straight Connector 49"/>
          <p:cNvCxnSpPr/>
          <p:nvPr/>
        </p:nvCxnSpPr>
        <p:spPr bwMode="auto">
          <a:xfrm>
            <a:off x="7363587" y="2263324"/>
            <a:ext cx="0" cy="1234440"/>
          </a:xfrm>
          <a:prstGeom prst="line">
            <a:avLst/>
          </a:prstGeom>
          <a:solidFill>
            <a:srgbClr val="618FFD"/>
          </a:solidFill>
          <a:ln w="12700" cap="flat" cmpd="sng" algn="ctr">
            <a:solidFill>
              <a:srgbClr val="003767"/>
            </a:solidFill>
            <a:prstDash val="solid"/>
            <a:round/>
            <a:headEnd type="none" w="sm" len="sm"/>
            <a:tailEnd type="triangle" w="lg" len="med"/>
          </a:ln>
          <a:effectLst>
            <a:outerShdw blurRad="50800" dist="38100" dir="2700000" algn="tl" rotWithShape="0">
              <a:prstClr val="black">
                <a:alpha val="40000"/>
              </a:prstClr>
            </a:outerShdw>
          </a:effectLst>
        </p:spPr>
      </p:cxnSp>
      <p:sp>
        <p:nvSpPr>
          <p:cNvPr id="51" name="Rectangle 8"/>
          <p:cNvSpPr/>
          <p:nvPr/>
        </p:nvSpPr>
        <p:spPr bwMode="auto">
          <a:xfrm>
            <a:off x="1895475" y="4442644"/>
            <a:ext cx="6400800" cy="114300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Ingested ~130 million proxy log records resulting in ~4.5 billion triples</a:t>
            </a: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Constructed 604,800 </a:t>
            </a:r>
            <a:r>
              <a:rPr kumimoji="0" lang="en-US" sz="1400" b="1" i="0" u="none" strike="noStrike" kern="0" cap="none" spc="0" normalizeH="0" baseline="0" noProof="0" dirty="0" err="1" smtClean="0">
                <a:ln>
                  <a:noFill/>
                </a:ln>
                <a:solidFill>
                  <a:sysClr val="windowText" lastClr="000000"/>
                </a:solidFill>
                <a:effectLst/>
                <a:uLnTx/>
                <a:uFillTx/>
              </a:rPr>
              <a:t>secondwise</a:t>
            </a:r>
            <a:r>
              <a:rPr kumimoji="0" lang="en-US" sz="1400" b="1" i="0" u="none" strike="noStrike" kern="0" cap="none" spc="0" normalizeH="0" baseline="0" noProof="0" dirty="0" smtClean="0">
                <a:ln>
                  <a:noFill/>
                </a:ln>
                <a:solidFill>
                  <a:sysClr val="windowText" lastClr="000000"/>
                </a:solidFill>
                <a:effectLst/>
                <a:uLnTx/>
                <a:uFillTx/>
              </a:rPr>
              <a:t> source IP to server IP graphs</a:t>
            </a: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Constructing graphs with different vertex types could be done without re-parsing or re-ingesting data</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522429" y="1695449"/>
            <a:ext cx="9007651" cy="5244755"/>
          </a:xfrm>
        </p:spPr>
        <p:txBody>
          <a:bodyPr/>
          <a:lstStyle/>
          <a:p>
            <a:r>
              <a:rPr lang="en-US" dirty="0" smtClean="0"/>
              <a:t>Big data is found across a wide range of areas</a:t>
            </a:r>
          </a:p>
          <a:p>
            <a:pPr lvl="1"/>
            <a:r>
              <a:rPr lang="en-US" dirty="0" smtClean="0"/>
              <a:t>Document analysis</a:t>
            </a:r>
          </a:p>
          <a:p>
            <a:pPr lvl="1"/>
            <a:r>
              <a:rPr lang="en-US" dirty="0" smtClean="0"/>
              <a:t>Computer network analysis</a:t>
            </a:r>
          </a:p>
          <a:p>
            <a:pPr lvl="1"/>
            <a:r>
              <a:rPr lang="en-US" dirty="0" smtClean="0"/>
              <a:t>DNA Sequencing</a:t>
            </a:r>
          </a:p>
          <a:p>
            <a:r>
              <a:rPr lang="en-US" dirty="0" smtClean="0"/>
              <a:t>Currently there is a gap in big data analysis tools for algorithm developers</a:t>
            </a:r>
          </a:p>
          <a:p>
            <a:r>
              <a:rPr lang="en-US" dirty="0" smtClean="0"/>
              <a:t>D4M fills this gap by providing algorithm developers </a:t>
            </a:r>
            <a:r>
              <a:rPr lang="en-US" dirty="0" err="1" smtClean="0"/>
              <a:t>composable</a:t>
            </a:r>
            <a:r>
              <a:rPr lang="en-US" dirty="0" smtClean="0"/>
              <a:t> associative arrays that admit linear algebraic manipulation</a:t>
            </a:r>
            <a:endParaRPr lang="en-US" dirty="0"/>
          </a:p>
        </p:txBody>
      </p:sp>
      <p:sp>
        <p:nvSpPr>
          <p:cNvPr id="35" name="Title 34"/>
          <p:cNvSpPr>
            <a:spLocks noGrp="1"/>
          </p:cNvSpPr>
          <p:nvPr>
            <p:ph type="title"/>
          </p:nvPr>
        </p:nvSpPr>
        <p:spPr/>
        <p:txBody>
          <a:bodyPr/>
          <a:lstStyle/>
          <a:p>
            <a:r>
              <a:rPr lang="en-US" dirty="0" smtClean="0"/>
              <a:t>Summary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1876425" y="2266949"/>
            <a:ext cx="7653655" cy="4673255"/>
          </a:xfrm>
        </p:spPr>
        <p:txBody>
          <a:bodyPr/>
          <a:lstStyle/>
          <a:p>
            <a:r>
              <a:rPr lang="en-US" dirty="0" smtClean="0"/>
              <a:t>Introduction</a:t>
            </a:r>
          </a:p>
          <a:p>
            <a:r>
              <a:rPr lang="en-US" dirty="0" smtClean="0"/>
              <a:t>Course Outline</a:t>
            </a:r>
          </a:p>
          <a:p>
            <a:r>
              <a:rPr lang="en-US" dirty="0" smtClean="0"/>
              <a:t>Example Implementation</a:t>
            </a:r>
          </a:p>
          <a:p>
            <a:r>
              <a:rPr lang="en-US" dirty="0" smtClean="0"/>
              <a:t>Summary</a:t>
            </a:r>
            <a:endParaRPr lang="en-US" dirty="0"/>
          </a:p>
        </p:txBody>
      </p:sp>
      <p:sp>
        <p:nvSpPr>
          <p:cNvPr id="35" name="Title 34"/>
          <p:cNvSpPr>
            <a:spLocks noGrp="1"/>
          </p:cNvSpPr>
          <p:nvPr>
            <p:ph type="title"/>
          </p:nvPr>
        </p:nvSpPr>
        <p:spPr/>
        <p:txBody>
          <a:bodyPr/>
          <a:lstStyle/>
          <a:p>
            <a:r>
              <a:rPr lang="en-US" dirty="0" smtClean="0"/>
              <a:t>Outline</a:t>
            </a:r>
            <a:endParaRPr lang="en-US" dirty="0"/>
          </a:p>
        </p:txBody>
      </p:sp>
      <p:sp>
        <p:nvSpPr>
          <p:cNvPr id="9" name="AutoShape 7"/>
          <p:cNvSpPr>
            <a:spLocks noChangeArrowheads="1"/>
          </p:cNvSpPr>
          <p:nvPr/>
        </p:nvSpPr>
        <p:spPr bwMode="auto">
          <a:xfrm>
            <a:off x="1163894" y="2291732"/>
            <a:ext cx="571500" cy="317500"/>
          </a:xfrm>
          <a:prstGeom prst="rightArrow">
            <a:avLst>
              <a:gd name="adj1" fmla="val 50000"/>
              <a:gd name="adj2" fmla="val 65000"/>
            </a:avLst>
          </a:prstGeom>
          <a:solidFill>
            <a:schemeClr val="hlink"/>
          </a:solidFill>
          <a:ln w="12700">
            <a:noFill/>
            <a:miter lim="800000"/>
            <a:headEnd type="none" w="sm" len="sm"/>
            <a:tailEnd type="none" w="sm" len="sm"/>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p:txBody>
          <a:bodyPr/>
          <a:lstStyle/>
          <a:p>
            <a:r>
              <a:rPr lang="en-US" dirty="0" smtClean="0"/>
              <a:t>Example code</a:t>
            </a:r>
          </a:p>
          <a:p>
            <a:pPr lvl="1"/>
            <a:r>
              <a:rPr lang="en-US" dirty="0" smtClean="0"/>
              <a:t>D4Muser_share/Examples/1Intro/1Assoclntro</a:t>
            </a:r>
          </a:p>
          <a:p>
            <a:pPr lvl="1"/>
            <a:endParaRPr lang="en-US" dirty="0" smtClean="0"/>
          </a:p>
          <a:p>
            <a:r>
              <a:rPr lang="en-US" dirty="0" smtClean="0"/>
              <a:t>Assignment</a:t>
            </a:r>
          </a:p>
          <a:p>
            <a:pPr lvl="1"/>
            <a:r>
              <a:rPr lang="en-US" dirty="0" smtClean="0"/>
              <a:t>Test your </a:t>
            </a:r>
            <a:r>
              <a:rPr lang="en-US" dirty="0" err="1" smtClean="0"/>
              <a:t>LLGrid</a:t>
            </a:r>
            <a:r>
              <a:rPr lang="en-US" dirty="0" smtClean="0"/>
              <a:t> account and D4M</a:t>
            </a:r>
          </a:p>
          <a:p>
            <a:pPr lvl="1"/>
            <a:r>
              <a:rPr lang="en-US" dirty="0" smtClean="0"/>
              <a:t>Copy the D4Muser_share/Examples to your LL Grid home directory</a:t>
            </a:r>
          </a:p>
          <a:p>
            <a:pPr lvl="1"/>
            <a:r>
              <a:rPr lang="en-US" dirty="0" smtClean="0"/>
              <a:t>Verify that you can run the above examples</a:t>
            </a:r>
          </a:p>
          <a:p>
            <a:pPr lvl="2"/>
            <a:r>
              <a:rPr lang="en-US" dirty="0" smtClean="0"/>
              <a:t>Start </a:t>
            </a:r>
            <a:r>
              <a:rPr lang="en-US" dirty="0" err="1" smtClean="0"/>
              <a:t>Matlab</a:t>
            </a:r>
            <a:endParaRPr lang="en-US" dirty="0" smtClean="0"/>
          </a:p>
          <a:p>
            <a:pPr lvl="2"/>
            <a:r>
              <a:rPr lang="en-US" dirty="0" smtClean="0"/>
              <a:t>CD to your copy of the example</a:t>
            </a:r>
          </a:p>
          <a:p>
            <a:pPr lvl="2"/>
            <a:r>
              <a:rPr lang="en-US" dirty="0" smtClean="0"/>
              <a:t>Run the Examples</a:t>
            </a:r>
            <a:endParaRPr lang="en-US" dirty="0"/>
          </a:p>
        </p:txBody>
      </p:sp>
      <p:sp>
        <p:nvSpPr>
          <p:cNvPr id="35" name="Title 34"/>
          <p:cNvSpPr>
            <a:spLocks noGrp="1"/>
          </p:cNvSpPr>
          <p:nvPr>
            <p:ph type="title"/>
          </p:nvPr>
        </p:nvSpPr>
        <p:spPr/>
        <p:txBody>
          <a:bodyPr/>
          <a:lstStyle/>
          <a:p>
            <a:r>
              <a:rPr lang="en-US" dirty="0" smtClean="0"/>
              <a:t>Example Code and Assignment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2014538" y="6252927"/>
            <a:ext cx="6029324" cy="592351"/>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buFontTx/>
              <a:buChar char="•"/>
              <a:defRPr/>
            </a:pPr>
            <a:r>
              <a:rPr lang="en-US" b="1" kern="0" dirty="0" smtClean="0"/>
              <a:t>Cross-Mission Challenge:  Detection of subtle patterns in massive</a:t>
            </a:r>
            <a:br>
              <a:rPr lang="en-US" b="1" kern="0" dirty="0" smtClean="0"/>
            </a:br>
            <a:r>
              <a:rPr lang="en-US" b="1" kern="0" dirty="0" smtClean="0"/>
              <a:t>multi-source noisy datasets</a:t>
            </a:r>
          </a:p>
        </p:txBody>
      </p:sp>
      <p:sp>
        <p:nvSpPr>
          <p:cNvPr id="35" name="Title 34"/>
          <p:cNvSpPr>
            <a:spLocks noGrp="1"/>
          </p:cNvSpPr>
          <p:nvPr>
            <p:ph type="title"/>
          </p:nvPr>
        </p:nvSpPr>
        <p:spPr>
          <a:xfrm>
            <a:off x="1034580" y="280248"/>
            <a:ext cx="7989241" cy="925921"/>
          </a:xfrm>
        </p:spPr>
        <p:txBody>
          <a:bodyPr/>
          <a:lstStyle/>
          <a:p>
            <a:r>
              <a:rPr lang="en-US" dirty="0" smtClean="0"/>
              <a:t>Example Applications of Graph Analytics</a:t>
            </a:r>
            <a:endParaRPr lang="en-US" dirty="0"/>
          </a:p>
        </p:txBody>
      </p:sp>
      <p:grpSp>
        <p:nvGrpSpPr>
          <p:cNvPr id="31" name="Group 30"/>
          <p:cNvGrpSpPr/>
          <p:nvPr/>
        </p:nvGrpSpPr>
        <p:grpSpPr>
          <a:xfrm>
            <a:off x="6564630" y="1544955"/>
            <a:ext cx="2743200" cy="4114800"/>
            <a:chOff x="6126480" y="1097280"/>
            <a:chExt cx="2743200" cy="4114800"/>
          </a:xfrm>
        </p:grpSpPr>
        <p:sp>
          <p:nvSpPr>
            <p:cNvPr id="32" name="Rectangle 31"/>
            <p:cNvSpPr/>
            <p:nvPr/>
          </p:nvSpPr>
          <p:spPr bwMode="auto">
            <a:xfrm>
              <a:off x="6126480" y="1097280"/>
              <a:ext cx="274320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latin typeface="Arial" charset="0"/>
                </a:rPr>
                <a:t>Cyber</a:t>
              </a:r>
            </a:p>
          </p:txBody>
        </p:sp>
        <p:sp>
          <p:nvSpPr>
            <p:cNvPr id="33" name="Rectangle 32"/>
            <p:cNvSpPr/>
            <p:nvPr/>
          </p:nvSpPr>
          <p:spPr bwMode="auto">
            <a:xfrm>
              <a:off x="6126480" y="3520440"/>
              <a:ext cx="2743200" cy="169164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latin typeface="Arial" charset="0"/>
                </a:rPr>
                <a:t>Graphs represent 	communication patterns of 	computers on a network</a:t>
              </a:r>
              <a:endParaRPr kumimoji="0" lang="en-US" sz="1400" b="1" i="0" u="none" strike="noStrike" kern="0" cap="none" spc="0" normalizeH="0" baseline="0" noProof="0" dirty="0" smtClean="0">
                <a:ln>
                  <a:noFill/>
                </a:ln>
                <a:solidFill>
                  <a:sysClr val="windowText" lastClr="000000"/>
                </a:solidFill>
                <a:effectLst/>
                <a:uLnTx/>
                <a:uFillTx/>
              </a:endParaRP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1,000,000s </a:t>
              </a:r>
              <a:r>
                <a:rPr kumimoji="0" lang="en-US" sz="1400" b="1" i="0" u="none" strike="noStrike" kern="0" cap="none" spc="0" normalizeH="0" baseline="0" noProof="0" dirty="0" smtClean="0">
                  <a:ln>
                    <a:noFill/>
                  </a:ln>
                  <a:solidFill>
                    <a:sysClr val="windowText" lastClr="000000"/>
                  </a:solidFill>
                  <a:effectLst/>
                  <a:uLnTx/>
                  <a:uFillTx/>
                  <a:latin typeface="Arial" charset="0"/>
                </a:rPr>
                <a:t>– </a:t>
              </a:r>
              <a:r>
                <a:rPr kumimoji="0" lang="en-US" sz="1400" b="1" i="0" u="none" strike="noStrike" kern="0" cap="none" spc="0" normalizeH="0" baseline="0" noProof="0" dirty="0" smtClean="0">
                  <a:ln>
                    <a:noFill/>
                  </a:ln>
                  <a:solidFill>
                    <a:sysClr val="windowText" lastClr="000000"/>
                  </a:solidFill>
                  <a:effectLst/>
                  <a:uLnTx/>
                  <a:uFillTx/>
                </a:rPr>
                <a:t>1,000,000,000s network events</a:t>
              </a:r>
            </a:p>
            <a:p>
              <a:pPr marL="171450" marR="0" lvl="0" indent="-171450" defTabSz="182880" rtl="0" eaLnBrk="0" fontAlgn="base" latinLnBrk="0" hangingPunct="0">
                <a:lnSpc>
                  <a:spcPct val="100000"/>
                </a:lnSpc>
                <a:spcBef>
                  <a:spcPct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GOAL: Detect cyber attacks or malicious software</a:t>
              </a:r>
            </a:p>
          </p:txBody>
        </p:sp>
        <p:pic>
          <p:nvPicPr>
            <p:cNvPr id="34" name="Picture 33" descr="Frame0737.png"/>
            <p:cNvPicPr>
              <a:picLocks noChangeAspect="1"/>
            </p:cNvPicPr>
            <p:nvPr/>
          </p:nvPicPr>
          <p:blipFill>
            <a:blip r:embed="rId3" cstate="print"/>
            <a:stretch>
              <a:fillRect/>
            </a:stretch>
          </p:blipFill>
          <p:spPr>
            <a:xfrm>
              <a:off x="6583680" y="1554480"/>
              <a:ext cx="1828800" cy="1828800"/>
            </a:xfrm>
            <a:prstGeom prst="rect">
              <a:avLst/>
            </a:prstGeom>
            <a:ln>
              <a:noFill/>
            </a:ln>
            <a:effectLst>
              <a:outerShdw blurRad="50800" dist="38100" dir="5400000" algn="t" rotWithShape="0">
                <a:prstClr val="black">
                  <a:alpha val="40000"/>
                </a:prstClr>
              </a:outerShdw>
            </a:effectLst>
          </p:spPr>
        </p:pic>
      </p:grpSp>
      <p:grpSp>
        <p:nvGrpSpPr>
          <p:cNvPr id="37" name="Group 36"/>
          <p:cNvGrpSpPr/>
          <p:nvPr/>
        </p:nvGrpSpPr>
        <p:grpSpPr>
          <a:xfrm>
            <a:off x="3638550" y="1544955"/>
            <a:ext cx="2743200" cy="4114800"/>
            <a:chOff x="3200400" y="1097280"/>
            <a:chExt cx="2743200" cy="4114800"/>
          </a:xfrm>
        </p:grpSpPr>
        <p:sp>
          <p:nvSpPr>
            <p:cNvPr id="38" name="Rectangle 37"/>
            <p:cNvSpPr/>
            <p:nvPr/>
          </p:nvSpPr>
          <p:spPr bwMode="auto">
            <a:xfrm>
              <a:off x="3200400" y="1097280"/>
              <a:ext cx="274320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Social</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sp>
          <p:nvSpPr>
            <p:cNvPr id="39" name="Rectangle 38"/>
            <p:cNvSpPr/>
            <p:nvPr/>
          </p:nvSpPr>
          <p:spPr bwMode="auto">
            <a:xfrm>
              <a:off x="3200400" y="3520440"/>
              <a:ext cx="2743200" cy="169164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Graphs represent 	relationships between 	individuals or documents</a:t>
              </a:r>
              <a:endParaRPr kumimoji="0" lang="en-US" sz="1400" b="1" i="0" u="none" strike="noStrike" kern="0" cap="none" spc="0" normalizeH="0" baseline="0" noProof="0" dirty="0" smtClean="0">
                <a:ln>
                  <a:noFill/>
                </a:ln>
                <a:solidFill>
                  <a:sysClr val="windowText" lastClr="000000"/>
                </a:solidFill>
                <a:effectLst/>
                <a:uLnTx/>
                <a:uFillTx/>
                <a:latin typeface="Arial" charset="0"/>
              </a:endParaRP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latin typeface="Arial" charset="0"/>
                </a:rPr>
                <a:t>10,000s – 10,000,000s individual and interactions</a:t>
              </a:r>
            </a:p>
            <a:p>
              <a:pPr marL="171450" marR="0" lvl="0" indent="-171450" defTabSz="182880" rtl="0" eaLnBrk="0" fontAlgn="base" latinLnBrk="0" hangingPunct="0">
                <a:lnSpc>
                  <a:spcPct val="100000"/>
                </a:lnSpc>
                <a:spcBef>
                  <a:spcPct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GOAL: Identify hidden social networks</a:t>
              </a:r>
            </a:p>
          </p:txBody>
        </p:sp>
        <p:grpSp>
          <p:nvGrpSpPr>
            <p:cNvPr id="40" name="Group 41"/>
            <p:cNvGrpSpPr>
              <a:grpSpLocks noChangeAspect="1"/>
            </p:cNvGrpSpPr>
            <p:nvPr/>
          </p:nvGrpSpPr>
          <p:grpSpPr>
            <a:xfrm>
              <a:off x="3200400" y="1645920"/>
              <a:ext cx="2743200" cy="1762005"/>
              <a:chOff x="6122542" y="2275841"/>
              <a:chExt cx="2507108" cy="1610359"/>
            </a:xfrm>
          </p:grpSpPr>
          <p:pic>
            <p:nvPicPr>
              <p:cNvPr id="41" name="Picture 1"/>
              <p:cNvPicPr>
                <a:picLocks noChangeAspect="1" noChangeArrowheads="1"/>
              </p:cNvPicPr>
              <p:nvPr/>
            </p:nvPicPr>
            <p:blipFill>
              <a:blip r:embed="rId4" cstate="print"/>
              <a:srcRect/>
              <a:stretch>
                <a:fillRect/>
              </a:stretch>
            </p:blipFill>
            <p:spPr bwMode="auto">
              <a:xfrm>
                <a:off x="7162800" y="2676525"/>
                <a:ext cx="1466850" cy="120967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4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l="28609" t="18184" r="23584" b="8517"/>
              <a:stretch>
                <a:fillRect/>
              </a:stretch>
            </p:blipFill>
            <p:spPr bwMode="auto">
              <a:xfrm>
                <a:off x="6122542" y="2275841"/>
                <a:ext cx="1396215" cy="1377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3" name="Oval 69"/>
              <p:cNvSpPr>
                <a:spLocks noChangeArrowheads="1"/>
              </p:cNvSpPr>
              <p:nvPr/>
            </p:nvSpPr>
            <p:spPr bwMode="auto">
              <a:xfrm>
                <a:off x="6503328" y="2275841"/>
                <a:ext cx="507715" cy="333685"/>
              </a:xfrm>
              <a:prstGeom prst="ellipse">
                <a:avLst/>
              </a:prstGeom>
              <a:noFill/>
              <a:ln w="28575">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charset="0"/>
                  <a:ea typeface="ＭＳ Ｐゴシック" charset="0"/>
                </a:endParaRPr>
              </a:p>
            </p:txBody>
          </p:sp>
          <p:cxnSp>
            <p:nvCxnSpPr>
              <p:cNvPr id="44" name="AutoShape 70"/>
              <p:cNvCxnSpPr>
                <a:cxnSpLocks noChangeShapeType="1"/>
                <a:endCxn id="41" idx="0"/>
              </p:cNvCxnSpPr>
              <p:nvPr/>
            </p:nvCxnSpPr>
            <p:spPr bwMode="auto">
              <a:xfrm>
                <a:off x="6959478" y="2442683"/>
                <a:ext cx="936747" cy="233842"/>
              </a:xfrm>
              <a:prstGeom prst="curvedConnector2">
                <a:avLst/>
              </a:prstGeom>
              <a:noFill/>
              <a:ln w="12700" cap="rnd">
                <a:solidFill>
                  <a:srgbClr val="FF0000"/>
                </a:solidFill>
                <a:prstDash val="sysDot"/>
                <a:round/>
                <a:headEnd type="none" w="sm" len="sm"/>
                <a:tailEnd type="triangle" w="lg" len="med"/>
              </a:ln>
              <a:extLst>
                <a:ext uri="{909E8E84-426E-40dd-AFC4-6F175D3DCCD1}">
                  <a14:hiddenFill xmlns:a14="http://schemas.microsoft.com/office/drawing/2010/main">
                    <a:noFill/>
                  </a14:hiddenFill>
                </a:ext>
              </a:extLst>
            </p:spPr>
          </p:cxnSp>
        </p:grpSp>
      </p:grpSp>
      <p:grpSp>
        <p:nvGrpSpPr>
          <p:cNvPr id="45" name="Group 44"/>
          <p:cNvGrpSpPr/>
          <p:nvPr/>
        </p:nvGrpSpPr>
        <p:grpSpPr>
          <a:xfrm>
            <a:off x="712470" y="1544955"/>
            <a:ext cx="2743200" cy="4114800"/>
            <a:chOff x="274320" y="1097280"/>
            <a:chExt cx="2743200" cy="4114800"/>
          </a:xfrm>
        </p:grpSpPr>
        <p:sp>
          <p:nvSpPr>
            <p:cNvPr id="46" name="Rectangle 8"/>
            <p:cNvSpPr/>
            <p:nvPr/>
          </p:nvSpPr>
          <p:spPr bwMode="auto">
            <a:xfrm>
              <a:off x="274320" y="3520440"/>
              <a:ext cx="2743200" cy="169164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Graphs represent entities 	and relationships detected 	through multi-INT sources</a:t>
              </a: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1,000s </a:t>
              </a:r>
              <a:r>
                <a:rPr kumimoji="0" lang="en-US" sz="1400" b="1" i="0" u="none" strike="noStrike" kern="0" cap="none" spc="0" normalizeH="0" baseline="0" noProof="0" dirty="0" smtClean="0">
                  <a:ln>
                    <a:noFill/>
                  </a:ln>
                  <a:solidFill>
                    <a:sysClr val="windowText" lastClr="000000"/>
                  </a:solidFill>
                  <a:effectLst/>
                  <a:uLnTx/>
                  <a:uFillTx/>
                  <a:latin typeface="Arial" charset="0"/>
                </a:rPr>
                <a:t>– </a:t>
              </a:r>
              <a:r>
                <a:rPr kumimoji="0" lang="en-US" sz="1400" b="1" i="0" u="none" strike="noStrike" kern="0" cap="none" spc="0" normalizeH="0" baseline="0" noProof="0" dirty="0" smtClean="0">
                  <a:ln>
                    <a:noFill/>
                  </a:ln>
                  <a:solidFill>
                    <a:sysClr val="windowText" lastClr="000000"/>
                  </a:solidFill>
                  <a:effectLst/>
                  <a:uLnTx/>
                  <a:uFillTx/>
                </a:rPr>
                <a:t>1,000,000s tracks and locations</a:t>
              </a:r>
            </a:p>
            <a:p>
              <a:pPr marL="171450" marR="0" lvl="0" indent="-171450" defTabSz="182880" rtl="0" eaLnBrk="0" fontAlgn="base" latinLnBrk="0" hangingPunct="0">
                <a:lnSpc>
                  <a:spcPct val="100000"/>
                </a:lnSpc>
                <a:spcBef>
                  <a:spcPct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GOAL: Identify anomalous patterns of life</a:t>
              </a:r>
            </a:p>
          </p:txBody>
        </p:sp>
        <p:grpSp>
          <p:nvGrpSpPr>
            <p:cNvPr id="47" name="Group 100"/>
            <p:cNvGrpSpPr>
              <a:grpSpLocks noChangeAspect="1"/>
            </p:cNvGrpSpPr>
            <p:nvPr/>
          </p:nvGrpSpPr>
          <p:grpSpPr>
            <a:xfrm>
              <a:off x="274320" y="1463040"/>
              <a:ext cx="2743200" cy="1959428"/>
              <a:chOff x="274320" y="1794828"/>
              <a:chExt cx="2819400" cy="2171700"/>
            </a:xfrm>
          </p:grpSpPr>
          <p:pic>
            <p:nvPicPr>
              <p:cNvPr id="49" name="Picture 5"/>
              <p:cNvPicPr>
                <a:picLocks noChangeAspect="1" noChangeArrowheads="1"/>
              </p:cNvPicPr>
              <p:nvPr/>
            </p:nvPicPr>
            <p:blipFill>
              <a:blip r:embed="rId6" cstate="print"/>
              <a:srcRect/>
              <a:stretch>
                <a:fillRect/>
              </a:stretch>
            </p:blipFill>
            <p:spPr bwMode="auto">
              <a:xfrm>
                <a:off x="1341120" y="2653665"/>
                <a:ext cx="1552575" cy="1312863"/>
              </a:xfrm>
              <a:prstGeom prst="rect">
                <a:avLst/>
              </a:prstGeom>
              <a:solidFill>
                <a:srgbClr val="FFFFFF"/>
              </a:solidFill>
              <a:ln w="9525">
                <a:solidFill>
                  <a:srgbClr val="919191"/>
                </a:solidFill>
                <a:miter lim="800000"/>
                <a:headEnd/>
                <a:tailEnd/>
              </a:ln>
              <a:effectLst>
                <a:outerShdw blurRad="50800" dist="38100" dir="2700000" algn="tl" rotWithShape="0">
                  <a:prstClr val="black">
                    <a:alpha val="40000"/>
                  </a:prstClr>
                </a:outerShdw>
              </a:effectLst>
            </p:spPr>
          </p:pic>
          <p:pic>
            <p:nvPicPr>
              <p:cNvPr id="50" name="Picture 129"/>
              <p:cNvPicPr>
                <a:picLocks noChangeAspect="1" noChangeArrowheads="1"/>
              </p:cNvPicPr>
              <p:nvPr/>
            </p:nvPicPr>
            <p:blipFill>
              <a:blip r:embed="rId7" cstate="print"/>
              <a:srcRect/>
              <a:stretch>
                <a:fillRect/>
              </a:stretch>
            </p:blipFill>
            <p:spPr bwMode="auto">
              <a:xfrm>
                <a:off x="2172970" y="1794828"/>
                <a:ext cx="649288" cy="730250"/>
              </a:xfrm>
              <a:prstGeom prst="rect">
                <a:avLst/>
              </a:prstGeom>
              <a:solidFill>
                <a:srgbClr val="FFFFFF"/>
              </a:solidFill>
              <a:ln w="25400">
                <a:noFill/>
                <a:miter lim="800000"/>
                <a:headEnd/>
                <a:tailEnd/>
              </a:ln>
            </p:spPr>
          </p:pic>
          <p:pic>
            <p:nvPicPr>
              <p:cNvPr id="51" name="Picture 130" descr="Picture1"/>
              <p:cNvPicPr>
                <a:picLocks noChangeAspect="1" noChangeArrowheads="1"/>
              </p:cNvPicPr>
              <p:nvPr/>
            </p:nvPicPr>
            <p:blipFill>
              <a:blip r:embed="rId8" cstate="print"/>
              <a:srcRect/>
              <a:stretch>
                <a:fillRect/>
              </a:stretch>
            </p:blipFill>
            <p:spPr bwMode="auto">
              <a:xfrm>
                <a:off x="2349183" y="1923415"/>
                <a:ext cx="619125" cy="817563"/>
              </a:xfrm>
              <a:prstGeom prst="rect">
                <a:avLst/>
              </a:prstGeom>
              <a:noFill/>
              <a:ln w="9525">
                <a:noFill/>
                <a:miter lim="800000"/>
                <a:headEnd/>
                <a:tailEnd/>
              </a:ln>
            </p:spPr>
          </p:pic>
          <p:pic>
            <p:nvPicPr>
              <p:cNvPr id="52" name="Picture 131" descr="Picture2"/>
              <p:cNvPicPr>
                <a:picLocks noChangeAspect="1" noChangeArrowheads="1"/>
              </p:cNvPicPr>
              <p:nvPr/>
            </p:nvPicPr>
            <p:blipFill>
              <a:blip r:embed="rId9" cstate="print"/>
              <a:srcRect/>
              <a:stretch>
                <a:fillRect/>
              </a:stretch>
            </p:blipFill>
            <p:spPr bwMode="auto">
              <a:xfrm>
                <a:off x="2444433" y="2009140"/>
                <a:ext cx="649287" cy="855663"/>
              </a:xfrm>
              <a:prstGeom prst="rect">
                <a:avLst/>
              </a:prstGeom>
              <a:noFill/>
              <a:ln w="9525">
                <a:noFill/>
                <a:miter lim="800000"/>
                <a:headEnd/>
                <a:tailEnd/>
              </a:ln>
            </p:spPr>
          </p:pic>
          <p:pic>
            <p:nvPicPr>
              <p:cNvPr id="53" name="Picture 4" descr=" ICCV_CLIF_Image_800x600.jpg"/>
              <p:cNvPicPr>
                <a:picLocks noChangeAspect="1"/>
              </p:cNvPicPr>
              <p:nvPr/>
            </p:nvPicPr>
            <p:blipFill>
              <a:blip r:embed="rId10" cstate="print"/>
              <a:srcRect b="11545"/>
              <a:stretch>
                <a:fillRect/>
              </a:stretch>
            </p:blipFill>
            <p:spPr bwMode="auto">
              <a:xfrm>
                <a:off x="274320" y="2026603"/>
                <a:ext cx="1171575" cy="1066800"/>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48" name="Rectangle 47"/>
            <p:cNvSpPr/>
            <p:nvPr/>
          </p:nvSpPr>
          <p:spPr bwMode="auto">
            <a:xfrm>
              <a:off x="274320" y="1097280"/>
              <a:ext cx="274320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latin typeface="Arial" charset="0"/>
                </a:rPr>
                <a:t>ISR</a:t>
              </a:r>
            </a:p>
          </p:txBody>
        </p:sp>
      </p:gr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6473190" y="1453515"/>
            <a:ext cx="2926080" cy="4297680"/>
          </a:xfrm>
          <a:prstGeom prst="rect">
            <a:avLst/>
          </a:prstGeom>
          <a:solidFill>
            <a:srgbClr val="003767"/>
          </a:solidFill>
          <a:ln w="12700" cap="flat" cmpd="sng" algn="ctr">
            <a:noFill/>
            <a:prstDash val="solid"/>
            <a:round/>
            <a:headEnd type="none" w="sm" len="sm"/>
            <a:tailEnd type="none" w="sm" len="sm"/>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6" name="Content Placeholder 2"/>
          <p:cNvSpPr txBox="1">
            <a:spLocks/>
          </p:cNvSpPr>
          <p:nvPr/>
        </p:nvSpPr>
        <p:spPr bwMode="auto">
          <a:xfrm>
            <a:off x="2014538" y="6252927"/>
            <a:ext cx="6029324" cy="592351"/>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buFontTx/>
              <a:buChar char="•"/>
              <a:defRPr/>
            </a:pPr>
            <a:r>
              <a:rPr lang="en-US" b="1" kern="0" dirty="0" smtClean="0"/>
              <a:t>Cross-Mission Challenge:  Detection of subtle patterns in massive</a:t>
            </a:r>
            <a:br>
              <a:rPr lang="en-US" b="1" kern="0" dirty="0" smtClean="0"/>
            </a:br>
            <a:r>
              <a:rPr lang="en-US" b="1" kern="0" dirty="0" smtClean="0"/>
              <a:t>multi-source noisy datasets</a:t>
            </a:r>
          </a:p>
        </p:txBody>
      </p:sp>
      <p:sp>
        <p:nvSpPr>
          <p:cNvPr id="35" name="Title 34"/>
          <p:cNvSpPr>
            <a:spLocks noGrp="1"/>
          </p:cNvSpPr>
          <p:nvPr>
            <p:ph type="title"/>
          </p:nvPr>
        </p:nvSpPr>
        <p:spPr>
          <a:xfrm>
            <a:off x="1034580" y="280248"/>
            <a:ext cx="7989241" cy="925921"/>
          </a:xfrm>
        </p:spPr>
        <p:txBody>
          <a:bodyPr/>
          <a:lstStyle/>
          <a:p>
            <a:r>
              <a:rPr lang="en-US" dirty="0" smtClean="0"/>
              <a:t>Example Applications of Graph Analytics</a:t>
            </a:r>
            <a:endParaRPr lang="en-US" dirty="0"/>
          </a:p>
        </p:txBody>
      </p:sp>
      <p:grpSp>
        <p:nvGrpSpPr>
          <p:cNvPr id="2" name="Group 30"/>
          <p:cNvGrpSpPr/>
          <p:nvPr/>
        </p:nvGrpSpPr>
        <p:grpSpPr>
          <a:xfrm>
            <a:off x="6564630" y="1544955"/>
            <a:ext cx="2743200" cy="4114800"/>
            <a:chOff x="6126480" y="1097280"/>
            <a:chExt cx="2743200" cy="4114800"/>
          </a:xfrm>
        </p:grpSpPr>
        <p:sp>
          <p:nvSpPr>
            <p:cNvPr id="32" name="Rectangle 31"/>
            <p:cNvSpPr/>
            <p:nvPr/>
          </p:nvSpPr>
          <p:spPr bwMode="auto">
            <a:xfrm>
              <a:off x="6126480" y="1097280"/>
              <a:ext cx="274320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latin typeface="Arial" charset="0"/>
                </a:rPr>
                <a:t>Cyber</a:t>
              </a:r>
            </a:p>
          </p:txBody>
        </p:sp>
        <p:sp>
          <p:nvSpPr>
            <p:cNvPr id="33" name="Rectangle 32"/>
            <p:cNvSpPr/>
            <p:nvPr/>
          </p:nvSpPr>
          <p:spPr bwMode="auto">
            <a:xfrm>
              <a:off x="6126480" y="3520440"/>
              <a:ext cx="2743200" cy="169164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latin typeface="Arial" charset="0"/>
                </a:rPr>
                <a:t>Graphs represent 	communication patterns of 	computers on a network</a:t>
              </a:r>
              <a:endParaRPr kumimoji="0" lang="en-US" sz="1400" b="1" i="0" u="none" strike="noStrike" kern="0" cap="none" spc="0" normalizeH="0" baseline="0" noProof="0" dirty="0" smtClean="0">
                <a:ln>
                  <a:noFill/>
                </a:ln>
                <a:solidFill>
                  <a:sysClr val="windowText" lastClr="000000"/>
                </a:solidFill>
                <a:effectLst/>
                <a:uLnTx/>
                <a:uFillTx/>
              </a:endParaRP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1,000,000s </a:t>
              </a:r>
              <a:r>
                <a:rPr kumimoji="0" lang="en-US" sz="1400" b="1" i="0" u="none" strike="noStrike" kern="0" cap="none" spc="0" normalizeH="0" baseline="0" noProof="0" dirty="0" smtClean="0">
                  <a:ln>
                    <a:noFill/>
                  </a:ln>
                  <a:solidFill>
                    <a:sysClr val="windowText" lastClr="000000"/>
                  </a:solidFill>
                  <a:effectLst/>
                  <a:uLnTx/>
                  <a:uFillTx/>
                  <a:latin typeface="Arial" charset="0"/>
                </a:rPr>
                <a:t>– </a:t>
              </a:r>
              <a:r>
                <a:rPr kumimoji="0" lang="en-US" sz="1400" b="1" i="0" u="none" strike="noStrike" kern="0" cap="none" spc="0" normalizeH="0" baseline="0" noProof="0" dirty="0" smtClean="0">
                  <a:ln>
                    <a:noFill/>
                  </a:ln>
                  <a:solidFill>
                    <a:sysClr val="windowText" lastClr="000000"/>
                  </a:solidFill>
                  <a:effectLst/>
                  <a:uLnTx/>
                  <a:uFillTx/>
                </a:rPr>
                <a:t>1,000,000,000s network events</a:t>
              </a:r>
            </a:p>
            <a:p>
              <a:pPr marL="171450" marR="0" lvl="0" indent="-171450" defTabSz="182880" rtl="0" eaLnBrk="0" fontAlgn="base" latinLnBrk="0" hangingPunct="0">
                <a:lnSpc>
                  <a:spcPct val="100000"/>
                </a:lnSpc>
                <a:spcBef>
                  <a:spcPct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GOAL: Detect cyber attacks or malicious software</a:t>
              </a:r>
            </a:p>
          </p:txBody>
        </p:sp>
        <p:pic>
          <p:nvPicPr>
            <p:cNvPr id="34" name="Picture 33" descr="Frame0737.png"/>
            <p:cNvPicPr>
              <a:picLocks noChangeAspect="1"/>
            </p:cNvPicPr>
            <p:nvPr/>
          </p:nvPicPr>
          <p:blipFill>
            <a:blip r:embed="rId3" cstate="print"/>
            <a:stretch>
              <a:fillRect/>
            </a:stretch>
          </p:blipFill>
          <p:spPr>
            <a:xfrm>
              <a:off x="6583680" y="1554480"/>
              <a:ext cx="1828800" cy="1828800"/>
            </a:xfrm>
            <a:prstGeom prst="rect">
              <a:avLst/>
            </a:prstGeom>
            <a:ln>
              <a:noFill/>
            </a:ln>
            <a:effectLst>
              <a:outerShdw blurRad="50800" dist="38100" dir="5400000" algn="t" rotWithShape="0">
                <a:prstClr val="black">
                  <a:alpha val="40000"/>
                </a:prstClr>
              </a:outerShdw>
            </a:effectLst>
          </p:spPr>
        </p:pic>
      </p:grpSp>
      <p:grpSp>
        <p:nvGrpSpPr>
          <p:cNvPr id="3" name="Group 36"/>
          <p:cNvGrpSpPr/>
          <p:nvPr/>
        </p:nvGrpSpPr>
        <p:grpSpPr>
          <a:xfrm>
            <a:off x="3638550" y="1544955"/>
            <a:ext cx="2743200" cy="4114800"/>
            <a:chOff x="3200400" y="1097280"/>
            <a:chExt cx="2743200" cy="4114800"/>
          </a:xfrm>
        </p:grpSpPr>
        <p:sp>
          <p:nvSpPr>
            <p:cNvPr id="38" name="Rectangle 37"/>
            <p:cNvSpPr/>
            <p:nvPr/>
          </p:nvSpPr>
          <p:spPr bwMode="auto">
            <a:xfrm>
              <a:off x="3200400" y="1097280"/>
              <a:ext cx="274320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Social</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sp>
          <p:nvSpPr>
            <p:cNvPr id="39" name="Rectangle 38"/>
            <p:cNvSpPr/>
            <p:nvPr/>
          </p:nvSpPr>
          <p:spPr bwMode="auto">
            <a:xfrm>
              <a:off x="3200400" y="3520440"/>
              <a:ext cx="2743200" cy="169164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Graphs represent 	relationships between 	individuals or documents</a:t>
              </a:r>
              <a:endParaRPr kumimoji="0" lang="en-US" sz="1400" b="1" i="0" u="none" strike="noStrike" kern="0" cap="none" spc="0" normalizeH="0" baseline="0" noProof="0" dirty="0" smtClean="0">
                <a:ln>
                  <a:noFill/>
                </a:ln>
                <a:solidFill>
                  <a:sysClr val="windowText" lastClr="000000"/>
                </a:solidFill>
                <a:effectLst/>
                <a:uLnTx/>
                <a:uFillTx/>
                <a:latin typeface="Arial" charset="0"/>
              </a:endParaRP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latin typeface="Arial" charset="0"/>
                </a:rPr>
                <a:t>10,000s – 10,000,000s individual and interactions</a:t>
              </a:r>
            </a:p>
            <a:p>
              <a:pPr marL="171450" marR="0" lvl="0" indent="-171450" defTabSz="182880" rtl="0" eaLnBrk="0" fontAlgn="base" latinLnBrk="0" hangingPunct="0">
                <a:lnSpc>
                  <a:spcPct val="100000"/>
                </a:lnSpc>
                <a:spcBef>
                  <a:spcPct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GOAL: Identify hidden social networks</a:t>
              </a:r>
            </a:p>
          </p:txBody>
        </p:sp>
        <p:grpSp>
          <p:nvGrpSpPr>
            <p:cNvPr id="4" name="Group 41"/>
            <p:cNvGrpSpPr>
              <a:grpSpLocks noChangeAspect="1"/>
            </p:cNvGrpSpPr>
            <p:nvPr/>
          </p:nvGrpSpPr>
          <p:grpSpPr>
            <a:xfrm>
              <a:off x="3200400" y="1645920"/>
              <a:ext cx="2743200" cy="1762005"/>
              <a:chOff x="6122542" y="2275841"/>
              <a:chExt cx="2507108" cy="1610359"/>
            </a:xfrm>
          </p:grpSpPr>
          <p:pic>
            <p:nvPicPr>
              <p:cNvPr id="41" name="Picture 1"/>
              <p:cNvPicPr>
                <a:picLocks noChangeAspect="1" noChangeArrowheads="1"/>
              </p:cNvPicPr>
              <p:nvPr/>
            </p:nvPicPr>
            <p:blipFill>
              <a:blip r:embed="rId4" cstate="print"/>
              <a:srcRect/>
              <a:stretch>
                <a:fillRect/>
              </a:stretch>
            </p:blipFill>
            <p:spPr bwMode="auto">
              <a:xfrm>
                <a:off x="7162800" y="2676525"/>
                <a:ext cx="1466850" cy="120967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4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l="28609" t="18184" r="23584" b="8517"/>
              <a:stretch>
                <a:fillRect/>
              </a:stretch>
            </p:blipFill>
            <p:spPr bwMode="auto">
              <a:xfrm>
                <a:off x="6122542" y="2275841"/>
                <a:ext cx="1396215" cy="1377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3" name="Oval 69"/>
              <p:cNvSpPr>
                <a:spLocks noChangeArrowheads="1"/>
              </p:cNvSpPr>
              <p:nvPr/>
            </p:nvSpPr>
            <p:spPr bwMode="auto">
              <a:xfrm>
                <a:off x="6503328" y="2275841"/>
                <a:ext cx="507715" cy="333685"/>
              </a:xfrm>
              <a:prstGeom prst="ellipse">
                <a:avLst/>
              </a:prstGeom>
              <a:noFill/>
              <a:ln w="28575">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charset="0"/>
                  <a:ea typeface="ＭＳ Ｐゴシック" charset="0"/>
                </a:endParaRPr>
              </a:p>
            </p:txBody>
          </p:sp>
          <p:cxnSp>
            <p:nvCxnSpPr>
              <p:cNvPr id="44" name="AutoShape 70"/>
              <p:cNvCxnSpPr>
                <a:cxnSpLocks noChangeShapeType="1"/>
                <a:endCxn id="41" idx="0"/>
              </p:cNvCxnSpPr>
              <p:nvPr/>
            </p:nvCxnSpPr>
            <p:spPr bwMode="auto">
              <a:xfrm>
                <a:off x="6959478" y="2442683"/>
                <a:ext cx="936747" cy="233842"/>
              </a:xfrm>
              <a:prstGeom prst="curvedConnector2">
                <a:avLst/>
              </a:prstGeom>
              <a:noFill/>
              <a:ln w="12700" cap="rnd">
                <a:solidFill>
                  <a:srgbClr val="FF0000"/>
                </a:solidFill>
                <a:prstDash val="sysDot"/>
                <a:round/>
                <a:headEnd type="none" w="sm" len="sm"/>
                <a:tailEnd type="triangle" w="lg" len="med"/>
              </a:ln>
              <a:extLst>
                <a:ext uri="{909E8E84-426E-40dd-AFC4-6F175D3DCCD1}">
                  <a14:hiddenFill xmlns:a14="http://schemas.microsoft.com/office/drawing/2010/main">
                    <a:noFill/>
                  </a14:hiddenFill>
                </a:ext>
              </a:extLst>
            </p:spPr>
          </p:cxnSp>
        </p:grpSp>
      </p:grpSp>
      <p:grpSp>
        <p:nvGrpSpPr>
          <p:cNvPr id="5" name="Group 44"/>
          <p:cNvGrpSpPr/>
          <p:nvPr/>
        </p:nvGrpSpPr>
        <p:grpSpPr>
          <a:xfrm>
            <a:off x="712470" y="1544955"/>
            <a:ext cx="2743200" cy="4114800"/>
            <a:chOff x="274320" y="1097280"/>
            <a:chExt cx="2743200" cy="4114800"/>
          </a:xfrm>
        </p:grpSpPr>
        <p:sp>
          <p:nvSpPr>
            <p:cNvPr id="46" name="Rectangle 8"/>
            <p:cNvSpPr/>
            <p:nvPr/>
          </p:nvSpPr>
          <p:spPr bwMode="auto">
            <a:xfrm>
              <a:off x="274320" y="3520440"/>
              <a:ext cx="2743200" cy="169164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Graphs represent entities 	and relationships detected 	through multi-INT sources</a:t>
              </a: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1,000s </a:t>
              </a:r>
              <a:r>
                <a:rPr kumimoji="0" lang="en-US" sz="1400" b="1" i="0" u="none" strike="noStrike" kern="0" cap="none" spc="0" normalizeH="0" baseline="0" noProof="0" dirty="0" smtClean="0">
                  <a:ln>
                    <a:noFill/>
                  </a:ln>
                  <a:solidFill>
                    <a:sysClr val="windowText" lastClr="000000"/>
                  </a:solidFill>
                  <a:effectLst/>
                  <a:uLnTx/>
                  <a:uFillTx/>
                  <a:latin typeface="Arial" charset="0"/>
                </a:rPr>
                <a:t>– </a:t>
              </a:r>
              <a:r>
                <a:rPr kumimoji="0" lang="en-US" sz="1400" b="1" i="0" u="none" strike="noStrike" kern="0" cap="none" spc="0" normalizeH="0" baseline="0" noProof="0" dirty="0" smtClean="0">
                  <a:ln>
                    <a:noFill/>
                  </a:ln>
                  <a:solidFill>
                    <a:sysClr val="windowText" lastClr="000000"/>
                  </a:solidFill>
                  <a:effectLst/>
                  <a:uLnTx/>
                  <a:uFillTx/>
                </a:rPr>
                <a:t>1,000,000s tracks and locations</a:t>
              </a:r>
            </a:p>
            <a:p>
              <a:pPr marL="171450" marR="0" lvl="0" indent="-171450" defTabSz="182880" rtl="0" eaLnBrk="0" fontAlgn="base" latinLnBrk="0" hangingPunct="0">
                <a:lnSpc>
                  <a:spcPct val="100000"/>
                </a:lnSpc>
                <a:spcBef>
                  <a:spcPct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GOAL: Identify anomalous patterns of life</a:t>
              </a:r>
            </a:p>
          </p:txBody>
        </p:sp>
        <p:grpSp>
          <p:nvGrpSpPr>
            <p:cNvPr id="9" name="Group 100"/>
            <p:cNvGrpSpPr>
              <a:grpSpLocks noChangeAspect="1"/>
            </p:cNvGrpSpPr>
            <p:nvPr/>
          </p:nvGrpSpPr>
          <p:grpSpPr>
            <a:xfrm>
              <a:off x="274320" y="1463040"/>
              <a:ext cx="2743200" cy="1959428"/>
              <a:chOff x="274320" y="1794828"/>
              <a:chExt cx="2819400" cy="2171700"/>
            </a:xfrm>
          </p:grpSpPr>
          <p:pic>
            <p:nvPicPr>
              <p:cNvPr id="49" name="Picture 5"/>
              <p:cNvPicPr>
                <a:picLocks noChangeAspect="1" noChangeArrowheads="1"/>
              </p:cNvPicPr>
              <p:nvPr/>
            </p:nvPicPr>
            <p:blipFill>
              <a:blip r:embed="rId6" cstate="print"/>
              <a:srcRect/>
              <a:stretch>
                <a:fillRect/>
              </a:stretch>
            </p:blipFill>
            <p:spPr bwMode="auto">
              <a:xfrm>
                <a:off x="1341120" y="2653665"/>
                <a:ext cx="1552575" cy="1312863"/>
              </a:xfrm>
              <a:prstGeom prst="rect">
                <a:avLst/>
              </a:prstGeom>
              <a:solidFill>
                <a:srgbClr val="FFFFFF"/>
              </a:solidFill>
              <a:ln w="9525">
                <a:solidFill>
                  <a:srgbClr val="919191"/>
                </a:solidFill>
                <a:miter lim="800000"/>
                <a:headEnd/>
                <a:tailEnd/>
              </a:ln>
              <a:effectLst>
                <a:outerShdw blurRad="50800" dist="38100" dir="2700000" algn="tl" rotWithShape="0">
                  <a:prstClr val="black">
                    <a:alpha val="40000"/>
                  </a:prstClr>
                </a:outerShdw>
              </a:effectLst>
            </p:spPr>
          </p:pic>
          <p:pic>
            <p:nvPicPr>
              <p:cNvPr id="50" name="Picture 129"/>
              <p:cNvPicPr>
                <a:picLocks noChangeAspect="1" noChangeArrowheads="1"/>
              </p:cNvPicPr>
              <p:nvPr/>
            </p:nvPicPr>
            <p:blipFill>
              <a:blip r:embed="rId7" cstate="print"/>
              <a:srcRect/>
              <a:stretch>
                <a:fillRect/>
              </a:stretch>
            </p:blipFill>
            <p:spPr bwMode="auto">
              <a:xfrm>
                <a:off x="2172970" y="1794828"/>
                <a:ext cx="649288" cy="730250"/>
              </a:xfrm>
              <a:prstGeom prst="rect">
                <a:avLst/>
              </a:prstGeom>
              <a:solidFill>
                <a:srgbClr val="FFFFFF"/>
              </a:solidFill>
              <a:ln w="25400">
                <a:noFill/>
                <a:miter lim="800000"/>
                <a:headEnd/>
                <a:tailEnd/>
              </a:ln>
            </p:spPr>
          </p:pic>
          <p:pic>
            <p:nvPicPr>
              <p:cNvPr id="51" name="Picture 130" descr="Picture1"/>
              <p:cNvPicPr>
                <a:picLocks noChangeAspect="1" noChangeArrowheads="1"/>
              </p:cNvPicPr>
              <p:nvPr/>
            </p:nvPicPr>
            <p:blipFill>
              <a:blip r:embed="rId8" cstate="print"/>
              <a:srcRect/>
              <a:stretch>
                <a:fillRect/>
              </a:stretch>
            </p:blipFill>
            <p:spPr bwMode="auto">
              <a:xfrm>
                <a:off x="2349183" y="1923415"/>
                <a:ext cx="619125" cy="817563"/>
              </a:xfrm>
              <a:prstGeom prst="rect">
                <a:avLst/>
              </a:prstGeom>
              <a:noFill/>
              <a:ln w="9525">
                <a:noFill/>
                <a:miter lim="800000"/>
                <a:headEnd/>
                <a:tailEnd/>
              </a:ln>
            </p:spPr>
          </p:pic>
          <p:pic>
            <p:nvPicPr>
              <p:cNvPr id="52" name="Picture 131" descr="Picture2"/>
              <p:cNvPicPr>
                <a:picLocks noChangeAspect="1" noChangeArrowheads="1"/>
              </p:cNvPicPr>
              <p:nvPr/>
            </p:nvPicPr>
            <p:blipFill>
              <a:blip r:embed="rId9" cstate="print"/>
              <a:srcRect/>
              <a:stretch>
                <a:fillRect/>
              </a:stretch>
            </p:blipFill>
            <p:spPr bwMode="auto">
              <a:xfrm>
                <a:off x="2444433" y="2009140"/>
                <a:ext cx="649287" cy="855663"/>
              </a:xfrm>
              <a:prstGeom prst="rect">
                <a:avLst/>
              </a:prstGeom>
              <a:noFill/>
              <a:ln w="9525">
                <a:noFill/>
                <a:miter lim="800000"/>
                <a:headEnd/>
                <a:tailEnd/>
              </a:ln>
            </p:spPr>
          </p:pic>
          <p:pic>
            <p:nvPicPr>
              <p:cNvPr id="53" name="Picture 4" descr=" ICCV_CLIF_Image_800x600.jpg"/>
              <p:cNvPicPr>
                <a:picLocks noChangeAspect="1"/>
              </p:cNvPicPr>
              <p:nvPr/>
            </p:nvPicPr>
            <p:blipFill>
              <a:blip r:embed="rId10" cstate="print"/>
              <a:srcRect b="11545"/>
              <a:stretch>
                <a:fillRect/>
              </a:stretch>
            </p:blipFill>
            <p:spPr bwMode="auto">
              <a:xfrm>
                <a:off x="274320" y="2026603"/>
                <a:ext cx="1171575" cy="1066800"/>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48" name="Rectangle 47"/>
            <p:cNvSpPr/>
            <p:nvPr/>
          </p:nvSpPr>
          <p:spPr bwMode="auto">
            <a:xfrm>
              <a:off x="274320" y="1097280"/>
              <a:ext cx="274320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latin typeface="Arial" charset="0"/>
                </a:rPr>
                <a:t>ISR</a:t>
              </a:r>
            </a:p>
          </p:txBody>
        </p:sp>
      </p:grpSp>
      <p:grpSp>
        <p:nvGrpSpPr>
          <p:cNvPr id="28" name="Group 43"/>
          <p:cNvGrpSpPr/>
          <p:nvPr/>
        </p:nvGrpSpPr>
        <p:grpSpPr>
          <a:xfrm>
            <a:off x="3638550" y="1544955"/>
            <a:ext cx="2743200" cy="4114800"/>
            <a:chOff x="3200400" y="1097280"/>
            <a:chExt cx="2743200" cy="4114800"/>
          </a:xfrm>
        </p:grpSpPr>
        <p:sp>
          <p:nvSpPr>
            <p:cNvPr id="29" name="Rectangle 28"/>
            <p:cNvSpPr/>
            <p:nvPr/>
          </p:nvSpPr>
          <p:spPr bwMode="auto">
            <a:xfrm>
              <a:off x="3200400" y="1097280"/>
              <a:ext cx="2743200" cy="320040"/>
            </a:xfrm>
            <a:prstGeom prst="rect">
              <a:avLst/>
            </a:prstGeom>
            <a:solidFill>
              <a:schemeClr val="bg1"/>
            </a:solidFill>
            <a:ln w="12700" cap="flat" cmpd="sng" algn="ctr">
              <a:solidFill>
                <a:schemeClr val="bg1">
                  <a:lumMod val="50000"/>
                </a:schemeClr>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smtClean="0">
                  <a:solidFill>
                    <a:schemeClr val="bg1">
                      <a:lumMod val="50000"/>
                    </a:schemeClr>
                  </a:solidFill>
                </a:rPr>
                <a:t>Social</a:t>
              </a:r>
              <a:endParaRPr kumimoji="0" lang="en-US" sz="1600" b="1" i="0" u="none" strike="noStrike" cap="none" normalizeH="0" baseline="0" dirty="0" smtClean="0">
                <a:ln>
                  <a:noFill/>
                </a:ln>
                <a:solidFill>
                  <a:schemeClr val="bg1">
                    <a:lumMod val="50000"/>
                  </a:schemeClr>
                </a:solidFill>
                <a:effectLst/>
                <a:latin typeface="Arial" charset="0"/>
              </a:endParaRPr>
            </a:p>
          </p:txBody>
        </p:sp>
        <p:sp>
          <p:nvSpPr>
            <p:cNvPr id="30" name="Rectangle 29"/>
            <p:cNvSpPr/>
            <p:nvPr/>
          </p:nvSpPr>
          <p:spPr bwMode="auto">
            <a:xfrm>
              <a:off x="3200400" y="3520440"/>
              <a:ext cx="2743200" cy="1691640"/>
            </a:xfrm>
            <a:prstGeom prst="rect">
              <a:avLst/>
            </a:prstGeom>
            <a:solidFill>
              <a:schemeClr val="bg1">
                <a:lumMod val="85000"/>
              </a:scheme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indent="-171450" defTabSz="182880">
                <a:spcAft>
                  <a:spcPts val="600"/>
                </a:spcAft>
                <a:buFont typeface="Arial"/>
                <a:buChar char="•"/>
              </a:pPr>
              <a:r>
                <a:rPr lang="en-US" sz="1400" b="1" dirty="0" smtClean="0">
                  <a:solidFill>
                    <a:schemeClr val="bg1">
                      <a:lumMod val="50000"/>
                    </a:schemeClr>
                  </a:solidFill>
                </a:rPr>
                <a:t>Graphs represent 	relationships between 	individuals or documents</a:t>
              </a:r>
              <a:endParaRPr lang="en-US" sz="1400" b="1" dirty="0" smtClean="0">
                <a:solidFill>
                  <a:schemeClr val="bg1">
                    <a:lumMod val="50000"/>
                  </a:schemeClr>
                </a:solidFill>
                <a:latin typeface="Arial" charset="0"/>
              </a:endParaRPr>
            </a:p>
            <a:p>
              <a:pPr marL="171450" indent="-171450" defTabSz="182880">
                <a:spcAft>
                  <a:spcPts val="600"/>
                </a:spcAft>
                <a:buFont typeface="Arial"/>
                <a:buChar char="•"/>
              </a:pPr>
              <a:r>
                <a:rPr lang="en-US" sz="1400" b="1" dirty="0" smtClean="0">
                  <a:solidFill>
                    <a:schemeClr val="bg1">
                      <a:lumMod val="50000"/>
                    </a:schemeClr>
                  </a:solidFill>
                  <a:latin typeface="Arial" charset="0"/>
                </a:rPr>
                <a:t>10,000s – 10,000,000s individual and interactions</a:t>
              </a:r>
            </a:p>
            <a:p>
              <a:pPr marL="171450" marR="0" indent="-171450" defTabSz="182880" rtl="0" eaLnBrk="0" fontAlgn="base" latinLnBrk="0" hangingPunct="0">
                <a:lnSpc>
                  <a:spcPct val="100000"/>
                </a:lnSpc>
                <a:spcBef>
                  <a:spcPct val="0"/>
                </a:spcBef>
                <a:spcAft>
                  <a:spcPts val="600"/>
                </a:spcAft>
                <a:buClrTx/>
                <a:buSzTx/>
                <a:buFont typeface="Arial"/>
                <a:buChar char="•"/>
                <a:tabLst/>
              </a:pPr>
              <a:r>
                <a:rPr lang="en-US" sz="1400" b="1" dirty="0" smtClean="0">
                  <a:solidFill>
                    <a:schemeClr val="bg1">
                      <a:lumMod val="50000"/>
                    </a:schemeClr>
                  </a:solidFill>
                </a:rPr>
                <a:t>GOAL: Identify hidden social networks</a:t>
              </a:r>
            </a:p>
          </p:txBody>
        </p:sp>
        <p:grpSp>
          <p:nvGrpSpPr>
            <p:cNvPr id="31" name="Group 41"/>
            <p:cNvGrpSpPr>
              <a:grpSpLocks noChangeAspect="1"/>
            </p:cNvGrpSpPr>
            <p:nvPr/>
          </p:nvGrpSpPr>
          <p:grpSpPr>
            <a:xfrm>
              <a:off x="3200400" y="1645920"/>
              <a:ext cx="2743200" cy="1762005"/>
              <a:chOff x="6122542" y="2275841"/>
              <a:chExt cx="2507108" cy="1610359"/>
            </a:xfrm>
          </p:grpSpPr>
          <p:pic>
            <p:nvPicPr>
              <p:cNvPr id="36" name="Picture 1"/>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7162800" y="2676525"/>
                <a:ext cx="1466850" cy="120967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7" name="Picture 4"/>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l="28609" t="18184" r="23584" b="8517"/>
              <a:stretch>
                <a:fillRect/>
              </a:stretch>
            </p:blipFill>
            <p:spPr bwMode="auto">
              <a:xfrm>
                <a:off x="6122542" y="2275841"/>
                <a:ext cx="1396215" cy="1377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0" name="Oval 69"/>
              <p:cNvSpPr>
                <a:spLocks noChangeArrowheads="1"/>
              </p:cNvSpPr>
              <p:nvPr/>
            </p:nvSpPr>
            <p:spPr bwMode="auto">
              <a:xfrm>
                <a:off x="6503328" y="2275841"/>
                <a:ext cx="507715" cy="333685"/>
              </a:xfrm>
              <a:prstGeom prst="ellipse">
                <a:avLst/>
              </a:prstGeom>
              <a:noFill/>
              <a:ln w="28575">
                <a:solidFill>
                  <a:schemeClr val="bg1">
                    <a:lumMod val="50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lumMod val="50000"/>
                    </a:schemeClr>
                  </a:solidFill>
                  <a:effectLst/>
                  <a:latin typeface="Arial" charset="0"/>
                  <a:ea typeface="ＭＳ Ｐゴシック" charset="0"/>
                </a:endParaRPr>
              </a:p>
            </p:txBody>
          </p:sp>
          <p:cxnSp>
            <p:nvCxnSpPr>
              <p:cNvPr id="45" name="AutoShape 70"/>
              <p:cNvCxnSpPr>
                <a:cxnSpLocks noChangeShapeType="1"/>
                <a:endCxn id="36" idx="0"/>
              </p:cNvCxnSpPr>
              <p:nvPr/>
            </p:nvCxnSpPr>
            <p:spPr bwMode="auto">
              <a:xfrm>
                <a:off x="6959478" y="2442683"/>
                <a:ext cx="936747" cy="233842"/>
              </a:xfrm>
              <a:prstGeom prst="curvedConnector2">
                <a:avLst/>
              </a:prstGeom>
              <a:noFill/>
              <a:ln w="12700" cap="rnd">
                <a:solidFill>
                  <a:schemeClr val="bg1">
                    <a:lumMod val="50000"/>
                  </a:schemeClr>
                </a:solidFill>
                <a:prstDash val="sysDot"/>
                <a:round/>
                <a:headEnd type="none" w="sm" len="sm"/>
                <a:tailEnd type="triangle" w="lg" len="med"/>
              </a:ln>
              <a:extLst>
                <a:ext uri="{909E8E84-426E-40dd-AFC4-6F175D3DCCD1}">
                  <a14:hiddenFill xmlns:a14="http://schemas.microsoft.com/office/drawing/2010/main">
                    <a:noFill/>
                  </a14:hiddenFill>
                </a:ext>
              </a:extLst>
            </p:spPr>
          </p:cxnSp>
        </p:grpSp>
      </p:grpSp>
      <p:grpSp>
        <p:nvGrpSpPr>
          <p:cNvPr id="47" name="Group 42"/>
          <p:cNvGrpSpPr/>
          <p:nvPr/>
        </p:nvGrpSpPr>
        <p:grpSpPr>
          <a:xfrm>
            <a:off x="712470" y="1544955"/>
            <a:ext cx="2743200" cy="4114800"/>
            <a:chOff x="274320" y="1097280"/>
            <a:chExt cx="2743200" cy="4114800"/>
          </a:xfrm>
        </p:grpSpPr>
        <p:sp>
          <p:nvSpPr>
            <p:cNvPr id="54" name="Rectangle 53"/>
            <p:cNvSpPr/>
            <p:nvPr/>
          </p:nvSpPr>
          <p:spPr bwMode="auto">
            <a:xfrm>
              <a:off x="274320" y="3520440"/>
              <a:ext cx="2743200" cy="1691640"/>
            </a:xfrm>
            <a:prstGeom prst="rect">
              <a:avLst/>
            </a:prstGeom>
            <a:solidFill>
              <a:schemeClr val="bg1">
                <a:lumMod val="85000"/>
              </a:schemeClr>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indent="-171450" defTabSz="182880">
                <a:spcAft>
                  <a:spcPts val="600"/>
                </a:spcAft>
                <a:buFont typeface="Arial"/>
                <a:buChar char="•"/>
              </a:pPr>
              <a:r>
                <a:rPr lang="en-US" sz="1400" b="1" dirty="0" smtClean="0">
                  <a:solidFill>
                    <a:schemeClr val="bg1">
                      <a:lumMod val="50000"/>
                    </a:schemeClr>
                  </a:solidFill>
                </a:rPr>
                <a:t>Graphs represent entities 	and relationships detected 	through multi-INT sources</a:t>
              </a:r>
            </a:p>
            <a:p>
              <a:pPr marL="171450" indent="-171450" defTabSz="182880">
                <a:spcAft>
                  <a:spcPts val="600"/>
                </a:spcAft>
                <a:buFont typeface="Arial"/>
                <a:buChar char="•"/>
              </a:pPr>
              <a:r>
                <a:rPr lang="en-US" sz="1400" b="1" dirty="0" smtClean="0">
                  <a:solidFill>
                    <a:schemeClr val="bg1">
                      <a:lumMod val="50000"/>
                    </a:schemeClr>
                  </a:solidFill>
                </a:rPr>
                <a:t>1,000s </a:t>
              </a:r>
              <a:r>
                <a:rPr lang="en-US" sz="1400" b="1" dirty="0" smtClean="0">
                  <a:solidFill>
                    <a:schemeClr val="bg1">
                      <a:lumMod val="50000"/>
                    </a:schemeClr>
                  </a:solidFill>
                  <a:latin typeface="Arial" charset="0"/>
                </a:rPr>
                <a:t>– </a:t>
              </a:r>
              <a:r>
                <a:rPr lang="en-US" sz="1400" b="1" dirty="0" smtClean="0">
                  <a:solidFill>
                    <a:schemeClr val="bg1">
                      <a:lumMod val="50000"/>
                    </a:schemeClr>
                  </a:solidFill>
                </a:rPr>
                <a:t>1,000,000s tracks and locations</a:t>
              </a:r>
            </a:p>
            <a:p>
              <a:pPr marL="171450" marR="0" indent="-171450" defTabSz="182880" rtl="0" eaLnBrk="0" fontAlgn="base" latinLnBrk="0" hangingPunct="0">
                <a:lnSpc>
                  <a:spcPct val="100000"/>
                </a:lnSpc>
                <a:spcBef>
                  <a:spcPct val="0"/>
                </a:spcBef>
                <a:spcAft>
                  <a:spcPts val="600"/>
                </a:spcAft>
                <a:buClrTx/>
                <a:buSzTx/>
                <a:buFont typeface="Arial"/>
                <a:buChar char="•"/>
              </a:pPr>
              <a:r>
                <a:rPr lang="en-US" sz="1400" b="1" dirty="0" smtClean="0">
                  <a:solidFill>
                    <a:schemeClr val="bg1">
                      <a:lumMod val="50000"/>
                    </a:schemeClr>
                  </a:solidFill>
                </a:rPr>
                <a:t>GOAL: Identify anomalous patterns of life</a:t>
              </a:r>
            </a:p>
          </p:txBody>
        </p:sp>
        <p:grpSp>
          <p:nvGrpSpPr>
            <p:cNvPr id="55" name="Group 100"/>
            <p:cNvGrpSpPr>
              <a:grpSpLocks noChangeAspect="1"/>
            </p:cNvGrpSpPr>
            <p:nvPr/>
          </p:nvGrpSpPr>
          <p:grpSpPr>
            <a:xfrm>
              <a:off x="274320" y="1463040"/>
              <a:ext cx="2743200" cy="1959428"/>
              <a:chOff x="274320" y="1794828"/>
              <a:chExt cx="2819400" cy="2171700"/>
            </a:xfrm>
          </p:grpSpPr>
          <p:pic>
            <p:nvPicPr>
              <p:cNvPr id="57" name="Picture 5"/>
              <p:cNvPicPr>
                <a:picLocks noChangeAspect="1" noChangeArrowheads="1"/>
              </p:cNvPicPr>
              <p:nvPr/>
            </p:nvPicPr>
            <p:blipFill>
              <a:blip r:embed="rId6" cstate="print">
                <a:duotone>
                  <a:schemeClr val="bg2">
                    <a:shade val="45000"/>
                    <a:satMod val="135000"/>
                  </a:schemeClr>
                  <a:prstClr val="white"/>
                </a:duotone>
              </a:blip>
              <a:srcRect/>
              <a:stretch>
                <a:fillRect/>
              </a:stretch>
            </p:blipFill>
            <p:spPr bwMode="auto">
              <a:xfrm>
                <a:off x="1341120" y="2653665"/>
                <a:ext cx="1552575" cy="1312863"/>
              </a:xfrm>
              <a:prstGeom prst="rect">
                <a:avLst/>
              </a:prstGeom>
              <a:solidFill>
                <a:schemeClr val="bg1"/>
              </a:solidFill>
              <a:ln w="9525">
                <a:solidFill>
                  <a:schemeClr val="bg2"/>
                </a:solidFill>
                <a:miter lim="800000"/>
                <a:headEnd/>
                <a:tailEnd/>
              </a:ln>
              <a:effectLst>
                <a:outerShdw blurRad="50800" dist="38100" dir="2700000" algn="tl" rotWithShape="0">
                  <a:prstClr val="black">
                    <a:alpha val="40000"/>
                  </a:prstClr>
                </a:outerShdw>
              </a:effectLst>
            </p:spPr>
          </p:pic>
          <p:pic>
            <p:nvPicPr>
              <p:cNvPr id="58" name="Picture 129"/>
              <p:cNvPicPr>
                <a:picLocks noChangeAspect="1" noChangeArrowheads="1"/>
              </p:cNvPicPr>
              <p:nvPr/>
            </p:nvPicPr>
            <p:blipFill>
              <a:blip r:embed="rId7" cstate="print">
                <a:duotone>
                  <a:schemeClr val="bg2">
                    <a:shade val="45000"/>
                    <a:satMod val="135000"/>
                  </a:schemeClr>
                  <a:prstClr val="white"/>
                </a:duotone>
              </a:blip>
              <a:srcRect/>
              <a:stretch>
                <a:fillRect/>
              </a:stretch>
            </p:blipFill>
            <p:spPr bwMode="auto">
              <a:xfrm>
                <a:off x="2172970" y="1794828"/>
                <a:ext cx="649288" cy="730250"/>
              </a:xfrm>
              <a:prstGeom prst="rect">
                <a:avLst/>
              </a:prstGeom>
              <a:solidFill>
                <a:schemeClr val="bg1"/>
              </a:solidFill>
              <a:ln w="25400">
                <a:noFill/>
                <a:miter lim="800000"/>
                <a:headEnd/>
                <a:tailEnd/>
              </a:ln>
            </p:spPr>
          </p:pic>
          <p:pic>
            <p:nvPicPr>
              <p:cNvPr id="59" name="Picture 130" descr="Picture1"/>
              <p:cNvPicPr>
                <a:picLocks noChangeAspect="1" noChangeArrowheads="1"/>
              </p:cNvPicPr>
              <p:nvPr/>
            </p:nvPicPr>
            <p:blipFill>
              <a:blip r:embed="rId8" cstate="print">
                <a:duotone>
                  <a:schemeClr val="bg2">
                    <a:shade val="45000"/>
                    <a:satMod val="135000"/>
                  </a:schemeClr>
                  <a:prstClr val="white"/>
                </a:duotone>
              </a:blip>
              <a:srcRect/>
              <a:stretch>
                <a:fillRect/>
              </a:stretch>
            </p:blipFill>
            <p:spPr bwMode="auto">
              <a:xfrm>
                <a:off x="2349183" y="1923415"/>
                <a:ext cx="619125" cy="817563"/>
              </a:xfrm>
              <a:prstGeom prst="rect">
                <a:avLst/>
              </a:prstGeom>
              <a:noFill/>
              <a:ln w="9525">
                <a:noFill/>
                <a:miter lim="800000"/>
                <a:headEnd/>
                <a:tailEnd/>
              </a:ln>
            </p:spPr>
          </p:pic>
          <p:pic>
            <p:nvPicPr>
              <p:cNvPr id="60" name="Picture 131" descr="Picture2"/>
              <p:cNvPicPr>
                <a:picLocks noChangeAspect="1" noChangeArrowheads="1"/>
              </p:cNvPicPr>
              <p:nvPr/>
            </p:nvPicPr>
            <p:blipFill>
              <a:blip r:embed="rId9" cstate="print">
                <a:duotone>
                  <a:schemeClr val="bg2">
                    <a:shade val="45000"/>
                    <a:satMod val="135000"/>
                  </a:schemeClr>
                  <a:prstClr val="white"/>
                </a:duotone>
              </a:blip>
              <a:srcRect/>
              <a:stretch>
                <a:fillRect/>
              </a:stretch>
            </p:blipFill>
            <p:spPr bwMode="auto">
              <a:xfrm>
                <a:off x="2444433" y="2009140"/>
                <a:ext cx="649287" cy="855663"/>
              </a:xfrm>
              <a:prstGeom prst="rect">
                <a:avLst/>
              </a:prstGeom>
              <a:noFill/>
              <a:ln w="9525">
                <a:noFill/>
                <a:miter lim="800000"/>
                <a:headEnd/>
                <a:tailEnd/>
              </a:ln>
            </p:spPr>
          </p:pic>
          <p:pic>
            <p:nvPicPr>
              <p:cNvPr id="61" name="Picture 4" descr=" ICCV_CLIF_Image_800x600.jpg"/>
              <p:cNvPicPr>
                <a:picLocks noChangeAspect="1"/>
              </p:cNvPicPr>
              <p:nvPr/>
            </p:nvPicPr>
            <p:blipFill>
              <a:blip r:embed="rId10" cstate="print">
                <a:duotone>
                  <a:schemeClr val="bg2">
                    <a:shade val="45000"/>
                    <a:satMod val="135000"/>
                  </a:schemeClr>
                  <a:prstClr val="white"/>
                </a:duotone>
              </a:blip>
              <a:srcRect b="11545"/>
              <a:stretch>
                <a:fillRect/>
              </a:stretch>
            </p:blipFill>
            <p:spPr bwMode="auto">
              <a:xfrm>
                <a:off x="274320" y="2026603"/>
                <a:ext cx="1171575" cy="1066800"/>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56" name="Rectangle 55"/>
            <p:cNvSpPr/>
            <p:nvPr/>
          </p:nvSpPr>
          <p:spPr bwMode="auto">
            <a:xfrm>
              <a:off x="274320" y="1097280"/>
              <a:ext cx="2743200" cy="320040"/>
            </a:xfrm>
            <a:prstGeom prst="rect">
              <a:avLst/>
            </a:prstGeom>
            <a:solidFill>
              <a:schemeClr val="bg1"/>
            </a:solidFill>
            <a:ln w="12700" cap="flat" cmpd="sng" algn="ctr">
              <a:solidFill>
                <a:schemeClr val="bg1">
                  <a:lumMod val="50000"/>
                </a:schemeClr>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lumMod val="50000"/>
                    </a:schemeClr>
                  </a:solidFill>
                  <a:effectLst/>
                  <a:latin typeface="Arial" charset="0"/>
                </a:rPr>
                <a:t>ISR</a:t>
              </a:r>
            </a:p>
          </p:txBody>
        </p:sp>
      </p:gr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a:xfrm>
            <a:off x="1034580" y="280248"/>
            <a:ext cx="7989241" cy="925921"/>
          </a:xfrm>
        </p:spPr>
        <p:txBody>
          <a:bodyPr/>
          <a:lstStyle/>
          <a:p>
            <a:r>
              <a:rPr lang="en-US" dirty="0" smtClean="0"/>
              <a:t>Example: Web Traffic Graph</a:t>
            </a:r>
            <a:endParaRPr lang="en-US" dirty="0"/>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405" y="1242060"/>
            <a:ext cx="5055870" cy="5055870"/>
          </a:xfrm>
          <a:prstGeom prst="rect">
            <a:avLst/>
          </a:prstGeom>
        </p:spPr>
      </p:pic>
      <p:grpSp>
        <p:nvGrpSpPr>
          <p:cNvPr id="38" name="Group 36"/>
          <p:cNvGrpSpPr/>
          <p:nvPr/>
        </p:nvGrpSpPr>
        <p:grpSpPr>
          <a:xfrm>
            <a:off x="828579" y="3114675"/>
            <a:ext cx="1276446" cy="1295400"/>
            <a:chOff x="704754" y="2971800"/>
            <a:chExt cx="1276446" cy="1295400"/>
          </a:xfrm>
        </p:grpSpPr>
        <p:sp>
          <p:nvSpPr>
            <p:cNvPr id="39" name="TextBox 38"/>
            <p:cNvSpPr txBox="1"/>
            <p:nvPr/>
          </p:nvSpPr>
          <p:spPr>
            <a:xfrm>
              <a:off x="704754" y="2971800"/>
              <a:ext cx="1276446" cy="523220"/>
            </a:xfrm>
            <a:prstGeom prst="rect">
              <a:avLst/>
            </a:prstGeom>
            <a:noFill/>
          </p:spPr>
          <p:txBody>
            <a:bodyPr wrap="square" rtlCol="0">
              <a:spAutoFit/>
            </a:bodyPr>
            <a:lstStyle/>
            <a:p>
              <a:pPr algn="ctr"/>
              <a:r>
                <a:rPr lang="en-US" sz="1400" b="1" dirty="0" smtClean="0">
                  <a:solidFill>
                    <a:schemeClr val="accent1"/>
                  </a:solidFill>
                  <a:effectLst>
                    <a:glow rad="101600">
                      <a:schemeClr val="accent1">
                        <a:satMod val="175000"/>
                        <a:alpha val="40000"/>
                      </a:schemeClr>
                    </a:glow>
                  </a:effectLst>
                </a:rPr>
                <a:t>Traffic (Proxy Logs)</a:t>
              </a:r>
              <a:endParaRPr lang="en-US" sz="1400" b="1" dirty="0">
                <a:solidFill>
                  <a:schemeClr val="accent1"/>
                </a:solidFill>
                <a:effectLst>
                  <a:glow rad="101600">
                    <a:schemeClr val="accent1">
                      <a:satMod val="175000"/>
                      <a:alpha val="40000"/>
                    </a:schemeClr>
                  </a:glow>
                </a:effectLst>
              </a:endParaRPr>
            </a:p>
          </p:txBody>
        </p:sp>
        <p:cxnSp>
          <p:nvCxnSpPr>
            <p:cNvPr id="40" name="Straight Arrow Connector 39"/>
            <p:cNvCxnSpPr>
              <a:stCxn id="39" idx="2"/>
            </p:cNvCxnSpPr>
            <p:nvPr/>
          </p:nvCxnSpPr>
          <p:spPr bwMode="auto">
            <a:xfrm>
              <a:off x="1342977" y="3495020"/>
              <a:ext cx="257223" cy="772180"/>
            </a:xfrm>
            <a:prstGeom prst="straightConnector1">
              <a:avLst/>
            </a:prstGeom>
            <a:solidFill>
              <a:schemeClr val="accent1"/>
            </a:solidFill>
            <a:ln w="19050" cap="flat" cmpd="sng" algn="ctr">
              <a:solidFill>
                <a:schemeClr val="accent1"/>
              </a:solidFill>
              <a:prstDash val="solid"/>
              <a:round/>
              <a:headEnd type="none" w="sm" len="sm"/>
              <a:tailEnd type="stealth"/>
            </a:ln>
            <a:effectLst>
              <a:glow rad="101600">
                <a:schemeClr val="accent1">
                  <a:satMod val="175000"/>
                  <a:alpha val="40000"/>
                </a:schemeClr>
              </a:glow>
            </a:effectLst>
          </p:spPr>
        </p:cxnSp>
      </p:grpSp>
      <p:grpSp>
        <p:nvGrpSpPr>
          <p:cNvPr id="41" name="Group 35"/>
          <p:cNvGrpSpPr/>
          <p:nvPr/>
        </p:nvGrpSpPr>
        <p:grpSpPr>
          <a:xfrm>
            <a:off x="2409825" y="2124075"/>
            <a:ext cx="2057400" cy="838200"/>
            <a:chOff x="2286000" y="1981200"/>
            <a:chExt cx="2057400" cy="838200"/>
          </a:xfrm>
        </p:grpSpPr>
        <p:sp>
          <p:nvSpPr>
            <p:cNvPr id="42" name="TextBox 41"/>
            <p:cNvSpPr txBox="1"/>
            <p:nvPr/>
          </p:nvSpPr>
          <p:spPr>
            <a:xfrm>
              <a:off x="2286000" y="1981200"/>
              <a:ext cx="2057400" cy="307777"/>
            </a:xfrm>
            <a:prstGeom prst="rect">
              <a:avLst/>
            </a:prstGeom>
            <a:noFill/>
            <a:effectLst>
              <a:glow rad="139700">
                <a:schemeClr val="accent2">
                  <a:satMod val="175000"/>
                  <a:alpha val="40000"/>
                </a:schemeClr>
              </a:glow>
            </a:effectLst>
          </p:spPr>
          <p:txBody>
            <a:bodyPr wrap="square" rtlCol="0">
              <a:spAutoFit/>
            </a:bodyPr>
            <a:lstStyle/>
            <a:p>
              <a:pPr algn="ctr"/>
              <a:r>
                <a:rPr lang="en-US" sz="1400" b="1" dirty="0" smtClean="0">
                  <a:solidFill>
                    <a:schemeClr val="bg1"/>
                  </a:solidFill>
                  <a:effectLst>
                    <a:glow rad="101600">
                      <a:schemeClr val="accent1">
                        <a:satMod val="175000"/>
                        <a:alpha val="40000"/>
                      </a:schemeClr>
                    </a:glow>
                  </a:effectLst>
                </a:rPr>
                <a:t>Source Computer IPs</a:t>
              </a:r>
              <a:endParaRPr lang="en-US" sz="1400" b="1" dirty="0">
                <a:solidFill>
                  <a:schemeClr val="bg1"/>
                </a:solidFill>
                <a:effectLst>
                  <a:glow rad="101600">
                    <a:schemeClr val="accent1">
                      <a:satMod val="175000"/>
                      <a:alpha val="40000"/>
                    </a:schemeClr>
                  </a:glow>
                </a:effectLst>
              </a:endParaRPr>
            </a:p>
          </p:txBody>
        </p:sp>
        <p:cxnSp>
          <p:nvCxnSpPr>
            <p:cNvPr id="43" name="Straight Arrow Connector 42"/>
            <p:cNvCxnSpPr>
              <a:stCxn id="42" idx="2"/>
            </p:cNvCxnSpPr>
            <p:nvPr/>
          </p:nvCxnSpPr>
          <p:spPr bwMode="auto">
            <a:xfrm flipH="1">
              <a:off x="3124200" y="2288977"/>
              <a:ext cx="190500" cy="530423"/>
            </a:xfrm>
            <a:prstGeom prst="straightConnector1">
              <a:avLst/>
            </a:prstGeom>
            <a:solidFill>
              <a:schemeClr val="accent1"/>
            </a:solidFill>
            <a:ln w="19050" cap="flat" cmpd="sng" algn="ctr">
              <a:solidFill>
                <a:schemeClr val="accent3"/>
              </a:solidFill>
              <a:prstDash val="solid"/>
              <a:round/>
              <a:headEnd type="none" w="sm" len="sm"/>
              <a:tailEnd type="stealth"/>
            </a:ln>
            <a:effectLst>
              <a:glow rad="101600">
                <a:schemeClr val="accent1">
                  <a:satMod val="175000"/>
                  <a:alpha val="40000"/>
                </a:schemeClr>
              </a:glow>
            </a:effectLst>
          </p:spPr>
        </p:cxnSp>
      </p:grpSp>
      <p:grpSp>
        <p:nvGrpSpPr>
          <p:cNvPr id="44" name="Group 37"/>
          <p:cNvGrpSpPr/>
          <p:nvPr/>
        </p:nvGrpSpPr>
        <p:grpSpPr>
          <a:xfrm>
            <a:off x="1724025" y="4714875"/>
            <a:ext cx="2743200" cy="491772"/>
            <a:chOff x="1600200" y="4572000"/>
            <a:chExt cx="2743200" cy="491772"/>
          </a:xfrm>
        </p:grpSpPr>
        <p:sp>
          <p:nvSpPr>
            <p:cNvPr id="45" name="TextBox 44"/>
            <p:cNvSpPr txBox="1"/>
            <p:nvPr/>
          </p:nvSpPr>
          <p:spPr>
            <a:xfrm>
              <a:off x="1600200" y="4755995"/>
              <a:ext cx="2057400" cy="307777"/>
            </a:xfrm>
            <a:prstGeom prst="rect">
              <a:avLst/>
            </a:prstGeom>
            <a:noFill/>
          </p:spPr>
          <p:txBody>
            <a:bodyPr wrap="square" rtlCol="0">
              <a:spAutoFit/>
            </a:bodyPr>
            <a:lstStyle/>
            <a:p>
              <a:pPr algn="r"/>
              <a:r>
                <a:rPr lang="en-US" sz="1400" b="1" dirty="0" smtClean="0">
                  <a:solidFill>
                    <a:srgbClr val="58C915"/>
                  </a:solidFill>
                  <a:effectLst>
                    <a:glow rad="101600">
                      <a:schemeClr val="accent1">
                        <a:satMod val="175000"/>
                        <a:alpha val="40000"/>
                      </a:schemeClr>
                    </a:glow>
                  </a:effectLst>
                </a:rPr>
                <a:t>Web Server IPs</a:t>
              </a:r>
              <a:endParaRPr lang="en-US" sz="1400" b="1" dirty="0">
                <a:solidFill>
                  <a:srgbClr val="58C915"/>
                </a:solidFill>
                <a:effectLst>
                  <a:glow rad="101600">
                    <a:schemeClr val="accent1">
                      <a:satMod val="175000"/>
                      <a:alpha val="40000"/>
                    </a:schemeClr>
                  </a:glow>
                </a:effectLst>
              </a:endParaRPr>
            </a:p>
          </p:txBody>
        </p:sp>
        <p:cxnSp>
          <p:nvCxnSpPr>
            <p:cNvPr id="46" name="Straight Arrow Connector 45"/>
            <p:cNvCxnSpPr/>
            <p:nvPr/>
          </p:nvCxnSpPr>
          <p:spPr bwMode="auto">
            <a:xfrm flipV="1">
              <a:off x="3657600" y="4572000"/>
              <a:ext cx="685800" cy="304802"/>
            </a:xfrm>
            <a:prstGeom prst="straightConnector1">
              <a:avLst/>
            </a:prstGeom>
            <a:solidFill>
              <a:schemeClr val="accent1"/>
            </a:solidFill>
            <a:ln w="19050" cap="flat" cmpd="sng" algn="ctr">
              <a:solidFill>
                <a:srgbClr val="58C915"/>
              </a:solidFill>
              <a:prstDash val="solid"/>
              <a:round/>
              <a:headEnd type="none" w="sm" len="sm"/>
              <a:tailEnd type="stealth"/>
            </a:ln>
            <a:effectLst>
              <a:glow rad="101600">
                <a:schemeClr val="accent1">
                  <a:satMod val="175000"/>
                  <a:alpha val="40000"/>
                </a:schemeClr>
              </a:glow>
            </a:effectLst>
          </p:spPr>
        </p:cxnSp>
      </p:grpSp>
      <p:grpSp>
        <p:nvGrpSpPr>
          <p:cNvPr id="24" name="Group 26"/>
          <p:cNvGrpSpPr/>
          <p:nvPr/>
        </p:nvGrpSpPr>
        <p:grpSpPr>
          <a:xfrm>
            <a:off x="5922645" y="3436620"/>
            <a:ext cx="3429000" cy="1965960"/>
            <a:chOff x="5532120" y="3566160"/>
            <a:chExt cx="3429000" cy="1965960"/>
          </a:xfrm>
        </p:grpSpPr>
        <p:sp useBgFill="1">
          <p:nvSpPr>
            <p:cNvPr id="25" name="Rectangle 24"/>
            <p:cNvSpPr/>
            <p:nvPr/>
          </p:nvSpPr>
          <p:spPr bwMode="auto">
            <a:xfrm>
              <a:off x="5532120" y="3566160"/>
              <a:ext cx="3429000" cy="3200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latin typeface="Arial" charset="0"/>
                </a:rPr>
                <a:t>Malicious Activity Statistics</a:t>
              </a:r>
            </a:p>
          </p:txBody>
        </p:sp>
        <p:sp>
          <p:nvSpPr>
            <p:cNvPr id="27" name="Rectangle 26"/>
            <p:cNvSpPr/>
            <p:nvPr/>
          </p:nvSpPr>
          <p:spPr bwMode="auto">
            <a:xfrm>
              <a:off x="5577840" y="3977640"/>
              <a:ext cx="3337560" cy="1554480"/>
            </a:xfrm>
            <a:prstGeom prst="rect">
              <a:avLst/>
            </a:prstGeom>
            <a:solidFill>
              <a:srgbClr val="D2DC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0" tIns="45720" rIns="0" bIns="45720" numCol="1" rtlCol="0" anchor="t" anchorCtr="0" compatLnSpc="1">
              <a:prstTxWarp prst="textNoShape">
                <a:avLst/>
              </a:prstTxWarp>
            </a:bodyPr>
            <a:lstStyle/>
            <a:p>
              <a:pPr marL="227013" marR="0" lvl="0" indent="-173038" defTabSz="914400" eaLnBrk="1" fontAlgn="auto" latinLnBrk="0" hangingPunct="1">
                <a:lnSpc>
                  <a:spcPct val="100000"/>
                </a:lnSpc>
                <a:spcBef>
                  <a:spcPts val="0"/>
                </a:spcBef>
                <a:spcAft>
                  <a:spcPts val="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Number of infected IPs: 1</a:t>
              </a:r>
            </a:p>
            <a:p>
              <a:pPr marL="227013" marR="0" lvl="0" indent="-173038" defTabSz="914400" eaLnBrk="1" fontAlgn="auto" latinLnBrk="0" hangingPunct="1">
                <a:lnSpc>
                  <a:spcPct val="100000"/>
                </a:lnSpc>
                <a:spcBef>
                  <a:spcPts val="0"/>
                </a:spcBef>
                <a:spcAft>
                  <a:spcPts val="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Number of event logs: 16,000</a:t>
              </a:r>
            </a:p>
            <a:p>
              <a:pPr marL="227013" marR="0" lvl="0" indent="-173038" defTabSz="914400" eaLnBrk="1" fontAlgn="auto" latinLnBrk="0" hangingPunct="1">
                <a:lnSpc>
                  <a:spcPct val="100000"/>
                </a:lnSpc>
                <a:spcBef>
                  <a:spcPts val="0"/>
                </a:spcBef>
                <a:spcAft>
                  <a:spcPts val="12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 infected traffic: 0.37%</a:t>
              </a:r>
            </a:p>
            <a:p>
              <a:pPr marL="227013" marR="0" lvl="0" indent="-173038" defTabSz="914400" eaLnBrk="1" fontAlgn="auto" latinLnBrk="0" hangingPunct="1">
                <a:lnSpc>
                  <a:spcPct val="100000"/>
                </a:lnSpc>
                <a:spcBef>
                  <a:spcPts val="0"/>
                </a:spcBef>
                <a:spcAft>
                  <a:spcPts val="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Existing tools did not detect event</a:t>
              </a:r>
            </a:p>
            <a:p>
              <a:pPr marL="227013" marR="0" lvl="0" indent="-173038" defTabSz="914400" eaLnBrk="1" fontAlgn="auto" latinLnBrk="0" hangingPunct="1">
                <a:lnSpc>
                  <a:spcPct val="100000"/>
                </a:lnSpc>
                <a:spcBef>
                  <a:spcPts val="0"/>
                </a:spcBef>
                <a:spcAft>
                  <a:spcPts val="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Detection took </a:t>
              </a:r>
              <a:r>
                <a:rPr kumimoji="0" lang="en-US" sz="1400" b="1" i="1" u="none" strike="noStrike" kern="0" cap="none" spc="0" normalizeH="0" baseline="0" noProof="0" dirty="0" smtClean="0">
                  <a:ln>
                    <a:noFill/>
                  </a:ln>
                  <a:solidFill>
                    <a:srgbClr val="FF0000"/>
                  </a:solidFill>
                  <a:effectLst/>
                  <a:uLnTx/>
                  <a:uFillTx/>
                </a:rPr>
                <a:t>10 days </a:t>
              </a:r>
              <a:r>
                <a:rPr kumimoji="0" lang="en-US" sz="1400" b="1" i="0" u="none" strike="noStrike" kern="0" cap="none" spc="0" normalizeH="0" baseline="0" noProof="0" dirty="0" smtClean="0">
                  <a:ln>
                    <a:noFill/>
                  </a:ln>
                  <a:solidFill>
                    <a:sysClr val="windowText" lastClr="000000"/>
                  </a:solidFill>
                  <a:effectLst/>
                  <a:uLnTx/>
                  <a:uFillTx/>
                </a:rPr>
                <a:t>and required manual log inspection</a:t>
              </a:r>
            </a:p>
          </p:txBody>
        </p:sp>
      </p:grpSp>
      <p:grpSp>
        <p:nvGrpSpPr>
          <p:cNvPr id="28" name="Group 30"/>
          <p:cNvGrpSpPr/>
          <p:nvPr/>
        </p:nvGrpSpPr>
        <p:grpSpPr>
          <a:xfrm>
            <a:off x="5922645" y="1333500"/>
            <a:ext cx="3429000" cy="1874520"/>
            <a:chOff x="5532120" y="1143000"/>
            <a:chExt cx="3429000" cy="1874520"/>
          </a:xfrm>
        </p:grpSpPr>
        <p:sp useBgFill="1">
          <p:nvSpPr>
            <p:cNvPr id="29" name="Rectangle 28"/>
            <p:cNvSpPr/>
            <p:nvPr/>
          </p:nvSpPr>
          <p:spPr bwMode="auto">
            <a:xfrm>
              <a:off x="5532120" y="1143000"/>
              <a:ext cx="3429000" cy="320040"/>
            </a:xfrm>
            <a:prstGeom prst="rect">
              <a:avLst/>
            </a:prstGeom>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latin typeface="Arial" charset="0"/>
                </a:rPr>
                <a:t>Graph Statistics</a:t>
              </a:r>
            </a:p>
          </p:txBody>
        </p:sp>
        <p:sp>
          <p:nvSpPr>
            <p:cNvPr id="30" name="Rectangle 29"/>
            <p:cNvSpPr/>
            <p:nvPr/>
          </p:nvSpPr>
          <p:spPr bwMode="auto">
            <a:xfrm>
              <a:off x="5577840" y="1554480"/>
              <a:ext cx="3337560" cy="1463040"/>
            </a:xfrm>
            <a:prstGeom prst="rect">
              <a:avLst/>
            </a:prstGeom>
            <a:solidFill>
              <a:srgbClr val="D2DC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0" tIns="45720" rIns="0" bIns="45720" numCol="1" rtlCol="0" anchor="t" anchorCtr="0" compatLnSpc="1">
              <a:prstTxWarp prst="textNoShape">
                <a:avLst/>
              </a:prstTxWarp>
            </a:bodyPr>
            <a:lstStyle/>
            <a:p>
              <a:pPr marL="230188" marR="0" lvl="0" indent="-174625" defTabSz="914400" rtl="0" eaLnBrk="0" fontAlgn="base" latinLnBrk="0" hangingPunct="0">
                <a:lnSpc>
                  <a:spcPct val="100000"/>
                </a:lnSpc>
                <a:spcBef>
                  <a:spcPct val="0"/>
                </a:spcBef>
                <a:spcAft>
                  <a:spcPct val="0"/>
                </a:spcAft>
                <a:buClrTx/>
                <a:buSzTx/>
                <a:buFont typeface="Arial"/>
                <a:buChar char="•"/>
                <a:tabLst/>
                <a:defRPr/>
              </a:pPr>
              <a:r>
                <a:rPr kumimoji="0" lang="en-US" sz="1400" b="1" i="0" u="none" strike="noStrike" kern="0" cap="none" spc="0" normalizeH="0" baseline="0" noProof="0" dirty="0" smtClean="0">
                  <a:ln>
                    <a:noFill/>
                  </a:ln>
                  <a:solidFill>
                    <a:srgbClr val="000000"/>
                  </a:solidFill>
                  <a:effectLst/>
                  <a:uLnTx/>
                  <a:uFillTx/>
                  <a:latin typeface="Arial" pitchFamily="-110" charset="0"/>
                </a:rPr>
                <a:t>90 minutes worth of traffic</a:t>
              </a:r>
              <a:endParaRPr kumimoji="0" lang="en-US" sz="1400" b="1" i="0" u="none" strike="noStrike" kern="0" cap="none" spc="0" normalizeH="0" baseline="0" noProof="0" dirty="0" smtClean="0">
                <a:ln>
                  <a:noFill/>
                </a:ln>
                <a:solidFill>
                  <a:sysClr val="windowText" lastClr="000000"/>
                </a:solidFill>
                <a:effectLst/>
                <a:uLnTx/>
                <a:uFillTx/>
              </a:endParaRPr>
            </a:p>
            <a:p>
              <a:pPr marL="230188" marR="0" lvl="0" indent="-174625" defTabSz="914400" rtl="0" eaLnBrk="0" fontAlgn="base" latinLnBrk="0" hangingPunct="0">
                <a:lnSpc>
                  <a:spcPct val="100000"/>
                </a:lnSpc>
                <a:spcBef>
                  <a:spcPct val="0"/>
                </a:spcBef>
                <a:spcAft>
                  <a:spcPts val="12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1 frame = 1 minute of traffic </a:t>
              </a:r>
              <a:endParaRPr kumimoji="0" lang="en-US" sz="1400" b="1" i="0" u="none" strike="noStrike" kern="0" cap="none" spc="0" normalizeH="0" baseline="0" noProof="0" dirty="0" smtClean="0">
                <a:ln>
                  <a:noFill/>
                </a:ln>
                <a:solidFill>
                  <a:srgbClr val="000000"/>
                </a:solidFill>
                <a:effectLst/>
                <a:uLnTx/>
                <a:uFillTx/>
                <a:latin typeface="Arial" pitchFamily="-110" charset="0"/>
              </a:endParaRPr>
            </a:p>
            <a:p>
              <a:pPr marL="230188" marR="0" lvl="0" indent="-174625" defTabSz="914400" eaLnBrk="1" fontAlgn="auto" latinLnBrk="0" hangingPunct="1">
                <a:lnSpc>
                  <a:spcPct val="100000"/>
                </a:lnSpc>
                <a:spcBef>
                  <a:spcPts val="0"/>
                </a:spcBef>
                <a:spcAft>
                  <a:spcPts val="0"/>
                </a:spcAft>
                <a:buClrTx/>
                <a:buSzTx/>
                <a:buFont typeface="Arial"/>
                <a:buChar char="•"/>
                <a:tabLst/>
                <a:defRPr/>
              </a:pPr>
              <a:r>
                <a:rPr kumimoji="0" lang="en-US" sz="1400" b="1" i="0" u="none" strike="noStrike" kern="0" cap="none" spc="0" normalizeH="0" baseline="0" noProof="0" dirty="0">
                  <a:ln>
                    <a:noFill/>
                  </a:ln>
                  <a:solidFill>
                    <a:sysClr val="windowText" lastClr="000000"/>
                  </a:solidFill>
                  <a:effectLst/>
                  <a:uLnTx/>
                  <a:uFillTx/>
                </a:rPr>
                <a:t>Number of </a:t>
              </a:r>
              <a:r>
                <a:rPr kumimoji="0" lang="en-US" sz="1400" b="1" i="0" u="none" strike="noStrike" kern="0" cap="none" spc="0" normalizeH="0" baseline="0" noProof="0" dirty="0" smtClean="0">
                  <a:ln>
                    <a:noFill/>
                  </a:ln>
                  <a:solidFill>
                    <a:sysClr val="windowText" lastClr="000000"/>
                  </a:solidFill>
                  <a:effectLst/>
                  <a:uLnTx/>
                  <a:uFillTx/>
                </a:rPr>
                <a:t>source </a:t>
              </a:r>
              <a:r>
                <a:rPr kumimoji="0" lang="en-US" sz="1400" b="1" i="0" u="none" strike="noStrike" kern="0" cap="none" spc="0" normalizeH="0" baseline="0" noProof="0" dirty="0">
                  <a:ln>
                    <a:noFill/>
                  </a:ln>
                  <a:solidFill>
                    <a:sysClr val="windowText" lastClr="000000"/>
                  </a:solidFill>
                  <a:effectLst/>
                  <a:uLnTx/>
                  <a:uFillTx/>
                </a:rPr>
                <a:t>computers: 4,063</a:t>
              </a:r>
            </a:p>
            <a:p>
              <a:pPr marL="230188" marR="0" lvl="0" indent="-174625" defTabSz="914400" eaLnBrk="1" fontAlgn="auto" latinLnBrk="0" hangingPunct="1">
                <a:lnSpc>
                  <a:spcPct val="100000"/>
                </a:lnSpc>
                <a:spcBef>
                  <a:spcPts val="0"/>
                </a:spcBef>
                <a:spcAft>
                  <a:spcPts val="1200"/>
                </a:spcAft>
                <a:buClrTx/>
                <a:buSzTx/>
                <a:buFont typeface="Arial"/>
                <a:buChar char="•"/>
                <a:tabLst/>
                <a:defRPr/>
              </a:pPr>
              <a:r>
                <a:rPr kumimoji="0" lang="en-US" sz="1400" b="1" i="0" u="none" strike="noStrike" kern="0" cap="none" spc="0" normalizeH="0" baseline="0" noProof="0" dirty="0">
                  <a:ln>
                    <a:noFill/>
                  </a:ln>
                  <a:solidFill>
                    <a:sysClr val="windowText" lastClr="000000"/>
                  </a:solidFill>
                  <a:effectLst/>
                  <a:uLnTx/>
                  <a:uFillTx/>
                </a:rPr>
                <a:t>Number of web servers: </a:t>
              </a:r>
              <a:r>
                <a:rPr kumimoji="0" lang="en-US" sz="1400" b="1" i="0" u="none" strike="noStrike" kern="0" cap="none" spc="0" normalizeH="0" baseline="0" noProof="0" dirty="0" smtClean="0">
                  <a:ln>
                    <a:noFill/>
                  </a:ln>
                  <a:solidFill>
                    <a:sysClr val="windowText" lastClr="000000"/>
                  </a:solidFill>
                  <a:effectLst/>
                  <a:uLnTx/>
                  <a:uFillTx/>
                </a:rPr>
                <a:t>16,397</a:t>
              </a:r>
              <a:endParaRPr kumimoji="0" lang="en-US" sz="1400" b="1" i="0" u="none" strike="noStrike" kern="0" cap="none" spc="0" normalizeH="0" baseline="0" noProof="0" dirty="0" smtClean="0">
                <a:ln>
                  <a:noFill/>
                </a:ln>
                <a:solidFill>
                  <a:srgbClr val="000000"/>
                </a:solidFill>
                <a:effectLst/>
                <a:uLnTx/>
                <a:uFillTx/>
                <a:latin typeface="Arial" pitchFamily="-110" charset="0"/>
              </a:endParaRPr>
            </a:p>
            <a:p>
              <a:pPr marL="230188" marR="0" lvl="0" indent="-174625" defTabSz="914400" rtl="0" eaLnBrk="0" fontAlgn="base" latinLnBrk="0" hangingPunct="0">
                <a:lnSpc>
                  <a:spcPct val="100000"/>
                </a:lnSpc>
                <a:spcBef>
                  <a:spcPct val="0"/>
                </a:spcBef>
                <a:spcAft>
                  <a:spcPct val="0"/>
                </a:spcAft>
                <a:buClrTx/>
                <a:buSzTx/>
                <a:buFont typeface="Arial"/>
                <a:buChar char="•"/>
                <a:tabLst/>
                <a:defRPr/>
              </a:pPr>
              <a:r>
                <a:rPr kumimoji="0" lang="en-US" sz="1400" b="1" i="0" u="none" strike="noStrike" kern="0" cap="none" spc="0" normalizeH="0" baseline="0" noProof="0" dirty="0" smtClean="0">
                  <a:ln>
                    <a:noFill/>
                  </a:ln>
                  <a:solidFill>
                    <a:srgbClr val="000000"/>
                  </a:solidFill>
                  <a:effectLst/>
                  <a:uLnTx/>
                  <a:uFillTx/>
                  <a:latin typeface="Arial" pitchFamily="-110" charset="0"/>
                </a:rPr>
                <a:t>Number of logs: 4,344,148</a:t>
              </a:r>
            </a:p>
          </p:txBody>
        </p:sp>
      </p:grpSp>
      <p:sp>
        <p:nvSpPr>
          <p:cNvPr id="34" name="Content Placeholder 2"/>
          <p:cNvSpPr txBox="1">
            <a:spLocks/>
          </p:cNvSpPr>
          <p:nvPr/>
        </p:nvSpPr>
        <p:spPr bwMode="auto">
          <a:xfrm>
            <a:off x="2482215" y="6505575"/>
            <a:ext cx="5093970" cy="352426"/>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defRPr/>
            </a:pPr>
            <a:r>
              <a:rPr lang="en-US" b="1" kern="0" dirty="0" smtClean="0"/>
              <a:t>	Challenge: Activity signature is typically a weak signal</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1753553" y="6414852"/>
            <a:ext cx="6551295" cy="592351"/>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spcBef>
                <a:spcPts val="669"/>
              </a:spcBef>
              <a:buSzPct val="125000"/>
              <a:defRPr/>
            </a:pPr>
            <a:r>
              <a:rPr lang="en-US" b="1" kern="0" dirty="0" smtClean="0"/>
              <a:t>	Challenge: Raw data source representations do not enable the efficient</a:t>
            </a:r>
            <a:br>
              <a:rPr lang="en-US" b="1" kern="0" dirty="0" smtClean="0"/>
            </a:br>
            <a:r>
              <a:rPr lang="en-US" b="1" kern="0" dirty="0" smtClean="0"/>
              <a:t>construction of graphs of interest</a:t>
            </a:r>
          </a:p>
        </p:txBody>
      </p:sp>
      <p:sp>
        <p:nvSpPr>
          <p:cNvPr id="35" name="Title 34"/>
          <p:cNvSpPr>
            <a:spLocks noGrp="1"/>
          </p:cNvSpPr>
          <p:nvPr>
            <p:ph type="title"/>
          </p:nvPr>
        </p:nvSpPr>
        <p:spPr>
          <a:xfrm>
            <a:off x="1034580" y="280248"/>
            <a:ext cx="7989241" cy="925921"/>
          </a:xfrm>
        </p:spPr>
        <p:txBody>
          <a:bodyPr/>
          <a:lstStyle/>
          <a:p>
            <a:r>
              <a:rPr lang="en-US" dirty="0" smtClean="0"/>
              <a:t>Big Data Challenge: Data Representation</a:t>
            </a:r>
            <a:endParaRPr lang="en-US" dirty="0"/>
          </a:p>
        </p:txBody>
      </p:sp>
      <p:sp>
        <p:nvSpPr>
          <p:cNvPr id="54" name="Rectangle 8"/>
          <p:cNvSpPr/>
          <p:nvPr/>
        </p:nvSpPr>
        <p:spPr bwMode="auto">
          <a:xfrm>
            <a:off x="616077" y="1765935"/>
            <a:ext cx="3477006" cy="114300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Raw data sources are rarely stored in a graph format</a:t>
            </a: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Data is often derived from multiple collection points</a:t>
            </a:r>
          </a:p>
        </p:txBody>
      </p:sp>
      <p:sp>
        <p:nvSpPr>
          <p:cNvPr id="55" name="Rectangle 54"/>
          <p:cNvSpPr/>
          <p:nvPr/>
        </p:nvSpPr>
        <p:spPr bwMode="auto">
          <a:xfrm>
            <a:off x="571500" y="1354455"/>
            <a:ext cx="356616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latin typeface="Arial" charset="0"/>
              </a:rPr>
              <a:t>Data Sources</a:t>
            </a:r>
          </a:p>
        </p:txBody>
      </p:sp>
      <p:grpSp>
        <p:nvGrpSpPr>
          <p:cNvPr id="56" name="Group 55"/>
          <p:cNvGrpSpPr/>
          <p:nvPr/>
        </p:nvGrpSpPr>
        <p:grpSpPr>
          <a:xfrm>
            <a:off x="571500" y="3091815"/>
            <a:ext cx="3566160" cy="2011680"/>
            <a:chOff x="228600" y="3017520"/>
            <a:chExt cx="3566160" cy="2011680"/>
          </a:xfrm>
        </p:grpSpPr>
        <p:sp>
          <p:nvSpPr>
            <p:cNvPr id="57" name="Rectangle 56"/>
            <p:cNvSpPr/>
            <p:nvPr/>
          </p:nvSpPr>
          <p:spPr bwMode="auto">
            <a:xfrm>
              <a:off x="273177" y="3429000"/>
              <a:ext cx="3477006" cy="160020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Many different graphs can be built from a single data source</a:t>
              </a: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Constructing a single graph may require many sources</a:t>
              </a:r>
            </a:p>
            <a:p>
              <a:pPr marL="171450" marR="0" lvl="0" indent="-171450" defTabSz="182880" eaLnBrk="1" fontAlgn="auto" latinLnBrk="0" hangingPunct="1">
                <a:lnSpc>
                  <a:spcPct val="100000"/>
                </a:lnSpc>
                <a:spcBef>
                  <a:spcPts val="0"/>
                </a:spcBef>
                <a:spcAft>
                  <a:spcPts val="600"/>
                </a:spcAft>
                <a:buClrTx/>
                <a:buSzTx/>
                <a:buFont typeface="Arial"/>
                <a:buChar char="•"/>
                <a:tabLst/>
                <a:defRPr/>
              </a:pPr>
              <a:r>
                <a:rPr kumimoji="0" lang="en-US" sz="1400" b="1" i="0" u="none" strike="noStrike" kern="0" cap="none" spc="0" normalizeH="0" baseline="0" noProof="0" dirty="0" smtClean="0">
                  <a:ln>
                    <a:noFill/>
                  </a:ln>
                  <a:solidFill>
                    <a:sysClr val="windowText" lastClr="000000"/>
                  </a:solidFill>
                  <a:effectLst/>
                  <a:uLnTx/>
                  <a:uFillTx/>
                </a:rPr>
                <a:t>Building multi-graphs requires that entities be normalized</a:t>
              </a:r>
            </a:p>
          </p:txBody>
        </p:sp>
        <p:sp>
          <p:nvSpPr>
            <p:cNvPr id="58" name="Rectangle 57"/>
            <p:cNvSpPr/>
            <p:nvPr/>
          </p:nvSpPr>
          <p:spPr bwMode="auto">
            <a:xfrm>
              <a:off x="228600" y="3017520"/>
              <a:ext cx="356616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003767"/>
                  </a:solidFill>
                  <a:effectLst/>
                  <a:uLnTx/>
                  <a:uFillTx/>
                </a:rPr>
                <a:t>Graph Construction</a:t>
              </a:r>
              <a:endParaRPr kumimoji="0" lang="en-US" sz="1600" b="1" i="0" u="none" strike="noStrike" kern="0" cap="none" spc="0" normalizeH="0" baseline="0" noProof="0" dirty="0" smtClean="0">
                <a:ln>
                  <a:noFill/>
                </a:ln>
                <a:solidFill>
                  <a:srgbClr val="003767"/>
                </a:solidFill>
                <a:effectLst/>
                <a:uLnTx/>
                <a:uFillTx/>
                <a:latin typeface="Arial" charset="0"/>
              </a:endParaRPr>
            </a:p>
          </p:txBody>
        </p:sp>
      </p:grpSp>
      <p:pic>
        <p:nvPicPr>
          <p:cNvPr id="59" name="Picture 58" descr="Frame0737.png"/>
          <p:cNvPicPr>
            <a:picLocks noChangeAspect="1"/>
          </p:cNvPicPr>
          <p:nvPr/>
        </p:nvPicPr>
        <p:blipFill>
          <a:blip r:embed="rId3" cstate="print"/>
          <a:stretch>
            <a:fillRect/>
          </a:stretch>
        </p:blipFill>
        <p:spPr>
          <a:xfrm>
            <a:off x="7520940" y="1203960"/>
            <a:ext cx="1371600" cy="1371600"/>
          </a:xfrm>
          <a:prstGeom prst="rect">
            <a:avLst/>
          </a:prstGeom>
          <a:ln>
            <a:noFill/>
          </a:ln>
          <a:effectLst/>
        </p:spPr>
      </p:pic>
      <p:sp>
        <p:nvSpPr>
          <p:cNvPr id="60" name="Rectangle 59"/>
          <p:cNvSpPr/>
          <p:nvPr/>
        </p:nvSpPr>
        <p:spPr bwMode="auto">
          <a:xfrm>
            <a:off x="7063740" y="2602230"/>
            <a:ext cx="2286000" cy="228600"/>
          </a:xfrm>
          <a:prstGeom prst="rect">
            <a:avLst/>
          </a:prstGeom>
          <a:solidFill>
            <a:srgbClr val="003767"/>
          </a:solidFill>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D2DDF2"/>
                </a:solidFill>
                <a:effectLst/>
                <a:uLnTx/>
                <a:uFillTx/>
              </a:rPr>
              <a:t>E-mail Address Traffic</a:t>
            </a:r>
            <a:endParaRPr kumimoji="0" lang="en-US" sz="1200" b="1" i="0" u="none" strike="noStrike" kern="0" cap="none" spc="0" normalizeH="0" baseline="0" noProof="0" dirty="0" smtClean="0">
              <a:ln>
                <a:noFill/>
              </a:ln>
              <a:solidFill>
                <a:srgbClr val="D2DDF2"/>
              </a:solidFill>
              <a:effectLst/>
              <a:uLnTx/>
              <a:uFillTx/>
              <a:latin typeface="Arial" charset="0"/>
            </a:endParaRPr>
          </a:p>
        </p:txBody>
      </p:sp>
      <p:grpSp>
        <p:nvGrpSpPr>
          <p:cNvPr id="61" name="Group 60"/>
          <p:cNvGrpSpPr/>
          <p:nvPr/>
        </p:nvGrpSpPr>
        <p:grpSpPr>
          <a:xfrm>
            <a:off x="4457700" y="1306068"/>
            <a:ext cx="941832" cy="1078992"/>
            <a:chOff x="4114800" y="1115568"/>
            <a:chExt cx="941832" cy="1078992"/>
          </a:xfrm>
        </p:grpSpPr>
        <p:sp>
          <p:nvSpPr>
            <p:cNvPr id="62" name="Rectangle 61"/>
            <p:cNvSpPr/>
            <p:nvPr/>
          </p:nvSpPr>
          <p:spPr bwMode="auto">
            <a:xfrm>
              <a:off x="4114800" y="1115568"/>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63" name="Rectangle 62"/>
            <p:cNvSpPr/>
            <p:nvPr/>
          </p:nvSpPr>
          <p:spPr bwMode="auto">
            <a:xfrm>
              <a:off x="4169664" y="1170432"/>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64" name="Rectangle 63"/>
            <p:cNvSpPr/>
            <p:nvPr/>
          </p:nvSpPr>
          <p:spPr bwMode="auto">
            <a:xfrm>
              <a:off x="4224528" y="1225296"/>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65" name="Rectangle 64"/>
            <p:cNvSpPr/>
            <p:nvPr/>
          </p:nvSpPr>
          <p:spPr bwMode="auto">
            <a:xfrm>
              <a:off x="4279392" y="1280160"/>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SMTP Logs</a:t>
              </a:r>
            </a:p>
          </p:txBody>
        </p:sp>
      </p:grpSp>
      <p:sp>
        <p:nvSpPr>
          <p:cNvPr id="66" name="TextBox 65"/>
          <p:cNvSpPr txBox="1"/>
          <p:nvPr/>
        </p:nvSpPr>
        <p:spPr>
          <a:xfrm>
            <a:off x="5829300" y="1653540"/>
            <a:ext cx="1280160" cy="548640"/>
          </a:xfrm>
          <a:prstGeom prst="rect">
            <a:avLst/>
          </a:prstGeom>
          <a:solidFill>
            <a:srgbClr val="FFFFFF">
              <a:lumMod val="85000"/>
            </a:srgbClr>
          </a:solidFill>
          <a:ln>
            <a:solidFill>
              <a:srgbClr val="000000"/>
            </a:solidFill>
          </a:ln>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E-mail From:</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E-mail To:</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Timestamp</a:t>
            </a:r>
            <a:endParaRPr kumimoji="0" lang="en-US" sz="1000" b="1"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p:txBody>
      </p:sp>
      <p:cxnSp>
        <p:nvCxnSpPr>
          <p:cNvPr id="67" name="Straight Connector 66"/>
          <p:cNvCxnSpPr>
            <a:stCxn id="59" idx="1"/>
            <a:endCxn id="66" idx="3"/>
          </p:cNvCxnSpPr>
          <p:nvPr/>
        </p:nvCxnSpPr>
        <p:spPr bwMode="auto">
          <a:xfrm flipH="1">
            <a:off x="7109460" y="1889760"/>
            <a:ext cx="411480" cy="38100"/>
          </a:xfrm>
          <a:prstGeom prst="line">
            <a:avLst/>
          </a:prstGeom>
          <a:solidFill>
            <a:srgbClr val="618FFD"/>
          </a:solidFill>
          <a:ln w="12700" cap="flat" cmpd="sng" algn="ctr">
            <a:solidFill>
              <a:srgbClr val="000000"/>
            </a:solidFill>
            <a:prstDash val="solid"/>
            <a:round/>
            <a:headEnd type="triangle" w="lg" len="med"/>
            <a:tailEnd type="none" w="sm" len="sm"/>
          </a:ln>
          <a:effectLst/>
        </p:spPr>
      </p:cxnSp>
      <p:cxnSp>
        <p:nvCxnSpPr>
          <p:cNvPr id="68" name="Straight Connector 67"/>
          <p:cNvCxnSpPr>
            <a:stCxn id="65" idx="3"/>
            <a:endCxn id="66" idx="1"/>
          </p:cNvCxnSpPr>
          <p:nvPr/>
        </p:nvCxnSpPr>
        <p:spPr bwMode="auto">
          <a:xfrm>
            <a:off x="5399532" y="1927860"/>
            <a:ext cx="429768" cy="0"/>
          </a:xfrm>
          <a:prstGeom prst="line">
            <a:avLst/>
          </a:prstGeom>
          <a:solidFill>
            <a:srgbClr val="618FFD"/>
          </a:solidFill>
          <a:ln w="12700" cap="flat" cmpd="sng" algn="ctr">
            <a:solidFill>
              <a:srgbClr val="000000"/>
            </a:solidFill>
            <a:prstDash val="solid"/>
            <a:round/>
            <a:headEnd type="none" w="sm" len="sm"/>
            <a:tailEnd type="none" w="sm" len="sm"/>
          </a:ln>
          <a:effectLst/>
        </p:spPr>
      </p:cxnSp>
      <p:grpSp>
        <p:nvGrpSpPr>
          <p:cNvPr id="69" name="Group 52"/>
          <p:cNvGrpSpPr/>
          <p:nvPr/>
        </p:nvGrpSpPr>
        <p:grpSpPr>
          <a:xfrm>
            <a:off x="4457700" y="4917948"/>
            <a:ext cx="941832" cy="1078992"/>
            <a:chOff x="914400" y="3474720"/>
            <a:chExt cx="941832" cy="1078992"/>
          </a:xfrm>
        </p:grpSpPr>
        <p:sp>
          <p:nvSpPr>
            <p:cNvPr id="70" name="Rectangle 69"/>
            <p:cNvSpPr/>
            <p:nvPr/>
          </p:nvSpPr>
          <p:spPr bwMode="auto">
            <a:xfrm>
              <a:off x="914400" y="3474720"/>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71" name="Rectangle 70"/>
            <p:cNvSpPr/>
            <p:nvPr/>
          </p:nvSpPr>
          <p:spPr bwMode="auto">
            <a:xfrm>
              <a:off x="969264" y="3529584"/>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72" name="Rectangle 71"/>
            <p:cNvSpPr/>
            <p:nvPr/>
          </p:nvSpPr>
          <p:spPr bwMode="auto">
            <a:xfrm>
              <a:off x="1024128" y="3584448"/>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73" name="Rectangle 72"/>
            <p:cNvSpPr/>
            <p:nvPr/>
          </p:nvSpPr>
          <p:spPr bwMode="auto">
            <a:xfrm>
              <a:off x="1078992" y="3639312"/>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err="1" smtClean="0">
                  <a:ln>
                    <a:noFill/>
                  </a:ln>
                  <a:solidFill>
                    <a:srgbClr val="003767"/>
                  </a:solidFill>
                  <a:effectLst/>
                  <a:uLnTx/>
                  <a:uFillTx/>
                  <a:latin typeface="Arial" charset="0"/>
                </a:rPr>
                <a:t>Config</a:t>
              </a:r>
              <a:r>
                <a:rPr kumimoji="0" lang="en-US" sz="1200" b="1" i="0" u="none" strike="noStrike" kern="0" cap="none" spc="0" normalizeH="0" baseline="0" noProof="0" dirty="0" smtClean="0">
                  <a:ln>
                    <a:noFill/>
                  </a:ln>
                  <a:solidFill>
                    <a:srgbClr val="003767"/>
                  </a:solidFill>
                  <a:effectLst/>
                  <a:uLnTx/>
                  <a:uFillTx/>
                  <a:latin typeface="Arial" charset="0"/>
                </a:rPr>
                <a:t> Logs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0" cap="none" spc="0" normalizeH="0" baseline="0" noProof="0" dirty="0" smtClean="0">
                <a:ln>
                  <a:noFill/>
                </a:ln>
                <a:solidFill>
                  <a:srgbClr val="003767"/>
                </a:solidFill>
                <a:effectLst/>
                <a:uLnTx/>
                <a:uFillTx/>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charset="0"/>
                </a:rPr>
                <a:t>MAC – Host</a:t>
              </a:r>
            </a:p>
          </p:txBody>
        </p:sp>
      </p:grpSp>
      <p:grpSp>
        <p:nvGrpSpPr>
          <p:cNvPr id="74" name="Group 53"/>
          <p:cNvGrpSpPr/>
          <p:nvPr/>
        </p:nvGrpSpPr>
        <p:grpSpPr>
          <a:xfrm>
            <a:off x="4457700" y="2540508"/>
            <a:ext cx="941832" cy="1078992"/>
            <a:chOff x="914400" y="3474720"/>
            <a:chExt cx="941832" cy="1078992"/>
          </a:xfrm>
        </p:grpSpPr>
        <p:sp>
          <p:nvSpPr>
            <p:cNvPr id="75" name="Rectangle 74"/>
            <p:cNvSpPr/>
            <p:nvPr/>
          </p:nvSpPr>
          <p:spPr bwMode="auto">
            <a:xfrm>
              <a:off x="914400" y="3474720"/>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76" name="Rectangle 75"/>
            <p:cNvSpPr/>
            <p:nvPr/>
          </p:nvSpPr>
          <p:spPr bwMode="auto">
            <a:xfrm>
              <a:off x="969264" y="3529584"/>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77" name="Rectangle 76"/>
            <p:cNvSpPr/>
            <p:nvPr/>
          </p:nvSpPr>
          <p:spPr bwMode="auto">
            <a:xfrm>
              <a:off x="1024128" y="3584448"/>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78" name="Rectangle 77"/>
            <p:cNvSpPr/>
            <p:nvPr/>
          </p:nvSpPr>
          <p:spPr bwMode="auto">
            <a:xfrm>
              <a:off x="1078992" y="3639312"/>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rPr>
                <a:t>Web Proxy </a:t>
              </a:r>
              <a:r>
                <a:rPr kumimoji="0" lang="en-US" sz="1200" b="1" i="0" u="none" strike="noStrike" kern="0" cap="none" spc="0" normalizeH="0" baseline="0" noProof="0" dirty="0" smtClean="0">
                  <a:ln>
                    <a:noFill/>
                  </a:ln>
                  <a:solidFill>
                    <a:srgbClr val="003767"/>
                  </a:solidFill>
                  <a:effectLst/>
                  <a:uLnTx/>
                  <a:uFillTx/>
                  <a:latin typeface="Arial" charset="0"/>
                </a:rPr>
                <a:t>Logs</a:t>
              </a:r>
            </a:p>
          </p:txBody>
        </p:sp>
      </p:grpSp>
      <p:grpSp>
        <p:nvGrpSpPr>
          <p:cNvPr id="79" name="Group 52"/>
          <p:cNvGrpSpPr/>
          <p:nvPr/>
        </p:nvGrpSpPr>
        <p:grpSpPr>
          <a:xfrm>
            <a:off x="4457700" y="3729228"/>
            <a:ext cx="941832" cy="1078992"/>
            <a:chOff x="914400" y="3474720"/>
            <a:chExt cx="941832" cy="1078992"/>
          </a:xfrm>
        </p:grpSpPr>
        <p:sp>
          <p:nvSpPr>
            <p:cNvPr id="80" name="Rectangle 79"/>
            <p:cNvSpPr/>
            <p:nvPr/>
          </p:nvSpPr>
          <p:spPr bwMode="auto">
            <a:xfrm>
              <a:off x="914400" y="3474720"/>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81" name="Rectangle 80"/>
            <p:cNvSpPr/>
            <p:nvPr/>
          </p:nvSpPr>
          <p:spPr bwMode="auto">
            <a:xfrm>
              <a:off x="969264" y="3529584"/>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82" name="Rectangle 81"/>
            <p:cNvSpPr/>
            <p:nvPr/>
          </p:nvSpPr>
          <p:spPr bwMode="auto">
            <a:xfrm>
              <a:off x="1024128" y="3584448"/>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p:txBody>
        </p:sp>
        <p:sp>
          <p:nvSpPr>
            <p:cNvPr id="83" name="Rectangle 82"/>
            <p:cNvSpPr/>
            <p:nvPr/>
          </p:nvSpPr>
          <p:spPr bwMode="auto">
            <a:xfrm>
              <a:off x="1078992" y="3639312"/>
              <a:ext cx="777240" cy="914400"/>
            </a:xfrm>
            <a:prstGeom prst="rect">
              <a:avLst/>
            </a:prstGeom>
            <a:solidFill>
              <a:srgbClr val="FFFFFF"/>
            </a:solidFill>
            <a:ln w="12700" cap="flat" cmpd="sng" algn="ctr">
              <a:solidFill>
                <a:srgbClr val="91919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3767"/>
                  </a:solidFill>
                  <a:effectLst/>
                  <a:uLnTx/>
                  <a:uFillTx/>
                  <a:latin typeface="Arial" charset="0"/>
                </a:rPr>
                <a:t>DHCP Logs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0" cap="none" spc="0" normalizeH="0" baseline="0" noProof="0" dirty="0" smtClean="0">
                <a:ln>
                  <a:noFill/>
                </a:ln>
                <a:solidFill>
                  <a:srgbClr val="003767"/>
                </a:solidFill>
                <a:effectLst/>
                <a:uLnTx/>
                <a:uFillTx/>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charset="0"/>
                </a:rPr>
                <a:t>IP – MAC</a:t>
              </a:r>
            </a:p>
          </p:txBody>
        </p:sp>
      </p:grpSp>
      <p:pic>
        <p:nvPicPr>
          <p:cNvPr id="84" name="Picture 83" descr="Frame0737.png"/>
          <p:cNvPicPr>
            <a:picLocks noChangeAspect="1"/>
          </p:cNvPicPr>
          <p:nvPr/>
        </p:nvPicPr>
        <p:blipFill>
          <a:blip r:embed="rId4" cstate="print"/>
          <a:stretch>
            <a:fillRect/>
          </a:stretch>
        </p:blipFill>
        <p:spPr>
          <a:xfrm>
            <a:off x="7505700" y="2920365"/>
            <a:ext cx="1371600" cy="1371600"/>
          </a:xfrm>
          <a:prstGeom prst="rect">
            <a:avLst/>
          </a:prstGeom>
          <a:ln>
            <a:noFill/>
          </a:ln>
          <a:effectLst/>
        </p:spPr>
      </p:pic>
      <p:sp>
        <p:nvSpPr>
          <p:cNvPr id="85" name="Rectangle 84"/>
          <p:cNvSpPr/>
          <p:nvPr/>
        </p:nvSpPr>
        <p:spPr bwMode="auto">
          <a:xfrm>
            <a:off x="7048500" y="4337685"/>
            <a:ext cx="2286000" cy="228600"/>
          </a:xfrm>
          <a:prstGeom prst="rect">
            <a:avLst/>
          </a:prstGeom>
          <a:solidFill>
            <a:srgbClr val="003767"/>
          </a:solidFill>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D2DDF2"/>
                </a:solidFill>
                <a:effectLst/>
                <a:uLnTx/>
                <a:uFillTx/>
              </a:rPr>
              <a:t>IP-IP Web Traffic</a:t>
            </a:r>
            <a:endParaRPr kumimoji="0" lang="en-US" sz="1200" b="1" i="0" u="none" strike="noStrike" kern="0" cap="none" spc="0" normalizeH="0" baseline="0" noProof="0" dirty="0" smtClean="0">
              <a:ln>
                <a:noFill/>
              </a:ln>
              <a:solidFill>
                <a:srgbClr val="D2DDF2"/>
              </a:solidFill>
              <a:effectLst/>
              <a:uLnTx/>
              <a:uFillTx/>
              <a:latin typeface="Arial" charset="0"/>
            </a:endParaRPr>
          </a:p>
        </p:txBody>
      </p:sp>
      <p:sp>
        <p:nvSpPr>
          <p:cNvPr id="86" name="TextBox 85"/>
          <p:cNvSpPr txBox="1"/>
          <p:nvPr/>
        </p:nvSpPr>
        <p:spPr>
          <a:xfrm>
            <a:off x="5829300" y="3433941"/>
            <a:ext cx="1280160" cy="553998"/>
          </a:xfrm>
          <a:prstGeom prst="rect">
            <a:avLst/>
          </a:prstGeom>
          <a:solidFill>
            <a:srgbClr val="FFFFFF">
              <a:lumMod val="85000"/>
            </a:srgbClr>
          </a:solidFill>
          <a:ln>
            <a:solidFill>
              <a:srgbClr val="000000"/>
            </a:solidFill>
          </a:ln>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Source IP</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Server IP</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Timestamp</a:t>
            </a:r>
            <a:endParaRPr kumimoji="0" lang="en-US" sz="1000" b="1"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p:txBody>
      </p:sp>
      <p:cxnSp>
        <p:nvCxnSpPr>
          <p:cNvPr id="87" name="Straight Connector 86"/>
          <p:cNvCxnSpPr>
            <a:stCxn id="86" idx="3"/>
            <a:endCxn id="84" idx="1"/>
          </p:cNvCxnSpPr>
          <p:nvPr/>
        </p:nvCxnSpPr>
        <p:spPr bwMode="auto">
          <a:xfrm flipV="1">
            <a:off x="7109460" y="3606165"/>
            <a:ext cx="396240" cy="104775"/>
          </a:xfrm>
          <a:prstGeom prst="line">
            <a:avLst/>
          </a:prstGeom>
          <a:solidFill>
            <a:srgbClr val="618FFD"/>
          </a:solidFill>
          <a:ln w="12700" cap="flat" cmpd="sng" algn="ctr">
            <a:solidFill>
              <a:srgbClr val="000000"/>
            </a:solidFill>
            <a:prstDash val="solid"/>
            <a:round/>
            <a:headEnd type="none" w="sm" len="sm"/>
            <a:tailEnd type="triangle" w="lg" len="med"/>
          </a:ln>
          <a:effectLst/>
        </p:spPr>
      </p:cxnSp>
      <p:pic>
        <p:nvPicPr>
          <p:cNvPr id="88" name="Picture 87" descr="Frame0737.png"/>
          <p:cNvPicPr>
            <a:picLocks noChangeAspect="1"/>
          </p:cNvPicPr>
          <p:nvPr/>
        </p:nvPicPr>
        <p:blipFill>
          <a:blip r:embed="rId5" cstate="print"/>
          <a:stretch>
            <a:fillRect/>
          </a:stretch>
        </p:blipFill>
        <p:spPr>
          <a:xfrm>
            <a:off x="7505700" y="4644390"/>
            <a:ext cx="1371600" cy="1371600"/>
          </a:xfrm>
          <a:prstGeom prst="rect">
            <a:avLst/>
          </a:prstGeom>
          <a:ln>
            <a:noFill/>
          </a:ln>
          <a:effectLst/>
        </p:spPr>
      </p:pic>
      <p:sp>
        <p:nvSpPr>
          <p:cNvPr id="89" name="Rectangle 88"/>
          <p:cNvSpPr/>
          <p:nvPr/>
        </p:nvSpPr>
        <p:spPr bwMode="auto">
          <a:xfrm>
            <a:off x="7048500" y="6061710"/>
            <a:ext cx="2286000" cy="228600"/>
          </a:xfrm>
          <a:prstGeom prst="rect">
            <a:avLst/>
          </a:prstGeom>
          <a:solidFill>
            <a:srgbClr val="003767"/>
          </a:solidFill>
          <a:ln w="12700" cap="flat" cmpd="sng" algn="ctr">
            <a:solidFill>
              <a:srgbClr val="003767"/>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D2DDF2"/>
                </a:solidFill>
                <a:effectLst/>
                <a:uLnTx/>
                <a:uFillTx/>
              </a:rPr>
              <a:t>Host-Domain Web Traffic</a:t>
            </a:r>
            <a:endParaRPr kumimoji="0" lang="en-US" sz="1200" b="1" i="0" u="none" strike="noStrike" kern="0" cap="none" spc="0" normalizeH="0" baseline="0" noProof="0" dirty="0" smtClean="0">
              <a:ln>
                <a:noFill/>
              </a:ln>
              <a:solidFill>
                <a:srgbClr val="D2DDF2"/>
              </a:solidFill>
              <a:effectLst/>
              <a:uLnTx/>
              <a:uFillTx/>
              <a:latin typeface="Arial" charset="0"/>
            </a:endParaRPr>
          </a:p>
        </p:txBody>
      </p:sp>
      <p:sp>
        <p:nvSpPr>
          <p:cNvPr id="90" name="TextBox 89"/>
          <p:cNvSpPr txBox="1"/>
          <p:nvPr/>
        </p:nvSpPr>
        <p:spPr>
          <a:xfrm>
            <a:off x="5829300" y="5262741"/>
            <a:ext cx="1280160" cy="553998"/>
          </a:xfrm>
          <a:prstGeom prst="rect">
            <a:avLst/>
          </a:prstGeom>
          <a:solidFill>
            <a:srgbClr val="FFFFFF">
              <a:lumMod val="85000"/>
            </a:srgbClr>
          </a:solidFill>
          <a:ln>
            <a:solidFill>
              <a:srgbClr val="000000"/>
            </a:solidFill>
          </a:ln>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Host</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Domain</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 Timestamp</a:t>
            </a:r>
            <a:endParaRPr kumimoji="0" lang="en-US" sz="1000" b="1"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p:txBody>
      </p:sp>
      <p:cxnSp>
        <p:nvCxnSpPr>
          <p:cNvPr id="91" name="Straight Connector 90"/>
          <p:cNvCxnSpPr>
            <a:stCxn id="90" idx="3"/>
            <a:endCxn id="88" idx="1"/>
          </p:cNvCxnSpPr>
          <p:nvPr/>
        </p:nvCxnSpPr>
        <p:spPr bwMode="auto">
          <a:xfrm flipV="1">
            <a:off x="7109460" y="5330190"/>
            <a:ext cx="396240" cy="209550"/>
          </a:xfrm>
          <a:prstGeom prst="line">
            <a:avLst/>
          </a:prstGeom>
          <a:solidFill>
            <a:srgbClr val="618FFD"/>
          </a:solidFill>
          <a:ln w="12700" cap="flat" cmpd="sng" algn="ctr">
            <a:solidFill>
              <a:srgbClr val="000000"/>
            </a:solidFill>
            <a:prstDash val="solid"/>
            <a:round/>
            <a:headEnd type="none" w="sm" len="sm"/>
            <a:tailEnd type="triangle" w="lg" len="med"/>
          </a:ln>
          <a:effectLst/>
        </p:spPr>
      </p:cxnSp>
      <p:cxnSp>
        <p:nvCxnSpPr>
          <p:cNvPr id="92" name="Straight Connector 91"/>
          <p:cNvCxnSpPr>
            <a:stCxn id="73" idx="3"/>
            <a:endCxn id="90" idx="1"/>
          </p:cNvCxnSpPr>
          <p:nvPr/>
        </p:nvCxnSpPr>
        <p:spPr bwMode="auto">
          <a:xfrm>
            <a:off x="5399532" y="5539740"/>
            <a:ext cx="429768" cy="0"/>
          </a:xfrm>
          <a:prstGeom prst="line">
            <a:avLst/>
          </a:prstGeom>
          <a:solidFill>
            <a:srgbClr val="618FFD"/>
          </a:solidFill>
          <a:ln w="12700" cap="flat" cmpd="sng" algn="ctr">
            <a:solidFill>
              <a:srgbClr val="000000"/>
            </a:solidFill>
            <a:prstDash val="solid"/>
            <a:round/>
            <a:headEnd type="none" w="sm" len="sm"/>
            <a:tailEnd type="none" w="sm" len="sm"/>
          </a:ln>
          <a:effectLst/>
        </p:spPr>
      </p:cxnSp>
      <p:cxnSp>
        <p:nvCxnSpPr>
          <p:cNvPr id="93" name="Elbow Connector 92"/>
          <p:cNvCxnSpPr>
            <a:stCxn id="78" idx="3"/>
            <a:endCxn id="86" idx="1"/>
          </p:cNvCxnSpPr>
          <p:nvPr/>
        </p:nvCxnSpPr>
        <p:spPr bwMode="auto">
          <a:xfrm>
            <a:off x="5399532" y="3162300"/>
            <a:ext cx="429768" cy="548640"/>
          </a:xfrm>
          <a:prstGeom prst="bentConnector3">
            <a:avLst>
              <a:gd name="adj1" fmla="val 50000"/>
            </a:avLst>
          </a:prstGeom>
          <a:solidFill>
            <a:srgbClr val="618FFD"/>
          </a:solidFill>
          <a:ln w="12700" cap="flat" cmpd="sng" algn="ctr">
            <a:solidFill>
              <a:srgbClr val="000000"/>
            </a:solidFill>
            <a:prstDash val="solid"/>
            <a:round/>
            <a:headEnd type="none" w="sm" len="sm"/>
            <a:tailEnd type="none" w="sm" len="sm"/>
          </a:ln>
          <a:effectLst/>
        </p:spPr>
      </p:cxnSp>
      <p:cxnSp>
        <p:nvCxnSpPr>
          <p:cNvPr id="94" name="Straight Connector 93"/>
          <p:cNvCxnSpPr>
            <a:stCxn id="78" idx="2"/>
            <a:endCxn id="83" idx="0"/>
          </p:cNvCxnSpPr>
          <p:nvPr/>
        </p:nvCxnSpPr>
        <p:spPr bwMode="auto">
          <a:xfrm>
            <a:off x="5010912" y="3619500"/>
            <a:ext cx="0" cy="274320"/>
          </a:xfrm>
          <a:prstGeom prst="line">
            <a:avLst/>
          </a:prstGeom>
          <a:solidFill>
            <a:srgbClr val="618FFD"/>
          </a:solidFill>
          <a:ln w="12700" cap="flat" cmpd="sng" algn="ctr">
            <a:solidFill>
              <a:srgbClr val="000000"/>
            </a:solidFill>
            <a:prstDash val="solid"/>
            <a:round/>
            <a:headEnd type="none" w="sm" len="sm"/>
            <a:tailEnd type="triangle" w="lg" len="med"/>
          </a:ln>
          <a:effectLst/>
        </p:spPr>
      </p:cxnSp>
      <p:cxnSp>
        <p:nvCxnSpPr>
          <p:cNvPr id="95" name="Straight Connector 94"/>
          <p:cNvCxnSpPr>
            <a:stCxn id="83" idx="2"/>
            <a:endCxn id="73" idx="0"/>
          </p:cNvCxnSpPr>
          <p:nvPr/>
        </p:nvCxnSpPr>
        <p:spPr bwMode="auto">
          <a:xfrm>
            <a:off x="5010912" y="4808220"/>
            <a:ext cx="0" cy="274320"/>
          </a:xfrm>
          <a:prstGeom prst="line">
            <a:avLst/>
          </a:prstGeom>
          <a:solidFill>
            <a:srgbClr val="618FFD"/>
          </a:solidFill>
          <a:ln w="12700" cap="flat" cmpd="sng" algn="ctr">
            <a:solidFill>
              <a:srgbClr val="000000"/>
            </a:solidFill>
            <a:prstDash val="solid"/>
            <a:round/>
            <a:headEnd type="none" w="sm" len="sm"/>
            <a:tailEnd type="triangle" w="lg" len="med"/>
          </a:ln>
          <a:effectLst/>
        </p:spPr>
      </p:cxn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smtClean="0"/>
              <a:t>Technology Stack</a:t>
            </a:r>
            <a:endParaRPr lang="en-US" dirty="0"/>
          </a:p>
        </p:txBody>
      </p:sp>
      <p:sp>
        <p:nvSpPr>
          <p:cNvPr id="13" name="Rounded Rectangle 12"/>
          <p:cNvSpPr/>
          <p:nvPr/>
        </p:nvSpPr>
        <p:spPr bwMode="auto">
          <a:xfrm>
            <a:off x="733425" y="2801667"/>
            <a:ext cx="3810000" cy="990600"/>
          </a:xfrm>
          <a:prstGeom prst="roundRect">
            <a:avLst>
              <a:gd name="adj" fmla="val 0"/>
            </a:avLst>
          </a:prstGeom>
          <a:solidFill>
            <a:srgbClr val="003767"/>
          </a:solidFill>
          <a:ln w="12700"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sz="1800" b="1" dirty="0" smtClean="0">
                <a:solidFill>
                  <a:srgbClr val="D2DDF2"/>
                </a:solidFill>
              </a:rPr>
              <a:t>High Level Languages</a:t>
            </a:r>
            <a:endParaRPr lang="en-US" sz="1800" b="1" dirty="0">
              <a:solidFill>
                <a:srgbClr val="D2DDF2"/>
              </a:solidFill>
            </a:endParaRPr>
          </a:p>
        </p:txBody>
      </p:sp>
      <p:sp>
        <p:nvSpPr>
          <p:cNvPr id="14" name="Rounded Rectangle 13"/>
          <p:cNvSpPr/>
          <p:nvPr/>
        </p:nvSpPr>
        <p:spPr bwMode="auto">
          <a:xfrm>
            <a:off x="733425" y="1612899"/>
            <a:ext cx="3810000" cy="990600"/>
          </a:xfrm>
          <a:prstGeom prst="roundRect">
            <a:avLst>
              <a:gd name="adj" fmla="val 0"/>
            </a:avLst>
          </a:prstGeom>
          <a:solidFill>
            <a:srgbClr val="003767"/>
          </a:solidFill>
          <a:ln w="12700"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sz="1800" b="1" dirty="0" smtClean="0">
                <a:solidFill>
                  <a:srgbClr val="D2DDF2"/>
                </a:solidFill>
              </a:rPr>
              <a:t>Graph Analytics</a:t>
            </a:r>
            <a:endParaRPr lang="en-US" sz="1800" b="1" dirty="0">
              <a:solidFill>
                <a:srgbClr val="D2DDF2"/>
              </a:solidFill>
            </a:endParaRPr>
          </a:p>
        </p:txBody>
      </p:sp>
      <p:sp>
        <p:nvSpPr>
          <p:cNvPr id="15" name="Rounded Rectangle 14"/>
          <p:cNvSpPr/>
          <p:nvPr/>
        </p:nvSpPr>
        <p:spPr bwMode="auto">
          <a:xfrm>
            <a:off x="733425" y="3975099"/>
            <a:ext cx="3810000" cy="990600"/>
          </a:xfrm>
          <a:prstGeom prst="roundRect">
            <a:avLst>
              <a:gd name="adj" fmla="val 0"/>
            </a:avLst>
          </a:prstGeom>
          <a:solidFill>
            <a:srgbClr val="003767"/>
          </a:solidFill>
          <a:ln w="12700"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b="1" dirty="0" smtClean="0">
                <a:solidFill>
                  <a:srgbClr val="D2DDF2"/>
                </a:solidFill>
                <a:latin typeface="Arial" charset="0"/>
              </a:rPr>
              <a:t>Distributed Storage and Indexing</a:t>
            </a:r>
            <a:endParaRPr kumimoji="0" lang="en-US" sz="1800" b="1" i="0" u="none" strike="noStrike" cap="none" normalizeH="0" baseline="0" dirty="0" smtClean="0">
              <a:ln>
                <a:noFill/>
              </a:ln>
              <a:solidFill>
                <a:srgbClr val="D2DDF2"/>
              </a:solidFill>
              <a:effectLst/>
              <a:latin typeface="Arial" charset="0"/>
            </a:endParaRPr>
          </a:p>
        </p:txBody>
      </p:sp>
      <p:sp>
        <p:nvSpPr>
          <p:cNvPr id="16" name="Rounded Rectangle 15"/>
          <p:cNvSpPr/>
          <p:nvPr/>
        </p:nvSpPr>
        <p:spPr bwMode="auto">
          <a:xfrm>
            <a:off x="733425" y="5118099"/>
            <a:ext cx="3810000" cy="990600"/>
          </a:xfrm>
          <a:prstGeom prst="roundRect">
            <a:avLst>
              <a:gd name="adj" fmla="val 0"/>
            </a:avLst>
          </a:prstGeom>
          <a:solidFill>
            <a:srgbClr val="003767"/>
          </a:solidFill>
          <a:ln w="12700"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D2DDF2"/>
                </a:solidFill>
                <a:effectLst/>
                <a:latin typeface="Arial" charset="0"/>
              </a:rPr>
              <a:t>High Performance</a:t>
            </a:r>
            <a:r>
              <a:rPr kumimoji="0" lang="en-US" sz="1800" b="1" i="0" u="none" strike="noStrike" cap="none" normalizeH="0" dirty="0" smtClean="0">
                <a:ln>
                  <a:noFill/>
                </a:ln>
                <a:solidFill>
                  <a:srgbClr val="D2DDF2"/>
                </a:solidFill>
                <a:effectLst/>
                <a:latin typeface="Arial" charset="0"/>
              </a:rPr>
              <a:t> Processing</a:t>
            </a:r>
            <a:endParaRPr kumimoji="0" lang="en-US" sz="1800" b="1" i="0" u="none" strike="noStrike" cap="none" normalizeH="0" baseline="0" dirty="0" smtClean="0">
              <a:ln>
                <a:noFill/>
              </a:ln>
              <a:solidFill>
                <a:srgbClr val="D2DDF2"/>
              </a:solidFill>
              <a:effectLst/>
              <a:latin typeface="Arial" charset="0"/>
            </a:endParaRPr>
          </a:p>
        </p:txBody>
      </p:sp>
      <p:sp>
        <p:nvSpPr>
          <p:cNvPr id="21" name="TextBox 20"/>
          <p:cNvSpPr txBox="1"/>
          <p:nvPr/>
        </p:nvSpPr>
        <p:spPr>
          <a:xfrm>
            <a:off x="5826189" y="1637532"/>
            <a:ext cx="3581400" cy="1031051"/>
          </a:xfrm>
          <a:prstGeom prst="rect">
            <a:avLst/>
          </a:prstGeom>
          <a:noFill/>
        </p:spPr>
        <p:txBody>
          <a:bodyPr wrap="square" rtlCol="0">
            <a:spAutoFit/>
          </a:bodyPr>
          <a:lstStyle/>
          <a:p>
            <a:r>
              <a:rPr lang="en-US" sz="1400" b="1" dirty="0" smtClean="0"/>
              <a:t>Applicability</a:t>
            </a:r>
          </a:p>
          <a:p>
            <a:pPr marL="285750" indent="-168275">
              <a:buFont typeface="Arial"/>
              <a:buChar char="•"/>
            </a:pPr>
            <a:r>
              <a:rPr lang="en-US" sz="1400" b="1" dirty="0" smtClean="0"/>
              <a:t>Cyber, COIN, ISR, Bioinformatics </a:t>
            </a:r>
          </a:p>
          <a:p>
            <a:pPr>
              <a:spcBef>
                <a:spcPts val="600"/>
              </a:spcBef>
            </a:pPr>
            <a:r>
              <a:rPr lang="en-US" sz="1400" b="1" dirty="0" smtClean="0"/>
              <a:t>Resiliency </a:t>
            </a:r>
          </a:p>
          <a:p>
            <a:pPr marL="285750" indent="-168275">
              <a:buFont typeface="Arial"/>
              <a:buChar char="•"/>
            </a:pPr>
            <a:r>
              <a:rPr lang="en-US" sz="1400" b="1" dirty="0" smtClean="0"/>
              <a:t>Uncertainty in data and observation</a:t>
            </a:r>
            <a:endParaRPr lang="en-US" sz="1400" b="1" dirty="0"/>
          </a:p>
        </p:txBody>
      </p:sp>
      <p:sp>
        <p:nvSpPr>
          <p:cNvPr id="22" name="TextBox 21"/>
          <p:cNvSpPr txBox="1"/>
          <p:nvPr/>
        </p:nvSpPr>
        <p:spPr>
          <a:xfrm>
            <a:off x="5819775" y="2842681"/>
            <a:ext cx="3810000" cy="1031051"/>
          </a:xfrm>
          <a:prstGeom prst="rect">
            <a:avLst/>
          </a:prstGeom>
          <a:noFill/>
        </p:spPr>
        <p:txBody>
          <a:bodyPr wrap="square" rtlCol="0">
            <a:spAutoFit/>
          </a:bodyPr>
          <a:lstStyle/>
          <a:p>
            <a:r>
              <a:rPr lang="en-US" sz="1400" b="1" dirty="0" smtClean="0"/>
              <a:t>Scalability</a:t>
            </a:r>
          </a:p>
          <a:p>
            <a:pPr marL="285750" indent="-168275">
              <a:buFont typeface="Arial"/>
              <a:buChar char="•"/>
            </a:pPr>
            <a:r>
              <a:rPr lang="en-US" sz="1400" b="1" dirty="0" smtClean="0"/>
              <a:t>Parallel language support</a:t>
            </a:r>
          </a:p>
          <a:p>
            <a:pPr>
              <a:spcBef>
                <a:spcPts val="600"/>
              </a:spcBef>
            </a:pPr>
            <a:r>
              <a:rPr lang="en-US" sz="1400" b="1" dirty="0" smtClean="0"/>
              <a:t>Programmability</a:t>
            </a:r>
          </a:p>
          <a:p>
            <a:pPr marL="285750" indent="-168275">
              <a:buFont typeface="Arial"/>
              <a:buChar char="•"/>
            </a:pPr>
            <a:r>
              <a:rPr lang="en-US" sz="1400" b="1" dirty="0" smtClean="0"/>
              <a:t>Automated performance optimization</a:t>
            </a:r>
            <a:endParaRPr lang="en-US" sz="1400" b="1" dirty="0"/>
          </a:p>
        </p:txBody>
      </p:sp>
      <p:sp>
        <p:nvSpPr>
          <p:cNvPr id="23" name="TextBox 22"/>
          <p:cNvSpPr txBox="1"/>
          <p:nvPr/>
        </p:nvSpPr>
        <p:spPr>
          <a:xfrm>
            <a:off x="5819775" y="3994086"/>
            <a:ext cx="3657600" cy="1031051"/>
          </a:xfrm>
          <a:prstGeom prst="rect">
            <a:avLst/>
          </a:prstGeom>
          <a:noFill/>
        </p:spPr>
        <p:txBody>
          <a:bodyPr wrap="square" rtlCol="0">
            <a:spAutoFit/>
          </a:bodyPr>
          <a:lstStyle/>
          <a:p>
            <a:r>
              <a:rPr lang="en-US" sz="1400" b="1" dirty="0" smtClean="0"/>
              <a:t>Portability</a:t>
            </a:r>
          </a:p>
          <a:p>
            <a:pPr marL="285750" indent="-168275">
              <a:buFont typeface="Arial"/>
              <a:buChar char="•"/>
            </a:pPr>
            <a:r>
              <a:rPr lang="en-US" sz="1400" b="1" dirty="0" smtClean="0"/>
              <a:t>Bindings to multiple databases</a:t>
            </a:r>
          </a:p>
          <a:p>
            <a:pPr>
              <a:spcBef>
                <a:spcPts val="600"/>
              </a:spcBef>
            </a:pPr>
            <a:r>
              <a:rPr lang="en-US" sz="1400" b="1" dirty="0" smtClean="0"/>
              <a:t>Elasticity</a:t>
            </a:r>
          </a:p>
          <a:p>
            <a:pPr marL="285750" indent="-168275">
              <a:buFont typeface="Arial"/>
              <a:buChar char="•"/>
            </a:pPr>
            <a:r>
              <a:rPr lang="en-US" sz="1400" b="1" dirty="0" smtClean="0"/>
              <a:t>Virtual machine development</a:t>
            </a:r>
            <a:endParaRPr lang="en-US" sz="1400" b="1" dirty="0"/>
          </a:p>
        </p:txBody>
      </p:sp>
      <p:sp>
        <p:nvSpPr>
          <p:cNvPr id="24" name="TextBox 23"/>
          <p:cNvSpPr txBox="1"/>
          <p:nvPr/>
        </p:nvSpPr>
        <p:spPr>
          <a:xfrm>
            <a:off x="5819775" y="5143500"/>
            <a:ext cx="3962400" cy="1031051"/>
          </a:xfrm>
          <a:prstGeom prst="rect">
            <a:avLst/>
          </a:prstGeom>
          <a:noFill/>
        </p:spPr>
        <p:txBody>
          <a:bodyPr wrap="square" rtlCol="0">
            <a:spAutoFit/>
          </a:bodyPr>
          <a:lstStyle/>
          <a:p>
            <a:r>
              <a:rPr lang="en-US" sz="1400" b="1" dirty="0" smtClean="0"/>
              <a:t>Performance</a:t>
            </a:r>
            <a:endParaRPr lang="en-US" sz="1400" b="1" dirty="0"/>
          </a:p>
          <a:p>
            <a:pPr marL="285750" indent="-168275">
              <a:buFont typeface="Arial"/>
              <a:buChar char="•"/>
            </a:pPr>
            <a:r>
              <a:rPr lang="en-US" sz="1400" b="1" dirty="0" smtClean="0"/>
              <a:t>Novel instruction set architectures</a:t>
            </a:r>
          </a:p>
          <a:p>
            <a:pPr>
              <a:spcBef>
                <a:spcPts val="600"/>
              </a:spcBef>
            </a:pPr>
            <a:r>
              <a:rPr lang="en-US" sz="1400" b="1" dirty="0" smtClean="0"/>
              <a:t>Efficiency</a:t>
            </a:r>
          </a:p>
          <a:p>
            <a:pPr marL="285750" indent="-168275">
              <a:buFont typeface="Arial"/>
              <a:buChar char="•"/>
            </a:pPr>
            <a:r>
              <a:rPr lang="en-US" sz="1400" b="1" dirty="0" smtClean="0"/>
              <a:t>Specialized circuitry and communication</a:t>
            </a:r>
            <a:endParaRPr lang="en-US" sz="1400" b="1" dirty="0"/>
          </a:p>
        </p:txBody>
      </p:sp>
      <p:sp>
        <p:nvSpPr>
          <p:cNvPr id="25" name="Striped Right Arrow 24"/>
          <p:cNvSpPr/>
          <p:nvPr/>
        </p:nvSpPr>
        <p:spPr>
          <a:xfrm>
            <a:off x="4629150" y="1876425"/>
            <a:ext cx="1104900" cy="476250"/>
          </a:xfrm>
          <a:prstGeom prst="stripedRightArrow">
            <a:avLst>
              <a:gd name="adj1" fmla="val 50000"/>
              <a:gd name="adj2" fmla="val 80000"/>
            </a:avLst>
          </a:prstGeom>
          <a:gradFill flip="none" rotWithShape="1">
            <a:gsLst>
              <a:gs pos="0">
                <a:schemeClr val="accent5">
                  <a:lumMod val="25000"/>
                  <a:tint val="66000"/>
                  <a:satMod val="160000"/>
                </a:schemeClr>
              </a:gs>
              <a:gs pos="50000">
                <a:schemeClr val="accent5">
                  <a:lumMod val="25000"/>
                  <a:tint val="44500"/>
                  <a:satMod val="160000"/>
                </a:schemeClr>
              </a:gs>
              <a:gs pos="100000">
                <a:schemeClr val="accent5">
                  <a:lumMod val="25000"/>
                  <a:tint val="23500"/>
                  <a:satMod val="160000"/>
                </a:schemeClr>
              </a:gs>
            </a:gsLst>
            <a:lin ang="108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endParaRPr>
          </a:p>
        </p:txBody>
      </p:sp>
      <p:sp>
        <p:nvSpPr>
          <p:cNvPr id="26" name="Striped Right Arrow 25"/>
          <p:cNvSpPr/>
          <p:nvPr/>
        </p:nvSpPr>
        <p:spPr>
          <a:xfrm>
            <a:off x="4629150" y="3095625"/>
            <a:ext cx="1104900" cy="476250"/>
          </a:xfrm>
          <a:prstGeom prst="stripedRightArrow">
            <a:avLst>
              <a:gd name="adj1" fmla="val 50000"/>
              <a:gd name="adj2" fmla="val 80000"/>
            </a:avLst>
          </a:prstGeom>
          <a:gradFill flip="none" rotWithShape="1">
            <a:gsLst>
              <a:gs pos="0">
                <a:schemeClr val="accent5">
                  <a:lumMod val="25000"/>
                  <a:tint val="66000"/>
                  <a:satMod val="160000"/>
                </a:schemeClr>
              </a:gs>
              <a:gs pos="50000">
                <a:schemeClr val="accent5">
                  <a:lumMod val="25000"/>
                  <a:tint val="44500"/>
                  <a:satMod val="160000"/>
                </a:schemeClr>
              </a:gs>
              <a:gs pos="100000">
                <a:schemeClr val="accent5">
                  <a:lumMod val="25000"/>
                  <a:tint val="23500"/>
                  <a:satMod val="160000"/>
                </a:schemeClr>
              </a:gs>
            </a:gsLst>
            <a:lin ang="108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endParaRPr>
          </a:p>
        </p:txBody>
      </p:sp>
      <p:sp>
        <p:nvSpPr>
          <p:cNvPr id="27" name="Striped Right Arrow 26"/>
          <p:cNvSpPr/>
          <p:nvPr/>
        </p:nvSpPr>
        <p:spPr>
          <a:xfrm>
            <a:off x="4629150" y="4229100"/>
            <a:ext cx="1104900" cy="476250"/>
          </a:xfrm>
          <a:prstGeom prst="stripedRightArrow">
            <a:avLst>
              <a:gd name="adj1" fmla="val 50000"/>
              <a:gd name="adj2" fmla="val 80000"/>
            </a:avLst>
          </a:prstGeom>
          <a:gradFill flip="none" rotWithShape="1">
            <a:gsLst>
              <a:gs pos="0">
                <a:schemeClr val="accent5">
                  <a:lumMod val="25000"/>
                  <a:tint val="66000"/>
                  <a:satMod val="160000"/>
                </a:schemeClr>
              </a:gs>
              <a:gs pos="50000">
                <a:schemeClr val="accent5">
                  <a:lumMod val="25000"/>
                  <a:tint val="44500"/>
                  <a:satMod val="160000"/>
                </a:schemeClr>
              </a:gs>
              <a:gs pos="100000">
                <a:schemeClr val="accent5">
                  <a:lumMod val="25000"/>
                  <a:tint val="23500"/>
                  <a:satMod val="160000"/>
                </a:schemeClr>
              </a:gs>
            </a:gsLst>
            <a:lin ang="108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endParaRPr>
          </a:p>
        </p:txBody>
      </p:sp>
      <p:sp>
        <p:nvSpPr>
          <p:cNvPr id="28" name="Striped Right Arrow 27"/>
          <p:cNvSpPr/>
          <p:nvPr/>
        </p:nvSpPr>
        <p:spPr>
          <a:xfrm>
            <a:off x="4629150" y="5372100"/>
            <a:ext cx="1104900" cy="476250"/>
          </a:xfrm>
          <a:prstGeom prst="stripedRightArrow">
            <a:avLst>
              <a:gd name="adj1" fmla="val 50000"/>
              <a:gd name="adj2" fmla="val 80000"/>
            </a:avLst>
          </a:prstGeom>
          <a:gradFill flip="none" rotWithShape="1">
            <a:gsLst>
              <a:gs pos="0">
                <a:schemeClr val="accent5">
                  <a:lumMod val="25000"/>
                  <a:tint val="66000"/>
                  <a:satMod val="160000"/>
                </a:schemeClr>
              </a:gs>
              <a:gs pos="50000">
                <a:schemeClr val="accent5">
                  <a:lumMod val="25000"/>
                  <a:tint val="44500"/>
                  <a:satMod val="160000"/>
                </a:schemeClr>
              </a:gs>
              <a:gs pos="100000">
                <a:schemeClr val="accent5">
                  <a:lumMod val="25000"/>
                  <a:tint val="23500"/>
                  <a:satMod val="160000"/>
                </a:schemeClr>
              </a:gs>
            </a:gsLst>
            <a:lin ang="108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1876425" y="2266949"/>
            <a:ext cx="7653655" cy="4673255"/>
          </a:xfrm>
        </p:spPr>
        <p:txBody>
          <a:bodyPr/>
          <a:lstStyle/>
          <a:p>
            <a:r>
              <a:rPr lang="en-US" dirty="0" smtClean="0"/>
              <a:t>Introduction</a:t>
            </a:r>
          </a:p>
          <a:p>
            <a:r>
              <a:rPr lang="en-US" dirty="0" smtClean="0"/>
              <a:t>Course Outline</a:t>
            </a:r>
          </a:p>
          <a:p>
            <a:r>
              <a:rPr lang="en-US" dirty="0" smtClean="0"/>
              <a:t>Example Implementation</a:t>
            </a:r>
          </a:p>
          <a:p>
            <a:r>
              <a:rPr lang="en-US" dirty="0" smtClean="0"/>
              <a:t>Summary</a:t>
            </a:r>
            <a:endParaRPr lang="en-US" dirty="0"/>
          </a:p>
        </p:txBody>
      </p:sp>
      <p:sp>
        <p:nvSpPr>
          <p:cNvPr id="35" name="Title 34"/>
          <p:cNvSpPr>
            <a:spLocks noGrp="1"/>
          </p:cNvSpPr>
          <p:nvPr>
            <p:ph type="title"/>
          </p:nvPr>
        </p:nvSpPr>
        <p:spPr/>
        <p:txBody>
          <a:bodyPr/>
          <a:lstStyle/>
          <a:p>
            <a:r>
              <a:rPr lang="en-US" dirty="0" smtClean="0"/>
              <a:t>Outline</a:t>
            </a:r>
            <a:endParaRPr lang="en-US" dirty="0"/>
          </a:p>
        </p:txBody>
      </p:sp>
      <p:sp>
        <p:nvSpPr>
          <p:cNvPr id="9" name="AutoShape 7"/>
          <p:cNvSpPr>
            <a:spLocks noChangeArrowheads="1"/>
          </p:cNvSpPr>
          <p:nvPr/>
        </p:nvSpPr>
        <p:spPr bwMode="auto">
          <a:xfrm>
            <a:off x="1163894" y="2825132"/>
            <a:ext cx="571500" cy="317500"/>
          </a:xfrm>
          <a:prstGeom prst="rightArrow">
            <a:avLst>
              <a:gd name="adj1" fmla="val 50000"/>
              <a:gd name="adj2" fmla="val 65000"/>
            </a:avLst>
          </a:prstGeom>
          <a:solidFill>
            <a:schemeClr val="hlink"/>
          </a:solidFill>
          <a:ln w="12700">
            <a:noFill/>
            <a:miter lim="800000"/>
            <a:headEnd type="none" w="sm" len="sm"/>
            <a:tailEnd type="none" w="sm" len="sm"/>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roup 109 Template 2012">
  <a:themeElements>
    <a:clrScheme name="Custom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2DCF2"/>
        </a:solidFill>
        <a:ln w="12700">
          <a:solidFill>
            <a:schemeClr val="tx1"/>
          </a:solidFill>
        </a:ln>
      </a:spPr>
      <a:bodyPr rtlCol="0" anchor="ctr"/>
      <a:lstStyle>
        <a:defPPr algn="ctr">
          <a:defRPr sz="1400" b="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sz="1400" b="1" dirty="0"/>
        </a:defPPr>
      </a:lstStyle>
    </a:txDef>
  </a:objectDefaults>
  <a:extraClrSchemeLst/>
</a:theme>
</file>

<file path=ppt/theme/theme2.xml><?xml version="1.0" encoding="utf-8"?>
<a:theme xmlns:a="http://schemas.openxmlformats.org/drawingml/2006/main" name="1_Black background">
  <a:themeElements>
    <a:clrScheme name="Division 10 colors">
      <a:dk1>
        <a:srgbClr val="000000"/>
      </a:dk1>
      <a:lt1>
        <a:srgbClr val="FFFFFF"/>
      </a:lt1>
      <a:dk2>
        <a:srgbClr val="000000"/>
      </a:dk2>
      <a:lt2>
        <a:srgbClr val="919191"/>
      </a:lt2>
      <a:accent1>
        <a:srgbClr val="B9E5FA"/>
      </a:accent1>
      <a:accent2>
        <a:srgbClr val="008000"/>
      </a:accent2>
      <a:accent3>
        <a:srgbClr val="FF0000"/>
      </a:accent3>
      <a:accent4>
        <a:srgbClr val="0000FF"/>
      </a:accent4>
      <a:accent5>
        <a:srgbClr val="FFFF00"/>
      </a:accent5>
      <a:accent6>
        <a:srgbClr val="FEE0B4"/>
      </a:accent6>
      <a:hlink>
        <a:srgbClr val="FC0128"/>
      </a:hlink>
      <a:folHlink>
        <a:srgbClr val="CECECE"/>
      </a:folHlink>
    </a:clrScheme>
    <a:fontScheme name="U-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1019175"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1019175"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U-Whi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Whi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U-Whi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Whi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Whi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Whi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U-Whi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Group 109 Template 2012</Template>
  <TotalTime>328</TotalTime>
  <Words>3026</Words>
  <Application>Microsoft Macintosh PowerPoint</Application>
  <PresentationFormat>Custom</PresentationFormat>
  <Paragraphs>691</Paragraphs>
  <Slides>30</Slides>
  <Notes>30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3" baseType="lpstr">
      <vt:lpstr>Group 109 Template 2012</vt:lpstr>
      <vt:lpstr>1_Black background</vt:lpstr>
      <vt:lpstr>Equation</vt:lpstr>
      <vt:lpstr>Signal Processing on Databases</vt:lpstr>
      <vt:lpstr>Acknowledgements</vt:lpstr>
      <vt:lpstr>Outline</vt:lpstr>
      <vt:lpstr>Example Applications of Graph Analytics</vt:lpstr>
      <vt:lpstr>Example Applications of Graph Analytics</vt:lpstr>
      <vt:lpstr>Example: Web Traffic Graph</vt:lpstr>
      <vt:lpstr>Big Data Challenge: Data Representation</vt:lpstr>
      <vt:lpstr>Technology Stack</vt:lpstr>
      <vt:lpstr>Outline</vt:lpstr>
      <vt:lpstr>The MIT Formula</vt:lpstr>
      <vt:lpstr>Software and Bytes Live on Parallel Computers</vt:lpstr>
      <vt:lpstr>Software Performance vs. Parallel Programmer Effort</vt:lpstr>
      <vt:lpstr>Data Use Cases</vt:lpstr>
      <vt:lpstr>The Fast Path</vt:lpstr>
      <vt:lpstr>Key Course Concepts</vt:lpstr>
      <vt:lpstr>Course Outline</vt:lpstr>
      <vt:lpstr>References</vt:lpstr>
      <vt:lpstr>Outline</vt:lpstr>
      <vt:lpstr>Constructing Graph Representations of Raw Data Source</vt:lpstr>
      <vt:lpstr>Graph Construction Using D4M</vt:lpstr>
      <vt:lpstr>Graph Construction Using D4M: Parsing Raw Data Into Dense Tables</vt:lpstr>
      <vt:lpstr>Graph Construction Using D4M: Explode Schema</vt:lpstr>
      <vt:lpstr>Graph Construction Using D4M: Storing Exploded Data as Triples</vt:lpstr>
      <vt:lpstr>Graph Construction Using D4M: Construct Associative Arrays</vt:lpstr>
      <vt:lpstr>Graph Construction Using D4M: Construct Associative Arrays</vt:lpstr>
      <vt:lpstr>Graph Construction Using D4M: Construct Associative Arrays</vt:lpstr>
      <vt:lpstr>Graph Construction Using D4M: Construct Associative Arrays</vt:lpstr>
      <vt:lpstr>Constructing Graph Representation of One Week’s Worth of Proxy Data</vt:lpstr>
      <vt:lpstr>Summary</vt:lpstr>
      <vt:lpstr>Example Code and Assignment</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ke17545</dc:creator>
  <cp:lastModifiedBy>Julia Mullen</cp:lastModifiedBy>
  <cp:revision>71</cp:revision>
  <dcterms:created xsi:type="dcterms:W3CDTF">2012-08-10T13:59:20Z</dcterms:created>
  <dcterms:modified xsi:type="dcterms:W3CDTF">2012-09-28T19:23:42Z</dcterms:modified>
</cp:coreProperties>
</file>