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87" r:id="rId20"/>
    <p:sldId id="270" r:id="rId21"/>
    <p:sldId id="275" r:id="rId22"/>
    <p:sldId id="278" r:id="rId23"/>
    <p:sldId id="279" r:id="rId24"/>
    <p:sldId id="280" r:id="rId25"/>
    <p:sldId id="281" r:id="rId26"/>
    <p:sldId id="286" r:id="rId27"/>
    <p:sldId id="283" r:id="rId28"/>
    <p:sldId id="288" r:id="rId29"/>
    <p:sldId id="289" r:id="rId30"/>
    <p:sldId id="285" r:id="rId31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2DCF2"/>
    <a:srgbClr val="B2B2B2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-1952" y="-9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680" y="-10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7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8/18/12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6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distribution</a:t>
            </a:r>
            <a:r>
              <a:rPr lang="en-US" baseline="0" dirty="0" smtClean="0"/>
              <a:t> of citations is power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7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co-author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author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co-institution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8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institution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1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co-keyword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2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keyword co-document graph.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0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  <a:r>
              <a:rPr lang="en-US" baseline="0" dirty="0" smtClean="0"/>
              <a:t> matrices are a natural way to represent graphs.  Adjacency matrices are limited.  Incidence matrices can represent more complex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5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r>
              <a:rPr lang="en-US" baseline="0" dirty="0" smtClean="0"/>
              <a:t> only show the existence and possible the weight of connections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00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graphs are more complex</a:t>
            </a:r>
            <a:r>
              <a:rPr lang="en-US" baseline="0" dirty="0" smtClean="0"/>
              <a:t> than what digraphs can be represent.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5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different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4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Vertices</a:t>
            </a:r>
            <a:r>
              <a:rPr lang="en-US" baseline="0" dirty="0" smtClean="0"/>
              <a:t> are at the end points of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be multiple edges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can connect more than one vertex.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an order of occurrence.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40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standard digraph form, the above picture would have 53 standard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2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graphs</a:t>
            </a:r>
            <a:r>
              <a:rPr lang="en-US" baseline="0" dirty="0" smtClean="0"/>
              <a:t> representations cannot describe many relationships that are found in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74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Incidence</a:t>
            </a:r>
            <a:r>
              <a:rPr lang="en-US" baseline="0" dirty="0" smtClean="0"/>
              <a:t> matrix can represent a diverse range of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Triple store and associative</a:t>
            </a:r>
            <a:r>
              <a:rPr lang="en-US" baseline="0" dirty="0" smtClean="0"/>
              <a:t> arrays enable a novel data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schemas</a:t>
            </a:r>
            <a:r>
              <a:rPr lang="en-US" baseline="0" dirty="0" smtClean="0"/>
              <a:t> are also used for </a:t>
            </a:r>
            <a:r>
              <a:rPr lang="en-US" baseline="0" dirty="0" err="1" smtClean="0"/>
              <a:t>unindexed</a:t>
            </a:r>
            <a:r>
              <a:rPr lang="en-US" baseline="0" dirty="0" smtClean="0"/>
              <a:t>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9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  <a:r>
              <a:rPr lang="en-US" baseline="0" dirty="0" smtClean="0"/>
              <a:t> text data can be indexed by representing n-grams in an exploded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6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typical ingest processing pipeline consists of four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8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high performance of triple stores such as </a:t>
            </a:r>
            <a:r>
              <a:rPr lang="en-US" baseline="0" dirty="0" err="1" smtClean="0"/>
              <a:t>Accumulo</a:t>
            </a:r>
            <a:r>
              <a:rPr lang="en-US" baseline="0" dirty="0" smtClean="0"/>
              <a:t> allow problems that would normally require a parallel computer to be handled on a single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 small data set it is possible to visualize the</a:t>
            </a:r>
            <a:r>
              <a:rPr lang="en-US" baseline="0" dirty="0" smtClean="0"/>
              <a:t> entire citation graph using an associative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1: Using Associative </a:t>
            </a:r>
            <a:r>
              <a:rPr lang="en-US" sz="2000" dirty="0" smtClean="0"/>
              <a:t>Arrays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90913" y="6424377"/>
            <a:ext cx="3076574" cy="35742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Power law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-5400000">
            <a:off x="899538" y="3451490"/>
            <a:ext cx="2088713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Records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082351" y="5676371"/>
            <a:ext cx="2114361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citations</a:t>
            </a:r>
          </a:p>
        </p:txBody>
      </p:sp>
      <p:pic>
        <p:nvPicPr>
          <p:cNvPr id="15" name="Picture 8" descr="WOS-2005-D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528763"/>
            <a:ext cx="5948363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67865" y="6329128"/>
            <a:ext cx="612267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Authors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Graph</a:t>
            </a:r>
            <a:endParaRPr lang="en-US" dirty="0"/>
          </a:p>
        </p:txBody>
      </p:sp>
      <p:pic>
        <p:nvPicPr>
          <p:cNvPr id="14" name="Picture 11" descr="auth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671638"/>
            <a:ext cx="868362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 rot="-5400000">
            <a:off x="38715" y="3617383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21034" y="5901796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('author/'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45983" y="6329128"/>
            <a:ext cx="5766435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Author</a:t>
            </a:r>
          </a:p>
        </p:txBody>
      </p:sp>
      <p:pic>
        <p:nvPicPr>
          <p:cNvPr id="15" name="Picture 11" descr="author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716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 rot="-5400000">
            <a:off x="126415" y="36030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892675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15954" y="6329128"/>
            <a:ext cx="6226492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Institutions are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pic>
        <p:nvPicPr>
          <p:cNvPr id="11" name="Picture 11" descr="instit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639888"/>
            <a:ext cx="871220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4760" y="3603096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92675" y="5892271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stitution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988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10502" y="6329128"/>
            <a:ext cx="5837396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Institution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126416" y="357134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keywo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33538"/>
            <a:ext cx="8948737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857375" y="6329128"/>
            <a:ext cx="634365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Keywords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7314" y="3571346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562946" y="5892271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keywords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35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95500" y="6329128"/>
            <a:ext cx="586740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 Keyword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59742" y="35649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56240" y="19703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pPr lvl="1"/>
            <a:r>
              <a:rPr lang="en-US" dirty="0" smtClean="0"/>
              <a:t>Undirected</a:t>
            </a:r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Hyper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72285" y="306197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324802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Content Placeholder 35"/>
          <p:cNvSpPr txBox="1">
            <a:spLocks/>
          </p:cNvSpPr>
          <p:nvPr/>
        </p:nvSpPr>
        <p:spPr>
          <a:xfrm>
            <a:off x="522429" y="4438650"/>
            <a:ext cx="9007651" cy="2501554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smtClean="0"/>
              <a:t>Directed graphs can be represented as a sparse matrices</a:t>
            </a:r>
          </a:p>
          <a:p>
            <a:pPr lvl="1"/>
            <a:r>
              <a:rPr lang="en-US" smtClean="0"/>
              <a:t>Multiply by adjacency matrix – step to neighbor vertices</a:t>
            </a:r>
          </a:p>
          <a:p>
            <a:pPr lvl="1"/>
            <a:r>
              <a:rPr lang="en-US" smtClean="0"/>
              <a:t>Work-efficient implementation from sparse data structures</a:t>
            </a:r>
          </a:p>
          <a:p>
            <a:r>
              <a:rPr lang="en-US" smtClean="0"/>
              <a:t>The real world is far more complex than directed graphs</a:t>
            </a:r>
          </a:p>
          <a:p>
            <a:pPr lvl="1"/>
            <a:r>
              <a:rPr lang="en-US" smtClean="0"/>
              <a:t>Directed, multi, hypergraphs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4603750" y="215265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4538663" y="143351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4603750" y="31353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4603750" y="149860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603750" y="18256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4603750" y="2481263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4603750" y="28082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4603750" y="34639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spect="1" noChangeArrowheads="1"/>
          </p:cNvSpPr>
          <p:nvPr/>
        </p:nvSpPr>
        <p:spPr bwMode="auto">
          <a:xfrm>
            <a:off x="3546475" y="1433513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95675" y="362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71975" y="362108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611563" y="1498600"/>
            <a:ext cx="136525" cy="2101850"/>
            <a:chOff x="2017" y="814"/>
            <a:chExt cx="86" cy="1324"/>
          </a:xfrm>
        </p:grpSpPr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48375" y="1273175"/>
            <a:ext cx="3130550" cy="2324100"/>
            <a:chOff x="3552" y="672"/>
            <a:chExt cx="1972" cy="1464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70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68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66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64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62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0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60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58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2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56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3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54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4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52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5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50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6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7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8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1095375" y="1433513"/>
            <a:ext cx="2230438" cy="2233612"/>
            <a:chOff x="432" y="773"/>
            <a:chExt cx="1405" cy="1407"/>
          </a:xfrm>
        </p:grpSpPr>
        <p:sp>
          <p:nvSpPr>
            <p:cNvPr id="75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/>
          </p:nvSpPr>
          <p:spPr bwMode="auto">
            <a:xfrm>
              <a:off x="1504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473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90"/>
            <p:cNvSpPr>
              <a:spLocks noChangeAspect="1" noChangeArrowheads="1"/>
            </p:cNvSpPr>
            <p:nvPr/>
          </p:nvSpPr>
          <p:spPr bwMode="auto">
            <a:xfrm>
              <a:off x="679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5"/>
            <p:cNvSpPr>
              <a:spLocks noChangeAspect="1" noChangeArrowheads="1"/>
            </p:cNvSpPr>
            <p:nvPr/>
          </p:nvSpPr>
          <p:spPr bwMode="auto">
            <a:xfrm>
              <a:off x="885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2"/>
            <p:cNvSpPr>
              <a:spLocks noChangeAspect="1" noChangeArrowheads="1"/>
            </p:cNvSpPr>
            <p:nvPr/>
          </p:nvSpPr>
          <p:spPr bwMode="auto">
            <a:xfrm>
              <a:off x="1092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10"/>
            <p:cNvSpPr>
              <a:spLocks noChangeAspect="1" noChangeArrowheads="1"/>
            </p:cNvSpPr>
            <p:nvPr/>
          </p:nvSpPr>
          <p:spPr bwMode="auto">
            <a:xfrm>
              <a:off x="1298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7"/>
            <p:cNvSpPr>
              <a:spLocks noChangeAspect="1" noChangeArrowheads="1"/>
            </p:cNvSpPr>
            <p:nvPr/>
          </p:nvSpPr>
          <p:spPr bwMode="auto">
            <a:xfrm>
              <a:off x="1711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1809750" y="35607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120" name="Text Box 119"/>
          <p:cNvSpPr txBox="1">
            <a:spLocks noChangeArrowheads="1"/>
          </p:cNvSpPr>
          <p:nvPr/>
        </p:nvSpPr>
        <p:spPr bwMode="auto">
          <a:xfrm>
            <a:off x="3914775" y="2263775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389274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 are Black &amp; White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697" r="3140" b="1575"/>
          <a:stretch/>
        </p:blipFill>
        <p:spPr>
          <a:xfrm>
            <a:off x="1004341" y="1169233"/>
            <a:ext cx="8049718" cy="580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479186" y="212407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Observations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95231" y="214885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Color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Edge Colors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101903" y="1293687"/>
            <a:ext cx="9028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Blue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Sliver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Green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Orange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Pink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Vertices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676800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919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1754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1754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6581" y="57073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22501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27181" y="205172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36359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0434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75600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49735" y="4306737"/>
            <a:ext cx="448819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77362" y="1815601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49824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4941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6971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23607" y="4316486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4898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05889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71730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06789" y="42430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V20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Multi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 Hyper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18" name="Rectangle 17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 Edge Orderings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2" name="Group 4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48994" y="1392148"/>
            <a:ext cx="3360215" cy="830997"/>
          </a:xfrm>
          <a:prstGeom prst="rect">
            <a:avLst/>
          </a:prstGeom>
          <a:solidFill>
            <a:srgbClr val="919191">
              <a:alpha val="75000"/>
            </a:srgb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O5 &lt; P3,P6,P7,P8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B1,S1,G1,O1,O2,</a:t>
            </a:r>
            <a:r>
              <a:rPr lang="en-US" sz="1600" b="1" dirty="0" smtClean="0">
                <a:solidFill>
                  <a:schemeClr val="bg1"/>
                </a:solidFill>
              </a:rPr>
              <a:t>P1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B2,S2,G2,O3,O4,</a:t>
            </a:r>
            <a:r>
              <a:rPr lang="en-US" sz="1600" b="1" dirty="0" smtClean="0">
                <a:solidFill>
                  <a:schemeClr val="bg1"/>
                </a:solidFill>
              </a:rPr>
              <a:t>P2 &lt; P7,P8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53 Standard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14914" y="1618403"/>
            <a:ext cx="6028495" cy="4572716"/>
            <a:chOff x="375115" y="935553"/>
            <a:chExt cx="6495993" cy="4927323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739635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O5x5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P3x3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783346" y="20583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(B1,S1,G1,O1,O2,P1)x2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383546" y="29727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(B2,S2,G2,O3,O4,P2)x4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P4x1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Observations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20228" y="1719637"/>
            <a:ext cx="7417943" cy="4333126"/>
          </a:xfrm>
          <a:prstGeom prst="rect">
            <a:avLst/>
          </a:prstGeom>
          <a:solidFill>
            <a:schemeClr val="bg2">
              <a:alpha val="75000"/>
            </a:schemeClr>
          </a:solidFill>
        </p:spPr>
        <p:txBody>
          <a:bodyPr/>
          <a:lstStyle/>
          <a:p>
            <a:pPr marL="260013" marR="0" lvl="0" indent="-260013" algn="l" defTabSz="914400" eaLnBrk="1" fontAlgn="auto" latinLnBrk="0" hangingPunct="1">
              <a:lnSpc>
                <a:spcPct val="120000"/>
              </a:lnSpc>
              <a:spcBef>
                <a:spcPts val="334"/>
              </a:spcBef>
              <a:spcAft>
                <a:spcPts val="669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602768" y="1890444"/>
            <a:ext cx="7958134" cy="393500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Standard edge representation fragments hyper 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Digraph representation compresses multi-edges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Matrix representation drops edge labels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Standard graph representation drops edge order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Need edge representation that preserves information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Incidence Matrix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11758075"/>
              </p:ext>
            </p:extLst>
          </p:nvPr>
        </p:nvGraphicFramePr>
        <p:xfrm>
          <a:off x="1254393" y="1393806"/>
          <a:ext cx="7569104" cy="5157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1322"/>
                <a:gridCol w="533722"/>
                <a:gridCol w="419100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</a:tblGrid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Edge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V20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3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391301" y="2075380"/>
            <a:ext cx="7275797" cy="4628865"/>
          </a:xfrm>
        </p:spPr>
        <p:txBody>
          <a:bodyPr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 smtClean="0"/>
              <a:t>D4Muser_share/Examples/1Intro/2EdgeArt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Select a picture</a:t>
            </a:r>
          </a:p>
          <a:p>
            <a:pPr lvl="1"/>
            <a:r>
              <a:rPr lang="en-US" dirty="0" smtClean="0"/>
              <a:t>Labeling the edges and vertices</a:t>
            </a:r>
          </a:p>
          <a:p>
            <a:pPr lvl="1"/>
            <a:r>
              <a:rPr lang="en-US" dirty="0" smtClean="0"/>
              <a:t>Create the incidence matrix E</a:t>
            </a:r>
          </a:p>
          <a:p>
            <a:pPr lvl="1"/>
            <a:r>
              <a:rPr lang="en-US" dirty="0" smtClean="0"/>
              <a:t>Compute adjacency matrix from the incidence matrix using the formula A=E’E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Code &amp;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4528" y="5934076"/>
            <a:ext cx="6189345" cy="923924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structured citation data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Primary table for constructing graphs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position in record (i.e. 1</a:t>
            </a:r>
            <a:r>
              <a:rPr lang="en-US" b="1" kern="0" baseline="30000" dirty="0" smtClean="0"/>
              <a:t>st</a:t>
            </a:r>
            <a:r>
              <a:rPr lang="en-US" b="1" kern="0" dirty="0" smtClean="0"/>
              <a:t>, 2</a:t>
            </a:r>
            <a:r>
              <a:rPr lang="en-US" b="1" kern="0" baseline="30000" dirty="0" smtClean="0"/>
              <a:t>nd</a:t>
            </a:r>
            <a:r>
              <a:rPr lang="en-US" b="1" kern="0" dirty="0" smtClean="0"/>
              <a:t>, 3</a:t>
            </a:r>
            <a:r>
              <a:rPr lang="en-US" b="1" kern="0" baseline="30000" dirty="0" smtClean="0"/>
              <a:t>rd</a:t>
            </a:r>
            <a:r>
              <a:rPr lang="en-US" b="1" kern="0" dirty="0" smtClean="0"/>
              <a:t> author/reference …)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(Key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07788"/>
              </p:ext>
            </p:extLst>
          </p:nvPr>
        </p:nvGraphicFramePr>
        <p:xfrm>
          <a:off x="639763" y="2044700"/>
          <a:ext cx="3675062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647700"/>
                <a:gridCol w="977900"/>
                <a:gridCol w="122872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7258"/>
              </p:ext>
            </p:extLst>
          </p:nvPr>
        </p:nvGraphicFramePr>
        <p:xfrm>
          <a:off x="1079499" y="4114800"/>
          <a:ext cx="7878764" cy="1159955"/>
        </p:xfrm>
        <a:graphic>
          <a:graphicData uri="http://schemas.openxmlformats.org/drawingml/2006/table">
            <a:tbl>
              <a:tblPr/>
              <a:tblGrid>
                <a:gridCol w="1278361"/>
                <a:gridCol w="1007354"/>
                <a:gridCol w="1076889"/>
                <a:gridCol w="1006197"/>
                <a:gridCol w="977900"/>
                <a:gridCol w="1344632"/>
                <a:gridCol w="1187431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639763" y="166211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1079499" y="5286375"/>
            <a:ext cx="2659702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0008"/>
              </p:ext>
            </p:extLst>
          </p:nvPr>
        </p:nvGraphicFramePr>
        <p:xfrm>
          <a:off x="5168900" y="1625600"/>
          <a:ext cx="4013200" cy="2022031"/>
        </p:xfrm>
        <a:graphic>
          <a:graphicData uri="http://schemas.openxmlformats.org/drawingml/2006/table">
            <a:tbl>
              <a:tblPr/>
              <a:tblGrid>
                <a:gridCol w="1255093"/>
                <a:gridCol w="908394"/>
                <a:gridCol w="918078"/>
                <a:gridCol w="93163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5168900" y="1246188"/>
            <a:ext cx="277567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74975" y="330517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486276" y="241141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48753" y="6019800"/>
            <a:ext cx="7160895" cy="83500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Traditional table for holding long formatted reference, title, and abstract strings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Eliminates inconvenient long strings from key table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Typically only used for manual verification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(Txt Table)</a:t>
            </a:r>
            <a:endParaRPr lang="en-US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1333"/>
              </p:ext>
            </p:extLst>
          </p:nvPr>
        </p:nvGraphicFramePr>
        <p:xfrm>
          <a:off x="315912" y="1679576"/>
          <a:ext cx="4681537" cy="2781298"/>
        </p:xfrm>
        <a:graphic>
          <a:graphicData uri="http://schemas.openxmlformats.org/drawingml/2006/table">
            <a:tbl>
              <a:tblPr/>
              <a:tblGrid>
                <a:gridCol w="1366838"/>
                <a:gridCol w="850900"/>
                <a:gridCol w="898568"/>
                <a:gridCol w="1565231"/>
              </a:tblGrid>
              <a:tr h="699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7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73"/>
          <p:cNvSpPr>
            <a:spLocks noChangeArrowheads="1"/>
          </p:cNvSpPr>
          <p:nvPr/>
        </p:nvSpPr>
        <p:spPr bwMode="auto">
          <a:xfrm>
            <a:off x="315912" y="1273175"/>
            <a:ext cx="25186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</a:rPr>
              <a:t>Accumulo</a:t>
            </a:r>
            <a:r>
              <a:rPr lang="en-US" sz="1800" b="1" dirty="0" smtClean="0">
                <a:solidFill>
                  <a:schemeClr val="tx2"/>
                </a:solidFill>
              </a:rPr>
              <a:t> Table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b="1" dirty="0" err="1" smtClean="0">
                <a:solidFill>
                  <a:schemeClr val="tx2"/>
                </a:solidFill>
              </a:rPr>
              <a:t>Ttxt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80140" y="5962650"/>
            <a:ext cx="6217920" cy="89215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1, 2, 3-grams for titles and abstract (5x larger than key table)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word position(s) in record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Separation allows </a:t>
            </a:r>
            <a:r>
              <a:rPr lang="en-US" b="1" kern="0" dirty="0" err="1" smtClean="0"/>
              <a:t>ngram</a:t>
            </a:r>
            <a:r>
              <a:rPr lang="en-US" b="1" kern="0" dirty="0" smtClean="0"/>
              <a:t> ingest to be done independently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8944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</a:t>
            </a:r>
            <a:r>
              <a:rPr lang="en-US" dirty="0" err="1" smtClean="0"/>
              <a:t>Ngram</a:t>
            </a:r>
            <a:r>
              <a:rPr lang="en-US" dirty="0" smtClean="0"/>
              <a:t>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48623"/>
              </p:ext>
            </p:extLst>
          </p:nvPr>
        </p:nvGraphicFramePr>
        <p:xfrm>
          <a:off x="582613" y="1987550"/>
          <a:ext cx="3348037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1041400"/>
                <a:gridCol w="14859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 b a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 d …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67906"/>
              </p:ext>
            </p:extLst>
          </p:nvPr>
        </p:nvGraphicFramePr>
        <p:xfrm>
          <a:off x="539750" y="4032250"/>
          <a:ext cx="8953500" cy="1159955"/>
        </p:xfrm>
        <a:graphic>
          <a:graphicData uri="http://schemas.openxmlformats.org/drawingml/2006/table">
            <a:tbl>
              <a:tblPr/>
              <a:tblGrid>
                <a:gridCol w="914400"/>
                <a:gridCol w="1092200"/>
                <a:gridCol w="1155700"/>
                <a:gridCol w="1282700"/>
                <a:gridCol w="1447800"/>
                <a:gridCol w="1473200"/>
                <a:gridCol w="15875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582613" y="156686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539750" y="5286375"/>
            <a:ext cx="2954655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08116"/>
              </p:ext>
            </p:extLst>
          </p:nvPr>
        </p:nvGraphicFramePr>
        <p:xfrm>
          <a:off x="4654550" y="1568450"/>
          <a:ext cx="4648200" cy="2022031"/>
        </p:xfrm>
        <a:graphic>
          <a:graphicData uri="http://schemas.openxmlformats.org/drawingml/2006/table">
            <a:tbl>
              <a:tblPr/>
              <a:tblGrid>
                <a:gridCol w="1780396"/>
                <a:gridCol w="944523"/>
                <a:gridCol w="954592"/>
                <a:gridCol w="968689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4654550" y="1179513"/>
            <a:ext cx="3095719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17825" y="324802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149726" y="235426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3495674"/>
            <a:ext cx="9007651" cy="34445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Uncompressed XML file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[a few time to finalize parse code]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[once per </a:t>
            </a:r>
            <a:r>
              <a:rPr lang="en-US" dirty="0" err="1" smtClean="0"/>
              <a:t>datebase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48840" y="6291028"/>
            <a:ext cx="5760720" cy="5860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Used several intermediate files so that fewest steps need to be</a:t>
            </a:r>
            <a:br>
              <a:rPr lang="en-US" b="1" kern="0" dirty="0" smtClean="0"/>
            </a:br>
            <a:r>
              <a:rPr lang="en-US" b="1" kern="0" dirty="0" smtClean="0"/>
              <a:t>redone during development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Typical Processing </a:t>
            </a:r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AutoShape 14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5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7"/>
          <p:cNvCxnSpPr>
            <a:cxnSpLocks noChangeShapeType="1"/>
            <a:stCxn id="25" idx="3"/>
            <a:endCxn id="26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an 29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AutoShape 17"/>
          <p:cNvCxnSpPr>
            <a:cxnSpLocks noChangeShapeType="1"/>
            <a:stCxn id="25" idx="3"/>
            <a:endCxn id="31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7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6219" y="140970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428625" y="3495674"/>
            <a:ext cx="9101455" cy="33588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 XML file [~1 hour]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[~2 hours]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[~1 day]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[key ~2 days, txt ~1 day, </a:t>
            </a:r>
            <a:r>
              <a:rPr lang="en-US" dirty="0" err="1" smtClean="0"/>
              <a:t>ngram</a:t>
            </a:r>
            <a:r>
              <a:rPr lang="en-US" dirty="0" smtClean="0"/>
              <a:t> ~10 days]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6865" y="6153151"/>
            <a:ext cx="6884670" cy="647699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Single node sustained insert rate of 10,000 – 100,000 entries/sec.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Performance is sufficient that entire data set can be hosted on a single node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Single Node 42M Record Times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AutoShape 14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an 17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AutoShape 17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  <a:stCxn id="13" idx="3"/>
            <a:endCxn id="20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5623" y="1409701"/>
            <a:ext cx="1176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00466" y="18665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pPr lvl="1"/>
            <a:r>
              <a:rPr lang="en-US" dirty="0" smtClean="0"/>
              <a:t>Citation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Institution</a:t>
            </a:r>
          </a:p>
          <a:p>
            <a:pPr lvl="1"/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Pedigree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16511" y="240572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269557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67489" y="6548202"/>
            <a:ext cx="4523422" cy="37647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Document ID increases with time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Adjacency </a:t>
            </a:r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13" name="Picture 4" descr="WOS-2005-Ad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5742" r="9079" b="10503"/>
          <a:stretch>
            <a:fillRect/>
          </a:stretch>
        </p:blipFill>
        <p:spPr bwMode="auto">
          <a:xfrm>
            <a:off x="1073150" y="1657350"/>
            <a:ext cx="7931150" cy="3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 rot="-5400000">
            <a:off x="-94310" y="3434821"/>
            <a:ext cx="1939634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Source Document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59478" y="5609696"/>
            <a:ext cx="1758495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Cited Document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1942</Words>
  <Application>Microsoft Macintosh PowerPoint</Application>
  <PresentationFormat>Custom</PresentationFormat>
  <Paragraphs>558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Group 109 Template 2012</vt:lpstr>
      <vt:lpstr>1_Black background</vt:lpstr>
      <vt:lpstr>Signal Processing on Databases</vt:lpstr>
      <vt:lpstr>Outline</vt:lpstr>
      <vt:lpstr>Exploded Schema (Key Table)</vt:lpstr>
      <vt:lpstr>Exploded Schema (Txt Table)</vt:lpstr>
      <vt:lpstr>Exploded Schema (Ngram Table)</vt:lpstr>
      <vt:lpstr>Typical Processing Chain</vt:lpstr>
      <vt:lpstr>Single Node 42M Record Times</vt:lpstr>
      <vt:lpstr>Outline</vt:lpstr>
      <vt:lpstr>Adjacency Matrix</vt:lpstr>
      <vt:lpstr>Degree Distribution</vt:lpstr>
      <vt:lpstr>Author Graph</vt:lpstr>
      <vt:lpstr>Author DoclD Graph</vt:lpstr>
      <vt:lpstr>Institution Graph</vt:lpstr>
      <vt:lpstr>Institution DoclD Graph</vt:lpstr>
      <vt:lpstr>Keyword Graph</vt:lpstr>
      <vt:lpstr>Keyword DoclD Graph</vt:lpstr>
      <vt:lpstr>Outline</vt:lpstr>
      <vt:lpstr>Directed Graph</vt:lpstr>
      <vt:lpstr>Digraphs are Black &amp; White</vt:lpstr>
      <vt:lpstr>The World is Color</vt:lpstr>
      <vt:lpstr>5 Edge Colors</vt:lpstr>
      <vt:lpstr>20 Vertices</vt:lpstr>
      <vt:lpstr>12 Multi Edges</vt:lpstr>
      <vt:lpstr>19 Hyper Edges</vt:lpstr>
      <vt:lpstr>27 Edge Orderings</vt:lpstr>
      <vt:lpstr>53 Standard Edges</vt:lpstr>
      <vt:lpstr>Summary Observations</vt:lpstr>
      <vt:lpstr>Solution: Incidence Matrix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113</cp:revision>
  <dcterms:created xsi:type="dcterms:W3CDTF">2012-03-20T12:28:31Z</dcterms:created>
  <dcterms:modified xsi:type="dcterms:W3CDTF">2012-08-18T23:11:55Z</dcterms:modified>
</cp:coreProperties>
</file>