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2" r:id="rId17"/>
    <p:sldId id="280" r:id="rId18"/>
    <p:sldId id="271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04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9" r:id="rId41"/>
    <p:sldId id="298" r:id="rId42"/>
    <p:sldId id="303" r:id="rId43"/>
    <p:sldId id="301" r:id="rId44"/>
  </p:sldIdLst>
  <p:sldSz cx="10058400" cy="7772400"/>
  <p:notesSz cx="7010400" cy="9271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CF2"/>
    <a:srgbClr val="B2B2B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960" y="-120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96" d="100"/>
        <a:sy n="296" d="100"/>
      </p:scale>
      <p:origin x="0" y="82944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Definitions</c:v>
                </c:pt>
                <c:pt idx="1">
                  <c:v>Operators of Interest</c:v>
                </c:pt>
                <c:pt idx="2">
                  <c:v>Associative (Semigroup)</c:v>
                </c:pt>
                <c:pt idx="3">
                  <c:v>Commutative (Abelian Semigroup)</c:v>
                </c:pt>
                <c:pt idx="4">
                  <c:v>Operator           Pairs</c:v>
                </c:pt>
                <c:pt idx="5">
                  <c:v>Distributive (Semiring)</c:v>
                </c:pt>
                <c:pt idx="6">
                  <c:v>Identity &amp; Annihilator       "Feld"</c:v>
                </c:pt>
                <c:pt idx="7">
                  <c:v>Vector             Semi-Space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3.0</c:v>
                </c:pt>
                <c:pt idx="1">
                  <c:v>200.0</c:v>
                </c:pt>
                <c:pt idx="2">
                  <c:v>18.0</c:v>
                </c:pt>
                <c:pt idx="3">
                  <c:v>14.0</c:v>
                </c:pt>
                <c:pt idx="4">
                  <c:v>196.0</c:v>
                </c:pt>
                <c:pt idx="5">
                  <c:v>74.0</c:v>
                </c:pt>
                <c:pt idx="6">
                  <c:v>18.0</c:v>
                </c:pt>
                <c:pt idx="7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89359720"/>
        <c:axId val="2089357464"/>
      </c:barChart>
      <c:catAx>
        <c:axId val="2089359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089357464"/>
        <c:crosses val="autoZero"/>
        <c:auto val="1"/>
        <c:lblAlgn val="ctr"/>
        <c:lblOffset val="100"/>
        <c:tickLblSkip val="1"/>
        <c:noMultiLvlLbl val="0"/>
      </c:catAx>
      <c:valAx>
        <c:axId val="2089357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9359720"/>
        <c:crosses val="autoZero"/>
        <c:crossBetween val="between"/>
      </c:valAx>
      <c:spPr>
        <a:noFill/>
        <a:ln w="25395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Definitions</c:v>
                </c:pt>
                <c:pt idx="1">
                  <c:v>Operators of Interest</c:v>
                </c:pt>
                <c:pt idx="2">
                  <c:v>Associative (Semigroup)</c:v>
                </c:pt>
                <c:pt idx="3">
                  <c:v>Commutative (Abelian Semigroup)</c:v>
                </c:pt>
                <c:pt idx="4">
                  <c:v>Operator                Pairs</c:v>
                </c:pt>
                <c:pt idx="5">
                  <c:v>Distributive (Semiring)</c:v>
                </c:pt>
                <c:pt idx="6">
                  <c:v>Identity &amp; Annihilator       "Feld"</c:v>
                </c:pt>
                <c:pt idx="7">
                  <c:v>Vector                  Semi-Space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3.0</c:v>
                </c:pt>
                <c:pt idx="1">
                  <c:v>200.0</c:v>
                </c:pt>
                <c:pt idx="2">
                  <c:v>18.0</c:v>
                </c:pt>
                <c:pt idx="3">
                  <c:v>14.0</c:v>
                </c:pt>
                <c:pt idx="4">
                  <c:v>196.0</c:v>
                </c:pt>
                <c:pt idx="5">
                  <c:v>74.0</c:v>
                </c:pt>
                <c:pt idx="6">
                  <c:v>18.0</c:v>
                </c:pt>
                <c:pt idx="7">
                  <c:v>18.0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00AE00">
                <a:lumMod val="40000"/>
                <a:lumOff val="60000"/>
              </a:srgb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Definitions</c:v>
                </c:pt>
                <c:pt idx="1">
                  <c:v>Operators of Interest</c:v>
                </c:pt>
                <c:pt idx="2">
                  <c:v>Associative (Semigroup)</c:v>
                </c:pt>
                <c:pt idx="3">
                  <c:v>Commutative (Abelian Semigroup)</c:v>
                </c:pt>
                <c:pt idx="4">
                  <c:v>Operator                Pairs</c:v>
                </c:pt>
                <c:pt idx="5">
                  <c:v>Distributive (Semiring)</c:v>
                </c:pt>
                <c:pt idx="6">
                  <c:v>Identity &amp; Annihilator       "Feld"</c:v>
                </c:pt>
                <c:pt idx="7">
                  <c:v>Vector                  Semi-Space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1.0</c:v>
                </c:pt>
                <c:pt idx="1">
                  <c:v>4.0</c:v>
                </c:pt>
                <c:pt idx="2">
                  <c:v>4.0</c:v>
                </c:pt>
                <c:pt idx="3">
                  <c:v>4.0</c:v>
                </c:pt>
                <c:pt idx="4">
                  <c:v>16.0</c:v>
                </c:pt>
                <c:pt idx="5">
                  <c:v>16.0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94435192"/>
        <c:axId val="2094438200"/>
      </c:barChart>
      <c:catAx>
        <c:axId val="2094435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094438200"/>
        <c:crosses val="autoZero"/>
        <c:auto val="1"/>
        <c:lblAlgn val="ctr"/>
        <c:lblOffset val="100"/>
        <c:tickLblSkip val="1"/>
        <c:noMultiLvlLbl val="0"/>
      </c:catAx>
      <c:valAx>
        <c:axId val="2094438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4435192"/>
        <c:crosses val="autoZero"/>
        <c:crossBetween val="between"/>
      </c:valAx>
      <c:spPr>
        <a:noFill/>
        <a:ln w="25395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9/6/12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40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 array values are strict totally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ordered sets.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8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Algebra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is defined by the properties of the associative array collision function.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33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r>
              <a:rPr lang="en-US" baseline="0" dirty="0" smtClean="0"/>
              <a:t> is a coming function to apply to strings.  Can be incorporated into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3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Graphs can be represented as a sparse matrices.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Most algorithms reduce to products on semi-rings.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64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Associative array</a:t>
            </a:r>
            <a:r>
              <a:rPr lang="en-US" baseline="0" dirty="0" smtClean="0"/>
              <a:t> algebra has similarities and differences with linear algebra.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61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1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Operators and operator pairs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definie</a:t>
            </a:r>
            <a:r>
              <a:rPr lang="en-US" baseline="0" dirty="0" smtClean="0"/>
              <a:t> algebra.  Selectively expand and contract sets of operators to find those of interest.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06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</a:t>
            </a:r>
            <a:r>
              <a:rPr lang="en-US" baseline="0" dirty="0" smtClean="0"/>
              <a:t> concatenation does not expand vector semi-space.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74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Survey of operators</a:t>
            </a:r>
            <a:r>
              <a:rPr lang="en-US" baseline="0" dirty="0" smtClean="0"/>
              <a:t> reveal 14 “nice” operators.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06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Distributive</a:t>
            </a:r>
            <a:r>
              <a:rPr lang="en-US" baseline="0" dirty="0" smtClean="0"/>
              <a:t> property eliminates many operator pairs.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2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</a:t>
            </a:r>
            <a:r>
              <a:rPr lang="en-US" baseline="0" dirty="0" smtClean="0"/>
              <a:t> small fraction of candidate operator pairs have inverses.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98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Survey of operator pairs reveals 18 pairs</a:t>
            </a:r>
            <a:r>
              <a:rPr lang="en-US" baseline="0" dirty="0" smtClean="0"/>
              <a:t> of interest.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77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r>
              <a:rPr lang="en-US" baseline="0" dirty="0" smtClean="0"/>
              <a:t> can be included it is viewed as set union or set intersection.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27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1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Associative arrays form a vector space</a:t>
            </a:r>
            <a:r>
              <a:rPr lang="en-US" baseline="0" dirty="0" smtClean="0"/>
              <a:t> without inverses.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01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vector space</a:t>
            </a:r>
            <a:r>
              <a:rPr lang="en-US" baseline="0" dirty="0" smtClean="0"/>
              <a:t> properties have some equivalence in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56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Uniqueness concepts appear</a:t>
            </a:r>
            <a:r>
              <a:rPr lang="en-US" baseline="0" dirty="0" smtClean="0"/>
              <a:t> to be different than standard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18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Spanning vectors</a:t>
            </a:r>
            <a:r>
              <a:rPr lang="en-US" baseline="0" dirty="0" smtClean="0"/>
              <a:t> can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30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Sub-space vectors can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94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Sub-spaces can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1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Data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containing words and strings with semantic meaning are increasingly important.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84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1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 transpose is well defined in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09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special matrices are based on structures</a:t>
            </a:r>
            <a:r>
              <a:rPr lang="en-US" baseline="0" dirty="0" smtClean="0"/>
              <a:t> that do have an associative array </a:t>
            </a:r>
            <a:r>
              <a:rPr lang="en-US" baseline="0" dirty="0" err="1" smtClean="0"/>
              <a:t>equivalen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047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Associative</a:t>
            </a:r>
            <a:r>
              <a:rPr lang="en-US" baseline="0" dirty="0" smtClean="0"/>
              <a:t> array matrix multiply is broader than linear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644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 multiplies</a:t>
            </a:r>
            <a:r>
              <a:rPr lang="en-US" baseline="0" dirty="0" smtClean="0"/>
              <a:t> of non-conformant matrices are well 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339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Identity is operator dependent.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743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Inverses without and element</a:t>
            </a:r>
            <a:r>
              <a:rPr lang="en-US" baseline="0" dirty="0" smtClean="0"/>
              <a:t> </a:t>
            </a:r>
            <a:r>
              <a:rPr lang="en-US" dirty="0" smtClean="0"/>
              <a:t>inverse are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703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Trivial eigenvectors</a:t>
            </a:r>
            <a:r>
              <a:rPr lang="en-US" baseline="0" dirty="0" smtClean="0"/>
              <a:t> exist, but more complicated cases are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16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Pseudoinverse</a:t>
            </a:r>
            <a:r>
              <a:rPr lang="en-US" dirty="0" smtClean="0"/>
              <a:t> may</a:t>
            </a:r>
            <a:r>
              <a:rPr lang="en-US" baseline="0" dirty="0" smtClean="0"/>
              <a:t> be a better match for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87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</a:t>
            </a:r>
            <a:r>
              <a:rPr lang="en-US" baseline="0" dirty="0" smtClean="0"/>
              <a:t> set of theoretical work is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80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signal</a:t>
            </a:r>
            <a:r>
              <a:rPr lang="en-US" baseline="0" dirty="0" smtClean="0"/>
              <a:t> processing uses linear algebra of dense real numbers.  New applications require linear algebra of sparse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783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523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616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Comparison with relational (i.e.,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SQL) algebra.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arrays bridge strings, adjacency matrices and graphs.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0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 arrays operations are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composable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enabling complex queries to be constructed with a few lines.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5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Exploded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schema allows all data to be indexed and accessed quickly in a triple store.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44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3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arrays are new algebra for strict totally ordered sets.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2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7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dirty="0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1" y="442914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7547" y="7223711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</p:sldLayoutIdLst>
  <p:txStyles>
    <p:titleStyle>
      <a:lvl1pPr algn="ctr" eaLnBrk="1" hangingPunct="1">
        <a:lnSpc>
          <a:spcPts val="30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30" y="7216767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1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757363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25" y="442913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75" y="509588"/>
            <a:ext cx="358775" cy="428625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0" y="449263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60438" indent="-381000" algn="l" defTabSz="1019175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3025" indent="-255588" algn="l" defTabSz="1019175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2438" indent="-131763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8350" indent="-209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5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527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99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71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1" y="2847976"/>
            <a:ext cx="8229599" cy="2596312"/>
          </a:xfrm>
        </p:spPr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Kepner</a:t>
            </a:r>
            <a:endParaRPr lang="en-US" dirty="0" smtClean="0"/>
          </a:p>
          <a:p>
            <a:r>
              <a:rPr lang="en-US" sz="2000" dirty="0" smtClean="0"/>
              <a:t>Lecture 2: Group Theory</a:t>
            </a:r>
          </a:p>
          <a:p>
            <a:r>
              <a:rPr lang="en-US" sz="2000" dirty="0" smtClean="0"/>
              <a:t>Spreadsheets, Big Tables, and the</a:t>
            </a:r>
            <a:br>
              <a:rPr lang="en-US" sz="2000" dirty="0" smtClean="0"/>
            </a:br>
            <a:r>
              <a:rPr lang="en-US" sz="2000" dirty="0" smtClean="0"/>
              <a:t>Algebra of Associative Arrays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087294"/>
          </a:xfrm>
        </p:spPr>
        <p:txBody>
          <a:bodyPr/>
          <a:lstStyle/>
          <a:p>
            <a:r>
              <a:rPr lang="en-US" dirty="0" smtClean="0"/>
              <a:t>Signal Processing on Databases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1134" y="6359343"/>
            <a:ext cx="467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This work is sponsored by the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Department </a:t>
            </a:r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of the Air Force under Air Force Contract #FA8721-05-C-0002.  Opinions, interpretations, recommendations and conclusions are those of the authors and are not necessarily endorsed by the United States Government.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Associative Array Values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9492" y="1168446"/>
            <a:ext cx="7772400" cy="4522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Value requirements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Diverse types: integers,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reals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 strings, …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Sortable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Set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Let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be an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ＭＳ Ｐゴシック" charset="0"/>
              </a:rPr>
              <a:t>infinite strict totally ordered set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ＭＳ Ｐゴシック" charset="0"/>
              </a:rPr>
              <a:t>Total order is an implementation (not theoretical) requirement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ＭＳ Ｐゴシック" charset="0"/>
              </a:rPr>
              <a:t>All values (and keys) will be drawn from this set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Allowable operations for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kumimoji="0" lang="en-US" sz="20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kumimoji="0" lang="en-US" sz="20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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520700" marR="0" lvl="1" indent="0" algn="ctr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&lt;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             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=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                  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&gt;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Special symbols: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Ø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, -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, +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≤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+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	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is always true	(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+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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618FF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≥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-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	is always true	(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-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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  <a:sym typeface="Symbol"/>
              </a:rPr>
              <a:t>	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Ø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	is the empty set	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(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Ø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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)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22117" y="6392232"/>
            <a:ext cx="8231187" cy="33916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Above properties are consistent with strict totally ordered </a:t>
            </a:r>
            <a:r>
              <a:rPr lang="en-US" sz="1800" b="1" dirty="0" smtClean="0"/>
              <a:t>sets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Collision Function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f()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79462" y="1160703"/>
            <a:ext cx="8945547" cy="4522788"/>
          </a:xfrm>
          <a:prstGeom prst="rect">
            <a:avLst/>
          </a:prstGeom>
          <a:extLst/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Collision function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f(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can have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two contexts (</a:t>
            </a:r>
            <a:r>
              <a:rPr lang="en-US" sz="1800" kern="1200" dirty="0" smtClean="0">
                <a:solidFill>
                  <a:srgbClr val="0000FF"/>
                </a:solidFill>
                <a:sym typeface="Symbol"/>
              </a:rPr>
              <a:t> 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three conditions (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&lt; = &gt;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 + 5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 possible outcomes (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/>
              <a:t>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) [or sets of these]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Combinations result in an enormous number of functions (~10</a:t>
            </a:r>
            <a:r>
              <a:rPr lang="en-US" sz="2000" b="0" baseline="30000" dirty="0" smtClean="0">
                <a:latin typeface="Arial" charset="0"/>
                <a:ea typeface="ＭＳ Ｐゴシック" charset="0"/>
                <a:cs typeface="ＭＳ Ｐゴシック" charset="0"/>
              </a:rPr>
              <a:t>30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) and an even greater number of associative array algebras (function pairs)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Impressive level of functionality given minimal assumptions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Focus on “nice” collision functions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Keys are not used inside the function; results are single valued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No tests on special symbols</a:t>
            </a: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f(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    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&lt;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/>
              <a:t>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1800" b="0" dirty="0" smtClean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    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=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dirty="0" smtClean="0"/>
              <a:t>     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1800" b="0" dirty="0" smtClean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    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&gt;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/>
              <a:t>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03972" y="6247999"/>
            <a:ext cx="8231187" cy="62854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Above properties are consistent with strict totally ordered </a:t>
            </a:r>
            <a:r>
              <a:rPr lang="en-US" sz="1800" b="1" dirty="0" smtClean="0"/>
              <a:t>sets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Note: </a:t>
            </a:r>
            <a:r>
              <a:rPr lang="en-US" sz="180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US" sz="1800" b="1" dirty="0" smtClean="0"/>
              <a:t>is handled by </a:t>
            </a:r>
            <a:r>
              <a:rPr lang="en-US" sz="1800" dirty="0" smtClean="0">
                <a:solidFill>
                  <a:srgbClr val="0000FF"/>
                </a:solidFill>
                <a:sym typeface="Symbol"/>
              </a:rPr>
              <a:t> </a:t>
            </a:r>
            <a:r>
              <a:rPr lang="en-US" sz="1800" b="1" dirty="0" smtClean="0"/>
              <a:t>; not passed into </a:t>
            </a:r>
            <a:r>
              <a:rPr lang="en-US" sz="1800" dirty="0" smtClean="0">
                <a:solidFill>
                  <a:srgbClr val="0000FF"/>
                </a:solidFill>
              </a:rPr>
              <a:t>f()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200150"/>
            <a:ext cx="9007651" cy="5740055"/>
          </a:xfrm>
        </p:spPr>
        <p:txBody>
          <a:bodyPr/>
          <a:lstStyle/>
          <a:p>
            <a:r>
              <a:rPr lang="en-US" b="0" dirty="0" smtClean="0"/>
              <a:t>Concatenation of values (or keys) can be represented by using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/>
              <a:t> or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dirty="0" smtClean="0"/>
              <a:t> as collision function</a:t>
            </a:r>
          </a:p>
          <a:p>
            <a:pPr lvl="1"/>
            <a:r>
              <a:rPr lang="en-US" b="0" dirty="0" smtClean="0"/>
              <a:t>Requires generalizing values to sets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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 smtClean="0"/>
          </a:p>
          <a:p>
            <a:r>
              <a:rPr lang="en-US" b="0" dirty="0" smtClean="0"/>
              <a:t>Allowable operations for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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/>
          </a:p>
          <a:p>
            <a:pPr lvl="1">
              <a:buNone/>
            </a:pPr>
            <a:r>
              <a:rPr lang="en-US" b="0" dirty="0" smtClean="0"/>
              <a:t>				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/>
              </a:rPr>
              <a:t>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/>
              <a:t>	 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/>
              </a:rPr>
              <a:t>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b="0" dirty="0" smtClean="0"/>
          </a:p>
          <a:p>
            <a:r>
              <a:rPr lang="en-US" b="0" dirty="0" smtClean="0"/>
              <a:t>Special symbols: 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Ø,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 smtClean="0"/>
          </a:p>
          <a:p>
            <a:pPr lvl="1">
              <a:buNone/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v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Ø = Ø </a:t>
            </a:r>
            <a:r>
              <a:rPr lang="en-US" b="0" dirty="0" smtClean="0"/>
              <a:t>	annihilator (but never reached, so identify)</a:t>
            </a:r>
          </a:p>
          <a:p>
            <a:pPr lvl="1">
              <a:buNone/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v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 =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US" b="0" dirty="0" smtClean="0"/>
              <a:t>	annihilator</a:t>
            </a:r>
          </a:p>
          <a:p>
            <a:pPr lvl="1">
              <a:buNone/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v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 = v	 </a:t>
            </a:r>
            <a:r>
              <a:rPr lang="en-US" b="0" dirty="0" smtClean="0"/>
              <a:t>	identity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v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Ø = v</a:t>
            </a:r>
            <a:r>
              <a:rPr lang="en-US" b="0" kern="1200" dirty="0" smtClean="0">
                <a:solidFill>
                  <a:srgbClr val="0000FF"/>
                </a:solidFill>
                <a:cs typeface="Arial"/>
                <a:sym typeface="Symbol"/>
              </a:rPr>
              <a:t>	</a:t>
            </a:r>
            <a:r>
              <a:rPr lang="en-US" sz="1800" b="0" kern="1200" dirty="0" smtClean="0">
                <a:solidFill>
                  <a:schemeClr val="dk1"/>
                </a:solidFill>
                <a:cs typeface="Arial"/>
                <a:sym typeface="Symbol"/>
              </a:rPr>
              <a:t>identity</a:t>
            </a:r>
            <a:endParaRPr lang="en-US" sz="1800" b="0" dirty="0" smtClean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Possible operators: </a:t>
            </a:r>
            <a:r>
              <a:rPr lang="en-US" b="0" dirty="0" smtClean="0"/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kern="1200" dirty="0" smtClean="0">
                <a:sym typeface="Symbol"/>
              </a:rPr>
              <a:t>,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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,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kern="1200" dirty="0" smtClean="0">
                <a:sym typeface="Symbol"/>
              </a:rPr>
              <a:t>,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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</a:t>
            </a:r>
            <a:endParaRPr lang="en-US" b="0" kern="1200" dirty="0" smtClean="0">
              <a:solidFill>
                <a:schemeClr val="dk1"/>
              </a:solidFill>
              <a:cs typeface="Arial"/>
              <a:sym typeface="Symbol"/>
            </a:endParaRPr>
          </a:p>
          <a:p>
            <a:pPr lvl="1">
              <a:buNone/>
            </a:pPr>
            <a:endParaRPr lang="en-US" b="0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What About Concatenation?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13668" y="6267068"/>
            <a:ext cx="8231187" cy="65885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Concatenating collision functions are very useful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Can be handled by extending values to be sets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Multiply Framework</a:t>
            </a:r>
            <a:endParaRPr lang="en-US" dirty="0"/>
          </a:p>
        </p:txBody>
      </p:sp>
      <p:sp>
        <p:nvSpPr>
          <p:cNvPr id="131" name="Rectangle 2"/>
          <p:cNvSpPr txBox="1">
            <a:spLocks noChangeArrowheads="1"/>
          </p:cNvSpPr>
          <p:nvPr/>
        </p:nvSpPr>
        <p:spPr>
          <a:xfrm>
            <a:off x="724605" y="4031825"/>
            <a:ext cx="8945973" cy="2935288"/>
          </a:xfrm>
          <a:prstGeom prst="rect">
            <a:avLst/>
          </a:prstGeom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Graphs can be represented as a sparse matrices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</a:rPr>
              <a:t>Multiply by adjacency matrix </a:t>
            </a:r>
            <a:r>
              <a:rPr lang="en-US" b="0" dirty="0" smtClean="0">
                <a:latin typeface="Arial" charset="0"/>
                <a:ea typeface="ＭＳ Ｐゴシック" charset="0"/>
                <a:sym typeface="Wingdings" charset="0"/>
              </a:rPr>
              <a:t> </a:t>
            </a:r>
            <a:r>
              <a:rPr lang="en-US" b="0" dirty="0" smtClean="0">
                <a:latin typeface="Arial" charset="0"/>
                <a:ea typeface="ＭＳ Ｐゴシック" charset="0"/>
              </a:rPr>
              <a:t>step to neighbor vertices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</a:rPr>
              <a:t>Work-efficient implementation from sparse data structures</a:t>
            </a:r>
          </a:p>
          <a:p>
            <a:pPr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Graph algorithms reduce to products on semi-rings: 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altLang="ja-JP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</a:t>
            </a:r>
            <a:r>
              <a:rPr lang="en-US" altLang="ja-JP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A</a:t>
            </a:r>
            <a:r>
              <a:rPr lang="en-US" altLang="ja-JP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sym typeface="Symbol" charset="0"/>
              </a:rPr>
              <a:t></a:t>
            </a:r>
            <a:r>
              <a:rPr lang="en-US" altLang="ja-JP" b="0" dirty="0" smtClean="0">
                <a:latin typeface="Arial" charset="0"/>
                <a:ea typeface="ＭＳ Ｐゴシック" charset="0"/>
              </a:rPr>
              <a:t> : associative, distributes over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endParaRPr lang="en-US" altLang="ja-JP" b="0" dirty="0" smtClean="0">
              <a:latin typeface="Arial" charset="0"/>
              <a:ea typeface="ＭＳ Ｐゴシック" charset="0"/>
              <a:sym typeface="Symbol" charset="0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altLang="ja-JP" b="0" dirty="0" smtClean="0">
                <a:latin typeface="Arial" charset="0"/>
                <a:ea typeface="ＭＳ Ｐゴシック" charset="0"/>
              </a:rPr>
              <a:t> : associative, commutative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</a:rPr>
              <a:t>Examples:    +.*         min.+           </a:t>
            </a:r>
            <a:r>
              <a:rPr lang="en-US" b="0" dirty="0" err="1" smtClean="0">
                <a:latin typeface="Arial" charset="0"/>
                <a:ea typeface="ＭＳ Ｐゴシック" charset="0"/>
              </a:rPr>
              <a:t>or.and</a:t>
            </a:r>
            <a:endParaRPr lang="en-US" b="0" dirty="0">
              <a:latin typeface="Arial" charset="0"/>
              <a:ea typeface="ＭＳ Ｐゴシック" charset="0"/>
            </a:endParaRPr>
          </a:p>
        </p:txBody>
      </p:sp>
      <p:sp>
        <p:nvSpPr>
          <p:cNvPr id="132" name="Oval 3"/>
          <p:cNvSpPr>
            <a:spLocks noChangeAspect="1" noChangeArrowheads="1"/>
          </p:cNvSpPr>
          <p:nvPr/>
        </p:nvSpPr>
        <p:spPr bwMode="auto">
          <a:xfrm>
            <a:off x="4593343" y="2066043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" name="Rectangle 4"/>
          <p:cNvSpPr>
            <a:spLocks noChangeAspect="1" noChangeArrowheads="1"/>
          </p:cNvSpPr>
          <p:nvPr/>
        </p:nvSpPr>
        <p:spPr bwMode="auto">
          <a:xfrm>
            <a:off x="4528256" y="1346906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4" name="Oval 5"/>
          <p:cNvSpPr>
            <a:spLocks noChangeAspect="1" noChangeArrowheads="1"/>
          </p:cNvSpPr>
          <p:nvPr/>
        </p:nvSpPr>
        <p:spPr bwMode="auto">
          <a:xfrm>
            <a:off x="4593343" y="3048706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5" name="Oval 6"/>
          <p:cNvSpPr>
            <a:spLocks noChangeAspect="1" noChangeArrowheads="1"/>
          </p:cNvSpPr>
          <p:nvPr/>
        </p:nvSpPr>
        <p:spPr bwMode="auto">
          <a:xfrm>
            <a:off x="4593343" y="1411993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6" name="Oval 7"/>
          <p:cNvSpPr>
            <a:spLocks noChangeAspect="1" noChangeArrowheads="1"/>
          </p:cNvSpPr>
          <p:nvPr/>
        </p:nvSpPr>
        <p:spPr bwMode="auto">
          <a:xfrm>
            <a:off x="4593343" y="173901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7" name="Oval 8"/>
          <p:cNvSpPr>
            <a:spLocks noChangeAspect="1" noChangeArrowheads="1"/>
          </p:cNvSpPr>
          <p:nvPr/>
        </p:nvSpPr>
        <p:spPr bwMode="auto">
          <a:xfrm>
            <a:off x="4593343" y="2394656"/>
            <a:ext cx="136525" cy="1365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8" name="Oval 9"/>
          <p:cNvSpPr>
            <a:spLocks noChangeAspect="1" noChangeArrowheads="1"/>
          </p:cNvSpPr>
          <p:nvPr/>
        </p:nvSpPr>
        <p:spPr bwMode="auto">
          <a:xfrm>
            <a:off x="4593343" y="2721681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9" name="Oval 10"/>
          <p:cNvSpPr>
            <a:spLocks noChangeAspect="1" noChangeArrowheads="1"/>
          </p:cNvSpPr>
          <p:nvPr/>
        </p:nvSpPr>
        <p:spPr bwMode="auto">
          <a:xfrm>
            <a:off x="4593343" y="337731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0" name="Rectangle 11"/>
          <p:cNvSpPr>
            <a:spLocks noChangeAspect="1" noChangeArrowheads="1"/>
          </p:cNvSpPr>
          <p:nvPr/>
        </p:nvSpPr>
        <p:spPr bwMode="auto">
          <a:xfrm>
            <a:off x="3536068" y="1346906"/>
            <a:ext cx="258763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" name="Text Box 12"/>
          <p:cNvSpPr txBox="1">
            <a:spLocks noChangeArrowheads="1"/>
          </p:cNvSpPr>
          <p:nvPr/>
        </p:nvSpPr>
        <p:spPr bwMode="auto">
          <a:xfrm>
            <a:off x="3485268" y="353448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sp>
        <p:nvSpPr>
          <p:cNvPr id="142" name="Text Box 13"/>
          <p:cNvSpPr txBox="1">
            <a:spLocks noChangeArrowheads="1"/>
          </p:cNvSpPr>
          <p:nvPr/>
        </p:nvSpPr>
        <p:spPr bwMode="auto">
          <a:xfrm>
            <a:off x="4361568" y="3534481"/>
            <a:ext cx="78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</a:rPr>
              <a:t>T</a:t>
            </a: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grpSp>
        <p:nvGrpSpPr>
          <p:cNvPr id="143" name="Group 14"/>
          <p:cNvGrpSpPr>
            <a:grpSpLocks/>
          </p:cNvGrpSpPr>
          <p:nvPr/>
        </p:nvGrpSpPr>
        <p:grpSpPr bwMode="auto">
          <a:xfrm>
            <a:off x="3601156" y="1411993"/>
            <a:ext cx="136525" cy="2101850"/>
            <a:chOff x="2017" y="814"/>
            <a:chExt cx="86" cy="1324"/>
          </a:xfrm>
        </p:grpSpPr>
        <p:sp>
          <p:nvSpPr>
            <p:cNvPr id="144" name="Oval 15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6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7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8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9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20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21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51" name="Group 22"/>
          <p:cNvGrpSpPr>
            <a:grpSpLocks/>
          </p:cNvGrpSpPr>
          <p:nvPr/>
        </p:nvGrpSpPr>
        <p:grpSpPr bwMode="auto">
          <a:xfrm>
            <a:off x="6037968" y="1186568"/>
            <a:ext cx="3130550" cy="2324100"/>
            <a:chOff x="3552" y="672"/>
            <a:chExt cx="1972" cy="1464"/>
          </a:xfrm>
        </p:grpSpPr>
        <p:grpSp>
          <p:nvGrpSpPr>
            <p:cNvPr id="152" name="Group 23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200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1" name="Freeform 25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53" name="Group 26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198" name="Line 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9" name="Freeform 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54" name="Group 29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196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7" name="Freeform 3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5" name="Oval 32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800">
                <a:latin typeface="Verdana" charset="0"/>
              </a:endParaRPr>
            </a:p>
          </p:txBody>
        </p:sp>
        <p:grpSp>
          <p:nvGrpSpPr>
            <p:cNvPr id="156" name="Group 33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194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8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5" name="Freeform 35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7" name="Text Box 36"/>
            <p:cNvSpPr txBox="1">
              <a:spLocks noChangeArrowheads="1"/>
            </p:cNvSpPr>
            <p:nvPr/>
          </p:nvSpPr>
          <p:spPr bwMode="auto">
            <a:xfrm>
              <a:off x="3589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8" name="Text Box 37"/>
            <p:cNvSpPr txBox="1">
              <a:spLocks noChangeArrowheads="1"/>
            </p:cNvSpPr>
            <p:nvPr/>
          </p:nvSpPr>
          <p:spPr bwMode="auto">
            <a:xfrm>
              <a:off x="4545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9" name="Text Box 38"/>
            <p:cNvSpPr txBox="1">
              <a:spLocks noChangeArrowheads="1"/>
            </p:cNvSpPr>
            <p:nvPr/>
          </p:nvSpPr>
          <p:spPr bwMode="auto">
            <a:xfrm>
              <a:off x="3601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60" name="Text Box 39"/>
            <p:cNvSpPr txBox="1">
              <a:spLocks noChangeArrowheads="1"/>
            </p:cNvSpPr>
            <p:nvPr/>
          </p:nvSpPr>
          <p:spPr bwMode="auto">
            <a:xfrm>
              <a:off x="3552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61" name="Text Box 40"/>
            <p:cNvSpPr txBox="1">
              <a:spLocks noChangeArrowheads="1"/>
            </p:cNvSpPr>
            <p:nvPr/>
          </p:nvSpPr>
          <p:spPr bwMode="auto">
            <a:xfrm>
              <a:off x="4557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62" name="Oval 41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42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43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44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66" name="Group 45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192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3" name="Freeform 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7" name="Group 48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190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1" name="Freeform 5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8" name="Group 51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188" name="Line 5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9" name="Freeform 5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9" name="Group 54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186" name="Line 5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7" name="Freeform 5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0" name="Group 57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184" name="Line 5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5" name="Freeform 5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1" name="Group 60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182" name="Line 6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3" name="Freeform 62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2" name="Group 63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180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095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6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3" name="Group 66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178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9" name="Freeform 6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74" name="Text Box 69"/>
            <p:cNvSpPr txBox="1">
              <a:spLocks noChangeArrowheads="1"/>
            </p:cNvSpPr>
            <p:nvPr/>
          </p:nvSpPr>
          <p:spPr bwMode="auto">
            <a:xfrm>
              <a:off x="4537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75" name="Text Box 70"/>
            <p:cNvSpPr txBox="1">
              <a:spLocks noChangeArrowheads="1"/>
            </p:cNvSpPr>
            <p:nvPr/>
          </p:nvSpPr>
          <p:spPr bwMode="auto">
            <a:xfrm>
              <a:off x="5337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76" name="Oval 71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72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2" name="Group 73"/>
          <p:cNvGrpSpPr>
            <a:grpSpLocks/>
          </p:cNvGrpSpPr>
          <p:nvPr/>
        </p:nvGrpSpPr>
        <p:grpSpPr bwMode="auto">
          <a:xfrm>
            <a:off x="1084968" y="1346906"/>
            <a:ext cx="2230438" cy="2233612"/>
            <a:chOff x="432" y="773"/>
            <a:chExt cx="1405" cy="1407"/>
          </a:xfrm>
        </p:grpSpPr>
        <p:sp>
          <p:nvSpPr>
            <p:cNvPr id="203" name="Oval 74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Rectangle 75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76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77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78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79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80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81"/>
            <p:cNvSpPr>
              <a:spLocks noChangeAspect="1" noChangeArrowheads="1"/>
            </p:cNvSpPr>
            <p:nvPr/>
          </p:nvSpPr>
          <p:spPr bwMode="auto">
            <a:xfrm>
              <a:off x="1504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82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83"/>
            <p:cNvSpPr>
              <a:spLocks noChangeAspect="1" noChangeArrowheads="1"/>
            </p:cNvSpPr>
            <p:nvPr/>
          </p:nvSpPr>
          <p:spPr bwMode="auto">
            <a:xfrm>
              <a:off x="473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84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85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86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87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88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89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90"/>
            <p:cNvSpPr>
              <a:spLocks noChangeAspect="1" noChangeArrowheads="1"/>
            </p:cNvSpPr>
            <p:nvPr/>
          </p:nvSpPr>
          <p:spPr bwMode="auto">
            <a:xfrm>
              <a:off x="679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Oval 91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Oval 92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Oval 93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Oval 94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Oval 95"/>
            <p:cNvSpPr>
              <a:spLocks noChangeAspect="1" noChangeArrowheads="1"/>
            </p:cNvSpPr>
            <p:nvPr/>
          </p:nvSpPr>
          <p:spPr bwMode="auto">
            <a:xfrm>
              <a:off x="885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Oval 96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" name="Oval 97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7" name="Oval 98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8" name="Oval 99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9" name="Oval 100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" name="Oval 101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Oval 102"/>
            <p:cNvSpPr>
              <a:spLocks noChangeAspect="1" noChangeArrowheads="1"/>
            </p:cNvSpPr>
            <p:nvPr/>
          </p:nvSpPr>
          <p:spPr bwMode="auto">
            <a:xfrm>
              <a:off x="1092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Oval 103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Oval 104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Oval 105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Oval 106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Oval 107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" name="Oval 108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" name="Oval 109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9" name="Oval 110"/>
            <p:cNvSpPr>
              <a:spLocks noChangeAspect="1" noChangeArrowheads="1"/>
            </p:cNvSpPr>
            <p:nvPr/>
          </p:nvSpPr>
          <p:spPr bwMode="auto">
            <a:xfrm>
              <a:off x="1298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0" name="Oval 111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1" name="Oval 112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2" name="Oval 113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3" name="Oval 114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4" name="Oval 115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" name="Oval 116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" name="Oval 117"/>
            <p:cNvSpPr>
              <a:spLocks noChangeAspect="1" noChangeArrowheads="1"/>
            </p:cNvSpPr>
            <p:nvPr/>
          </p:nvSpPr>
          <p:spPr bwMode="auto">
            <a:xfrm>
              <a:off x="1711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7" name="Text Box 118"/>
          <p:cNvSpPr txBox="1">
            <a:spLocks noChangeArrowheads="1"/>
          </p:cNvSpPr>
          <p:nvPr/>
        </p:nvSpPr>
        <p:spPr bwMode="auto">
          <a:xfrm>
            <a:off x="1799343" y="3474156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 dirty="0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  <a:latin typeface="Times" charset="0"/>
              </a:rPr>
              <a:t>T</a:t>
            </a:r>
          </a:p>
        </p:txBody>
      </p:sp>
      <p:sp>
        <p:nvSpPr>
          <p:cNvPr id="248" name="Text Box 119"/>
          <p:cNvSpPr txBox="1">
            <a:spLocks noChangeArrowheads="1"/>
          </p:cNvSpPr>
          <p:nvPr/>
        </p:nvSpPr>
        <p:spPr bwMode="auto">
          <a:xfrm>
            <a:off x="3904368" y="217716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  <a:sym typeface="Wingdings" charset="0"/>
              </a:rPr>
              <a:t>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266825"/>
            <a:ext cx="9007651" cy="3009900"/>
          </a:xfrm>
        </p:spPr>
        <p:txBody>
          <a:bodyPr/>
          <a:lstStyle/>
          <a:p>
            <a:r>
              <a:rPr lang="en-US" dirty="0" smtClean="0"/>
              <a:t>Associative arrays can be constructed from a few definitions</a:t>
            </a:r>
          </a:p>
          <a:p>
            <a:r>
              <a:rPr lang="en-US" dirty="0" smtClean="0"/>
              <a:t>Similar to linear algebra, but applicable to a wider range of data</a:t>
            </a:r>
            <a:endParaRPr lang="en-US" dirty="0"/>
          </a:p>
          <a:p>
            <a:r>
              <a:rPr lang="en-US" dirty="0" smtClean="0"/>
              <a:t>Key questions</a:t>
            </a:r>
          </a:p>
          <a:p>
            <a:pPr lvl="1"/>
            <a:r>
              <a:rPr lang="en-US" dirty="0" smtClean="0"/>
              <a:t>Which linear algebra properties do apply to associative arrays (intuitive)</a:t>
            </a:r>
          </a:p>
          <a:p>
            <a:pPr lvl="1"/>
            <a:r>
              <a:rPr lang="en-US" dirty="0" smtClean="0"/>
              <a:t>Which linear algebra properties do not apply to associative arrays (watch out)</a:t>
            </a:r>
          </a:p>
          <a:p>
            <a:pPr lvl="1"/>
            <a:r>
              <a:rPr lang="en-US" dirty="0" smtClean="0"/>
              <a:t>Which associative array properties do not apply to linear algebra (new)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Questions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3965314" y="4462448"/>
            <a:ext cx="3918418" cy="2436628"/>
          </a:xfrm>
          <a:prstGeom prst="ellipse">
            <a:avLst/>
          </a:prstGeom>
          <a:solidFill>
            <a:schemeClr val="accent2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Linear</a:t>
            </a:r>
          </a:p>
          <a:p>
            <a:pPr algn="r"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Algebra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116509" y="6025653"/>
            <a:ext cx="1282972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watch out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853886" y="4450503"/>
            <a:ext cx="3918418" cy="2436628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 dirty="0"/>
          </a:p>
          <a:p>
            <a:pPr algn="l"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Associative</a:t>
            </a:r>
          </a:p>
          <a:p>
            <a:pPr algn="l"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325972" y="6061485"/>
            <a:ext cx="1090612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intuitive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473063" y="6025653"/>
            <a:ext cx="654595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new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pPr lvl="1"/>
            <a:r>
              <a:rPr lang="en-US" dirty="0" smtClean="0"/>
              <a:t>Binary operators</a:t>
            </a:r>
          </a:p>
          <a:p>
            <a:pPr lvl="1"/>
            <a:r>
              <a:rPr lang="en-US" dirty="0" smtClean="0"/>
              <a:t>Commutative </a:t>
            </a:r>
            <a:r>
              <a:rPr lang="en-US" dirty="0" err="1" smtClean="0"/>
              <a:t>monoids</a:t>
            </a:r>
            <a:endParaRPr lang="en-US" dirty="0" smtClean="0"/>
          </a:p>
          <a:p>
            <a:pPr lvl="1"/>
            <a:r>
              <a:rPr lang="en-US" dirty="0" err="1" smtClean="0"/>
              <a:t>Semirings</a:t>
            </a:r>
            <a:endParaRPr lang="en-US" dirty="0" smtClean="0"/>
          </a:p>
          <a:p>
            <a:pPr lvl="1"/>
            <a:r>
              <a:rPr lang="en-US" dirty="0" err="1" smtClean="0"/>
              <a:t>Feld</a:t>
            </a:r>
            <a:endParaRPr lang="en-US" dirty="0" smtClean="0"/>
          </a:p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69178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Roadmap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1066823" y="5685551"/>
            <a:ext cx="8494893" cy="1354289"/>
          </a:xfrm>
          <a:prstGeom prst="rect">
            <a:avLst/>
          </a:prstGeom>
          <a:solidFill>
            <a:srgbClr val="AED9FF"/>
          </a:solidFill>
          <a:ln w="9525" cmpd="sng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Begin with a few definitions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Expand into many operators; reduce to well behaved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Expand into many operator pairs; reduce to well behaved</a:t>
            </a:r>
          </a:p>
        </p:txBody>
      </p:sp>
      <p:graphicFrame>
        <p:nvGraphicFramePr>
          <p:cNvPr id="12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666104"/>
              </p:ext>
            </p:extLst>
          </p:nvPr>
        </p:nvGraphicFramePr>
        <p:xfrm>
          <a:off x="487387" y="1208793"/>
          <a:ext cx="8905875" cy="443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Straight Connector 5"/>
          <p:cNvCxnSpPr>
            <a:cxnSpLocks noChangeShapeType="1"/>
          </p:cNvCxnSpPr>
          <p:nvPr/>
        </p:nvCxnSpPr>
        <p:spPr bwMode="auto">
          <a:xfrm>
            <a:off x="2132037" y="1407231"/>
            <a:ext cx="0" cy="305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6"/>
          <p:cNvCxnSpPr>
            <a:cxnSpLocks noChangeShapeType="1"/>
          </p:cNvCxnSpPr>
          <p:nvPr/>
        </p:nvCxnSpPr>
        <p:spPr bwMode="auto">
          <a:xfrm>
            <a:off x="5207024" y="1399293"/>
            <a:ext cx="0" cy="305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7"/>
          <p:cNvCxnSpPr>
            <a:cxnSpLocks noChangeShapeType="1"/>
          </p:cNvCxnSpPr>
          <p:nvPr/>
        </p:nvCxnSpPr>
        <p:spPr bwMode="auto">
          <a:xfrm>
            <a:off x="8231212" y="1391356"/>
            <a:ext cx="0" cy="305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4764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70868" y="280248"/>
            <a:ext cx="7989241" cy="925921"/>
          </a:xfrm>
        </p:spPr>
        <p:txBody>
          <a:bodyPr/>
          <a:lstStyle/>
          <a:p>
            <a:r>
              <a:rPr lang="en-US" dirty="0" smtClean="0"/>
              <a:t>Including Concatenation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7387" y="1208793"/>
            <a:ext cx="8905875" cy="4438650"/>
            <a:chOff x="106363" y="809625"/>
            <a:chExt cx="8905875" cy="4438650"/>
          </a:xfrm>
        </p:grpSpPr>
        <p:graphicFrame>
          <p:nvGraphicFramePr>
            <p:cNvPr id="21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73863192"/>
                </p:ext>
              </p:extLst>
            </p:nvPr>
          </p:nvGraphicFramePr>
          <p:xfrm>
            <a:off x="106363" y="809625"/>
            <a:ext cx="8905875" cy="4438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22" name="Straight Connector 5"/>
            <p:cNvCxnSpPr>
              <a:cxnSpLocks noChangeShapeType="1"/>
            </p:cNvCxnSpPr>
            <p:nvPr/>
          </p:nvCxnSpPr>
          <p:spPr bwMode="auto">
            <a:xfrm>
              <a:off x="1751013" y="1008063"/>
              <a:ext cx="0" cy="3057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6"/>
            <p:cNvCxnSpPr>
              <a:cxnSpLocks noChangeShapeType="1"/>
            </p:cNvCxnSpPr>
            <p:nvPr/>
          </p:nvCxnSpPr>
          <p:spPr bwMode="auto">
            <a:xfrm>
              <a:off x="4826000" y="1000125"/>
              <a:ext cx="0" cy="3057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7"/>
            <p:cNvCxnSpPr>
              <a:cxnSpLocks noChangeShapeType="1"/>
            </p:cNvCxnSpPr>
            <p:nvPr/>
          </p:nvCxnSpPr>
          <p:spPr bwMode="auto">
            <a:xfrm>
              <a:off x="7850188" y="992188"/>
              <a:ext cx="0" cy="3057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066825" y="5685546"/>
            <a:ext cx="7772400" cy="828120"/>
          </a:xfrm>
          <a:prstGeom prst="rect">
            <a:avLst/>
          </a:prstGeom>
          <a:solidFill>
            <a:srgbClr val="AED9FF"/>
          </a:solidFill>
          <a:ln w="9525" cmpd="sng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Including concatenation operators expands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semirings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Doesn’t expand vector semi-space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and Commutative Operators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5148279" y="1310894"/>
            <a:ext cx="4740024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Associative</a:t>
            </a:r>
          </a:p>
          <a:p>
            <a:pPr marL="520700" lvl="1" indent="0" algn="ctr">
              <a:lnSpc>
                <a:spcPct val="80000"/>
              </a:lnSpc>
              <a:buFontTx/>
              <a:buNone/>
              <a:defRPr/>
            </a:pPr>
            <a:r>
              <a:rPr lang="en-US" sz="2000" b="0" dirty="0" smtClean="0">
                <a:solidFill>
                  <a:srgbClr val="0000FF"/>
                </a:solidFill>
              </a:rPr>
              <a:t>(v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)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</a:rPr>
              <a:t> =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(v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</a:rPr>
              <a:t>)</a:t>
            </a:r>
            <a:endParaRPr lang="en-US" sz="2000" b="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sz="2000" b="0" dirty="0" smtClean="0"/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18 associative operators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err="1" smtClean="0"/>
              <a:t>Semigroups</a:t>
            </a:r>
            <a:endParaRPr lang="en-US" sz="2000" b="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/>
              <a:t>Groups </a:t>
            </a:r>
            <a:r>
              <a:rPr lang="en-US" sz="2000" b="0" dirty="0" err="1" smtClean="0"/>
              <a:t>wo</a:t>
            </a:r>
            <a:r>
              <a:rPr lang="en-US" sz="2000" b="0" dirty="0" smtClean="0"/>
              <a:t>/inverses</a:t>
            </a:r>
            <a:endParaRPr lang="en-US" sz="2000" b="0" dirty="0"/>
          </a:p>
          <a:p>
            <a:pPr>
              <a:lnSpc>
                <a:spcPct val="80000"/>
              </a:lnSpc>
              <a:defRPr/>
            </a:pPr>
            <a:endParaRPr lang="en-US" sz="2000" b="0" dirty="0" smtClean="0"/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Commutative</a:t>
            </a:r>
          </a:p>
          <a:p>
            <a:pPr marL="520700" lvl="1" indent="0" algn="ctr">
              <a:lnSpc>
                <a:spcPct val="80000"/>
              </a:lnSpc>
              <a:buFontTx/>
              <a:buNone/>
              <a:defRPr/>
            </a:pP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 =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endParaRPr lang="en-US" sz="2000" b="0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sz="2000" b="0" dirty="0" smtClean="0"/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14 associative &amp; commutative operators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/>
              <a:t>Removes </a:t>
            </a:r>
            <a:r>
              <a:rPr lang="en-US" sz="2000" b="0" dirty="0" smtClean="0">
                <a:solidFill>
                  <a:schemeClr val="bg2"/>
                </a:solidFill>
              </a:rPr>
              <a:t>left</a:t>
            </a:r>
            <a:r>
              <a:rPr lang="en-US" sz="2000" b="0" dirty="0" smtClean="0"/>
              <a:t> and </a:t>
            </a:r>
            <a:r>
              <a:rPr lang="en-US" sz="2000" b="0" dirty="0" smtClean="0">
                <a:solidFill>
                  <a:srgbClr val="919191"/>
                </a:solidFill>
              </a:rPr>
              <a:t>right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err="1" smtClean="0"/>
              <a:t>Abelian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Semigroups</a:t>
            </a:r>
            <a:endParaRPr lang="en-US" sz="2000" b="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000" b="0" dirty="0" err="1" smtClean="0"/>
              <a:t>Abelian</a:t>
            </a:r>
            <a:r>
              <a:rPr lang="en-US" sz="2000" b="0" dirty="0" smtClean="0"/>
              <a:t> Groups </a:t>
            </a:r>
            <a:r>
              <a:rPr lang="en-US" sz="2000" b="0" dirty="0" err="1" smtClean="0"/>
              <a:t>wo</a:t>
            </a:r>
            <a:r>
              <a:rPr lang="en-US" sz="2000" b="0" dirty="0" smtClean="0"/>
              <a:t>/inverses</a:t>
            </a:r>
          </a:p>
          <a:p>
            <a:pPr>
              <a:lnSpc>
                <a:spcPct val="80000"/>
              </a:lnSpc>
              <a:defRPr/>
            </a:pPr>
            <a:endParaRPr lang="en-US" sz="2000" b="0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046388"/>
              </p:ext>
            </p:extLst>
          </p:nvPr>
        </p:nvGraphicFramePr>
        <p:xfrm>
          <a:off x="274654" y="1206067"/>
          <a:ext cx="4627562" cy="550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976"/>
                <a:gridCol w="1380701"/>
                <a:gridCol w="838283"/>
                <a:gridCol w="801301"/>
                <a:gridCol w="801301"/>
              </a:tblGrid>
              <a:tr h="340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Operator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</a:t>
                      </a:r>
                      <a:endPara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 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= 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&gt;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left</a:t>
                      </a:r>
                      <a:endParaRPr lang="en-US" sz="1800" b="0" i="0" u="none" strike="noStrike" baseline="-25000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left</a:t>
                      </a:r>
                      <a:endParaRPr lang="en-US" sz="1800" b="0" i="0" u="none" strike="noStrike" baseline="-25000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919191"/>
                          </a:solidFill>
                          <a:effectLst/>
                          <a:latin typeface="Arial"/>
                        </a:rPr>
                        <a:t>43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right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919191"/>
                          </a:solidFill>
                          <a:effectLst/>
                          <a:latin typeface="Arial"/>
                        </a:rPr>
                        <a:t>44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right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86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96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127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147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148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169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170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 smtClean="0"/>
              <a:t>14 x 14 = 196 Pairs of </a:t>
            </a:r>
            <a:r>
              <a:rPr lang="en-US" b="0" dirty="0" err="1" smtClean="0"/>
              <a:t>Abelian</a:t>
            </a:r>
            <a:r>
              <a:rPr lang="en-US" b="0" dirty="0" smtClean="0"/>
              <a:t> </a:t>
            </a:r>
            <a:r>
              <a:rPr lang="en-US" b="0" dirty="0" err="1" smtClean="0"/>
              <a:t>Semigroup</a:t>
            </a:r>
            <a:r>
              <a:rPr lang="en-US" b="0" dirty="0" smtClean="0"/>
              <a:t> operators</a:t>
            </a:r>
          </a:p>
          <a:p>
            <a:r>
              <a:rPr lang="en-US" b="0" dirty="0" smtClean="0"/>
              <a:t>Distributive</a:t>
            </a:r>
          </a:p>
          <a:p>
            <a:pPr lvl="1">
              <a:buNone/>
            </a:pPr>
            <a:r>
              <a:rPr lang="en-US" b="0" dirty="0" smtClean="0">
                <a:solidFill>
                  <a:srgbClr val="0000FF"/>
                </a:solidFill>
              </a:rPr>
              <a:t>			v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olidFill>
                  <a:srgbClr val="0000FF"/>
                </a:solidFill>
              </a:rPr>
              <a:t> (v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 smtClean="0">
                <a:solidFill>
                  <a:srgbClr val="0000FF"/>
                </a:solidFill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) = (v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olidFill>
                  <a:srgbClr val="0000FF"/>
                </a:solidFill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>
                <a:solidFill>
                  <a:srgbClr val="0000FF"/>
                </a:solidFill>
              </a:rPr>
              <a:t>)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 smtClean="0">
                <a:solidFill>
                  <a:srgbClr val="0000FF"/>
                </a:solidFill>
              </a:rPr>
              <a:t> (v</a:t>
            </a:r>
            <a:r>
              <a:rPr lang="en-US" b="0" baseline="-25000" dirty="0" smtClean="0">
                <a:solidFill>
                  <a:srgbClr val="0000FF"/>
                </a:solidFill>
              </a:rPr>
              <a:t>1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dirty="0" smtClean="0"/>
          </a:p>
          <a:p>
            <a:r>
              <a:rPr lang="en-US" b="0" dirty="0" smtClean="0"/>
              <a:t>74 distributive operator pairs</a:t>
            </a:r>
          </a:p>
          <a:p>
            <a:pPr lvl="1"/>
            <a:r>
              <a:rPr lang="en-US" b="0" dirty="0" err="1" smtClean="0"/>
              <a:t>Semirings</a:t>
            </a:r>
            <a:endParaRPr lang="en-US" b="0" dirty="0" smtClean="0"/>
          </a:p>
          <a:p>
            <a:pPr lvl="1"/>
            <a:r>
              <a:rPr lang="en-US" b="0" dirty="0" smtClean="0"/>
              <a:t>Rings without inverses and without identity elements</a:t>
            </a:r>
            <a:endParaRPr lang="en-US" b="0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Distributive Operator Pairs</a:t>
            </a:r>
            <a:endParaRPr lang="en-US" dirty="0"/>
          </a:p>
        </p:txBody>
      </p:sp>
      <p:sp>
        <p:nvSpPr>
          <p:cNvPr id="9" name="Rectangle 200"/>
          <p:cNvSpPr>
            <a:spLocks noChangeArrowheads="1"/>
          </p:cNvSpPr>
          <p:nvPr/>
        </p:nvSpPr>
        <p:spPr bwMode="auto">
          <a:xfrm>
            <a:off x="579438" y="5613400"/>
            <a:ext cx="8277225" cy="337804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1/3 of possible operator pairs are </a:t>
            </a:r>
            <a:r>
              <a:rPr lang="en-US" sz="1800" b="1" dirty="0" err="1"/>
              <a:t>semirings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What are Spreadsheets?</a:t>
            </a:r>
          </a:p>
          <a:p>
            <a:pPr lvl="1"/>
            <a:r>
              <a:rPr lang="en-US" dirty="0" smtClean="0"/>
              <a:t>Theoretical Goals</a:t>
            </a:r>
          </a:p>
          <a:p>
            <a:pPr lvl="1"/>
            <a:r>
              <a:rPr lang="en-US" dirty="0" smtClean="0"/>
              <a:t>Associative Arrays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163450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153240"/>
            <a:ext cx="7989241" cy="925921"/>
          </a:xfrm>
        </p:spPr>
        <p:txBody>
          <a:bodyPr/>
          <a:lstStyle/>
          <a:p>
            <a:r>
              <a:rPr lang="en-US" dirty="0" smtClean="0"/>
              <a:t>Distributive Operator Pairs with</a:t>
            </a:r>
            <a:br>
              <a:rPr lang="en-US" dirty="0" smtClean="0"/>
            </a:br>
            <a:r>
              <a:rPr lang="en-US" dirty="0" smtClean="0"/>
              <a:t>Annihilators (0) and Identities (1)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936625" y="1351668"/>
            <a:ext cx="7632700" cy="52863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 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000" b="0" dirty="0" smtClean="0"/>
              <a:t>identity:		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0 =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	0 = </a:t>
            </a:r>
            <a:r>
              <a:rPr lang="en-US" sz="20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 smtClean="0">
                <a:solidFill>
                  <a:srgbClr val="0000FF"/>
                </a:solidFill>
              </a:rPr>
              <a:t>, -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+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/>
              <a:t>identity</a:t>
            </a:r>
            <a:r>
              <a:rPr lang="en-US" sz="2000" b="0" dirty="0"/>
              <a:t>:	</a:t>
            </a:r>
            <a:r>
              <a:rPr lang="en-US" sz="2000" b="0" dirty="0" smtClean="0"/>
              <a:t>	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olidFill>
                  <a:srgbClr val="0000FF"/>
                </a:solidFill>
              </a:rPr>
              <a:t> 1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	</a:t>
            </a:r>
            <a:r>
              <a:rPr lang="en-US" sz="2000" b="0" dirty="0" smtClean="0">
                <a:solidFill>
                  <a:srgbClr val="0000FF"/>
                </a:solidFill>
              </a:rPr>
              <a:t>1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err="1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</a:rPr>
              <a:t>-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+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/>
              <a:t>annihilator:	</a:t>
            </a:r>
            <a:r>
              <a:rPr lang="en-US" sz="2000" b="0" dirty="0">
                <a:solidFill>
                  <a:srgbClr val="0000FF"/>
                </a:solidFill>
              </a:rPr>
              <a:t>v</a:t>
            </a:r>
            <a:r>
              <a:rPr lang="en-US" sz="2000" b="0" baseline="-25000" dirty="0">
                <a:solidFill>
                  <a:srgbClr val="0000FF"/>
                </a:solidFill>
              </a:rPr>
              <a:t>1</a:t>
            </a:r>
            <a:r>
              <a:rPr lang="en-US" sz="2000" b="0" dirty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</a:rPr>
              <a:t>0 = </a:t>
            </a:r>
            <a:r>
              <a:rPr lang="en-US" sz="2000" b="0" dirty="0" smtClean="0">
                <a:solidFill>
                  <a:srgbClr val="0000FF"/>
                </a:solidFill>
              </a:rPr>
              <a:t>0	</a:t>
            </a:r>
            <a:r>
              <a:rPr lang="en-US" sz="2000" b="0" dirty="0">
                <a:solidFill>
                  <a:srgbClr val="0000FF"/>
                </a:solidFill>
              </a:rPr>
              <a:t>0 = </a:t>
            </a:r>
            <a:r>
              <a:rPr lang="en-US" sz="2000" b="0" dirty="0" err="1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</a:rPr>
              <a:t>-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+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000" b="0" dirty="0" smtClean="0"/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/>
              <a:t> 12 </a:t>
            </a:r>
            <a:r>
              <a:rPr lang="en-US" sz="2000" b="0" dirty="0" err="1" smtClean="0"/>
              <a:t>Semirings</a:t>
            </a:r>
            <a:r>
              <a:rPr lang="en-US" sz="2000" b="0" dirty="0" smtClean="0"/>
              <a:t> with appropriate </a:t>
            </a:r>
            <a:r>
              <a:rPr lang="en-US" sz="2000" b="0" dirty="0" smtClean="0">
                <a:solidFill>
                  <a:srgbClr val="0000FF"/>
                </a:solidFill>
              </a:rPr>
              <a:t>0 1</a:t>
            </a:r>
            <a:r>
              <a:rPr lang="en-US" sz="2000" b="0" dirty="0" smtClean="0"/>
              <a:t> set (4 with two)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/>
              <a:t> 16 total over six operators: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max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max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min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min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>
                <a:solidFill>
                  <a:srgbClr val="0000FF"/>
                </a:solidFill>
              </a:rPr>
              <a:t>-</a:t>
            </a:r>
            <a:r>
              <a:rPr lang="en-US" sz="2000" b="0" kern="1200" baseline="-250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>
                <a:solidFill>
                  <a:srgbClr val="0000FF"/>
                </a:solidFill>
              </a:rPr>
              <a:t>+</a:t>
            </a:r>
            <a:r>
              <a:rPr lang="en-US" sz="2000" b="0" kern="1200" baseline="-250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endParaRPr lang="en-US" sz="2000" b="0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 b="0" dirty="0" smtClean="0"/>
              <a:t>Felds?  (Fields </a:t>
            </a:r>
            <a:r>
              <a:rPr lang="en-US" sz="2000" b="0" dirty="0" err="1" smtClean="0"/>
              <a:t>wo</a:t>
            </a:r>
            <a:r>
              <a:rPr lang="en-US" sz="2000" b="0" dirty="0" smtClean="0"/>
              <a:t>/inverses)</a:t>
            </a:r>
          </a:p>
          <a:p>
            <a:pPr>
              <a:lnSpc>
                <a:spcPct val="90000"/>
              </a:lnSpc>
              <a:defRPr/>
            </a:pPr>
            <a:endParaRPr lang="en-US" sz="2000" b="0" dirty="0" smtClean="0"/>
          </a:p>
          <a:p>
            <a:pPr>
              <a:lnSpc>
                <a:spcPct val="90000"/>
              </a:lnSpc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 smtClean="0">
                <a:sym typeface="Symbol"/>
              </a:rPr>
              <a:t>  in 10/16 (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dirty="0" smtClean="0">
                <a:sym typeface="Symbol"/>
              </a:rPr>
              <a:t> feels more like plus)</a:t>
            </a:r>
            <a:endParaRPr lang="en-US" sz="2000" b="0" dirty="0"/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 =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 smtClean="0">
                <a:sym typeface="Symbol"/>
              </a:rPr>
              <a:t>  </a:t>
            </a:r>
            <a:r>
              <a:rPr lang="en-US" sz="2000" b="0" dirty="0">
                <a:sym typeface="Symbol"/>
              </a:rPr>
              <a:t>in 10/</a:t>
            </a:r>
            <a:r>
              <a:rPr lang="en-US" sz="2000" b="0" dirty="0" smtClean="0">
                <a:sym typeface="Symbol"/>
              </a:rPr>
              <a:t>16 (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dirty="0" smtClean="0">
                <a:sym typeface="Symbol"/>
              </a:rPr>
              <a:t> feels more like multiply)</a:t>
            </a:r>
            <a:endParaRPr lang="en-US" sz="2000" b="0" dirty="0"/>
          </a:p>
          <a:p>
            <a:pPr>
              <a:lnSpc>
                <a:spcPct val="90000"/>
              </a:lnSpc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>
                <a:sym typeface="Symbol"/>
              </a:rPr>
              <a:t> </a:t>
            </a:r>
            <a:r>
              <a:rPr lang="en-US" sz="2000" b="0" dirty="0" smtClean="0">
                <a:sym typeface="Symbol"/>
              </a:rPr>
              <a:t>and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 =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>
                <a:sym typeface="Symbol"/>
              </a:rPr>
              <a:t> </a:t>
            </a:r>
            <a:r>
              <a:rPr lang="en-US" sz="2000" b="0" dirty="0" smtClean="0">
                <a:sym typeface="Symbol"/>
              </a:rPr>
              <a:t>in 8/16 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/>
              <a:t> </a:t>
            </a:r>
            <a:r>
              <a:rPr lang="en-US" sz="2000" b="0" dirty="0" smtClean="0">
                <a:solidFill>
                  <a:srgbClr val="0000FF"/>
                </a:solidFill>
              </a:rPr>
              <a:t>0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>
                <a:cs typeface="Arial"/>
              </a:rPr>
              <a:t> </a:t>
            </a:r>
            <a:r>
              <a:rPr lang="en-US" sz="2000" b="0" dirty="0" smtClean="0">
                <a:cs typeface="Arial"/>
              </a:rPr>
              <a:t>in 6/8 </a:t>
            </a:r>
            <a:r>
              <a:rPr lang="en-US" sz="2000" b="0" dirty="0" smtClean="0">
                <a:sym typeface="Symbol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 smtClean="0">
                <a:cs typeface="Arial"/>
              </a:rPr>
              <a:t> </a:t>
            </a:r>
            <a:r>
              <a:rPr lang="en-US" sz="2000" b="0" dirty="0" smtClean="0">
                <a:sym typeface="Symbol"/>
              </a:rPr>
              <a:t>feels </a:t>
            </a:r>
            <a:r>
              <a:rPr lang="en-US" sz="2000" b="0" dirty="0">
                <a:sym typeface="Symbol"/>
              </a:rPr>
              <a:t>more like </a:t>
            </a:r>
            <a:r>
              <a:rPr lang="en-US" sz="2000" b="0" dirty="0" smtClean="0">
                <a:sym typeface="Symbol"/>
              </a:rPr>
              <a:t>zero,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0 &gt; 1</a:t>
            </a:r>
            <a:r>
              <a:rPr lang="en-US" sz="2000" b="0" dirty="0" smtClean="0">
                <a:sym typeface="Symbol"/>
              </a:rPr>
              <a:t> might be a problem)</a:t>
            </a:r>
            <a:endParaRPr lang="en-US" sz="2000" b="0" dirty="0" smtClean="0"/>
          </a:p>
        </p:txBody>
      </p:sp>
      <p:sp>
        <p:nvSpPr>
          <p:cNvPr id="11" name="Rectangle 200"/>
          <p:cNvSpPr>
            <a:spLocks noChangeArrowheads="1"/>
          </p:cNvSpPr>
          <p:nvPr/>
        </p:nvSpPr>
        <p:spPr bwMode="auto">
          <a:xfrm>
            <a:off x="924174" y="6484463"/>
            <a:ext cx="8277225" cy="389451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1/5 of </a:t>
            </a:r>
            <a:r>
              <a:rPr lang="en-US" sz="1800" b="1" dirty="0" err="1"/>
              <a:t>semirings</a:t>
            </a:r>
            <a:r>
              <a:rPr lang="en-US" sz="1800" b="1" dirty="0"/>
              <a:t> are Felds (Fields </a:t>
            </a:r>
            <a:r>
              <a:rPr lang="en-US" sz="1800" b="1" dirty="0" err="1"/>
              <a:t>wo</a:t>
            </a:r>
            <a:r>
              <a:rPr lang="en-US" sz="1800" b="1" dirty="0"/>
              <a:t>/inverses</a:t>
            </a:r>
            <a:r>
              <a:rPr lang="en-US" sz="1800" b="1" dirty="0" smtClean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Pairs</a:t>
            </a:r>
            <a:endParaRPr lang="en-US" dirty="0"/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829403"/>
              </p:ext>
            </p:extLst>
          </p:nvPr>
        </p:nvGraphicFramePr>
        <p:xfrm>
          <a:off x="1322171" y="1663492"/>
          <a:ext cx="6789737" cy="483869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20700"/>
                <a:gridCol w="511954"/>
                <a:gridCol w="511954"/>
                <a:gridCol w="511954"/>
                <a:gridCol w="511954"/>
                <a:gridCol w="292119"/>
                <a:gridCol w="330222"/>
                <a:gridCol w="469931"/>
                <a:gridCol w="482632"/>
                <a:gridCol w="399085"/>
                <a:gridCol w="368325"/>
                <a:gridCol w="508034"/>
                <a:gridCol w="520734"/>
                <a:gridCol w="443712"/>
                <a:gridCol w="406427"/>
              </a:tblGrid>
              <a:tr h="340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baseline="-25000" dirty="0" err="1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</a:tr>
              <a:tr h="439460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9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baseline="-2500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baseline="-25000" dirty="0" err="1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</a:tbl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355741" y="6633265"/>
            <a:ext cx="7161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D=distributes; 0=Plus Identity/Multiply Annihilator; 1=Multiply Identity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77646" y="3649454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>
                <a:sym typeface="Symbol" charset="0"/>
              </a:rPr>
              <a:t></a:t>
            </a:r>
            <a:endParaRPr lang="en-US" sz="4800"/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4306671" y="6257717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4673384" y="944354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800">
                <a:sym typeface="Symbol" charset="0"/>
              </a:rPr>
              <a:t></a:t>
            </a:r>
            <a:endParaRPr lang="en-US" sz="4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 Operators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5238997" y="1673769"/>
            <a:ext cx="4249737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b="0" dirty="0" smtClean="0"/>
              <a:t>Recall </a:t>
            </a:r>
            <a:r>
              <a:rPr lang="en-US" b="0" dirty="0" smtClean="0">
                <a:solidFill>
                  <a:srgbClr val="0000FF"/>
                </a:solidFill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/>
              <a:t> and </a:t>
            </a:r>
            <a:r>
              <a:rPr lang="en-US" b="0" dirty="0" smtClean="0">
                <a:solidFill>
                  <a:srgbClr val="0000FF"/>
                </a:solidFill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/>
              <a:t> are sets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 smtClean="0"/>
              <a:t>All operators are associative and commutative</a:t>
            </a:r>
          </a:p>
          <a:p>
            <a:pPr lvl="1">
              <a:defRPr/>
            </a:pPr>
            <a:r>
              <a:rPr lang="en-US" b="0" dirty="0" smtClean="0"/>
              <a:t>4 </a:t>
            </a:r>
            <a:r>
              <a:rPr lang="en-US" b="0" dirty="0" err="1" smtClean="0"/>
              <a:t>Abelian</a:t>
            </a:r>
            <a:r>
              <a:rPr lang="en-US" b="0" dirty="0" smtClean="0"/>
              <a:t> </a:t>
            </a:r>
            <a:r>
              <a:rPr lang="en-US" b="0" dirty="0" err="1" smtClean="0"/>
              <a:t>Semigroups</a:t>
            </a:r>
            <a:endParaRPr lang="en-US" b="0" dirty="0" smtClean="0"/>
          </a:p>
          <a:p>
            <a:pPr marL="0" indent="0">
              <a:buNone/>
              <a:defRPr/>
            </a:pPr>
            <a:endParaRPr lang="en-US" b="0" dirty="0" smtClean="0"/>
          </a:p>
          <a:p>
            <a:pPr>
              <a:defRPr/>
            </a:pPr>
            <a:endParaRPr lang="en-US" b="0" dirty="0"/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All operator pairs distribute</a:t>
            </a:r>
            <a:endParaRPr lang="en-US" b="0" dirty="0"/>
          </a:p>
          <a:p>
            <a:pPr lvl="1">
              <a:defRPr/>
            </a:pPr>
            <a:r>
              <a:rPr lang="en-US" b="0" dirty="0" smtClean="0"/>
              <a:t>16 </a:t>
            </a:r>
            <a:r>
              <a:rPr lang="en-US" b="0" dirty="0" err="1" smtClean="0"/>
              <a:t>Semirings</a:t>
            </a:r>
            <a:endParaRPr lang="en-US" b="0" dirty="0"/>
          </a:p>
          <a:p>
            <a:pPr>
              <a:defRPr/>
            </a:pPr>
            <a:endParaRPr lang="en-US" b="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8486"/>
              </p:ext>
            </p:extLst>
          </p:nvPr>
        </p:nvGraphicFramePr>
        <p:xfrm>
          <a:off x="802162" y="1732273"/>
          <a:ext cx="3024960" cy="148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976"/>
                <a:gridCol w="1380701"/>
                <a:gridCol w="838283"/>
              </a:tblGrid>
              <a:tr h="340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Operator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</a:t>
                      </a:r>
                      <a:endPara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f(v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887660"/>
              </p:ext>
            </p:extLst>
          </p:nvPr>
        </p:nvGraphicFramePr>
        <p:xfrm>
          <a:off x="1285512" y="4564040"/>
          <a:ext cx="2568514" cy="19681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20698"/>
                <a:gridCol w="511954"/>
                <a:gridCol w="511954"/>
                <a:gridCol w="511954"/>
                <a:gridCol w="511954"/>
              </a:tblGrid>
              <a:tr h="340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60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0357" y="5318543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dirty="0">
                <a:sym typeface="Symbol" charset="0"/>
              </a:rPr>
              <a:t></a:t>
            </a:r>
            <a:endParaRPr lang="en-US" sz="4800" dirty="0"/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494248" y="3824410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800" dirty="0">
                <a:sym typeface="Symbol" charset="0"/>
              </a:rPr>
              <a:t>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pPr lvl="1"/>
            <a:r>
              <a:rPr lang="en-US" dirty="0" smtClean="0"/>
              <a:t>Vector </a:t>
            </a:r>
            <a:r>
              <a:rPr lang="en-US" dirty="0" err="1" smtClean="0"/>
              <a:t>Semispace</a:t>
            </a:r>
            <a:endParaRPr lang="en-US" dirty="0" smtClean="0"/>
          </a:p>
          <a:p>
            <a:pPr lvl="1"/>
            <a:r>
              <a:rPr lang="en-US" dirty="0" smtClean="0"/>
              <a:t>Uniqueness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325424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6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Vector Space over a Feld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dirty="0" smtClean="0"/>
              <a:t>Associative Array Vector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endParaRPr lang="en-US" b="0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b="0" dirty="0" smtClean="0"/>
              <a:t>All associative arrays are conformant (unlike matrices)</a:t>
            </a:r>
          </a:p>
          <a:p>
            <a:pPr>
              <a:defRPr/>
            </a:pPr>
            <a:r>
              <a:rPr lang="en-US" b="0" dirty="0" smtClean="0"/>
              <a:t>Associative Array Scalar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endParaRPr lang="en-US" b="0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b="0" dirty="0" smtClean="0"/>
              <a:t>Scalar is a value applied directly to values; similar to constant function; or a function that takes on keys of non-scalar argument</a:t>
            </a:r>
          </a:p>
          <a:p>
            <a:pPr lvl="1">
              <a:defRPr/>
            </a:pPr>
            <a:endParaRPr lang="en-US" b="0" dirty="0"/>
          </a:p>
          <a:p>
            <a:pPr>
              <a:defRPr/>
            </a:pPr>
            <a:r>
              <a:rPr lang="en-US" b="0" dirty="0" smtClean="0"/>
              <a:t>Vector Space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b="0" dirty="0" smtClean="0"/>
              <a:t>requirements</a:t>
            </a:r>
          </a:p>
          <a:p>
            <a:pPr lvl="1">
              <a:defRPr/>
            </a:pPr>
            <a:r>
              <a:rPr lang="en-US" b="0" dirty="0" smtClean="0"/>
              <a:t>Commutes [Yes]; Associative [Yes]; </a:t>
            </a:r>
            <a:r>
              <a:rPr lang="en-US" b="0" dirty="0" smtClean="0">
                <a:solidFill>
                  <a:srgbClr val="0000FF"/>
                </a:solidFill>
              </a:rPr>
              <a:t>0</a:t>
            </a:r>
            <a:r>
              <a:rPr lang="en-US" b="0" dirty="0" smtClean="0"/>
              <a:t> Identity element [Yes]</a:t>
            </a:r>
          </a:p>
          <a:p>
            <a:pPr lvl="1">
              <a:defRPr/>
            </a:pPr>
            <a:r>
              <a:rPr lang="en-US" b="0" dirty="0" smtClean="0">
                <a:solidFill>
                  <a:srgbClr val="FF0000"/>
                </a:solidFill>
              </a:rPr>
              <a:t>Inverse [No]</a:t>
            </a:r>
          </a:p>
          <a:p>
            <a:pPr>
              <a:defRPr/>
            </a:pPr>
            <a:r>
              <a:rPr lang="en-US" b="0" dirty="0" smtClean="0"/>
              <a:t>Vector Space scalar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ym typeface="Symbol"/>
              </a:rPr>
              <a:t> </a:t>
            </a:r>
            <a:r>
              <a:rPr lang="en-US" b="0" dirty="0" smtClean="0"/>
              <a:t>requirements</a:t>
            </a:r>
          </a:p>
          <a:p>
            <a:pPr lvl="1">
              <a:defRPr/>
            </a:pPr>
            <a:r>
              <a:rPr lang="en-US" b="0" dirty="0" smtClean="0"/>
              <a:t>Commutes [Yes]; Associative [Yes]; Distributes over addition [Yes]; </a:t>
            </a:r>
            <a:r>
              <a:rPr lang="en-US" b="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/>
              <a:t> Identity element [Yes]</a:t>
            </a:r>
          </a:p>
          <a:p>
            <a:pPr lvl="1">
              <a:defRPr/>
            </a:pPr>
            <a:endParaRPr lang="en-US" b="0" dirty="0" smtClean="0"/>
          </a:p>
          <a:p>
            <a:pPr lvl="1">
              <a:defRPr/>
            </a:pPr>
            <a:endParaRPr lang="en-US" b="0" dirty="0"/>
          </a:p>
          <a:p>
            <a:pPr>
              <a:defRPr/>
            </a:pPr>
            <a:endParaRPr lang="en-US" b="0" dirty="0"/>
          </a:p>
        </p:txBody>
      </p:sp>
      <p:sp>
        <p:nvSpPr>
          <p:cNvPr id="37891" name="Rectangle 200"/>
          <p:cNvSpPr>
            <a:spLocks noChangeArrowheads="1"/>
          </p:cNvSpPr>
          <p:nvPr/>
        </p:nvSpPr>
        <p:spPr bwMode="auto">
          <a:xfrm>
            <a:off x="637382" y="6361853"/>
            <a:ext cx="9104948" cy="60452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All associative array operator pairs that yield Felds also result in Vector Spaces wo/inverses (Vector Semispace?)</a:t>
            </a:r>
          </a:p>
        </p:txBody>
      </p:sp>
    </p:spTree>
    <p:extLst>
      <p:ext uri="{BB962C8B-B14F-4D97-AF65-F5344CB8AC3E}">
        <p14:creationId xmlns:p14="http://schemas.microsoft.com/office/powerpoint/2010/main" val="238931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Vector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Semispace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Properties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049525"/>
            <a:ext cx="8549640" cy="532193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1200" dirty="0">
                <a:solidFill>
                  <a:srgbClr val="000000"/>
                </a:solidFill>
                <a:sym typeface="Symbol"/>
              </a:rPr>
              <a:t>Scalar </a:t>
            </a:r>
            <a:r>
              <a:rPr lang="en-US" sz="1800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1800" b="0" kern="1200" dirty="0">
                <a:solidFill>
                  <a:srgbClr val="000000"/>
                </a:solidFill>
                <a:sym typeface="Symbol"/>
              </a:rPr>
              <a:t> identity annihilates under </a:t>
            </a:r>
            <a:r>
              <a:rPr lang="en-US" sz="18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1800" b="0" dirty="0">
                <a:sym typeface="Symbol"/>
              </a:rPr>
              <a:t> [Yes]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Subspace [Yes]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Any linear combination of vectors taken from the subspace is in the subspace and obeys the properties of a vector space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Theorem: Intersection of any subspaces is a subspace?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Span [Yes+]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Given a set of vectors </a:t>
            </a:r>
            <a:r>
              <a:rPr lang="en-US" sz="1600" b="0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sz="1600" b="0" baseline="-25000" dirty="0" err="1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dirty="0">
                <a:sym typeface="Symbol"/>
              </a:rPr>
              <a:t>, their span is all linear combinations of those vectors (includes vectors of different lengths)</a:t>
            </a:r>
          </a:p>
          <a:p>
            <a:pPr marL="580164" lvl="1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1600" b="0" kern="1200" baseline="-25000" dirty="0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 (</a:t>
            </a:r>
            <a:r>
              <a:rPr lang="en-US" sz="1600" b="0" kern="1200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sz="1600" b="0" kern="1200" baseline="-25000" dirty="0" err="1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1600" b="0" dirty="0">
                <a:solidFill>
                  <a:srgbClr val="0000FF"/>
                </a:solidFill>
                <a:sym typeface="Symbol"/>
              </a:rPr>
              <a:t> </a:t>
            </a:r>
            <a:r>
              <a:rPr lang="en-US" sz="1600" b="0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sz="1600" b="0" baseline="-25000" dirty="0" err="1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)</a:t>
            </a:r>
            <a:endParaRPr lang="en-US" sz="1600" b="0" dirty="0">
              <a:solidFill>
                <a:srgbClr val="0000FF"/>
              </a:solidFill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Span = Subspace [Yes?]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Given an arbitrary set of vectors, their span is a vector space?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Linear dependence [No]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There is a non-trivial linear combination of vectors equal to the </a:t>
            </a:r>
            <a:r>
              <a:rPr lang="en-US" sz="1600" b="0" kern="1200" dirty="0">
                <a:solidFill>
                  <a:srgbClr val="000000"/>
                </a:solidFill>
                <a:sym typeface="Symbol"/>
              </a:rPr>
              <a:t> identity; can’t do this without additive inverse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1200" dirty="0">
                <a:solidFill>
                  <a:srgbClr val="000000"/>
                </a:solidFill>
                <a:sym typeface="Symbol"/>
              </a:rPr>
              <a:t>Need to redefine linear independence or all vectors are linearly independent; use minimum vectors in a subspace definition?</a:t>
            </a:r>
            <a:endParaRPr lang="en-US" sz="1600" b="0" dirty="0">
              <a:sym typeface="Symbol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Likewise need to redefine basis as it depends upon linear dependence</a:t>
            </a:r>
          </a:p>
        </p:txBody>
      </p:sp>
      <p:sp>
        <p:nvSpPr>
          <p:cNvPr id="38916" name="Rectangle 200"/>
          <p:cNvSpPr>
            <a:spLocks noChangeArrowheads="1"/>
          </p:cNvSpPr>
          <p:nvPr/>
        </p:nvSpPr>
        <p:spPr bwMode="auto">
          <a:xfrm>
            <a:off x="735172" y="6333067"/>
            <a:ext cx="9104948" cy="67648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Key question: under what conditions does the result of a linear combination of associative arrays uniquely determine the coefficients</a:t>
            </a:r>
          </a:p>
        </p:txBody>
      </p:sp>
    </p:spTree>
    <p:extLst>
      <p:ext uri="{BB962C8B-B14F-4D97-AF65-F5344CB8AC3E}">
        <p14:creationId xmlns:p14="http://schemas.microsoft.com/office/powerpoint/2010/main" val="368655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Unique Coefficient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140244"/>
            <a:ext cx="8549640" cy="2379676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Consider a linear combinations of two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a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ssociative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a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rray vectors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>
                <a:solidFill>
                  <a:srgbClr val="0000FF"/>
                </a:solidFill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 = (a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) 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 smtClean="0">
                <a:solidFill>
                  <a:srgbClr val="0000FF"/>
                </a:solidFill>
              </a:rPr>
              <a:t>  (a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Let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>
                <a:solidFill>
                  <a:srgbClr val="0000FF"/>
                </a:solidFill>
              </a:rPr>
              <a:t>min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,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>
                <a:solidFill>
                  <a:srgbClr val="0000FF"/>
                </a:solidFill>
              </a:rPr>
              <a:t>max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, 0 = </a:t>
            </a:r>
            <a:r>
              <a:rPr lang="en-US" b="0" dirty="0" err="1">
                <a:solidFill>
                  <a:srgbClr val="0000FF"/>
                </a:solidFill>
                <a:cs typeface="Arial"/>
              </a:rPr>
              <a:t>Ø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, </a:t>
            </a:r>
            <a:r>
              <a:rPr lang="en-US" b="0" dirty="0" smtClean="0">
                <a:sym typeface="Symbol"/>
              </a:rPr>
              <a:t>and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1 = </a:t>
            </a:r>
            <a:r>
              <a:rPr lang="en-US" b="0" dirty="0">
                <a:solidFill>
                  <a:srgbClr val="0000FF"/>
                </a:solidFill>
              </a:rPr>
              <a:t>-</a:t>
            </a:r>
            <a:r>
              <a:rPr lang="en-US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When are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and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uniquely determined by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,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and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3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?</a:t>
            </a:r>
          </a:p>
        </p:txBody>
      </p:sp>
      <p:sp>
        <p:nvSpPr>
          <p:cNvPr id="39939" name="Rectangle 200"/>
          <p:cNvSpPr>
            <a:spLocks noChangeArrowheads="1"/>
          </p:cNvSpPr>
          <p:nvPr/>
        </p:nvSpPr>
        <p:spPr bwMode="auto">
          <a:xfrm>
            <a:off x="807748" y="6568098"/>
            <a:ext cx="8554388" cy="441456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Consider specific cases to show existence of </a:t>
            </a:r>
            <a:r>
              <a:rPr lang="en-US" b="1" dirty="0" smtClean="0"/>
              <a:t>uniqueness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2389"/>
              </p:ext>
            </p:extLst>
          </p:nvPr>
        </p:nvGraphicFramePr>
        <p:xfrm>
          <a:off x="1426388" y="3508375"/>
          <a:ext cx="7332504" cy="2727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3260"/>
                <a:gridCol w="2439622"/>
                <a:gridCol w="2439622"/>
              </a:tblGrid>
              <a:tr h="446999">
                <a:tc>
                  <a:txBody>
                    <a:bodyPr/>
                    <a:lstStyle/>
                    <a:p>
                      <a:pPr algn="l"/>
                      <a:r>
                        <a:rPr lang="en-US" sz="2000" u="sng" dirty="0" smtClean="0">
                          <a:solidFill>
                            <a:srgbClr val="000000"/>
                          </a:solidFill>
                          <a:sym typeface="Symbol"/>
                        </a:rPr>
                        <a:t>Canonical Vectors</a:t>
                      </a:r>
                      <a:endParaRPr lang="en-US" sz="2000" dirty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rgbClr val="000000"/>
                          </a:solidFill>
                          <a:sym typeface="Symbol"/>
                        </a:rPr>
                        <a:t>Single valued</a:t>
                      </a:r>
                      <a:endParaRPr lang="en-US" sz="2000" u="sng" dirty="0" smtClean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rgbClr val="000000"/>
                          </a:solidFill>
                          <a:sym typeface="Symbol"/>
                        </a:rPr>
                        <a:t>Multi-valued</a:t>
                      </a:r>
                      <a:endParaRPr lang="en-US" sz="2000" u="sng" dirty="0" smtClean="0"/>
                    </a:p>
                  </a:txBody>
                  <a:tcPr marL="100588" marR="100588" marT="51767" marB="51767"/>
                </a:tc>
              </a:tr>
              <a:tr h="11401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-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-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r>
                        <a:rPr lang="en-US" sz="2000" dirty="0" smtClean="0"/>
                        <a:t> </a:t>
                      </a:r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0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&lt;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</a:tr>
              <a:tr h="11401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+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endParaRPr lang="en-US" sz="2000" dirty="0" smtClean="0">
                        <a:sym typeface="Symbol" charset="0"/>
                      </a:endParaRP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+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r>
                        <a:rPr lang="en-US" sz="2000" dirty="0" smtClean="0"/>
                        <a:t> </a:t>
                      </a:r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 v)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= 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&lt;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</a:tr>
            </a:tbl>
          </a:graphicData>
        </a:graphic>
      </p:graphicFrame>
      <p:sp>
        <p:nvSpPr>
          <p:cNvPr id="39958" name="TextBox 4"/>
          <p:cNvSpPr txBox="1">
            <a:spLocks noChangeArrowheads="1"/>
          </p:cNvSpPr>
          <p:nvPr/>
        </p:nvSpPr>
        <p:spPr bwMode="auto">
          <a:xfrm>
            <a:off x="-1397000" y="2033059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Canonical Vectors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899319" y="1158389"/>
            <a:ext cx="3164205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 = -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-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</a:t>
            </a:r>
            <a:r>
              <a:rPr lang="en-US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5933757" y="1118807"/>
            <a:ext cx="3487262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 = +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   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+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</a:t>
            </a:r>
            <a:r>
              <a:rPr lang="en-US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324802" y="1582992"/>
            <a:ext cx="4437222" cy="4571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2357438" y="6133499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67" name="Rectangle 4"/>
          <p:cNvSpPr>
            <a:spLocks noChangeArrowheads="1"/>
          </p:cNvSpPr>
          <p:nvPr/>
        </p:nvSpPr>
        <p:spPr bwMode="auto">
          <a:xfrm rot="-5400000">
            <a:off x="-86589" y="341675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 rot="2700000">
            <a:off x="278129" y="5603645"/>
            <a:ext cx="86169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 rot="-2700000">
            <a:off x="247822" y="1626587"/>
            <a:ext cx="745943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 rot="2700000">
            <a:off x="4236723" y="1659871"/>
            <a:ext cx="540696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 rot="-2700000">
            <a:off x="4045063" y="5582954"/>
            <a:ext cx="82273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0972" name="Rectangle 17"/>
          <p:cNvSpPr>
            <a:spLocks noChangeArrowheads="1"/>
          </p:cNvSpPr>
          <p:nvPr/>
        </p:nvSpPr>
        <p:spPr bwMode="auto">
          <a:xfrm>
            <a:off x="5261452" y="1572197"/>
            <a:ext cx="4437221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0973" name="Rectangle 18"/>
          <p:cNvSpPr>
            <a:spLocks noChangeArrowheads="1"/>
          </p:cNvSpPr>
          <p:nvPr/>
        </p:nvSpPr>
        <p:spPr bwMode="auto">
          <a:xfrm>
            <a:off x="7294087" y="6122704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74" name="Rectangle 19"/>
          <p:cNvSpPr>
            <a:spLocks noChangeArrowheads="1"/>
          </p:cNvSpPr>
          <p:nvPr/>
        </p:nvSpPr>
        <p:spPr bwMode="auto">
          <a:xfrm rot="-5400000">
            <a:off x="4850060" y="339696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975" name="Rectangle 20"/>
          <p:cNvSpPr>
            <a:spLocks noChangeArrowheads="1"/>
          </p:cNvSpPr>
          <p:nvPr/>
        </p:nvSpPr>
        <p:spPr bwMode="auto">
          <a:xfrm rot="2700000">
            <a:off x="4794675" y="5832358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0976" name="Rectangle 20"/>
          <p:cNvSpPr>
            <a:spLocks noChangeArrowheads="1"/>
          </p:cNvSpPr>
          <p:nvPr/>
        </p:nvSpPr>
        <p:spPr bwMode="auto">
          <a:xfrm rot="2700000">
            <a:off x="-100171" y="5855748"/>
            <a:ext cx="63690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0977" name="Rectangle 20"/>
          <p:cNvSpPr>
            <a:spLocks noChangeArrowheads="1"/>
          </p:cNvSpPr>
          <p:nvPr/>
        </p:nvSpPr>
        <p:spPr bwMode="auto">
          <a:xfrm rot="2700000">
            <a:off x="9384719" y="1119441"/>
            <a:ext cx="74665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dirty="0"/>
              <a:t>+</a:t>
            </a:r>
            <a:r>
              <a:rPr lang="en-US" sz="3100" dirty="0">
                <a:cs typeface="Arial" charset="0"/>
                <a:sym typeface="Symbol" charset="0"/>
              </a:rPr>
              <a:t></a:t>
            </a:r>
            <a:endParaRPr lang="en-US" sz="3100" dirty="0"/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 rot="2700000">
            <a:off x="4424470" y="1120340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0979" name="Rectangle 2"/>
          <p:cNvSpPr>
            <a:spLocks noChangeArrowheads="1"/>
          </p:cNvSpPr>
          <p:nvPr/>
        </p:nvSpPr>
        <p:spPr bwMode="auto">
          <a:xfrm>
            <a:off x="658337" y="6615260"/>
            <a:ext cx="279400" cy="2878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cxnSp>
        <p:nvCxnSpPr>
          <p:cNvPr id="40980" name="Straight Connector 7"/>
          <p:cNvCxnSpPr>
            <a:cxnSpLocks noChangeShapeType="1"/>
          </p:cNvCxnSpPr>
          <p:nvPr/>
        </p:nvCxnSpPr>
        <p:spPr bwMode="auto">
          <a:xfrm>
            <a:off x="0" y="6532498"/>
            <a:ext cx="1005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1" name="Rectangle 2"/>
          <p:cNvSpPr>
            <a:spLocks noChangeArrowheads="1"/>
          </p:cNvSpPr>
          <p:nvPr/>
        </p:nvSpPr>
        <p:spPr bwMode="auto">
          <a:xfrm>
            <a:off x="7824947" y="6629653"/>
            <a:ext cx="279400" cy="287867"/>
          </a:xfrm>
          <a:prstGeom prst="rect">
            <a:avLst/>
          </a:prstGeom>
          <a:solidFill>
            <a:srgbClr val="9191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not unique</a:t>
            </a:r>
          </a:p>
        </p:txBody>
      </p:sp>
      <p:sp>
        <p:nvSpPr>
          <p:cNvPr id="40982" name="Rectangle 2"/>
          <p:cNvSpPr>
            <a:spLocks noChangeArrowheads="1"/>
          </p:cNvSpPr>
          <p:nvPr/>
        </p:nvSpPr>
        <p:spPr bwMode="auto">
          <a:xfrm>
            <a:off x="2916237" y="6642248"/>
            <a:ext cx="279400" cy="287867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 unique</a:t>
            </a:r>
          </a:p>
        </p:txBody>
      </p:sp>
      <p:sp>
        <p:nvSpPr>
          <p:cNvPr id="40983" name="Rectangle 2"/>
          <p:cNvSpPr>
            <a:spLocks noChangeArrowheads="1"/>
          </p:cNvSpPr>
          <p:nvPr/>
        </p:nvSpPr>
        <p:spPr bwMode="auto">
          <a:xfrm>
            <a:off x="5416868" y="6629653"/>
            <a:ext cx="279400" cy="287867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sp>
        <p:nvSpPr>
          <p:cNvPr id="25" name="Rectangle 200"/>
          <p:cNvSpPr>
            <a:spLocks noChangeArrowheads="1"/>
          </p:cNvSpPr>
          <p:nvPr/>
        </p:nvSpPr>
        <p:spPr bwMode="auto">
          <a:xfrm>
            <a:off x="444874" y="5301493"/>
            <a:ext cx="9104948" cy="43360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Canonical vectors exist that span or omit entire space</a:t>
            </a:r>
          </a:p>
        </p:txBody>
      </p:sp>
    </p:spTree>
    <p:extLst>
      <p:ext uri="{BB962C8B-B14F-4D97-AF65-F5344CB8AC3E}">
        <p14:creationId xmlns:p14="http://schemas.microsoft.com/office/powerpoint/2010/main" val="32477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Single Valued Vectors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899320" y="1158389"/>
            <a:ext cx="3202623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 = v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    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v 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5460525" y="1118807"/>
            <a:ext cx="4011136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 </a:t>
            </a:r>
            <a:r>
              <a:rPr lang="en-US">
                <a:solidFill>
                  <a:srgbClr val="0000FF"/>
                </a:solidFill>
              </a:rPr>
              <a:t>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(v v)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    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 = 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324802" y="1582992"/>
            <a:ext cx="4437222" cy="4571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2357438" y="6133499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991" name="Rectangle 4"/>
          <p:cNvSpPr>
            <a:spLocks noChangeArrowheads="1"/>
          </p:cNvSpPr>
          <p:nvPr/>
        </p:nvSpPr>
        <p:spPr bwMode="auto">
          <a:xfrm rot="-5400000">
            <a:off x="-86589" y="341675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 rot="2700000">
            <a:off x="278129" y="5603645"/>
            <a:ext cx="86169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 rot="-2700000">
            <a:off x="247822" y="1626587"/>
            <a:ext cx="745943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 rot="2700000">
            <a:off x="4236723" y="1659871"/>
            <a:ext cx="540696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 rot="-2700000">
            <a:off x="4045063" y="5582954"/>
            <a:ext cx="82273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1996" name="Rectangle 17"/>
          <p:cNvSpPr>
            <a:spLocks noChangeArrowheads="1"/>
          </p:cNvSpPr>
          <p:nvPr/>
        </p:nvSpPr>
        <p:spPr bwMode="auto">
          <a:xfrm>
            <a:off x="5261452" y="1568599"/>
            <a:ext cx="4437221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1997" name="Rectangle 18"/>
          <p:cNvSpPr>
            <a:spLocks noChangeArrowheads="1"/>
          </p:cNvSpPr>
          <p:nvPr/>
        </p:nvSpPr>
        <p:spPr bwMode="auto">
          <a:xfrm>
            <a:off x="7294087" y="6122704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998" name="Rectangle 19"/>
          <p:cNvSpPr>
            <a:spLocks noChangeArrowheads="1"/>
          </p:cNvSpPr>
          <p:nvPr/>
        </p:nvSpPr>
        <p:spPr bwMode="auto">
          <a:xfrm rot="-5400000">
            <a:off x="4850060" y="339696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999" name="Rectangle 20"/>
          <p:cNvSpPr>
            <a:spLocks noChangeArrowheads="1"/>
          </p:cNvSpPr>
          <p:nvPr/>
        </p:nvSpPr>
        <p:spPr bwMode="auto">
          <a:xfrm rot="2700000">
            <a:off x="4794675" y="5832358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0" name="Rectangle 20"/>
          <p:cNvSpPr>
            <a:spLocks noChangeArrowheads="1"/>
          </p:cNvSpPr>
          <p:nvPr/>
        </p:nvSpPr>
        <p:spPr bwMode="auto">
          <a:xfrm rot="2700000">
            <a:off x="-100171" y="5855748"/>
            <a:ext cx="63690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1" name="Rectangle 20"/>
          <p:cNvSpPr>
            <a:spLocks noChangeArrowheads="1"/>
          </p:cNvSpPr>
          <p:nvPr/>
        </p:nvSpPr>
        <p:spPr bwMode="auto">
          <a:xfrm rot="2700000">
            <a:off x="9384719" y="1119441"/>
            <a:ext cx="74665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2" name="Rectangle 20"/>
          <p:cNvSpPr>
            <a:spLocks noChangeArrowheads="1"/>
          </p:cNvSpPr>
          <p:nvPr/>
        </p:nvSpPr>
        <p:spPr bwMode="auto">
          <a:xfrm rot="2700000">
            <a:off x="4424470" y="1120340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3" name="Rectangle 2"/>
          <p:cNvSpPr>
            <a:spLocks noChangeArrowheads="1"/>
          </p:cNvSpPr>
          <p:nvPr/>
        </p:nvSpPr>
        <p:spPr bwMode="auto">
          <a:xfrm>
            <a:off x="658337" y="6615260"/>
            <a:ext cx="279400" cy="2878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cxnSp>
        <p:nvCxnSpPr>
          <p:cNvPr id="42004" name="Straight Connector 7"/>
          <p:cNvCxnSpPr>
            <a:cxnSpLocks noChangeShapeType="1"/>
          </p:cNvCxnSpPr>
          <p:nvPr/>
        </p:nvCxnSpPr>
        <p:spPr bwMode="auto">
          <a:xfrm>
            <a:off x="0" y="6532498"/>
            <a:ext cx="1005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5" name="Rectangle 2"/>
          <p:cNvSpPr>
            <a:spLocks noChangeArrowheads="1"/>
          </p:cNvSpPr>
          <p:nvPr/>
        </p:nvSpPr>
        <p:spPr bwMode="auto">
          <a:xfrm>
            <a:off x="7824947" y="6629653"/>
            <a:ext cx="279400" cy="287867"/>
          </a:xfrm>
          <a:prstGeom prst="rect">
            <a:avLst/>
          </a:prstGeom>
          <a:solidFill>
            <a:srgbClr val="9191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not unique</a:t>
            </a:r>
          </a:p>
        </p:txBody>
      </p:sp>
      <p:sp>
        <p:nvSpPr>
          <p:cNvPr id="42006" name="Rectangle 2"/>
          <p:cNvSpPr>
            <a:spLocks noChangeArrowheads="1"/>
          </p:cNvSpPr>
          <p:nvPr/>
        </p:nvSpPr>
        <p:spPr bwMode="auto">
          <a:xfrm>
            <a:off x="2916237" y="6642248"/>
            <a:ext cx="279400" cy="287867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 unique</a:t>
            </a:r>
          </a:p>
        </p:txBody>
      </p:sp>
      <p:sp>
        <p:nvSpPr>
          <p:cNvPr id="42007" name="Rectangle 2"/>
          <p:cNvSpPr>
            <a:spLocks noChangeArrowheads="1"/>
          </p:cNvSpPr>
          <p:nvPr/>
        </p:nvSpPr>
        <p:spPr bwMode="auto">
          <a:xfrm>
            <a:off x="5416868" y="6629653"/>
            <a:ext cx="279400" cy="287867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sp>
        <p:nvSpPr>
          <p:cNvPr id="42008" name="Rectangle 17"/>
          <p:cNvSpPr>
            <a:spLocks noChangeArrowheads="1"/>
          </p:cNvSpPr>
          <p:nvPr/>
        </p:nvSpPr>
        <p:spPr bwMode="auto">
          <a:xfrm>
            <a:off x="324803" y="3866134"/>
            <a:ext cx="2212499" cy="227954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2009" name="Rectangle 17"/>
          <p:cNvSpPr>
            <a:spLocks noChangeArrowheads="1"/>
          </p:cNvSpPr>
          <p:nvPr/>
        </p:nvSpPr>
        <p:spPr bwMode="auto">
          <a:xfrm>
            <a:off x="324803" y="1582991"/>
            <a:ext cx="2212499" cy="2279544"/>
          </a:xfrm>
          <a:prstGeom prst="rect">
            <a:avLst/>
          </a:prstGeom>
          <a:pattFill prst="ltDn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2010" name="Rectangle 17"/>
          <p:cNvSpPr>
            <a:spLocks noChangeArrowheads="1"/>
          </p:cNvSpPr>
          <p:nvPr/>
        </p:nvSpPr>
        <p:spPr bwMode="auto">
          <a:xfrm>
            <a:off x="2549526" y="3866134"/>
            <a:ext cx="2212499" cy="2279545"/>
          </a:xfrm>
          <a:prstGeom prst="rect">
            <a:avLst/>
          </a:prstGeom>
          <a:pattFill prst="ltUp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2011" name="TextBox 2"/>
          <p:cNvSpPr txBox="1">
            <a:spLocks noChangeArrowheads="1"/>
          </p:cNvSpPr>
          <p:nvPr/>
        </p:nvSpPr>
        <p:spPr bwMode="auto">
          <a:xfrm>
            <a:off x="-794544" y="5242772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2012" name="Right Triangle 6"/>
          <p:cNvSpPr>
            <a:spLocks noChangeArrowheads="1"/>
          </p:cNvSpPr>
          <p:nvPr/>
        </p:nvSpPr>
        <p:spPr bwMode="auto">
          <a:xfrm rot="5400000">
            <a:off x="7448233" y="1601301"/>
            <a:ext cx="2283142" cy="2217738"/>
          </a:xfrm>
          <a:prstGeom prst="rtTriangle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42013" name="Right Triangle 47"/>
          <p:cNvSpPr>
            <a:spLocks noChangeArrowheads="1"/>
          </p:cNvSpPr>
          <p:nvPr/>
        </p:nvSpPr>
        <p:spPr bwMode="auto">
          <a:xfrm rot="-5400000">
            <a:off x="7448233" y="1601301"/>
            <a:ext cx="2283142" cy="2217738"/>
          </a:xfrm>
          <a:prstGeom prst="rtTriangle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42014" name="Rectangle 46"/>
          <p:cNvSpPr>
            <a:spLocks noChangeArrowheads="1"/>
          </p:cNvSpPr>
          <p:nvPr/>
        </p:nvSpPr>
        <p:spPr bwMode="auto">
          <a:xfrm>
            <a:off x="7157880" y="3767180"/>
            <a:ext cx="357981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endParaRPr lang="en-US" baseline="-25000"/>
          </a:p>
        </p:txBody>
      </p:sp>
      <p:sp>
        <p:nvSpPr>
          <p:cNvPr id="42015" name="Rectangle 3"/>
          <p:cNvSpPr>
            <a:spLocks noChangeArrowheads="1"/>
          </p:cNvSpPr>
          <p:nvPr/>
        </p:nvSpPr>
        <p:spPr bwMode="auto">
          <a:xfrm>
            <a:off x="2158365" y="3777975"/>
            <a:ext cx="357982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endParaRPr lang="en-US" baseline="-25000"/>
          </a:p>
        </p:txBody>
      </p:sp>
      <p:sp>
        <p:nvSpPr>
          <p:cNvPr id="33" name="Rectangle 200"/>
          <p:cNvSpPr>
            <a:spLocks noChangeArrowheads="1"/>
          </p:cNvSpPr>
          <p:nvPr/>
        </p:nvSpPr>
        <p:spPr bwMode="auto">
          <a:xfrm>
            <a:off x="444874" y="5301493"/>
            <a:ext cx="9104948" cy="43360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Single valued vectors exist that partially cover or omit entire space</a:t>
            </a:r>
          </a:p>
        </p:txBody>
      </p:sp>
    </p:spTree>
    <p:extLst>
      <p:ext uri="{BB962C8B-B14F-4D97-AF65-F5344CB8AC3E}">
        <p14:creationId xmlns:p14="http://schemas.microsoft.com/office/powerpoint/2010/main" val="75498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Multi-Valued Vectors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5203825" y="1154790"/>
            <a:ext cx="4339748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882" tIns="50941" rIns="101882" bIns="50941"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</a:rPr>
              <a:t>A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(k</a:t>
            </a:r>
            <a:r>
              <a:rPr lang="en-US" sz="1800" baseline="-25000" dirty="0">
                <a:solidFill>
                  <a:srgbClr val="0000FF"/>
                </a:solidFill>
              </a:rPr>
              <a:t>1 </a:t>
            </a:r>
            <a:r>
              <a:rPr lang="en-US" sz="1800" dirty="0">
                <a:solidFill>
                  <a:srgbClr val="0000FF"/>
                </a:solidFill>
              </a:rPr>
              <a:t>k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) = (v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 v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),</a:t>
            </a:r>
            <a:r>
              <a:rPr lang="en-US" sz="1800" dirty="0">
                <a:solidFill>
                  <a:srgbClr val="0000FF"/>
                </a:solidFill>
                <a:sym typeface="Symbol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</a:rPr>
              <a:t>A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 = A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,     v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 &lt; v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   </a:t>
            </a: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324802" y="1582992"/>
            <a:ext cx="4437222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2357438" y="6133499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 rot="-5400000">
            <a:off x="-86589" y="341675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 rot="2700000">
            <a:off x="4236723" y="1659871"/>
            <a:ext cx="540696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3016" name="Rectangle 17"/>
          <p:cNvSpPr>
            <a:spLocks noChangeArrowheads="1"/>
          </p:cNvSpPr>
          <p:nvPr/>
        </p:nvSpPr>
        <p:spPr bwMode="auto">
          <a:xfrm>
            <a:off x="5261452" y="1568599"/>
            <a:ext cx="4437221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17" name="Rectangle 18"/>
          <p:cNvSpPr>
            <a:spLocks noChangeArrowheads="1"/>
          </p:cNvSpPr>
          <p:nvPr/>
        </p:nvSpPr>
        <p:spPr bwMode="auto">
          <a:xfrm>
            <a:off x="7294087" y="6122704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018" name="Rectangle 19"/>
          <p:cNvSpPr>
            <a:spLocks noChangeArrowheads="1"/>
          </p:cNvSpPr>
          <p:nvPr/>
        </p:nvSpPr>
        <p:spPr bwMode="auto">
          <a:xfrm rot="-5400000">
            <a:off x="4850060" y="339696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3019" name="Rectangle 20"/>
          <p:cNvSpPr>
            <a:spLocks noChangeArrowheads="1"/>
          </p:cNvSpPr>
          <p:nvPr/>
        </p:nvSpPr>
        <p:spPr bwMode="auto">
          <a:xfrm rot="2700000">
            <a:off x="4794675" y="5832358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3020" name="Rectangle 20"/>
          <p:cNvSpPr>
            <a:spLocks noChangeArrowheads="1"/>
          </p:cNvSpPr>
          <p:nvPr/>
        </p:nvSpPr>
        <p:spPr bwMode="auto">
          <a:xfrm rot="2700000">
            <a:off x="-100171" y="5855748"/>
            <a:ext cx="63690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3021" name="Rectangle 20"/>
          <p:cNvSpPr>
            <a:spLocks noChangeArrowheads="1"/>
          </p:cNvSpPr>
          <p:nvPr/>
        </p:nvSpPr>
        <p:spPr bwMode="auto">
          <a:xfrm rot="2700000">
            <a:off x="9384719" y="1119441"/>
            <a:ext cx="74665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dirty="0"/>
              <a:t>+</a:t>
            </a:r>
            <a:r>
              <a:rPr lang="en-US" sz="3100" dirty="0">
                <a:cs typeface="Arial" charset="0"/>
                <a:sym typeface="Symbol" charset="0"/>
              </a:rPr>
              <a:t></a:t>
            </a:r>
            <a:endParaRPr lang="en-US" sz="3100" dirty="0"/>
          </a:p>
        </p:txBody>
      </p:sp>
      <p:sp>
        <p:nvSpPr>
          <p:cNvPr id="43022" name="Rectangle 20"/>
          <p:cNvSpPr>
            <a:spLocks noChangeArrowheads="1"/>
          </p:cNvSpPr>
          <p:nvPr/>
        </p:nvSpPr>
        <p:spPr bwMode="auto">
          <a:xfrm rot="2700000">
            <a:off x="4424470" y="1120340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3023" name="Rectangle 2"/>
          <p:cNvSpPr>
            <a:spLocks noChangeArrowheads="1"/>
          </p:cNvSpPr>
          <p:nvPr/>
        </p:nvSpPr>
        <p:spPr bwMode="auto">
          <a:xfrm>
            <a:off x="658337" y="6615260"/>
            <a:ext cx="279400" cy="2878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cxnSp>
        <p:nvCxnSpPr>
          <p:cNvPr id="43024" name="Straight Connector 7"/>
          <p:cNvCxnSpPr>
            <a:cxnSpLocks noChangeShapeType="1"/>
          </p:cNvCxnSpPr>
          <p:nvPr/>
        </p:nvCxnSpPr>
        <p:spPr bwMode="auto">
          <a:xfrm>
            <a:off x="0" y="6532498"/>
            <a:ext cx="1005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5" name="Rectangle 2"/>
          <p:cNvSpPr>
            <a:spLocks noChangeArrowheads="1"/>
          </p:cNvSpPr>
          <p:nvPr/>
        </p:nvSpPr>
        <p:spPr bwMode="auto">
          <a:xfrm>
            <a:off x="7824947" y="6629653"/>
            <a:ext cx="279400" cy="287867"/>
          </a:xfrm>
          <a:prstGeom prst="rect">
            <a:avLst/>
          </a:prstGeom>
          <a:solidFill>
            <a:srgbClr val="9191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not unique</a:t>
            </a:r>
          </a:p>
        </p:txBody>
      </p:sp>
      <p:sp>
        <p:nvSpPr>
          <p:cNvPr id="43026" name="Rectangle 2"/>
          <p:cNvSpPr>
            <a:spLocks noChangeArrowheads="1"/>
          </p:cNvSpPr>
          <p:nvPr/>
        </p:nvSpPr>
        <p:spPr bwMode="auto">
          <a:xfrm>
            <a:off x="2916237" y="6642248"/>
            <a:ext cx="279400" cy="287867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 unique</a:t>
            </a:r>
          </a:p>
        </p:txBody>
      </p:sp>
      <p:sp>
        <p:nvSpPr>
          <p:cNvPr id="43027" name="Rectangle 2"/>
          <p:cNvSpPr>
            <a:spLocks noChangeArrowheads="1"/>
          </p:cNvSpPr>
          <p:nvPr/>
        </p:nvSpPr>
        <p:spPr bwMode="auto">
          <a:xfrm>
            <a:off x="5416868" y="6629653"/>
            <a:ext cx="279400" cy="287867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sp>
        <p:nvSpPr>
          <p:cNvPr id="43028" name="Rectangle 17"/>
          <p:cNvSpPr>
            <a:spLocks noChangeArrowheads="1"/>
          </p:cNvSpPr>
          <p:nvPr/>
        </p:nvSpPr>
        <p:spPr bwMode="auto">
          <a:xfrm>
            <a:off x="324803" y="3146467"/>
            <a:ext cx="2212499" cy="716068"/>
          </a:xfrm>
          <a:prstGeom prst="rect">
            <a:avLst/>
          </a:prstGeom>
          <a:pattFill prst="ltDn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29" name="Rectangle 17"/>
          <p:cNvSpPr>
            <a:spLocks noChangeArrowheads="1"/>
          </p:cNvSpPr>
          <p:nvPr/>
        </p:nvSpPr>
        <p:spPr bwMode="auto">
          <a:xfrm>
            <a:off x="2549525" y="3866134"/>
            <a:ext cx="693262" cy="2279545"/>
          </a:xfrm>
          <a:prstGeom prst="rect">
            <a:avLst/>
          </a:prstGeom>
          <a:pattFill prst="ltUp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30" name="TextBox 2"/>
          <p:cNvSpPr txBox="1">
            <a:spLocks noChangeArrowheads="1"/>
          </p:cNvSpPr>
          <p:nvPr/>
        </p:nvSpPr>
        <p:spPr bwMode="auto">
          <a:xfrm>
            <a:off x="-794544" y="5424212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3031" name="Rectangle 46"/>
          <p:cNvSpPr>
            <a:spLocks noChangeArrowheads="1"/>
          </p:cNvSpPr>
          <p:nvPr/>
        </p:nvSpPr>
        <p:spPr bwMode="auto">
          <a:xfrm>
            <a:off x="7157879" y="3767180"/>
            <a:ext cx="438308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 baseline="-25000"/>
          </a:p>
        </p:txBody>
      </p:sp>
      <p:sp>
        <p:nvSpPr>
          <p:cNvPr id="43032" name="Rectangle 3"/>
          <p:cNvSpPr>
            <a:spLocks noChangeArrowheads="1"/>
          </p:cNvSpPr>
          <p:nvPr/>
        </p:nvSpPr>
        <p:spPr bwMode="auto">
          <a:xfrm>
            <a:off x="2158366" y="3777975"/>
            <a:ext cx="438309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 baseline="-25000"/>
          </a:p>
        </p:txBody>
      </p:sp>
      <p:sp>
        <p:nvSpPr>
          <p:cNvPr id="43033" name="Rectangle 5"/>
          <p:cNvSpPr>
            <a:spLocks noChangeArrowheads="1"/>
          </p:cNvSpPr>
          <p:nvPr/>
        </p:nvSpPr>
        <p:spPr bwMode="auto">
          <a:xfrm>
            <a:off x="-36672" y="1154790"/>
            <a:ext cx="4548982" cy="38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</a:rPr>
              <a:t>A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(k</a:t>
            </a:r>
            <a:r>
              <a:rPr lang="en-US" sz="1800" baseline="-25000">
                <a:solidFill>
                  <a:srgbClr val="0000FF"/>
                </a:solidFill>
              </a:rPr>
              <a:t>1 </a:t>
            </a:r>
            <a:r>
              <a:rPr lang="en-US" sz="1800">
                <a:solidFill>
                  <a:srgbClr val="0000FF"/>
                </a:solidFill>
              </a:rPr>
              <a:t>k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) = (v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 v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),</a:t>
            </a:r>
            <a:r>
              <a:rPr lang="en-US" sz="1800">
                <a:solidFill>
                  <a:srgbClr val="0000FF"/>
                </a:solidFill>
                <a:sym typeface="Symbol" charset="0"/>
              </a:rPr>
              <a:t> </a:t>
            </a:r>
            <a:r>
              <a:rPr lang="en-US" sz="1800">
                <a:solidFill>
                  <a:srgbClr val="0000FF"/>
                </a:solidFill>
              </a:rPr>
              <a:t>A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(k</a:t>
            </a:r>
            <a:r>
              <a:rPr lang="en-US" sz="1800" baseline="-25000">
                <a:solidFill>
                  <a:srgbClr val="0000FF"/>
                </a:solidFill>
              </a:rPr>
              <a:t>1 </a:t>
            </a:r>
            <a:r>
              <a:rPr lang="en-US" sz="1800">
                <a:solidFill>
                  <a:srgbClr val="0000FF"/>
                </a:solidFill>
              </a:rPr>
              <a:t>k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) = (v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 v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), v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 &lt; v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   </a:t>
            </a:r>
          </a:p>
        </p:txBody>
      </p:sp>
      <p:grpSp>
        <p:nvGrpSpPr>
          <p:cNvPr id="43034" name="Group 2"/>
          <p:cNvGrpSpPr>
            <a:grpSpLocks/>
          </p:cNvGrpSpPr>
          <p:nvPr/>
        </p:nvGrpSpPr>
        <p:grpSpPr bwMode="auto">
          <a:xfrm>
            <a:off x="7480935" y="1568599"/>
            <a:ext cx="2217738" cy="2283142"/>
            <a:chOff x="6800850" y="1223963"/>
            <a:chExt cx="2016125" cy="2014537"/>
          </a:xfrm>
        </p:grpSpPr>
        <p:sp>
          <p:nvSpPr>
            <p:cNvPr id="43040" name="Right Triangle 6"/>
            <p:cNvSpPr>
              <a:spLocks noChangeArrowheads="1"/>
            </p:cNvSpPr>
            <p:nvPr/>
          </p:nvSpPr>
          <p:spPr bwMode="auto">
            <a:xfrm rot="5400000">
              <a:off x="6801644" y="1223169"/>
              <a:ext cx="2014537" cy="2016125"/>
            </a:xfrm>
            <a:prstGeom prst="rtTriangle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Right Triangle 47"/>
            <p:cNvSpPr>
              <a:spLocks noChangeArrowheads="1"/>
            </p:cNvSpPr>
            <p:nvPr/>
          </p:nvSpPr>
          <p:spPr bwMode="auto">
            <a:xfrm rot="-5400000">
              <a:off x="6801644" y="1223169"/>
              <a:ext cx="2014537" cy="2016125"/>
            </a:xfrm>
            <a:prstGeom prst="rtTriangle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Rectangle 2"/>
            <p:cNvSpPr>
              <a:spLocks noChangeArrowheads="1"/>
            </p:cNvSpPr>
            <p:nvPr/>
          </p:nvSpPr>
          <p:spPr bwMode="auto">
            <a:xfrm>
              <a:off x="6800850" y="2604112"/>
              <a:ext cx="634388" cy="634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3043" name="Rectangle 46"/>
            <p:cNvSpPr>
              <a:spLocks noChangeArrowheads="1"/>
            </p:cNvSpPr>
            <p:nvPr/>
          </p:nvSpPr>
          <p:spPr bwMode="auto">
            <a:xfrm>
              <a:off x="7073294" y="2489640"/>
              <a:ext cx="382568" cy="35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v</a:t>
              </a:r>
              <a:r>
                <a:rPr lang="en-US" baseline="-25000">
                  <a:solidFill>
                    <a:srgbClr val="000000"/>
                  </a:solidFill>
                </a:rPr>
                <a:t>2</a:t>
              </a:r>
              <a:endParaRPr lang="en-US" baseline="-25000"/>
            </a:p>
          </p:txBody>
        </p:sp>
      </p:grpSp>
      <p:grpSp>
        <p:nvGrpSpPr>
          <p:cNvPr id="43035" name="Group 40"/>
          <p:cNvGrpSpPr>
            <a:grpSpLocks/>
          </p:cNvGrpSpPr>
          <p:nvPr/>
        </p:nvGrpSpPr>
        <p:grpSpPr bwMode="auto">
          <a:xfrm>
            <a:off x="2544287" y="1582992"/>
            <a:ext cx="2217738" cy="2283142"/>
            <a:chOff x="6800850" y="1223963"/>
            <a:chExt cx="2016125" cy="2014537"/>
          </a:xfrm>
        </p:grpSpPr>
        <p:sp>
          <p:nvSpPr>
            <p:cNvPr id="43036" name="Right Triangle 6"/>
            <p:cNvSpPr>
              <a:spLocks noChangeArrowheads="1"/>
            </p:cNvSpPr>
            <p:nvPr/>
          </p:nvSpPr>
          <p:spPr bwMode="auto">
            <a:xfrm rot="5400000">
              <a:off x="6801644" y="1223169"/>
              <a:ext cx="2014537" cy="2016125"/>
            </a:xfrm>
            <a:prstGeom prst="rtTriangle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Right Triangle 47"/>
            <p:cNvSpPr>
              <a:spLocks noChangeArrowheads="1"/>
            </p:cNvSpPr>
            <p:nvPr/>
          </p:nvSpPr>
          <p:spPr bwMode="auto">
            <a:xfrm rot="-5400000">
              <a:off x="6801644" y="1223169"/>
              <a:ext cx="2014537" cy="2016125"/>
            </a:xfrm>
            <a:prstGeom prst="rtTriangle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Rectangle 2"/>
            <p:cNvSpPr>
              <a:spLocks noChangeArrowheads="1"/>
            </p:cNvSpPr>
            <p:nvPr/>
          </p:nvSpPr>
          <p:spPr bwMode="auto">
            <a:xfrm>
              <a:off x="6800850" y="2604112"/>
              <a:ext cx="634388" cy="634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3039" name="Rectangle 46"/>
            <p:cNvSpPr>
              <a:spLocks noChangeArrowheads="1"/>
            </p:cNvSpPr>
            <p:nvPr/>
          </p:nvSpPr>
          <p:spPr bwMode="auto">
            <a:xfrm>
              <a:off x="7073294" y="2489640"/>
              <a:ext cx="382568" cy="35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v</a:t>
              </a:r>
              <a:r>
                <a:rPr lang="en-US" baseline="-25000">
                  <a:solidFill>
                    <a:srgbClr val="000000"/>
                  </a:solidFill>
                </a:rPr>
                <a:t>2</a:t>
              </a:r>
              <a:endParaRPr lang="en-US" baseline="-25000"/>
            </a:p>
          </p:txBody>
        </p:sp>
      </p:grpSp>
      <p:sp>
        <p:nvSpPr>
          <p:cNvPr id="43010" name="Rectangle 200"/>
          <p:cNvSpPr>
            <a:spLocks noChangeArrowheads="1"/>
          </p:cNvSpPr>
          <p:nvPr/>
        </p:nvSpPr>
        <p:spPr bwMode="auto">
          <a:xfrm>
            <a:off x="444874" y="5301493"/>
            <a:ext cx="9104948" cy="43360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Multi-valued vectors exist that partially cover or omit entire space</a:t>
            </a:r>
          </a:p>
        </p:txBody>
      </p:sp>
    </p:spTree>
    <p:extLst>
      <p:ext uri="{BB962C8B-B14F-4D97-AF65-F5344CB8AC3E}">
        <p14:creationId xmlns:p14="http://schemas.microsoft.com/office/powerpoint/2010/main" val="132314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Spreadsheets and Big Tables?</a:t>
            </a:r>
            <a:endParaRPr lang="en-US" dirty="0"/>
          </a:p>
        </p:txBody>
      </p:sp>
      <p:pic>
        <p:nvPicPr>
          <p:cNvPr id="10" name="Picture 5" descr="h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/>
          <a:stretch>
            <a:fillRect/>
          </a:stretch>
        </p:blipFill>
        <p:spPr bwMode="auto">
          <a:xfrm>
            <a:off x="97791" y="1446491"/>
            <a:ext cx="6068219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660072" y="1211734"/>
            <a:ext cx="1133451" cy="28844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660694" y="4096193"/>
            <a:ext cx="97790" cy="86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2749594" y="4013088"/>
            <a:ext cx="7123368" cy="1662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2743199" y="1236448"/>
            <a:ext cx="7129849" cy="28533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2679255" y="4025877"/>
            <a:ext cx="1119021" cy="1662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pic>
        <p:nvPicPr>
          <p:cNvPr id="16" name="Picture 6" descr="Spreadshe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194607"/>
            <a:ext cx="6129338" cy="2828290"/>
          </a:xfrm>
          <a:prstGeom prst="rect">
            <a:avLst/>
          </a:prstGeom>
          <a:noFill/>
          <a:effectLst>
            <a:outerShdw blurRad="63500" dist="107763" dir="81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943090" y="4165032"/>
            <a:ext cx="1959439" cy="41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 i="1" dirty="0"/>
              <a:t>Spreadsheets 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139700" y="1099252"/>
            <a:ext cx="1536700" cy="4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 i="1" dirty="0"/>
              <a:t>Big Tables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28618" y="4861178"/>
            <a:ext cx="8910637" cy="2082800"/>
          </a:xfrm>
          <a:prstGeom prst="rect">
            <a:avLst/>
          </a:prstGeom>
          <a:solidFill>
            <a:srgbClr val="AED9FF"/>
          </a:solidFill>
          <a:ln w="9525" cmpd="sng">
            <a:solidFill>
              <a:schemeClr val="tx1"/>
            </a:solidFill>
          </a:ln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80000"/>
              </a:lnSpc>
            </a:pPr>
            <a:r>
              <a:rPr lang="en-US" sz="1800" i="1" dirty="0" smtClean="0">
                <a:latin typeface="Arial" charset="0"/>
                <a:ea typeface="ＭＳ Ｐゴシック" charset="0"/>
                <a:cs typeface="ＭＳ Ｐゴシック" charset="0"/>
              </a:rPr>
              <a:t>Spreadsheets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are the most commonly used analytical structure on Earth (100M users/day?)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Big Tables (Google, Amazon, Facebook, …) store most of the analyzed data in the world (</a:t>
            </a:r>
            <a:r>
              <a:rPr lang="en-US" sz="1800" dirty="0" err="1" smtClean="0">
                <a:latin typeface="Arial" charset="0"/>
                <a:ea typeface="ＭＳ Ｐゴシック" charset="0"/>
                <a:cs typeface="ＭＳ Ｐゴシック" charset="0"/>
              </a:rPr>
              <a:t>Exabytes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?)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Simultaneous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diverse data: strings, dates, integers, </a:t>
            </a:r>
            <a:r>
              <a:rPr lang="en-US" sz="1800" dirty="0" err="1" smtClean="0">
                <a:latin typeface="Arial" charset="0"/>
                <a:ea typeface="ＭＳ Ｐゴシック" charset="0"/>
                <a:cs typeface="ＭＳ Ｐゴシック" charset="0"/>
              </a:rPr>
              <a:t>reals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, …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Simultaneous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diverse uses: matrices, functions, hash tables, databases, …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No formal mathematical basis; Zero papers in AMA or SIAM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400615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r>
              <a:rPr lang="en-US" dirty="0"/>
              <a:t>Linear </a:t>
            </a:r>
            <a:r>
              <a:rPr lang="en-US" dirty="0" smtClean="0"/>
              <a:t>Algebra</a:t>
            </a:r>
          </a:p>
          <a:p>
            <a:pPr lvl="1"/>
            <a:r>
              <a:rPr lang="en-US" dirty="0" smtClean="0"/>
              <a:t>Transpose</a:t>
            </a:r>
          </a:p>
          <a:p>
            <a:pPr lvl="1"/>
            <a:r>
              <a:rPr lang="en-US" dirty="0" smtClean="0"/>
              <a:t>Special Matrices</a:t>
            </a:r>
          </a:p>
          <a:p>
            <a:pPr lvl="1"/>
            <a:r>
              <a:rPr lang="en-US" dirty="0" smtClean="0"/>
              <a:t>Matrix Multiply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Inverses</a:t>
            </a:r>
          </a:p>
          <a:p>
            <a:pPr lvl="1"/>
            <a:r>
              <a:rPr lang="en-US" dirty="0" smtClean="0"/>
              <a:t>Eigenvectors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3580838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1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Matrix Transpose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S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wap keys (rows and columns)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</a:rPr>
              <a:t>	A(</a:t>
            </a:r>
            <a:r>
              <a:rPr lang="en-US" b="0" dirty="0" err="1" smtClean="0">
                <a:solidFill>
                  <a:srgbClr val="0000FF"/>
                </a:solidFill>
              </a:rPr>
              <a:t>r,c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r>
              <a:rPr lang="en-US" b="0" baseline="30000" dirty="0" smtClean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= A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c,r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No change with even number of transposes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Transpose distributes across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and scalar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</a:p>
          <a:p>
            <a:pPr>
              <a:defRPr/>
            </a:pPr>
            <a:endParaRPr lang="en-US" b="0" dirty="0" smtClean="0">
              <a:sym typeface="Symbol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</a:rPr>
              <a:t>((a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) 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>
                <a:solidFill>
                  <a:srgbClr val="0000FF"/>
                </a:solidFill>
              </a:rPr>
              <a:t>  </a:t>
            </a:r>
            <a:r>
              <a:rPr lang="en-US" b="0" dirty="0" smtClean="0">
                <a:solidFill>
                  <a:srgbClr val="0000FF"/>
                </a:solidFill>
              </a:rPr>
              <a:t>(a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A</a:t>
            </a:r>
            <a:r>
              <a:rPr lang="en-US" b="0" baseline="-25000" dirty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))</a:t>
            </a:r>
            <a:r>
              <a:rPr lang="en-US" b="0" baseline="30000" dirty="0" smtClean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 = (a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baseline="30000" dirty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) 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>
                <a:solidFill>
                  <a:srgbClr val="0000FF"/>
                </a:solidFill>
              </a:rPr>
              <a:t>  </a:t>
            </a:r>
            <a:r>
              <a:rPr lang="en-US" b="0" dirty="0" smtClean="0">
                <a:solidFill>
                  <a:srgbClr val="0000FF"/>
                </a:solidFill>
              </a:rPr>
              <a:t>(a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baseline="30000" dirty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46083" name="Rectangle 200"/>
          <p:cNvSpPr>
            <a:spLocks noChangeArrowheads="1"/>
          </p:cNvSpPr>
          <p:nvPr/>
        </p:nvSpPr>
        <p:spPr bwMode="auto">
          <a:xfrm>
            <a:off x="637382" y="6343709"/>
            <a:ext cx="9104948" cy="42397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Similar to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350755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Special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16287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err="1" smtClean="0">
                <a:solidFill>
                  <a:srgbClr val="000000"/>
                </a:solidFill>
                <a:sym typeface="Symbol"/>
              </a:rPr>
              <a:t>Submatrices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Zero matrix [Yes?] (empty set)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Square matrix 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Diagonal matrix 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Upper/lower triangular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Skew symmetric [No] (no</a:t>
            </a:r>
            <a:r>
              <a:rPr lang="en-US" b="0" kern="1200" dirty="0" smtClean="0">
                <a:sym typeface="Symbol"/>
              </a:rPr>
              <a:t> 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inverse)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err="1" smtClean="0">
                <a:solidFill>
                  <a:srgbClr val="000000"/>
                </a:solidFill>
                <a:sym typeface="Symbol"/>
              </a:rPr>
              <a:t>Hermitian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[No]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(no</a:t>
            </a:r>
            <a:r>
              <a:rPr lang="en-US" b="0" kern="1200" dirty="0">
                <a:sym typeface="Symbol"/>
              </a:rPr>
              <a:t> 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inverse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Elementary row/column operations [Yes?]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Swap both keys or values? No </a:t>
            </a:r>
            <a:r>
              <a:rPr lang="en-US" b="0" dirty="0" smtClean="0">
                <a:solidFill>
                  <a:srgbClr val="000000"/>
                </a:solidFill>
                <a:sym typeface="Symbol"/>
              </a:rPr>
              <a:t>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inverse.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If both key and value swap, then equivalent to matrix multiply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Row/column equivalence [Yes?]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If limit to swaps</a:t>
            </a:r>
          </a:p>
        </p:txBody>
      </p:sp>
      <p:sp>
        <p:nvSpPr>
          <p:cNvPr id="47107" name="Rectangle 200"/>
          <p:cNvSpPr>
            <a:spLocks noChangeArrowheads="1"/>
          </p:cNvSpPr>
          <p:nvPr/>
        </p:nvSpPr>
        <p:spPr bwMode="auto">
          <a:xfrm>
            <a:off x="637382" y="5870682"/>
            <a:ext cx="9104948" cy="109569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Similar and different from linear algebra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Possible to construct these forms, but may not be applicable to associative arrays that have fixed keys (i.e., functions over a keys)</a:t>
            </a:r>
          </a:p>
        </p:txBody>
      </p:sp>
    </p:spTree>
    <p:extLst>
      <p:ext uri="{BB962C8B-B14F-4D97-AF65-F5344CB8AC3E}">
        <p14:creationId xmlns:p14="http://schemas.microsoft.com/office/powerpoint/2010/main" val="182429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Matrix multiply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.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endParaRPr lang="en-US" b="0" kern="1200" dirty="0" smtClean="0">
              <a:solidFill>
                <a:srgbClr val="0000FF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Always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conformant (can multiply any sizes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)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Inner product formulation (computation)</a:t>
            </a: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</a:rPr>
              <a:t>,c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j</a:t>
            </a:r>
            <a:r>
              <a:rPr lang="en-US" b="0" dirty="0" smtClean="0">
                <a:solidFill>
                  <a:srgbClr val="0000FF"/>
                </a:solidFill>
              </a:rPr>
              <a:t>) =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k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(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</a:rPr>
              <a:t>,k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k,c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j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)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Outer product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formulation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(theory)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 marL="0" indent="0" algn="ctr">
              <a:buNone/>
              <a:defRPr/>
            </a:pP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>
                <a:solidFill>
                  <a:srgbClr val="0000FF"/>
                </a:solidFill>
              </a:rPr>
              <a:t>r</a:t>
            </a:r>
            <a:r>
              <a:rPr lang="en-US" b="0" baseline="-25000" dirty="0" err="1">
                <a:solidFill>
                  <a:srgbClr val="0000FF"/>
                </a:solidFill>
              </a:rPr>
              <a:t>i</a:t>
            </a:r>
            <a:r>
              <a:rPr lang="en-US" b="0" dirty="0" err="1">
                <a:solidFill>
                  <a:srgbClr val="0000FF"/>
                </a:solidFill>
              </a:rPr>
              <a:t>,c</a:t>
            </a:r>
            <a:r>
              <a:rPr lang="en-US" b="0" baseline="-25000" dirty="0" err="1">
                <a:solidFill>
                  <a:srgbClr val="0000FF"/>
                </a:solidFill>
              </a:rPr>
              <a:t>j</a:t>
            </a:r>
            <a:r>
              <a:rPr lang="en-US" b="0" dirty="0">
                <a:solidFill>
                  <a:srgbClr val="0000FF"/>
                </a:solidFill>
              </a:rPr>
              <a:t>) </a:t>
            </a:r>
            <a:r>
              <a:rPr lang="en-US" b="0" dirty="0" smtClean="0">
                <a:solidFill>
                  <a:srgbClr val="0000FF"/>
                </a:solidFill>
              </a:rPr>
              <a:t>=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>
                <a:solidFill>
                  <a:srgbClr val="0000FF"/>
                </a:solidFill>
              </a:rPr>
              <a:t>(</a:t>
            </a:r>
            <a:r>
              <a:rPr lang="en-US" b="0" dirty="0" err="1">
                <a:solidFill>
                  <a:srgbClr val="0000FF"/>
                </a:solidFill>
              </a:rPr>
              <a:t>r</a:t>
            </a:r>
            <a:r>
              <a:rPr lang="en-US" b="0" baseline="-25000" dirty="0" err="1">
                <a:solidFill>
                  <a:srgbClr val="0000FF"/>
                </a:solidFill>
              </a:rPr>
              <a:t>i</a:t>
            </a:r>
            <a:r>
              <a:rPr lang="en-US" b="0" dirty="0" err="1">
                <a:solidFill>
                  <a:srgbClr val="0000FF"/>
                </a:solidFill>
              </a:rPr>
              <a:t>,k</a:t>
            </a:r>
            <a:r>
              <a:rPr lang="en-US" b="0" dirty="0">
                <a:solidFill>
                  <a:srgbClr val="0000FF"/>
                </a:solidFill>
              </a:rPr>
              <a:t>)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>
                <a:solidFill>
                  <a:srgbClr val="0000FF"/>
                </a:solidFill>
              </a:rPr>
              <a:t>(</a:t>
            </a:r>
            <a:r>
              <a:rPr lang="en-US" b="0" dirty="0" err="1">
                <a:solidFill>
                  <a:srgbClr val="0000FF"/>
                </a:solidFill>
              </a:rPr>
              <a:t>k,c</a:t>
            </a:r>
            <a:r>
              <a:rPr lang="en-US" b="0" baseline="-25000" dirty="0" err="1">
                <a:solidFill>
                  <a:srgbClr val="0000FF"/>
                </a:solidFill>
              </a:rPr>
              <a:t>j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dirty="0" smtClean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=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baseline="-25000" dirty="0">
                <a:solidFill>
                  <a:srgbClr val="0000FF"/>
                </a:solidFill>
                <a:sym typeface="Symbol"/>
              </a:rPr>
              <a:t>k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endParaRPr lang="en-US" b="0" baseline="-25000" dirty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48131" name="Rectangle 200"/>
          <p:cNvSpPr>
            <a:spLocks noChangeArrowheads="1"/>
          </p:cNvSpPr>
          <p:nvPr/>
        </p:nvSpPr>
        <p:spPr bwMode="auto">
          <a:xfrm>
            <a:off x="746246" y="6252990"/>
            <a:ext cx="9104948" cy="775441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Different from linear algebra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Associative arrays have no conformance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7585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Matrix Multiply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1" y="1158388"/>
            <a:ext cx="8841264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1x2 Row matrix:		</a:t>
            </a:r>
            <a:r>
              <a:rPr lang="en-US" sz="2000" b="0" dirty="0" smtClean="0">
                <a:solidFill>
                  <a:srgbClr val="0000FF"/>
                </a:solidFill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(r,k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) </a:t>
            </a:r>
            <a:r>
              <a:rPr lang="en-US" sz="2000" b="0" dirty="0">
                <a:solidFill>
                  <a:srgbClr val="0000FF"/>
                </a:solidFill>
              </a:rPr>
              <a:t>= v</a:t>
            </a:r>
            <a:r>
              <a:rPr lang="en-US" sz="2000" b="0" baseline="-25000" dirty="0">
                <a:solidFill>
                  <a:srgbClr val="0000FF"/>
                </a:solidFill>
              </a:rPr>
              <a:t>1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2x1 Column matrix: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000" b="0" dirty="0" smtClean="0">
                <a:solidFill>
                  <a:srgbClr val="0000FF"/>
                </a:solidFill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(k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</a:rPr>
              <a:t>,c)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endParaRPr lang="en-US" sz="2000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Example 1: 1x1 Matrix: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r,c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</a:t>
            </a:r>
            <a:r>
              <a:rPr lang="en-US" sz="2000" b="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[See Table]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Example 2: 2x2 Matrix (</a:t>
            </a:r>
            <a:r>
              <a:rPr lang="en-US" sz="2000" b="0" kern="1200" dirty="0" err="1" smtClean="0">
                <a:solidFill>
                  <a:srgbClr val="000000"/>
                </a:solidFill>
                <a:sym typeface="Symbol"/>
              </a:rPr>
              <a:t>r</a:t>
            </a:r>
            <a:r>
              <a:rPr lang="en-US" sz="2000" dirty="0" err="1" smtClean="0">
                <a:sym typeface="Symbol"/>
              </a:rPr>
              <a:t></a:t>
            </a:r>
            <a:r>
              <a:rPr lang="en-US" sz="2000" b="0" kern="1200" dirty="0" err="1" smtClean="0">
                <a:solidFill>
                  <a:srgbClr val="000000"/>
                </a:solidFill>
                <a:sym typeface="Symbol"/>
              </a:rPr>
              <a:t>c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):	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000" b="0" dirty="0" smtClean="0">
                <a:solidFill>
                  <a:srgbClr val="0000FF"/>
                </a:solidFill>
              </a:rPr>
              <a:t> 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 = 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b="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[See Table]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Example 3: 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2x2 Matrix 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(r=c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):	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</a:rPr>
              <a:t>k</a:t>
            </a:r>
            <a:r>
              <a:rPr lang="en-US" sz="2000" b="0" baseline="-25000" dirty="0">
                <a:solidFill>
                  <a:srgbClr val="0000FF"/>
                </a:solidFill>
              </a:rPr>
              <a:t>1 </a:t>
            </a:r>
            <a:r>
              <a:rPr lang="en-US" sz="2000" b="0" dirty="0">
                <a:solidFill>
                  <a:srgbClr val="0000FF"/>
                </a:solidFill>
              </a:rPr>
              <a:t>k</a:t>
            </a:r>
            <a:r>
              <a:rPr lang="en-US" sz="2000" b="0" baseline="-25000" dirty="0">
                <a:solidFill>
                  <a:srgbClr val="0000FF"/>
                </a:solidFill>
              </a:rPr>
              <a:t>2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000" b="0" dirty="0">
                <a:solidFill>
                  <a:srgbClr val="0000FF"/>
                </a:solidFill>
              </a:rPr>
              <a:t> k</a:t>
            </a:r>
            <a:r>
              <a:rPr lang="en-US" sz="2000" b="0" baseline="-25000" dirty="0">
                <a:solidFill>
                  <a:srgbClr val="0000FF"/>
                </a:solidFill>
              </a:rPr>
              <a:t>2 </a:t>
            </a:r>
            <a:r>
              <a:rPr lang="en-US" sz="2000" b="0" dirty="0">
                <a:solidFill>
                  <a:srgbClr val="0000FF"/>
                </a:solidFill>
              </a:rPr>
              <a:t>k</a:t>
            </a:r>
            <a:r>
              <a:rPr lang="en-US" sz="2000" b="0" baseline="-25000" dirty="0">
                <a:solidFill>
                  <a:srgbClr val="0000FF"/>
                </a:solidFill>
              </a:rPr>
              <a:t>3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 = A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f(v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Value of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depends upon specifics of 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and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49155" name="Rectangle 200"/>
          <p:cNvSpPr>
            <a:spLocks noChangeArrowheads="1"/>
          </p:cNvSpPr>
          <p:nvPr/>
        </p:nvSpPr>
        <p:spPr bwMode="auto">
          <a:xfrm>
            <a:off x="735172" y="6472975"/>
            <a:ext cx="9104948" cy="458001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Wide range of behaviors possible given specific operator choices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33427"/>
              </p:ext>
            </p:extLst>
          </p:nvPr>
        </p:nvGraphicFramePr>
        <p:xfrm>
          <a:off x="359727" y="4454737"/>
          <a:ext cx="4763770" cy="187566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3727"/>
                <a:gridCol w="2055262"/>
                <a:gridCol w="1124781"/>
              </a:tblGrid>
              <a:tr h="449294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Example 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</a:tr>
              <a:tr h="5059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g()</a:t>
                      </a: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,f(v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1" marR="100581" marT="51793" marB="51793"/>
                </a:tc>
              </a:tr>
              <a:tr h="523632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g()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,f(v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cs typeface="Arial"/>
                        </a:rPr>
                        <a:t>Ø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</a:tr>
            </a:tbl>
          </a:graphicData>
        </a:graphic>
      </p:graphicFrame>
      <p:sp>
        <p:nvSpPr>
          <p:cNvPr id="49174" name="TextBox 4"/>
          <p:cNvSpPr txBox="1">
            <a:spLocks noChangeArrowheads="1"/>
          </p:cNvSpPr>
          <p:nvPr/>
        </p:nvSpPr>
        <p:spPr bwMode="auto">
          <a:xfrm>
            <a:off x="-1397000" y="2033059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60625"/>
              </p:ext>
            </p:extLst>
          </p:nvPr>
        </p:nvGraphicFramePr>
        <p:xfrm>
          <a:off x="5835967" y="4483524"/>
          <a:ext cx="3885406" cy="14789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3936"/>
                <a:gridCol w="1124930"/>
                <a:gridCol w="1176540"/>
              </a:tblGrid>
              <a:tr h="449294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Example 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</a:tr>
              <a:tr h="5059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g()</a:t>
                      </a: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cs typeface="Arial"/>
                        </a:rPr>
                        <a:t>Ø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</a:tr>
              <a:tr h="523632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g()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cs typeface="Arial"/>
                        </a:rPr>
                        <a:t>Ø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61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Left Identity:		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diag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(Row(A)) = 1</a:t>
            </a: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When does?		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Right Identity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:	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= </a:t>
            </a:r>
            <a:r>
              <a:rPr lang="en-US" b="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diag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(Col(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A)) = 1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When does?		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G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enerally possible when</a:t>
            </a:r>
          </a:p>
          <a:p>
            <a:pPr marL="0" indent="0" algn="ctr">
              <a:buNone/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 smtClean="0">
                <a:solidFill>
                  <a:srgbClr val="0000FF"/>
                </a:solidFill>
              </a:rPr>
              <a:t>g()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            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 smtClean="0">
                <a:solidFill>
                  <a:srgbClr val="0000FF"/>
                </a:solidFill>
              </a:rPr>
              <a:t>f()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 some circumstances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 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   </a:t>
            </a: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and  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 = A = I A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50179" name="Rectangle 200"/>
          <p:cNvSpPr>
            <a:spLocks noChangeArrowheads="1"/>
          </p:cNvSpPr>
          <p:nvPr/>
        </p:nvSpPr>
        <p:spPr bwMode="auto">
          <a:xfrm>
            <a:off x="637382" y="6361853"/>
            <a:ext cx="9104948" cy="42397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Similar to linear algebra for a limited set of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</a:t>
            </a:r>
            <a:r>
              <a:rPr lang="en-US" b="1"/>
              <a:t> and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</a:t>
            </a:r>
            <a:r>
              <a:rPr lang="en-US" b="1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9526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Inverses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Left Inverse:		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A</a:t>
            </a:r>
            <a:r>
              <a:rPr lang="en-US" b="0" baseline="30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-1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Right Inverse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:	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30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-</a:t>
            </a:r>
            <a:r>
              <a:rPr lang="en-US" b="0" baseline="30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Is it possible to construct matrix inverses with no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 inverse and no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inverse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Generally, no. Exception</a:t>
            </a:r>
          </a:p>
          <a:p>
            <a:pPr lvl="1"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is a column/row vector</a:t>
            </a:r>
            <a:endParaRPr lang="en-US" b="0" dirty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>
                <a:solidFill>
                  <a:srgbClr val="0000FF"/>
                </a:solidFill>
              </a:rPr>
              <a:t>g(</a:t>
            </a:r>
            <a:r>
              <a:rPr lang="en-US" b="0" baseline="-25000" dirty="0" smtClean="0">
                <a:solidFill>
                  <a:srgbClr val="0000FF"/>
                </a:solidFill>
              </a:rPr>
              <a:t>)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>
                <a:solidFill>
                  <a:srgbClr val="0000FF"/>
                </a:solidFill>
              </a:rPr>
              <a:t>f(</a:t>
            </a:r>
            <a:r>
              <a:rPr lang="en-US" b="0" baseline="-25000" dirty="0" smtClean="0">
                <a:solidFill>
                  <a:srgbClr val="0000FF"/>
                </a:solidFill>
              </a:rPr>
              <a:t>)</a:t>
            </a:r>
          </a:p>
          <a:p>
            <a:pPr lvl="1">
              <a:defRPr/>
            </a:pP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/left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is 1x1 equal to “local” 1 (i.e.,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wrt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to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 lvl="1"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51203" name="Rectangle 200"/>
          <p:cNvSpPr>
            <a:spLocks noChangeArrowheads="1"/>
          </p:cNvSpPr>
          <p:nvPr/>
        </p:nvSpPr>
        <p:spPr bwMode="auto">
          <a:xfrm>
            <a:off x="637382" y="6158548"/>
            <a:ext cx="8597749" cy="76104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Different from linear algebra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Inverses generally do not appear in 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377510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Eigenvectors (simple case)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97244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Let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 smtClean="0">
                <a:solidFill>
                  <a:srgbClr val="0000FF"/>
                </a:solidFill>
              </a:rPr>
              <a:t>g</a:t>
            </a:r>
            <a:r>
              <a:rPr lang="en-US" b="0" kern="1200" dirty="0" smtClean="0">
                <a:sym typeface="Symbol"/>
              </a:rPr>
              <a:t>,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 smtClean="0">
                <a:solidFill>
                  <a:srgbClr val="0000FF"/>
                </a:solidFill>
              </a:rPr>
              <a:t>f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Let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>
                <a:solidFill>
                  <a:srgbClr val="0000FF"/>
                </a:solidFill>
                <a:sym typeface="Symbol"/>
              </a:rPr>
              <a:t>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be </a:t>
            </a:r>
            <a:r>
              <a:rPr lang="en-US" b="0" dirty="0" err="1" smtClean="0">
                <a:latin typeface="Arial" charset="0"/>
                <a:ea typeface="ＭＳ Ｐゴシック" charset="0"/>
                <a:cs typeface="ＭＳ Ｐゴシック" charset="0"/>
              </a:rPr>
              <a:t>NxN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and have 1 element per row and column</a:t>
            </a:r>
          </a:p>
          <a:p>
            <a:pPr>
              <a:defRPr/>
            </a:pP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,r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		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sym typeface="Symbol"/>
              </a:rPr>
              <a:t>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,c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Eigenvector equation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 = 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sym typeface="Symbol"/>
              </a:rPr>
              <a:t>              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=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baseline="-25000" dirty="0">
                <a:solidFill>
                  <a:srgbClr val="0000FF"/>
                </a:solidFill>
                <a:sym typeface="Symbol"/>
              </a:rPr>
              <a:t></a:t>
            </a: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where:  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baseline="-25000" dirty="0" smtClean="0">
                <a:solidFill>
                  <a:srgbClr val="0000FF"/>
                </a:solidFill>
                <a:sym typeface="Symbol"/>
              </a:rPr>
              <a:t>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,c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f(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,e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b="0" dirty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00"/>
          <p:cNvSpPr>
            <a:spLocks noChangeArrowheads="1"/>
          </p:cNvSpPr>
          <p:nvPr/>
        </p:nvSpPr>
        <p:spPr bwMode="auto">
          <a:xfrm>
            <a:off x="778501" y="6086321"/>
            <a:ext cx="7948607" cy="77609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Eigenvector equation satisfied in a simple case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>
                <a:solidFill>
                  <a:srgbClr val="000000"/>
                </a:solidFill>
                <a:sym typeface="Symbol"/>
              </a:rPr>
              <a:t>Row and column keys must match</a:t>
            </a:r>
            <a:endParaRPr lang="en-US" dirty="0">
              <a:solidFill>
                <a:srgbClr val="0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77740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Pseudoinverse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(simple case)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115803"/>
            <a:ext cx="8549640" cy="4932021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Let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sz="200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g</a:t>
            </a:r>
            <a:r>
              <a:rPr lang="en-US" sz="2000" b="0" kern="1200" dirty="0" smtClean="0">
                <a:sym typeface="Symbol"/>
              </a:rPr>
              <a:t>,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sz="2000" kern="12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f</a:t>
            </a:r>
            <a:endParaRPr lang="en-US" sz="2000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Let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be 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NxN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b="0" baseline="-25000" dirty="0" err="1" smtClean="0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xN</a:t>
            </a:r>
            <a:r>
              <a:rPr lang="en-US" sz="2000" b="0" baseline="-25000" dirty="0" err="1" smtClean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?) and have 1 element per row and column</a:t>
            </a:r>
          </a:p>
          <a:p>
            <a:pPr>
              <a:defRPr/>
            </a:pP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defRPr/>
            </a:pP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,c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sz="20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		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,r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b="0" dirty="0" err="1">
                <a:latin typeface="Arial" charset="0"/>
                <a:ea typeface="ＭＳ Ｐゴシック" charset="0"/>
                <a:cs typeface="ＭＳ Ｐゴシック" charset="0"/>
              </a:rPr>
              <a:t>Pseudoinverse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requires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A  =  A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A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A  = 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 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(A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 =  A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(A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 =  A A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: 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sz="20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endParaRPr lang="en-US" sz="2000" b="0" dirty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00"/>
          <p:cNvSpPr>
            <a:spLocks noChangeArrowheads="1"/>
          </p:cNvSpPr>
          <p:nvPr/>
        </p:nvSpPr>
        <p:spPr bwMode="auto">
          <a:xfrm>
            <a:off x="760357" y="6285905"/>
            <a:ext cx="8275193" cy="688864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err="1"/>
              <a:t>Pseudoinverse</a:t>
            </a:r>
            <a:r>
              <a:rPr lang="en-US" b="1" dirty="0"/>
              <a:t> equation satisfied in a simple case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>
                <a:solidFill>
                  <a:srgbClr val="000000"/>
                </a:solidFill>
                <a:sym typeface="Symbol"/>
              </a:rPr>
              <a:t>Row and column keys can be different</a:t>
            </a:r>
            <a:endParaRPr lang="en-US" dirty="0">
              <a:solidFill>
                <a:srgbClr val="0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02026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Future Work: Got Theorems?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315388"/>
            <a:ext cx="8549640" cy="4917482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Spanning theorems: when is a span a vector space?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Linear dependence: adding a vector doesn’t change span?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Identity Array: when do left/right identity exist?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Inverse: why doesn’t it exist?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Determinant: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existance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Pseudoinverse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 existence? How to compute?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Linear transforms: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existance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Norms or inner product space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ompressive sensing requirements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Eigenvectors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Convolution (with next operator)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Complementary matrices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00"/>
          <p:cNvSpPr>
            <a:spLocks noChangeArrowheads="1"/>
          </p:cNvSpPr>
          <p:nvPr/>
        </p:nvSpPr>
        <p:spPr bwMode="auto">
          <a:xfrm>
            <a:off x="778501" y="6521777"/>
            <a:ext cx="7930463" cy="44548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For which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, </a:t>
            </a:r>
            <a:r>
              <a:rPr lang="en-US">
                <a:solidFill>
                  <a:srgbClr val="0000FF"/>
                </a:solidFill>
                <a:sym typeface="Symbol"/>
              </a:rPr>
              <a:t>, 0/1</a:t>
            </a:r>
            <a:r>
              <a:rPr lang="en-US" b="1">
                <a:sym typeface="Symbol"/>
              </a:rPr>
              <a:t> </a:t>
            </a:r>
            <a:r>
              <a:rPr lang="en-US" b="1" dirty="0">
                <a:sym typeface="Symbol"/>
              </a:rPr>
              <a:t>do these apply</a:t>
            </a:r>
            <a:endParaRPr lang="en-US" dirty="0">
              <a:solidFill>
                <a:srgbClr val="0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04798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885949"/>
            <a:ext cx="9007651" cy="5054255"/>
          </a:xfrm>
        </p:spPr>
        <p:txBody>
          <a:bodyPr/>
          <a:lstStyle/>
          <a:p>
            <a:r>
              <a:rPr lang="en-US" dirty="0" smtClean="0"/>
              <a:t>Create a formal basis for working with these data structures based on an Algebra of Associative Arrays</a:t>
            </a:r>
          </a:p>
          <a:p>
            <a:r>
              <a:rPr lang="en-US" dirty="0" smtClean="0"/>
              <a:t>Better Algorithms</a:t>
            </a:r>
          </a:p>
          <a:p>
            <a:pPr lvl="1"/>
            <a:r>
              <a:rPr lang="en-US" dirty="0" smtClean="0"/>
              <a:t>Can create algorithms by applying standard mathematical tools (linear algebra and detection theory)</a:t>
            </a:r>
          </a:p>
          <a:p>
            <a:r>
              <a:rPr lang="en-US" dirty="0" smtClean="0"/>
              <a:t>Faster Implementation</a:t>
            </a:r>
          </a:p>
          <a:p>
            <a:pPr lvl="1"/>
            <a:r>
              <a:rPr lang="en-US" dirty="0" smtClean="0"/>
              <a:t>Associative array software libraries allow these algorithms to be implemented with ~50x less effort</a:t>
            </a:r>
          </a:p>
          <a:p>
            <a:r>
              <a:rPr lang="en-US" dirty="0" smtClean="0"/>
              <a:t>Good for managers, too</a:t>
            </a:r>
          </a:p>
          <a:p>
            <a:pPr lvl="1"/>
            <a:r>
              <a:rPr lang="en-US" dirty="0" smtClean="0"/>
              <a:t>Much simpler than Microsoft Excel; formally correct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136881"/>
            <a:ext cx="7989241" cy="9259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Goal: Signal Processing on</a:t>
            </a:r>
            <a:br>
              <a:rPr lang="en-US" dirty="0" smtClean="0"/>
            </a:br>
            <a:r>
              <a:rPr lang="en-US" dirty="0" smtClean="0"/>
              <a:t>Graphs/Strings/Spreadsheets/Tables/ 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624648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Algebra of Associative Arrays provides the mathematics for representing and operating on Spreadsheets and Big Tables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Small number of assumptions yields a rich mathematical environment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Much of linear algebra is available without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kern="1200" dirty="0">
                <a:solidFill>
                  <a:srgbClr val="000000"/>
                </a:solidFill>
                <a:sym typeface="Symbol"/>
              </a:rPr>
              <a:t>inverse and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inverse</a:t>
            </a:r>
          </a:p>
        </p:txBody>
      </p:sp>
    </p:spTree>
    <p:extLst>
      <p:ext uri="{BB962C8B-B14F-4D97-AF65-F5344CB8AC3E}">
        <p14:creationId xmlns:p14="http://schemas.microsoft.com/office/powerpoint/2010/main" val="139361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&amp;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624648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dirty="0" smtClean="0"/>
              <a:t>Example Code</a:t>
            </a:r>
          </a:p>
          <a:p>
            <a:pPr lvl="1"/>
            <a:r>
              <a:rPr lang="en-US" dirty="0" smtClean="0"/>
              <a:t>D4Muser_share</a:t>
            </a:r>
            <a:r>
              <a:rPr lang="en-US" dirty="0"/>
              <a:t>/Examples/1Intro/3GroupTheory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Assignment 2</a:t>
            </a:r>
          </a:p>
          <a:p>
            <a:pPr lvl="1"/>
            <a:r>
              <a:rPr lang="en-US" dirty="0" smtClean="0"/>
              <a:t>Define</a:t>
            </a:r>
            <a:r>
              <a:rPr lang="en-US" dirty="0"/>
              <a:t>, in words, a list of operations that make “sense” for your associative arrays in </a:t>
            </a:r>
            <a:r>
              <a:rPr lang="en-US" dirty="0" smtClean="0"/>
              <a:t>Assignment 1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xplain </a:t>
            </a:r>
            <a:r>
              <a:rPr lang="en-US" dirty="0"/>
              <a:t>your reasoning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51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Relational Model High Level Comparison</a:t>
            </a:r>
          </a:p>
        </p:txBody>
      </p:sp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777082" y="5510819"/>
            <a:ext cx="8839518" cy="136736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9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Relational algebra (Codd 1970) is the de facto theory of databases</a:t>
            </a:r>
          </a:p>
          <a:p>
            <a:pPr marL="382059" indent="-382059">
              <a:lnSpc>
                <a:spcPct val="9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The design goal of relational algebra and associative arrays algebra are fundamentally different</a:t>
            </a:r>
          </a:p>
          <a:p>
            <a:pPr marL="382059" indent="-382059">
              <a:lnSpc>
                <a:spcPct val="9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Result in a fundamental differences in the theory</a:t>
            </a:r>
          </a:p>
        </p:txBody>
      </p:sp>
      <p:graphicFrame>
        <p:nvGraphicFramePr>
          <p:cNvPr id="92217" name="Group 57"/>
          <p:cNvGraphicFramePr>
            <a:graphicFrameLocks noGrp="1"/>
          </p:cNvGraphicFramePr>
          <p:nvPr/>
        </p:nvGraphicFramePr>
        <p:xfrm>
          <a:off x="1201420" y="1669627"/>
          <a:ext cx="8074660" cy="3501182"/>
        </p:xfrm>
        <a:graphic>
          <a:graphicData uri="http://schemas.openxmlformats.org/drawingml/2006/table">
            <a:tbl>
              <a:tblPr/>
              <a:tblGrid>
                <a:gridCol w="2107724"/>
                <a:gridCol w="2902268"/>
                <a:gridCol w="3064668"/>
              </a:tblGrid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Relational Database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Associative Arrays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Fill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Dense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Sparse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Columns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Static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Dynamic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Data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Typed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Untyped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#Rows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Unlimited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Unlimited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#Columns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Small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Unlimited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Dimensions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 different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 same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Main Operation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Join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Linear Algebra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34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Associative Arrays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25374" y="1215526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Extends associative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arrays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to 2D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mixed data types</a:t>
            </a:r>
          </a:p>
          <a:p>
            <a:pPr algn="ctr">
              <a:spcBef>
                <a:spcPts val="600"/>
              </a:spcBef>
              <a:buFontTx/>
              <a:buNone/>
              <a:tabLst>
                <a:tab pos="2112963" algn="l"/>
              </a:tabLst>
            </a:pP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A('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') = 'talked '  </a:t>
            </a:r>
          </a:p>
          <a:p>
            <a:pPr>
              <a:spcBef>
                <a:spcPts val="600"/>
              </a:spcBef>
              <a:buFontTx/>
              <a:buNone/>
              <a:tabLst>
                <a:tab pos="2112963" algn="l"/>
              </a:tabLst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') = 47.0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1800"/>
              </a:spcBef>
              <a:tabLst>
                <a:tab pos="2112963" algn="l"/>
              </a:tabLst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Key innovation: 2D is 1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-to-1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triple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store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 ','bob </a:t>
            </a:r>
            <a:r>
              <a:rPr lang="ja-JP" alt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,'talked </a:t>
            </a:r>
            <a:r>
              <a:rPr lang="ja-JP" alt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spcBef>
                <a:spcPts val="600"/>
              </a:spcBef>
              <a:buFontTx/>
              <a:buNone/>
              <a:tabLst>
                <a:tab pos="2112963" algn="l"/>
              </a:tabLst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</a:t>
            </a:r>
            <a:r>
              <a:rPr lang="ja-JP" altLang="en-US" b="0" dirty="0"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,47.0)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5862751" y="4590076"/>
            <a:ext cx="265430" cy="922972"/>
            <a:chOff x="2776" y="1167"/>
            <a:chExt cx="152" cy="513"/>
          </a:xfrm>
        </p:grpSpPr>
        <p:sp>
          <p:nvSpPr>
            <p:cNvPr id="12" name="Line 8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 flipH="1" flipV="1">
            <a:off x="6170091" y="4590076"/>
            <a:ext cx="265430" cy="922972"/>
            <a:chOff x="2776" y="1167"/>
            <a:chExt cx="152" cy="513"/>
          </a:xfrm>
        </p:grpSpPr>
        <p:sp>
          <p:nvSpPr>
            <p:cNvPr id="15" name="Line 11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6128181" y="4339990"/>
            <a:ext cx="1356836" cy="239290"/>
            <a:chOff x="2928" y="1028"/>
            <a:chExt cx="777" cy="133"/>
          </a:xfrm>
        </p:grpSpPr>
        <p:sp>
          <p:nvSpPr>
            <p:cNvPr id="18" name="Line 14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Oval 16"/>
          <p:cNvSpPr>
            <a:spLocks noChangeAspect="1" noChangeArrowheads="1"/>
          </p:cNvSpPr>
          <p:nvPr/>
        </p:nvSpPr>
        <p:spPr bwMode="auto">
          <a:xfrm>
            <a:off x="6044361" y="4476727"/>
            <a:ext cx="209550" cy="2159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pPr eaLnBrk="1" hangingPunct="1">
              <a:spcBef>
                <a:spcPct val="45000"/>
              </a:spcBef>
            </a:pPr>
            <a:endParaRPr lang="en-US" sz="3100" dirty="0">
              <a:latin typeface="Verdana" charset="0"/>
            </a:endParaRPr>
          </a:p>
        </p:txBody>
      </p: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6138659" y="5532838"/>
            <a:ext cx="1356836" cy="940964"/>
            <a:chOff x="2934" y="1691"/>
            <a:chExt cx="777" cy="523"/>
          </a:xfrm>
        </p:grpSpPr>
        <p:sp>
          <p:nvSpPr>
            <p:cNvPr id="22" name="Line 18"/>
            <p:cNvSpPr>
              <a:spLocks noChangeAspect="1" noChangeShapeType="1"/>
            </p:cNvSpPr>
            <p:nvPr/>
          </p:nvSpPr>
          <p:spPr bwMode="auto">
            <a:xfrm rot="3635357">
              <a:off x="3104" y="1995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934" y="1691"/>
              <a:ext cx="777" cy="523"/>
            </a:xfrm>
            <a:custGeom>
              <a:avLst/>
              <a:gdLst>
                <a:gd name="T0" fmla="*/ 0 w 777"/>
                <a:gd name="T1" fmla="*/ 514 h 523"/>
                <a:gd name="T2" fmla="*/ 6 w 777"/>
                <a:gd name="T3" fmla="*/ 523 h 523"/>
                <a:gd name="T4" fmla="*/ 176 w 777"/>
                <a:gd name="T5" fmla="*/ 343 h 523"/>
                <a:gd name="T6" fmla="*/ 615 w 777"/>
                <a:gd name="T7" fmla="*/ 247 h 523"/>
                <a:gd name="T8" fmla="*/ 777 w 777"/>
                <a:gd name="T9" fmla="*/ 0 h 5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7"/>
                <a:gd name="T16" fmla="*/ 0 h 523"/>
                <a:gd name="T17" fmla="*/ 777 w 777"/>
                <a:gd name="T18" fmla="*/ 523 h 5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7" h="523">
                  <a:moveTo>
                    <a:pt x="0" y="514"/>
                  </a:moveTo>
                  <a:lnTo>
                    <a:pt x="6" y="523"/>
                  </a:lnTo>
                  <a:cubicBezTo>
                    <a:pt x="35" y="495"/>
                    <a:pt x="74" y="389"/>
                    <a:pt x="176" y="343"/>
                  </a:cubicBezTo>
                  <a:cubicBezTo>
                    <a:pt x="278" y="297"/>
                    <a:pt x="515" y="304"/>
                    <a:pt x="615" y="247"/>
                  </a:cubicBezTo>
                  <a:cubicBezTo>
                    <a:pt x="715" y="190"/>
                    <a:pt x="746" y="95"/>
                    <a:pt x="777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827826" y="422484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497241" y="4217647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848781" y="647020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763214" y="5340327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7518196" y="543388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" name="Oval 25"/>
          <p:cNvSpPr>
            <a:spLocks noChangeAspect="1" noChangeArrowheads="1"/>
          </p:cNvSpPr>
          <p:nvPr/>
        </p:nvSpPr>
        <p:spPr bwMode="auto">
          <a:xfrm>
            <a:off x="7385481" y="6376647"/>
            <a:ext cx="209550" cy="2159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30" name="Oval 27"/>
          <p:cNvSpPr>
            <a:spLocks noChangeAspect="1" noChangeArrowheads="1"/>
          </p:cNvSpPr>
          <p:nvPr/>
        </p:nvSpPr>
        <p:spPr bwMode="auto">
          <a:xfrm>
            <a:off x="7385481" y="5426687"/>
            <a:ext cx="209550" cy="2159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31" name="Oval 28"/>
          <p:cNvSpPr>
            <a:spLocks noChangeAspect="1" noChangeArrowheads="1"/>
          </p:cNvSpPr>
          <p:nvPr/>
        </p:nvSpPr>
        <p:spPr bwMode="auto">
          <a:xfrm>
            <a:off x="8726601" y="5426687"/>
            <a:ext cx="209550" cy="2159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7511211" y="5304344"/>
            <a:ext cx="1356836" cy="239290"/>
            <a:chOff x="2928" y="1028"/>
            <a:chExt cx="777" cy="133"/>
          </a:xfrm>
        </p:grpSpPr>
        <p:sp>
          <p:nvSpPr>
            <p:cNvPr id="33" name="Line 30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2"/>
          <p:cNvGrpSpPr>
            <a:grpSpLocks/>
          </p:cNvGrpSpPr>
          <p:nvPr/>
        </p:nvGrpSpPr>
        <p:grpSpPr bwMode="auto">
          <a:xfrm>
            <a:off x="6142151" y="6261500"/>
            <a:ext cx="1356836" cy="239290"/>
            <a:chOff x="2928" y="1028"/>
            <a:chExt cx="777" cy="133"/>
          </a:xfrm>
        </p:grpSpPr>
        <p:sp>
          <p:nvSpPr>
            <p:cNvPr id="38" name="Line 33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5"/>
          <p:cNvGrpSpPr>
            <a:grpSpLocks/>
          </p:cNvGrpSpPr>
          <p:nvPr/>
        </p:nvGrpSpPr>
        <p:grpSpPr bwMode="auto">
          <a:xfrm flipH="1" flipV="1">
            <a:off x="6121196" y="6498990"/>
            <a:ext cx="1356836" cy="239290"/>
            <a:chOff x="2928" y="1028"/>
            <a:chExt cx="777" cy="133"/>
          </a:xfrm>
        </p:grpSpPr>
        <p:sp>
          <p:nvSpPr>
            <p:cNvPr id="41" name="Line 36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38"/>
          <p:cNvGrpSpPr>
            <a:grpSpLocks/>
          </p:cNvGrpSpPr>
          <p:nvPr/>
        </p:nvGrpSpPr>
        <p:grpSpPr bwMode="auto">
          <a:xfrm flipH="1" flipV="1">
            <a:off x="6149136" y="5534637"/>
            <a:ext cx="1356836" cy="239290"/>
            <a:chOff x="2928" y="1028"/>
            <a:chExt cx="777" cy="133"/>
          </a:xfrm>
        </p:grpSpPr>
        <p:sp>
          <p:nvSpPr>
            <p:cNvPr id="44" name="Line 39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1"/>
          <p:cNvGrpSpPr>
            <a:grpSpLocks/>
          </p:cNvGrpSpPr>
          <p:nvPr/>
        </p:nvGrpSpPr>
        <p:grpSpPr bwMode="auto">
          <a:xfrm flipV="1">
            <a:off x="5855766" y="5568822"/>
            <a:ext cx="265430" cy="922972"/>
            <a:chOff x="2776" y="1167"/>
            <a:chExt cx="152" cy="513"/>
          </a:xfrm>
        </p:grpSpPr>
        <p:sp>
          <p:nvSpPr>
            <p:cNvPr id="47" name="Line 42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4"/>
          <p:cNvGrpSpPr>
            <a:grpSpLocks/>
          </p:cNvGrpSpPr>
          <p:nvPr/>
        </p:nvGrpSpPr>
        <p:grpSpPr bwMode="auto">
          <a:xfrm flipH="1" flipV="1">
            <a:off x="7497241" y="4590076"/>
            <a:ext cx="265430" cy="922972"/>
            <a:chOff x="2776" y="1167"/>
            <a:chExt cx="152" cy="513"/>
          </a:xfrm>
        </p:grpSpPr>
        <p:sp>
          <p:nvSpPr>
            <p:cNvPr id="50" name="Line 45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47"/>
          <p:cNvGrpSpPr>
            <a:grpSpLocks/>
          </p:cNvGrpSpPr>
          <p:nvPr/>
        </p:nvGrpSpPr>
        <p:grpSpPr bwMode="auto">
          <a:xfrm>
            <a:off x="7485017" y="5522043"/>
            <a:ext cx="1334135" cy="976947"/>
            <a:chOff x="3696" y="1680"/>
            <a:chExt cx="764" cy="543"/>
          </a:xfrm>
        </p:grpSpPr>
        <p:sp>
          <p:nvSpPr>
            <p:cNvPr id="53" name="Line 48"/>
            <p:cNvSpPr>
              <a:spLocks noChangeAspect="1" noChangeShapeType="1"/>
            </p:cNvSpPr>
            <p:nvPr/>
          </p:nvSpPr>
          <p:spPr bwMode="auto">
            <a:xfrm rot="4334049">
              <a:off x="3989" y="2107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3696" y="1680"/>
              <a:ext cx="764" cy="543"/>
            </a:xfrm>
            <a:custGeom>
              <a:avLst/>
              <a:gdLst>
                <a:gd name="T0" fmla="*/ 753 w 764"/>
                <a:gd name="T1" fmla="*/ 0 h 543"/>
                <a:gd name="T2" fmla="*/ 764 w 764"/>
                <a:gd name="T3" fmla="*/ 14 h 543"/>
                <a:gd name="T4" fmla="*/ 485 w 764"/>
                <a:gd name="T5" fmla="*/ 380 h 543"/>
                <a:gd name="T6" fmla="*/ 0 w 764"/>
                <a:gd name="T7" fmla="*/ 543 h 5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4"/>
                <a:gd name="T13" fmla="*/ 0 h 543"/>
                <a:gd name="T14" fmla="*/ 764 w 764"/>
                <a:gd name="T15" fmla="*/ 543 h 5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4" h="543">
                  <a:moveTo>
                    <a:pt x="753" y="0"/>
                  </a:moveTo>
                  <a:lnTo>
                    <a:pt x="764" y="14"/>
                  </a:lnTo>
                  <a:cubicBezTo>
                    <a:pt x="719" y="77"/>
                    <a:pt x="612" y="292"/>
                    <a:pt x="485" y="380"/>
                  </a:cubicBezTo>
                  <a:cubicBezTo>
                    <a:pt x="358" y="468"/>
                    <a:pt x="179" y="505"/>
                    <a:pt x="0" y="5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50"/>
          <p:cNvGrpSpPr>
            <a:grpSpLocks/>
          </p:cNvGrpSpPr>
          <p:nvPr/>
        </p:nvGrpSpPr>
        <p:grpSpPr bwMode="auto">
          <a:xfrm>
            <a:off x="7521688" y="4595473"/>
            <a:ext cx="1334135" cy="976948"/>
            <a:chOff x="3726" y="1170"/>
            <a:chExt cx="764" cy="543"/>
          </a:xfrm>
        </p:grpSpPr>
        <p:sp>
          <p:nvSpPr>
            <p:cNvPr id="56" name="Line 51"/>
            <p:cNvSpPr>
              <a:spLocks noChangeAspect="1" noChangeShapeType="1"/>
            </p:cNvSpPr>
            <p:nvPr/>
          </p:nvSpPr>
          <p:spPr bwMode="auto">
            <a:xfrm rot="19202490" flipH="1">
              <a:off x="4304" y="1379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 rot="10800000" flipH="1">
              <a:off x="3726" y="1170"/>
              <a:ext cx="764" cy="543"/>
            </a:xfrm>
            <a:custGeom>
              <a:avLst/>
              <a:gdLst>
                <a:gd name="T0" fmla="*/ 753 w 764"/>
                <a:gd name="T1" fmla="*/ 0 h 543"/>
                <a:gd name="T2" fmla="*/ 764 w 764"/>
                <a:gd name="T3" fmla="*/ 14 h 543"/>
                <a:gd name="T4" fmla="*/ 485 w 764"/>
                <a:gd name="T5" fmla="*/ 380 h 543"/>
                <a:gd name="T6" fmla="*/ 0 w 764"/>
                <a:gd name="T7" fmla="*/ 543 h 5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4"/>
                <a:gd name="T13" fmla="*/ 0 h 543"/>
                <a:gd name="T14" fmla="*/ 764 w 764"/>
                <a:gd name="T15" fmla="*/ 543 h 5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4" h="543">
                  <a:moveTo>
                    <a:pt x="753" y="0"/>
                  </a:moveTo>
                  <a:lnTo>
                    <a:pt x="764" y="14"/>
                  </a:lnTo>
                  <a:cubicBezTo>
                    <a:pt x="719" y="77"/>
                    <a:pt x="612" y="292"/>
                    <a:pt x="485" y="380"/>
                  </a:cubicBezTo>
                  <a:cubicBezTo>
                    <a:pt x="358" y="468"/>
                    <a:pt x="179" y="505"/>
                    <a:pt x="0" y="5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7483271" y="6463007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9" name="Text Box 54"/>
          <p:cNvSpPr txBox="1">
            <a:spLocks noChangeArrowheads="1"/>
          </p:cNvSpPr>
          <p:nvPr/>
        </p:nvSpPr>
        <p:spPr bwMode="auto">
          <a:xfrm>
            <a:off x="8880271" y="534752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0" name="Oval 55"/>
          <p:cNvSpPr>
            <a:spLocks noChangeAspect="1" noChangeArrowheads="1"/>
          </p:cNvSpPr>
          <p:nvPr/>
        </p:nvSpPr>
        <p:spPr bwMode="auto">
          <a:xfrm>
            <a:off x="6044361" y="5426687"/>
            <a:ext cx="20955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1" name="Oval 56"/>
          <p:cNvSpPr>
            <a:spLocks noChangeAspect="1" noChangeArrowheads="1"/>
          </p:cNvSpPr>
          <p:nvPr/>
        </p:nvSpPr>
        <p:spPr bwMode="auto">
          <a:xfrm>
            <a:off x="6044361" y="6376647"/>
            <a:ext cx="20955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2" name="Oval 58"/>
          <p:cNvSpPr>
            <a:spLocks noChangeAspect="1" noChangeArrowheads="1"/>
          </p:cNvSpPr>
          <p:nvPr/>
        </p:nvSpPr>
        <p:spPr bwMode="auto">
          <a:xfrm>
            <a:off x="1825421" y="52143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3" name="Rectangle 59"/>
          <p:cNvSpPr>
            <a:spLocks noChangeAspect="1" noChangeArrowheads="1"/>
          </p:cNvSpPr>
          <p:nvPr/>
        </p:nvSpPr>
        <p:spPr bwMode="auto">
          <a:xfrm>
            <a:off x="1753824" y="4399363"/>
            <a:ext cx="2453482" cy="253142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4" name="Oval 60"/>
          <p:cNvSpPr>
            <a:spLocks noChangeAspect="1" noChangeArrowheads="1"/>
          </p:cNvSpPr>
          <p:nvPr/>
        </p:nvSpPr>
        <p:spPr bwMode="auto">
          <a:xfrm>
            <a:off x="1825421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5" name="Oval 61"/>
          <p:cNvSpPr>
            <a:spLocks noChangeAspect="1" noChangeArrowheads="1"/>
          </p:cNvSpPr>
          <p:nvPr/>
        </p:nvSpPr>
        <p:spPr bwMode="auto">
          <a:xfrm>
            <a:off x="2185149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6" name="Oval 62"/>
          <p:cNvSpPr>
            <a:spLocks noChangeAspect="1" noChangeArrowheads="1"/>
          </p:cNvSpPr>
          <p:nvPr/>
        </p:nvSpPr>
        <p:spPr bwMode="auto">
          <a:xfrm>
            <a:off x="2544876" y="6328071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7" name="Oval 63"/>
          <p:cNvSpPr>
            <a:spLocks noChangeAspect="1" noChangeArrowheads="1"/>
          </p:cNvSpPr>
          <p:nvPr/>
        </p:nvSpPr>
        <p:spPr bwMode="auto">
          <a:xfrm>
            <a:off x="2906349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8" name="Oval 64"/>
          <p:cNvSpPr>
            <a:spLocks noChangeAspect="1" noChangeArrowheads="1"/>
          </p:cNvSpPr>
          <p:nvPr/>
        </p:nvSpPr>
        <p:spPr bwMode="auto">
          <a:xfrm>
            <a:off x="3266077" y="6328071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9" name="Oval 66"/>
          <p:cNvSpPr>
            <a:spLocks noChangeAspect="1" noChangeArrowheads="1"/>
          </p:cNvSpPr>
          <p:nvPr/>
        </p:nvSpPr>
        <p:spPr bwMode="auto">
          <a:xfrm>
            <a:off x="3987279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0" name="Oval 68"/>
          <p:cNvSpPr>
            <a:spLocks noChangeAspect="1" noChangeArrowheads="1"/>
          </p:cNvSpPr>
          <p:nvPr/>
        </p:nvSpPr>
        <p:spPr bwMode="auto">
          <a:xfrm>
            <a:off x="2544876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1" name="Oval 69"/>
          <p:cNvSpPr>
            <a:spLocks noChangeAspect="1" noChangeArrowheads="1"/>
          </p:cNvSpPr>
          <p:nvPr/>
        </p:nvSpPr>
        <p:spPr bwMode="auto">
          <a:xfrm>
            <a:off x="2906349" y="4473129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2" name="Oval 70"/>
          <p:cNvSpPr>
            <a:spLocks noChangeAspect="1" noChangeArrowheads="1"/>
          </p:cNvSpPr>
          <p:nvPr/>
        </p:nvSpPr>
        <p:spPr bwMode="auto">
          <a:xfrm>
            <a:off x="3266077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3" name="Oval 71"/>
          <p:cNvSpPr>
            <a:spLocks noChangeAspect="1" noChangeArrowheads="1"/>
          </p:cNvSpPr>
          <p:nvPr/>
        </p:nvSpPr>
        <p:spPr bwMode="auto">
          <a:xfrm>
            <a:off x="3625804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4" name="Oval 72"/>
          <p:cNvSpPr>
            <a:spLocks noChangeAspect="1" noChangeArrowheads="1"/>
          </p:cNvSpPr>
          <p:nvPr/>
        </p:nvSpPr>
        <p:spPr bwMode="auto">
          <a:xfrm>
            <a:off x="3987279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5" name="Oval 73"/>
          <p:cNvSpPr>
            <a:spLocks noChangeAspect="1" noChangeArrowheads="1"/>
          </p:cNvSpPr>
          <p:nvPr/>
        </p:nvSpPr>
        <p:spPr bwMode="auto">
          <a:xfrm>
            <a:off x="2537891" y="4858151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6" name="Oval 75"/>
          <p:cNvSpPr>
            <a:spLocks noChangeAspect="1" noChangeArrowheads="1"/>
          </p:cNvSpPr>
          <p:nvPr/>
        </p:nvSpPr>
        <p:spPr bwMode="auto">
          <a:xfrm>
            <a:off x="2558846" y="485815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7" name="Oval 76"/>
          <p:cNvSpPr>
            <a:spLocks noChangeAspect="1" noChangeArrowheads="1"/>
          </p:cNvSpPr>
          <p:nvPr/>
        </p:nvSpPr>
        <p:spPr bwMode="auto">
          <a:xfrm>
            <a:off x="2906349" y="484375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8" name="Oval 77"/>
          <p:cNvSpPr>
            <a:spLocks noChangeAspect="1" noChangeArrowheads="1"/>
          </p:cNvSpPr>
          <p:nvPr/>
        </p:nvSpPr>
        <p:spPr bwMode="auto">
          <a:xfrm>
            <a:off x="3625804" y="484375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9" name="Oval 78"/>
          <p:cNvSpPr>
            <a:spLocks noChangeAspect="1" noChangeArrowheads="1"/>
          </p:cNvSpPr>
          <p:nvPr/>
        </p:nvSpPr>
        <p:spPr bwMode="auto">
          <a:xfrm>
            <a:off x="2185149" y="52143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0" name="Oval 80"/>
          <p:cNvSpPr>
            <a:spLocks noChangeAspect="1" noChangeArrowheads="1"/>
          </p:cNvSpPr>
          <p:nvPr/>
        </p:nvSpPr>
        <p:spPr bwMode="auto">
          <a:xfrm>
            <a:off x="2906349" y="5214386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1" name="Oval 81"/>
          <p:cNvSpPr>
            <a:spLocks noChangeAspect="1" noChangeArrowheads="1"/>
          </p:cNvSpPr>
          <p:nvPr/>
        </p:nvSpPr>
        <p:spPr bwMode="auto">
          <a:xfrm>
            <a:off x="3266077" y="52143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2" name="Oval 82"/>
          <p:cNvSpPr>
            <a:spLocks noChangeAspect="1" noChangeArrowheads="1"/>
          </p:cNvSpPr>
          <p:nvPr/>
        </p:nvSpPr>
        <p:spPr bwMode="auto">
          <a:xfrm>
            <a:off x="3625804" y="5214386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3" name="Oval 83"/>
          <p:cNvSpPr>
            <a:spLocks noChangeAspect="1" noChangeArrowheads="1"/>
          </p:cNvSpPr>
          <p:nvPr/>
        </p:nvSpPr>
        <p:spPr bwMode="auto">
          <a:xfrm>
            <a:off x="3987279" y="5214386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4" name="Oval 84"/>
          <p:cNvSpPr>
            <a:spLocks noChangeAspect="1" noChangeArrowheads="1"/>
          </p:cNvSpPr>
          <p:nvPr/>
        </p:nvSpPr>
        <p:spPr bwMode="auto">
          <a:xfrm>
            <a:off x="1825421" y="5586814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5" name="Oval 85"/>
          <p:cNvSpPr>
            <a:spLocks noChangeAspect="1" noChangeArrowheads="1"/>
          </p:cNvSpPr>
          <p:nvPr/>
        </p:nvSpPr>
        <p:spPr bwMode="auto">
          <a:xfrm>
            <a:off x="2185149" y="5586814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6" name="Oval 87"/>
          <p:cNvSpPr>
            <a:spLocks noChangeAspect="1" noChangeArrowheads="1"/>
          </p:cNvSpPr>
          <p:nvPr/>
        </p:nvSpPr>
        <p:spPr bwMode="auto">
          <a:xfrm>
            <a:off x="3266077" y="5586814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7" name="Oval 88"/>
          <p:cNvSpPr>
            <a:spLocks noChangeAspect="1" noChangeArrowheads="1"/>
          </p:cNvSpPr>
          <p:nvPr/>
        </p:nvSpPr>
        <p:spPr bwMode="auto">
          <a:xfrm>
            <a:off x="3625804" y="5586814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8" name="Oval 89"/>
          <p:cNvSpPr>
            <a:spLocks noChangeAspect="1" noChangeArrowheads="1"/>
          </p:cNvSpPr>
          <p:nvPr/>
        </p:nvSpPr>
        <p:spPr bwMode="auto">
          <a:xfrm>
            <a:off x="3987279" y="5586814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9" name="Oval 90"/>
          <p:cNvSpPr>
            <a:spLocks noChangeAspect="1" noChangeArrowheads="1"/>
          </p:cNvSpPr>
          <p:nvPr/>
        </p:nvSpPr>
        <p:spPr bwMode="auto">
          <a:xfrm>
            <a:off x="1825421" y="5957442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0" name="Oval 91"/>
          <p:cNvSpPr>
            <a:spLocks noChangeAspect="1" noChangeArrowheads="1"/>
          </p:cNvSpPr>
          <p:nvPr/>
        </p:nvSpPr>
        <p:spPr bwMode="auto">
          <a:xfrm>
            <a:off x="2185149" y="5957442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1" name="Oval 92"/>
          <p:cNvSpPr>
            <a:spLocks noChangeAspect="1" noChangeArrowheads="1"/>
          </p:cNvSpPr>
          <p:nvPr/>
        </p:nvSpPr>
        <p:spPr bwMode="auto">
          <a:xfrm>
            <a:off x="2544876" y="5957442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2" name="Oval 93"/>
          <p:cNvSpPr>
            <a:spLocks noChangeAspect="1" noChangeArrowheads="1"/>
          </p:cNvSpPr>
          <p:nvPr/>
        </p:nvSpPr>
        <p:spPr bwMode="auto">
          <a:xfrm>
            <a:off x="2906349" y="5957442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3" name="Oval 95"/>
          <p:cNvSpPr>
            <a:spLocks noChangeAspect="1" noChangeArrowheads="1"/>
          </p:cNvSpPr>
          <p:nvPr/>
        </p:nvSpPr>
        <p:spPr bwMode="auto">
          <a:xfrm>
            <a:off x="3987279" y="5957442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4" name="Oval 96"/>
          <p:cNvSpPr>
            <a:spLocks noChangeAspect="1" noChangeArrowheads="1"/>
          </p:cNvSpPr>
          <p:nvPr/>
        </p:nvSpPr>
        <p:spPr bwMode="auto">
          <a:xfrm>
            <a:off x="1825421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5" name="Oval 97"/>
          <p:cNvSpPr>
            <a:spLocks noChangeAspect="1" noChangeArrowheads="1"/>
          </p:cNvSpPr>
          <p:nvPr/>
        </p:nvSpPr>
        <p:spPr bwMode="auto">
          <a:xfrm>
            <a:off x="2185149" y="6700498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6" name="Oval 98"/>
          <p:cNvSpPr>
            <a:spLocks noChangeAspect="1" noChangeArrowheads="1"/>
          </p:cNvSpPr>
          <p:nvPr/>
        </p:nvSpPr>
        <p:spPr bwMode="auto">
          <a:xfrm>
            <a:off x="2544876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7" name="Oval 99"/>
          <p:cNvSpPr>
            <a:spLocks noChangeAspect="1" noChangeArrowheads="1"/>
          </p:cNvSpPr>
          <p:nvPr/>
        </p:nvSpPr>
        <p:spPr bwMode="auto">
          <a:xfrm>
            <a:off x="2906349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8" name="Oval 100"/>
          <p:cNvSpPr>
            <a:spLocks noChangeAspect="1" noChangeArrowheads="1"/>
          </p:cNvSpPr>
          <p:nvPr/>
        </p:nvSpPr>
        <p:spPr bwMode="auto">
          <a:xfrm>
            <a:off x="3625804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9" name="Oval 102"/>
          <p:cNvSpPr>
            <a:spLocks noChangeAspect="1" noChangeArrowheads="1"/>
          </p:cNvSpPr>
          <p:nvPr/>
        </p:nvSpPr>
        <p:spPr bwMode="auto">
          <a:xfrm>
            <a:off x="2188641" y="4498318"/>
            <a:ext cx="150178" cy="154728"/>
          </a:xfrm>
          <a:prstGeom prst="ellipse">
            <a:avLst/>
          </a:prstGeom>
          <a:solidFill>
            <a:srgbClr val="008000"/>
          </a:solidFill>
          <a:ln w="12700">
            <a:solidFill>
              <a:srgbClr val="008000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>
              <a:solidFill>
                <a:srgbClr val="008000"/>
              </a:solidFill>
            </a:endParaRP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auto">
          <a:xfrm>
            <a:off x="632732" y="4304007"/>
            <a:ext cx="1055345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urier" charset="0"/>
              </a:rPr>
              <a:t>alice</a:t>
            </a:r>
            <a:endParaRPr lang="en-US" sz="2200" dirty="0">
              <a:solidFill>
                <a:srgbClr val="0000FF"/>
              </a:solidFill>
              <a:latin typeface="Courier" charset="0"/>
            </a:endParaRPr>
          </a:p>
        </p:txBody>
      </p:sp>
      <p:sp>
        <p:nvSpPr>
          <p:cNvPr id="101" name="Rectangle 105"/>
          <p:cNvSpPr>
            <a:spLocks noChangeArrowheads="1"/>
          </p:cNvSpPr>
          <p:nvPr/>
        </p:nvSpPr>
        <p:spPr bwMode="auto">
          <a:xfrm rot="-5400000">
            <a:off x="1885021" y="3870990"/>
            <a:ext cx="715509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urier" charset="0"/>
              </a:rPr>
              <a:t>bob</a:t>
            </a:r>
            <a:endParaRPr lang="en-US" sz="2200" dirty="0">
              <a:latin typeface="Courier" charset="0"/>
            </a:endParaRPr>
          </a:p>
        </p:txBody>
      </p:sp>
      <p:sp>
        <p:nvSpPr>
          <p:cNvPr id="102" name="Oval 106"/>
          <p:cNvSpPr>
            <a:spLocks noChangeAspect="1" noChangeArrowheads="1"/>
          </p:cNvSpPr>
          <p:nvPr/>
        </p:nvSpPr>
        <p:spPr bwMode="auto">
          <a:xfrm>
            <a:off x="7385481" y="4476727"/>
            <a:ext cx="209550" cy="2159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103" name="Rectangle 107"/>
          <p:cNvSpPr>
            <a:spLocks noChangeArrowheads="1"/>
          </p:cNvSpPr>
          <p:nvPr/>
        </p:nvSpPr>
        <p:spPr bwMode="auto">
          <a:xfrm>
            <a:off x="6206762" y="3911789"/>
            <a:ext cx="1225264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  <a:latin typeface="Courier" charset="0"/>
              </a:rPr>
              <a:t>talked</a:t>
            </a:r>
          </a:p>
        </p:txBody>
      </p:sp>
      <p:sp>
        <p:nvSpPr>
          <p:cNvPr id="104" name="Rectangle 108"/>
          <p:cNvSpPr>
            <a:spLocks noChangeArrowheads="1"/>
          </p:cNvSpPr>
          <p:nvPr/>
        </p:nvSpPr>
        <p:spPr bwMode="auto">
          <a:xfrm>
            <a:off x="5019312" y="4318401"/>
            <a:ext cx="1055345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urier" charset="0"/>
              </a:rPr>
              <a:t>alice</a:t>
            </a:r>
            <a:endParaRPr lang="en-US" sz="2200" dirty="0">
              <a:solidFill>
                <a:srgbClr val="0000FF"/>
              </a:solidFill>
              <a:latin typeface="Courier" charset="0"/>
            </a:endParaRPr>
          </a:p>
        </p:txBody>
      </p:sp>
      <p:sp>
        <p:nvSpPr>
          <p:cNvPr id="105" name="Rectangle 109"/>
          <p:cNvSpPr>
            <a:spLocks noChangeArrowheads="1"/>
          </p:cNvSpPr>
          <p:nvPr/>
        </p:nvSpPr>
        <p:spPr bwMode="auto">
          <a:xfrm>
            <a:off x="7561852" y="4226644"/>
            <a:ext cx="715509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urier" charset="0"/>
              </a:rPr>
              <a:t>bob</a:t>
            </a:r>
            <a:endParaRPr lang="en-US" sz="2200" dirty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253812"/>
            <a:ext cx="9007651" cy="5474698"/>
          </a:xfrm>
        </p:spPr>
        <p:txBody>
          <a:bodyPr/>
          <a:lstStyle/>
          <a:p>
            <a:r>
              <a:rPr lang="en-US" dirty="0" smtClean="0"/>
              <a:t>Key innovation: mathematical closure</a:t>
            </a:r>
          </a:p>
          <a:p>
            <a:pPr lvl="1"/>
            <a:r>
              <a:rPr lang="en-US" dirty="0" smtClean="0"/>
              <a:t>All associative array operations return associative arrays</a:t>
            </a:r>
          </a:p>
          <a:p>
            <a:r>
              <a:rPr lang="en-US" dirty="0" smtClean="0"/>
              <a:t>Enables </a:t>
            </a:r>
            <a:r>
              <a:rPr lang="en-US" dirty="0" err="1" smtClean="0"/>
              <a:t>composable</a:t>
            </a:r>
            <a:r>
              <a:rPr lang="en-US" dirty="0" smtClean="0"/>
              <a:t> mathematical operations</a:t>
            </a:r>
          </a:p>
          <a:p>
            <a:pPr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	A + B      A - B      A &amp; B      A|B      A*B</a:t>
            </a:r>
            <a:endParaRPr lang="en-US" b="0" dirty="0" smtClean="0"/>
          </a:p>
          <a:p>
            <a:r>
              <a:rPr lang="en-US" dirty="0" smtClean="0"/>
              <a:t>Enables </a:t>
            </a:r>
            <a:r>
              <a:rPr lang="en-US" dirty="0" err="1" smtClean="0"/>
              <a:t>composable</a:t>
            </a:r>
            <a:r>
              <a:rPr lang="en-US" dirty="0" smtClean="0"/>
              <a:t> query operations via array indexing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A(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 bob ',:)    A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altLang="ja-JP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',:)   A('al* ',:)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A(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 : bob ',:) 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A(1:2,:)        A == 47.0</a:t>
            </a:r>
            <a:endParaRPr lang="en-US" dirty="0" smtClean="0"/>
          </a:p>
          <a:p>
            <a:r>
              <a:rPr lang="en-US" dirty="0" smtClean="0"/>
              <a:t>Simple to implement in a library (~2000 lines) in programming environments with: 1</a:t>
            </a:r>
            <a:r>
              <a:rPr lang="en-US" baseline="30000" dirty="0" smtClean="0"/>
              <a:t>st</a:t>
            </a:r>
            <a:r>
              <a:rPr lang="en-US" dirty="0" smtClean="0"/>
              <a:t> class support of 2D arrays, operator overloading, sparse linear algebra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err="1" smtClean="0"/>
              <a:t>Composable</a:t>
            </a:r>
            <a:r>
              <a:rPr lang="en-US" dirty="0" smtClean="0"/>
              <a:t> Associative Arrays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0992" y="6209215"/>
            <a:ext cx="8035925" cy="647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Complex queries with ~50x less effort than Java/SQL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Naturally leads to high performance parallel implementation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“Exploded” Schema</a:t>
            </a:r>
            <a:endParaRPr lang="en-US" dirty="0"/>
          </a:p>
        </p:txBody>
      </p:sp>
      <p:graphicFrame>
        <p:nvGraphicFramePr>
          <p:cNvPr id="11" name="Group 3"/>
          <p:cNvGraphicFramePr>
            <a:graphicFrameLocks noGrp="1"/>
          </p:cNvGraphicFramePr>
          <p:nvPr/>
        </p:nvGraphicFramePr>
        <p:xfrm>
          <a:off x="200819" y="1885527"/>
          <a:ext cx="4042569" cy="1320393"/>
        </p:xfrm>
        <a:graphic>
          <a:graphicData uri="http://schemas.openxmlformats.org/drawingml/2006/table">
            <a:tbl>
              <a:tblPr/>
              <a:tblGrid>
                <a:gridCol w="1294349"/>
                <a:gridCol w="877329"/>
                <a:gridCol w="926757"/>
                <a:gridCol w="944134"/>
              </a:tblGrid>
              <a:tr h="350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30"/>
          <p:cNvGraphicFramePr>
            <a:graphicFrameLocks noGrp="1"/>
          </p:cNvGraphicFramePr>
          <p:nvPr/>
        </p:nvGraphicFramePr>
        <p:xfrm>
          <a:off x="881992" y="4285140"/>
          <a:ext cx="8294415" cy="1320393"/>
        </p:xfrm>
        <a:graphic>
          <a:graphicData uri="http://schemas.openxmlformats.org/drawingml/2006/table">
            <a:tbl>
              <a:tblPr/>
              <a:tblGrid>
                <a:gridCol w="1345802"/>
                <a:gridCol w="1060499"/>
                <a:gridCol w="1133701"/>
                <a:gridCol w="1206904"/>
                <a:gridCol w="1163733"/>
                <a:gridCol w="1133701"/>
                <a:gridCol w="1250075"/>
              </a:tblGrid>
              <a:tr h="350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72"/>
          <p:cNvSpPr>
            <a:spLocks noChangeArrowheads="1"/>
          </p:cNvSpPr>
          <p:nvPr/>
        </p:nvSpPr>
        <p:spPr bwMode="auto">
          <a:xfrm>
            <a:off x="1562911" y="1408748"/>
            <a:ext cx="1459302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</a:rPr>
              <a:t>Input Data</a:t>
            </a:r>
          </a:p>
        </p:txBody>
      </p:sp>
      <p:sp>
        <p:nvSpPr>
          <p:cNvPr id="14" name="Rectangle 73"/>
          <p:cNvSpPr>
            <a:spLocks noChangeArrowheads="1"/>
          </p:cNvSpPr>
          <p:nvPr/>
        </p:nvSpPr>
        <p:spPr bwMode="auto">
          <a:xfrm>
            <a:off x="3677962" y="5599481"/>
            <a:ext cx="2649180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</a:rPr>
              <a:t>Triple Store Table: T</a:t>
            </a:r>
          </a:p>
        </p:txBody>
      </p:sp>
      <p:graphicFrame>
        <p:nvGraphicFramePr>
          <p:cNvPr id="15" name="Group 75"/>
          <p:cNvGraphicFramePr>
            <a:graphicFrameLocks noGrp="1"/>
          </p:cNvGraphicFramePr>
          <p:nvPr/>
        </p:nvGraphicFramePr>
        <p:xfrm>
          <a:off x="5474626" y="1571185"/>
          <a:ext cx="3618231" cy="2481141"/>
        </p:xfrm>
        <a:graphic>
          <a:graphicData uri="http://schemas.openxmlformats.org/drawingml/2006/table">
            <a:tbl>
              <a:tblPr/>
              <a:tblGrid>
                <a:gridCol w="1131570"/>
                <a:gridCol w="818992"/>
                <a:gridCol w="827723"/>
                <a:gridCol w="839946"/>
              </a:tblGrid>
              <a:tr h="538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src_ip/a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src_ip/b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domain/b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domain/c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dest_ip/a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dest_ip/c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117"/>
          <p:cNvSpPr>
            <a:spLocks noChangeArrowheads="1"/>
          </p:cNvSpPr>
          <p:nvPr/>
        </p:nvSpPr>
        <p:spPr bwMode="auto">
          <a:xfrm>
            <a:off x="5374490" y="1118033"/>
            <a:ext cx="387547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</a:rPr>
              <a:t>Triple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Store Table: </a:t>
            </a:r>
            <a:r>
              <a:rPr lang="en-US" b="1" dirty="0" err="1">
                <a:solidFill>
                  <a:schemeClr val="tx2"/>
                </a:solidFill>
              </a:rPr>
              <a:t>Ttranspose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AutoShape 118"/>
          <p:cNvSpPr>
            <a:spLocks noChangeArrowheads="1"/>
          </p:cNvSpPr>
          <p:nvPr/>
        </p:nvSpPr>
        <p:spPr bwMode="auto">
          <a:xfrm>
            <a:off x="2769553" y="3314066"/>
            <a:ext cx="384175" cy="572135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AutoShape 119"/>
          <p:cNvSpPr>
            <a:spLocks noChangeArrowheads="1"/>
          </p:cNvSpPr>
          <p:nvPr/>
        </p:nvSpPr>
        <p:spPr bwMode="auto">
          <a:xfrm rot="-5400000">
            <a:off x="4426163" y="2309548"/>
            <a:ext cx="395817" cy="555308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993242" y="6012243"/>
            <a:ext cx="8035925" cy="84772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l">
              <a:lnSpc>
                <a:spcPct val="80000"/>
              </a:lnSpc>
              <a:spcBef>
                <a:spcPct val="25000"/>
              </a:spcBef>
              <a:buSzPct val="125000"/>
            </a:pPr>
            <a:r>
              <a:rPr lang="en-US" sz="1800" b="1" u="sng" dirty="0" smtClean="0"/>
              <a:t>Key Innovations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Handles all data into a </a:t>
            </a:r>
            <a:r>
              <a:rPr lang="en-US" sz="1800" b="1" i="1" dirty="0" smtClean="0"/>
              <a:t>single</a:t>
            </a:r>
            <a:r>
              <a:rPr lang="en-US" sz="1800" b="1" dirty="0" smtClean="0"/>
              <a:t> table representation</a:t>
            </a:r>
            <a:endParaRPr lang="en-US" sz="1800" b="1" dirty="0"/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Transpose pairs allows quick look up of </a:t>
            </a:r>
            <a:r>
              <a:rPr lang="en-US" sz="1800" b="1" i="1" dirty="0"/>
              <a:t>either</a:t>
            </a:r>
            <a:r>
              <a:rPr lang="en-US" sz="1800" b="1" dirty="0"/>
              <a:t> row or column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Matrix multiply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585595" y="7120592"/>
            <a:ext cx="6880225" cy="239990"/>
          </a:xfrm>
          <a:prstGeom prst="rect">
            <a:avLst/>
          </a:prstGeom>
        </p:spPr>
        <p:txBody>
          <a:bodyPr lIns="101882" tIns="20376" rIns="101882" bIns="0" anchor="t" anchorCtr="0"/>
          <a:lstStyle>
            <a:lvl1pPr marL="0" indent="0"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cap="all" baseline="0">
                <a:solidFill>
                  <a:srgbClr val="FF0000"/>
                </a:solidFill>
              </a:defRPr>
            </a:lvl1pPr>
          </a:lstStyle>
          <a:p>
            <a:pPr>
              <a:lnSpc>
                <a:spcPts val="1560"/>
              </a:lnSpc>
              <a:defRPr/>
            </a:pPr>
            <a:r>
              <a:rPr lang="en-US" sz="1400" b="1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unclassified</a:t>
            </a:r>
            <a:endParaRPr lang="en-US" sz="1400" b="1" kern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Text Placeholder 13"/>
          <p:cNvSpPr txBox="1">
            <a:spLocks/>
          </p:cNvSpPr>
          <p:nvPr/>
        </p:nvSpPr>
        <p:spPr>
          <a:xfrm>
            <a:off x="0" y="212731"/>
            <a:ext cx="10058400" cy="188540"/>
          </a:xfrm>
          <a:prstGeom prst="rect">
            <a:avLst/>
          </a:prstGeom>
          <a:noFill/>
        </p:spPr>
        <p:txBody>
          <a:bodyPr lIns="101882" tIns="20376" rIns="101882" bIns="0" anchor="t" anchorCtr="0"/>
          <a:lstStyle>
            <a:lvl1pPr marL="0" indent="0"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cap="all" baseline="0">
                <a:solidFill>
                  <a:srgbClr val="FF0000"/>
                </a:solidFill>
              </a:defRPr>
            </a:lvl1pPr>
          </a:lstStyle>
          <a:p>
            <a:pPr lvl="0">
              <a:defRPr/>
            </a:pPr>
            <a:r>
              <a:rPr lang="en-US" sz="1400" b="1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unclassified</a:t>
            </a:r>
            <a:endParaRPr lang="en-US" sz="1400" b="1" kern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15838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Associative Array Definitions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22429" y="1265923"/>
            <a:ext cx="9007651" cy="4594562"/>
          </a:xfrm>
          <a:prstGeom prst="rect">
            <a:avLst/>
          </a:prstGeom>
          <a:extLst/>
        </p:spPr>
        <p:txBody>
          <a:bodyPr lIns="101882" tIns="50941" rIns="101882" bIns="50941"/>
          <a:lstStyle/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u="sng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Keys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and </a:t>
            </a:r>
            <a:r>
              <a:rPr lang="en-US" b="0" u="sng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values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are from the infinite strict totally ordered set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endParaRPr lang="en-US" b="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u="sng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Associative array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: </a:t>
            </a: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baseline="30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=(k</a:t>
            </a:r>
            <a:r>
              <a:rPr lang="en-US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,…,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30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, is a partial function from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keys (typically 2) to 1 value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, where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	and     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otherwise</a:t>
            </a:r>
          </a:p>
          <a:p>
            <a:pPr marL="0" lvl="0" indent="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u="sng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Binary operations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on associative arrays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0" lvl="0" indent="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    where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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kern="1200" dirty="0" smtClean="0">
                <a:solidFill>
                  <a:srgbClr val="000000"/>
                </a:solidFill>
                <a:latin typeface="Arial"/>
                <a:ea typeface="ＭＳ Ｐゴシック" charset="-128"/>
                <a:sym typeface="Symbol"/>
              </a:rPr>
              <a:t>,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have the properties</a:t>
            </a:r>
          </a:p>
          <a:p>
            <a:pPr marL="862013" lvl="1" indent="-341313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If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and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then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is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			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f(v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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f(v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862013" lvl="1" indent="-341313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endParaRPr lang="en-US" b="0" dirty="0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862013" lvl="1" indent="-341313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If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and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v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, then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baseline="-25000" dirty="0" smtClean="0">
                <a:solidFill>
                  <a:srgbClr val="0000FF"/>
                </a:solidFill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is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			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               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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endParaRPr lang="en-US" b="0" dirty="0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endParaRPr lang="en-US" b="0" dirty="0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1813" y="5946873"/>
            <a:ext cx="8231187" cy="98583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/>
              <a:t>High level usage dictated by these definitions</a:t>
            </a:r>
            <a:endParaRPr lang="en-US" altLang="ja-JP" sz="1800" b="1"/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altLang="ja-JP" sz="1800" b="1"/>
              <a:t>Deeper algebraic properties set by the collision function </a:t>
            </a:r>
            <a:r>
              <a:rPr lang="en-US" altLang="ja-JP" sz="1800">
                <a:solidFill>
                  <a:srgbClr val="0000FF"/>
                </a:solidFill>
              </a:rPr>
              <a:t>f()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/>
              <a:t>Frequent switching between </a:t>
            </a:r>
            <a:r>
              <a:rPr lang="ja-JP" altLang="en-US" sz="1800" b="1"/>
              <a:t>“</a:t>
            </a:r>
            <a:r>
              <a:rPr lang="en-US" altLang="ja-JP" sz="1800" b="1"/>
              <a:t>algebras</a:t>
            </a:r>
            <a:r>
              <a:rPr lang="ja-JP" altLang="en-US" sz="1800" b="1"/>
              <a:t>”</a:t>
            </a:r>
            <a:r>
              <a:rPr lang="en-US" altLang="ja-JP" sz="1800" b="1"/>
              <a:t> (how spreadsheets are used)</a:t>
            </a:r>
            <a:endParaRPr lang="en-US" sz="1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3767"/>
    </a:accent4>
    <a:accent5>
      <a:srgbClr val="D2DCF2"/>
    </a:accent5>
    <a:accent6>
      <a:srgbClr val="009D00"/>
    </a:accent6>
    <a:hlink>
      <a:srgbClr val="FC0128"/>
    </a:hlink>
    <a:folHlink>
      <a:srgbClr val="CECECE"/>
    </a:folHlink>
  </a:clrScheme>
  <a:fontScheme name="Custom 1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  <a:fontScheme name="NC-White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3534</Words>
  <Application>Microsoft Macintosh PowerPoint</Application>
  <PresentationFormat>Custom</PresentationFormat>
  <Paragraphs>931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Group 109 Template 2012</vt:lpstr>
      <vt:lpstr>1_Black background</vt:lpstr>
      <vt:lpstr>Signal Processing on Databases</vt:lpstr>
      <vt:lpstr>Outline</vt:lpstr>
      <vt:lpstr>What are Spreadsheets and Big Tables?</vt:lpstr>
      <vt:lpstr>Goal: Signal Processing on Graphs/Strings/Spreadsheets/Tables/ …</vt:lpstr>
      <vt:lpstr>Multi-Dimensional Associative Arrays</vt:lpstr>
      <vt:lpstr>Composable Associative Arrays</vt:lpstr>
      <vt:lpstr>Universal “Exploded” Schema</vt:lpstr>
      <vt:lpstr>Outline</vt:lpstr>
      <vt:lpstr>Associative Array Definitions</vt:lpstr>
      <vt:lpstr>Associative Array Values</vt:lpstr>
      <vt:lpstr>Collision Function f()</vt:lpstr>
      <vt:lpstr>What About Concatenation?</vt:lpstr>
      <vt:lpstr>Matrix Multiply Framework</vt:lpstr>
      <vt:lpstr>Theory Questions</vt:lpstr>
      <vt:lpstr>Outline</vt:lpstr>
      <vt:lpstr>Operators Roadmap</vt:lpstr>
      <vt:lpstr>Including Concatenation</vt:lpstr>
      <vt:lpstr>Associative and Commutative Operators</vt:lpstr>
      <vt:lpstr>Distributive Operator Pairs</vt:lpstr>
      <vt:lpstr>Distributive Operator Pairs with Annihilators (0) and Identities (1)</vt:lpstr>
      <vt:lpstr>Operator Pairs</vt:lpstr>
      <vt:lpstr>Concatenate Operators</vt:lpstr>
      <vt:lpstr>Outline</vt:lpstr>
      <vt:lpstr>Vector Space over a Feld</vt:lpstr>
      <vt:lpstr>Vector Semispace Properties</vt:lpstr>
      <vt:lpstr>Unique Coefficient Conditions</vt:lpstr>
      <vt:lpstr>Canonical Vectors</vt:lpstr>
      <vt:lpstr>Single Valued Vectors</vt:lpstr>
      <vt:lpstr>Multi-Valued Vectors</vt:lpstr>
      <vt:lpstr>Outline</vt:lpstr>
      <vt:lpstr>Matrix Transpose</vt:lpstr>
      <vt:lpstr>Special Matrices</vt:lpstr>
      <vt:lpstr>Matrix Multiply</vt:lpstr>
      <vt:lpstr>Matrix Multiply Examples </vt:lpstr>
      <vt:lpstr>Identity</vt:lpstr>
      <vt:lpstr>Inverses</vt:lpstr>
      <vt:lpstr>Eigenvectors (simple case)</vt:lpstr>
      <vt:lpstr>Pseudoinverse (simple case)</vt:lpstr>
      <vt:lpstr>Future Work: Got Theorems?</vt:lpstr>
      <vt:lpstr>Summary</vt:lpstr>
      <vt:lpstr>Example Code &amp; Assignment</vt:lpstr>
      <vt:lpstr>Relational Model High Level Comparison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SA17192</dc:creator>
  <cp:lastModifiedBy>Jeremy Kepner</cp:lastModifiedBy>
  <cp:revision>92</cp:revision>
  <dcterms:created xsi:type="dcterms:W3CDTF">2012-03-20T12:28:31Z</dcterms:created>
  <dcterms:modified xsi:type="dcterms:W3CDTF">2012-09-06T22:25:26Z</dcterms:modified>
</cp:coreProperties>
</file>