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xls" ContentType="application/vnd.ms-exce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 id="2147483695" r:id="rId2"/>
  </p:sldMasterIdLst>
  <p:notesMasterIdLst>
    <p:notesMasterId r:id="rId33"/>
  </p:notesMasterIdLst>
  <p:handoutMasterIdLst>
    <p:handoutMasterId r:id="rId34"/>
  </p:handoutMasterIdLst>
  <p:sldIdLst>
    <p:sldId id="256" r:id="rId3"/>
    <p:sldId id="257" r:id="rId4"/>
    <p:sldId id="330" r:id="rId5"/>
    <p:sldId id="331" r:id="rId6"/>
    <p:sldId id="353" r:id="rId7"/>
    <p:sldId id="333" r:id="rId8"/>
    <p:sldId id="334" r:id="rId9"/>
    <p:sldId id="335" r:id="rId10"/>
    <p:sldId id="336" r:id="rId11"/>
    <p:sldId id="337" r:id="rId12"/>
    <p:sldId id="338" r:id="rId13"/>
    <p:sldId id="354" r:id="rId14"/>
    <p:sldId id="340" r:id="rId15"/>
    <p:sldId id="341" r:id="rId16"/>
    <p:sldId id="342" r:id="rId17"/>
    <p:sldId id="343" r:id="rId18"/>
    <p:sldId id="344" r:id="rId19"/>
    <p:sldId id="345" r:id="rId20"/>
    <p:sldId id="346" r:id="rId21"/>
    <p:sldId id="362" r:id="rId22"/>
    <p:sldId id="356" r:id="rId23"/>
    <p:sldId id="357" r:id="rId24"/>
    <p:sldId id="358" r:id="rId25"/>
    <p:sldId id="363" r:id="rId26"/>
    <p:sldId id="360" r:id="rId27"/>
    <p:sldId id="359" r:id="rId28"/>
    <p:sldId id="350" r:id="rId29"/>
    <p:sldId id="361" r:id="rId30"/>
    <p:sldId id="351" r:id="rId31"/>
    <p:sldId id="352" r:id="rId32"/>
  </p:sldIdLst>
  <p:sldSz cx="10058400" cy="7772400"/>
  <p:notesSz cx="7010400" cy="9271000"/>
  <p:defaultTex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DCF2"/>
    <a:srgbClr val="B2B2B2"/>
    <a:srgbClr val="A6A6A6"/>
    <a:srgbClr val="4D4D4D"/>
    <a:srgbClr val="00539B"/>
    <a:srgbClr val="5D87A1"/>
    <a:srgbClr val="B30838"/>
    <a:srgbClr val="6111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70" autoAdjust="0"/>
    <p:restoredTop sz="94660"/>
  </p:normalViewPr>
  <p:slideViewPr>
    <p:cSldViewPr snapToGrid="0">
      <p:cViewPr varScale="1">
        <p:scale>
          <a:sx n="75" d="100"/>
          <a:sy n="75" d="100"/>
        </p:scale>
        <p:origin x="-1616" y="-112"/>
      </p:cViewPr>
      <p:guideLst>
        <p:guide orient="horz" pos="2448"/>
        <p:guide pos="3168"/>
      </p:guideLst>
    </p:cSldViewPr>
  </p:slideViewPr>
  <p:notesTextViewPr>
    <p:cViewPr>
      <p:scale>
        <a:sx n="100" d="100"/>
        <a:sy n="100" d="100"/>
      </p:scale>
      <p:origin x="0" y="0"/>
    </p:cViewPr>
  </p:notesTextViewPr>
  <p:sorterViewPr>
    <p:cViewPr>
      <p:scale>
        <a:sx n="102" d="100"/>
        <a:sy n="102" d="100"/>
      </p:scale>
      <p:origin x="0" y="0"/>
    </p:cViewPr>
  </p:sorterViewPr>
  <p:notesViewPr>
    <p:cSldViewPr snapToGrid="0" showGuides="1">
      <p:cViewPr varScale="1">
        <p:scale>
          <a:sx n="97" d="100"/>
          <a:sy n="97" d="100"/>
        </p:scale>
        <p:origin x="-3540" y="-114"/>
      </p:cViewPr>
      <p:guideLst>
        <p:guide orient="horz" pos="2920"/>
        <p:guide pos="2208"/>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3550"/>
          </a:xfrm>
          <a:prstGeom prst="rect">
            <a:avLst/>
          </a:prstGeom>
        </p:spPr>
        <p:txBody>
          <a:bodyPr vert="horz" lIns="91440" tIns="45720" rIns="91440" bIns="45720" rtlCol="0"/>
          <a:lstStyle>
            <a:lvl1pPr algn="r">
              <a:defRPr sz="1200"/>
            </a:lvl1pPr>
          </a:lstStyle>
          <a:p>
            <a:fld id="{2151C11E-1A00-48AF-8C08-97C362C67874}" type="datetimeFigureOut">
              <a:rPr lang="en-US" smtClean="0"/>
              <a:pPr/>
              <a:t>9/16/12</a:t>
            </a:fld>
            <a:endParaRPr lang="en-US"/>
          </a:p>
        </p:txBody>
      </p:sp>
      <p:sp>
        <p:nvSpPr>
          <p:cNvPr id="4" name="Footer Placeholder 3"/>
          <p:cNvSpPr>
            <a:spLocks noGrp="1"/>
          </p:cNvSpPr>
          <p:nvPr>
            <p:ph type="ftr" sz="quarter" idx="2"/>
          </p:nvPr>
        </p:nvSpPr>
        <p:spPr>
          <a:xfrm>
            <a:off x="0" y="8805863"/>
            <a:ext cx="3038475"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05863"/>
            <a:ext cx="3038475" cy="463550"/>
          </a:xfrm>
          <a:prstGeom prst="rect">
            <a:avLst/>
          </a:prstGeom>
        </p:spPr>
        <p:txBody>
          <a:bodyPr vert="horz" lIns="91440" tIns="45720" rIns="91440" bIns="45720" rtlCol="0" anchor="b"/>
          <a:lstStyle>
            <a:lvl1pPr algn="r">
              <a:defRPr sz="1200"/>
            </a:lvl1pPr>
          </a:lstStyle>
          <a:p>
            <a:fld id="{2AFFDF9B-F3F5-4382-A25B-4EAA3B410B8E}" type="slidenum">
              <a:rPr lang="en-US" smtClean="0"/>
              <a:pPr/>
              <a:t>‹#›</a:t>
            </a:fld>
            <a:endParaRPr lang="en-US"/>
          </a:p>
        </p:txBody>
      </p:sp>
    </p:spTree>
    <p:extLst>
      <p:ext uri="{BB962C8B-B14F-4D97-AF65-F5344CB8AC3E}">
        <p14:creationId xmlns:p14="http://schemas.microsoft.com/office/powerpoint/2010/main" val="42680524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550"/>
          </a:xfrm>
          <a:prstGeom prst="rect">
            <a:avLst/>
          </a:prstGeom>
        </p:spPr>
        <p:txBody>
          <a:bodyPr vert="horz" lIns="93018" tIns="46510" rIns="93018" bIns="46510"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970938" y="0"/>
            <a:ext cx="3037840" cy="463550"/>
          </a:xfrm>
          <a:prstGeom prst="rect">
            <a:avLst/>
          </a:prstGeom>
        </p:spPr>
        <p:txBody>
          <a:bodyPr vert="horz" lIns="93018" tIns="46510" rIns="93018" bIns="46510" rtlCol="0"/>
          <a:lstStyle>
            <a:lvl1pPr algn="r">
              <a:defRPr sz="1200">
                <a:latin typeface="Arial" pitchFamily="34" charset="0"/>
              </a:defRPr>
            </a:lvl1pPr>
          </a:lstStyle>
          <a:p>
            <a:fld id="{8C7BB64C-82E2-466C-9C50-B2DA6307AB11}" type="datetimeFigureOut">
              <a:rPr lang="en-US" smtClean="0"/>
              <a:pPr/>
              <a:t>9/16/12</a:t>
            </a:fld>
            <a:endParaRPr lang="en-US" dirty="0"/>
          </a:p>
        </p:txBody>
      </p:sp>
      <p:sp>
        <p:nvSpPr>
          <p:cNvPr id="4" name="Slide Image Placeholder 3"/>
          <p:cNvSpPr>
            <a:spLocks noGrp="1" noRot="1" noChangeAspect="1"/>
          </p:cNvSpPr>
          <p:nvPr>
            <p:ph type="sldImg" idx="2"/>
          </p:nvPr>
        </p:nvSpPr>
        <p:spPr>
          <a:xfrm>
            <a:off x="1255713" y="696913"/>
            <a:ext cx="4498975" cy="3476625"/>
          </a:xfrm>
          <a:prstGeom prst="rect">
            <a:avLst/>
          </a:prstGeom>
          <a:noFill/>
          <a:ln w="12700">
            <a:solidFill>
              <a:prstClr val="black"/>
            </a:solidFill>
          </a:ln>
        </p:spPr>
        <p:txBody>
          <a:bodyPr vert="horz" lIns="93018" tIns="46510" rIns="93018" bIns="46510" rtlCol="0" anchor="ctr"/>
          <a:lstStyle/>
          <a:p>
            <a:endParaRPr lang="en-US" dirty="0"/>
          </a:p>
        </p:txBody>
      </p:sp>
      <p:sp>
        <p:nvSpPr>
          <p:cNvPr id="5" name="Notes Placeholder 4"/>
          <p:cNvSpPr>
            <a:spLocks noGrp="1"/>
          </p:cNvSpPr>
          <p:nvPr>
            <p:ph type="body" sz="quarter" idx="3"/>
          </p:nvPr>
        </p:nvSpPr>
        <p:spPr>
          <a:xfrm>
            <a:off x="701040" y="4403725"/>
            <a:ext cx="5608320" cy="4171950"/>
          </a:xfrm>
          <a:prstGeom prst="rect">
            <a:avLst/>
          </a:prstGeom>
        </p:spPr>
        <p:txBody>
          <a:bodyPr vert="horz" lIns="93018" tIns="46510" rIns="93018" bIns="4651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05842"/>
            <a:ext cx="3037840" cy="463550"/>
          </a:xfrm>
          <a:prstGeom prst="rect">
            <a:avLst/>
          </a:prstGeom>
        </p:spPr>
        <p:txBody>
          <a:bodyPr vert="horz" lIns="93018" tIns="46510" rIns="93018" bIns="46510"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970938" y="8805842"/>
            <a:ext cx="3037840" cy="463550"/>
          </a:xfrm>
          <a:prstGeom prst="rect">
            <a:avLst/>
          </a:prstGeom>
        </p:spPr>
        <p:txBody>
          <a:bodyPr vert="horz" lIns="93018" tIns="46510" rIns="93018" bIns="46510" rtlCol="0" anchor="b"/>
          <a:lstStyle>
            <a:lvl1pPr algn="r">
              <a:defRPr sz="1200">
                <a:latin typeface="Arial" pitchFamily="34" charset="0"/>
              </a:defRPr>
            </a:lvl1pPr>
          </a:lstStyle>
          <a:p>
            <a:fld id="{A778FBA5-F957-4CE9-A734-9CFA9C4F5603}" type="slidenum">
              <a:rPr lang="en-US" smtClean="0"/>
              <a:pPr/>
              <a:t>‹#›</a:t>
            </a:fld>
            <a:endParaRPr lang="en-US" dirty="0"/>
          </a:p>
        </p:txBody>
      </p:sp>
    </p:spTree>
    <p:extLst>
      <p:ext uri="{BB962C8B-B14F-4D97-AF65-F5344CB8AC3E}">
        <p14:creationId xmlns:p14="http://schemas.microsoft.com/office/powerpoint/2010/main" val="114253799"/>
      </p:ext>
    </p:extLst>
  </p:cSld>
  <p:clrMap bg1="lt1" tx1="dk1" bg2="lt2" tx2="dk2" accent1="accent1" accent2="accent2" accent3="accent3" accent4="accent4" accent5="accent5" accent6="accent6" hlink="hlink" folHlink="folHlink"/>
  <p:notesStyle>
    <a:lvl1pPr marL="0" algn="l" defTabSz="1018824" rtl="0" eaLnBrk="1" latinLnBrk="0" hangingPunct="1">
      <a:defRPr sz="1300" kern="1200">
        <a:solidFill>
          <a:schemeClr val="tx1"/>
        </a:solidFill>
        <a:latin typeface="Arial" pitchFamily="34" charset="0"/>
        <a:ea typeface="+mn-ea"/>
        <a:cs typeface="+mn-cs"/>
      </a:defRPr>
    </a:lvl1pPr>
    <a:lvl2pPr marL="509412" algn="l" defTabSz="1018824" rtl="0" eaLnBrk="1" latinLnBrk="0" hangingPunct="1">
      <a:defRPr sz="1300" kern="1200">
        <a:solidFill>
          <a:schemeClr val="tx1"/>
        </a:solidFill>
        <a:latin typeface="Arial" pitchFamily="34" charset="0"/>
        <a:ea typeface="+mn-ea"/>
        <a:cs typeface="+mn-cs"/>
      </a:defRPr>
    </a:lvl2pPr>
    <a:lvl3pPr marL="1018824" algn="l" defTabSz="1018824" rtl="0" eaLnBrk="1" latinLnBrk="0" hangingPunct="1">
      <a:defRPr sz="1300" kern="1200">
        <a:solidFill>
          <a:schemeClr val="tx1"/>
        </a:solidFill>
        <a:latin typeface="Arial" pitchFamily="34" charset="0"/>
        <a:ea typeface="+mn-ea"/>
        <a:cs typeface="+mn-cs"/>
      </a:defRPr>
    </a:lvl3pPr>
    <a:lvl4pPr marL="1528237" algn="l" defTabSz="1018824" rtl="0" eaLnBrk="1" latinLnBrk="0" hangingPunct="1">
      <a:defRPr sz="1300" kern="1200">
        <a:solidFill>
          <a:schemeClr val="tx1"/>
        </a:solidFill>
        <a:latin typeface="Arial" pitchFamily="34" charset="0"/>
        <a:ea typeface="+mn-ea"/>
        <a:cs typeface="+mn-cs"/>
      </a:defRPr>
    </a:lvl4pPr>
    <a:lvl5pPr marL="2037649" algn="l" defTabSz="1018824" rtl="0" eaLnBrk="1" latinLnBrk="0" hangingPunct="1">
      <a:defRPr sz="1300" kern="1200">
        <a:solidFill>
          <a:schemeClr val="tx1"/>
        </a:solidFill>
        <a:latin typeface="Arial" pitchFamily="34" charset="0"/>
        <a:ea typeface="+mn-ea"/>
        <a:cs typeface="+mn-cs"/>
      </a:defRPr>
    </a:lvl5pPr>
    <a:lvl6pPr marL="2547061" algn="l" defTabSz="1018824" rtl="0" eaLnBrk="1" latinLnBrk="0" hangingPunct="1">
      <a:defRPr sz="1300" kern="1200">
        <a:solidFill>
          <a:schemeClr val="tx1"/>
        </a:solidFill>
        <a:latin typeface="+mn-lt"/>
        <a:ea typeface="+mn-ea"/>
        <a:cs typeface="+mn-cs"/>
      </a:defRPr>
    </a:lvl6pPr>
    <a:lvl7pPr marL="3056473" algn="l" defTabSz="1018824" rtl="0" eaLnBrk="1" latinLnBrk="0" hangingPunct="1">
      <a:defRPr sz="1300" kern="1200">
        <a:solidFill>
          <a:schemeClr val="tx1"/>
        </a:solidFill>
        <a:latin typeface="+mn-lt"/>
        <a:ea typeface="+mn-ea"/>
        <a:cs typeface="+mn-cs"/>
      </a:defRPr>
    </a:lvl7pPr>
    <a:lvl8pPr marL="3565886" algn="l" defTabSz="1018824" rtl="0" eaLnBrk="1" latinLnBrk="0" hangingPunct="1">
      <a:defRPr sz="1300" kern="1200">
        <a:solidFill>
          <a:schemeClr val="tx1"/>
        </a:solidFill>
        <a:latin typeface="+mn-lt"/>
        <a:ea typeface="+mn-ea"/>
        <a:cs typeface="+mn-cs"/>
      </a:defRPr>
    </a:lvl8pPr>
    <a:lvl9pPr marL="4075298" algn="l" defTabSz="1018824"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 slide</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1</a:t>
            </a:fld>
            <a:endParaRPr lang="en-US" dirty="0"/>
          </a:p>
        </p:txBody>
      </p:sp>
    </p:spTree>
    <p:extLst>
      <p:ext uri="{BB962C8B-B14F-4D97-AF65-F5344CB8AC3E}">
        <p14:creationId xmlns:p14="http://schemas.microsoft.com/office/powerpoint/2010/main" val="3619040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DAA53695-DDAB-304C-B762-7C57C2B167F8}" type="slidenum">
              <a:rPr lang="en-US"/>
              <a:pPr>
                <a:defRPr/>
              </a:pPr>
              <a:t>10</a:t>
            </a:fld>
            <a:endParaRPr lang="en-US"/>
          </a:p>
        </p:txBody>
      </p:sp>
      <p:sp>
        <p:nvSpPr>
          <p:cNvPr id="10311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031171" name="Rectangle 3"/>
          <p:cNvSpPr>
            <a:spLocks noGrp="1" noChangeArrowheads="1"/>
          </p:cNvSpPr>
          <p:nvPr>
            <p:ph type="body" idx="1"/>
          </p:nvPr>
        </p:nvSpPr>
        <p:spPr/>
        <p:txBody>
          <a:bodyPr/>
          <a:lstStyle/>
          <a:p>
            <a:pPr>
              <a:defRPr/>
            </a:pPr>
            <a:r>
              <a:rPr lang="en-US" smtClean="0">
                <a:latin typeface="Helvetica" charset="0"/>
                <a:cs typeface="+mn-cs"/>
              </a:rPr>
              <a:t>Theoretical Degree Distribution. Degree distribution derived from the Kronecker product of bipartite graphs. The slope over any symmetric interval is always -1.</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73E5D6FB-BEA7-604F-9CE6-1360405BA017}" type="slidenum">
              <a:rPr lang="en-US"/>
              <a:pPr>
                <a:defRPr/>
              </a:pPr>
              <a:t>11</a:t>
            </a:fld>
            <a:endParaRPr lang="en-US"/>
          </a:p>
        </p:txBody>
      </p:sp>
      <p:sp>
        <p:nvSpPr>
          <p:cNvPr id="10280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028099" name="Rectangle 3"/>
          <p:cNvSpPr>
            <a:spLocks noGrp="1" noChangeArrowheads="1"/>
          </p:cNvSpPr>
          <p:nvPr>
            <p:ph type="body" idx="1"/>
          </p:nvPr>
        </p:nvSpPr>
        <p:spPr/>
        <p:txBody>
          <a:bodyPr/>
          <a:lstStyle/>
          <a:p>
            <a:pPr>
              <a:defRPr/>
            </a:pPr>
            <a:r>
              <a:rPr lang="en-US" smtClean="0">
                <a:cs typeface="+mn-cs"/>
              </a:rPr>
              <a:t>An instance graph drawn from a stochastic bipartite graph is just the sum of Poisson distributions taken from the explicit bipartite graph.</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Outline</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12</a:t>
            </a:fld>
            <a:endParaRPr lang="en-US" dirty="0"/>
          </a:p>
        </p:txBody>
      </p:sp>
    </p:spTree>
    <p:extLst>
      <p:ext uri="{BB962C8B-B14F-4D97-AF65-F5344CB8AC3E}">
        <p14:creationId xmlns:p14="http://schemas.microsoft.com/office/powerpoint/2010/main" val="1752000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20E9DB06-0261-3948-A003-6E3AD79F174D}" type="slidenum">
              <a:rPr lang="en-US"/>
              <a:pPr>
                <a:defRPr/>
              </a:pPr>
              <a:t>13</a:t>
            </a:fld>
            <a:endParaRPr lang="en-US"/>
          </a:p>
        </p:txBody>
      </p:sp>
      <p:sp>
        <p:nvSpPr>
          <p:cNvPr id="10393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039363" name="Rectangle 3"/>
          <p:cNvSpPr>
            <a:spLocks noGrp="1" noChangeArrowheads="1"/>
          </p:cNvSpPr>
          <p:nvPr>
            <p:ph type="body" idx="1"/>
          </p:nvPr>
        </p:nvSpPr>
        <p:spPr/>
        <p:txBody>
          <a:bodyPr/>
          <a:lstStyle/>
          <a:p>
            <a:pPr>
              <a:defRPr/>
            </a:pPr>
            <a:r>
              <a:rPr lang="en-US" smtClean="0">
                <a:cs typeface="+mn-cs"/>
              </a:rPr>
              <a:t>Bipartite Kronecker graphs highlight the fundamental structures in a Kronecker graph, but are not connected (i.e. many independent bipartite graphs).</a:t>
            </a:r>
          </a:p>
          <a:p>
            <a:pPr>
              <a:defRPr/>
            </a:pPr>
            <a:r>
              <a:rPr lang="en-US" smtClean="0">
                <a:cs typeface="+mn-cs"/>
              </a:rPr>
              <a:t>Adding identity matrix creates connections on all scales.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D4A3F396-CCD2-E540-BB54-D47E0D1EE5D2}" type="slidenum">
              <a:rPr lang="en-US"/>
              <a:pPr>
                <a:defRPr/>
              </a:pPr>
              <a:t>14</a:t>
            </a:fld>
            <a:endParaRPr lang="en-US"/>
          </a:p>
        </p:txBody>
      </p:sp>
      <p:sp>
        <p:nvSpPr>
          <p:cNvPr id="10147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014787" name="Rectangle 3"/>
          <p:cNvSpPr>
            <a:spLocks noGrp="1" noChangeArrowheads="1"/>
          </p:cNvSpPr>
          <p:nvPr>
            <p:ph type="body" idx="1"/>
          </p:nvPr>
        </p:nvSpPr>
        <p:spPr/>
        <p:txBody>
          <a:bodyPr/>
          <a:lstStyle/>
          <a:p>
            <a:pPr>
              <a:defRPr/>
            </a:pPr>
            <a:r>
              <a:rPr lang="en-US" smtClean="0">
                <a:latin typeface="Helvetica" charset="0"/>
                <a:cs typeface="+mn-cs"/>
              </a:rPr>
              <a:t>Recursive Bipartite Permutation. The left ﬁgure shows the unpermuted (B+I)</a:t>
            </a:r>
            <a:r>
              <a:rPr lang="en-US" baseline="30000" smtClean="0">
                <a:latin typeface="Helvetica" charset="0"/>
                <a:cs typeface="Apple Symbols" charset="0"/>
              </a:rPr>
              <a:t>⊗</a:t>
            </a:r>
            <a:r>
              <a:rPr lang="en-US" baseline="30000" smtClean="0">
                <a:latin typeface="Helvetica" charset="0"/>
                <a:cs typeface="+mn-cs"/>
              </a:rPr>
              <a:t>k</a:t>
            </a:r>
            <a:r>
              <a:rPr lang="en-US" smtClean="0">
                <a:latin typeface="Helvetica" charset="0"/>
                <a:cs typeface="+mn-cs"/>
              </a:rPr>
              <a:t> for n = 4, m = 1, and k = 4. The right ﬁgure shows the same adjacency matrix after applying the recursive bipartite permutation P</a:t>
            </a:r>
            <a:r>
              <a:rPr lang="en-US" u="sng" baseline="-25000" smtClean="0">
                <a:latin typeface="Helvetica" charset="0"/>
                <a:cs typeface="+mn-cs"/>
              </a:rPr>
              <a:t>k</a:t>
            </a:r>
            <a:r>
              <a:rPr lang="en-US" smtClean="0">
                <a:latin typeface="Helvetica" charset="0"/>
                <a:cs typeface="+mn-cs"/>
              </a:rPr>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72DA997B-154E-F24F-8DB9-9FE0F7E53C4C}" type="slidenum">
              <a:rPr lang="en-US"/>
              <a:pPr>
                <a:defRPr/>
              </a:pPr>
              <a:t>15</a:t>
            </a:fld>
            <a:endParaRPr lang="en-US"/>
          </a:p>
        </p:txBody>
      </p:sp>
      <p:sp>
        <p:nvSpPr>
          <p:cNvPr id="10250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025027" name="Rectangle 3"/>
          <p:cNvSpPr>
            <a:spLocks noGrp="1" noChangeArrowheads="1"/>
          </p:cNvSpPr>
          <p:nvPr>
            <p:ph type="body" idx="1"/>
          </p:nvPr>
        </p:nvSpPr>
        <p:spPr/>
        <p:txBody>
          <a:bodyPr/>
          <a:lstStyle/>
          <a:p>
            <a:pPr>
              <a:defRPr/>
            </a:pPr>
            <a:r>
              <a:rPr lang="en-US" smtClean="0">
                <a:latin typeface="Helvetica" charset="0"/>
                <a:cs typeface="+mn-cs"/>
              </a:rPr>
              <a:t>The Revealed Structure of (B + I)</a:t>
            </a:r>
            <a:r>
              <a:rPr lang="en-US" baseline="30000" smtClean="0">
                <a:latin typeface="Helvetica" charset="0"/>
                <a:cs typeface="Apple Symbols" charset="0"/>
              </a:rPr>
              <a:t>⊗</a:t>
            </a:r>
            <a:r>
              <a:rPr lang="en-US" baseline="30000" smtClean="0">
                <a:latin typeface="Helvetica" charset="0"/>
                <a:cs typeface="+mn-cs"/>
              </a:rPr>
              <a:t>3</a:t>
            </a:r>
            <a:r>
              <a:rPr lang="en-US" smtClean="0">
                <a:latin typeface="Helvetica" charset="0"/>
                <a:cs typeface="+mn-cs"/>
              </a:rPr>
              <a:t>. Upper part shows that the large fraction of the non-zero elements are do to the ﬁrst and second order terms. Lower part shows each of the 2nd order terms after the recursive bipartite permutation has been applied.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6E30A39A-EDFF-6049-B2C9-2A80E2953143}" type="slidenum">
              <a:rPr lang="en-US"/>
              <a:pPr>
                <a:defRPr/>
              </a:pPr>
              <a:t>16</a:t>
            </a:fld>
            <a:endParaRPr lang="en-US"/>
          </a:p>
        </p:txBody>
      </p:sp>
      <p:sp>
        <p:nvSpPr>
          <p:cNvPr id="10414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041411" name="Rectangle 3"/>
          <p:cNvSpPr>
            <a:spLocks noGrp="1" noChangeArrowheads="1"/>
          </p:cNvSpPr>
          <p:nvPr>
            <p:ph type="body" idx="1"/>
          </p:nvPr>
        </p:nvSpPr>
        <p:spPr/>
        <p:txBody>
          <a:bodyPr/>
          <a:lstStyle/>
          <a:p>
            <a:pPr>
              <a:defRPr/>
            </a:pPr>
            <a:r>
              <a:rPr lang="en-US" smtClean="0">
                <a:latin typeface="Helvetica" charset="0"/>
                <a:cs typeface="+mn-cs"/>
              </a:rPr>
              <a:t>Structure of (B + I)</a:t>
            </a:r>
            <a:r>
              <a:rPr lang="en-US" baseline="30000" smtClean="0">
                <a:latin typeface="Helvetica" charset="0"/>
                <a:cs typeface="Apple Symbols" charset="0"/>
              </a:rPr>
              <a:t>⊗</a:t>
            </a:r>
            <a:r>
              <a:rPr lang="en-US" baseline="30000" smtClean="0">
                <a:latin typeface="Helvetica" charset="0"/>
                <a:cs typeface="+mn-cs"/>
              </a:rPr>
              <a:t>5</a:t>
            </a:r>
            <a:r>
              <a:rPr lang="en-US" smtClean="0">
                <a:latin typeface="Helvetica" charset="0"/>
                <a:cs typeface="+mn-cs"/>
              </a:rPr>
              <a:t> and corresponding </a:t>
            </a:r>
            <a:r>
              <a:rPr lang="en-US" smtClean="0">
                <a:latin typeface="Symbol" charset="0"/>
                <a:cs typeface="+mn-cs"/>
                <a:sym typeface="Symbol" charset="0"/>
              </a:rPr>
              <a:t>χ</a:t>
            </a:r>
            <a:r>
              <a:rPr lang="en-US" baseline="30000" smtClean="0">
                <a:latin typeface="Helvetica" charset="0"/>
                <a:cs typeface="+mn-cs"/>
              </a:rPr>
              <a:t>5</a:t>
            </a:r>
            <a:r>
              <a:rPr lang="en-US" baseline="-25000" smtClean="0">
                <a:latin typeface="Helvetica" charset="0"/>
                <a:cs typeface="+mn-cs"/>
              </a:rPr>
              <a:t>l</a:t>
            </a:r>
            <a:r>
              <a:rPr lang="en-US" smtClean="0">
                <a:latin typeface="Helvetica" charset="0"/>
                <a:cs typeface="+mn-cs"/>
              </a:rPr>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8E3DAF9B-F697-E94B-9217-6039478DBF0A}" type="slidenum">
              <a:rPr lang="en-US"/>
              <a:pPr>
                <a:defRPr/>
              </a:pPr>
              <a:t>17</a:t>
            </a:fld>
            <a:endParaRPr lang="en-US"/>
          </a:p>
        </p:txBody>
      </p:sp>
      <p:sp>
        <p:nvSpPr>
          <p:cNvPr id="10260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026051" name="Rectangle 3"/>
          <p:cNvSpPr>
            <a:spLocks noGrp="1" noChangeArrowheads="1"/>
          </p:cNvSpPr>
          <p:nvPr>
            <p:ph type="body" idx="1"/>
          </p:nvPr>
        </p:nvSpPr>
        <p:spPr/>
        <p:txBody>
          <a:bodyPr/>
          <a:lstStyle/>
          <a:p>
            <a:pPr>
              <a:defRPr/>
            </a:pPr>
            <a:r>
              <a:rPr lang="en-US" smtClean="0">
                <a:latin typeface="Helvetica" charset="0"/>
                <a:cs typeface="+mn-cs"/>
              </a:rPr>
              <a:t>Degree Distribution of Higher Orders. The degree distribution of the higher orders is a simple horizontal o</a:t>
            </a:r>
            <a:r>
              <a:rPr lang="en-US" smtClean="0">
                <a:latin typeface="Lucida Grande" charset="0"/>
                <a:cs typeface="+mn-cs"/>
              </a:rPr>
              <a:t>ﬀ</a:t>
            </a:r>
            <a:r>
              <a:rPr lang="en-US" smtClean="0">
                <a:latin typeface="Helvetica" charset="0"/>
                <a:cs typeface="+mn-cs"/>
              </a:rPr>
              <a:t>set of the degree distribution of B</a:t>
            </a:r>
            <a:r>
              <a:rPr lang="ks-Arab" baseline="30000" smtClean="0">
                <a:latin typeface="Helvetica" charset="0"/>
                <a:cs typeface="Apple Symbols" charset="0"/>
              </a:rPr>
              <a:t>⊗</a:t>
            </a:r>
            <a:r>
              <a:rPr lang="en-US" baseline="30000" smtClean="0">
                <a:latin typeface="Helvetica" charset="0"/>
                <a:cs typeface="+mn-cs"/>
              </a:rPr>
              <a:t>k</a:t>
            </a:r>
            <a:r>
              <a:rPr lang="en-US" smtClean="0">
                <a:latin typeface="Helvetica" charset="0"/>
                <a:cs typeface="+mn-cs"/>
              </a:rPr>
              <a:t>. Values shown are for n=4, m=1, and k=5.</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D278A079-C1A3-E54E-964F-A8B8E66E8898}" type="slidenum">
              <a:rPr lang="en-US"/>
              <a:pPr>
                <a:defRPr/>
              </a:pPr>
              <a:t>18</a:t>
            </a:fld>
            <a:endParaRPr lang="en-US"/>
          </a:p>
        </p:txBody>
      </p:sp>
      <p:sp>
        <p:nvSpPr>
          <p:cNvPr id="1006594" name="Rectangle 2"/>
          <p:cNvSpPr>
            <a:spLocks noGrp="1" noRot="1" noChangeAspect="1" noChangeArrowheads="1"/>
          </p:cNvSpPr>
          <p:nvPr>
            <p:ph type="sldImg"/>
          </p:nvPr>
        </p:nvSpPr>
        <p:spPr>
          <a:solidFill>
            <a:srgbClr val="FFFFFF"/>
          </a:solidFill>
          <a:ln/>
          <a:extLst>
            <a:ext uri="{FAA26D3D-D897-4be2-8F04-BA451C77F1D7}">
              <ma14:placeholderFlag xmlns:ma14="http://schemas.microsoft.com/office/mac/drawingml/2011/main" val="1"/>
            </a:ext>
          </a:extLst>
        </p:spPr>
      </p:sp>
      <p:sp>
        <p:nvSpPr>
          <p:cNvPr id="1006595"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a:defRPr/>
            </a:pPr>
            <a:r>
              <a:rPr lang="en-US" smtClean="0">
                <a:latin typeface="Helvetica" charset="0"/>
                <a:cs typeface="+mn-cs"/>
              </a:rPr>
              <a:t> Iso-Parametric Ratios. The iso-parametric ratios as a function of input set for (B+I)</a:t>
            </a:r>
            <a:r>
              <a:rPr lang="en-US" sz="1400" baseline="30000" smtClean="0">
                <a:latin typeface="Helvetica" charset="0"/>
                <a:cs typeface="Apple Symbols" charset="0"/>
              </a:rPr>
              <a:t>⊗</a:t>
            </a:r>
            <a:r>
              <a:rPr lang="en-US" sz="1400" baseline="30000" smtClean="0">
                <a:latin typeface="Helvetica" charset="0"/>
                <a:cs typeface="+mn-cs"/>
              </a:rPr>
              <a:t>k</a:t>
            </a:r>
            <a:r>
              <a:rPr lang="en-US" smtClean="0">
                <a:latin typeface="Helvetica" charset="0"/>
                <a:cs typeface="+mn-cs"/>
              </a:rPr>
              <a:t>. Values shown are for n=4, m=1, and k=5.</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ABD11C58-34A6-1443-9557-8933FD307D5F}" type="slidenum">
              <a:rPr lang="en-US"/>
              <a:pPr>
                <a:defRPr/>
              </a:pPr>
              <a:t>19</a:t>
            </a:fld>
            <a:endParaRPr lang="en-US"/>
          </a:p>
        </p:txBody>
      </p:sp>
      <p:sp>
        <p:nvSpPr>
          <p:cNvPr id="1008642" name="Rectangle 2"/>
          <p:cNvSpPr>
            <a:spLocks noGrp="1" noRot="1" noChangeAspect="1" noChangeArrowheads="1"/>
          </p:cNvSpPr>
          <p:nvPr>
            <p:ph type="sldImg"/>
          </p:nvPr>
        </p:nvSpPr>
        <p:spPr>
          <a:solidFill>
            <a:srgbClr val="FFFFFF"/>
          </a:solidFill>
          <a:ln/>
          <a:extLst>
            <a:ext uri="{FAA26D3D-D897-4be2-8F04-BA451C77F1D7}">
              <ma14:placeholderFlag xmlns:ma14="http://schemas.microsoft.com/office/mac/drawingml/2011/main" val="1"/>
            </a:ext>
          </a:extLst>
        </p:spPr>
      </p:sp>
      <p:sp>
        <p:nvSpPr>
          <p:cNvPr id="1008643"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a:defRPr/>
            </a:pPr>
            <a:r>
              <a:rPr lang="en-US" smtClean="0">
                <a:latin typeface="Helvetica" charset="0"/>
                <a:cs typeface="+mn-cs"/>
              </a:rPr>
              <a:t>Summary of current analytics results on Kronecker graphs.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Outline</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2</a:t>
            </a:fld>
            <a:endParaRPr lang="en-US" dirty="0"/>
          </a:p>
        </p:txBody>
      </p:sp>
    </p:spTree>
    <p:extLst>
      <p:ext uri="{BB962C8B-B14F-4D97-AF65-F5344CB8AC3E}">
        <p14:creationId xmlns:p14="http://schemas.microsoft.com/office/powerpoint/2010/main" val="1752000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Outline</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20</a:t>
            </a:fld>
            <a:endParaRPr lang="en-US" dirty="0"/>
          </a:p>
        </p:txBody>
      </p:sp>
    </p:spTree>
    <p:extLst>
      <p:ext uri="{BB962C8B-B14F-4D97-AF65-F5344CB8AC3E}">
        <p14:creationId xmlns:p14="http://schemas.microsoft.com/office/powerpoint/2010/main" val="17520007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Scalability study for </a:t>
            </a:r>
            <a:r>
              <a:rPr lang="en-US" dirty="0" err="1" smtClean="0"/>
              <a:t>Accumulo</a:t>
            </a:r>
            <a:r>
              <a:rPr lang="en-US" dirty="0" smtClean="0"/>
              <a:t> database ingestion performance was performed</a:t>
            </a:r>
            <a:r>
              <a:rPr lang="en-US" baseline="0" dirty="0" smtClean="0"/>
              <a:t> </a:t>
            </a:r>
            <a:r>
              <a:rPr lang="en-US" dirty="0" smtClean="0"/>
              <a:t>on a </a:t>
            </a:r>
            <a:r>
              <a:rPr lang="en-US" dirty="0" err="1" smtClean="0"/>
              <a:t>Accumulo</a:t>
            </a:r>
            <a:r>
              <a:rPr lang="en-US" dirty="0" smtClean="0"/>
              <a:t> cluster of dual single-core processors machines.</a:t>
            </a:r>
            <a:r>
              <a:rPr lang="en-US" baseline="0" dirty="0" smtClean="0"/>
              <a:t> </a:t>
            </a:r>
            <a:r>
              <a:rPr lang="en-US" dirty="0" smtClean="0"/>
              <a:t>For a single tablet server case, as increasing the number of clients, the ingestion rate increases linearly initially, up to 4 clients and then, flattened out beyond 8 clients.  When using 8 MATLAB clients, the ingestion rate peaked at about 105K entries/second and then decreased with 16 clients.  However, if 6 tablet servers (one tablet server per each </a:t>
            </a:r>
            <a:r>
              <a:rPr lang="en-US" dirty="0" err="1" smtClean="0"/>
              <a:t>Hadoop</a:t>
            </a:r>
            <a:r>
              <a:rPr lang="en-US" dirty="0" smtClean="0"/>
              <a:t> HDFS data node) are running, the ingestion rate continues to scale well up to 32 clients. </a:t>
            </a:r>
          </a:p>
        </p:txBody>
      </p:sp>
      <p:sp>
        <p:nvSpPr>
          <p:cNvPr id="4" name="Slide Number Placeholder 3"/>
          <p:cNvSpPr>
            <a:spLocks noGrp="1"/>
          </p:cNvSpPr>
          <p:nvPr>
            <p:ph type="sldNum" sz="quarter" idx="10"/>
          </p:nvPr>
        </p:nvSpPr>
        <p:spPr/>
        <p:txBody>
          <a:bodyPr/>
          <a:lstStyle/>
          <a:p>
            <a:fld id="{A778FBA5-F957-4CE9-A734-9CFA9C4F5603}"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Effect</a:t>
            </a:r>
            <a:r>
              <a:rPr lang="en-US" baseline="0" dirty="0" smtClean="0"/>
              <a:t> of pre-splitting </a:t>
            </a:r>
            <a:r>
              <a:rPr lang="en-US" dirty="0" err="1" smtClean="0"/>
              <a:t>Accumulo</a:t>
            </a:r>
            <a:r>
              <a:rPr lang="en-US" dirty="0" smtClean="0"/>
              <a:t> database on ingestion performance was studied on a </a:t>
            </a:r>
            <a:r>
              <a:rPr lang="en-US" dirty="0" err="1" smtClean="0"/>
              <a:t>Accumulo</a:t>
            </a:r>
            <a:r>
              <a:rPr lang="en-US" dirty="0" smtClean="0"/>
              <a:t> database running 8 tablet servers.</a:t>
            </a:r>
          </a:p>
        </p:txBody>
      </p:sp>
      <p:sp>
        <p:nvSpPr>
          <p:cNvPr id="4" name="Slide Number Placeholder 3"/>
          <p:cNvSpPr>
            <a:spLocks noGrp="1"/>
          </p:cNvSpPr>
          <p:nvPr>
            <p:ph type="sldNum" sz="quarter" idx="10"/>
          </p:nvPr>
        </p:nvSpPr>
        <p:spPr/>
        <p:txBody>
          <a:bodyPr/>
          <a:lstStyle/>
          <a:p>
            <a:fld id="{A778FBA5-F957-4CE9-A734-9CFA9C4F5603}"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Effect</a:t>
            </a:r>
            <a:r>
              <a:rPr lang="en-US" baseline="0" dirty="0" smtClean="0"/>
              <a:t> of ingestion block size on </a:t>
            </a:r>
            <a:r>
              <a:rPr lang="en-US" baseline="0" dirty="0" err="1" smtClean="0"/>
              <a:t>ingesiton</a:t>
            </a:r>
            <a:r>
              <a:rPr lang="en-US" baseline="0" dirty="0" smtClean="0"/>
              <a:t> rate to </a:t>
            </a:r>
            <a:r>
              <a:rPr lang="en-US" dirty="0" err="1" smtClean="0"/>
              <a:t>Accumulo</a:t>
            </a:r>
            <a:r>
              <a:rPr lang="en-US" dirty="0" smtClean="0"/>
              <a:t> database was studied on a </a:t>
            </a:r>
            <a:r>
              <a:rPr lang="en-US" dirty="0" err="1" smtClean="0"/>
              <a:t>Accumulo</a:t>
            </a:r>
            <a:r>
              <a:rPr lang="en-US" dirty="0" smtClean="0"/>
              <a:t> database running 8 tablet servers.</a:t>
            </a:r>
          </a:p>
        </p:txBody>
      </p:sp>
      <p:sp>
        <p:nvSpPr>
          <p:cNvPr id="4" name="Slide Number Placeholder 3"/>
          <p:cNvSpPr>
            <a:spLocks noGrp="1"/>
          </p:cNvSpPr>
          <p:nvPr>
            <p:ph type="sldNum" sz="quarter" idx="10"/>
          </p:nvPr>
        </p:nvSpPr>
        <p:spPr/>
        <p:txBody>
          <a:bodyPr/>
          <a:lstStyle/>
          <a:p>
            <a:fld id="{A778FBA5-F957-4CE9-A734-9CFA9C4F5603}"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set of web proxy log files were used for the ingestion scalability study on a </a:t>
            </a:r>
            <a:r>
              <a:rPr lang="en-US" dirty="0" err="1" smtClean="0"/>
              <a:t>Accumulo</a:t>
            </a:r>
            <a:r>
              <a:rPr lang="en-US" dirty="0" smtClean="0"/>
              <a:t> cluster (each node has dual 12-core processors with 64 GB RAM).  In this case, two different sets of data were used. The size of the smaller set was 5GBytes, which holds 200 files, with sizes are ranging from 8 to 100 Mbytes. This set was used for the ingestion experiment with up to 64 processes.  With 128 and 256 processes, we used another set of web proxy log files made up of 1000 files. The database used for the study was </a:t>
            </a:r>
            <a:r>
              <a:rPr lang="en-US" dirty="0" err="1" smtClean="0"/>
              <a:t>Accumulo</a:t>
            </a:r>
            <a:r>
              <a:rPr lang="en-US" dirty="0" smtClean="0"/>
              <a:t> (version 1.3.5) with 8 nodes (7 tablet servers).  With 256 ingestion processes, we achieved about 4 million ingestions per sec with 256 processes.</a:t>
            </a:r>
          </a:p>
          <a:p>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this slide, we selected an arbitrary vertex in the graph,</a:t>
            </a:r>
            <a:r>
              <a:rPr lang="en-US" baseline="0" dirty="0" smtClean="0"/>
              <a:t> which was stored in the </a:t>
            </a:r>
            <a:r>
              <a:rPr lang="en-US" baseline="0" dirty="0" err="1" smtClean="0"/>
              <a:t>Accumulo</a:t>
            </a:r>
            <a:r>
              <a:rPr lang="en-US" baseline="0" dirty="0" smtClean="0"/>
              <a:t> database from the ingestion experiment, </a:t>
            </a:r>
            <a:r>
              <a:rPr lang="en-US" dirty="0" smtClean="0"/>
              <a:t>and queried any row entries associated with the</a:t>
            </a:r>
            <a:r>
              <a:rPr lang="en-US" baseline="0" dirty="0" smtClean="0"/>
              <a:t> vertex. The average time was measured for the row query for a given number of </a:t>
            </a:r>
            <a:r>
              <a:rPr lang="en-US" baseline="0" dirty="0" err="1" smtClean="0"/>
              <a:t>pMATLAB</a:t>
            </a:r>
            <a:r>
              <a:rPr lang="en-US" baseline="0" dirty="0" smtClean="0"/>
              <a:t> clients.</a:t>
            </a:r>
            <a:endParaRPr lang="en-US" dirty="0" smtClean="0"/>
          </a:p>
          <a:p>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slide, we selected an arbitrary vertex in the graph,</a:t>
            </a:r>
            <a:r>
              <a:rPr lang="en-US" baseline="0" dirty="0" smtClean="0"/>
              <a:t> which was stored in the </a:t>
            </a:r>
            <a:r>
              <a:rPr lang="en-US" baseline="0" dirty="0" err="1" smtClean="0"/>
              <a:t>Accumulo</a:t>
            </a:r>
            <a:r>
              <a:rPr lang="en-US" baseline="0" dirty="0" smtClean="0"/>
              <a:t> database from the ingestion experiment, </a:t>
            </a:r>
            <a:r>
              <a:rPr lang="en-US" dirty="0" smtClean="0"/>
              <a:t>and queried any column entries associated with the</a:t>
            </a:r>
            <a:r>
              <a:rPr lang="en-US" baseline="0" dirty="0" smtClean="0"/>
              <a:t> vertex. The average time was measured for the column query for a given number of </a:t>
            </a:r>
            <a:r>
              <a:rPr lang="en-US" baseline="0" dirty="0" err="1" smtClean="0"/>
              <a:t>pMATLAB</a:t>
            </a:r>
            <a:r>
              <a:rPr lang="en-US" baseline="0" dirty="0" smtClean="0"/>
              <a:t> clients.</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8848">
              <a:defRPr/>
            </a:pPr>
            <a:r>
              <a:rPr lang="en-US" dirty="0" smtClean="0">
                <a:cs typeface="+mn-cs"/>
              </a:rPr>
              <a:t>How is it done today, and what are the limits of current practice?</a:t>
            </a:r>
          </a:p>
        </p:txBody>
      </p:sp>
      <p:sp>
        <p:nvSpPr>
          <p:cNvPr id="4" name="Slide Number Placeholder 3"/>
          <p:cNvSpPr>
            <a:spLocks noGrp="1"/>
          </p:cNvSpPr>
          <p:nvPr>
            <p:ph type="sldNum" sz="quarter" idx="5"/>
          </p:nvPr>
        </p:nvSpPr>
        <p:spPr/>
        <p:txBody>
          <a:bodyPr/>
          <a:lstStyle/>
          <a:p>
            <a:pPr>
              <a:defRPr/>
            </a:pPr>
            <a:fld id="{C66E3042-E74D-0F41-BE3D-47BF417019E6}" type="slidenum">
              <a:rPr lang="en-US" altLang="en-US"/>
              <a:pPr>
                <a:defRPr/>
              </a:pPr>
              <a:t>27</a:t>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path to effectively using a data base begins with using flat files.</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28</a:t>
            </a:fld>
            <a:endParaRPr lang="en-US" dirty="0"/>
          </a:p>
        </p:txBody>
      </p:sp>
    </p:spTree>
    <p:extLst>
      <p:ext uri="{BB962C8B-B14F-4D97-AF65-F5344CB8AC3E}">
        <p14:creationId xmlns:p14="http://schemas.microsoft.com/office/powerpoint/2010/main" val="37169473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5"/>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9904">
              <a:defRPr sz="2300" b="1">
                <a:solidFill>
                  <a:schemeClr val="tx1"/>
                </a:solidFill>
                <a:latin typeface="Arial" charset="0"/>
                <a:ea typeface="ＭＳ Ｐゴシック" charset="0"/>
                <a:cs typeface="ＭＳ Ｐゴシック" charset="0"/>
              </a:defRPr>
            </a:lvl1pPr>
            <a:lvl2pPr marL="733631" indent="-282165" defTabSz="1029904">
              <a:defRPr sz="2300" b="1">
                <a:solidFill>
                  <a:schemeClr val="tx1"/>
                </a:solidFill>
                <a:latin typeface="Arial" charset="0"/>
                <a:ea typeface="ＭＳ Ｐゴシック" charset="0"/>
              </a:defRPr>
            </a:lvl2pPr>
            <a:lvl3pPr marL="1128662" indent="-225732" defTabSz="1029904">
              <a:defRPr sz="2300" b="1">
                <a:solidFill>
                  <a:schemeClr val="tx1"/>
                </a:solidFill>
                <a:latin typeface="Arial" charset="0"/>
                <a:ea typeface="ＭＳ Ｐゴシック" charset="0"/>
              </a:defRPr>
            </a:lvl3pPr>
            <a:lvl4pPr marL="1580127" indent="-225732" defTabSz="1029904">
              <a:defRPr sz="2300" b="1">
                <a:solidFill>
                  <a:schemeClr val="tx1"/>
                </a:solidFill>
                <a:latin typeface="Arial" charset="0"/>
                <a:ea typeface="ＭＳ Ｐゴシック" charset="0"/>
              </a:defRPr>
            </a:lvl4pPr>
            <a:lvl5pPr marL="2031592" indent="-225732" defTabSz="1029904">
              <a:defRPr sz="2300" b="1">
                <a:solidFill>
                  <a:schemeClr val="tx1"/>
                </a:solidFill>
                <a:latin typeface="Arial" charset="0"/>
                <a:ea typeface="ＭＳ Ｐゴシック" charset="0"/>
              </a:defRPr>
            </a:lvl5pPr>
            <a:lvl6pPr marL="2483056" indent="-225732" algn="ctr" defTabSz="1029904" eaLnBrk="0" fontAlgn="base" hangingPunct="0">
              <a:spcBef>
                <a:spcPct val="0"/>
              </a:spcBef>
              <a:spcAft>
                <a:spcPct val="0"/>
              </a:spcAft>
              <a:defRPr sz="2300" b="1">
                <a:solidFill>
                  <a:schemeClr val="tx1"/>
                </a:solidFill>
                <a:latin typeface="Arial" charset="0"/>
                <a:ea typeface="ＭＳ Ｐゴシック" charset="0"/>
              </a:defRPr>
            </a:lvl6pPr>
            <a:lvl7pPr marL="2934522" indent="-225732" algn="ctr" defTabSz="1029904" eaLnBrk="0" fontAlgn="base" hangingPunct="0">
              <a:spcBef>
                <a:spcPct val="0"/>
              </a:spcBef>
              <a:spcAft>
                <a:spcPct val="0"/>
              </a:spcAft>
              <a:defRPr sz="2300" b="1">
                <a:solidFill>
                  <a:schemeClr val="tx1"/>
                </a:solidFill>
                <a:latin typeface="Arial" charset="0"/>
                <a:ea typeface="ＭＳ Ｐゴシック" charset="0"/>
              </a:defRPr>
            </a:lvl7pPr>
            <a:lvl8pPr marL="3385986" indent="-225732" algn="ctr" defTabSz="1029904" eaLnBrk="0" fontAlgn="base" hangingPunct="0">
              <a:spcBef>
                <a:spcPct val="0"/>
              </a:spcBef>
              <a:spcAft>
                <a:spcPct val="0"/>
              </a:spcAft>
              <a:defRPr sz="2300" b="1">
                <a:solidFill>
                  <a:schemeClr val="tx1"/>
                </a:solidFill>
                <a:latin typeface="Arial" charset="0"/>
                <a:ea typeface="ＭＳ Ｐゴシック" charset="0"/>
              </a:defRPr>
            </a:lvl8pPr>
            <a:lvl9pPr marL="3837452" indent="-225732" algn="ctr" defTabSz="1029904" eaLnBrk="0" fontAlgn="base" hangingPunct="0">
              <a:spcBef>
                <a:spcPct val="0"/>
              </a:spcBef>
              <a:spcAft>
                <a:spcPct val="0"/>
              </a:spcAft>
              <a:defRPr sz="2300" b="1">
                <a:solidFill>
                  <a:schemeClr val="tx1"/>
                </a:solidFill>
                <a:latin typeface="Arial" charset="0"/>
                <a:ea typeface="ＭＳ Ｐゴシック" charset="0"/>
              </a:defRPr>
            </a:lvl9pPr>
          </a:lstStyle>
          <a:p>
            <a:pPr>
              <a:defRPr/>
            </a:pPr>
            <a:fld id="{D10647DF-5458-3C47-A6E9-8D9BD966FEDF}" type="slidenum">
              <a:rPr lang="en-US" sz="1000" b="0">
                <a:latin typeface="Times New Roman" charset="0"/>
              </a:rPr>
              <a:pPr>
                <a:defRPr/>
              </a:pPr>
              <a:t>29</a:t>
            </a:fld>
            <a:endParaRPr lang="en-US" sz="1000" b="0" dirty="0">
              <a:latin typeface="Times New Roman" charset="0"/>
            </a:endParaRPr>
          </a:p>
        </p:txBody>
      </p:sp>
      <p:sp>
        <p:nvSpPr>
          <p:cNvPr id="72706" name="Rectangle 2"/>
          <p:cNvSpPr>
            <a:spLocks noGrp="1" noRot="1" noChangeAspect="1" noChangeArrowheads="1" noTextEdit="1"/>
          </p:cNvSpPr>
          <p:nvPr>
            <p:ph type="sldImg"/>
          </p:nvPr>
        </p:nvSpPr>
        <p:spPr>
          <a:xfrm>
            <a:off x="1265238" y="701675"/>
            <a:ext cx="4484687" cy="3465513"/>
          </a:xfrm>
          <a:ln/>
        </p:spPr>
      </p:sp>
      <p:sp>
        <p:nvSpPr>
          <p:cNvPr id="72707" name="Rectangle 3"/>
          <p:cNvSpPr>
            <a:spLocks noGrp="1" noChangeArrowheads="1"/>
          </p:cNvSpPr>
          <p:nvPr>
            <p:ph type="body" idx="1"/>
          </p:nvPr>
        </p:nvSpPr>
        <p:spPr>
          <a:xfrm>
            <a:off x="932065" y="4403726"/>
            <a:ext cx="5143084" cy="4170363"/>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21" tIns="45512" rIns="91021" bIns="45512"/>
          <a:lstStyle/>
          <a:p>
            <a:pPr>
              <a:spcBef>
                <a:spcPct val="0"/>
              </a:spcBef>
              <a:defRPr/>
            </a:pPr>
            <a:r>
              <a:rPr lang="en-US" sz="2300" dirty="0"/>
              <a:t>Summary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5"/>
          <p:cNvSpPr txBox="1">
            <a:spLocks noGrp="1" noChangeArrowheads="1"/>
          </p:cNvSpPr>
          <p:nvPr/>
        </p:nvSpPr>
        <p:spPr bwMode="auto">
          <a:xfrm>
            <a:off x="3972029" y="8807450"/>
            <a:ext cx="3038371"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346" tIns="0" rIns="19346" bIns="0" anchor="b"/>
          <a:lstStyle>
            <a:lvl1pPr defTabSz="939800">
              <a:defRPr sz="2400">
                <a:solidFill>
                  <a:schemeClr val="tx1"/>
                </a:solidFill>
                <a:latin typeface="Arial" charset="0"/>
                <a:ea typeface="ＭＳ Ｐゴシック" charset="0"/>
                <a:cs typeface="ＭＳ Ｐゴシック" charset="0"/>
              </a:defRPr>
            </a:lvl1pPr>
            <a:lvl2pPr marL="742950" indent="-285750" defTabSz="939800">
              <a:defRPr sz="2400">
                <a:solidFill>
                  <a:schemeClr val="tx1"/>
                </a:solidFill>
                <a:latin typeface="Arial" charset="0"/>
                <a:ea typeface="ＭＳ Ｐゴシック" charset="0"/>
              </a:defRPr>
            </a:lvl2pPr>
            <a:lvl3pPr marL="1143000" indent="-228600" defTabSz="939800">
              <a:defRPr sz="2400">
                <a:solidFill>
                  <a:schemeClr val="tx1"/>
                </a:solidFill>
                <a:latin typeface="Arial" charset="0"/>
                <a:ea typeface="ＭＳ Ｐゴシック" charset="0"/>
              </a:defRPr>
            </a:lvl3pPr>
            <a:lvl4pPr marL="1600200" indent="-228600" defTabSz="939800">
              <a:defRPr sz="2400">
                <a:solidFill>
                  <a:schemeClr val="tx1"/>
                </a:solidFill>
                <a:latin typeface="Arial" charset="0"/>
                <a:ea typeface="ＭＳ Ｐゴシック" charset="0"/>
              </a:defRPr>
            </a:lvl4pPr>
            <a:lvl5pPr marL="2057400" indent="-228600" defTabSz="939800">
              <a:defRPr sz="2400">
                <a:solidFill>
                  <a:schemeClr val="tx1"/>
                </a:solidFill>
                <a:latin typeface="Arial" charset="0"/>
                <a:ea typeface="ＭＳ Ｐゴシック" charset="0"/>
              </a:defRPr>
            </a:lvl5pPr>
            <a:lvl6pPr marL="2514600" indent="-228600" defTabSz="9398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98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98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9800" eaLnBrk="0" fontAlgn="base" hangingPunct="0">
              <a:spcBef>
                <a:spcPct val="0"/>
              </a:spcBef>
              <a:spcAft>
                <a:spcPct val="0"/>
              </a:spcAft>
              <a:defRPr sz="2400">
                <a:solidFill>
                  <a:schemeClr val="tx1"/>
                </a:solidFill>
                <a:latin typeface="Arial" charset="0"/>
                <a:ea typeface="ＭＳ Ｐゴシック" charset="0"/>
              </a:defRPr>
            </a:lvl9pPr>
          </a:lstStyle>
          <a:p>
            <a:pPr algn="r"/>
            <a:fld id="{4F8EFE70-13F1-E34E-A142-296F609681FB}" type="slidenum">
              <a:rPr lang="en-US" sz="1000" i="1">
                <a:latin typeface="Times New Roman" charset="0"/>
              </a:rPr>
              <a:pPr algn="r"/>
              <a:t>3</a:t>
            </a:fld>
            <a:endParaRPr lang="en-US" sz="1000" i="1">
              <a:latin typeface="Times New Roman" charset="0"/>
            </a:endParaRPr>
          </a:p>
        </p:txBody>
      </p:sp>
      <p:sp>
        <p:nvSpPr>
          <p:cNvPr id="89090" name="Rectangle 2"/>
          <p:cNvSpPr>
            <a:spLocks noGrp="1" noRot="1" noChangeAspect="1" noChangeArrowheads="1"/>
          </p:cNvSpPr>
          <p:nvPr>
            <p:ph type="sldImg"/>
          </p:nvPr>
        </p:nvSpPr>
        <p:spPr>
          <a:xfrm>
            <a:off x="1263650" y="700088"/>
            <a:ext cx="4484688" cy="3465512"/>
          </a:xfrm>
          <a:solidFill>
            <a:srgbClr val="FFFFFF"/>
          </a:solidFill>
          <a:ln/>
        </p:spPr>
      </p:sp>
      <p:sp>
        <p:nvSpPr>
          <p:cNvPr id="89091" name="Rectangle 3"/>
          <p:cNvSpPr>
            <a:spLocks noGrp="1" noChangeArrowheads="1"/>
          </p:cNvSpPr>
          <p:nvPr>
            <p:ph type="body" idx="1"/>
          </p:nvPr>
        </p:nvSpPr>
        <p:spPr>
          <a:xfrm>
            <a:off x="930472" y="4405313"/>
            <a:ext cx="5146271" cy="4170362"/>
          </a:xfrm>
          <a:solidFill>
            <a:srgbClr val="FFFFFF"/>
          </a:solidFill>
          <a:ln>
            <a:solidFill>
              <a:srgbClr val="000000"/>
            </a:solidFill>
          </a:ln>
        </p:spPr>
        <p:txBody>
          <a:bodyPr lIns="91408" tIns="45703" rIns="91408" bIns="45703"/>
          <a:lstStyle/>
          <a:p>
            <a:pPr defTabSz="902929">
              <a:defRPr/>
            </a:pPr>
            <a:r>
              <a:rPr lang="en-US" dirty="0" smtClean="0"/>
              <a:t>Graph Analysis/Graph500 benchmark is used to generate the largest graphs in the world.</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cs typeface="+mn-cs"/>
              </a:rPr>
              <a:t>Homework assignment.</a:t>
            </a:r>
            <a:endParaRPr lang="en-US" dirty="0">
              <a:cs typeface="+mn-cs"/>
            </a:endParaRPr>
          </a:p>
        </p:txBody>
      </p:sp>
      <p:sp>
        <p:nvSpPr>
          <p:cNvPr id="4" name="Slide Number Placeholder 3"/>
          <p:cNvSpPr>
            <a:spLocks noGrp="1"/>
          </p:cNvSpPr>
          <p:nvPr>
            <p:ph type="sldNum" sz="quarter" idx="5"/>
          </p:nvPr>
        </p:nvSpPr>
        <p:spPr/>
        <p:txBody>
          <a:bodyPr/>
          <a:lstStyle/>
          <a:p>
            <a:pPr>
              <a:defRPr/>
            </a:pPr>
            <a:fld id="{882D79BD-CF25-A14F-BE8C-C4E9077330E1}" type="slidenum">
              <a:rPr lang="en-US"/>
              <a:pPr>
                <a:defRPr/>
              </a:pPr>
              <a:t>30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C33BB229-5D4F-C24C-97B5-29EFE7A59BF8}" type="slidenum">
              <a:rPr lang="en-US"/>
              <a:pPr>
                <a:defRPr/>
              </a:pPr>
              <a:t>4</a:t>
            </a:fld>
            <a:endParaRPr lang="en-US"/>
          </a:p>
        </p:txBody>
      </p:sp>
      <p:sp>
        <p:nvSpPr>
          <p:cNvPr id="967682" name="Rectangle 2"/>
          <p:cNvSpPr>
            <a:spLocks noGrp="1" noRot="1" noChangeAspect="1" noChangeArrowheads="1"/>
          </p:cNvSpPr>
          <p:nvPr>
            <p:ph type="sldImg"/>
          </p:nvPr>
        </p:nvSpPr>
        <p:spPr>
          <a:solidFill>
            <a:srgbClr val="FFFFFF"/>
          </a:solidFill>
          <a:ln/>
          <a:extLst>
            <a:ext uri="{FAA26D3D-D897-4be2-8F04-BA451C77F1D7}">
              <ma14:placeholderFlag xmlns:ma14="http://schemas.microsoft.com/office/mac/drawingml/2011/main" val="1"/>
            </a:ext>
          </a:extLst>
        </p:spPr>
      </p:sp>
      <p:sp>
        <p:nvSpPr>
          <p:cNvPr id="967683" name="Rectangle 3"/>
          <p:cNvSpPr>
            <a:spLocks noGrp="1" noChangeArrowheads="1"/>
          </p:cNvSpPr>
          <p:nvPr>
            <p:ph type="body" idx="1"/>
          </p:nvPr>
        </p:nvSpPr>
        <p:spPr>
          <a:solidFill>
            <a:srgbClr val="FFFFFF"/>
          </a:solidFill>
          <a:ln>
            <a:solidFill>
              <a:srgbClr val="000000"/>
            </a:solidFill>
            <a:miter lim="800000"/>
            <a:headEnd/>
            <a:tailEnd/>
          </a:ln>
        </p:spPr>
        <p:txBody>
          <a:bodyPr lIns="92885" tIns="46442" rIns="92885" bIns="46442"/>
          <a:lstStyle/>
          <a:p>
            <a:pPr>
              <a:defRPr/>
            </a:pPr>
            <a:r>
              <a:rPr lang="en-US" sz="1000" smtClean="0">
                <a:cs typeface="+mn-cs"/>
              </a:rPr>
              <a:t>Real world data (internet, social networks, …) has connections on all scales (i.e power law).</a:t>
            </a:r>
          </a:p>
          <a:p>
            <a:pPr>
              <a:defRPr/>
            </a:pPr>
            <a:r>
              <a:rPr lang="en-US" sz="1000" smtClean="0">
                <a:cs typeface="+mn-cs"/>
              </a:rPr>
              <a:t>These data can be modeled with Kronecker Graphs: G</a:t>
            </a:r>
            <a:r>
              <a:rPr lang="en-US" sz="1000" baseline="30000" smtClean="0">
                <a:cs typeface="+mn-cs"/>
                <a:sym typeface="Symbol" charset="0"/>
              </a:rPr>
              <a:t></a:t>
            </a:r>
            <a:r>
              <a:rPr lang="en-US" sz="1000" baseline="30000" smtClean="0">
                <a:cs typeface="+mn-cs"/>
              </a:rPr>
              <a:t>k</a:t>
            </a:r>
            <a:r>
              <a:rPr lang="en-US" sz="1000" smtClean="0">
                <a:cs typeface="+mn-cs"/>
              </a:rPr>
              <a:t> = G</a:t>
            </a:r>
            <a:r>
              <a:rPr lang="en-US" sz="1000" baseline="30000" smtClean="0">
                <a:cs typeface="+mn-cs"/>
                <a:sym typeface="Symbol" charset="0"/>
              </a:rPr>
              <a:t></a:t>
            </a:r>
            <a:r>
              <a:rPr lang="en-US" sz="1000" baseline="30000" smtClean="0">
                <a:cs typeface="+mn-cs"/>
              </a:rPr>
              <a:t>k-1</a:t>
            </a:r>
            <a:r>
              <a:rPr lang="en-US" sz="1000" smtClean="0">
                <a:cs typeface="+mn-cs"/>
              </a:rPr>
              <a:t> </a:t>
            </a:r>
            <a:r>
              <a:rPr lang="en-US" sz="1000" smtClean="0">
                <a:cs typeface="+mn-cs"/>
                <a:sym typeface="Symbol" charset="0"/>
              </a:rPr>
              <a:t></a:t>
            </a:r>
            <a:r>
              <a:rPr lang="en-US" sz="1000" smtClean="0">
                <a:cs typeface="+mn-cs"/>
              </a:rPr>
              <a:t> G</a:t>
            </a:r>
            <a:endParaRPr lang="en-US" smtClean="0">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Outline</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5</a:t>
            </a:fld>
            <a:endParaRPr lang="en-US" dirty="0"/>
          </a:p>
        </p:txBody>
      </p:sp>
    </p:spTree>
    <p:extLst>
      <p:ext uri="{BB962C8B-B14F-4D97-AF65-F5344CB8AC3E}">
        <p14:creationId xmlns:p14="http://schemas.microsoft.com/office/powerpoint/2010/main" val="1752000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3DA0D0AD-B77D-6F45-828D-6E83CE19B5A7}" type="slidenum">
              <a:rPr lang="en-US"/>
              <a:pPr>
                <a:defRPr/>
              </a:pPr>
              <a:t>6</a:t>
            </a:fld>
            <a:endParaRPr lang="en-US"/>
          </a:p>
        </p:txBody>
      </p:sp>
      <p:sp>
        <p:nvSpPr>
          <p:cNvPr id="10444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044483" name="Rectangle 3"/>
          <p:cNvSpPr>
            <a:spLocks noGrp="1" noChangeArrowheads="1"/>
          </p:cNvSpPr>
          <p:nvPr>
            <p:ph type="body" idx="1"/>
          </p:nvPr>
        </p:nvSpPr>
        <p:spPr/>
        <p:txBody>
          <a:bodyPr/>
          <a:lstStyle/>
          <a:p>
            <a:pPr>
              <a:defRPr/>
            </a:pPr>
            <a:r>
              <a:rPr lang="en-US" smtClean="0">
                <a:cs typeface="+mn-cs"/>
              </a:rPr>
              <a:t>Definition of Kronecker produce and Kronecker Graph.</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5E0A6B50-3AB5-5849-822A-357C30383EDC}" type="slidenum">
              <a:rPr lang="en-US"/>
              <a:pPr>
                <a:defRPr/>
              </a:pPr>
              <a:t>7</a:t>
            </a:fld>
            <a:endParaRPr lang="en-US"/>
          </a:p>
        </p:txBody>
      </p:sp>
      <p:sp>
        <p:nvSpPr>
          <p:cNvPr id="10240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024003" name="Rectangle 3"/>
          <p:cNvSpPr>
            <a:spLocks noGrp="1" noChangeArrowheads="1"/>
          </p:cNvSpPr>
          <p:nvPr>
            <p:ph type="body" idx="1"/>
          </p:nvPr>
        </p:nvSpPr>
        <p:spPr/>
        <p:txBody>
          <a:bodyPr/>
          <a:lstStyle/>
          <a:p>
            <a:pPr>
              <a:defRPr/>
            </a:pPr>
            <a:r>
              <a:rPr lang="en-US" smtClean="0">
                <a:latin typeface="Helvetica" charset="0"/>
                <a:cs typeface="+mn-cs"/>
              </a:rPr>
              <a:t>Kronecker Adjacency Matrices. The explicit, stochastic and an instance matrix for a star plus identity matrix: G = S(4) + I(4), where Ne = 8Nv.</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7F517A0A-E28A-2048-9F28-E5FBA2AB8CF5}" type="slidenum">
              <a:rPr lang="en-US"/>
              <a:pPr>
                <a:defRPr/>
              </a:pPr>
              <a:t>8</a:t>
            </a:fld>
            <a:endParaRPr lang="en-US"/>
          </a:p>
        </p:txBody>
      </p:sp>
      <p:sp>
        <p:nvSpPr>
          <p:cNvPr id="965634" name="Rectangle 2"/>
          <p:cNvSpPr>
            <a:spLocks noGrp="1" noRot="1" noChangeAspect="1" noChangeArrowheads="1"/>
          </p:cNvSpPr>
          <p:nvPr>
            <p:ph type="sldImg"/>
          </p:nvPr>
        </p:nvSpPr>
        <p:spPr>
          <a:solidFill>
            <a:srgbClr val="FFFFFF"/>
          </a:solidFill>
          <a:ln/>
          <a:extLst>
            <a:ext uri="{FAA26D3D-D897-4be2-8F04-BA451C77F1D7}">
              <ma14:placeholderFlag xmlns:ma14="http://schemas.microsoft.com/office/mac/drawingml/2011/main" val="1"/>
            </a:ext>
          </a:extLst>
        </p:spPr>
      </p:sp>
      <p:sp>
        <p:nvSpPr>
          <p:cNvPr id="965635"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a:defRPr/>
            </a:pPr>
            <a:r>
              <a:rPr lang="en-US" smtClean="0">
                <a:latin typeface="Helvetica" charset="0"/>
                <a:cs typeface="+mn-cs"/>
              </a:rPr>
              <a:t>Graph Kronecker Product. Complementary representations of the Kronecker product of two graphs.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2D821B1B-0A96-6A47-82DB-E8D532581D6C}" type="slidenum">
              <a:rPr lang="en-US"/>
              <a:pPr>
                <a:defRPr/>
              </a:pPr>
              <a:t>9</a:t>
            </a:fld>
            <a:endParaRPr lang="en-US"/>
          </a:p>
        </p:txBody>
      </p:sp>
      <p:sp>
        <p:nvSpPr>
          <p:cNvPr id="10383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038339" name="Rectangle 3"/>
          <p:cNvSpPr>
            <a:spLocks noGrp="1" noChangeArrowheads="1"/>
          </p:cNvSpPr>
          <p:nvPr>
            <p:ph type="body" idx="1"/>
          </p:nvPr>
        </p:nvSpPr>
        <p:spPr/>
        <p:txBody>
          <a:bodyPr/>
          <a:lstStyle/>
          <a:p>
            <a:pPr>
              <a:defRPr/>
            </a:pPr>
            <a:r>
              <a:rPr lang="en-US" smtClean="0">
                <a:cs typeface="+mn-cs"/>
              </a:rPr>
              <a:t>Kronecker exponent of a bipartite graph produces many independent bipartite graphs.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print"/>
          <a:srcRect/>
          <a:stretch>
            <a:fillRect/>
          </a:stretch>
        </p:blipFill>
        <p:spPr bwMode="auto">
          <a:xfrm>
            <a:off x="3133167" y="5793714"/>
            <a:ext cx="3792066" cy="380392"/>
          </a:xfrm>
          <a:prstGeom prst="rect">
            <a:avLst/>
          </a:prstGeom>
          <a:noFill/>
          <a:ln w="9525">
            <a:noFill/>
            <a:miter lim="800000"/>
            <a:headEnd/>
            <a:tailEnd/>
          </a:ln>
          <a:effectLst/>
        </p:spPr>
      </p:pic>
      <p:sp>
        <p:nvSpPr>
          <p:cNvPr id="5" name="Rectangle 7"/>
          <p:cNvSpPr>
            <a:spLocks noGrp="1" noChangeArrowheads="1"/>
          </p:cNvSpPr>
          <p:nvPr>
            <p:ph type="subTitle" idx="1"/>
          </p:nvPr>
        </p:nvSpPr>
        <p:spPr>
          <a:xfrm>
            <a:off x="914401" y="3413100"/>
            <a:ext cx="8229599" cy="2031187"/>
          </a:xfrm>
          <a:prstGeom prst="rect">
            <a:avLst/>
          </a:prstGeom>
        </p:spPr>
        <p:txBody>
          <a:bodyPr lIns="101882" tIns="50941" rIns="101882" bIns="50941" anchor="ctr"/>
          <a:lstStyle>
            <a:lvl1pPr marL="0" indent="0" algn="ctr">
              <a:lnSpc>
                <a:spcPct val="100000"/>
              </a:lnSpc>
              <a:spcBef>
                <a:spcPts val="0"/>
              </a:spcBef>
              <a:spcAft>
                <a:spcPts val="2674"/>
              </a:spcAft>
              <a:buFont typeface="Arial" charset="0"/>
              <a:buNone/>
              <a:defRPr sz="2200">
                <a:solidFill>
                  <a:sysClr val="windowText" lastClr="000000"/>
                </a:solidFill>
              </a:defRPr>
            </a:lvl1pPr>
          </a:lstStyle>
          <a:p>
            <a:r>
              <a:rPr lang="en-US" dirty="0" smtClean="0"/>
              <a:t>Click to edit Master subtitle style</a:t>
            </a:r>
            <a:endParaRPr lang="en-US" dirty="0"/>
          </a:p>
        </p:txBody>
      </p:sp>
      <p:sp>
        <p:nvSpPr>
          <p:cNvPr id="6" name="Title Placeholder 1"/>
          <p:cNvSpPr>
            <a:spLocks noGrp="1"/>
          </p:cNvSpPr>
          <p:nvPr>
            <p:ph type="ctrTitle"/>
          </p:nvPr>
        </p:nvSpPr>
        <p:spPr>
          <a:xfrm>
            <a:off x="914401" y="1570181"/>
            <a:ext cx="8229599" cy="1467294"/>
          </a:xfrm>
        </p:spPr>
        <p:txBody>
          <a:bodyPr anchor="b" anchorCtr="0"/>
          <a:lstStyle>
            <a:lvl1pPr algn="ctr">
              <a:lnSpc>
                <a:spcPct val="100000"/>
              </a:lnSpc>
              <a:spcBef>
                <a:spcPts val="0"/>
              </a:spcBef>
              <a:spcAft>
                <a:spcPts val="669"/>
              </a:spcAft>
              <a:defRPr sz="3600" smtClean="0"/>
            </a:lvl1pPr>
          </a:lstStyle>
          <a:p>
            <a:r>
              <a:rPr lang="en-US" dirty="0" smtClean="0"/>
              <a:t>Click to edit Master title style</a:t>
            </a:r>
            <a:endParaRPr dirty="0" smtClean="0"/>
          </a:p>
        </p:txBody>
      </p:sp>
      <p:cxnSp>
        <p:nvCxnSpPr>
          <p:cNvPr id="9" name="Straight Connector 12"/>
          <p:cNvCxnSpPr>
            <a:cxnSpLocks noChangeShapeType="1"/>
          </p:cNvCxnSpPr>
          <p:nvPr userDrawn="1"/>
        </p:nvCxnSpPr>
        <p:spPr bwMode="auto">
          <a:xfrm>
            <a:off x="180975" y="1144376"/>
            <a:ext cx="9715500" cy="0"/>
          </a:xfrm>
          <a:prstGeom prst="line">
            <a:avLst/>
          </a:prstGeom>
          <a:noFill/>
          <a:ln w="22225" algn="ctr">
            <a:solidFill>
              <a:schemeClr val="accent4"/>
            </a:solidFill>
            <a:round/>
            <a:headEnd type="none" w="sm" len="sm"/>
            <a:tailEnd type="none" w="sm" len="sm"/>
          </a:ln>
        </p:spPr>
      </p:cxnSp>
      <p:cxnSp>
        <p:nvCxnSpPr>
          <p:cNvPr id="10" name="Straight Connector 9"/>
          <p:cNvCxnSpPr>
            <a:cxnSpLocks noChangeShapeType="1"/>
          </p:cNvCxnSpPr>
          <p:nvPr userDrawn="1"/>
        </p:nvCxnSpPr>
        <p:spPr bwMode="auto">
          <a:xfrm>
            <a:off x="182880" y="7111876"/>
            <a:ext cx="9715500" cy="0"/>
          </a:xfrm>
          <a:prstGeom prst="line">
            <a:avLst/>
          </a:prstGeom>
          <a:noFill/>
          <a:ln w="22225" algn="ctr">
            <a:solidFill>
              <a:schemeClr val="accent4"/>
            </a:solidFill>
            <a:round/>
            <a:headEnd type="none" w="sm" len="sm"/>
            <a:tailEnd type="none" w="sm" len="sm"/>
          </a:ln>
        </p:spPr>
      </p:cxnSp>
      <p:sp>
        <p:nvSpPr>
          <p:cNvPr id="8" name="Rectangle 1032"/>
          <p:cNvSpPr>
            <a:spLocks noChangeArrowheads="1"/>
          </p:cNvSpPr>
          <p:nvPr userDrawn="1"/>
        </p:nvSpPr>
        <p:spPr bwMode="auto">
          <a:xfrm>
            <a:off x="500924" y="7167187"/>
            <a:ext cx="1196950" cy="248717"/>
          </a:xfrm>
          <a:prstGeom prst="rect">
            <a:avLst/>
          </a:prstGeom>
          <a:noFill/>
          <a:ln w="9525">
            <a:noFill/>
            <a:miter lim="800000"/>
            <a:headEnd/>
            <a:tailEnd/>
          </a:ln>
          <a:effectLst/>
        </p:spPr>
        <p:txBody>
          <a:bodyPr wrap="square" lIns="50941" tIns="0" rIns="0" bIns="0"/>
          <a:lstStyle/>
          <a:p>
            <a:pPr>
              <a:defRPr/>
            </a:pPr>
            <a:r>
              <a:rPr lang="en-US" sz="1000" dirty="0" smtClean="0">
                <a:solidFill>
                  <a:srgbClr val="000000"/>
                </a:solidFill>
                <a:cs typeface="Arial" pitchFamily="34" charset="0"/>
              </a:rPr>
              <a:t>D4M-</a:t>
            </a:r>
            <a:fld id="{6A829F23-F466-44AA-A5B9-24580D3A690E}" type="slidenum">
              <a:rPr lang="en-US" sz="1000" smtClean="0">
                <a:solidFill>
                  <a:srgbClr val="000000"/>
                </a:solidFill>
                <a:cs typeface="Arial" pitchFamily="34" charset="0"/>
              </a:rPr>
              <a:pPr>
                <a:defRPr/>
              </a:pPr>
              <a:t>‹#›</a:t>
            </a:fld>
            <a:endParaRPr lang="en-US" sz="1000" dirty="0" smtClean="0">
              <a:solidFill>
                <a:srgbClr val="000000"/>
              </a:solidFill>
              <a:cs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522429" y="1465507"/>
            <a:ext cx="9007651" cy="5474698"/>
          </a:xfrm>
          <a:prstGeom prst="rect">
            <a:avLst/>
          </a:prstGeom>
        </p:spPr>
        <p:txBody>
          <a:bodyPr lIns="101882" tIns="50941" rIns="101882" bIns="50941"/>
          <a:lstStyle>
            <a:lvl1pPr marL="382588" marR="0" indent="-382588" algn="l" defTabSz="1019175" rtl="0" eaLnBrk="1" fontAlgn="base" latinLnBrk="0" hangingPunct="1">
              <a:lnSpc>
                <a:spcPct val="100000"/>
              </a:lnSpc>
              <a:spcBef>
                <a:spcPct val="75000"/>
              </a:spcBef>
              <a:spcAft>
                <a:spcPct val="0"/>
              </a:spcAft>
              <a:buClrTx/>
              <a:buSzPct val="125000"/>
              <a:buFontTx/>
              <a:buChar char="•"/>
              <a:tabLst/>
              <a:defRPr sz="2000">
                <a:solidFill>
                  <a:schemeClr val="tx1"/>
                </a:solidFill>
              </a:defRPr>
            </a:lvl1pPr>
            <a:lvl2pPr marL="960438" marR="0" indent="-381000" algn="l" defTabSz="1019175" rtl="0" eaLnBrk="1" fontAlgn="base" latinLnBrk="0" hangingPunct="1">
              <a:lnSpc>
                <a:spcPct val="100000"/>
              </a:lnSpc>
              <a:spcBef>
                <a:spcPct val="50000"/>
              </a:spcBef>
              <a:spcAft>
                <a:spcPct val="0"/>
              </a:spcAft>
              <a:buClrTx/>
              <a:buSzPct val="100000"/>
              <a:buFontTx/>
              <a:buChar char="–"/>
              <a:tabLst/>
              <a:defRPr sz="1800">
                <a:solidFill>
                  <a:schemeClr val="tx1"/>
                </a:solidFill>
              </a:defRPr>
            </a:lvl2pPr>
            <a:lvl3pPr marL="1343025" marR="0" indent="-255588" algn="l" defTabSz="1019175" rtl="0" eaLnBrk="1" fontAlgn="base" latinLnBrk="0" hangingPunct="1">
              <a:lnSpc>
                <a:spcPct val="100000"/>
              </a:lnSpc>
              <a:spcBef>
                <a:spcPct val="35000"/>
              </a:spcBef>
              <a:spcAft>
                <a:spcPct val="0"/>
              </a:spcAft>
              <a:buClrTx/>
              <a:buSzPct val="100000"/>
              <a:buFont typeface="Arial" pitchFamily="34" charset="0"/>
              <a:buChar char="•"/>
              <a:tabLst/>
              <a:defRPr sz="1600">
                <a:solidFill>
                  <a:schemeClr val="tx1"/>
                </a:solidFill>
              </a:defRPr>
            </a:lvl3pPr>
            <a:lvl4pPr marL="1722438" marR="0" indent="-131763" algn="l" defTabSz="1019175" rtl="0" eaLnBrk="1" fontAlgn="base" latinLnBrk="0" hangingPunct="1">
              <a:lnSpc>
                <a:spcPct val="100000"/>
              </a:lnSpc>
              <a:spcBef>
                <a:spcPct val="25000"/>
              </a:spcBef>
              <a:spcAft>
                <a:spcPct val="0"/>
              </a:spcAft>
              <a:buClrTx/>
              <a:buSzPct val="100000"/>
              <a:buFontTx/>
              <a:buChar char=" "/>
              <a:tabLst/>
              <a:defRPr sz="1400">
                <a:solidFill>
                  <a:schemeClr val="tx1"/>
                </a:solidFill>
              </a:defRPr>
            </a:lvl4pPr>
            <a:lvl5pPr marL="2038350" marR="0" indent="-209550" algn="l" defTabSz="1019175" rtl="0" eaLnBrk="1" fontAlgn="base" latinLnBrk="0" hangingPunct="1">
              <a:lnSpc>
                <a:spcPct val="100000"/>
              </a:lnSpc>
              <a:spcBef>
                <a:spcPct val="25000"/>
              </a:spcBef>
              <a:spcAft>
                <a:spcPct val="0"/>
              </a:spcAft>
              <a:buClrTx/>
              <a:buSzPct val="100000"/>
              <a:buFontTx/>
              <a:buChar char=" "/>
              <a:tabLst/>
              <a:defRPr sz="1200">
                <a:solidFill>
                  <a:schemeClr val="tx1"/>
                </a:solidFill>
              </a:defRPr>
            </a:lvl5pPr>
            <a:lvl6pPr>
              <a:buFont typeface="Arial" pitchFamily="34" charset="0"/>
              <a:buChar cha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Title 8"/>
          <p:cNvSpPr>
            <a:spLocks noGrp="1"/>
          </p:cNvSpPr>
          <p:nvPr>
            <p:ph type="title"/>
          </p:nvPr>
        </p:nvSpPr>
        <p:spPr/>
        <p:txBody>
          <a:bodyPr/>
          <a:lstStyle>
            <a:lvl1pPr marL="0" marR="0" indent="0" algn="ctr" defTabSz="914400" eaLnBrk="1" fontAlgn="auto" latinLnBrk="0" hangingPunct="1">
              <a:lnSpc>
                <a:spcPts val="3000"/>
              </a:lnSpc>
              <a:spcBef>
                <a:spcPts val="0"/>
              </a:spcBef>
              <a:spcAft>
                <a:spcPts val="0"/>
              </a:spcAft>
              <a:buClrTx/>
              <a:buSzTx/>
              <a:buFontTx/>
              <a:buNone/>
              <a:tabLst/>
              <a:defRPr sz="2800"/>
            </a:lvl1p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522429" y="1465507"/>
            <a:ext cx="4387972" cy="5474698"/>
          </a:xfrm>
          <a:prstGeom prst="rect">
            <a:avLst/>
          </a:prstGeom>
        </p:spPr>
        <p:txBody>
          <a:bodyPr lIns="101882" tIns="50941" rIns="101882" bIns="50941"/>
          <a:lstStyle>
            <a:lvl1pPr>
              <a:lnSpc>
                <a:spcPts val="2451"/>
              </a:lnSpc>
              <a:spcBef>
                <a:spcPts val="1337"/>
              </a:spcBef>
              <a:spcAft>
                <a:spcPts val="0"/>
              </a:spcAft>
              <a:defRPr sz="1800"/>
            </a:lvl1pPr>
            <a:lvl2pPr marL="601389" indent="-284776">
              <a:lnSpc>
                <a:spcPts val="2228"/>
              </a:lnSpc>
              <a:spcBef>
                <a:spcPts val="669"/>
              </a:spcBef>
              <a:spcAft>
                <a:spcPts val="0"/>
              </a:spcAft>
              <a:defRPr sz="1600"/>
            </a:lvl2pPr>
            <a:lvl3pPr marL="843715" indent="-205180">
              <a:lnSpc>
                <a:spcPts val="2006"/>
              </a:lnSpc>
              <a:spcBef>
                <a:spcPts val="669"/>
              </a:spcBef>
              <a:spcAft>
                <a:spcPts val="0"/>
              </a:spcAft>
              <a:buSzPct val="90000"/>
              <a:buFont typeface="Arial" pitchFamily="34" charset="0"/>
              <a:buChar char="•"/>
              <a:defRPr sz="1400"/>
            </a:lvl3pPr>
            <a:lvl4pPr marL="1151272" indent="0">
              <a:lnSpc>
                <a:spcPts val="1783"/>
              </a:lnSpc>
              <a:spcBef>
                <a:spcPts val="669"/>
              </a:spcBef>
              <a:spcAft>
                <a:spcPts val="0"/>
              </a:spcAft>
              <a:buFontTx/>
              <a:buNone/>
              <a:defRPr/>
            </a:lvl4pPr>
            <a:lvl5pPr marL="1405978" indent="0">
              <a:lnSpc>
                <a:spcPts val="1560"/>
              </a:lnSpc>
              <a:spcBef>
                <a:spcPts val="669"/>
              </a:spcBef>
              <a:spcAft>
                <a:spcPts val="0"/>
              </a:spcAft>
              <a:buSzPct val="85000"/>
              <a:buFontTx/>
              <a:buNone/>
              <a:defRPr sz="1300"/>
            </a:lvl5pPr>
            <a:lvl6pPr>
              <a:buFont typeface="Arial" pitchFamily="34" charset="0"/>
              <a:buChar char="•"/>
              <a:defRPr/>
            </a:lvl6pPr>
          </a:lstStyle>
          <a:p>
            <a:pPr lvl="0"/>
            <a:r>
              <a:rPr lang="en-US" smtClean="0"/>
              <a:t>Click to edit Master text styles</a:t>
            </a:r>
          </a:p>
          <a:p>
            <a:pPr lvl="1"/>
            <a:r>
              <a:rPr lang="en-US" smtClean="0"/>
              <a:t>Second level</a:t>
            </a:r>
          </a:p>
          <a:p>
            <a:pPr lvl="2"/>
            <a:r>
              <a:rPr lang="en-US" smtClean="0"/>
              <a:t>Third level</a:t>
            </a:r>
          </a:p>
        </p:txBody>
      </p:sp>
      <p:sp>
        <p:nvSpPr>
          <p:cNvPr id="9" name="Title 8"/>
          <p:cNvSpPr>
            <a:spLocks noGrp="1"/>
          </p:cNvSpPr>
          <p:nvPr>
            <p:ph type="title"/>
          </p:nvPr>
        </p:nvSpPr>
        <p:spPr/>
        <p:txBody>
          <a:bodyPr/>
          <a:lstStyle>
            <a:lvl1pPr>
              <a:defRPr sz="2800"/>
            </a:lvl1pPr>
          </a:lstStyle>
          <a:p>
            <a:r>
              <a:rPr lang="en-US" smtClean="0"/>
              <a:t>Click to edit Master title style</a:t>
            </a:r>
            <a:endParaRPr lang="en-US" dirty="0"/>
          </a:p>
        </p:txBody>
      </p:sp>
      <p:sp>
        <p:nvSpPr>
          <p:cNvPr id="6" name="Content Placeholder 7"/>
          <p:cNvSpPr>
            <a:spLocks noGrp="1"/>
          </p:cNvSpPr>
          <p:nvPr>
            <p:ph sz="quarter" idx="11"/>
          </p:nvPr>
        </p:nvSpPr>
        <p:spPr>
          <a:xfrm>
            <a:off x="5131869" y="1465507"/>
            <a:ext cx="4387972" cy="5474698"/>
          </a:xfrm>
          <a:prstGeom prst="rect">
            <a:avLst/>
          </a:prstGeom>
        </p:spPr>
        <p:txBody>
          <a:bodyPr lIns="101882" tIns="50941" rIns="101882" bIns="50941"/>
          <a:lstStyle>
            <a:lvl1pPr>
              <a:lnSpc>
                <a:spcPts val="2451"/>
              </a:lnSpc>
              <a:spcBef>
                <a:spcPts val="1337"/>
              </a:spcBef>
              <a:spcAft>
                <a:spcPts val="0"/>
              </a:spcAft>
              <a:defRPr sz="1800"/>
            </a:lvl1pPr>
            <a:lvl2pPr marL="601389" indent="-284776">
              <a:lnSpc>
                <a:spcPts val="2228"/>
              </a:lnSpc>
              <a:spcBef>
                <a:spcPts val="669"/>
              </a:spcBef>
              <a:spcAft>
                <a:spcPts val="0"/>
              </a:spcAft>
              <a:defRPr sz="1600"/>
            </a:lvl2pPr>
            <a:lvl3pPr marL="843715" indent="-205180">
              <a:lnSpc>
                <a:spcPts val="2006"/>
              </a:lnSpc>
              <a:spcBef>
                <a:spcPts val="669"/>
              </a:spcBef>
              <a:spcAft>
                <a:spcPts val="0"/>
              </a:spcAft>
              <a:buSzPct val="90000"/>
              <a:buFont typeface="Arial" pitchFamily="34" charset="0"/>
              <a:buChar char="•"/>
              <a:defRPr sz="1400"/>
            </a:lvl3pPr>
            <a:lvl4pPr marL="1151272" indent="1769">
              <a:lnSpc>
                <a:spcPts val="1783"/>
              </a:lnSpc>
              <a:spcBef>
                <a:spcPts val="669"/>
              </a:spcBef>
              <a:spcAft>
                <a:spcPts val="0"/>
              </a:spcAft>
              <a:buFontTx/>
              <a:buNone/>
              <a:defRPr/>
            </a:lvl4pPr>
            <a:lvl5pPr marL="1405978" indent="0">
              <a:lnSpc>
                <a:spcPts val="1560"/>
              </a:lnSpc>
              <a:spcBef>
                <a:spcPts val="669"/>
              </a:spcBef>
              <a:spcAft>
                <a:spcPts val="0"/>
              </a:spcAft>
              <a:buSzPct val="85000"/>
              <a:buFontTx/>
              <a:buNone/>
              <a:defRPr sz="1300"/>
            </a:lvl5pPr>
            <a:lvl6pPr>
              <a:buFont typeface="Arial" pitchFamily="34" charset="0"/>
              <a:buChar char="•"/>
              <a:defRPr/>
            </a:lvl6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lvl1pPr marL="0" marR="0" indent="0" algn="ctr" defTabSz="914400" eaLnBrk="1" fontAlgn="auto" latinLnBrk="0" hangingPunct="1">
              <a:lnSpc>
                <a:spcPts val="3000"/>
              </a:lnSpc>
              <a:spcBef>
                <a:spcPts val="0"/>
              </a:spcBef>
              <a:spcAft>
                <a:spcPts val="0"/>
              </a:spcAft>
              <a:buClrTx/>
              <a:buSzTx/>
              <a:buFontTx/>
              <a:buNone/>
              <a:tabLst/>
              <a:defRPr sz="2800"/>
            </a:lvl1pPr>
          </a:lstStyle>
          <a:p>
            <a:r>
              <a:rPr lang="en-US"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29363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lack background 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emf"/><Relationship Id="rId8"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4580" y="280248"/>
            <a:ext cx="7989241" cy="925921"/>
          </a:xfrm>
          <a:prstGeom prst="rect">
            <a:avLst/>
          </a:prstGeom>
        </p:spPr>
        <p:txBody>
          <a:bodyPr vert="horz" lIns="101882" tIns="50941" rIns="101882" bIns="50941" rtlCol="0" anchor="ctr">
            <a:noAutofit/>
          </a:bodyPr>
          <a:lstStyle/>
          <a:p>
            <a:r>
              <a:rPr lang="en-US" smtClean="0"/>
              <a:t>Click to edit Master title style</a:t>
            </a:r>
            <a:endParaRPr lang="en-US" dirty="0"/>
          </a:p>
        </p:txBody>
      </p:sp>
      <p:cxnSp>
        <p:nvCxnSpPr>
          <p:cNvPr id="18" name="Straight Connector 12"/>
          <p:cNvCxnSpPr>
            <a:cxnSpLocks noChangeShapeType="1"/>
          </p:cNvCxnSpPr>
          <p:nvPr/>
        </p:nvCxnSpPr>
        <p:spPr bwMode="auto">
          <a:xfrm>
            <a:off x="180975" y="1144376"/>
            <a:ext cx="9715500" cy="0"/>
          </a:xfrm>
          <a:prstGeom prst="line">
            <a:avLst/>
          </a:prstGeom>
          <a:noFill/>
          <a:ln w="22225" algn="ctr">
            <a:solidFill>
              <a:schemeClr val="accent4"/>
            </a:solidFill>
            <a:round/>
            <a:headEnd type="none" w="sm" len="sm"/>
            <a:tailEnd type="none" w="sm" len="sm"/>
          </a:ln>
        </p:spPr>
      </p:cxnSp>
      <p:cxnSp>
        <p:nvCxnSpPr>
          <p:cNvPr id="13" name="Straight Connector 12"/>
          <p:cNvCxnSpPr>
            <a:cxnSpLocks noChangeShapeType="1"/>
          </p:cNvCxnSpPr>
          <p:nvPr/>
        </p:nvCxnSpPr>
        <p:spPr bwMode="auto">
          <a:xfrm>
            <a:off x="182880" y="7111876"/>
            <a:ext cx="9715500" cy="0"/>
          </a:xfrm>
          <a:prstGeom prst="line">
            <a:avLst/>
          </a:prstGeom>
          <a:noFill/>
          <a:ln w="22225" algn="ctr">
            <a:solidFill>
              <a:schemeClr val="accent4"/>
            </a:solidFill>
            <a:round/>
            <a:headEnd type="none" w="sm" len="sm"/>
            <a:tailEnd type="none" w="sm" len="sm"/>
          </a:ln>
        </p:spPr>
      </p:cxnSp>
      <p:sp>
        <p:nvSpPr>
          <p:cNvPr id="10" name="Rectangle 1032"/>
          <p:cNvSpPr>
            <a:spLocks noChangeArrowheads="1"/>
          </p:cNvSpPr>
          <p:nvPr/>
        </p:nvSpPr>
        <p:spPr bwMode="auto">
          <a:xfrm>
            <a:off x="500924" y="7167187"/>
            <a:ext cx="1196950" cy="248717"/>
          </a:xfrm>
          <a:prstGeom prst="rect">
            <a:avLst/>
          </a:prstGeom>
          <a:noFill/>
          <a:ln w="9525">
            <a:noFill/>
            <a:miter lim="800000"/>
            <a:headEnd/>
            <a:tailEnd/>
          </a:ln>
          <a:effectLst/>
        </p:spPr>
        <p:txBody>
          <a:bodyPr wrap="square" lIns="50941" tIns="0" rIns="0" bIns="0"/>
          <a:lstStyle/>
          <a:p>
            <a:pPr>
              <a:defRPr/>
            </a:pPr>
            <a:r>
              <a:rPr lang="en-US" sz="1000" dirty="0" smtClean="0">
                <a:solidFill>
                  <a:srgbClr val="000000"/>
                </a:solidFill>
                <a:cs typeface="Arial" pitchFamily="34" charset="0"/>
              </a:rPr>
              <a:t>D4M-</a:t>
            </a:r>
            <a:fld id="{6A829F23-F466-44AA-A5B9-24580D3A690E}" type="slidenum">
              <a:rPr lang="en-US" sz="1000" smtClean="0">
                <a:solidFill>
                  <a:srgbClr val="000000"/>
                </a:solidFill>
                <a:cs typeface="Arial" pitchFamily="34" charset="0"/>
              </a:rPr>
              <a:pPr>
                <a:defRPr/>
              </a:pPr>
              <a:t>‹#›</a:t>
            </a:fld>
            <a:endParaRPr lang="en-US" sz="1000" dirty="0" smtClean="0">
              <a:solidFill>
                <a:srgbClr val="000000"/>
              </a:solidFill>
              <a:cs typeface="Arial" pitchFamily="34" charset="0"/>
            </a:endParaRPr>
          </a:p>
        </p:txBody>
      </p:sp>
      <p:pic>
        <p:nvPicPr>
          <p:cNvPr id="1027" name="Picture 3"/>
          <p:cNvPicPr>
            <a:picLocks noChangeAspect="1" noChangeArrowheads="1"/>
          </p:cNvPicPr>
          <p:nvPr/>
        </p:nvPicPr>
        <p:blipFill>
          <a:blip r:embed="rId7" cstate="print"/>
          <a:srcRect/>
          <a:stretch>
            <a:fillRect/>
          </a:stretch>
        </p:blipFill>
        <p:spPr bwMode="auto">
          <a:xfrm>
            <a:off x="556261" y="442914"/>
            <a:ext cx="536257" cy="536256"/>
          </a:xfrm>
          <a:prstGeom prst="rect">
            <a:avLst/>
          </a:prstGeom>
          <a:noFill/>
          <a:ln w="9525">
            <a:noFill/>
            <a:miter lim="800000"/>
            <a:headEnd/>
            <a:tailEnd/>
          </a:ln>
          <a:effectLst/>
        </p:spPr>
      </p:pic>
      <p:pic>
        <p:nvPicPr>
          <p:cNvPr id="1028" name="Picture 4"/>
          <p:cNvPicPr>
            <a:picLocks noChangeAspect="1" noChangeArrowheads="1"/>
          </p:cNvPicPr>
          <p:nvPr/>
        </p:nvPicPr>
        <p:blipFill>
          <a:blip r:embed="rId8" cstate="print"/>
          <a:srcRect/>
          <a:stretch>
            <a:fillRect/>
          </a:stretch>
        </p:blipFill>
        <p:spPr bwMode="auto">
          <a:xfrm>
            <a:off x="7547547" y="7223711"/>
            <a:ext cx="1990788" cy="209698"/>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68" r:id="rId1"/>
    <p:sldLayoutId id="2147483669" r:id="rId2"/>
    <p:sldLayoutId id="2147483694" r:id="rId3"/>
    <p:sldLayoutId id="2147483697" r:id="rId4"/>
    <p:sldLayoutId id="2147483699" r:id="rId5"/>
  </p:sldLayoutIdLst>
  <p:txStyles>
    <p:titleStyle>
      <a:lvl1pPr algn="ctr" eaLnBrk="1" hangingPunct="1">
        <a:lnSpc>
          <a:spcPts val="3000"/>
        </a:lnSpc>
        <a:defRPr sz="2800" b="1">
          <a:latin typeface="Arial" pitchFamily="34" charset="0"/>
          <a:cs typeface="Arial" pitchFamily="34" charset="0"/>
        </a:defRPr>
      </a:lvl1pPr>
    </p:titleStyle>
    <p:bodyStyle>
      <a:lvl1pPr marL="260013" indent="-260013" algn="l" eaLnBrk="1" hangingPunct="1">
        <a:lnSpc>
          <a:spcPts val="2228"/>
        </a:lnSpc>
        <a:spcBef>
          <a:spcPts val="334"/>
        </a:spcBef>
        <a:spcAft>
          <a:spcPts val="669"/>
        </a:spcAft>
        <a:buFont typeface="Arial" pitchFamily="34" charset="0"/>
        <a:buChar char="•"/>
        <a:defRPr sz="2200" b="1">
          <a:latin typeface="Arial" pitchFamily="34" charset="0"/>
          <a:cs typeface="Arial" pitchFamily="34" charset="0"/>
        </a:defRPr>
      </a:lvl1pPr>
      <a:lvl2pPr marL="567783" indent="-251169" algn="l" eaLnBrk="1" hangingPunct="1">
        <a:lnSpc>
          <a:spcPts val="2228"/>
        </a:lnSpc>
        <a:spcBef>
          <a:spcPts val="334"/>
        </a:spcBef>
        <a:spcAft>
          <a:spcPts val="669"/>
        </a:spcAft>
        <a:buFont typeface="Arial" pitchFamily="34" charset="0"/>
        <a:buChar char="–"/>
        <a:defRPr sz="2200" b="1">
          <a:latin typeface="Arial" pitchFamily="34" charset="0"/>
          <a:cs typeface="Arial" pitchFamily="34" charset="0"/>
        </a:defRPr>
      </a:lvl2pPr>
      <a:lvl3pPr marL="951610" indent="-249400" algn="l" eaLnBrk="1" hangingPunct="1">
        <a:lnSpc>
          <a:spcPts val="2228"/>
        </a:lnSpc>
        <a:spcBef>
          <a:spcPts val="334"/>
        </a:spcBef>
        <a:spcAft>
          <a:spcPts val="669"/>
        </a:spcAft>
        <a:buFont typeface="Arial" pitchFamily="34" charset="0"/>
        <a:buChar char="•"/>
        <a:defRPr sz="1800" b="1">
          <a:latin typeface="Arial" pitchFamily="34" charset="0"/>
          <a:cs typeface="Arial" pitchFamily="34" charset="0"/>
        </a:defRPr>
      </a:lvl3pPr>
      <a:lvl4pPr marL="1153253" indent="-201642" algn="l" eaLnBrk="1" hangingPunct="1">
        <a:lnSpc>
          <a:spcPts val="2228"/>
        </a:lnSpc>
        <a:spcBef>
          <a:spcPts val="334"/>
        </a:spcBef>
        <a:spcAft>
          <a:spcPts val="669"/>
        </a:spcAft>
        <a:buFont typeface="Courier New" pitchFamily="49" charset="0"/>
        <a:buChar char="o"/>
        <a:defRPr sz="1600" b="1">
          <a:latin typeface="Arial" pitchFamily="34" charset="0"/>
          <a:cs typeface="Arial" pitchFamily="34" charset="0"/>
        </a:defRPr>
      </a:lvl4pPr>
      <a:lvl5pPr marL="887934" indent="0" algn="l" eaLnBrk="1" hangingPunct="1">
        <a:spcBef>
          <a:spcPts val="669"/>
        </a:spcBef>
        <a:defRPr sz="1800" b="1">
          <a:latin typeface="Arial" pitchFamily="34" charset="0"/>
          <a:cs typeface="Arial" pitchFamily="34" charset="0"/>
        </a:defRPr>
      </a:lvl5pPr>
      <a:lvl6pPr marL="1278838" indent="0" algn="l" eaLnBrk="1" hangingPunct="1">
        <a:spcBef>
          <a:spcPts val="669"/>
        </a:spcBef>
        <a:defRPr sz="1600" b="1">
          <a:latin typeface="Arial" pitchFamily="34" charset="0"/>
          <a:cs typeface="Arial" pitchFamily="34" charset="0"/>
        </a:defRPr>
      </a:lvl6pPr>
      <a:lvl7pPr marL="1469867" indent="-199874" algn="l" eaLnBrk="1" hangingPunct="1">
        <a:lnSpc>
          <a:spcPts val="2228"/>
        </a:lnSpc>
        <a:spcBef>
          <a:spcPts val="334"/>
        </a:spcBef>
        <a:spcAft>
          <a:spcPts val="669"/>
        </a:spcAft>
        <a:buFont typeface="Arial" pitchFamily="34" charset="0"/>
        <a:buChar char="•"/>
        <a:defRPr sz="1300" b="1">
          <a:latin typeface="Arial" pitchFamily="34" charset="0"/>
          <a:cs typeface="Arial" pitchFamily="34" charset="0"/>
        </a:defRPr>
      </a:lvl7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96" name="Group 95"/>
          <p:cNvGrpSpPr/>
          <p:nvPr/>
        </p:nvGrpSpPr>
        <p:grpSpPr>
          <a:xfrm>
            <a:off x="7555230" y="7216767"/>
            <a:ext cx="1978661" cy="218544"/>
            <a:chOff x="7430163" y="6509461"/>
            <a:chExt cx="2034253" cy="224684"/>
          </a:xfrm>
        </p:grpSpPr>
        <p:sp>
          <p:nvSpPr>
            <p:cNvPr id="27" name="Freeform 7"/>
            <p:cNvSpPr>
              <a:spLocks/>
            </p:cNvSpPr>
            <p:nvPr userDrawn="1"/>
          </p:nvSpPr>
          <p:spPr bwMode="auto">
            <a:xfrm>
              <a:off x="7430163" y="6511176"/>
              <a:ext cx="96552" cy="102909"/>
            </a:xfrm>
            <a:custGeom>
              <a:avLst/>
              <a:gdLst/>
              <a:ahLst/>
              <a:cxnLst>
                <a:cxn ang="0">
                  <a:pos x="73" y="84"/>
                </a:cxn>
                <a:cxn ang="0">
                  <a:pos x="0" y="84"/>
                </a:cxn>
                <a:cxn ang="0">
                  <a:pos x="0" y="79"/>
                </a:cxn>
                <a:cxn ang="0">
                  <a:pos x="2" y="79"/>
                </a:cxn>
                <a:cxn ang="0">
                  <a:pos x="14" y="69"/>
                </a:cxn>
                <a:cxn ang="0">
                  <a:pos x="14" y="15"/>
                </a:cxn>
                <a:cxn ang="0">
                  <a:pos x="3" y="5"/>
                </a:cxn>
                <a:cxn ang="0">
                  <a:pos x="0" y="5"/>
                </a:cxn>
                <a:cxn ang="0">
                  <a:pos x="0" y="0"/>
                </a:cxn>
                <a:cxn ang="0">
                  <a:pos x="46" y="0"/>
                </a:cxn>
                <a:cxn ang="0">
                  <a:pos x="46" y="5"/>
                </a:cxn>
                <a:cxn ang="0">
                  <a:pos x="42" y="5"/>
                </a:cxn>
                <a:cxn ang="0">
                  <a:pos x="32" y="15"/>
                </a:cxn>
                <a:cxn ang="0">
                  <a:pos x="32" y="71"/>
                </a:cxn>
                <a:cxn ang="0">
                  <a:pos x="39" y="77"/>
                </a:cxn>
                <a:cxn ang="0">
                  <a:pos x="56" y="77"/>
                </a:cxn>
                <a:cxn ang="0">
                  <a:pos x="77" y="61"/>
                </a:cxn>
                <a:cxn ang="0">
                  <a:pos x="82" y="61"/>
                </a:cxn>
                <a:cxn ang="0">
                  <a:pos x="73" y="84"/>
                </a:cxn>
              </a:cxnLst>
              <a:rect l="0" t="0" r="r" b="b"/>
              <a:pathLst>
                <a:path w="82" h="84">
                  <a:moveTo>
                    <a:pt x="73" y="84"/>
                  </a:moveTo>
                  <a:cubicBezTo>
                    <a:pt x="0" y="84"/>
                    <a:pt x="0" y="84"/>
                    <a:pt x="0" y="84"/>
                  </a:cubicBezTo>
                  <a:cubicBezTo>
                    <a:pt x="0" y="79"/>
                    <a:pt x="0" y="79"/>
                    <a:pt x="0" y="79"/>
                  </a:cubicBezTo>
                  <a:cubicBezTo>
                    <a:pt x="2" y="79"/>
                    <a:pt x="2" y="79"/>
                    <a:pt x="2" y="79"/>
                  </a:cubicBezTo>
                  <a:cubicBezTo>
                    <a:pt x="11" y="79"/>
                    <a:pt x="14" y="76"/>
                    <a:pt x="14" y="69"/>
                  </a:cubicBezTo>
                  <a:cubicBezTo>
                    <a:pt x="14" y="15"/>
                    <a:pt x="14" y="15"/>
                    <a:pt x="14" y="15"/>
                  </a:cubicBezTo>
                  <a:cubicBezTo>
                    <a:pt x="14" y="7"/>
                    <a:pt x="9" y="5"/>
                    <a:pt x="3" y="5"/>
                  </a:cubicBezTo>
                  <a:cubicBezTo>
                    <a:pt x="0" y="5"/>
                    <a:pt x="0" y="5"/>
                    <a:pt x="0" y="5"/>
                  </a:cubicBezTo>
                  <a:cubicBezTo>
                    <a:pt x="0" y="0"/>
                    <a:pt x="0" y="0"/>
                    <a:pt x="0" y="0"/>
                  </a:cubicBezTo>
                  <a:cubicBezTo>
                    <a:pt x="46" y="0"/>
                    <a:pt x="46" y="0"/>
                    <a:pt x="46" y="0"/>
                  </a:cubicBezTo>
                  <a:cubicBezTo>
                    <a:pt x="46" y="5"/>
                    <a:pt x="46" y="5"/>
                    <a:pt x="46" y="5"/>
                  </a:cubicBezTo>
                  <a:cubicBezTo>
                    <a:pt x="42" y="5"/>
                    <a:pt x="42" y="5"/>
                    <a:pt x="42" y="5"/>
                  </a:cubicBezTo>
                  <a:cubicBezTo>
                    <a:pt x="35" y="5"/>
                    <a:pt x="32" y="9"/>
                    <a:pt x="32" y="15"/>
                  </a:cubicBezTo>
                  <a:cubicBezTo>
                    <a:pt x="32" y="71"/>
                    <a:pt x="32" y="71"/>
                    <a:pt x="32" y="71"/>
                  </a:cubicBezTo>
                  <a:cubicBezTo>
                    <a:pt x="32" y="76"/>
                    <a:pt x="34" y="77"/>
                    <a:pt x="39" y="77"/>
                  </a:cubicBezTo>
                  <a:cubicBezTo>
                    <a:pt x="56" y="77"/>
                    <a:pt x="56" y="77"/>
                    <a:pt x="56" y="77"/>
                  </a:cubicBezTo>
                  <a:cubicBezTo>
                    <a:pt x="65" y="77"/>
                    <a:pt x="68" y="72"/>
                    <a:pt x="77" y="61"/>
                  </a:cubicBezTo>
                  <a:cubicBezTo>
                    <a:pt x="82" y="61"/>
                    <a:pt x="82" y="61"/>
                    <a:pt x="82" y="61"/>
                  </a:cubicBezTo>
                  <a:lnTo>
                    <a:pt x="73" y="8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8"/>
            <p:cNvSpPr>
              <a:spLocks/>
            </p:cNvSpPr>
            <p:nvPr userDrawn="1"/>
          </p:nvSpPr>
          <p:spPr bwMode="auto">
            <a:xfrm>
              <a:off x="7531709" y="6511176"/>
              <a:ext cx="51605" cy="102909"/>
            </a:xfrm>
            <a:custGeom>
              <a:avLst/>
              <a:gdLst/>
              <a:ahLst/>
              <a:cxnLst>
                <a:cxn ang="0">
                  <a:pos x="0" y="0"/>
                </a:cxn>
                <a:cxn ang="0">
                  <a:pos x="43" y="0"/>
                </a:cxn>
                <a:cxn ang="0">
                  <a:pos x="43" y="5"/>
                </a:cxn>
                <a:cxn ang="0">
                  <a:pos x="41" y="5"/>
                </a:cxn>
                <a:cxn ang="0">
                  <a:pos x="31" y="16"/>
                </a:cxn>
                <a:cxn ang="0">
                  <a:pos x="31" y="69"/>
                </a:cxn>
                <a:cxn ang="0">
                  <a:pos x="41" y="79"/>
                </a:cxn>
                <a:cxn ang="0">
                  <a:pos x="43" y="79"/>
                </a:cxn>
                <a:cxn ang="0">
                  <a:pos x="43" y="84"/>
                </a:cxn>
                <a:cxn ang="0">
                  <a:pos x="0" y="84"/>
                </a:cxn>
                <a:cxn ang="0">
                  <a:pos x="0" y="79"/>
                </a:cxn>
                <a:cxn ang="0">
                  <a:pos x="2" y="79"/>
                </a:cxn>
                <a:cxn ang="0">
                  <a:pos x="12" y="70"/>
                </a:cxn>
                <a:cxn ang="0">
                  <a:pos x="12" y="16"/>
                </a:cxn>
                <a:cxn ang="0">
                  <a:pos x="2" y="5"/>
                </a:cxn>
                <a:cxn ang="0">
                  <a:pos x="0" y="5"/>
                </a:cxn>
                <a:cxn ang="0">
                  <a:pos x="0" y="0"/>
                </a:cxn>
              </a:cxnLst>
              <a:rect l="0" t="0" r="r" b="b"/>
              <a:pathLst>
                <a:path w="43" h="84">
                  <a:moveTo>
                    <a:pt x="0" y="0"/>
                  </a:moveTo>
                  <a:cubicBezTo>
                    <a:pt x="43" y="0"/>
                    <a:pt x="43" y="0"/>
                    <a:pt x="43" y="0"/>
                  </a:cubicBezTo>
                  <a:cubicBezTo>
                    <a:pt x="43" y="5"/>
                    <a:pt x="43" y="5"/>
                    <a:pt x="43" y="5"/>
                  </a:cubicBezTo>
                  <a:cubicBezTo>
                    <a:pt x="41" y="5"/>
                    <a:pt x="41" y="5"/>
                    <a:pt x="41" y="5"/>
                  </a:cubicBezTo>
                  <a:cubicBezTo>
                    <a:pt x="34" y="5"/>
                    <a:pt x="31" y="9"/>
                    <a:pt x="31" y="16"/>
                  </a:cubicBezTo>
                  <a:cubicBezTo>
                    <a:pt x="31" y="69"/>
                    <a:pt x="31" y="69"/>
                    <a:pt x="31" y="69"/>
                  </a:cubicBezTo>
                  <a:cubicBezTo>
                    <a:pt x="31" y="76"/>
                    <a:pt x="33" y="79"/>
                    <a:pt x="41" y="79"/>
                  </a:cubicBezTo>
                  <a:cubicBezTo>
                    <a:pt x="43" y="79"/>
                    <a:pt x="43" y="79"/>
                    <a:pt x="43" y="79"/>
                  </a:cubicBezTo>
                  <a:cubicBezTo>
                    <a:pt x="43" y="84"/>
                    <a:pt x="43" y="84"/>
                    <a:pt x="43" y="84"/>
                  </a:cubicBezTo>
                  <a:cubicBezTo>
                    <a:pt x="0" y="84"/>
                    <a:pt x="0" y="84"/>
                    <a:pt x="0" y="84"/>
                  </a:cubicBezTo>
                  <a:cubicBezTo>
                    <a:pt x="0" y="79"/>
                    <a:pt x="0" y="79"/>
                    <a:pt x="0" y="79"/>
                  </a:cubicBezTo>
                  <a:cubicBezTo>
                    <a:pt x="2" y="79"/>
                    <a:pt x="2" y="79"/>
                    <a:pt x="2" y="79"/>
                  </a:cubicBezTo>
                  <a:cubicBezTo>
                    <a:pt x="9" y="79"/>
                    <a:pt x="12" y="76"/>
                    <a:pt x="12" y="70"/>
                  </a:cubicBezTo>
                  <a:cubicBezTo>
                    <a:pt x="12" y="16"/>
                    <a:pt x="12" y="16"/>
                    <a:pt x="12" y="16"/>
                  </a:cubicBezTo>
                  <a:cubicBezTo>
                    <a:pt x="12" y="9"/>
                    <a:pt x="10" y="5"/>
                    <a:pt x="2" y="5"/>
                  </a:cubicBezTo>
                  <a:cubicBezTo>
                    <a:pt x="0" y="5"/>
                    <a:pt x="0" y="5"/>
                    <a:pt x="0" y="5"/>
                  </a:cubicBez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9"/>
            <p:cNvSpPr>
              <a:spLocks/>
            </p:cNvSpPr>
            <p:nvPr userDrawn="1"/>
          </p:nvSpPr>
          <p:spPr bwMode="auto">
            <a:xfrm>
              <a:off x="7594967" y="6511176"/>
              <a:ext cx="123187" cy="102909"/>
            </a:xfrm>
            <a:custGeom>
              <a:avLst/>
              <a:gdLst/>
              <a:ahLst/>
              <a:cxnLst>
                <a:cxn ang="0">
                  <a:pos x="20" y="68"/>
                </a:cxn>
                <a:cxn ang="0">
                  <a:pos x="33" y="79"/>
                </a:cxn>
                <a:cxn ang="0">
                  <a:pos x="33" y="84"/>
                </a:cxn>
                <a:cxn ang="0">
                  <a:pos x="0" y="84"/>
                </a:cxn>
                <a:cxn ang="0">
                  <a:pos x="0" y="79"/>
                </a:cxn>
                <a:cxn ang="0">
                  <a:pos x="1" y="79"/>
                </a:cxn>
                <a:cxn ang="0">
                  <a:pos x="11" y="71"/>
                </a:cxn>
                <a:cxn ang="0">
                  <a:pos x="11" y="8"/>
                </a:cxn>
                <a:cxn ang="0">
                  <a:pos x="1" y="5"/>
                </a:cxn>
                <a:cxn ang="0">
                  <a:pos x="1" y="0"/>
                </a:cxn>
                <a:cxn ang="0">
                  <a:pos x="29" y="0"/>
                </a:cxn>
                <a:cxn ang="0">
                  <a:pos x="84" y="58"/>
                </a:cxn>
                <a:cxn ang="0">
                  <a:pos x="84" y="17"/>
                </a:cxn>
                <a:cxn ang="0">
                  <a:pos x="71" y="5"/>
                </a:cxn>
                <a:cxn ang="0">
                  <a:pos x="70" y="5"/>
                </a:cxn>
                <a:cxn ang="0">
                  <a:pos x="70" y="0"/>
                </a:cxn>
                <a:cxn ang="0">
                  <a:pos x="104" y="0"/>
                </a:cxn>
                <a:cxn ang="0">
                  <a:pos x="104" y="5"/>
                </a:cxn>
                <a:cxn ang="0">
                  <a:pos x="103" y="5"/>
                </a:cxn>
                <a:cxn ang="0">
                  <a:pos x="92" y="12"/>
                </a:cxn>
                <a:cxn ang="0">
                  <a:pos x="92" y="85"/>
                </a:cxn>
                <a:cxn ang="0">
                  <a:pos x="85" y="85"/>
                </a:cxn>
                <a:cxn ang="0">
                  <a:pos x="20" y="17"/>
                </a:cxn>
                <a:cxn ang="0">
                  <a:pos x="20" y="68"/>
                </a:cxn>
              </a:cxnLst>
              <a:rect l="0" t="0" r="r" b="b"/>
              <a:pathLst>
                <a:path w="104" h="85">
                  <a:moveTo>
                    <a:pt x="20" y="68"/>
                  </a:moveTo>
                  <a:cubicBezTo>
                    <a:pt x="20" y="76"/>
                    <a:pt x="22" y="79"/>
                    <a:pt x="33" y="79"/>
                  </a:cubicBezTo>
                  <a:cubicBezTo>
                    <a:pt x="33" y="84"/>
                    <a:pt x="33" y="84"/>
                    <a:pt x="33" y="84"/>
                  </a:cubicBezTo>
                  <a:cubicBezTo>
                    <a:pt x="0" y="84"/>
                    <a:pt x="0" y="84"/>
                    <a:pt x="0" y="84"/>
                  </a:cubicBezTo>
                  <a:cubicBezTo>
                    <a:pt x="0" y="79"/>
                    <a:pt x="0" y="79"/>
                    <a:pt x="0" y="79"/>
                  </a:cubicBezTo>
                  <a:cubicBezTo>
                    <a:pt x="1" y="79"/>
                    <a:pt x="1" y="79"/>
                    <a:pt x="1" y="79"/>
                  </a:cubicBezTo>
                  <a:cubicBezTo>
                    <a:pt x="9" y="79"/>
                    <a:pt x="11" y="76"/>
                    <a:pt x="11" y="71"/>
                  </a:cubicBezTo>
                  <a:cubicBezTo>
                    <a:pt x="11" y="8"/>
                    <a:pt x="11" y="8"/>
                    <a:pt x="11" y="8"/>
                  </a:cubicBezTo>
                  <a:cubicBezTo>
                    <a:pt x="9" y="6"/>
                    <a:pt x="5" y="5"/>
                    <a:pt x="1" y="5"/>
                  </a:cubicBezTo>
                  <a:cubicBezTo>
                    <a:pt x="1" y="0"/>
                    <a:pt x="1" y="0"/>
                    <a:pt x="1" y="0"/>
                  </a:cubicBezTo>
                  <a:cubicBezTo>
                    <a:pt x="29" y="0"/>
                    <a:pt x="29" y="0"/>
                    <a:pt x="29" y="0"/>
                  </a:cubicBezTo>
                  <a:cubicBezTo>
                    <a:pt x="84" y="58"/>
                    <a:pt x="84" y="58"/>
                    <a:pt x="84" y="58"/>
                  </a:cubicBezTo>
                  <a:cubicBezTo>
                    <a:pt x="84" y="17"/>
                    <a:pt x="84" y="17"/>
                    <a:pt x="84" y="17"/>
                  </a:cubicBezTo>
                  <a:cubicBezTo>
                    <a:pt x="84" y="7"/>
                    <a:pt x="82" y="5"/>
                    <a:pt x="71" y="5"/>
                  </a:cubicBezTo>
                  <a:cubicBezTo>
                    <a:pt x="70" y="5"/>
                    <a:pt x="70" y="5"/>
                    <a:pt x="70" y="5"/>
                  </a:cubicBezTo>
                  <a:cubicBezTo>
                    <a:pt x="70" y="0"/>
                    <a:pt x="70" y="0"/>
                    <a:pt x="70" y="0"/>
                  </a:cubicBezTo>
                  <a:cubicBezTo>
                    <a:pt x="104" y="0"/>
                    <a:pt x="104" y="0"/>
                    <a:pt x="104" y="0"/>
                  </a:cubicBezTo>
                  <a:cubicBezTo>
                    <a:pt x="104" y="5"/>
                    <a:pt x="104" y="5"/>
                    <a:pt x="104" y="5"/>
                  </a:cubicBezTo>
                  <a:cubicBezTo>
                    <a:pt x="103" y="5"/>
                    <a:pt x="103" y="5"/>
                    <a:pt x="103" y="5"/>
                  </a:cubicBezTo>
                  <a:cubicBezTo>
                    <a:pt x="95" y="5"/>
                    <a:pt x="92" y="7"/>
                    <a:pt x="92" y="12"/>
                  </a:cubicBezTo>
                  <a:cubicBezTo>
                    <a:pt x="92" y="85"/>
                    <a:pt x="92" y="85"/>
                    <a:pt x="92" y="85"/>
                  </a:cubicBezTo>
                  <a:cubicBezTo>
                    <a:pt x="85" y="85"/>
                    <a:pt x="85" y="85"/>
                    <a:pt x="85" y="85"/>
                  </a:cubicBezTo>
                  <a:cubicBezTo>
                    <a:pt x="20" y="17"/>
                    <a:pt x="20" y="17"/>
                    <a:pt x="20" y="17"/>
                  </a:cubicBezTo>
                  <a:lnTo>
                    <a:pt x="20" y="6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0"/>
            <p:cNvSpPr>
              <a:spLocks/>
            </p:cNvSpPr>
            <p:nvPr userDrawn="1"/>
          </p:nvSpPr>
          <p:spPr bwMode="auto">
            <a:xfrm>
              <a:off x="7728143" y="6509461"/>
              <a:ext cx="103211" cy="106339"/>
            </a:xfrm>
            <a:custGeom>
              <a:avLst/>
              <a:gdLst/>
              <a:ahLst/>
              <a:cxnLst>
                <a:cxn ang="0">
                  <a:pos x="88" y="62"/>
                </a:cxn>
                <a:cxn ang="0">
                  <a:pos x="81" y="87"/>
                </a:cxn>
                <a:cxn ang="0">
                  <a:pos x="73" y="86"/>
                </a:cxn>
                <a:cxn ang="0">
                  <a:pos x="50" y="88"/>
                </a:cxn>
                <a:cxn ang="0">
                  <a:pos x="0" y="45"/>
                </a:cxn>
                <a:cxn ang="0">
                  <a:pos x="52" y="0"/>
                </a:cxn>
                <a:cxn ang="0">
                  <a:pos x="78" y="6"/>
                </a:cxn>
                <a:cxn ang="0">
                  <a:pos x="81" y="4"/>
                </a:cxn>
                <a:cxn ang="0">
                  <a:pos x="84" y="4"/>
                </a:cxn>
                <a:cxn ang="0">
                  <a:pos x="85" y="28"/>
                </a:cxn>
                <a:cxn ang="0">
                  <a:pos x="80" y="28"/>
                </a:cxn>
                <a:cxn ang="0">
                  <a:pos x="53" y="7"/>
                </a:cxn>
                <a:cxn ang="0">
                  <a:pos x="21" y="43"/>
                </a:cxn>
                <a:cxn ang="0">
                  <a:pos x="55" y="82"/>
                </a:cxn>
                <a:cxn ang="0">
                  <a:pos x="83" y="62"/>
                </a:cxn>
                <a:cxn ang="0">
                  <a:pos x="88" y="62"/>
                </a:cxn>
              </a:cxnLst>
              <a:rect l="0" t="0" r="r" b="b"/>
              <a:pathLst>
                <a:path w="88" h="88">
                  <a:moveTo>
                    <a:pt x="88" y="62"/>
                  </a:moveTo>
                  <a:cubicBezTo>
                    <a:pt x="87" y="69"/>
                    <a:pt x="84" y="80"/>
                    <a:pt x="81" y="87"/>
                  </a:cubicBezTo>
                  <a:cubicBezTo>
                    <a:pt x="79" y="86"/>
                    <a:pt x="76" y="86"/>
                    <a:pt x="73" y="86"/>
                  </a:cubicBezTo>
                  <a:cubicBezTo>
                    <a:pt x="67" y="86"/>
                    <a:pt x="60" y="88"/>
                    <a:pt x="50" y="88"/>
                  </a:cubicBezTo>
                  <a:cubicBezTo>
                    <a:pt x="22" y="88"/>
                    <a:pt x="0" y="69"/>
                    <a:pt x="0" y="45"/>
                  </a:cubicBezTo>
                  <a:cubicBezTo>
                    <a:pt x="0" y="20"/>
                    <a:pt x="23" y="0"/>
                    <a:pt x="52" y="0"/>
                  </a:cubicBezTo>
                  <a:cubicBezTo>
                    <a:pt x="66" y="0"/>
                    <a:pt x="75" y="6"/>
                    <a:pt x="78" y="6"/>
                  </a:cubicBezTo>
                  <a:cubicBezTo>
                    <a:pt x="79" y="6"/>
                    <a:pt x="80" y="5"/>
                    <a:pt x="81" y="4"/>
                  </a:cubicBezTo>
                  <a:cubicBezTo>
                    <a:pt x="84" y="4"/>
                    <a:pt x="84" y="4"/>
                    <a:pt x="84" y="4"/>
                  </a:cubicBezTo>
                  <a:cubicBezTo>
                    <a:pt x="85" y="28"/>
                    <a:pt x="85" y="28"/>
                    <a:pt x="85" y="28"/>
                  </a:cubicBezTo>
                  <a:cubicBezTo>
                    <a:pt x="80" y="28"/>
                    <a:pt x="80" y="28"/>
                    <a:pt x="80" y="28"/>
                  </a:cubicBezTo>
                  <a:cubicBezTo>
                    <a:pt x="76" y="15"/>
                    <a:pt x="66" y="7"/>
                    <a:pt x="53" y="7"/>
                  </a:cubicBezTo>
                  <a:cubicBezTo>
                    <a:pt x="34" y="7"/>
                    <a:pt x="21" y="22"/>
                    <a:pt x="21" y="43"/>
                  </a:cubicBezTo>
                  <a:cubicBezTo>
                    <a:pt x="21" y="65"/>
                    <a:pt x="35" y="82"/>
                    <a:pt x="55" y="82"/>
                  </a:cubicBezTo>
                  <a:cubicBezTo>
                    <a:pt x="67" y="82"/>
                    <a:pt x="77" y="74"/>
                    <a:pt x="83" y="62"/>
                  </a:cubicBezTo>
                  <a:lnTo>
                    <a:pt x="88" y="6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1"/>
            <p:cNvSpPr>
              <a:spLocks noEditPoints="1"/>
            </p:cNvSpPr>
            <p:nvPr userDrawn="1"/>
          </p:nvSpPr>
          <p:spPr bwMode="auto">
            <a:xfrm>
              <a:off x="7848000" y="6509461"/>
              <a:ext cx="118193" cy="106339"/>
            </a:xfrm>
            <a:custGeom>
              <a:avLst/>
              <a:gdLst/>
              <a:ahLst/>
              <a:cxnLst>
                <a:cxn ang="0">
                  <a:pos x="52" y="0"/>
                </a:cxn>
                <a:cxn ang="0">
                  <a:pos x="100" y="43"/>
                </a:cxn>
                <a:cxn ang="0">
                  <a:pos x="49" y="88"/>
                </a:cxn>
                <a:cxn ang="0">
                  <a:pos x="0" y="46"/>
                </a:cxn>
                <a:cxn ang="0">
                  <a:pos x="52" y="0"/>
                </a:cxn>
                <a:cxn ang="0">
                  <a:pos x="52" y="82"/>
                </a:cxn>
                <a:cxn ang="0">
                  <a:pos x="80" y="48"/>
                </a:cxn>
                <a:cxn ang="0">
                  <a:pos x="48" y="5"/>
                </a:cxn>
                <a:cxn ang="0">
                  <a:pos x="20" y="39"/>
                </a:cxn>
                <a:cxn ang="0">
                  <a:pos x="52" y="82"/>
                </a:cxn>
              </a:cxnLst>
              <a:rect l="0" t="0" r="r" b="b"/>
              <a:pathLst>
                <a:path w="100" h="88">
                  <a:moveTo>
                    <a:pt x="52" y="0"/>
                  </a:moveTo>
                  <a:cubicBezTo>
                    <a:pt x="80" y="0"/>
                    <a:pt x="100" y="17"/>
                    <a:pt x="100" y="43"/>
                  </a:cubicBezTo>
                  <a:cubicBezTo>
                    <a:pt x="100" y="67"/>
                    <a:pt x="81" y="88"/>
                    <a:pt x="49" y="88"/>
                  </a:cubicBezTo>
                  <a:cubicBezTo>
                    <a:pt x="18" y="88"/>
                    <a:pt x="0" y="68"/>
                    <a:pt x="0" y="46"/>
                  </a:cubicBezTo>
                  <a:cubicBezTo>
                    <a:pt x="0" y="19"/>
                    <a:pt x="21" y="0"/>
                    <a:pt x="52" y="0"/>
                  </a:cubicBezTo>
                  <a:close/>
                  <a:moveTo>
                    <a:pt x="52" y="82"/>
                  </a:moveTo>
                  <a:cubicBezTo>
                    <a:pt x="71" y="82"/>
                    <a:pt x="80" y="66"/>
                    <a:pt x="80" y="48"/>
                  </a:cubicBezTo>
                  <a:cubicBezTo>
                    <a:pt x="80" y="26"/>
                    <a:pt x="69" y="5"/>
                    <a:pt x="48" y="5"/>
                  </a:cubicBezTo>
                  <a:cubicBezTo>
                    <a:pt x="31" y="5"/>
                    <a:pt x="20" y="19"/>
                    <a:pt x="20" y="39"/>
                  </a:cubicBezTo>
                  <a:cubicBezTo>
                    <a:pt x="20" y="65"/>
                    <a:pt x="33" y="82"/>
                    <a:pt x="52" y="8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12"/>
            <p:cNvSpPr>
              <a:spLocks/>
            </p:cNvSpPr>
            <p:nvPr userDrawn="1"/>
          </p:nvSpPr>
          <p:spPr bwMode="auto">
            <a:xfrm>
              <a:off x="7976182" y="6511176"/>
              <a:ext cx="96552" cy="102909"/>
            </a:xfrm>
            <a:custGeom>
              <a:avLst/>
              <a:gdLst/>
              <a:ahLst/>
              <a:cxnLst>
                <a:cxn ang="0">
                  <a:pos x="72" y="84"/>
                </a:cxn>
                <a:cxn ang="0">
                  <a:pos x="0" y="84"/>
                </a:cxn>
                <a:cxn ang="0">
                  <a:pos x="0" y="79"/>
                </a:cxn>
                <a:cxn ang="0">
                  <a:pos x="2" y="79"/>
                </a:cxn>
                <a:cxn ang="0">
                  <a:pos x="13" y="69"/>
                </a:cxn>
                <a:cxn ang="0">
                  <a:pos x="13" y="15"/>
                </a:cxn>
                <a:cxn ang="0">
                  <a:pos x="3" y="5"/>
                </a:cxn>
                <a:cxn ang="0">
                  <a:pos x="0" y="5"/>
                </a:cxn>
                <a:cxn ang="0">
                  <a:pos x="0" y="0"/>
                </a:cxn>
                <a:cxn ang="0">
                  <a:pos x="46" y="0"/>
                </a:cxn>
                <a:cxn ang="0">
                  <a:pos x="46" y="5"/>
                </a:cxn>
                <a:cxn ang="0">
                  <a:pos x="42" y="5"/>
                </a:cxn>
                <a:cxn ang="0">
                  <a:pos x="32" y="15"/>
                </a:cxn>
                <a:cxn ang="0">
                  <a:pos x="32" y="71"/>
                </a:cxn>
                <a:cxn ang="0">
                  <a:pos x="39" y="77"/>
                </a:cxn>
                <a:cxn ang="0">
                  <a:pos x="56" y="77"/>
                </a:cxn>
                <a:cxn ang="0">
                  <a:pos x="77" y="61"/>
                </a:cxn>
                <a:cxn ang="0">
                  <a:pos x="82" y="61"/>
                </a:cxn>
                <a:cxn ang="0">
                  <a:pos x="72" y="84"/>
                </a:cxn>
              </a:cxnLst>
              <a:rect l="0" t="0" r="r" b="b"/>
              <a:pathLst>
                <a:path w="82" h="84">
                  <a:moveTo>
                    <a:pt x="72" y="84"/>
                  </a:moveTo>
                  <a:cubicBezTo>
                    <a:pt x="0" y="84"/>
                    <a:pt x="0" y="84"/>
                    <a:pt x="0" y="84"/>
                  </a:cubicBezTo>
                  <a:cubicBezTo>
                    <a:pt x="0" y="79"/>
                    <a:pt x="0" y="79"/>
                    <a:pt x="0" y="79"/>
                  </a:cubicBezTo>
                  <a:cubicBezTo>
                    <a:pt x="2" y="79"/>
                    <a:pt x="2" y="79"/>
                    <a:pt x="2" y="79"/>
                  </a:cubicBezTo>
                  <a:cubicBezTo>
                    <a:pt x="11" y="79"/>
                    <a:pt x="13" y="76"/>
                    <a:pt x="13" y="69"/>
                  </a:cubicBezTo>
                  <a:cubicBezTo>
                    <a:pt x="13" y="15"/>
                    <a:pt x="13" y="15"/>
                    <a:pt x="13" y="15"/>
                  </a:cubicBezTo>
                  <a:cubicBezTo>
                    <a:pt x="13" y="7"/>
                    <a:pt x="9" y="5"/>
                    <a:pt x="3" y="5"/>
                  </a:cubicBezTo>
                  <a:cubicBezTo>
                    <a:pt x="0" y="5"/>
                    <a:pt x="0" y="5"/>
                    <a:pt x="0" y="5"/>
                  </a:cubicBezTo>
                  <a:cubicBezTo>
                    <a:pt x="0" y="0"/>
                    <a:pt x="0" y="0"/>
                    <a:pt x="0" y="0"/>
                  </a:cubicBezTo>
                  <a:cubicBezTo>
                    <a:pt x="46" y="0"/>
                    <a:pt x="46" y="0"/>
                    <a:pt x="46" y="0"/>
                  </a:cubicBezTo>
                  <a:cubicBezTo>
                    <a:pt x="46" y="5"/>
                    <a:pt x="46" y="5"/>
                    <a:pt x="46" y="5"/>
                  </a:cubicBezTo>
                  <a:cubicBezTo>
                    <a:pt x="42" y="5"/>
                    <a:pt x="42" y="5"/>
                    <a:pt x="42" y="5"/>
                  </a:cubicBezTo>
                  <a:cubicBezTo>
                    <a:pt x="35" y="5"/>
                    <a:pt x="32" y="9"/>
                    <a:pt x="32" y="15"/>
                  </a:cubicBezTo>
                  <a:cubicBezTo>
                    <a:pt x="32" y="71"/>
                    <a:pt x="32" y="71"/>
                    <a:pt x="32" y="71"/>
                  </a:cubicBezTo>
                  <a:cubicBezTo>
                    <a:pt x="32" y="76"/>
                    <a:pt x="34" y="77"/>
                    <a:pt x="39" y="77"/>
                  </a:cubicBezTo>
                  <a:cubicBezTo>
                    <a:pt x="56" y="77"/>
                    <a:pt x="56" y="77"/>
                    <a:pt x="56" y="77"/>
                  </a:cubicBezTo>
                  <a:cubicBezTo>
                    <a:pt x="65" y="77"/>
                    <a:pt x="68" y="72"/>
                    <a:pt x="77" y="61"/>
                  </a:cubicBezTo>
                  <a:cubicBezTo>
                    <a:pt x="82" y="61"/>
                    <a:pt x="82" y="61"/>
                    <a:pt x="82" y="61"/>
                  </a:cubicBezTo>
                  <a:lnTo>
                    <a:pt x="72" y="8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13"/>
            <p:cNvSpPr>
              <a:spLocks/>
            </p:cNvSpPr>
            <p:nvPr userDrawn="1"/>
          </p:nvSpPr>
          <p:spPr bwMode="auto">
            <a:xfrm>
              <a:off x="8077728" y="6511176"/>
              <a:ext cx="123187" cy="102909"/>
            </a:xfrm>
            <a:custGeom>
              <a:avLst/>
              <a:gdLst/>
              <a:ahLst/>
              <a:cxnLst>
                <a:cxn ang="0">
                  <a:pos x="20" y="68"/>
                </a:cxn>
                <a:cxn ang="0">
                  <a:pos x="33" y="79"/>
                </a:cxn>
                <a:cxn ang="0">
                  <a:pos x="33" y="84"/>
                </a:cxn>
                <a:cxn ang="0">
                  <a:pos x="0" y="84"/>
                </a:cxn>
                <a:cxn ang="0">
                  <a:pos x="0" y="79"/>
                </a:cxn>
                <a:cxn ang="0">
                  <a:pos x="1" y="79"/>
                </a:cxn>
                <a:cxn ang="0">
                  <a:pos x="11" y="71"/>
                </a:cxn>
                <a:cxn ang="0">
                  <a:pos x="11" y="8"/>
                </a:cxn>
                <a:cxn ang="0">
                  <a:pos x="0" y="5"/>
                </a:cxn>
                <a:cxn ang="0">
                  <a:pos x="0" y="0"/>
                </a:cxn>
                <a:cxn ang="0">
                  <a:pos x="28" y="0"/>
                </a:cxn>
                <a:cxn ang="0">
                  <a:pos x="84" y="58"/>
                </a:cxn>
                <a:cxn ang="0">
                  <a:pos x="84" y="17"/>
                </a:cxn>
                <a:cxn ang="0">
                  <a:pos x="71" y="5"/>
                </a:cxn>
                <a:cxn ang="0">
                  <a:pos x="69" y="5"/>
                </a:cxn>
                <a:cxn ang="0">
                  <a:pos x="69" y="0"/>
                </a:cxn>
                <a:cxn ang="0">
                  <a:pos x="104" y="0"/>
                </a:cxn>
                <a:cxn ang="0">
                  <a:pos x="104" y="5"/>
                </a:cxn>
                <a:cxn ang="0">
                  <a:pos x="103" y="5"/>
                </a:cxn>
                <a:cxn ang="0">
                  <a:pos x="92" y="12"/>
                </a:cxn>
                <a:cxn ang="0">
                  <a:pos x="92" y="85"/>
                </a:cxn>
                <a:cxn ang="0">
                  <a:pos x="84" y="85"/>
                </a:cxn>
                <a:cxn ang="0">
                  <a:pos x="20" y="17"/>
                </a:cxn>
                <a:cxn ang="0">
                  <a:pos x="20" y="68"/>
                </a:cxn>
              </a:cxnLst>
              <a:rect l="0" t="0" r="r" b="b"/>
              <a:pathLst>
                <a:path w="104" h="85">
                  <a:moveTo>
                    <a:pt x="20" y="68"/>
                  </a:moveTo>
                  <a:cubicBezTo>
                    <a:pt x="20" y="76"/>
                    <a:pt x="22" y="79"/>
                    <a:pt x="33" y="79"/>
                  </a:cubicBezTo>
                  <a:cubicBezTo>
                    <a:pt x="33" y="84"/>
                    <a:pt x="33" y="84"/>
                    <a:pt x="33" y="84"/>
                  </a:cubicBezTo>
                  <a:cubicBezTo>
                    <a:pt x="0" y="84"/>
                    <a:pt x="0" y="84"/>
                    <a:pt x="0" y="84"/>
                  </a:cubicBezTo>
                  <a:cubicBezTo>
                    <a:pt x="0" y="79"/>
                    <a:pt x="0" y="79"/>
                    <a:pt x="0" y="79"/>
                  </a:cubicBezTo>
                  <a:cubicBezTo>
                    <a:pt x="1" y="79"/>
                    <a:pt x="1" y="79"/>
                    <a:pt x="1" y="79"/>
                  </a:cubicBezTo>
                  <a:cubicBezTo>
                    <a:pt x="9" y="79"/>
                    <a:pt x="11" y="76"/>
                    <a:pt x="11" y="71"/>
                  </a:cubicBezTo>
                  <a:cubicBezTo>
                    <a:pt x="11" y="8"/>
                    <a:pt x="11" y="8"/>
                    <a:pt x="11" y="8"/>
                  </a:cubicBezTo>
                  <a:cubicBezTo>
                    <a:pt x="8" y="6"/>
                    <a:pt x="5" y="5"/>
                    <a:pt x="0" y="5"/>
                  </a:cubicBezTo>
                  <a:cubicBezTo>
                    <a:pt x="0" y="0"/>
                    <a:pt x="0" y="0"/>
                    <a:pt x="0" y="0"/>
                  </a:cubicBezTo>
                  <a:cubicBezTo>
                    <a:pt x="28" y="0"/>
                    <a:pt x="28" y="0"/>
                    <a:pt x="28" y="0"/>
                  </a:cubicBezTo>
                  <a:cubicBezTo>
                    <a:pt x="84" y="58"/>
                    <a:pt x="84" y="58"/>
                    <a:pt x="84" y="58"/>
                  </a:cubicBezTo>
                  <a:cubicBezTo>
                    <a:pt x="84" y="17"/>
                    <a:pt x="84" y="17"/>
                    <a:pt x="84" y="17"/>
                  </a:cubicBezTo>
                  <a:cubicBezTo>
                    <a:pt x="84" y="7"/>
                    <a:pt x="81" y="5"/>
                    <a:pt x="71" y="5"/>
                  </a:cubicBezTo>
                  <a:cubicBezTo>
                    <a:pt x="69" y="5"/>
                    <a:pt x="69" y="5"/>
                    <a:pt x="69" y="5"/>
                  </a:cubicBezTo>
                  <a:cubicBezTo>
                    <a:pt x="69" y="0"/>
                    <a:pt x="69" y="0"/>
                    <a:pt x="69" y="0"/>
                  </a:cubicBezTo>
                  <a:cubicBezTo>
                    <a:pt x="104" y="0"/>
                    <a:pt x="104" y="0"/>
                    <a:pt x="104" y="0"/>
                  </a:cubicBezTo>
                  <a:cubicBezTo>
                    <a:pt x="104" y="5"/>
                    <a:pt x="104" y="5"/>
                    <a:pt x="104" y="5"/>
                  </a:cubicBezTo>
                  <a:cubicBezTo>
                    <a:pt x="103" y="5"/>
                    <a:pt x="103" y="5"/>
                    <a:pt x="103" y="5"/>
                  </a:cubicBezTo>
                  <a:cubicBezTo>
                    <a:pt x="94" y="5"/>
                    <a:pt x="92" y="7"/>
                    <a:pt x="92" y="12"/>
                  </a:cubicBezTo>
                  <a:cubicBezTo>
                    <a:pt x="92" y="85"/>
                    <a:pt x="92" y="85"/>
                    <a:pt x="92" y="85"/>
                  </a:cubicBezTo>
                  <a:cubicBezTo>
                    <a:pt x="84" y="85"/>
                    <a:pt x="84" y="85"/>
                    <a:pt x="84" y="85"/>
                  </a:cubicBezTo>
                  <a:cubicBezTo>
                    <a:pt x="20" y="17"/>
                    <a:pt x="20" y="17"/>
                    <a:pt x="20" y="17"/>
                  </a:cubicBezTo>
                  <a:lnTo>
                    <a:pt x="20" y="6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14"/>
            <p:cNvSpPr>
              <a:spLocks/>
            </p:cNvSpPr>
            <p:nvPr userDrawn="1"/>
          </p:nvSpPr>
          <p:spPr bwMode="auto">
            <a:xfrm>
              <a:off x="8260844" y="6511176"/>
              <a:ext cx="98217" cy="102909"/>
            </a:xfrm>
            <a:custGeom>
              <a:avLst/>
              <a:gdLst/>
              <a:ahLst/>
              <a:cxnLst>
                <a:cxn ang="0">
                  <a:pos x="73" y="84"/>
                </a:cxn>
                <a:cxn ang="0">
                  <a:pos x="0" y="84"/>
                </a:cxn>
                <a:cxn ang="0">
                  <a:pos x="0" y="79"/>
                </a:cxn>
                <a:cxn ang="0">
                  <a:pos x="3" y="79"/>
                </a:cxn>
                <a:cxn ang="0">
                  <a:pos x="14" y="69"/>
                </a:cxn>
                <a:cxn ang="0">
                  <a:pos x="14" y="15"/>
                </a:cxn>
                <a:cxn ang="0">
                  <a:pos x="3" y="5"/>
                </a:cxn>
                <a:cxn ang="0">
                  <a:pos x="1" y="5"/>
                </a:cxn>
                <a:cxn ang="0">
                  <a:pos x="1" y="0"/>
                </a:cxn>
                <a:cxn ang="0">
                  <a:pos x="46" y="0"/>
                </a:cxn>
                <a:cxn ang="0">
                  <a:pos x="46" y="5"/>
                </a:cxn>
                <a:cxn ang="0">
                  <a:pos x="43" y="5"/>
                </a:cxn>
                <a:cxn ang="0">
                  <a:pos x="33" y="15"/>
                </a:cxn>
                <a:cxn ang="0">
                  <a:pos x="33" y="71"/>
                </a:cxn>
                <a:cxn ang="0">
                  <a:pos x="39" y="77"/>
                </a:cxn>
                <a:cxn ang="0">
                  <a:pos x="56" y="77"/>
                </a:cxn>
                <a:cxn ang="0">
                  <a:pos x="77" y="61"/>
                </a:cxn>
                <a:cxn ang="0">
                  <a:pos x="83" y="61"/>
                </a:cxn>
                <a:cxn ang="0">
                  <a:pos x="73" y="84"/>
                </a:cxn>
              </a:cxnLst>
              <a:rect l="0" t="0" r="r" b="b"/>
              <a:pathLst>
                <a:path w="83" h="84">
                  <a:moveTo>
                    <a:pt x="73" y="84"/>
                  </a:moveTo>
                  <a:cubicBezTo>
                    <a:pt x="0" y="84"/>
                    <a:pt x="0" y="84"/>
                    <a:pt x="0" y="84"/>
                  </a:cubicBezTo>
                  <a:cubicBezTo>
                    <a:pt x="0" y="79"/>
                    <a:pt x="0" y="79"/>
                    <a:pt x="0" y="79"/>
                  </a:cubicBezTo>
                  <a:cubicBezTo>
                    <a:pt x="3" y="79"/>
                    <a:pt x="3" y="79"/>
                    <a:pt x="3" y="79"/>
                  </a:cubicBezTo>
                  <a:cubicBezTo>
                    <a:pt x="11" y="79"/>
                    <a:pt x="14" y="76"/>
                    <a:pt x="14" y="69"/>
                  </a:cubicBezTo>
                  <a:cubicBezTo>
                    <a:pt x="14" y="15"/>
                    <a:pt x="14" y="15"/>
                    <a:pt x="14" y="15"/>
                  </a:cubicBezTo>
                  <a:cubicBezTo>
                    <a:pt x="14" y="7"/>
                    <a:pt x="9" y="5"/>
                    <a:pt x="3" y="5"/>
                  </a:cubicBezTo>
                  <a:cubicBezTo>
                    <a:pt x="1" y="5"/>
                    <a:pt x="1" y="5"/>
                    <a:pt x="1" y="5"/>
                  </a:cubicBezTo>
                  <a:cubicBezTo>
                    <a:pt x="1" y="0"/>
                    <a:pt x="1" y="0"/>
                    <a:pt x="1" y="0"/>
                  </a:cubicBezTo>
                  <a:cubicBezTo>
                    <a:pt x="46" y="0"/>
                    <a:pt x="46" y="0"/>
                    <a:pt x="46" y="0"/>
                  </a:cubicBezTo>
                  <a:cubicBezTo>
                    <a:pt x="46" y="5"/>
                    <a:pt x="46" y="5"/>
                    <a:pt x="46" y="5"/>
                  </a:cubicBezTo>
                  <a:cubicBezTo>
                    <a:pt x="43" y="5"/>
                    <a:pt x="43" y="5"/>
                    <a:pt x="43" y="5"/>
                  </a:cubicBezTo>
                  <a:cubicBezTo>
                    <a:pt x="36" y="5"/>
                    <a:pt x="33" y="9"/>
                    <a:pt x="33" y="15"/>
                  </a:cubicBezTo>
                  <a:cubicBezTo>
                    <a:pt x="33" y="71"/>
                    <a:pt x="33" y="71"/>
                    <a:pt x="33" y="71"/>
                  </a:cubicBezTo>
                  <a:cubicBezTo>
                    <a:pt x="33" y="76"/>
                    <a:pt x="34" y="77"/>
                    <a:pt x="39" y="77"/>
                  </a:cubicBezTo>
                  <a:cubicBezTo>
                    <a:pt x="56" y="77"/>
                    <a:pt x="56" y="77"/>
                    <a:pt x="56" y="77"/>
                  </a:cubicBezTo>
                  <a:cubicBezTo>
                    <a:pt x="66" y="77"/>
                    <a:pt x="68" y="72"/>
                    <a:pt x="77" y="61"/>
                  </a:cubicBezTo>
                  <a:cubicBezTo>
                    <a:pt x="83" y="61"/>
                    <a:pt x="83" y="61"/>
                    <a:pt x="83" y="61"/>
                  </a:cubicBezTo>
                  <a:lnTo>
                    <a:pt x="73" y="8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15"/>
            <p:cNvSpPr>
              <a:spLocks noEditPoints="1"/>
            </p:cNvSpPr>
            <p:nvPr userDrawn="1"/>
          </p:nvSpPr>
          <p:spPr bwMode="auto">
            <a:xfrm>
              <a:off x="8362390" y="6509461"/>
              <a:ext cx="116528" cy="104624"/>
            </a:xfrm>
            <a:custGeom>
              <a:avLst/>
              <a:gdLst/>
              <a:ahLst/>
              <a:cxnLst>
                <a:cxn ang="0">
                  <a:pos x="29" y="55"/>
                </a:cxn>
                <a:cxn ang="0">
                  <a:pos x="23" y="71"/>
                </a:cxn>
                <a:cxn ang="0">
                  <a:pos x="34" y="81"/>
                </a:cxn>
                <a:cxn ang="0">
                  <a:pos x="35" y="81"/>
                </a:cxn>
                <a:cxn ang="0">
                  <a:pos x="35" y="86"/>
                </a:cxn>
                <a:cxn ang="0">
                  <a:pos x="0" y="86"/>
                </a:cxn>
                <a:cxn ang="0">
                  <a:pos x="0" y="81"/>
                </a:cxn>
                <a:cxn ang="0">
                  <a:pos x="2" y="81"/>
                </a:cxn>
                <a:cxn ang="0">
                  <a:pos x="15" y="69"/>
                </a:cxn>
                <a:cxn ang="0">
                  <a:pos x="38" y="4"/>
                </a:cxn>
                <a:cxn ang="0">
                  <a:pos x="37" y="0"/>
                </a:cxn>
                <a:cxn ang="0">
                  <a:pos x="57" y="0"/>
                </a:cxn>
                <a:cxn ang="0">
                  <a:pos x="84" y="69"/>
                </a:cxn>
                <a:cxn ang="0">
                  <a:pos x="97" y="81"/>
                </a:cxn>
                <a:cxn ang="0">
                  <a:pos x="97" y="86"/>
                </a:cxn>
                <a:cxn ang="0">
                  <a:pos x="53" y="86"/>
                </a:cxn>
                <a:cxn ang="0">
                  <a:pos x="53" y="81"/>
                </a:cxn>
                <a:cxn ang="0">
                  <a:pos x="58" y="81"/>
                </a:cxn>
                <a:cxn ang="0">
                  <a:pos x="65" y="71"/>
                </a:cxn>
                <a:cxn ang="0">
                  <a:pos x="58" y="55"/>
                </a:cxn>
                <a:cxn ang="0">
                  <a:pos x="29" y="55"/>
                </a:cxn>
                <a:cxn ang="0">
                  <a:pos x="43" y="16"/>
                </a:cxn>
                <a:cxn ang="0">
                  <a:pos x="31" y="48"/>
                </a:cxn>
                <a:cxn ang="0">
                  <a:pos x="55" y="48"/>
                </a:cxn>
                <a:cxn ang="0">
                  <a:pos x="43" y="16"/>
                </a:cxn>
              </a:cxnLst>
              <a:rect l="0" t="0" r="r" b="b"/>
              <a:pathLst>
                <a:path w="97" h="86">
                  <a:moveTo>
                    <a:pt x="29" y="55"/>
                  </a:moveTo>
                  <a:cubicBezTo>
                    <a:pt x="23" y="71"/>
                    <a:pt x="23" y="71"/>
                    <a:pt x="23" y="71"/>
                  </a:cubicBezTo>
                  <a:cubicBezTo>
                    <a:pt x="21" y="78"/>
                    <a:pt x="21" y="81"/>
                    <a:pt x="34" y="81"/>
                  </a:cubicBezTo>
                  <a:cubicBezTo>
                    <a:pt x="35" y="81"/>
                    <a:pt x="35" y="81"/>
                    <a:pt x="35" y="81"/>
                  </a:cubicBezTo>
                  <a:cubicBezTo>
                    <a:pt x="35" y="86"/>
                    <a:pt x="35" y="86"/>
                    <a:pt x="35" y="86"/>
                  </a:cubicBezTo>
                  <a:cubicBezTo>
                    <a:pt x="0" y="86"/>
                    <a:pt x="0" y="86"/>
                    <a:pt x="0" y="86"/>
                  </a:cubicBezTo>
                  <a:cubicBezTo>
                    <a:pt x="0" y="81"/>
                    <a:pt x="0" y="81"/>
                    <a:pt x="0" y="81"/>
                  </a:cubicBezTo>
                  <a:cubicBezTo>
                    <a:pt x="2" y="81"/>
                    <a:pt x="2" y="81"/>
                    <a:pt x="2" y="81"/>
                  </a:cubicBezTo>
                  <a:cubicBezTo>
                    <a:pt x="8" y="81"/>
                    <a:pt x="11" y="78"/>
                    <a:pt x="15" y="69"/>
                  </a:cubicBezTo>
                  <a:cubicBezTo>
                    <a:pt x="38" y="4"/>
                    <a:pt x="38" y="4"/>
                    <a:pt x="38" y="4"/>
                  </a:cubicBezTo>
                  <a:cubicBezTo>
                    <a:pt x="37" y="0"/>
                    <a:pt x="37" y="0"/>
                    <a:pt x="37" y="0"/>
                  </a:cubicBezTo>
                  <a:cubicBezTo>
                    <a:pt x="57" y="0"/>
                    <a:pt x="57" y="0"/>
                    <a:pt x="57" y="0"/>
                  </a:cubicBezTo>
                  <a:cubicBezTo>
                    <a:pt x="84" y="69"/>
                    <a:pt x="84" y="69"/>
                    <a:pt x="84" y="69"/>
                  </a:cubicBezTo>
                  <a:cubicBezTo>
                    <a:pt x="87" y="78"/>
                    <a:pt x="90" y="81"/>
                    <a:pt x="97" y="81"/>
                  </a:cubicBezTo>
                  <a:cubicBezTo>
                    <a:pt x="97" y="86"/>
                    <a:pt x="97" y="86"/>
                    <a:pt x="97" y="86"/>
                  </a:cubicBezTo>
                  <a:cubicBezTo>
                    <a:pt x="53" y="86"/>
                    <a:pt x="53" y="86"/>
                    <a:pt x="53" y="86"/>
                  </a:cubicBezTo>
                  <a:cubicBezTo>
                    <a:pt x="53" y="81"/>
                    <a:pt x="53" y="81"/>
                    <a:pt x="53" y="81"/>
                  </a:cubicBezTo>
                  <a:cubicBezTo>
                    <a:pt x="58" y="81"/>
                    <a:pt x="58" y="81"/>
                    <a:pt x="58" y="81"/>
                  </a:cubicBezTo>
                  <a:cubicBezTo>
                    <a:pt x="66" y="81"/>
                    <a:pt x="67" y="77"/>
                    <a:pt x="65" y="71"/>
                  </a:cubicBezTo>
                  <a:cubicBezTo>
                    <a:pt x="58" y="55"/>
                    <a:pt x="58" y="55"/>
                    <a:pt x="58" y="55"/>
                  </a:cubicBezTo>
                  <a:lnTo>
                    <a:pt x="29" y="55"/>
                  </a:lnTo>
                  <a:close/>
                  <a:moveTo>
                    <a:pt x="43" y="16"/>
                  </a:moveTo>
                  <a:cubicBezTo>
                    <a:pt x="31" y="48"/>
                    <a:pt x="31" y="48"/>
                    <a:pt x="31" y="48"/>
                  </a:cubicBezTo>
                  <a:cubicBezTo>
                    <a:pt x="55" y="48"/>
                    <a:pt x="55" y="48"/>
                    <a:pt x="55" y="48"/>
                  </a:cubicBezTo>
                  <a:lnTo>
                    <a:pt x="43" y="1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16"/>
            <p:cNvSpPr>
              <a:spLocks noEditPoints="1"/>
            </p:cNvSpPr>
            <p:nvPr userDrawn="1"/>
          </p:nvSpPr>
          <p:spPr bwMode="auto">
            <a:xfrm>
              <a:off x="8488907" y="6509461"/>
              <a:ext cx="103211" cy="104624"/>
            </a:xfrm>
            <a:custGeom>
              <a:avLst/>
              <a:gdLst/>
              <a:ahLst/>
              <a:cxnLst>
                <a:cxn ang="0">
                  <a:pos x="16" y="19"/>
                </a:cxn>
                <a:cxn ang="0">
                  <a:pos x="4" y="7"/>
                </a:cxn>
                <a:cxn ang="0">
                  <a:pos x="1" y="7"/>
                </a:cxn>
                <a:cxn ang="0">
                  <a:pos x="1" y="2"/>
                </a:cxn>
                <a:cxn ang="0">
                  <a:pos x="18" y="1"/>
                </a:cxn>
                <a:cxn ang="0">
                  <a:pos x="40" y="0"/>
                </a:cxn>
                <a:cxn ang="0">
                  <a:pos x="77" y="10"/>
                </a:cxn>
                <a:cxn ang="0">
                  <a:pos x="82" y="22"/>
                </a:cxn>
                <a:cxn ang="0">
                  <a:pos x="66" y="38"/>
                </a:cxn>
                <a:cxn ang="0">
                  <a:pos x="66" y="38"/>
                </a:cxn>
                <a:cxn ang="0">
                  <a:pos x="87" y="61"/>
                </a:cxn>
                <a:cxn ang="0">
                  <a:pos x="52" y="86"/>
                </a:cxn>
                <a:cxn ang="0">
                  <a:pos x="0" y="86"/>
                </a:cxn>
                <a:cxn ang="0">
                  <a:pos x="0" y="81"/>
                </a:cxn>
                <a:cxn ang="0">
                  <a:pos x="16" y="70"/>
                </a:cxn>
                <a:cxn ang="0">
                  <a:pos x="16" y="19"/>
                </a:cxn>
                <a:cxn ang="0">
                  <a:pos x="35" y="36"/>
                </a:cxn>
                <a:cxn ang="0">
                  <a:pos x="45" y="36"/>
                </a:cxn>
                <a:cxn ang="0">
                  <a:pos x="62" y="22"/>
                </a:cxn>
                <a:cxn ang="0">
                  <a:pos x="42" y="5"/>
                </a:cxn>
                <a:cxn ang="0">
                  <a:pos x="35" y="6"/>
                </a:cxn>
                <a:cxn ang="0">
                  <a:pos x="35" y="36"/>
                </a:cxn>
                <a:cxn ang="0">
                  <a:pos x="35" y="68"/>
                </a:cxn>
                <a:cxn ang="0">
                  <a:pos x="47" y="80"/>
                </a:cxn>
                <a:cxn ang="0">
                  <a:pos x="66" y="61"/>
                </a:cxn>
                <a:cxn ang="0">
                  <a:pos x="45" y="41"/>
                </a:cxn>
                <a:cxn ang="0">
                  <a:pos x="35" y="42"/>
                </a:cxn>
                <a:cxn ang="0">
                  <a:pos x="35" y="68"/>
                </a:cxn>
              </a:cxnLst>
              <a:rect l="0" t="0" r="r" b="b"/>
              <a:pathLst>
                <a:path w="87" h="86">
                  <a:moveTo>
                    <a:pt x="16" y="19"/>
                  </a:moveTo>
                  <a:cubicBezTo>
                    <a:pt x="16" y="9"/>
                    <a:pt x="15" y="7"/>
                    <a:pt x="4" y="7"/>
                  </a:cubicBezTo>
                  <a:cubicBezTo>
                    <a:pt x="1" y="7"/>
                    <a:pt x="1" y="7"/>
                    <a:pt x="1" y="7"/>
                  </a:cubicBezTo>
                  <a:cubicBezTo>
                    <a:pt x="1" y="2"/>
                    <a:pt x="1" y="2"/>
                    <a:pt x="1" y="2"/>
                  </a:cubicBezTo>
                  <a:cubicBezTo>
                    <a:pt x="4" y="2"/>
                    <a:pt x="11" y="2"/>
                    <a:pt x="18" y="1"/>
                  </a:cubicBezTo>
                  <a:cubicBezTo>
                    <a:pt x="26" y="1"/>
                    <a:pt x="34" y="0"/>
                    <a:pt x="40" y="0"/>
                  </a:cubicBezTo>
                  <a:cubicBezTo>
                    <a:pt x="57" y="0"/>
                    <a:pt x="70" y="2"/>
                    <a:pt x="77" y="10"/>
                  </a:cubicBezTo>
                  <a:cubicBezTo>
                    <a:pt x="80" y="13"/>
                    <a:pt x="82" y="18"/>
                    <a:pt x="82" y="22"/>
                  </a:cubicBezTo>
                  <a:cubicBezTo>
                    <a:pt x="82" y="30"/>
                    <a:pt x="77" y="35"/>
                    <a:pt x="66" y="38"/>
                  </a:cubicBezTo>
                  <a:cubicBezTo>
                    <a:pt x="66" y="38"/>
                    <a:pt x="66" y="38"/>
                    <a:pt x="66" y="38"/>
                  </a:cubicBezTo>
                  <a:cubicBezTo>
                    <a:pt x="79" y="41"/>
                    <a:pt x="87" y="50"/>
                    <a:pt x="87" y="61"/>
                  </a:cubicBezTo>
                  <a:cubicBezTo>
                    <a:pt x="87" y="75"/>
                    <a:pt x="74" y="86"/>
                    <a:pt x="52" y="86"/>
                  </a:cubicBezTo>
                  <a:cubicBezTo>
                    <a:pt x="0" y="86"/>
                    <a:pt x="0" y="86"/>
                    <a:pt x="0" y="86"/>
                  </a:cubicBezTo>
                  <a:cubicBezTo>
                    <a:pt x="0" y="81"/>
                    <a:pt x="0" y="81"/>
                    <a:pt x="0" y="81"/>
                  </a:cubicBezTo>
                  <a:cubicBezTo>
                    <a:pt x="13" y="81"/>
                    <a:pt x="16" y="78"/>
                    <a:pt x="16" y="70"/>
                  </a:cubicBezTo>
                  <a:lnTo>
                    <a:pt x="16" y="19"/>
                  </a:lnTo>
                  <a:close/>
                  <a:moveTo>
                    <a:pt x="35" y="36"/>
                  </a:moveTo>
                  <a:cubicBezTo>
                    <a:pt x="38" y="36"/>
                    <a:pt x="43" y="36"/>
                    <a:pt x="45" y="36"/>
                  </a:cubicBezTo>
                  <a:cubicBezTo>
                    <a:pt x="59" y="36"/>
                    <a:pt x="62" y="29"/>
                    <a:pt x="62" y="22"/>
                  </a:cubicBezTo>
                  <a:cubicBezTo>
                    <a:pt x="62" y="14"/>
                    <a:pt x="58" y="5"/>
                    <a:pt x="42" y="5"/>
                  </a:cubicBezTo>
                  <a:cubicBezTo>
                    <a:pt x="39" y="5"/>
                    <a:pt x="37" y="6"/>
                    <a:pt x="35" y="6"/>
                  </a:cubicBezTo>
                  <a:lnTo>
                    <a:pt x="35" y="36"/>
                  </a:lnTo>
                  <a:close/>
                  <a:moveTo>
                    <a:pt x="35" y="68"/>
                  </a:moveTo>
                  <a:cubicBezTo>
                    <a:pt x="35" y="78"/>
                    <a:pt x="38" y="80"/>
                    <a:pt x="47" y="80"/>
                  </a:cubicBezTo>
                  <a:cubicBezTo>
                    <a:pt x="62" y="80"/>
                    <a:pt x="66" y="71"/>
                    <a:pt x="66" y="61"/>
                  </a:cubicBezTo>
                  <a:cubicBezTo>
                    <a:pt x="66" y="53"/>
                    <a:pt x="62" y="41"/>
                    <a:pt x="45" y="41"/>
                  </a:cubicBezTo>
                  <a:cubicBezTo>
                    <a:pt x="42" y="41"/>
                    <a:pt x="37" y="42"/>
                    <a:pt x="35" y="42"/>
                  </a:cubicBezTo>
                  <a:lnTo>
                    <a:pt x="35" y="6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17"/>
            <p:cNvSpPr>
              <a:spLocks noEditPoints="1"/>
            </p:cNvSpPr>
            <p:nvPr userDrawn="1"/>
          </p:nvSpPr>
          <p:spPr bwMode="auto">
            <a:xfrm>
              <a:off x="8607100" y="6509461"/>
              <a:ext cx="119858" cy="106339"/>
            </a:xfrm>
            <a:custGeom>
              <a:avLst/>
              <a:gdLst/>
              <a:ahLst/>
              <a:cxnLst>
                <a:cxn ang="0">
                  <a:pos x="52" y="0"/>
                </a:cxn>
                <a:cxn ang="0">
                  <a:pos x="100" y="43"/>
                </a:cxn>
                <a:cxn ang="0">
                  <a:pos x="49" y="88"/>
                </a:cxn>
                <a:cxn ang="0">
                  <a:pos x="0" y="46"/>
                </a:cxn>
                <a:cxn ang="0">
                  <a:pos x="52" y="0"/>
                </a:cxn>
                <a:cxn ang="0">
                  <a:pos x="52" y="82"/>
                </a:cxn>
                <a:cxn ang="0">
                  <a:pos x="80" y="48"/>
                </a:cxn>
                <a:cxn ang="0">
                  <a:pos x="49" y="5"/>
                </a:cxn>
                <a:cxn ang="0">
                  <a:pos x="20" y="39"/>
                </a:cxn>
                <a:cxn ang="0">
                  <a:pos x="52" y="82"/>
                </a:cxn>
              </a:cxnLst>
              <a:rect l="0" t="0" r="r" b="b"/>
              <a:pathLst>
                <a:path w="100" h="88">
                  <a:moveTo>
                    <a:pt x="52" y="0"/>
                  </a:moveTo>
                  <a:cubicBezTo>
                    <a:pt x="80" y="0"/>
                    <a:pt x="100" y="17"/>
                    <a:pt x="100" y="43"/>
                  </a:cubicBezTo>
                  <a:cubicBezTo>
                    <a:pt x="100" y="67"/>
                    <a:pt x="82" y="88"/>
                    <a:pt x="49" y="88"/>
                  </a:cubicBezTo>
                  <a:cubicBezTo>
                    <a:pt x="18" y="88"/>
                    <a:pt x="0" y="68"/>
                    <a:pt x="0" y="46"/>
                  </a:cubicBezTo>
                  <a:cubicBezTo>
                    <a:pt x="0" y="19"/>
                    <a:pt x="22" y="0"/>
                    <a:pt x="52" y="0"/>
                  </a:cubicBezTo>
                  <a:close/>
                  <a:moveTo>
                    <a:pt x="52" y="82"/>
                  </a:moveTo>
                  <a:cubicBezTo>
                    <a:pt x="71" y="82"/>
                    <a:pt x="80" y="66"/>
                    <a:pt x="80" y="48"/>
                  </a:cubicBezTo>
                  <a:cubicBezTo>
                    <a:pt x="80" y="26"/>
                    <a:pt x="69" y="5"/>
                    <a:pt x="49" y="5"/>
                  </a:cubicBezTo>
                  <a:cubicBezTo>
                    <a:pt x="31" y="5"/>
                    <a:pt x="20" y="19"/>
                    <a:pt x="20" y="39"/>
                  </a:cubicBezTo>
                  <a:cubicBezTo>
                    <a:pt x="20" y="65"/>
                    <a:pt x="33" y="82"/>
                    <a:pt x="52" y="8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18"/>
            <p:cNvSpPr>
              <a:spLocks noEditPoints="1"/>
            </p:cNvSpPr>
            <p:nvPr userDrawn="1"/>
          </p:nvSpPr>
          <p:spPr bwMode="auto">
            <a:xfrm>
              <a:off x="8735281" y="6509461"/>
              <a:ext cx="123187" cy="106339"/>
            </a:xfrm>
            <a:custGeom>
              <a:avLst/>
              <a:gdLst/>
              <a:ahLst/>
              <a:cxnLst>
                <a:cxn ang="0">
                  <a:pos x="33" y="71"/>
                </a:cxn>
                <a:cxn ang="0">
                  <a:pos x="44" y="81"/>
                </a:cxn>
                <a:cxn ang="0">
                  <a:pos x="48" y="81"/>
                </a:cxn>
                <a:cxn ang="0">
                  <a:pos x="48" y="86"/>
                </a:cxn>
                <a:cxn ang="0">
                  <a:pos x="0" y="86"/>
                </a:cxn>
                <a:cxn ang="0">
                  <a:pos x="0" y="81"/>
                </a:cxn>
                <a:cxn ang="0">
                  <a:pos x="3" y="81"/>
                </a:cxn>
                <a:cxn ang="0">
                  <a:pos x="14" y="71"/>
                </a:cxn>
                <a:cxn ang="0">
                  <a:pos x="14" y="18"/>
                </a:cxn>
                <a:cxn ang="0">
                  <a:pos x="4" y="7"/>
                </a:cxn>
                <a:cxn ang="0">
                  <a:pos x="1" y="7"/>
                </a:cxn>
                <a:cxn ang="0">
                  <a:pos x="1" y="2"/>
                </a:cxn>
                <a:cxn ang="0">
                  <a:pos x="18" y="1"/>
                </a:cxn>
                <a:cxn ang="0">
                  <a:pos x="40" y="0"/>
                </a:cxn>
                <a:cxn ang="0">
                  <a:pos x="78" y="9"/>
                </a:cxn>
                <a:cxn ang="0">
                  <a:pos x="84" y="25"/>
                </a:cxn>
                <a:cxn ang="0">
                  <a:pos x="64" y="47"/>
                </a:cxn>
                <a:cxn ang="0">
                  <a:pos x="88" y="74"/>
                </a:cxn>
                <a:cxn ang="0">
                  <a:pos x="105" y="82"/>
                </a:cxn>
                <a:cxn ang="0">
                  <a:pos x="105" y="88"/>
                </a:cxn>
                <a:cxn ang="0">
                  <a:pos x="97" y="88"/>
                </a:cxn>
                <a:cxn ang="0">
                  <a:pos x="67" y="79"/>
                </a:cxn>
                <a:cxn ang="0">
                  <a:pos x="44" y="51"/>
                </a:cxn>
                <a:cxn ang="0">
                  <a:pos x="33" y="51"/>
                </a:cxn>
                <a:cxn ang="0">
                  <a:pos x="33" y="71"/>
                </a:cxn>
                <a:cxn ang="0">
                  <a:pos x="33" y="45"/>
                </a:cxn>
                <a:cxn ang="0">
                  <a:pos x="38" y="45"/>
                </a:cxn>
                <a:cxn ang="0">
                  <a:pos x="64" y="25"/>
                </a:cxn>
                <a:cxn ang="0">
                  <a:pos x="40" y="6"/>
                </a:cxn>
                <a:cxn ang="0">
                  <a:pos x="33" y="6"/>
                </a:cxn>
                <a:cxn ang="0">
                  <a:pos x="33" y="45"/>
                </a:cxn>
              </a:cxnLst>
              <a:rect l="0" t="0" r="r" b="b"/>
              <a:pathLst>
                <a:path w="105" h="88">
                  <a:moveTo>
                    <a:pt x="33" y="71"/>
                  </a:moveTo>
                  <a:cubicBezTo>
                    <a:pt x="33" y="78"/>
                    <a:pt x="36" y="81"/>
                    <a:pt x="44" y="81"/>
                  </a:cubicBezTo>
                  <a:cubicBezTo>
                    <a:pt x="48" y="81"/>
                    <a:pt x="48" y="81"/>
                    <a:pt x="48" y="81"/>
                  </a:cubicBezTo>
                  <a:cubicBezTo>
                    <a:pt x="48" y="86"/>
                    <a:pt x="48" y="86"/>
                    <a:pt x="48" y="86"/>
                  </a:cubicBezTo>
                  <a:cubicBezTo>
                    <a:pt x="0" y="86"/>
                    <a:pt x="0" y="86"/>
                    <a:pt x="0" y="86"/>
                  </a:cubicBezTo>
                  <a:cubicBezTo>
                    <a:pt x="0" y="81"/>
                    <a:pt x="0" y="81"/>
                    <a:pt x="0" y="81"/>
                  </a:cubicBezTo>
                  <a:cubicBezTo>
                    <a:pt x="3" y="81"/>
                    <a:pt x="3" y="81"/>
                    <a:pt x="3" y="81"/>
                  </a:cubicBezTo>
                  <a:cubicBezTo>
                    <a:pt x="11" y="81"/>
                    <a:pt x="14" y="79"/>
                    <a:pt x="14" y="71"/>
                  </a:cubicBezTo>
                  <a:cubicBezTo>
                    <a:pt x="14" y="18"/>
                    <a:pt x="14" y="18"/>
                    <a:pt x="14" y="18"/>
                  </a:cubicBezTo>
                  <a:cubicBezTo>
                    <a:pt x="14" y="11"/>
                    <a:pt x="13" y="7"/>
                    <a:pt x="4" y="7"/>
                  </a:cubicBezTo>
                  <a:cubicBezTo>
                    <a:pt x="1" y="7"/>
                    <a:pt x="1" y="7"/>
                    <a:pt x="1" y="7"/>
                  </a:cubicBezTo>
                  <a:cubicBezTo>
                    <a:pt x="1" y="2"/>
                    <a:pt x="1" y="2"/>
                    <a:pt x="1" y="2"/>
                  </a:cubicBezTo>
                  <a:cubicBezTo>
                    <a:pt x="7" y="2"/>
                    <a:pt x="13" y="2"/>
                    <a:pt x="18" y="1"/>
                  </a:cubicBezTo>
                  <a:cubicBezTo>
                    <a:pt x="26" y="1"/>
                    <a:pt x="35" y="0"/>
                    <a:pt x="40" y="0"/>
                  </a:cubicBezTo>
                  <a:cubicBezTo>
                    <a:pt x="60" y="0"/>
                    <a:pt x="71" y="3"/>
                    <a:pt x="78" y="9"/>
                  </a:cubicBezTo>
                  <a:cubicBezTo>
                    <a:pt x="82" y="14"/>
                    <a:pt x="84" y="19"/>
                    <a:pt x="84" y="25"/>
                  </a:cubicBezTo>
                  <a:cubicBezTo>
                    <a:pt x="84" y="35"/>
                    <a:pt x="77" y="43"/>
                    <a:pt x="64" y="47"/>
                  </a:cubicBezTo>
                  <a:cubicBezTo>
                    <a:pt x="73" y="54"/>
                    <a:pt x="78" y="65"/>
                    <a:pt x="88" y="74"/>
                  </a:cubicBezTo>
                  <a:cubicBezTo>
                    <a:pt x="93" y="80"/>
                    <a:pt x="97" y="82"/>
                    <a:pt x="105" y="82"/>
                  </a:cubicBezTo>
                  <a:cubicBezTo>
                    <a:pt x="105" y="88"/>
                    <a:pt x="105" y="88"/>
                    <a:pt x="105" y="88"/>
                  </a:cubicBezTo>
                  <a:cubicBezTo>
                    <a:pt x="102" y="88"/>
                    <a:pt x="101" y="88"/>
                    <a:pt x="97" y="88"/>
                  </a:cubicBezTo>
                  <a:cubicBezTo>
                    <a:pt x="80" y="88"/>
                    <a:pt x="73" y="85"/>
                    <a:pt x="67" y="79"/>
                  </a:cubicBezTo>
                  <a:cubicBezTo>
                    <a:pt x="60" y="72"/>
                    <a:pt x="52" y="58"/>
                    <a:pt x="44" y="51"/>
                  </a:cubicBezTo>
                  <a:cubicBezTo>
                    <a:pt x="33" y="51"/>
                    <a:pt x="33" y="51"/>
                    <a:pt x="33" y="51"/>
                  </a:cubicBezTo>
                  <a:lnTo>
                    <a:pt x="33" y="71"/>
                  </a:lnTo>
                  <a:close/>
                  <a:moveTo>
                    <a:pt x="33" y="45"/>
                  </a:moveTo>
                  <a:cubicBezTo>
                    <a:pt x="38" y="45"/>
                    <a:pt x="38" y="45"/>
                    <a:pt x="38" y="45"/>
                  </a:cubicBezTo>
                  <a:cubicBezTo>
                    <a:pt x="55" y="45"/>
                    <a:pt x="64" y="40"/>
                    <a:pt x="64" y="25"/>
                  </a:cubicBezTo>
                  <a:cubicBezTo>
                    <a:pt x="64" y="11"/>
                    <a:pt x="53" y="6"/>
                    <a:pt x="40" y="6"/>
                  </a:cubicBezTo>
                  <a:cubicBezTo>
                    <a:pt x="33" y="6"/>
                    <a:pt x="33" y="6"/>
                    <a:pt x="33" y="6"/>
                  </a:cubicBezTo>
                  <a:lnTo>
                    <a:pt x="33" y="4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19"/>
            <p:cNvSpPr>
              <a:spLocks noEditPoints="1"/>
            </p:cNvSpPr>
            <p:nvPr userDrawn="1"/>
          </p:nvSpPr>
          <p:spPr bwMode="auto">
            <a:xfrm>
              <a:off x="8866792" y="6509461"/>
              <a:ext cx="116528" cy="104624"/>
            </a:xfrm>
            <a:custGeom>
              <a:avLst/>
              <a:gdLst/>
              <a:ahLst/>
              <a:cxnLst>
                <a:cxn ang="0">
                  <a:pos x="29" y="55"/>
                </a:cxn>
                <a:cxn ang="0">
                  <a:pos x="24" y="71"/>
                </a:cxn>
                <a:cxn ang="0">
                  <a:pos x="34" y="81"/>
                </a:cxn>
                <a:cxn ang="0">
                  <a:pos x="36" y="81"/>
                </a:cxn>
                <a:cxn ang="0">
                  <a:pos x="36" y="86"/>
                </a:cxn>
                <a:cxn ang="0">
                  <a:pos x="0" y="86"/>
                </a:cxn>
                <a:cxn ang="0">
                  <a:pos x="0" y="81"/>
                </a:cxn>
                <a:cxn ang="0">
                  <a:pos x="2" y="81"/>
                </a:cxn>
                <a:cxn ang="0">
                  <a:pos x="15" y="69"/>
                </a:cxn>
                <a:cxn ang="0">
                  <a:pos x="39" y="4"/>
                </a:cxn>
                <a:cxn ang="0">
                  <a:pos x="37" y="0"/>
                </a:cxn>
                <a:cxn ang="0">
                  <a:pos x="57" y="0"/>
                </a:cxn>
                <a:cxn ang="0">
                  <a:pos x="84" y="69"/>
                </a:cxn>
                <a:cxn ang="0">
                  <a:pos x="98" y="81"/>
                </a:cxn>
                <a:cxn ang="0">
                  <a:pos x="98" y="86"/>
                </a:cxn>
                <a:cxn ang="0">
                  <a:pos x="54" y="86"/>
                </a:cxn>
                <a:cxn ang="0">
                  <a:pos x="54" y="81"/>
                </a:cxn>
                <a:cxn ang="0">
                  <a:pos x="58" y="81"/>
                </a:cxn>
                <a:cxn ang="0">
                  <a:pos x="65" y="71"/>
                </a:cxn>
                <a:cxn ang="0">
                  <a:pos x="59" y="55"/>
                </a:cxn>
                <a:cxn ang="0">
                  <a:pos x="29" y="55"/>
                </a:cxn>
                <a:cxn ang="0">
                  <a:pos x="43" y="16"/>
                </a:cxn>
                <a:cxn ang="0">
                  <a:pos x="32" y="48"/>
                </a:cxn>
                <a:cxn ang="0">
                  <a:pos x="56" y="48"/>
                </a:cxn>
                <a:cxn ang="0">
                  <a:pos x="43" y="16"/>
                </a:cxn>
              </a:cxnLst>
              <a:rect l="0" t="0" r="r" b="b"/>
              <a:pathLst>
                <a:path w="98" h="86">
                  <a:moveTo>
                    <a:pt x="29" y="55"/>
                  </a:moveTo>
                  <a:cubicBezTo>
                    <a:pt x="24" y="71"/>
                    <a:pt x="24" y="71"/>
                    <a:pt x="24" y="71"/>
                  </a:cubicBezTo>
                  <a:cubicBezTo>
                    <a:pt x="21" y="78"/>
                    <a:pt x="21" y="81"/>
                    <a:pt x="34" y="81"/>
                  </a:cubicBezTo>
                  <a:cubicBezTo>
                    <a:pt x="36" y="81"/>
                    <a:pt x="36" y="81"/>
                    <a:pt x="36" y="81"/>
                  </a:cubicBezTo>
                  <a:cubicBezTo>
                    <a:pt x="36" y="86"/>
                    <a:pt x="36" y="86"/>
                    <a:pt x="36" y="86"/>
                  </a:cubicBezTo>
                  <a:cubicBezTo>
                    <a:pt x="0" y="86"/>
                    <a:pt x="0" y="86"/>
                    <a:pt x="0" y="86"/>
                  </a:cubicBezTo>
                  <a:cubicBezTo>
                    <a:pt x="0" y="81"/>
                    <a:pt x="0" y="81"/>
                    <a:pt x="0" y="81"/>
                  </a:cubicBezTo>
                  <a:cubicBezTo>
                    <a:pt x="2" y="81"/>
                    <a:pt x="2" y="81"/>
                    <a:pt x="2" y="81"/>
                  </a:cubicBezTo>
                  <a:cubicBezTo>
                    <a:pt x="9" y="81"/>
                    <a:pt x="12" y="78"/>
                    <a:pt x="15" y="69"/>
                  </a:cubicBezTo>
                  <a:cubicBezTo>
                    <a:pt x="39" y="4"/>
                    <a:pt x="39" y="4"/>
                    <a:pt x="39" y="4"/>
                  </a:cubicBezTo>
                  <a:cubicBezTo>
                    <a:pt x="37" y="0"/>
                    <a:pt x="37" y="0"/>
                    <a:pt x="37" y="0"/>
                  </a:cubicBezTo>
                  <a:cubicBezTo>
                    <a:pt x="57" y="0"/>
                    <a:pt x="57" y="0"/>
                    <a:pt x="57" y="0"/>
                  </a:cubicBezTo>
                  <a:cubicBezTo>
                    <a:pt x="84" y="69"/>
                    <a:pt x="84" y="69"/>
                    <a:pt x="84" y="69"/>
                  </a:cubicBezTo>
                  <a:cubicBezTo>
                    <a:pt x="88" y="78"/>
                    <a:pt x="91" y="81"/>
                    <a:pt x="98" y="81"/>
                  </a:cubicBezTo>
                  <a:cubicBezTo>
                    <a:pt x="98" y="86"/>
                    <a:pt x="98" y="86"/>
                    <a:pt x="98" y="86"/>
                  </a:cubicBezTo>
                  <a:cubicBezTo>
                    <a:pt x="54" y="86"/>
                    <a:pt x="54" y="86"/>
                    <a:pt x="54" y="86"/>
                  </a:cubicBezTo>
                  <a:cubicBezTo>
                    <a:pt x="54" y="81"/>
                    <a:pt x="54" y="81"/>
                    <a:pt x="54" y="81"/>
                  </a:cubicBezTo>
                  <a:cubicBezTo>
                    <a:pt x="58" y="81"/>
                    <a:pt x="58" y="81"/>
                    <a:pt x="58" y="81"/>
                  </a:cubicBezTo>
                  <a:cubicBezTo>
                    <a:pt x="67" y="81"/>
                    <a:pt x="68" y="77"/>
                    <a:pt x="65" y="71"/>
                  </a:cubicBezTo>
                  <a:cubicBezTo>
                    <a:pt x="59" y="55"/>
                    <a:pt x="59" y="55"/>
                    <a:pt x="59" y="55"/>
                  </a:cubicBezTo>
                  <a:lnTo>
                    <a:pt x="29" y="55"/>
                  </a:lnTo>
                  <a:close/>
                  <a:moveTo>
                    <a:pt x="43" y="16"/>
                  </a:moveTo>
                  <a:cubicBezTo>
                    <a:pt x="32" y="48"/>
                    <a:pt x="32" y="48"/>
                    <a:pt x="32" y="48"/>
                  </a:cubicBezTo>
                  <a:cubicBezTo>
                    <a:pt x="56" y="48"/>
                    <a:pt x="56" y="48"/>
                    <a:pt x="56" y="48"/>
                  </a:cubicBezTo>
                  <a:lnTo>
                    <a:pt x="43" y="1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20"/>
            <p:cNvSpPr>
              <a:spLocks/>
            </p:cNvSpPr>
            <p:nvPr userDrawn="1"/>
          </p:nvSpPr>
          <p:spPr bwMode="auto">
            <a:xfrm>
              <a:off x="8983320" y="6509461"/>
              <a:ext cx="108205" cy="104624"/>
            </a:xfrm>
            <a:custGeom>
              <a:avLst/>
              <a:gdLst/>
              <a:ahLst/>
              <a:cxnLst>
                <a:cxn ang="0">
                  <a:pos x="54" y="71"/>
                </a:cxn>
                <a:cxn ang="0">
                  <a:pos x="66" y="81"/>
                </a:cxn>
                <a:cxn ang="0">
                  <a:pos x="70" y="81"/>
                </a:cxn>
                <a:cxn ang="0">
                  <a:pos x="70" y="86"/>
                </a:cxn>
                <a:cxn ang="0">
                  <a:pos x="21" y="86"/>
                </a:cxn>
                <a:cxn ang="0">
                  <a:pos x="21" y="81"/>
                </a:cxn>
                <a:cxn ang="0">
                  <a:pos x="25" y="81"/>
                </a:cxn>
                <a:cxn ang="0">
                  <a:pos x="36" y="71"/>
                </a:cxn>
                <a:cxn ang="0">
                  <a:pos x="36" y="9"/>
                </a:cxn>
                <a:cxn ang="0">
                  <a:pos x="20" y="9"/>
                </a:cxn>
                <a:cxn ang="0">
                  <a:pos x="5" y="25"/>
                </a:cxn>
                <a:cxn ang="0">
                  <a:pos x="0" y="25"/>
                </a:cxn>
                <a:cxn ang="0">
                  <a:pos x="2" y="0"/>
                </a:cxn>
                <a:cxn ang="0">
                  <a:pos x="6" y="0"/>
                </a:cxn>
                <a:cxn ang="0">
                  <a:pos x="9" y="2"/>
                </a:cxn>
                <a:cxn ang="0">
                  <a:pos x="13" y="2"/>
                </a:cxn>
                <a:cxn ang="0">
                  <a:pos x="77" y="2"/>
                </a:cxn>
                <a:cxn ang="0">
                  <a:pos x="84" y="0"/>
                </a:cxn>
                <a:cxn ang="0">
                  <a:pos x="88" y="0"/>
                </a:cxn>
                <a:cxn ang="0">
                  <a:pos x="91" y="25"/>
                </a:cxn>
                <a:cxn ang="0">
                  <a:pos x="85" y="25"/>
                </a:cxn>
                <a:cxn ang="0">
                  <a:pos x="70" y="9"/>
                </a:cxn>
                <a:cxn ang="0">
                  <a:pos x="54" y="9"/>
                </a:cxn>
                <a:cxn ang="0">
                  <a:pos x="54" y="71"/>
                </a:cxn>
              </a:cxnLst>
              <a:rect l="0" t="0" r="r" b="b"/>
              <a:pathLst>
                <a:path w="91" h="86">
                  <a:moveTo>
                    <a:pt x="54" y="71"/>
                  </a:moveTo>
                  <a:cubicBezTo>
                    <a:pt x="54" y="78"/>
                    <a:pt x="57" y="81"/>
                    <a:pt x="66" y="81"/>
                  </a:cubicBezTo>
                  <a:cubicBezTo>
                    <a:pt x="70" y="81"/>
                    <a:pt x="70" y="81"/>
                    <a:pt x="70" y="81"/>
                  </a:cubicBezTo>
                  <a:cubicBezTo>
                    <a:pt x="70" y="86"/>
                    <a:pt x="70" y="86"/>
                    <a:pt x="70" y="86"/>
                  </a:cubicBezTo>
                  <a:cubicBezTo>
                    <a:pt x="21" y="86"/>
                    <a:pt x="21" y="86"/>
                    <a:pt x="21" y="86"/>
                  </a:cubicBezTo>
                  <a:cubicBezTo>
                    <a:pt x="21" y="81"/>
                    <a:pt x="21" y="81"/>
                    <a:pt x="21" y="81"/>
                  </a:cubicBezTo>
                  <a:cubicBezTo>
                    <a:pt x="25" y="81"/>
                    <a:pt x="25" y="81"/>
                    <a:pt x="25" y="81"/>
                  </a:cubicBezTo>
                  <a:cubicBezTo>
                    <a:pt x="33" y="81"/>
                    <a:pt x="36" y="78"/>
                    <a:pt x="36" y="71"/>
                  </a:cubicBezTo>
                  <a:cubicBezTo>
                    <a:pt x="36" y="9"/>
                    <a:pt x="36" y="9"/>
                    <a:pt x="36" y="9"/>
                  </a:cubicBezTo>
                  <a:cubicBezTo>
                    <a:pt x="20" y="9"/>
                    <a:pt x="20" y="9"/>
                    <a:pt x="20" y="9"/>
                  </a:cubicBezTo>
                  <a:cubicBezTo>
                    <a:pt x="9" y="9"/>
                    <a:pt x="8" y="11"/>
                    <a:pt x="5" y="25"/>
                  </a:cubicBezTo>
                  <a:cubicBezTo>
                    <a:pt x="0" y="25"/>
                    <a:pt x="0" y="25"/>
                    <a:pt x="0" y="25"/>
                  </a:cubicBezTo>
                  <a:cubicBezTo>
                    <a:pt x="2" y="0"/>
                    <a:pt x="2" y="0"/>
                    <a:pt x="2" y="0"/>
                  </a:cubicBezTo>
                  <a:cubicBezTo>
                    <a:pt x="6" y="0"/>
                    <a:pt x="6" y="0"/>
                    <a:pt x="6" y="0"/>
                  </a:cubicBezTo>
                  <a:cubicBezTo>
                    <a:pt x="8" y="1"/>
                    <a:pt x="8" y="2"/>
                    <a:pt x="9" y="2"/>
                  </a:cubicBezTo>
                  <a:cubicBezTo>
                    <a:pt x="10" y="2"/>
                    <a:pt x="11" y="2"/>
                    <a:pt x="13" y="2"/>
                  </a:cubicBezTo>
                  <a:cubicBezTo>
                    <a:pt x="77" y="2"/>
                    <a:pt x="77" y="2"/>
                    <a:pt x="77" y="2"/>
                  </a:cubicBezTo>
                  <a:cubicBezTo>
                    <a:pt x="81" y="2"/>
                    <a:pt x="82" y="2"/>
                    <a:pt x="84" y="0"/>
                  </a:cubicBezTo>
                  <a:cubicBezTo>
                    <a:pt x="88" y="0"/>
                    <a:pt x="88" y="0"/>
                    <a:pt x="88" y="0"/>
                  </a:cubicBezTo>
                  <a:cubicBezTo>
                    <a:pt x="91" y="25"/>
                    <a:pt x="91" y="25"/>
                    <a:pt x="91" y="25"/>
                  </a:cubicBezTo>
                  <a:cubicBezTo>
                    <a:pt x="85" y="25"/>
                    <a:pt x="85" y="25"/>
                    <a:pt x="85" y="25"/>
                  </a:cubicBezTo>
                  <a:cubicBezTo>
                    <a:pt x="83" y="11"/>
                    <a:pt x="81" y="9"/>
                    <a:pt x="70" y="9"/>
                  </a:cubicBezTo>
                  <a:cubicBezTo>
                    <a:pt x="54" y="9"/>
                    <a:pt x="54" y="9"/>
                    <a:pt x="54" y="9"/>
                  </a:cubicBezTo>
                  <a:lnTo>
                    <a:pt x="54" y="7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21"/>
            <p:cNvSpPr>
              <a:spLocks noEditPoints="1"/>
            </p:cNvSpPr>
            <p:nvPr userDrawn="1"/>
          </p:nvSpPr>
          <p:spPr bwMode="auto">
            <a:xfrm>
              <a:off x="9103178" y="6509461"/>
              <a:ext cx="118193" cy="106339"/>
            </a:xfrm>
            <a:custGeom>
              <a:avLst/>
              <a:gdLst/>
              <a:ahLst/>
              <a:cxnLst>
                <a:cxn ang="0">
                  <a:pos x="52" y="0"/>
                </a:cxn>
                <a:cxn ang="0">
                  <a:pos x="100" y="43"/>
                </a:cxn>
                <a:cxn ang="0">
                  <a:pos x="49" y="88"/>
                </a:cxn>
                <a:cxn ang="0">
                  <a:pos x="0" y="46"/>
                </a:cxn>
                <a:cxn ang="0">
                  <a:pos x="52" y="0"/>
                </a:cxn>
                <a:cxn ang="0">
                  <a:pos x="53" y="82"/>
                </a:cxn>
                <a:cxn ang="0">
                  <a:pos x="80" y="48"/>
                </a:cxn>
                <a:cxn ang="0">
                  <a:pos x="49" y="5"/>
                </a:cxn>
                <a:cxn ang="0">
                  <a:pos x="20" y="39"/>
                </a:cxn>
                <a:cxn ang="0">
                  <a:pos x="53" y="82"/>
                </a:cxn>
              </a:cxnLst>
              <a:rect l="0" t="0" r="r" b="b"/>
              <a:pathLst>
                <a:path w="100" h="88">
                  <a:moveTo>
                    <a:pt x="52" y="0"/>
                  </a:moveTo>
                  <a:cubicBezTo>
                    <a:pt x="80" y="0"/>
                    <a:pt x="100" y="17"/>
                    <a:pt x="100" y="43"/>
                  </a:cubicBezTo>
                  <a:cubicBezTo>
                    <a:pt x="100" y="67"/>
                    <a:pt x="82" y="88"/>
                    <a:pt x="49" y="88"/>
                  </a:cubicBezTo>
                  <a:cubicBezTo>
                    <a:pt x="18" y="88"/>
                    <a:pt x="0" y="68"/>
                    <a:pt x="0" y="46"/>
                  </a:cubicBezTo>
                  <a:cubicBezTo>
                    <a:pt x="0" y="19"/>
                    <a:pt x="22" y="0"/>
                    <a:pt x="52" y="0"/>
                  </a:cubicBezTo>
                  <a:close/>
                  <a:moveTo>
                    <a:pt x="53" y="82"/>
                  </a:moveTo>
                  <a:cubicBezTo>
                    <a:pt x="71" y="82"/>
                    <a:pt x="80" y="66"/>
                    <a:pt x="80" y="48"/>
                  </a:cubicBezTo>
                  <a:cubicBezTo>
                    <a:pt x="80" y="26"/>
                    <a:pt x="69" y="5"/>
                    <a:pt x="49" y="5"/>
                  </a:cubicBezTo>
                  <a:cubicBezTo>
                    <a:pt x="32" y="5"/>
                    <a:pt x="20" y="19"/>
                    <a:pt x="20" y="39"/>
                  </a:cubicBezTo>
                  <a:cubicBezTo>
                    <a:pt x="20" y="65"/>
                    <a:pt x="34" y="82"/>
                    <a:pt x="53" y="8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2"/>
            <p:cNvSpPr>
              <a:spLocks noEditPoints="1"/>
            </p:cNvSpPr>
            <p:nvPr userDrawn="1"/>
          </p:nvSpPr>
          <p:spPr bwMode="auto">
            <a:xfrm>
              <a:off x="9231359" y="6509461"/>
              <a:ext cx="124852" cy="106339"/>
            </a:xfrm>
            <a:custGeom>
              <a:avLst/>
              <a:gdLst/>
              <a:ahLst/>
              <a:cxnLst>
                <a:cxn ang="0">
                  <a:pos x="32" y="71"/>
                </a:cxn>
                <a:cxn ang="0">
                  <a:pos x="43" y="81"/>
                </a:cxn>
                <a:cxn ang="0">
                  <a:pos x="47" y="81"/>
                </a:cxn>
                <a:cxn ang="0">
                  <a:pos x="47" y="86"/>
                </a:cxn>
                <a:cxn ang="0">
                  <a:pos x="0" y="86"/>
                </a:cxn>
                <a:cxn ang="0">
                  <a:pos x="0" y="81"/>
                </a:cxn>
                <a:cxn ang="0">
                  <a:pos x="2" y="81"/>
                </a:cxn>
                <a:cxn ang="0">
                  <a:pos x="14" y="71"/>
                </a:cxn>
                <a:cxn ang="0">
                  <a:pos x="14" y="18"/>
                </a:cxn>
                <a:cxn ang="0">
                  <a:pos x="3" y="7"/>
                </a:cxn>
                <a:cxn ang="0">
                  <a:pos x="0" y="7"/>
                </a:cxn>
                <a:cxn ang="0">
                  <a:pos x="0" y="2"/>
                </a:cxn>
                <a:cxn ang="0">
                  <a:pos x="17" y="1"/>
                </a:cxn>
                <a:cxn ang="0">
                  <a:pos x="40" y="0"/>
                </a:cxn>
                <a:cxn ang="0">
                  <a:pos x="77" y="9"/>
                </a:cxn>
                <a:cxn ang="0">
                  <a:pos x="84" y="25"/>
                </a:cxn>
                <a:cxn ang="0">
                  <a:pos x="64" y="47"/>
                </a:cxn>
                <a:cxn ang="0">
                  <a:pos x="87" y="74"/>
                </a:cxn>
                <a:cxn ang="0">
                  <a:pos x="105" y="82"/>
                </a:cxn>
                <a:cxn ang="0">
                  <a:pos x="105" y="88"/>
                </a:cxn>
                <a:cxn ang="0">
                  <a:pos x="96" y="88"/>
                </a:cxn>
                <a:cxn ang="0">
                  <a:pos x="66" y="79"/>
                </a:cxn>
                <a:cxn ang="0">
                  <a:pos x="43" y="51"/>
                </a:cxn>
                <a:cxn ang="0">
                  <a:pos x="32" y="51"/>
                </a:cxn>
                <a:cxn ang="0">
                  <a:pos x="32" y="71"/>
                </a:cxn>
                <a:cxn ang="0">
                  <a:pos x="32" y="45"/>
                </a:cxn>
                <a:cxn ang="0">
                  <a:pos x="38" y="45"/>
                </a:cxn>
                <a:cxn ang="0">
                  <a:pos x="63" y="25"/>
                </a:cxn>
                <a:cxn ang="0">
                  <a:pos x="39" y="6"/>
                </a:cxn>
                <a:cxn ang="0">
                  <a:pos x="32" y="6"/>
                </a:cxn>
                <a:cxn ang="0">
                  <a:pos x="32" y="45"/>
                </a:cxn>
              </a:cxnLst>
              <a:rect l="0" t="0" r="r" b="b"/>
              <a:pathLst>
                <a:path w="105" h="88">
                  <a:moveTo>
                    <a:pt x="32" y="71"/>
                  </a:moveTo>
                  <a:cubicBezTo>
                    <a:pt x="32" y="78"/>
                    <a:pt x="35" y="81"/>
                    <a:pt x="43" y="81"/>
                  </a:cubicBezTo>
                  <a:cubicBezTo>
                    <a:pt x="47" y="81"/>
                    <a:pt x="47" y="81"/>
                    <a:pt x="47" y="81"/>
                  </a:cubicBezTo>
                  <a:cubicBezTo>
                    <a:pt x="47" y="86"/>
                    <a:pt x="47" y="86"/>
                    <a:pt x="47" y="86"/>
                  </a:cubicBezTo>
                  <a:cubicBezTo>
                    <a:pt x="0" y="86"/>
                    <a:pt x="0" y="86"/>
                    <a:pt x="0" y="86"/>
                  </a:cubicBezTo>
                  <a:cubicBezTo>
                    <a:pt x="0" y="81"/>
                    <a:pt x="0" y="81"/>
                    <a:pt x="0" y="81"/>
                  </a:cubicBezTo>
                  <a:cubicBezTo>
                    <a:pt x="2" y="81"/>
                    <a:pt x="2" y="81"/>
                    <a:pt x="2" y="81"/>
                  </a:cubicBezTo>
                  <a:cubicBezTo>
                    <a:pt x="10" y="81"/>
                    <a:pt x="14" y="79"/>
                    <a:pt x="14" y="71"/>
                  </a:cubicBezTo>
                  <a:cubicBezTo>
                    <a:pt x="14" y="18"/>
                    <a:pt x="14" y="18"/>
                    <a:pt x="14" y="18"/>
                  </a:cubicBezTo>
                  <a:cubicBezTo>
                    <a:pt x="14" y="11"/>
                    <a:pt x="12" y="7"/>
                    <a:pt x="3" y="7"/>
                  </a:cubicBezTo>
                  <a:cubicBezTo>
                    <a:pt x="0" y="7"/>
                    <a:pt x="0" y="7"/>
                    <a:pt x="0" y="7"/>
                  </a:cubicBezTo>
                  <a:cubicBezTo>
                    <a:pt x="0" y="2"/>
                    <a:pt x="0" y="2"/>
                    <a:pt x="0" y="2"/>
                  </a:cubicBezTo>
                  <a:cubicBezTo>
                    <a:pt x="7" y="2"/>
                    <a:pt x="12" y="2"/>
                    <a:pt x="17" y="1"/>
                  </a:cubicBezTo>
                  <a:cubicBezTo>
                    <a:pt x="25" y="1"/>
                    <a:pt x="35" y="0"/>
                    <a:pt x="40" y="0"/>
                  </a:cubicBezTo>
                  <a:cubicBezTo>
                    <a:pt x="59" y="0"/>
                    <a:pt x="70" y="3"/>
                    <a:pt x="77" y="9"/>
                  </a:cubicBezTo>
                  <a:cubicBezTo>
                    <a:pt x="82" y="14"/>
                    <a:pt x="84" y="19"/>
                    <a:pt x="84" y="25"/>
                  </a:cubicBezTo>
                  <a:cubicBezTo>
                    <a:pt x="84" y="35"/>
                    <a:pt x="76" y="43"/>
                    <a:pt x="64" y="47"/>
                  </a:cubicBezTo>
                  <a:cubicBezTo>
                    <a:pt x="72" y="54"/>
                    <a:pt x="77" y="65"/>
                    <a:pt x="87" y="74"/>
                  </a:cubicBezTo>
                  <a:cubicBezTo>
                    <a:pt x="92" y="80"/>
                    <a:pt x="96" y="82"/>
                    <a:pt x="105" y="82"/>
                  </a:cubicBezTo>
                  <a:cubicBezTo>
                    <a:pt x="105" y="88"/>
                    <a:pt x="105" y="88"/>
                    <a:pt x="105" y="88"/>
                  </a:cubicBezTo>
                  <a:cubicBezTo>
                    <a:pt x="102" y="88"/>
                    <a:pt x="100" y="88"/>
                    <a:pt x="96" y="88"/>
                  </a:cubicBezTo>
                  <a:cubicBezTo>
                    <a:pt x="80" y="88"/>
                    <a:pt x="73" y="85"/>
                    <a:pt x="66" y="79"/>
                  </a:cubicBezTo>
                  <a:cubicBezTo>
                    <a:pt x="59" y="72"/>
                    <a:pt x="52" y="58"/>
                    <a:pt x="43" y="51"/>
                  </a:cubicBezTo>
                  <a:cubicBezTo>
                    <a:pt x="32" y="51"/>
                    <a:pt x="32" y="51"/>
                    <a:pt x="32" y="51"/>
                  </a:cubicBezTo>
                  <a:lnTo>
                    <a:pt x="32" y="71"/>
                  </a:lnTo>
                  <a:close/>
                  <a:moveTo>
                    <a:pt x="32" y="45"/>
                  </a:moveTo>
                  <a:cubicBezTo>
                    <a:pt x="38" y="45"/>
                    <a:pt x="38" y="45"/>
                    <a:pt x="38" y="45"/>
                  </a:cubicBezTo>
                  <a:cubicBezTo>
                    <a:pt x="54" y="45"/>
                    <a:pt x="63" y="40"/>
                    <a:pt x="63" y="25"/>
                  </a:cubicBezTo>
                  <a:cubicBezTo>
                    <a:pt x="63" y="11"/>
                    <a:pt x="52" y="6"/>
                    <a:pt x="39" y="6"/>
                  </a:cubicBezTo>
                  <a:cubicBezTo>
                    <a:pt x="32" y="6"/>
                    <a:pt x="32" y="6"/>
                    <a:pt x="32" y="6"/>
                  </a:cubicBezTo>
                  <a:lnTo>
                    <a:pt x="32" y="4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3"/>
            <p:cNvSpPr>
              <a:spLocks/>
            </p:cNvSpPr>
            <p:nvPr userDrawn="1"/>
          </p:nvSpPr>
          <p:spPr bwMode="auto">
            <a:xfrm>
              <a:off x="9346223" y="6511176"/>
              <a:ext cx="118193" cy="102909"/>
            </a:xfrm>
            <a:custGeom>
              <a:avLst/>
              <a:gdLst/>
              <a:ahLst/>
              <a:cxnLst>
                <a:cxn ang="0">
                  <a:pos x="62" y="69"/>
                </a:cxn>
                <a:cxn ang="0">
                  <a:pos x="73" y="79"/>
                </a:cxn>
                <a:cxn ang="0">
                  <a:pos x="75" y="79"/>
                </a:cxn>
                <a:cxn ang="0">
                  <a:pos x="75" y="84"/>
                </a:cxn>
                <a:cxn ang="0">
                  <a:pos x="29" y="84"/>
                </a:cxn>
                <a:cxn ang="0">
                  <a:pos x="29" y="79"/>
                </a:cxn>
                <a:cxn ang="0">
                  <a:pos x="33" y="79"/>
                </a:cxn>
                <a:cxn ang="0">
                  <a:pos x="43" y="69"/>
                </a:cxn>
                <a:cxn ang="0">
                  <a:pos x="43" y="51"/>
                </a:cxn>
                <a:cxn ang="0">
                  <a:pos x="14" y="12"/>
                </a:cxn>
                <a:cxn ang="0">
                  <a:pos x="1" y="5"/>
                </a:cxn>
                <a:cxn ang="0">
                  <a:pos x="0" y="5"/>
                </a:cxn>
                <a:cxn ang="0">
                  <a:pos x="0" y="0"/>
                </a:cxn>
                <a:cxn ang="0">
                  <a:pos x="45" y="0"/>
                </a:cxn>
                <a:cxn ang="0">
                  <a:pos x="45" y="5"/>
                </a:cxn>
                <a:cxn ang="0">
                  <a:pos x="43" y="5"/>
                </a:cxn>
                <a:cxn ang="0">
                  <a:pos x="37" y="12"/>
                </a:cxn>
                <a:cxn ang="0">
                  <a:pos x="59" y="41"/>
                </a:cxn>
                <a:cxn ang="0">
                  <a:pos x="74" y="16"/>
                </a:cxn>
                <a:cxn ang="0">
                  <a:pos x="69" y="5"/>
                </a:cxn>
                <a:cxn ang="0">
                  <a:pos x="68" y="5"/>
                </a:cxn>
                <a:cxn ang="0">
                  <a:pos x="68" y="0"/>
                </a:cxn>
                <a:cxn ang="0">
                  <a:pos x="100" y="0"/>
                </a:cxn>
                <a:cxn ang="0">
                  <a:pos x="100" y="5"/>
                </a:cxn>
                <a:cxn ang="0">
                  <a:pos x="85" y="15"/>
                </a:cxn>
                <a:cxn ang="0">
                  <a:pos x="62" y="51"/>
                </a:cxn>
                <a:cxn ang="0">
                  <a:pos x="62" y="69"/>
                </a:cxn>
              </a:cxnLst>
              <a:rect l="0" t="0" r="r" b="b"/>
              <a:pathLst>
                <a:path w="100" h="84">
                  <a:moveTo>
                    <a:pt x="62" y="69"/>
                  </a:moveTo>
                  <a:cubicBezTo>
                    <a:pt x="62" y="76"/>
                    <a:pt x="64" y="79"/>
                    <a:pt x="73" y="79"/>
                  </a:cubicBezTo>
                  <a:cubicBezTo>
                    <a:pt x="75" y="79"/>
                    <a:pt x="75" y="79"/>
                    <a:pt x="75" y="79"/>
                  </a:cubicBezTo>
                  <a:cubicBezTo>
                    <a:pt x="75" y="84"/>
                    <a:pt x="75" y="84"/>
                    <a:pt x="75" y="84"/>
                  </a:cubicBezTo>
                  <a:cubicBezTo>
                    <a:pt x="29" y="84"/>
                    <a:pt x="29" y="84"/>
                    <a:pt x="29" y="84"/>
                  </a:cubicBezTo>
                  <a:cubicBezTo>
                    <a:pt x="29" y="79"/>
                    <a:pt x="29" y="79"/>
                    <a:pt x="29" y="79"/>
                  </a:cubicBezTo>
                  <a:cubicBezTo>
                    <a:pt x="33" y="79"/>
                    <a:pt x="33" y="79"/>
                    <a:pt x="33" y="79"/>
                  </a:cubicBezTo>
                  <a:cubicBezTo>
                    <a:pt x="41" y="79"/>
                    <a:pt x="43" y="75"/>
                    <a:pt x="43" y="69"/>
                  </a:cubicBezTo>
                  <a:cubicBezTo>
                    <a:pt x="43" y="51"/>
                    <a:pt x="43" y="51"/>
                    <a:pt x="43" y="51"/>
                  </a:cubicBezTo>
                  <a:cubicBezTo>
                    <a:pt x="14" y="12"/>
                    <a:pt x="14" y="12"/>
                    <a:pt x="14" y="12"/>
                  </a:cubicBezTo>
                  <a:cubicBezTo>
                    <a:pt x="10" y="7"/>
                    <a:pt x="8" y="5"/>
                    <a:pt x="1" y="5"/>
                  </a:cubicBezTo>
                  <a:cubicBezTo>
                    <a:pt x="0" y="5"/>
                    <a:pt x="0" y="5"/>
                    <a:pt x="0" y="5"/>
                  </a:cubicBezTo>
                  <a:cubicBezTo>
                    <a:pt x="0" y="0"/>
                    <a:pt x="0" y="0"/>
                    <a:pt x="0" y="0"/>
                  </a:cubicBezTo>
                  <a:cubicBezTo>
                    <a:pt x="45" y="0"/>
                    <a:pt x="45" y="0"/>
                    <a:pt x="45" y="0"/>
                  </a:cubicBezTo>
                  <a:cubicBezTo>
                    <a:pt x="45" y="5"/>
                    <a:pt x="45" y="5"/>
                    <a:pt x="45" y="5"/>
                  </a:cubicBezTo>
                  <a:cubicBezTo>
                    <a:pt x="43" y="5"/>
                    <a:pt x="43" y="5"/>
                    <a:pt x="43" y="5"/>
                  </a:cubicBezTo>
                  <a:cubicBezTo>
                    <a:pt x="35" y="5"/>
                    <a:pt x="34" y="9"/>
                    <a:pt x="37" y="12"/>
                  </a:cubicBezTo>
                  <a:cubicBezTo>
                    <a:pt x="59" y="41"/>
                    <a:pt x="59" y="41"/>
                    <a:pt x="59" y="41"/>
                  </a:cubicBezTo>
                  <a:cubicBezTo>
                    <a:pt x="74" y="16"/>
                    <a:pt x="74" y="16"/>
                    <a:pt x="74" y="16"/>
                  </a:cubicBezTo>
                  <a:cubicBezTo>
                    <a:pt x="78" y="11"/>
                    <a:pt x="79" y="5"/>
                    <a:pt x="69" y="5"/>
                  </a:cubicBezTo>
                  <a:cubicBezTo>
                    <a:pt x="68" y="5"/>
                    <a:pt x="68" y="5"/>
                    <a:pt x="68" y="5"/>
                  </a:cubicBezTo>
                  <a:cubicBezTo>
                    <a:pt x="68" y="0"/>
                    <a:pt x="68" y="0"/>
                    <a:pt x="68" y="0"/>
                  </a:cubicBezTo>
                  <a:cubicBezTo>
                    <a:pt x="100" y="0"/>
                    <a:pt x="100" y="0"/>
                    <a:pt x="100" y="0"/>
                  </a:cubicBezTo>
                  <a:cubicBezTo>
                    <a:pt x="100" y="5"/>
                    <a:pt x="100" y="5"/>
                    <a:pt x="100" y="5"/>
                  </a:cubicBezTo>
                  <a:cubicBezTo>
                    <a:pt x="92" y="6"/>
                    <a:pt x="90" y="7"/>
                    <a:pt x="85" y="15"/>
                  </a:cubicBezTo>
                  <a:cubicBezTo>
                    <a:pt x="62" y="51"/>
                    <a:pt x="62" y="51"/>
                    <a:pt x="62" y="51"/>
                  </a:cubicBezTo>
                  <a:lnTo>
                    <a:pt x="62" y="6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4"/>
            <p:cNvSpPr>
              <a:spLocks/>
            </p:cNvSpPr>
            <p:nvPr userDrawn="1"/>
          </p:nvSpPr>
          <p:spPr bwMode="auto">
            <a:xfrm>
              <a:off x="7430163" y="6668969"/>
              <a:ext cx="89893" cy="65176"/>
            </a:xfrm>
            <a:custGeom>
              <a:avLst/>
              <a:gdLst/>
              <a:ahLst/>
              <a:cxnLst>
                <a:cxn ang="0">
                  <a:pos x="14" y="11"/>
                </a:cxn>
                <a:cxn ang="0">
                  <a:pos x="14" y="11"/>
                </a:cxn>
                <a:cxn ang="0">
                  <a:pos x="12" y="42"/>
                </a:cxn>
                <a:cxn ang="0">
                  <a:pos x="19" y="50"/>
                </a:cxn>
                <a:cxn ang="0">
                  <a:pos x="19" y="54"/>
                </a:cxn>
                <a:cxn ang="0">
                  <a:pos x="0" y="54"/>
                </a:cxn>
                <a:cxn ang="0">
                  <a:pos x="0" y="50"/>
                </a:cxn>
                <a:cxn ang="0">
                  <a:pos x="7" y="41"/>
                </a:cxn>
                <a:cxn ang="0">
                  <a:pos x="9" y="10"/>
                </a:cxn>
                <a:cxn ang="0">
                  <a:pos x="3" y="3"/>
                </a:cxn>
                <a:cxn ang="0">
                  <a:pos x="3" y="0"/>
                </a:cxn>
                <a:cxn ang="0">
                  <a:pos x="22" y="0"/>
                </a:cxn>
                <a:cxn ang="0">
                  <a:pos x="38" y="36"/>
                </a:cxn>
                <a:cxn ang="0">
                  <a:pos x="54" y="0"/>
                </a:cxn>
                <a:cxn ang="0">
                  <a:pos x="73" y="0"/>
                </a:cxn>
                <a:cxn ang="0">
                  <a:pos x="73" y="3"/>
                </a:cxn>
                <a:cxn ang="0">
                  <a:pos x="67" y="10"/>
                </a:cxn>
                <a:cxn ang="0">
                  <a:pos x="69" y="42"/>
                </a:cxn>
                <a:cxn ang="0">
                  <a:pos x="76" y="50"/>
                </a:cxn>
                <a:cxn ang="0">
                  <a:pos x="76" y="54"/>
                </a:cxn>
                <a:cxn ang="0">
                  <a:pos x="49" y="54"/>
                </a:cxn>
                <a:cxn ang="0">
                  <a:pos x="49" y="50"/>
                </a:cxn>
                <a:cxn ang="0">
                  <a:pos x="51" y="50"/>
                </a:cxn>
                <a:cxn ang="0">
                  <a:pos x="57" y="45"/>
                </a:cxn>
                <a:cxn ang="0">
                  <a:pos x="57" y="41"/>
                </a:cxn>
                <a:cxn ang="0">
                  <a:pos x="55" y="10"/>
                </a:cxn>
                <a:cxn ang="0">
                  <a:pos x="55" y="10"/>
                </a:cxn>
                <a:cxn ang="0">
                  <a:pos x="36" y="54"/>
                </a:cxn>
                <a:cxn ang="0">
                  <a:pos x="34" y="54"/>
                </a:cxn>
                <a:cxn ang="0">
                  <a:pos x="14" y="11"/>
                </a:cxn>
              </a:cxnLst>
              <a:rect l="0" t="0" r="r" b="b"/>
              <a:pathLst>
                <a:path w="76" h="54">
                  <a:moveTo>
                    <a:pt x="14" y="11"/>
                  </a:moveTo>
                  <a:cubicBezTo>
                    <a:pt x="14" y="11"/>
                    <a:pt x="14" y="11"/>
                    <a:pt x="14" y="11"/>
                  </a:cubicBezTo>
                  <a:cubicBezTo>
                    <a:pt x="12" y="42"/>
                    <a:pt x="12" y="42"/>
                    <a:pt x="12" y="42"/>
                  </a:cubicBezTo>
                  <a:cubicBezTo>
                    <a:pt x="12" y="47"/>
                    <a:pt x="12" y="50"/>
                    <a:pt x="19" y="50"/>
                  </a:cubicBezTo>
                  <a:cubicBezTo>
                    <a:pt x="19" y="54"/>
                    <a:pt x="19" y="54"/>
                    <a:pt x="19" y="54"/>
                  </a:cubicBezTo>
                  <a:cubicBezTo>
                    <a:pt x="0" y="54"/>
                    <a:pt x="0" y="54"/>
                    <a:pt x="0" y="54"/>
                  </a:cubicBezTo>
                  <a:cubicBezTo>
                    <a:pt x="0" y="50"/>
                    <a:pt x="0" y="50"/>
                    <a:pt x="0" y="50"/>
                  </a:cubicBezTo>
                  <a:cubicBezTo>
                    <a:pt x="7" y="50"/>
                    <a:pt x="7" y="48"/>
                    <a:pt x="7" y="41"/>
                  </a:cubicBezTo>
                  <a:cubicBezTo>
                    <a:pt x="9" y="10"/>
                    <a:pt x="9" y="10"/>
                    <a:pt x="9" y="10"/>
                  </a:cubicBezTo>
                  <a:cubicBezTo>
                    <a:pt x="9" y="6"/>
                    <a:pt x="9" y="4"/>
                    <a:pt x="3" y="3"/>
                  </a:cubicBezTo>
                  <a:cubicBezTo>
                    <a:pt x="3" y="0"/>
                    <a:pt x="3" y="0"/>
                    <a:pt x="3" y="0"/>
                  </a:cubicBezTo>
                  <a:cubicBezTo>
                    <a:pt x="22" y="0"/>
                    <a:pt x="22" y="0"/>
                    <a:pt x="22" y="0"/>
                  </a:cubicBezTo>
                  <a:cubicBezTo>
                    <a:pt x="38" y="36"/>
                    <a:pt x="38" y="36"/>
                    <a:pt x="38" y="36"/>
                  </a:cubicBezTo>
                  <a:cubicBezTo>
                    <a:pt x="54" y="0"/>
                    <a:pt x="54" y="0"/>
                    <a:pt x="54" y="0"/>
                  </a:cubicBezTo>
                  <a:cubicBezTo>
                    <a:pt x="73" y="0"/>
                    <a:pt x="73" y="0"/>
                    <a:pt x="73" y="0"/>
                  </a:cubicBezTo>
                  <a:cubicBezTo>
                    <a:pt x="73" y="3"/>
                    <a:pt x="73" y="3"/>
                    <a:pt x="73" y="3"/>
                  </a:cubicBezTo>
                  <a:cubicBezTo>
                    <a:pt x="67" y="4"/>
                    <a:pt x="66" y="4"/>
                    <a:pt x="67" y="10"/>
                  </a:cubicBezTo>
                  <a:cubicBezTo>
                    <a:pt x="69" y="42"/>
                    <a:pt x="69" y="42"/>
                    <a:pt x="69" y="42"/>
                  </a:cubicBezTo>
                  <a:cubicBezTo>
                    <a:pt x="69" y="49"/>
                    <a:pt x="69" y="50"/>
                    <a:pt x="76" y="50"/>
                  </a:cubicBezTo>
                  <a:cubicBezTo>
                    <a:pt x="76" y="54"/>
                    <a:pt x="76" y="54"/>
                    <a:pt x="76" y="54"/>
                  </a:cubicBezTo>
                  <a:cubicBezTo>
                    <a:pt x="49" y="54"/>
                    <a:pt x="49" y="54"/>
                    <a:pt x="49" y="54"/>
                  </a:cubicBezTo>
                  <a:cubicBezTo>
                    <a:pt x="49" y="50"/>
                    <a:pt x="49" y="50"/>
                    <a:pt x="49" y="50"/>
                  </a:cubicBezTo>
                  <a:cubicBezTo>
                    <a:pt x="51" y="50"/>
                    <a:pt x="51" y="50"/>
                    <a:pt x="51" y="50"/>
                  </a:cubicBezTo>
                  <a:cubicBezTo>
                    <a:pt x="54" y="50"/>
                    <a:pt x="57" y="50"/>
                    <a:pt x="57" y="45"/>
                  </a:cubicBezTo>
                  <a:cubicBezTo>
                    <a:pt x="57" y="43"/>
                    <a:pt x="57" y="42"/>
                    <a:pt x="57" y="41"/>
                  </a:cubicBezTo>
                  <a:cubicBezTo>
                    <a:pt x="55" y="10"/>
                    <a:pt x="55" y="10"/>
                    <a:pt x="55" y="10"/>
                  </a:cubicBezTo>
                  <a:cubicBezTo>
                    <a:pt x="55" y="10"/>
                    <a:pt x="55" y="10"/>
                    <a:pt x="55" y="10"/>
                  </a:cubicBezTo>
                  <a:cubicBezTo>
                    <a:pt x="36" y="54"/>
                    <a:pt x="36" y="54"/>
                    <a:pt x="36" y="54"/>
                  </a:cubicBezTo>
                  <a:cubicBezTo>
                    <a:pt x="34" y="54"/>
                    <a:pt x="34" y="54"/>
                    <a:pt x="34" y="54"/>
                  </a:cubicBezTo>
                  <a:lnTo>
                    <a:pt x="1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5"/>
            <p:cNvSpPr>
              <a:spLocks noEditPoints="1"/>
            </p:cNvSpPr>
            <p:nvPr userDrawn="1"/>
          </p:nvSpPr>
          <p:spPr bwMode="auto">
            <a:xfrm>
              <a:off x="7526715" y="6682691"/>
              <a:ext cx="56600" cy="51454"/>
            </a:xfrm>
            <a:custGeom>
              <a:avLst/>
              <a:gdLst/>
              <a:ahLst/>
              <a:cxnLst>
                <a:cxn ang="0">
                  <a:pos x="14" y="27"/>
                </a:cxn>
                <a:cxn ang="0">
                  <a:pos x="11" y="34"/>
                </a:cxn>
                <a:cxn ang="0">
                  <a:pos x="16" y="39"/>
                </a:cxn>
                <a:cxn ang="0">
                  <a:pos x="17" y="39"/>
                </a:cxn>
                <a:cxn ang="0">
                  <a:pos x="17" y="42"/>
                </a:cxn>
                <a:cxn ang="0">
                  <a:pos x="0" y="42"/>
                </a:cxn>
                <a:cxn ang="0">
                  <a:pos x="0" y="39"/>
                </a:cxn>
                <a:cxn ang="0">
                  <a:pos x="1" y="39"/>
                </a:cxn>
                <a:cxn ang="0">
                  <a:pos x="7" y="33"/>
                </a:cxn>
                <a:cxn ang="0">
                  <a:pos x="18" y="2"/>
                </a:cxn>
                <a:cxn ang="0">
                  <a:pos x="18" y="0"/>
                </a:cxn>
                <a:cxn ang="0">
                  <a:pos x="27" y="0"/>
                </a:cxn>
                <a:cxn ang="0">
                  <a:pos x="40" y="33"/>
                </a:cxn>
                <a:cxn ang="0">
                  <a:pos x="47" y="39"/>
                </a:cxn>
                <a:cxn ang="0">
                  <a:pos x="47" y="42"/>
                </a:cxn>
                <a:cxn ang="0">
                  <a:pos x="26" y="42"/>
                </a:cxn>
                <a:cxn ang="0">
                  <a:pos x="26" y="39"/>
                </a:cxn>
                <a:cxn ang="0">
                  <a:pos x="28" y="39"/>
                </a:cxn>
                <a:cxn ang="0">
                  <a:pos x="31" y="34"/>
                </a:cxn>
                <a:cxn ang="0">
                  <a:pos x="28" y="27"/>
                </a:cxn>
                <a:cxn ang="0">
                  <a:pos x="14" y="27"/>
                </a:cxn>
                <a:cxn ang="0">
                  <a:pos x="21" y="8"/>
                </a:cxn>
                <a:cxn ang="0">
                  <a:pos x="15" y="23"/>
                </a:cxn>
                <a:cxn ang="0">
                  <a:pos x="27" y="23"/>
                </a:cxn>
                <a:cxn ang="0">
                  <a:pos x="21" y="8"/>
                </a:cxn>
              </a:cxnLst>
              <a:rect l="0" t="0" r="r" b="b"/>
              <a:pathLst>
                <a:path w="47" h="42">
                  <a:moveTo>
                    <a:pt x="14" y="27"/>
                  </a:moveTo>
                  <a:cubicBezTo>
                    <a:pt x="11" y="34"/>
                    <a:pt x="11" y="34"/>
                    <a:pt x="11" y="34"/>
                  </a:cubicBezTo>
                  <a:cubicBezTo>
                    <a:pt x="10" y="37"/>
                    <a:pt x="10" y="39"/>
                    <a:pt x="16" y="39"/>
                  </a:cubicBezTo>
                  <a:cubicBezTo>
                    <a:pt x="17" y="39"/>
                    <a:pt x="17" y="39"/>
                    <a:pt x="17" y="39"/>
                  </a:cubicBezTo>
                  <a:cubicBezTo>
                    <a:pt x="17" y="42"/>
                    <a:pt x="17" y="42"/>
                    <a:pt x="17" y="42"/>
                  </a:cubicBezTo>
                  <a:cubicBezTo>
                    <a:pt x="0" y="42"/>
                    <a:pt x="0" y="42"/>
                    <a:pt x="0" y="42"/>
                  </a:cubicBezTo>
                  <a:cubicBezTo>
                    <a:pt x="0" y="39"/>
                    <a:pt x="0" y="39"/>
                    <a:pt x="0" y="39"/>
                  </a:cubicBezTo>
                  <a:cubicBezTo>
                    <a:pt x="1" y="39"/>
                    <a:pt x="1" y="39"/>
                    <a:pt x="1" y="39"/>
                  </a:cubicBezTo>
                  <a:cubicBezTo>
                    <a:pt x="4" y="39"/>
                    <a:pt x="6" y="38"/>
                    <a:pt x="7" y="33"/>
                  </a:cubicBezTo>
                  <a:cubicBezTo>
                    <a:pt x="18" y="2"/>
                    <a:pt x="18" y="2"/>
                    <a:pt x="18" y="2"/>
                  </a:cubicBezTo>
                  <a:cubicBezTo>
                    <a:pt x="18" y="0"/>
                    <a:pt x="18" y="0"/>
                    <a:pt x="18" y="0"/>
                  </a:cubicBezTo>
                  <a:cubicBezTo>
                    <a:pt x="27" y="0"/>
                    <a:pt x="27" y="0"/>
                    <a:pt x="27" y="0"/>
                  </a:cubicBezTo>
                  <a:cubicBezTo>
                    <a:pt x="40" y="33"/>
                    <a:pt x="40" y="33"/>
                    <a:pt x="40" y="33"/>
                  </a:cubicBezTo>
                  <a:cubicBezTo>
                    <a:pt x="42" y="37"/>
                    <a:pt x="43" y="39"/>
                    <a:pt x="47" y="39"/>
                  </a:cubicBezTo>
                  <a:cubicBezTo>
                    <a:pt x="47" y="42"/>
                    <a:pt x="47" y="42"/>
                    <a:pt x="47" y="42"/>
                  </a:cubicBezTo>
                  <a:cubicBezTo>
                    <a:pt x="26" y="42"/>
                    <a:pt x="26" y="42"/>
                    <a:pt x="26" y="42"/>
                  </a:cubicBezTo>
                  <a:cubicBezTo>
                    <a:pt x="26" y="39"/>
                    <a:pt x="26" y="39"/>
                    <a:pt x="26" y="39"/>
                  </a:cubicBezTo>
                  <a:cubicBezTo>
                    <a:pt x="28" y="39"/>
                    <a:pt x="28" y="39"/>
                    <a:pt x="28" y="39"/>
                  </a:cubicBezTo>
                  <a:cubicBezTo>
                    <a:pt x="32" y="39"/>
                    <a:pt x="32" y="37"/>
                    <a:pt x="31" y="34"/>
                  </a:cubicBezTo>
                  <a:cubicBezTo>
                    <a:pt x="28" y="27"/>
                    <a:pt x="28" y="27"/>
                    <a:pt x="28" y="27"/>
                  </a:cubicBezTo>
                  <a:lnTo>
                    <a:pt x="14" y="27"/>
                  </a:lnTo>
                  <a:close/>
                  <a:moveTo>
                    <a:pt x="21" y="8"/>
                  </a:moveTo>
                  <a:cubicBezTo>
                    <a:pt x="15" y="23"/>
                    <a:pt x="15" y="23"/>
                    <a:pt x="15" y="23"/>
                  </a:cubicBezTo>
                  <a:cubicBezTo>
                    <a:pt x="27" y="23"/>
                    <a:pt x="27" y="23"/>
                    <a:pt x="27" y="23"/>
                  </a:cubicBezTo>
                  <a:lnTo>
                    <a:pt x="21"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6"/>
            <p:cNvSpPr>
              <a:spLocks/>
            </p:cNvSpPr>
            <p:nvPr userDrawn="1"/>
          </p:nvSpPr>
          <p:spPr bwMode="auto">
            <a:xfrm>
              <a:off x="7589973" y="6682691"/>
              <a:ext cx="34959" cy="51454"/>
            </a:xfrm>
            <a:custGeom>
              <a:avLst/>
              <a:gdLst/>
              <a:ahLst/>
              <a:cxnLst>
                <a:cxn ang="0">
                  <a:pos x="0" y="30"/>
                </a:cxn>
                <a:cxn ang="0">
                  <a:pos x="2" y="30"/>
                </a:cxn>
                <a:cxn ang="0">
                  <a:pos x="13" y="39"/>
                </a:cxn>
                <a:cxn ang="0">
                  <a:pos x="21" y="33"/>
                </a:cxn>
                <a:cxn ang="0">
                  <a:pos x="0" y="11"/>
                </a:cxn>
                <a:cxn ang="0">
                  <a:pos x="13" y="0"/>
                </a:cxn>
                <a:cxn ang="0">
                  <a:pos x="23" y="2"/>
                </a:cxn>
                <a:cxn ang="0">
                  <a:pos x="24" y="1"/>
                </a:cxn>
                <a:cxn ang="0">
                  <a:pos x="26" y="1"/>
                </a:cxn>
                <a:cxn ang="0">
                  <a:pos x="27" y="12"/>
                </a:cxn>
                <a:cxn ang="0">
                  <a:pos x="24" y="12"/>
                </a:cxn>
                <a:cxn ang="0">
                  <a:pos x="14" y="3"/>
                </a:cxn>
                <a:cxn ang="0">
                  <a:pos x="7" y="8"/>
                </a:cxn>
                <a:cxn ang="0">
                  <a:pos x="25" y="22"/>
                </a:cxn>
                <a:cxn ang="0">
                  <a:pos x="29" y="30"/>
                </a:cxn>
                <a:cxn ang="0">
                  <a:pos x="15" y="42"/>
                </a:cxn>
                <a:cxn ang="0">
                  <a:pos x="4" y="40"/>
                </a:cxn>
                <a:cxn ang="0">
                  <a:pos x="3" y="41"/>
                </a:cxn>
                <a:cxn ang="0">
                  <a:pos x="1" y="41"/>
                </a:cxn>
                <a:cxn ang="0">
                  <a:pos x="0" y="30"/>
                </a:cxn>
              </a:cxnLst>
              <a:rect l="0" t="0" r="r" b="b"/>
              <a:pathLst>
                <a:path w="29" h="42">
                  <a:moveTo>
                    <a:pt x="0" y="30"/>
                  </a:moveTo>
                  <a:cubicBezTo>
                    <a:pt x="2" y="30"/>
                    <a:pt x="2" y="30"/>
                    <a:pt x="2" y="30"/>
                  </a:cubicBezTo>
                  <a:cubicBezTo>
                    <a:pt x="4" y="36"/>
                    <a:pt x="8" y="39"/>
                    <a:pt x="13" y="39"/>
                  </a:cubicBezTo>
                  <a:cubicBezTo>
                    <a:pt x="17" y="39"/>
                    <a:pt x="21" y="37"/>
                    <a:pt x="21" y="33"/>
                  </a:cubicBezTo>
                  <a:cubicBezTo>
                    <a:pt x="21" y="23"/>
                    <a:pt x="0" y="24"/>
                    <a:pt x="0" y="11"/>
                  </a:cubicBezTo>
                  <a:cubicBezTo>
                    <a:pt x="0" y="5"/>
                    <a:pt x="5" y="0"/>
                    <a:pt x="13" y="0"/>
                  </a:cubicBezTo>
                  <a:cubicBezTo>
                    <a:pt x="18" y="0"/>
                    <a:pt x="22" y="2"/>
                    <a:pt x="23" y="2"/>
                  </a:cubicBezTo>
                  <a:cubicBezTo>
                    <a:pt x="23" y="2"/>
                    <a:pt x="24" y="2"/>
                    <a:pt x="24" y="1"/>
                  </a:cubicBezTo>
                  <a:cubicBezTo>
                    <a:pt x="26" y="1"/>
                    <a:pt x="26" y="1"/>
                    <a:pt x="26" y="1"/>
                  </a:cubicBezTo>
                  <a:cubicBezTo>
                    <a:pt x="27" y="12"/>
                    <a:pt x="27" y="12"/>
                    <a:pt x="27" y="12"/>
                  </a:cubicBezTo>
                  <a:cubicBezTo>
                    <a:pt x="24" y="12"/>
                    <a:pt x="24" y="12"/>
                    <a:pt x="24" y="12"/>
                  </a:cubicBezTo>
                  <a:cubicBezTo>
                    <a:pt x="23" y="7"/>
                    <a:pt x="19" y="3"/>
                    <a:pt x="14" y="3"/>
                  </a:cubicBezTo>
                  <a:cubicBezTo>
                    <a:pt x="10" y="3"/>
                    <a:pt x="7" y="5"/>
                    <a:pt x="7" y="8"/>
                  </a:cubicBezTo>
                  <a:cubicBezTo>
                    <a:pt x="7" y="14"/>
                    <a:pt x="18" y="15"/>
                    <a:pt x="25" y="22"/>
                  </a:cubicBezTo>
                  <a:cubicBezTo>
                    <a:pt x="28" y="25"/>
                    <a:pt x="29" y="27"/>
                    <a:pt x="29" y="30"/>
                  </a:cubicBezTo>
                  <a:cubicBezTo>
                    <a:pt x="29" y="37"/>
                    <a:pt x="23" y="42"/>
                    <a:pt x="15" y="42"/>
                  </a:cubicBezTo>
                  <a:cubicBezTo>
                    <a:pt x="10" y="42"/>
                    <a:pt x="5" y="40"/>
                    <a:pt x="4" y="40"/>
                  </a:cubicBezTo>
                  <a:cubicBezTo>
                    <a:pt x="4" y="40"/>
                    <a:pt x="3" y="41"/>
                    <a:pt x="3" y="41"/>
                  </a:cubicBezTo>
                  <a:cubicBezTo>
                    <a:pt x="1" y="41"/>
                    <a:pt x="1" y="41"/>
                    <a:pt x="1" y="41"/>
                  </a:cubicBezTo>
                  <a:lnTo>
                    <a:pt x="0" y="3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7"/>
            <p:cNvSpPr>
              <a:spLocks/>
            </p:cNvSpPr>
            <p:nvPr userDrawn="1"/>
          </p:nvSpPr>
          <p:spPr bwMode="auto">
            <a:xfrm>
              <a:off x="7633255" y="6682691"/>
              <a:ext cx="36623" cy="51454"/>
            </a:xfrm>
            <a:custGeom>
              <a:avLst/>
              <a:gdLst/>
              <a:ahLst/>
              <a:cxnLst>
                <a:cxn ang="0">
                  <a:pos x="0" y="30"/>
                </a:cxn>
                <a:cxn ang="0">
                  <a:pos x="3" y="30"/>
                </a:cxn>
                <a:cxn ang="0">
                  <a:pos x="14" y="39"/>
                </a:cxn>
                <a:cxn ang="0">
                  <a:pos x="21" y="33"/>
                </a:cxn>
                <a:cxn ang="0">
                  <a:pos x="0" y="11"/>
                </a:cxn>
                <a:cxn ang="0">
                  <a:pos x="14" y="0"/>
                </a:cxn>
                <a:cxn ang="0">
                  <a:pos x="23" y="2"/>
                </a:cxn>
                <a:cxn ang="0">
                  <a:pos x="25" y="1"/>
                </a:cxn>
                <a:cxn ang="0">
                  <a:pos x="26" y="1"/>
                </a:cxn>
                <a:cxn ang="0">
                  <a:pos x="27" y="12"/>
                </a:cxn>
                <a:cxn ang="0">
                  <a:pos x="25" y="12"/>
                </a:cxn>
                <a:cxn ang="0">
                  <a:pos x="14" y="3"/>
                </a:cxn>
                <a:cxn ang="0">
                  <a:pos x="8" y="8"/>
                </a:cxn>
                <a:cxn ang="0">
                  <a:pos x="26" y="22"/>
                </a:cxn>
                <a:cxn ang="0">
                  <a:pos x="30" y="30"/>
                </a:cxn>
                <a:cxn ang="0">
                  <a:pos x="16" y="42"/>
                </a:cxn>
                <a:cxn ang="0">
                  <a:pos x="5" y="40"/>
                </a:cxn>
                <a:cxn ang="0">
                  <a:pos x="3" y="41"/>
                </a:cxn>
                <a:cxn ang="0">
                  <a:pos x="2" y="41"/>
                </a:cxn>
                <a:cxn ang="0">
                  <a:pos x="0" y="30"/>
                </a:cxn>
              </a:cxnLst>
              <a:rect l="0" t="0" r="r" b="b"/>
              <a:pathLst>
                <a:path w="30" h="42">
                  <a:moveTo>
                    <a:pt x="0" y="30"/>
                  </a:moveTo>
                  <a:cubicBezTo>
                    <a:pt x="3" y="30"/>
                    <a:pt x="3" y="30"/>
                    <a:pt x="3" y="30"/>
                  </a:cubicBezTo>
                  <a:cubicBezTo>
                    <a:pt x="5" y="36"/>
                    <a:pt x="9" y="39"/>
                    <a:pt x="14" y="39"/>
                  </a:cubicBezTo>
                  <a:cubicBezTo>
                    <a:pt x="18" y="39"/>
                    <a:pt x="21" y="37"/>
                    <a:pt x="21" y="33"/>
                  </a:cubicBezTo>
                  <a:cubicBezTo>
                    <a:pt x="21" y="23"/>
                    <a:pt x="0" y="24"/>
                    <a:pt x="0" y="11"/>
                  </a:cubicBezTo>
                  <a:cubicBezTo>
                    <a:pt x="0" y="5"/>
                    <a:pt x="6" y="0"/>
                    <a:pt x="14" y="0"/>
                  </a:cubicBezTo>
                  <a:cubicBezTo>
                    <a:pt x="19" y="0"/>
                    <a:pt x="22" y="2"/>
                    <a:pt x="23" y="2"/>
                  </a:cubicBezTo>
                  <a:cubicBezTo>
                    <a:pt x="24" y="2"/>
                    <a:pt x="24" y="2"/>
                    <a:pt x="25" y="1"/>
                  </a:cubicBezTo>
                  <a:cubicBezTo>
                    <a:pt x="26" y="1"/>
                    <a:pt x="26" y="1"/>
                    <a:pt x="26" y="1"/>
                  </a:cubicBezTo>
                  <a:cubicBezTo>
                    <a:pt x="27" y="12"/>
                    <a:pt x="27" y="12"/>
                    <a:pt x="27" y="12"/>
                  </a:cubicBezTo>
                  <a:cubicBezTo>
                    <a:pt x="25" y="12"/>
                    <a:pt x="25" y="12"/>
                    <a:pt x="25" y="12"/>
                  </a:cubicBezTo>
                  <a:cubicBezTo>
                    <a:pt x="23" y="7"/>
                    <a:pt x="19" y="3"/>
                    <a:pt x="14" y="3"/>
                  </a:cubicBezTo>
                  <a:cubicBezTo>
                    <a:pt x="11" y="3"/>
                    <a:pt x="8" y="5"/>
                    <a:pt x="8" y="8"/>
                  </a:cubicBezTo>
                  <a:cubicBezTo>
                    <a:pt x="8" y="14"/>
                    <a:pt x="19" y="15"/>
                    <a:pt x="26" y="22"/>
                  </a:cubicBezTo>
                  <a:cubicBezTo>
                    <a:pt x="29" y="25"/>
                    <a:pt x="30" y="27"/>
                    <a:pt x="30" y="30"/>
                  </a:cubicBezTo>
                  <a:cubicBezTo>
                    <a:pt x="30" y="37"/>
                    <a:pt x="24" y="42"/>
                    <a:pt x="16" y="42"/>
                  </a:cubicBezTo>
                  <a:cubicBezTo>
                    <a:pt x="11" y="42"/>
                    <a:pt x="6" y="40"/>
                    <a:pt x="5" y="40"/>
                  </a:cubicBezTo>
                  <a:cubicBezTo>
                    <a:pt x="4" y="40"/>
                    <a:pt x="4" y="41"/>
                    <a:pt x="3" y="41"/>
                  </a:cubicBezTo>
                  <a:cubicBezTo>
                    <a:pt x="2" y="41"/>
                    <a:pt x="2" y="41"/>
                    <a:pt x="2" y="41"/>
                  </a:cubicBezTo>
                  <a:lnTo>
                    <a:pt x="0" y="3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8"/>
            <p:cNvSpPr>
              <a:spLocks noEditPoints="1"/>
            </p:cNvSpPr>
            <p:nvPr userDrawn="1"/>
          </p:nvSpPr>
          <p:spPr bwMode="auto">
            <a:xfrm>
              <a:off x="7674872" y="6682691"/>
              <a:ext cx="54935" cy="51454"/>
            </a:xfrm>
            <a:custGeom>
              <a:avLst/>
              <a:gdLst/>
              <a:ahLst/>
              <a:cxnLst>
                <a:cxn ang="0">
                  <a:pos x="14" y="27"/>
                </a:cxn>
                <a:cxn ang="0">
                  <a:pos x="11" y="34"/>
                </a:cxn>
                <a:cxn ang="0">
                  <a:pos x="16" y="39"/>
                </a:cxn>
                <a:cxn ang="0">
                  <a:pos x="17" y="39"/>
                </a:cxn>
                <a:cxn ang="0">
                  <a:pos x="17" y="42"/>
                </a:cxn>
                <a:cxn ang="0">
                  <a:pos x="0" y="42"/>
                </a:cxn>
                <a:cxn ang="0">
                  <a:pos x="0" y="39"/>
                </a:cxn>
                <a:cxn ang="0">
                  <a:pos x="1" y="39"/>
                </a:cxn>
                <a:cxn ang="0">
                  <a:pos x="7" y="33"/>
                </a:cxn>
                <a:cxn ang="0">
                  <a:pos x="18" y="2"/>
                </a:cxn>
                <a:cxn ang="0">
                  <a:pos x="18" y="0"/>
                </a:cxn>
                <a:cxn ang="0">
                  <a:pos x="27" y="0"/>
                </a:cxn>
                <a:cxn ang="0">
                  <a:pos x="40" y="33"/>
                </a:cxn>
                <a:cxn ang="0">
                  <a:pos x="47" y="39"/>
                </a:cxn>
                <a:cxn ang="0">
                  <a:pos x="47" y="42"/>
                </a:cxn>
                <a:cxn ang="0">
                  <a:pos x="26" y="42"/>
                </a:cxn>
                <a:cxn ang="0">
                  <a:pos x="26" y="39"/>
                </a:cxn>
                <a:cxn ang="0">
                  <a:pos x="28" y="39"/>
                </a:cxn>
                <a:cxn ang="0">
                  <a:pos x="31" y="34"/>
                </a:cxn>
                <a:cxn ang="0">
                  <a:pos x="28" y="27"/>
                </a:cxn>
                <a:cxn ang="0">
                  <a:pos x="14" y="27"/>
                </a:cxn>
                <a:cxn ang="0">
                  <a:pos x="21" y="8"/>
                </a:cxn>
                <a:cxn ang="0">
                  <a:pos x="15" y="23"/>
                </a:cxn>
                <a:cxn ang="0">
                  <a:pos x="27" y="23"/>
                </a:cxn>
                <a:cxn ang="0">
                  <a:pos x="21" y="8"/>
                </a:cxn>
              </a:cxnLst>
              <a:rect l="0" t="0" r="r" b="b"/>
              <a:pathLst>
                <a:path w="47" h="42">
                  <a:moveTo>
                    <a:pt x="14" y="27"/>
                  </a:moveTo>
                  <a:cubicBezTo>
                    <a:pt x="11" y="34"/>
                    <a:pt x="11" y="34"/>
                    <a:pt x="11" y="34"/>
                  </a:cubicBezTo>
                  <a:cubicBezTo>
                    <a:pt x="10" y="37"/>
                    <a:pt x="10" y="39"/>
                    <a:pt x="16" y="39"/>
                  </a:cubicBezTo>
                  <a:cubicBezTo>
                    <a:pt x="17" y="39"/>
                    <a:pt x="17" y="39"/>
                    <a:pt x="17" y="39"/>
                  </a:cubicBezTo>
                  <a:cubicBezTo>
                    <a:pt x="17" y="42"/>
                    <a:pt x="17" y="42"/>
                    <a:pt x="17" y="42"/>
                  </a:cubicBezTo>
                  <a:cubicBezTo>
                    <a:pt x="0" y="42"/>
                    <a:pt x="0" y="42"/>
                    <a:pt x="0" y="42"/>
                  </a:cubicBezTo>
                  <a:cubicBezTo>
                    <a:pt x="0" y="39"/>
                    <a:pt x="0" y="39"/>
                    <a:pt x="0" y="39"/>
                  </a:cubicBezTo>
                  <a:cubicBezTo>
                    <a:pt x="1" y="39"/>
                    <a:pt x="1" y="39"/>
                    <a:pt x="1" y="39"/>
                  </a:cubicBezTo>
                  <a:cubicBezTo>
                    <a:pt x="4" y="39"/>
                    <a:pt x="6" y="38"/>
                    <a:pt x="7" y="33"/>
                  </a:cubicBezTo>
                  <a:cubicBezTo>
                    <a:pt x="18" y="2"/>
                    <a:pt x="18" y="2"/>
                    <a:pt x="18" y="2"/>
                  </a:cubicBezTo>
                  <a:cubicBezTo>
                    <a:pt x="18" y="0"/>
                    <a:pt x="18" y="0"/>
                    <a:pt x="18" y="0"/>
                  </a:cubicBezTo>
                  <a:cubicBezTo>
                    <a:pt x="27" y="0"/>
                    <a:pt x="27" y="0"/>
                    <a:pt x="27" y="0"/>
                  </a:cubicBezTo>
                  <a:cubicBezTo>
                    <a:pt x="40" y="33"/>
                    <a:pt x="40" y="33"/>
                    <a:pt x="40" y="33"/>
                  </a:cubicBezTo>
                  <a:cubicBezTo>
                    <a:pt x="42" y="37"/>
                    <a:pt x="43" y="39"/>
                    <a:pt x="47" y="39"/>
                  </a:cubicBezTo>
                  <a:cubicBezTo>
                    <a:pt x="47" y="42"/>
                    <a:pt x="47" y="42"/>
                    <a:pt x="47" y="42"/>
                  </a:cubicBezTo>
                  <a:cubicBezTo>
                    <a:pt x="26" y="42"/>
                    <a:pt x="26" y="42"/>
                    <a:pt x="26" y="42"/>
                  </a:cubicBezTo>
                  <a:cubicBezTo>
                    <a:pt x="26" y="39"/>
                    <a:pt x="26" y="39"/>
                    <a:pt x="26" y="39"/>
                  </a:cubicBezTo>
                  <a:cubicBezTo>
                    <a:pt x="28" y="39"/>
                    <a:pt x="28" y="39"/>
                    <a:pt x="28" y="39"/>
                  </a:cubicBezTo>
                  <a:cubicBezTo>
                    <a:pt x="32" y="39"/>
                    <a:pt x="32" y="37"/>
                    <a:pt x="31" y="34"/>
                  </a:cubicBezTo>
                  <a:cubicBezTo>
                    <a:pt x="28" y="27"/>
                    <a:pt x="28" y="27"/>
                    <a:pt x="28" y="27"/>
                  </a:cubicBezTo>
                  <a:lnTo>
                    <a:pt x="14" y="27"/>
                  </a:lnTo>
                  <a:close/>
                  <a:moveTo>
                    <a:pt x="21" y="8"/>
                  </a:moveTo>
                  <a:cubicBezTo>
                    <a:pt x="15" y="23"/>
                    <a:pt x="15" y="23"/>
                    <a:pt x="15" y="23"/>
                  </a:cubicBezTo>
                  <a:cubicBezTo>
                    <a:pt x="27" y="23"/>
                    <a:pt x="27" y="23"/>
                    <a:pt x="27" y="23"/>
                  </a:cubicBezTo>
                  <a:lnTo>
                    <a:pt x="21"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9"/>
            <p:cNvSpPr>
              <a:spLocks/>
            </p:cNvSpPr>
            <p:nvPr userDrawn="1"/>
          </p:nvSpPr>
          <p:spPr bwMode="auto">
            <a:xfrm>
              <a:off x="7733137" y="6682691"/>
              <a:ext cx="49941" cy="51454"/>
            </a:xfrm>
            <a:custGeom>
              <a:avLst/>
              <a:gdLst/>
              <a:ahLst/>
              <a:cxnLst>
                <a:cxn ang="0">
                  <a:pos x="42" y="30"/>
                </a:cxn>
                <a:cxn ang="0">
                  <a:pos x="38" y="42"/>
                </a:cxn>
                <a:cxn ang="0">
                  <a:pos x="35" y="41"/>
                </a:cxn>
                <a:cxn ang="0">
                  <a:pos x="23" y="42"/>
                </a:cxn>
                <a:cxn ang="0">
                  <a:pos x="0" y="22"/>
                </a:cxn>
                <a:cxn ang="0">
                  <a:pos x="25" y="0"/>
                </a:cxn>
                <a:cxn ang="0">
                  <a:pos x="37" y="3"/>
                </a:cxn>
                <a:cxn ang="0">
                  <a:pos x="38" y="2"/>
                </a:cxn>
                <a:cxn ang="0">
                  <a:pos x="40" y="2"/>
                </a:cxn>
                <a:cxn ang="0">
                  <a:pos x="41" y="14"/>
                </a:cxn>
                <a:cxn ang="0">
                  <a:pos x="38" y="14"/>
                </a:cxn>
                <a:cxn ang="0">
                  <a:pos x="25" y="4"/>
                </a:cxn>
                <a:cxn ang="0">
                  <a:pos x="10" y="21"/>
                </a:cxn>
                <a:cxn ang="0">
                  <a:pos x="26" y="39"/>
                </a:cxn>
                <a:cxn ang="0">
                  <a:pos x="39" y="30"/>
                </a:cxn>
                <a:cxn ang="0">
                  <a:pos x="42" y="30"/>
                </a:cxn>
              </a:cxnLst>
              <a:rect l="0" t="0" r="r" b="b"/>
              <a:pathLst>
                <a:path w="42" h="42">
                  <a:moveTo>
                    <a:pt x="42" y="30"/>
                  </a:moveTo>
                  <a:cubicBezTo>
                    <a:pt x="41" y="33"/>
                    <a:pt x="40" y="38"/>
                    <a:pt x="38" y="42"/>
                  </a:cubicBezTo>
                  <a:cubicBezTo>
                    <a:pt x="37" y="41"/>
                    <a:pt x="36" y="41"/>
                    <a:pt x="35" y="41"/>
                  </a:cubicBezTo>
                  <a:cubicBezTo>
                    <a:pt x="32" y="41"/>
                    <a:pt x="28" y="42"/>
                    <a:pt x="23" y="42"/>
                  </a:cubicBezTo>
                  <a:cubicBezTo>
                    <a:pt x="10" y="42"/>
                    <a:pt x="0" y="33"/>
                    <a:pt x="0" y="22"/>
                  </a:cubicBezTo>
                  <a:cubicBezTo>
                    <a:pt x="0" y="10"/>
                    <a:pt x="11" y="0"/>
                    <a:pt x="25" y="0"/>
                  </a:cubicBezTo>
                  <a:cubicBezTo>
                    <a:pt x="31" y="0"/>
                    <a:pt x="36" y="3"/>
                    <a:pt x="37" y="3"/>
                  </a:cubicBezTo>
                  <a:cubicBezTo>
                    <a:pt x="38" y="3"/>
                    <a:pt x="38" y="3"/>
                    <a:pt x="38" y="2"/>
                  </a:cubicBezTo>
                  <a:cubicBezTo>
                    <a:pt x="40" y="2"/>
                    <a:pt x="40" y="2"/>
                    <a:pt x="40" y="2"/>
                  </a:cubicBezTo>
                  <a:cubicBezTo>
                    <a:pt x="41" y="14"/>
                    <a:pt x="41" y="14"/>
                    <a:pt x="41" y="14"/>
                  </a:cubicBezTo>
                  <a:cubicBezTo>
                    <a:pt x="38" y="14"/>
                    <a:pt x="38" y="14"/>
                    <a:pt x="38" y="14"/>
                  </a:cubicBezTo>
                  <a:cubicBezTo>
                    <a:pt x="36" y="7"/>
                    <a:pt x="31" y="4"/>
                    <a:pt x="25" y="4"/>
                  </a:cubicBezTo>
                  <a:cubicBezTo>
                    <a:pt x="16" y="4"/>
                    <a:pt x="10" y="11"/>
                    <a:pt x="10" y="21"/>
                  </a:cubicBezTo>
                  <a:cubicBezTo>
                    <a:pt x="10" y="31"/>
                    <a:pt x="17" y="39"/>
                    <a:pt x="26" y="39"/>
                  </a:cubicBezTo>
                  <a:cubicBezTo>
                    <a:pt x="32" y="39"/>
                    <a:pt x="37" y="36"/>
                    <a:pt x="39" y="30"/>
                  </a:cubicBezTo>
                  <a:lnTo>
                    <a:pt x="42" y="3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30"/>
            <p:cNvSpPr>
              <a:spLocks/>
            </p:cNvSpPr>
            <p:nvPr userDrawn="1"/>
          </p:nvSpPr>
          <p:spPr bwMode="auto">
            <a:xfrm>
              <a:off x="7788071" y="6684406"/>
              <a:ext cx="59929" cy="49739"/>
            </a:xfrm>
            <a:custGeom>
              <a:avLst/>
              <a:gdLst/>
              <a:ahLst/>
              <a:cxnLst>
                <a:cxn ang="0">
                  <a:pos x="31" y="38"/>
                </a:cxn>
                <a:cxn ang="0">
                  <a:pos x="36" y="33"/>
                </a:cxn>
                <a:cxn ang="0">
                  <a:pos x="36" y="22"/>
                </a:cxn>
                <a:cxn ang="0">
                  <a:pos x="15" y="22"/>
                </a:cxn>
                <a:cxn ang="0">
                  <a:pos x="15" y="33"/>
                </a:cxn>
                <a:cxn ang="0">
                  <a:pos x="20" y="38"/>
                </a:cxn>
                <a:cxn ang="0">
                  <a:pos x="21" y="38"/>
                </a:cxn>
                <a:cxn ang="0">
                  <a:pos x="21" y="41"/>
                </a:cxn>
                <a:cxn ang="0">
                  <a:pos x="0" y="41"/>
                </a:cxn>
                <a:cxn ang="0">
                  <a:pos x="0" y="38"/>
                </a:cxn>
                <a:cxn ang="0">
                  <a:pos x="1" y="38"/>
                </a:cxn>
                <a:cxn ang="0">
                  <a:pos x="6" y="33"/>
                </a:cxn>
                <a:cxn ang="0">
                  <a:pos x="6" y="8"/>
                </a:cxn>
                <a:cxn ang="0">
                  <a:pos x="1" y="3"/>
                </a:cxn>
                <a:cxn ang="0">
                  <a:pos x="0" y="3"/>
                </a:cxn>
                <a:cxn ang="0">
                  <a:pos x="0" y="0"/>
                </a:cxn>
                <a:cxn ang="0">
                  <a:pos x="21" y="0"/>
                </a:cxn>
                <a:cxn ang="0">
                  <a:pos x="21" y="3"/>
                </a:cxn>
                <a:cxn ang="0">
                  <a:pos x="20" y="3"/>
                </a:cxn>
                <a:cxn ang="0">
                  <a:pos x="15" y="8"/>
                </a:cxn>
                <a:cxn ang="0">
                  <a:pos x="15" y="18"/>
                </a:cxn>
                <a:cxn ang="0">
                  <a:pos x="36" y="18"/>
                </a:cxn>
                <a:cxn ang="0">
                  <a:pos x="36" y="8"/>
                </a:cxn>
                <a:cxn ang="0">
                  <a:pos x="31" y="3"/>
                </a:cxn>
                <a:cxn ang="0">
                  <a:pos x="31" y="3"/>
                </a:cxn>
                <a:cxn ang="0">
                  <a:pos x="31" y="0"/>
                </a:cxn>
                <a:cxn ang="0">
                  <a:pos x="51" y="0"/>
                </a:cxn>
                <a:cxn ang="0">
                  <a:pos x="51" y="3"/>
                </a:cxn>
                <a:cxn ang="0">
                  <a:pos x="50" y="3"/>
                </a:cxn>
                <a:cxn ang="0">
                  <a:pos x="45" y="8"/>
                </a:cxn>
                <a:cxn ang="0">
                  <a:pos x="45" y="33"/>
                </a:cxn>
                <a:cxn ang="0">
                  <a:pos x="50" y="38"/>
                </a:cxn>
                <a:cxn ang="0">
                  <a:pos x="51" y="38"/>
                </a:cxn>
                <a:cxn ang="0">
                  <a:pos x="51" y="41"/>
                </a:cxn>
                <a:cxn ang="0">
                  <a:pos x="31" y="41"/>
                </a:cxn>
                <a:cxn ang="0">
                  <a:pos x="31" y="38"/>
                </a:cxn>
              </a:cxnLst>
              <a:rect l="0" t="0" r="r" b="b"/>
              <a:pathLst>
                <a:path w="51" h="41">
                  <a:moveTo>
                    <a:pt x="31" y="38"/>
                  </a:moveTo>
                  <a:cubicBezTo>
                    <a:pt x="35" y="38"/>
                    <a:pt x="36" y="37"/>
                    <a:pt x="36" y="33"/>
                  </a:cubicBezTo>
                  <a:cubicBezTo>
                    <a:pt x="36" y="22"/>
                    <a:pt x="36" y="22"/>
                    <a:pt x="36" y="22"/>
                  </a:cubicBezTo>
                  <a:cubicBezTo>
                    <a:pt x="15" y="22"/>
                    <a:pt x="15" y="22"/>
                    <a:pt x="15" y="22"/>
                  </a:cubicBezTo>
                  <a:cubicBezTo>
                    <a:pt x="15" y="33"/>
                    <a:pt x="15" y="33"/>
                    <a:pt x="15" y="33"/>
                  </a:cubicBezTo>
                  <a:cubicBezTo>
                    <a:pt x="15" y="37"/>
                    <a:pt x="16" y="38"/>
                    <a:pt x="20" y="38"/>
                  </a:cubicBezTo>
                  <a:cubicBezTo>
                    <a:pt x="21" y="38"/>
                    <a:pt x="21" y="38"/>
                    <a:pt x="21" y="38"/>
                  </a:cubicBezTo>
                  <a:cubicBezTo>
                    <a:pt x="21" y="41"/>
                    <a:pt x="21" y="41"/>
                    <a:pt x="21" y="41"/>
                  </a:cubicBezTo>
                  <a:cubicBezTo>
                    <a:pt x="0" y="41"/>
                    <a:pt x="0" y="41"/>
                    <a:pt x="0" y="41"/>
                  </a:cubicBezTo>
                  <a:cubicBezTo>
                    <a:pt x="0" y="38"/>
                    <a:pt x="0" y="38"/>
                    <a:pt x="0" y="38"/>
                  </a:cubicBezTo>
                  <a:cubicBezTo>
                    <a:pt x="1" y="38"/>
                    <a:pt x="1" y="38"/>
                    <a:pt x="1" y="38"/>
                  </a:cubicBezTo>
                  <a:cubicBezTo>
                    <a:pt x="5" y="38"/>
                    <a:pt x="6" y="37"/>
                    <a:pt x="6" y="33"/>
                  </a:cubicBezTo>
                  <a:cubicBezTo>
                    <a:pt x="6" y="8"/>
                    <a:pt x="6" y="8"/>
                    <a:pt x="6" y="8"/>
                  </a:cubicBezTo>
                  <a:cubicBezTo>
                    <a:pt x="6" y="4"/>
                    <a:pt x="5" y="3"/>
                    <a:pt x="1" y="3"/>
                  </a:cubicBezTo>
                  <a:cubicBezTo>
                    <a:pt x="0" y="3"/>
                    <a:pt x="0" y="3"/>
                    <a:pt x="0" y="3"/>
                  </a:cubicBezTo>
                  <a:cubicBezTo>
                    <a:pt x="0" y="0"/>
                    <a:pt x="0" y="0"/>
                    <a:pt x="0" y="0"/>
                  </a:cubicBezTo>
                  <a:cubicBezTo>
                    <a:pt x="21" y="0"/>
                    <a:pt x="21" y="0"/>
                    <a:pt x="21" y="0"/>
                  </a:cubicBezTo>
                  <a:cubicBezTo>
                    <a:pt x="21" y="3"/>
                    <a:pt x="21" y="3"/>
                    <a:pt x="21" y="3"/>
                  </a:cubicBezTo>
                  <a:cubicBezTo>
                    <a:pt x="20" y="3"/>
                    <a:pt x="20" y="3"/>
                    <a:pt x="20" y="3"/>
                  </a:cubicBezTo>
                  <a:cubicBezTo>
                    <a:pt x="17" y="3"/>
                    <a:pt x="15" y="4"/>
                    <a:pt x="15" y="8"/>
                  </a:cubicBezTo>
                  <a:cubicBezTo>
                    <a:pt x="15" y="18"/>
                    <a:pt x="15" y="18"/>
                    <a:pt x="15" y="18"/>
                  </a:cubicBezTo>
                  <a:cubicBezTo>
                    <a:pt x="36" y="18"/>
                    <a:pt x="36" y="18"/>
                    <a:pt x="36" y="18"/>
                  </a:cubicBezTo>
                  <a:cubicBezTo>
                    <a:pt x="36" y="8"/>
                    <a:pt x="36" y="8"/>
                    <a:pt x="36" y="8"/>
                  </a:cubicBezTo>
                  <a:cubicBezTo>
                    <a:pt x="36" y="4"/>
                    <a:pt x="35" y="3"/>
                    <a:pt x="31" y="3"/>
                  </a:cubicBezTo>
                  <a:cubicBezTo>
                    <a:pt x="31" y="3"/>
                    <a:pt x="31" y="3"/>
                    <a:pt x="31" y="3"/>
                  </a:cubicBezTo>
                  <a:cubicBezTo>
                    <a:pt x="31" y="0"/>
                    <a:pt x="31" y="0"/>
                    <a:pt x="31" y="0"/>
                  </a:cubicBezTo>
                  <a:cubicBezTo>
                    <a:pt x="51" y="0"/>
                    <a:pt x="51" y="0"/>
                    <a:pt x="51" y="0"/>
                  </a:cubicBezTo>
                  <a:cubicBezTo>
                    <a:pt x="51" y="3"/>
                    <a:pt x="51" y="3"/>
                    <a:pt x="51" y="3"/>
                  </a:cubicBezTo>
                  <a:cubicBezTo>
                    <a:pt x="50" y="3"/>
                    <a:pt x="50" y="3"/>
                    <a:pt x="50" y="3"/>
                  </a:cubicBezTo>
                  <a:cubicBezTo>
                    <a:pt x="47" y="3"/>
                    <a:pt x="45" y="4"/>
                    <a:pt x="45" y="8"/>
                  </a:cubicBezTo>
                  <a:cubicBezTo>
                    <a:pt x="45" y="33"/>
                    <a:pt x="45" y="33"/>
                    <a:pt x="45" y="33"/>
                  </a:cubicBezTo>
                  <a:cubicBezTo>
                    <a:pt x="45" y="37"/>
                    <a:pt x="46" y="38"/>
                    <a:pt x="50" y="38"/>
                  </a:cubicBezTo>
                  <a:cubicBezTo>
                    <a:pt x="51" y="38"/>
                    <a:pt x="51" y="38"/>
                    <a:pt x="51" y="38"/>
                  </a:cubicBezTo>
                  <a:cubicBezTo>
                    <a:pt x="51" y="41"/>
                    <a:pt x="51" y="41"/>
                    <a:pt x="51" y="41"/>
                  </a:cubicBezTo>
                  <a:cubicBezTo>
                    <a:pt x="31" y="41"/>
                    <a:pt x="31" y="41"/>
                    <a:pt x="31" y="41"/>
                  </a:cubicBezTo>
                  <a:cubicBezTo>
                    <a:pt x="31" y="38"/>
                    <a:pt x="31" y="38"/>
                    <a:pt x="31" y="3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31"/>
            <p:cNvSpPr>
              <a:spLocks/>
            </p:cNvSpPr>
            <p:nvPr userDrawn="1"/>
          </p:nvSpPr>
          <p:spPr bwMode="auto">
            <a:xfrm>
              <a:off x="7854659" y="6684406"/>
              <a:ext cx="58264" cy="49739"/>
            </a:xfrm>
            <a:custGeom>
              <a:avLst/>
              <a:gdLst/>
              <a:ahLst/>
              <a:cxnLst>
                <a:cxn ang="0">
                  <a:pos x="33" y="0"/>
                </a:cxn>
                <a:cxn ang="0">
                  <a:pos x="49" y="0"/>
                </a:cxn>
                <a:cxn ang="0">
                  <a:pos x="49" y="3"/>
                </a:cxn>
                <a:cxn ang="0">
                  <a:pos x="49" y="3"/>
                </a:cxn>
                <a:cxn ang="0">
                  <a:pos x="43" y="8"/>
                </a:cxn>
                <a:cxn ang="0">
                  <a:pos x="43" y="24"/>
                </a:cxn>
                <a:cxn ang="0">
                  <a:pos x="25" y="41"/>
                </a:cxn>
                <a:cxn ang="0">
                  <a:pos x="6" y="27"/>
                </a:cxn>
                <a:cxn ang="0">
                  <a:pos x="6" y="7"/>
                </a:cxn>
                <a:cxn ang="0">
                  <a:pos x="1" y="3"/>
                </a:cxn>
                <a:cxn ang="0">
                  <a:pos x="0" y="3"/>
                </a:cxn>
                <a:cxn ang="0">
                  <a:pos x="0" y="0"/>
                </a:cxn>
                <a:cxn ang="0">
                  <a:pos x="20" y="0"/>
                </a:cxn>
                <a:cxn ang="0">
                  <a:pos x="20" y="3"/>
                </a:cxn>
                <a:cxn ang="0">
                  <a:pos x="19" y="3"/>
                </a:cxn>
                <a:cxn ang="0">
                  <a:pos x="15" y="7"/>
                </a:cxn>
                <a:cxn ang="0">
                  <a:pos x="15" y="27"/>
                </a:cxn>
                <a:cxn ang="0">
                  <a:pos x="26" y="37"/>
                </a:cxn>
                <a:cxn ang="0">
                  <a:pos x="39" y="25"/>
                </a:cxn>
                <a:cxn ang="0">
                  <a:pos x="39" y="10"/>
                </a:cxn>
                <a:cxn ang="0">
                  <a:pos x="34" y="3"/>
                </a:cxn>
                <a:cxn ang="0">
                  <a:pos x="33" y="3"/>
                </a:cxn>
                <a:cxn ang="0">
                  <a:pos x="33" y="0"/>
                </a:cxn>
              </a:cxnLst>
              <a:rect l="0" t="0" r="r" b="b"/>
              <a:pathLst>
                <a:path w="49" h="41">
                  <a:moveTo>
                    <a:pt x="33" y="0"/>
                  </a:moveTo>
                  <a:cubicBezTo>
                    <a:pt x="49" y="0"/>
                    <a:pt x="49" y="0"/>
                    <a:pt x="49" y="0"/>
                  </a:cubicBezTo>
                  <a:cubicBezTo>
                    <a:pt x="49" y="3"/>
                    <a:pt x="49" y="3"/>
                    <a:pt x="49" y="3"/>
                  </a:cubicBezTo>
                  <a:cubicBezTo>
                    <a:pt x="49" y="3"/>
                    <a:pt x="49" y="3"/>
                    <a:pt x="49" y="3"/>
                  </a:cubicBezTo>
                  <a:cubicBezTo>
                    <a:pt x="44" y="3"/>
                    <a:pt x="43" y="5"/>
                    <a:pt x="43" y="8"/>
                  </a:cubicBezTo>
                  <a:cubicBezTo>
                    <a:pt x="43" y="24"/>
                    <a:pt x="43" y="24"/>
                    <a:pt x="43" y="24"/>
                  </a:cubicBezTo>
                  <a:cubicBezTo>
                    <a:pt x="43" y="39"/>
                    <a:pt x="33" y="41"/>
                    <a:pt x="25" y="41"/>
                  </a:cubicBezTo>
                  <a:cubicBezTo>
                    <a:pt x="13" y="41"/>
                    <a:pt x="6" y="36"/>
                    <a:pt x="6" y="27"/>
                  </a:cubicBezTo>
                  <a:cubicBezTo>
                    <a:pt x="6" y="7"/>
                    <a:pt x="6" y="7"/>
                    <a:pt x="6" y="7"/>
                  </a:cubicBezTo>
                  <a:cubicBezTo>
                    <a:pt x="6" y="4"/>
                    <a:pt x="5" y="3"/>
                    <a:pt x="1" y="3"/>
                  </a:cubicBezTo>
                  <a:cubicBezTo>
                    <a:pt x="0" y="3"/>
                    <a:pt x="0" y="3"/>
                    <a:pt x="0" y="3"/>
                  </a:cubicBezTo>
                  <a:cubicBezTo>
                    <a:pt x="0" y="0"/>
                    <a:pt x="0" y="0"/>
                    <a:pt x="0" y="0"/>
                  </a:cubicBezTo>
                  <a:cubicBezTo>
                    <a:pt x="20" y="0"/>
                    <a:pt x="20" y="0"/>
                    <a:pt x="20" y="0"/>
                  </a:cubicBezTo>
                  <a:cubicBezTo>
                    <a:pt x="20" y="3"/>
                    <a:pt x="20" y="3"/>
                    <a:pt x="20" y="3"/>
                  </a:cubicBezTo>
                  <a:cubicBezTo>
                    <a:pt x="19" y="3"/>
                    <a:pt x="19" y="3"/>
                    <a:pt x="19" y="3"/>
                  </a:cubicBezTo>
                  <a:cubicBezTo>
                    <a:pt x="17" y="3"/>
                    <a:pt x="15" y="4"/>
                    <a:pt x="15" y="7"/>
                  </a:cubicBezTo>
                  <a:cubicBezTo>
                    <a:pt x="15" y="27"/>
                    <a:pt x="15" y="27"/>
                    <a:pt x="15" y="27"/>
                  </a:cubicBezTo>
                  <a:cubicBezTo>
                    <a:pt x="15" y="34"/>
                    <a:pt x="21" y="37"/>
                    <a:pt x="26" y="37"/>
                  </a:cubicBezTo>
                  <a:cubicBezTo>
                    <a:pt x="35" y="37"/>
                    <a:pt x="39" y="32"/>
                    <a:pt x="39" y="25"/>
                  </a:cubicBezTo>
                  <a:cubicBezTo>
                    <a:pt x="39" y="10"/>
                    <a:pt x="39" y="10"/>
                    <a:pt x="39" y="10"/>
                  </a:cubicBezTo>
                  <a:cubicBezTo>
                    <a:pt x="39" y="5"/>
                    <a:pt x="38" y="3"/>
                    <a:pt x="34" y="3"/>
                  </a:cubicBezTo>
                  <a:cubicBezTo>
                    <a:pt x="33" y="3"/>
                    <a:pt x="33" y="3"/>
                    <a:pt x="33" y="3"/>
                  </a:cubicBezTo>
                  <a:lnTo>
                    <a:pt x="3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32"/>
            <p:cNvSpPr>
              <a:spLocks/>
            </p:cNvSpPr>
            <p:nvPr userDrawn="1"/>
          </p:nvSpPr>
          <p:spPr bwMode="auto">
            <a:xfrm>
              <a:off x="7919582" y="6682691"/>
              <a:ext cx="34959" cy="51454"/>
            </a:xfrm>
            <a:custGeom>
              <a:avLst/>
              <a:gdLst/>
              <a:ahLst/>
              <a:cxnLst>
                <a:cxn ang="0">
                  <a:pos x="0" y="30"/>
                </a:cxn>
                <a:cxn ang="0">
                  <a:pos x="2" y="30"/>
                </a:cxn>
                <a:cxn ang="0">
                  <a:pos x="13" y="39"/>
                </a:cxn>
                <a:cxn ang="0">
                  <a:pos x="21" y="33"/>
                </a:cxn>
                <a:cxn ang="0">
                  <a:pos x="0" y="11"/>
                </a:cxn>
                <a:cxn ang="0">
                  <a:pos x="13" y="0"/>
                </a:cxn>
                <a:cxn ang="0">
                  <a:pos x="23" y="2"/>
                </a:cxn>
                <a:cxn ang="0">
                  <a:pos x="24" y="1"/>
                </a:cxn>
                <a:cxn ang="0">
                  <a:pos x="26" y="1"/>
                </a:cxn>
                <a:cxn ang="0">
                  <a:pos x="27" y="12"/>
                </a:cxn>
                <a:cxn ang="0">
                  <a:pos x="24" y="12"/>
                </a:cxn>
                <a:cxn ang="0">
                  <a:pos x="14" y="3"/>
                </a:cxn>
                <a:cxn ang="0">
                  <a:pos x="7" y="8"/>
                </a:cxn>
                <a:cxn ang="0">
                  <a:pos x="25" y="22"/>
                </a:cxn>
                <a:cxn ang="0">
                  <a:pos x="29" y="30"/>
                </a:cxn>
                <a:cxn ang="0">
                  <a:pos x="15" y="42"/>
                </a:cxn>
                <a:cxn ang="0">
                  <a:pos x="4" y="40"/>
                </a:cxn>
                <a:cxn ang="0">
                  <a:pos x="3" y="41"/>
                </a:cxn>
                <a:cxn ang="0">
                  <a:pos x="1" y="41"/>
                </a:cxn>
                <a:cxn ang="0">
                  <a:pos x="0" y="30"/>
                </a:cxn>
              </a:cxnLst>
              <a:rect l="0" t="0" r="r" b="b"/>
              <a:pathLst>
                <a:path w="29" h="42">
                  <a:moveTo>
                    <a:pt x="0" y="30"/>
                  </a:moveTo>
                  <a:cubicBezTo>
                    <a:pt x="2" y="30"/>
                    <a:pt x="2" y="30"/>
                    <a:pt x="2" y="30"/>
                  </a:cubicBezTo>
                  <a:cubicBezTo>
                    <a:pt x="4" y="36"/>
                    <a:pt x="8" y="39"/>
                    <a:pt x="13" y="39"/>
                  </a:cubicBezTo>
                  <a:cubicBezTo>
                    <a:pt x="17" y="39"/>
                    <a:pt x="21" y="37"/>
                    <a:pt x="21" y="33"/>
                  </a:cubicBezTo>
                  <a:cubicBezTo>
                    <a:pt x="21" y="23"/>
                    <a:pt x="0" y="24"/>
                    <a:pt x="0" y="11"/>
                  </a:cubicBezTo>
                  <a:cubicBezTo>
                    <a:pt x="0" y="5"/>
                    <a:pt x="5" y="0"/>
                    <a:pt x="13" y="0"/>
                  </a:cubicBezTo>
                  <a:cubicBezTo>
                    <a:pt x="18" y="0"/>
                    <a:pt x="22" y="2"/>
                    <a:pt x="23" y="2"/>
                  </a:cubicBezTo>
                  <a:cubicBezTo>
                    <a:pt x="23" y="2"/>
                    <a:pt x="24" y="2"/>
                    <a:pt x="24" y="1"/>
                  </a:cubicBezTo>
                  <a:cubicBezTo>
                    <a:pt x="26" y="1"/>
                    <a:pt x="26" y="1"/>
                    <a:pt x="26" y="1"/>
                  </a:cubicBezTo>
                  <a:cubicBezTo>
                    <a:pt x="27" y="12"/>
                    <a:pt x="27" y="12"/>
                    <a:pt x="27" y="12"/>
                  </a:cubicBezTo>
                  <a:cubicBezTo>
                    <a:pt x="24" y="12"/>
                    <a:pt x="24" y="12"/>
                    <a:pt x="24" y="12"/>
                  </a:cubicBezTo>
                  <a:cubicBezTo>
                    <a:pt x="23" y="7"/>
                    <a:pt x="19" y="3"/>
                    <a:pt x="14" y="3"/>
                  </a:cubicBezTo>
                  <a:cubicBezTo>
                    <a:pt x="10" y="3"/>
                    <a:pt x="7" y="5"/>
                    <a:pt x="7" y="8"/>
                  </a:cubicBezTo>
                  <a:cubicBezTo>
                    <a:pt x="7" y="14"/>
                    <a:pt x="18" y="15"/>
                    <a:pt x="25" y="22"/>
                  </a:cubicBezTo>
                  <a:cubicBezTo>
                    <a:pt x="28" y="25"/>
                    <a:pt x="29" y="27"/>
                    <a:pt x="29" y="30"/>
                  </a:cubicBezTo>
                  <a:cubicBezTo>
                    <a:pt x="29" y="37"/>
                    <a:pt x="23" y="42"/>
                    <a:pt x="15" y="42"/>
                  </a:cubicBezTo>
                  <a:cubicBezTo>
                    <a:pt x="10" y="42"/>
                    <a:pt x="5" y="40"/>
                    <a:pt x="4" y="40"/>
                  </a:cubicBezTo>
                  <a:cubicBezTo>
                    <a:pt x="4" y="40"/>
                    <a:pt x="3" y="41"/>
                    <a:pt x="3" y="41"/>
                  </a:cubicBezTo>
                  <a:cubicBezTo>
                    <a:pt x="1" y="41"/>
                    <a:pt x="1" y="41"/>
                    <a:pt x="1" y="41"/>
                  </a:cubicBezTo>
                  <a:lnTo>
                    <a:pt x="0" y="3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33"/>
            <p:cNvSpPr>
              <a:spLocks/>
            </p:cNvSpPr>
            <p:nvPr userDrawn="1"/>
          </p:nvSpPr>
          <p:spPr bwMode="auto">
            <a:xfrm>
              <a:off x="7959535" y="6684406"/>
              <a:ext cx="46611" cy="49739"/>
            </a:xfrm>
            <a:custGeom>
              <a:avLst/>
              <a:gdLst/>
              <a:ahLst/>
              <a:cxnLst>
                <a:cxn ang="0">
                  <a:pos x="31" y="4"/>
                </a:cxn>
                <a:cxn ang="0">
                  <a:pos x="17" y="4"/>
                </a:cxn>
                <a:cxn ang="0">
                  <a:pos x="17" y="18"/>
                </a:cxn>
                <a:cxn ang="0">
                  <a:pos x="27" y="18"/>
                </a:cxn>
                <a:cxn ang="0">
                  <a:pos x="32" y="14"/>
                </a:cxn>
                <a:cxn ang="0">
                  <a:pos x="35" y="14"/>
                </a:cxn>
                <a:cxn ang="0">
                  <a:pos x="35" y="27"/>
                </a:cxn>
                <a:cxn ang="0">
                  <a:pos x="32" y="27"/>
                </a:cxn>
                <a:cxn ang="0">
                  <a:pos x="26" y="22"/>
                </a:cxn>
                <a:cxn ang="0">
                  <a:pos x="17" y="22"/>
                </a:cxn>
                <a:cxn ang="0">
                  <a:pos x="17" y="34"/>
                </a:cxn>
                <a:cxn ang="0">
                  <a:pos x="19" y="37"/>
                </a:cxn>
                <a:cxn ang="0">
                  <a:pos x="30" y="37"/>
                </a:cxn>
                <a:cxn ang="0">
                  <a:pos x="37" y="30"/>
                </a:cxn>
                <a:cxn ang="0">
                  <a:pos x="40" y="30"/>
                </a:cxn>
                <a:cxn ang="0">
                  <a:pos x="39" y="41"/>
                </a:cxn>
                <a:cxn ang="0">
                  <a:pos x="0" y="41"/>
                </a:cxn>
                <a:cxn ang="0">
                  <a:pos x="0" y="38"/>
                </a:cxn>
                <a:cxn ang="0">
                  <a:pos x="3" y="38"/>
                </a:cxn>
                <a:cxn ang="0">
                  <a:pos x="8" y="33"/>
                </a:cxn>
                <a:cxn ang="0">
                  <a:pos x="8" y="8"/>
                </a:cxn>
                <a:cxn ang="0">
                  <a:pos x="2" y="3"/>
                </a:cxn>
                <a:cxn ang="0">
                  <a:pos x="2" y="3"/>
                </a:cxn>
                <a:cxn ang="0">
                  <a:pos x="2" y="0"/>
                </a:cxn>
                <a:cxn ang="0">
                  <a:pos x="37" y="0"/>
                </a:cxn>
                <a:cxn ang="0">
                  <a:pos x="38" y="10"/>
                </a:cxn>
                <a:cxn ang="0">
                  <a:pos x="35" y="10"/>
                </a:cxn>
                <a:cxn ang="0">
                  <a:pos x="31" y="4"/>
                </a:cxn>
              </a:cxnLst>
              <a:rect l="0" t="0" r="r" b="b"/>
              <a:pathLst>
                <a:path w="40" h="41">
                  <a:moveTo>
                    <a:pt x="31" y="4"/>
                  </a:moveTo>
                  <a:cubicBezTo>
                    <a:pt x="17" y="4"/>
                    <a:pt x="17" y="4"/>
                    <a:pt x="17" y="4"/>
                  </a:cubicBezTo>
                  <a:cubicBezTo>
                    <a:pt x="17" y="18"/>
                    <a:pt x="17" y="18"/>
                    <a:pt x="17" y="18"/>
                  </a:cubicBezTo>
                  <a:cubicBezTo>
                    <a:pt x="27" y="18"/>
                    <a:pt x="27" y="18"/>
                    <a:pt x="27" y="18"/>
                  </a:cubicBezTo>
                  <a:cubicBezTo>
                    <a:pt x="31" y="18"/>
                    <a:pt x="32" y="17"/>
                    <a:pt x="32" y="14"/>
                  </a:cubicBezTo>
                  <a:cubicBezTo>
                    <a:pt x="35" y="14"/>
                    <a:pt x="35" y="14"/>
                    <a:pt x="35" y="14"/>
                  </a:cubicBezTo>
                  <a:cubicBezTo>
                    <a:pt x="35" y="27"/>
                    <a:pt x="35" y="27"/>
                    <a:pt x="35" y="27"/>
                  </a:cubicBezTo>
                  <a:cubicBezTo>
                    <a:pt x="32" y="27"/>
                    <a:pt x="32" y="27"/>
                    <a:pt x="32" y="27"/>
                  </a:cubicBezTo>
                  <a:cubicBezTo>
                    <a:pt x="32" y="23"/>
                    <a:pt x="31" y="22"/>
                    <a:pt x="26" y="22"/>
                  </a:cubicBezTo>
                  <a:cubicBezTo>
                    <a:pt x="17" y="22"/>
                    <a:pt x="17" y="22"/>
                    <a:pt x="17" y="22"/>
                  </a:cubicBezTo>
                  <a:cubicBezTo>
                    <a:pt x="17" y="34"/>
                    <a:pt x="17" y="34"/>
                    <a:pt x="17" y="34"/>
                  </a:cubicBezTo>
                  <a:cubicBezTo>
                    <a:pt x="17" y="36"/>
                    <a:pt x="17" y="37"/>
                    <a:pt x="19" y="37"/>
                  </a:cubicBezTo>
                  <a:cubicBezTo>
                    <a:pt x="30" y="37"/>
                    <a:pt x="30" y="37"/>
                    <a:pt x="30" y="37"/>
                  </a:cubicBezTo>
                  <a:cubicBezTo>
                    <a:pt x="34" y="37"/>
                    <a:pt x="36" y="36"/>
                    <a:pt x="37" y="30"/>
                  </a:cubicBezTo>
                  <a:cubicBezTo>
                    <a:pt x="40" y="30"/>
                    <a:pt x="40" y="30"/>
                    <a:pt x="40" y="30"/>
                  </a:cubicBezTo>
                  <a:cubicBezTo>
                    <a:pt x="39" y="41"/>
                    <a:pt x="39" y="41"/>
                    <a:pt x="39" y="41"/>
                  </a:cubicBezTo>
                  <a:cubicBezTo>
                    <a:pt x="0" y="41"/>
                    <a:pt x="0" y="41"/>
                    <a:pt x="0" y="41"/>
                  </a:cubicBezTo>
                  <a:cubicBezTo>
                    <a:pt x="0" y="38"/>
                    <a:pt x="0" y="38"/>
                    <a:pt x="0" y="38"/>
                  </a:cubicBezTo>
                  <a:cubicBezTo>
                    <a:pt x="3" y="38"/>
                    <a:pt x="3" y="38"/>
                    <a:pt x="3" y="38"/>
                  </a:cubicBezTo>
                  <a:cubicBezTo>
                    <a:pt x="7" y="38"/>
                    <a:pt x="8" y="37"/>
                    <a:pt x="8" y="33"/>
                  </a:cubicBezTo>
                  <a:cubicBezTo>
                    <a:pt x="8" y="8"/>
                    <a:pt x="8" y="8"/>
                    <a:pt x="8" y="8"/>
                  </a:cubicBezTo>
                  <a:cubicBezTo>
                    <a:pt x="8" y="4"/>
                    <a:pt x="7" y="3"/>
                    <a:pt x="2" y="3"/>
                  </a:cubicBezTo>
                  <a:cubicBezTo>
                    <a:pt x="2" y="3"/>
                    <a:pt x="2" y="3"/>
                    <a:pt x="2" y="3"/>
                  </a:cubicBezTo>
                  <a:cubicBezTo>
                    <a:pt x="2" y="0"/>
                    <a:pt x="2" y="0"/>
                    <a:pt x="2" y="0"/>
                  </a:cubicBezTo>
                  <a:cubicBezTo>
                    <a:pt x="37" y="0"/>
                    <a:pt x="37" y="0"/>
                    <a:pt x="37" y="0"/>
                  </a:cubicBezTo>
                  <a:cubicBezTo>
                    <a:pt x="38" y="10"/>
                    <a:pt x="38" y="10"/>
                    <a:pt x="38" y="10"/>
                  </a:cubicBezTo>
                  <a:cubicBezTo>
                    <a:pt x="35" y="10"/>
                    <a:pt x="35" y="10"/>
                    <a:pt x="35" y="10"/>
                  </a:cubicBezTo>
                  <a:cubicBezTo>
                    <a:pt x="35" y="5"/>
                    <a:pt x="34" y="4"/>
                    <a:pt x="31"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34"/>
            <p:cNvSpPr>
              <a:spLocks/>
            </p:cNvSpPr>
            <p:nvPr userDrawn="1"/>
          </p:nvSpPr>
          <p:spPr bwMode="auto">
            <a:xfrm>
              <a:off x="8012805" y="6682691"/>
              <a:ext cx="51605" cy="51454"/>
            </a:xfrm>
            <a:custGeom>
              <a:avLst/>
              <a:gdLst/>
              <a:ahLst/>
              <a:cxnLst>
                <a:cxn ang="0">
                  <a:pos x="26" y="34"/>
                </a:cxn>
                <a:cxn ang="0">
                  <a:pos x="32" y="39"/>
                </a:cxn>
                <a:cxn ang="0">
                  <a:pos x="33" y="39"/>
                </a:cxn>
                <a:cxn ang="0">
                  <a:pos x="33" y="42"/>
                </a:cxn>
                <a:cxn ang="0">
                  <a:pos x="10" y="42"/>
                </a:cxn>
                <a:cxn ang="0">
                  <a:pos x="10" y="39"/>
                </a:cxn>
                <a:cxn ang="0">
                  <a:pos x="12" y="39"/>
                </a:cxn>
                <a:cxn ang="0">
                  <a:pos x="17" y="34"/>
                </a:cxn>
                <a:cxn ang="0">
                  <a:pos x="17" y="5"/>
                </a:cxn>
                <a:cxn ang="0">
                  <a:pos x="10" y="5"/>
                </a:cxn>
                <a:cxn ang="0">
                  <a:pos x="3" y="12"/>
                </a:cxn>
                <a:cxn ang="0">
                  <a:pos x="0" y="12"/>
                </a:cxn>
                <a:cxn ang="0">
                  <a:pos x="1" y="0"/>
                </a:cxn>
                <a:cxn ang="0">
                  <a:pos x="3" y="0"/>
                </a:cxn>
                <a:cxn ang="0">
                  <a:pos x="4" y="1"/>
                </a:cxn>
                <a:cxn ang="0">
                  <a:pos x="6" y="1"/>
                </a:cxn>
                <a:cxn ang="0">
                  <a:pos x="37" y="1"/>
                </a:cxn>
                <a:cxn ang="0">
                  <a:pos x="40" y="0"/>
                </a:cxn>
                <a:cxn ang="0">
                  <a:pos x="42" y="0"/>
                </a:cxn>
                <a:cxn ang="0">
                  <a:pos x="43" y="12"/>
                </a:cxn>
                <a:cxn ang="0">
                  <a:pos x="41" y="12"/>
                </a:cxn>
                <a:cxn ang="0">
                  <a:pos x="34" y="5"/>
                </a:cxn>
                <a:cxn ang="0">
                  <a:pos x="26" y="5"/>
                </a:cxn>
                <a:cxn ang="0">
                  <a:pos x="26" y="34"/>
                </a:cxn>
              </a:cxnLst>
              <a:rect l="0" t="0" r="r" b="b"/>
              <a:pathLst>
                <a:path w="43" h="42">
                  <a:moveTo>
                    <a:pt x="26" y="34"/>
                  </a:moveTo>
                  <a:cubicBezTo>
                    <a:pt x="26" y="38"/>
                    <a:pt x="27" y="39"/>
                    <a:pt x="32" y="39"/>
                  </a:cubicBezTo>
                  <a:cubicBezTo>
                    <a:pt x="33" y="39"/>
                    <a:pt x="33" y="39"/>
                    <a:pt x="33" y="39"/>
                  </a:cubicBezTo>
                  <a:cubicBezTo>
                    <a:pt x="33" y="42"/>
                    <a:pt x="33" y="42"/>
                    <a:pt x="33" y="42"/>
                  </a:cubicBezTo>
                  <a:cubicBezTo>
                    <a:pt x="10" y="42"/>
                    <a:pt x="10" y="42"/>
                    <a:pt x="10" y="42"/>
                  </a:cubicBezTo>
                  <a:cubicBezTo>
                    <a:pt x="10" y="39"/>
                    <a:pt x="10" y="39"/>
                    <a:pt x="10" y="39"/>
                  </a:cubicBezTo>
                  <a:cubicBezTo>
                    <a:pt x="12" y="39"/>
                    <a:pt x="12" y="39"/>
                    <a:pt x="12" y="39"/>
                  </a:cubicBezTo>
                  <a:cubicBezTo>
                    <a:pt x="16" y="39"/>
                    <a:pt x="17" y="38"/>
                    <a:pt x="17" y="34"/>
                  </a:cubicBezTo>
                  <a:cubicBezTo>
                    <a:pt x="17" y="5"/>
                    <a:pt x="17" y="5"/>
                    <a:pt x="17" y="5"/>
                  </a:cubicBezTo>
                  <a:cubicBezTo>
                    <a:pt x="10" y="5"/>
                    <a:pt x="10" y="5"/>
                    <a:pt x="10" y="5"/>
                  </a:cubicBezTo>
                  <a:cubicBezTo>
                    <a:pt x="5" y="5"/>
                    <a:pt x="4" y="6"/>
                    <a:pt x="3" y="12"/>
                  </a:cubicBezTo>
                  <a:cubicBezTo>
                    <a:pt x="0" y="12"/>
                    <a:pt x="0" y="12"/>
                    <a:pt x="0" y="12"/>
                  </a:cubicBezTo>
                  <a:cubicBezTo>
                    <a:pt x="1" y="0"/>
                    <a:pt x="1" y="0"/>
                    <a:pt x="1" y="0"/>
                  </a:cubicBezTo>
                  <a:cubicBezTo>
                    <a:pt x="3" y="0"/>
                    <a:pt x="3" y="0"/>
                    <a:pt x="3" y="0"/>
                  </a:cubicBezTo>
                  <a:cubicBezTo>
                    <a:pt x="4" y="1"/>
                    <a:pt x="4" y="1"/>
                    <a:pt x="4" y="1"/>
                  </a:cubicBezTo>
                  <a:cubicBezTo>
                    <a:pt x="5" y="1"/>
                    <a:pt x="5" y="1"/>
                    <a:pt x="6" y="1"/>
                  </a:cubicBezTo>
                  <a:cubicBezTo>
                    <a:pt x="37" y="1"/>
                    <a:pt x="37" y="1"/>
                    <a:pt x="37" y="1"/>
                  </a:cubicBezTo>
                  <a:cubicBezTo>
                    <a:pt x="39" y="1"/>
                    <a:pt x="39" y="1"/>
                    <a:pt x="40" y="0"/>
                  </a:cubicBezTo>
                  <a:cubicBezTo>
                    <a:pt x="42" y="0"/>
                    <a:pt x="42" y="0"/>
                    <a:pt x="42" y="0"/>
                  </a:cubicBezTo>
                  <a:cubicBezTo>
                    <a:pt x="43" y="12"/>
                    <a:pt x="43" y="12"/>
                    <a:pt x="43" y="12"/>
                  </a:cubicBezTo>
                  <a:cubicBezTo>
                    <a:pt x="41" y="12"/>
                    <a:pt x="41" y="12"/>
                    <a:pt x="41" y="12"/>
                  </a:cubicBezTo>
                  <a:cubicBezTo>
                    <a:pt x="40" y="6"/>
                    <a:pt x="39" y="5"/>
                    <a:pt x="34" y="5"/>
                  </a:cubicBezTo>
                  <a:cubicBezTo>
                    <a:pt x="26" y="5"/>
                    <a:pt x="26" y="5"/>
                    <a:pt x="26" y="5"/>
                  </a:cubicBezTo>
                  <a:lnTo>
                    <a:pt x="26" y="3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35"/>
            <p:cNvSpPr>
              <a:spLocks/>
            </p:cNvSpPr>
            <p:nvPr userDrawn="1"/>
          </p:nvSpPr>
          <p:spPr bwMode="auto">
            <a:xfrm>
              <a:off x="8071069" y="6682691"/>
              <a:ext cx="51605" cy="51454"/>
            </a:xfrm>
            <a:custGeom>
              <a:avLst/>
              <a:gdLst/>
              <a:ahLst/>
              <a:cxnLst>
                <a:cxn ang="0">
                  <a:pos x="27" y="34"/>
                </a:cxn>
                <a:cxn ang="0">
                  <a:pos x="32" y="39"/>
                </a:cxn>
                <a:cxn ang="0">
                  <a:pos x="34" y="39"/>
                </a:cxn>
                <a:cxn ang="0">
                  <a:pos x="34" y="42"/>
                </a:cxn>
                <a:cxn ang="0">
                  <a:pos x="11" y="42"/>
                </a:cxn>
                <a:cxn ang="0">
                  <a:pos x="11" y="39"/>
                </a:cxn>
                <a:cxn ang="0">
                  <a:pos x="13" y="39"/>
                </a:cxn>
                <a:cxn ang="0">
                  <a:pos x="18" y="34"/>
                </a:cxn>
                <a:cxn ang="0">
                  <a:pos x="18" y="5"/>
                </a:cxn>
                <a:cxn ang="0">
                  <a:pos x="10" y="5"/>
                </a:cxn>
                <a:cxn ang="0">
                  <a:pos x="3" y="12"/>
                </a:cxn>
                <a:cxn ang="0">
                  <a:pos x="0" y="12"/>
                </a:cxn>
                <a:cxn ang="0">
                  <a:pos x="2" y="0"/>
                </a:cxn>
                <a:cxn ang="0">
                  <a:pos x="4" y="0"/>
                </a:cxn>
                <a:cxn ang="0">
                  <a:pos x="5" y="1"/>
                </a:cxn>
                <a:cxn ang="0">
                  <a:pos x="7" y="1"/>
                </a:cxn>
                <a:cxn ang="0">
                  <a:pos x="38" y="1"/>
                </a:cxn>
                <a:cxn ang="0">
                  <a:pos x="41" y="0"/>
                </a:cxn>
                <a:cxn ang="0">
                  <a:pos x="43" y="0"/>
                </a:cxn>
                <a:cxn ang="0">
                  <a:pos x="44" y="12"/>
                </a:cxn>
                <a:cxn ang="0">
                  <a:pos x="41" y="12"/>
                </a:cxn>
                <a:cxn ang="0">
                  <a:pos x="34" y="5"/>
                </a:cxn>
                <a:cxn ang="0">
                  <a:pos x="27" y="5"/>
                </a:cxn>
                <a:cxn ang="0">
                  <a:pos x="27" y="34"/>
                </a:cxn>
              </a:cxnLst>
              <a:rect l="0" t="0" r="r" b="b"/>
              <a:pathLst>
                <a:path w="44" h="42">
                  <a:moveTo>
                    <a:pt x="27" y="34"/>
                  </a:moveTo>
                  <a:cubicBezTo>
                    <a:pt x="27" y="38"/>
                    <a:pt x="28" y="39"/>
                    <a:pt x="32" y="39"/>
                  </a:cubicBezTo>
                  <a:cubicBezTo>
                    <a:pt x="34" y="39"/>
                    <a:pt x="34" y="39"/>
                    <a:pt x="34" y="39"/>
                  </a:cubicBezTo>
                  <a:cubicBezTo>
                    <a:pt x="34" y="42"/>
                    <a:pt x="34" y="42"/>
                    <a:pt x="34" y="42"/>
                  </a:cubicBezTo>
                  <a:cubicBezTo>
                    <a:pt x="11" y="42"/>
                    <a:pt x="11" y="42"/>
                    <a:pt x="11" y="42"/>
                  </a:cubicBezTo>
                  <a:cubicBezTo>
                    <a:pt x="11" y="39"/>
                    <a:pt x="11" y="39"/>
                    <a:pt x="11" y="39"/>
                  </a:cubicBezTo>
                  <a:cubicBezTo>
                    <a:pt x="13" y="39"/>
                    <a:pt x="13" y="39"/>
                    <a:pt x="13" y="39"/>
                  </a:cubicBezTo>
                  <a:cubicBezTo>
                    <a:pt x="16" y="39"/>
                    <a:pt x="18" y="38"/>
                    <a:pt x="18" y="34"/>
                  </a:cubicBezTo>
                  <a:cubicBezTo>
                    <a:pt x="18" y="5"/>
                    <a:pt x="18" y="5"/>
                    <a:pt x="18" y="5"/>
                  </a:cubicBezTo>
                  <a:cubicBezTo>
                    <a:pt x="10" y="5"/>
                    <a:pt x="10" y="5"/>
                    <a:pt x="10" y="5"/>
                  </a:cubicBezTo>
                  <a:cubicBezTo>
                    <a:pt x="5" y="5"/>
                    <a:pt x="4" y="6"/>
                    <a:pt x="3" y="12"/>
                  </a:cubicBezTo>
                  <a:cubicBezTo>
                    <a:pt x="0" y="12"/>
                    <a:pt x="0" y="12"/>
                    <a:pt x="0" y="12"/>
                  </a:cubicBezTo>
                  <a:cubicBezTo>
                    <a:pt x="2" y="0"/>
                    <a:pt x="2" y="0"/>
                    <a:pt x="2" y="0"/>
                  </a:cubicBezTo>
                  <a:cubicBezTo>
                    <a:pt x="4" y="0"/>
                    <a:pt x="4" y="0"/>
                    <a:pt x="4" y="0"/>
                  </a:cubicBezTo>
                  <a:cubicBezTo>
                    <a:pt x="4" y="1"/>
                    <a:pt x="5" y="1"/>
                    <a:pt x="5" y="1"/>
                  </a:cubicBezTo>
                  <a:cubicBezTo>
                    <a:pt x="5" y="1"/>
                    <a:pt x="6" y="1"/>
                    <a:pt x="7" y="1"/>
                  </a:cubicBezTo>
                  <a:cubicBezTo>
                    <a:pt x="38" y="1"/>
                    <a:pt x="38" y="1"/>
                    <a:pt x="38" y="1"/>
                  </a:cubicBezTo>
                  <a:cubicBezTo>
                    <a:pt x="39" y="1"/>
                    <a:pt x="40" y="1"/>
                    <a:pt x="41" y="0"/>
                  </a:cubicBezTo>
                  <a:cubicBezTo>
                    <a:pt x="43" y="0"/>
                    <a:pt x="43" y="0"/>
                    <a:pt x="43" y="0"/>
                  </a:cubicBezTo>
                  <a:cubicBezTo>
                    <a:pt x="44" y="12"/>
                    <a:pt x="44" y="12"/>
                    <a:pt x="44" y="12"/>
                  </a:cubicBezTo>
                  <a:cubicBezTo>
                    <a:pt x="41" y="12"/>
                    <a:pt x="41" y="12"/>
                    <a:pt x="41" y="12"/>
                  </a:cubicBezTo>
                  <a:cubicBezTo>
                    <a:pt x="40" y="6"/>
                    <a:pt x="39" y="5"/>
                    <a:pt x="34" y="5"/>
                  </a:cubicBezTo>
                  <a:cubicBezTo>
                    <a:pt x="27" y="5"/>
                    <a:pt x="27" y="5"/>
                    <a:pt x="27" y="5"/>
                  </a:cubicBezTo>
                  <a:lnTo>
                    <a:pt x="27" y="3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36"/>
            <p:cNvSpPr>
              <a:spLocks/>
            </p:cNvSpPr>
            <p:nvPr userDrawn="1"/>
          </p:nvSpPr>
          <p:spPr bwMode="auto">
            <a:xfrm>
              <a:off x="8130998" y="6682691"/>
              <a:ext cx="34959" cy="51454"/>
            </a:xfrm>
            <a:custGeom>
              <a:avLst/>
              <a:gdLst/>
              <a:ahLst/>
              <a:cxnLst>
                <a:cxn ang="0">
                  <a:pos x="0" y="30"/>
                </a:cxn>
                <a:cxn ang="0">
                  <a:pos x="2" y="30"/>
                </a:cxn>
                <a:cxn ang="0">
                  <a:pos x="13" y="39"/>
                </a:cxn>
                <a:cxn ang="0">
                  <a:pos x="21" y="33"/>
                </a:cxn>
                <a:cxn ang="0">
                  <a:pos x="0" y="11"/>
                </a:cxn>
                <a:cxn ang="0">
                  <a:pos x="13" y="0"/>
                </a:cxn>
                <a:cxn ang="0">
                  <a:pos x="23" y="2"/>
                </a:cxn>
                <a:cxn ang="0">
                  <a:pos x="24" y="1"/>
                </a:cxn>
                <a:cxn ang="0">
                  <a:pos x="26" y="1"/>
                </a:cxn>
                <a:cxn ang="0">
                  <a:pos x="27" y="12"/>
                </a:cxn>
                <a:cxn ang="0">
                  <a:pos x="24" y="12"/>
                </a:cxn>
                <a:cxn ang="0">
                  <a:pos x="14" y="3"/>
                </a:cxn>
                <a:cxn ang="0">
                  <a:pos x="8" y="8"/>
                </a:cxn>
                <a:cxn ang="0">
                  <a:pos x="26" y="22"/>
                </a:cxn>
                <a:cxn ang="0">
                  <a:pos x="29" y="30"/>
                </a:cxn>
                <a:cxn ang="0">
                  <a:pos x="15" y="42"/>
                </a:cxn>
                <a:cxn ang="0">
                  <a:pos x="4" y="40"/>
                </a:cxn>
                <a:cxn ang="0">
                  <a:pos x="3" y="41"/>
                </a:cxn>
                <a:cxn ang="0">
                  <a:pos x="1" y="41"/>
                </a:cxn>
                <a:cxn ang="0">
                  <a:pos x="0" y="30"/>
                </a:cxn>
              </a:cxnLst>
              <a:rect l="0" t="0" r="r" b="b"/>
              <a:pathLst>
                <a:path w="29" h="42">
                  <a:moveTo>
                    <a:pt x="0" y="30"/>
                  </a:moveTo>
                  <a:cubicBezTo>
                    <a:pt x="2" y="30"/>
                    <a:pt x="2" y="30"/>
                    <a:pt x="2" y="30"/>
                  </a:cubicBezTo>
                  <a:cubicBezTo>
                    <a:pt x="4" y="36"/>
                    <a:pt x="8" y="39"/>
                    <a:pt x="13" y="39"/>
                  </a:cubicBezTo>
                  <a:cubicBezTo>
                    <a:pt x="18" y="39"/>
                    <a:pt x="21" y="37"/>
                    <a:pt x="21" y="33"/>
                  </a:cubicBezTo>
                  <a:cubicBezTo>
                    <a:pt x="21" y="23"/>
                    <a:pt x="0" y="24"/>
                    <a:pt x="0" y="11"/>
                  </a:cubicBezTo>
                  <a:cubicBezTo>
                    <a:pt x="0" y="5"/>
                    <a:pt x="6" y="0"/>
                    <a:pt x="13" y="0"/>
                  </a:cubicBezTo>
                  <a:cubicBezTo>
                    <a:pt x="18" y="0"/>
                    <a:pt x="22" y="2"/>
                    <a:pt x="23" y="2"/>
                  </a:cubicBezTo>
                  <a:cubicBezTo>
                    <a:pt x="23" y="2"/>
                    <a:pt x="24" y="2"/>
                    <a:pt x="24" y="1"/>
                  </a:cubicBezTo>
                  <a:cubicBezTo>
                    <a:pt x="26" y="1"/>
                    <a:pt x="26" y="1"/>
                    <a:pt x="26" y="1"/>
                  </a:cubicBezTo>
                  <a:cubicBezTo>
                    <a:pt x="27" y="12"/>
                    <a:pt x="27" y="12"/>
                    <a:pt x="27" y="12"/>
                  </a:cubicBezTo>
                  <a:cubicBezTo>
                    <a:pt x="24" y="12"/>
                    <a:pt x="24" y="12"/>
                    <a:pt x="24" y="12"/>
                  </a:cubicBezTo>
                  <a:cubicBezTo>
                    <a:pt x="23" y="7"/>
                    <a:pt x="19" y="3"/>
                    <a:pt x="14" y="3"/>
                  </a:cubicBezTo>
                  <a:cubicBezTo>
                    <a:pt x="10" y="3"/>
                    <a:pt x="8" y="5"/>
                    <a:pt x="8" y="8"/>
                  </a:cubicBezTo>
                  <a:cubicBezTo>
                    <a:pt x="8" y="14"/>
                    <a:pt x="18" y="15"/>
                    <a:pt x="26" y="22"/>
                  </a:cubicBezTo>
                  <a:cubicBezTo>
                    <a:pt x="28" y="25"/>
                    <a:pt x="29" y="27"/>
                    <a:pt x="29" y="30"/>
                  </a:cubicBezTo>
                  <a:cubicBezTo>
                    <a:pt x="29" y="37"/>
                    <a:pt x="23" y="42"/>
                    <a:pt x="15" y="42"/>
                  </a:cubicBezTo>
                  <a:cubicBezTo>
                    <a:pt x="10" y="42"/>
                    <a:pt x="6" y="40"/>
                    <a:pt x="4" y="40"/>
                  </a:cubicBezTo>
                  <a:cubicBezTo>
                    <a:pt x="4" y="40"/>
                    <a:pt x="3" y="41"/>
                    <a:pt x="3" y="41"/>
                  </a:cubicBezTo>
                  <a:cubicBezTo>
                    <a:pt x="1" y="41"/>
                    <a:pt x="1" y="41"/>
                    <a:pt x="1" y="41"/>
                  </a:cubicBezTo>
                  <a:lnTo>
                    <a:pt x="0" y="3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37"/>
            <p:cNvSpPr>
              <a:spLocks/>
            </p:cNvSpPr>
            <p:nvPr userDrawn="1"/>
          </p:nvSpPr>
          <p:spPr bwMode="auto">
            <a:xfrm>
              <a:off x="8197586" y="6668969"/>
              <a:ext cx="31629" cy="65176"/>
            </a:xfrm>
            <a:custGeom>
              <a:avLst/>
              <a:gdLst/>
              <a:ahLst/>
              <a:cxnLst>
                <a:cxn ang="0">
                  <a:pos x="0" y="0"/>
                </a:cxn>
                <a:cxn ang="0">
                  <a:pos x="27" y="0"/>
                </a:cxn>
                <a:cxn ang="0">
                  <a:pos x="27" y="3"/>
                </a:cxn>
                <a:cxn ang="0">
                  <a:pos x="26" y="3"/>
                </a:cxn>
                <a:cxn ang="0">
                  <a:pos x="19" y="10"/>
                </a:cxn>
                <a:cxn ang="0">
                  <a:pos x="19" y="44"/>
                </a:cxn>
                <a:cxn ang="0">
                  <a:pos x="26" y="50"/>
                </a:cxn>
                <a:cxn ang="0">
                  <a:pos x="27" y="50"/>
                </a:cxn>
                <a:cxn ang="0">
                  <a:pos x="27" y="54"/>
                </a:cxn>
                <a:cxn ang="0">
                  <a:pos x="0" y="54"/>
                </a:cxn>
                <a:cxn ang="0">
                  <a:pos x="0" y="50"/>
                </a:cxn>
                <a:cxn ang="0">
                  <a:pos x="1" y="50"/>
                </a:cxn>
                <a:cxn ang="0">
                  <a:pos x="7" y="44"/>
                </a:cxn>
                <a:cxn ang="0">
                  <a:pos x="7" y="10"/>
                </a:cxn>
                <a:cxn ang="0">
                  <a:pos x="1" y="3"/>
                </a:cxn>
                <a:cxn ang="0">
                  <a:pos x="0" y="3"/>
                </a:cxn>
                <a:cxn ang="0">
                  <a:pos x="0" y="0"/>
                </a:cxn>
              </a:cxnLst>
              <a:rect l="0" t="0" r="r" b="b"/>
              <a:pathLst>
                <a:path w="27" h="54">
                  <a:moveTo>
                    <a:pt x="0" y="0"/>
                  </a:moveTo>
                  <a:cubicBezTo>
                    <a:pt x="27" y="0"/>
                    <a:pt x="27" y="0"/>
                    <a:pt x="27" y="0"/>
                  </a:cubicBezTo>
                  <a:cubicBezTo>
                    <a:pt x="27" y="3"/>
                    <a:pt x="27" y="3"/>
                    <a:pt x="27" y="3"/>
                  </a:cubicBezTo>
                  <a:cubicBezTo>
                    <a:pt x="26" y="3"/>
                    <a:pt x="26" y="3"/>
                    <a:pt x="26" y="3"/>
                  </a:cubicBezTo>
                  <a:cubicBezTo>
                    <a:pt x="21" y="3"/>
                    <a:pt x="19" y="5"/>
                    <a:pt x="19" y="10"/>
                  </a:cubicBezTo>
                  <a:cubicBezTo>
                    <a:pt x="19" y="44"/>
                    <a:pt x="19" y="44"/>
                    <a:pt x="19" y="44"/>
                  </a:cubicBezTo>
                  <a:cubicBezTo>
                    <a:pt x="19" y="48"/>
                    <a:pt x="21" y="50"/>
                    <a:pt x="26" y="50"/>
                  </a:cubicBezTo>
                  <a:cubicBezTo>
                    <a:pt x="27" y="50"/>
                    <a:pt x="27" y="50"/>
                    <a:pt x="27" y="50"/>
                  </a:cubicBezTo>
                  <a:cubicBezTo>
                    <a:pt x="27" y="54"/>
                    <a:pt x="27" y="54"/>
                    <a:pt x="27" y="54"/>
                  </a:cubicBezTo>
                  <a:cubicBezTo>
                    <a:pt x="0" y="54"/>
                    <a:pt x="0" y="54"/>
                    <a:pt x="0" y="54"/>
                  </a:cubicBezTo>
                  <a:cubicBezTo>
                    <a:pt x="0" y="50"/>
                    <a:pt x="0" y="50"/>
                    <a:pt x="0" y="50"/>
                  </a:cubicBezTo>
                  <a:cubicBezTo>
                    <a:pt x="1" y="50"/>
                    <a:pt x="1" y="50"/>
                    <a:pt x="1" y="50"/>
                  </a:cubicBezTo>
                  <a:cubicBezTo>
                    <a:pt x="6" y="50"/>
                    <a:pt x="7" y="48"/>
                    <a:pt x="7" y="44"/>
                  </a:cubicBezTo>
                  <a:cubicBezTo>
                    <a:pt x="7" y="10"/>
                    <a:pt x="7" y="10"/>
                    <a:pt x="7" y="10"/>
                  </a:cubicBezTo>
                  <a:cubicBezTo>
                    <a:pt x="7" y="5"/>
                    <a:pt x="6" y="3"/>
                    <a:pt x="1" y="3"/>
                  </a:cubicBezTo>
                  <a:cubicBezTo>
                    <a:pt x="0" y="3"/>
                    <a:pt x="0" y="3"/>
                    <a:pt x="0" y="3"/>
                  </a:cubicBez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38"/>
            <p:cNvSpPr>
              <a:spLocks/>
            </p:cNvSpPr>
            <p:nvPr userDrawn="1"/>
          </p:nvSpPr>
          <p:spPr bwMode="auto">
            <a:xfrm>
              <a:off x="8237538" y="6684406"/>
              <a:ext cx="58264" cy="49739"/>
            </a:xfrm>
            <a:custGeom>
              <a:avLst/>
              <a:gdLst/>
              <a:ahLst/>
              <a:cxnLst>
                <a:cxn ang="0">
                  <a:pos x="9" y="33"/>
                </a:cxn>
                <a:cxn ang="0">
                  <a:pos x="15" y="38"/>
                </a:cxn>
                <a:cxn ang="0">
                  <a:pos x="15" y="41"/>
                </a:cxn>
                <a:cxn ang="0">
                  <a:pos x="0" y="41"/>
                </a:cxn>
                <a:cxn ang="0">
                  <a:pos x="0" y="38"/>
                </a:cxn>
                <a:cxn ang="0">
                  <a:pos x="0" y="38"/>
                </a:cxn>
                <a:cxn ang="0">
                  <a:pos x="5" y="34"/>
                </a:cxn>
                <a:cxn ang="0">
                  <a:pos x="5" y="4"/>
                </a:cxn>
                <a:cxn ang="0">
                  <a:pos x="0" y="3"/>
                </a:cxn>
                <a:cxn ang="0">
                  <a:pos x="0" y="0"/>
                </a:cxn>
                <a:cxn ang="0">
                  <a:pos x="13" y="0"/>
                </a:cxn>
                <a:cxn ang="0">
                  <a:pos x="39" y="28"/>
                </a:cxn>
                <a:cxn ang="0">
                  <a:pos x="39" y="8"/>
                </a:cxn>
                <a:cxn ang="0">
                  <a:pos x="33" y="3"/>
                </a:cxn>
                <a:cxn ang="0">
                  <a:pos x="33" y="3"/>
                </a:cxn>
                <a:cxn ang="0">
                  <a:pos x="33" y="0"/>
                </a:cxn>
                <a:cxn ang="0">
                  <a:pos x="49" y="0"/>
                </a:cxn>
                <a:cxn ang="0">
                  <a:pos x="49" y="3"/>
                </a:cxn>
                <a:cxn ang="0">
                  <a:pos x="49" y="3"/>
                </a:cxn>
                <a:cxn ang="0">
                  <a:pos x="43" y="6"/>
                </a:cxn>
                <a:cxn ang="0">
                  <a:pos x="43" y="41"/>
                </a:cxn>
                <a:cxn ang="0">
                  <a:pos x="40" y="41"/>
                </a:cxn>
                <a:cxn ang="0">
                  <a:pos x="9" y="8"/>
                </a:cxn>
                <a:cxn ang="0">
                  <a:pos x="9" y="33"/>
                </a:cxn>
              </a:cxnLst>
              <a:rect l="0" t="0" r="r" b="b"/>
              <a:pathLst>
                <a:path w="49" h="41">
                  <a:moveTo>
                    <a:pt x="9" y="33"/>
                  </a:moveTo>
                  <a:cubicBezTo>
                    <a:pt x="9" y="37"/>
                    <a:pt x="10" y="38"/>
                    <a:pt x="15" y="38"/>
                  </a:cubicBezTo>
                  <a:cubicBezTo>
                    <a:pt x="15" y="41"/>
                    <a:pt x="15" y="41"/>
                    <a:pt x="15" y="41"/>
                  </a:cubicBezTo>
                  <a:cubicBezTo>
                    <a:pt x="0" y="41"/>
                    <a:pt x="0" y="41"/>
                    <a:pt x="0" y="41"/>
                  </a:cubicBezTo>
                  <a:cubicBezTo>
                    <a:pt x="0" y="38"/>
                    <a:pt x="0" y="38"/>
                    <a:pt x="0" y="38"/>
                  </a:cubicBezTo>
                  <a:cubicBezTo>
                    <a:pt x="0" y="38"/>
                    <a:pt x="0" y="38"/>
                    <a:pt x="0" y="38"/>
                  </a:cubicBezTo>
                  <a:cubicBezTo>
                    <a:pt x="4" y="38"/>
                    <a:pt x="5" y="37"/>
                    <a:pt x="5" y="34"/>
                  </a:cubicBezTo>
                  <a:cubicBezTo>
                    <a:pt x="5" y="4"/>
                    <a:pt x="5" y="4"/>
                    <a:pt x="5" y="4"/>
                  </a:cubicBezTo>
                  <a:cubicBezTo>
                    <a:pt x="3" y="3"/>
                    <a:pt x="2" y="3"/>
                    <a:pt x="0" y="3"/>
                  </a:cubicBezTo>
                  <a:cubicBezTo>
                    <a:pt x="0" y="0"/>
                    <a:pt x="0" y="0"/>
                    <a:pt x="0" y="0"/>
                  </a:cubicBezTo>
                  <a:cubicBezTo>
                    <a:pt x="13" y="0"/>
                    <a:pt x="13" y="0"/>
                    <a:pt x="13" y="0"/>
                  </a:cubicBezTo>
                  <a:cubicBezTo>
                    <a:pt x="39" y="28"/>
                    <a:pt x="39" y="28"/>
                    <a:pt x="39" y="28"/>
                  </a:cubicBezTo>
                  <a:cubicBezTo>
                    <a:pt x="39" y="8"/>
                    <a:pt x="39" y="8"/>
                    <a:pt x="39" y="8"/>
                  </a:cubicBezTo>
                  <a:cubicBezTo>
                    <a:pt x="39" y="4"/>
                    <a:pt x="38" y="3"/>
                    <a:pt x="33" y="3"/>
                  </a:cubicBezTo>
                  <a:cubicBezTo>
                    <a:pt x="33" y="3"/>
                    <a:pt x="33" y="3"/>
                    <a:pt x="33" y="3"/>
                  </a:cubicBezTo>
                  <a:cubicBezTo>
                    <a:pt x="33" y="0"/>
                    <a:pt x="33" y="0"/>
                    <a:pt x="33" y="0"/>
                  </a:cubicBezTo>
                  <a:cubicBezTo>
                    <a:pt x="49" y="0"/>
                    <a:pt x="49" y="0"/>
                    <a:pt x="49" y="0"/>
                  </a:cubicBezTo>
                  <a:cubicBezTo>
                    <a:pt x="49" y="3"/>
                    <a:pt x="49" y="3"/>
                    <a:pt x="49" y="3"/>
                  </a:cubicBezTo>
                  <a:cubicBezTo>
                    <a:pt x="49" y="3"/>
                    <a:pt x="49" y="3"/>
                    <a:pt x="49" y="3"/>
                  </a:cubicBezTo>
                  <a:cubicBezTo>
                    <a:pt x="45" y="3"/>
                    <a:pt x="43" y="4"/>
                    <a:pt x="43" y="6"/>
                  </a:cubicBezTo>
                  <a:cubicBezTo>
                    <a:pt x="43" y="41"/>
                    <a:pt x="43" y="41"/>
                    <a:pt x="43" y="41"/>
                  </a:cubicBezTo>
                  <a:cubicBezTo>
                    <a:pt x="40" y="41"/>
                    <a:pt x="40" y="41"/>
                    <a:pt x="40" y="41"/>
                  </a:cubicBezTo>
                  <a:cubicBezTo>
                    <a:pt x="9" y="8"/>
                    <a:pt x="9" y="8"/>
                    <a:pt x="9" y="8"/>
                  </a:cubicBezTo>
                  <a:lnTo>
                    <a:pt x="9" y="3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39"/>
            <p:cNvSpPr>
              <a:spLocks/>
            </p:cNvSpPr>
            <p:nvPr userDrawn="1"/>
          </p:nvSpPr>
          <p:spPr bwMode="auto">
            <a:xfrm>
              <a:off x="8304126" y="6682691"/>
              <a:ext cx="34959" cy="51454"/>
            </a:xfrm>
            <a:custGeom>
              <a:avLst/>
              <a:gdLst/>
              <a:ahLst/>
              <a:cxnLst>
                <a:cxn ang="0">
                  <a:pos x="0" y="30"/>
                </a:cxn>
                <a:cxn ang="0">
                  <a:pos x="3" y="30"/>
                </a:cxn>
                <a:cxn ang="0">
                  <a:pos x="14" y="39"/>
                </a:cxn>
                <a:cxn ang="0">
                  <a:pos x="21" y="33"/>
                </a:cxn>
                <a:cxn ang="0">
                  <a:pos x="0" y="11"/>
                </a:cxn>
                <a:cxn ang="0">
                  <a:pos x="13" y="0"/>
                </a:cxn>
                <a:cxn ang="0">
                  <a:pos x="23" y="2"/>
                </a:cxn>
                <a:cxn ang="0">
                  <a:pos x="25" y="1"/>
                </a:cxn>
                <a:cxn ang="0">
                  <a:pos x="26" y="1"/>
                </a:cxn>
                <a:cxn ang="0">
                  <a:pos x="27" y="12"/>
                </a:cxn>
                <a:cxn ang="0">
                  <a:pos x="25" y="12"/>
                </a:cxn>
                <a:cxn ang="0">
                  <a:pos x="14" y="3"/>
                </a:cxn>
                <a:cxn ang="0">
                  <a:pos x="8" y="8"/>
                </a:cxn>
                <a:cxn ang="0">
                  <a:pos x="26" y="22"/>
                </a:cxn>
                <a:cxn ang="0">
                  <a:pos x="30" y="30"/>
                </a:cxn>
                <a:cxn ang="0">
                  <a:pos x="16" y="42"/>
                </a:cxn>
                <a:cxn ang="0">
                  <a:pos x="5" y="40"/>
                </a:cxn>
                <a:cxn ang="0">
                  <a:pos x="3" y="41"/>
                </a:cxn>
                <a:cxn ang="0">
                  <a:pos x="2" y="41"/>
                </a:cxn>
                <a:cxn ang="0">
                  <a:pos x="0" y="30"/>
                </a:cxn>
              </a:cxnLst>
              <a:rect l="0" t="0" r="r" b="b"/>
              <a:pathLst>
                <a:path w="30" h="42">
                  <a:moveTo>
                    <a:pt x="0" y="30"/>
                  </a:moveTo>
                  <a:cubicBezTo>
                    <a:pt x="3" y="30"/>
                    <a:pt x="3" y="30"/>
                    <a:pt x="3" y="30"/>
                  </a:cubicBezTo>
                  <a:cubicBezTo>
                    <a:pt x="5" y="36"/>
                    <a:pt x="9" y="39"/>
                    <a:pt x="14" y="39"/>
                  </a:cubicBezTo>
                  <a:cubicBezTo>
                    <a:pt x="18" y="39"/>
                    <a:pt x="21" y="37"/>
                    <a:pt x="21" y="33"/>
                  </a:cubicBezTo>
                  <a:cubicBezTo>
                    <a:pt x="21" y="23"/>
                    <a:pt x="0" y="24"/>
                    <a:pt x="0" y="11"/>
                  </a:cubicBezTo>
                  <a:cubicBezTo>
                    <a:pt x="0" y="5"/>
                    <a:pt x="6" y="0"/>
                    <a:pt x="13" y="0"/>
                  </a:cubicBezTo>
                  <a:cubicBezTo>
                    <a:pt x="18" y="0"/>
                    <a:pt x="22" y="2"/>
                    <a:pt x="23" y="2"/>
                  </a:cubicBezTo>
                  <a:cubicBezTo>
                    <a:pt x="24" y="2"/>
                    <a:pt x="24" y="2"/>
                    <a:pt x="25" y="1"/>
                  </a:cubicBezTo>
                  <a:cubicBezTo>
                    <a:pt x="26" y="1"/>
                    <a:pt x="26" y="1"/>
                    <a:pt x="26" y="1"/>
                  </a:cubicBezTo>
                  <a:cubicBezTo>
                    <a:pt x="27" y="12"/>
                    <a:pt x="27" y="12"/>
                    <a:pt x="27" y="12"/>
                  </a:cubicBezTo>
                  <a:cubicBezTo>
                    <a:pt x="25" y="12"/>
                    <a:pt x="25" y="12"/>
                    <a:pt x="25" y="12"/>
                  </a:cubicBezTo>
                  <a:cubicBezTo>
                    <a:pt x="23" y="7"/>
                    <a:pt x="19" y="3"/>
                    <a:pt x="14" y="3"/>
                  </a:cubicBezTo>
                  <a:cubicBezTo>
                    <a:pt x="11" y="3"/>
                    <a:pt x="8" y="5"/>
                    <a:pt x="8" y="8"/>
                  </a:cubicBezTo>
                  <a:cubicBezTo>
                    <a:pt x="8" y="14"/>
                    <a:pt x="19" y="15"/>
                    <a:pt x="26" y="22"/>
                  </a:cubicBezTo>
                  <a:cubicBezTo>
                    <a:pt x="28" y="25"/>
                    <a:pt x="30" y="27"/>
                    <a:pt x="30" y="30"/>
                  </a:cubicBezTo>
                  <a:cubicBezTo>
                    <a:pt x="30" y="37"/>
                    <a:pt x="23" y="42"/>
                    <a:pt x="16" y="42"/>
                  </a:cubicBezTo>
                  <a:cubicBezTo>
                    <a:pt x="11" y="42"/>
                    <a:pt x="6" y="40"/>
                    <a:pt x="5" y="40"/>
                  </a:cubicBezTo>
                  <a:cubicBezTo>
                    <a:pt x="4" y="40"/>
                    <a:pt x="4" y="41"/>
                    <a:pt x="3" y="41"/>
                  </a:cubicBezTo>
                  <a:cubicBezTo>
                    <a:pt x="2" y="41"/>
                    <a:pt x="2" y="41"/>
                    <a:pt x="2" y="41"/>
                  </a:cubicBezTo>
                  <a:lnTo>
                    <a:pt x="0" y="3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40"/>
            <p:cNvSpPr>
              <a:spLocks/>
            </p:cNvSpPr>
            <p:nvPr userDrawn="1"/>
          </p:nvSpPr>
          <p:spPr bwMode="auto">
            <a:xfrm>
              <a:off x="8345743" y="6682691"/>
              <a:ext cx="51605" cy="51454"/>
            </a:xfrm>
            <a:custGeom>
              <a:avLst/>
              <a:gdLst/>
              <a:ahLst/>
              <a:cxnLst>
                <a:cxn ang="0">
                  <a:pos x="26" y="34"/>
                </a:cxn>
                <a:cxn ang="0">
                  <a:pos x="32" y="39"/>
                </a:cxn>
                <a:cxn ang="0">
                  <a:pos x="33" y="39"/>
                </a:cxn>
                <a:cxn ang="0">
                  <a:pos x="33" y="42"/>
                </a:cxn>
                <a:cxn ang="0">
                  <a:pos x="10" y="42"/>
                </a:cxn>
                <a:cxn ang="0">
                  <a:pos x="10" y="39"/>
                </a:cxn>
                <a:cxn ang="0">
                  <a:pos x="12" y="39"/>
                </a:cxn>
                <a:cxn ang="0">
                  <a:pos x="17" y="34"/>
                </a:cxn>
                <a:cxn ang="0">
                  <a:pos x="17" y="5"/>
                </a:cxn>
                <a:cxn ang="0">
                  <a:pos x="10" y="5"/>
                </a:cxn>
                <a:cxn ang="0">
                  <a:pos x="3" y="12"/>
                </a:cxn>
                <a:cxn ang="0">
                  <a:pos x="0" y="12"/>
                </a:cxn>
                <a:cxn ang="0">
                  <a:pos x="1" y="0"/>
                </a:cxn>
                <a:cxn ang="0">
                  <a:pos x="3" y="0"/>
                </a:cxn>
                <a:cxn ang="0">
                  <a:pos x="5" y="1"/>
                </a:cxn>
                <a:cxn ang="0">
                  <a:pos x="6" y="1"/>
                </a:cxn>
                <a:cxn ang="0">
                  <a:pos x="37" y="1"/>
                </a:cxn>
                <a:cxn ang="0">
                  <a:pos x="40" y="0"/>
                </a:cxn>
                <a:cxn ang="0">
                  <a:pos x="42" y="0"/>
                </a:cxn>
                <a:cxn ang="0">
                  <a:pos x="44" y="12"/>
                </a:cxn>
                <a:cxn ang="0">
                  <a:pos x="41" y="12"/>
                </a:cxn>
                <a:cxn ang="0">
                  <a:pos x="34" y="5"/>
                </a:cxn>
                <a:cxn ang="0">
                  <a:pos x="26" y="5"/>
                </a:cxn>
                <a:cxn ang="0">
                  <a:pos x="26" y="34"/>
                </a:cxn>
              </a:cxnLst>
              <a:rect l="0" t="0" r="r" b="b"/>
              <a:pathLst>
                <a:path w="44" h="42">
                  <a:moveTo>
                    <a:pt x="26" y="34"/>
                  </a:moveTo>
                  <a:cubicBezTo>
                    <a:pt x="26" y="38"/>
                    <a:pt x="27" y="39"/>
                    <a:pt x="32" y="39"/>
                  </a:cubicBezTo>
                  <a:cubicBezTo>
                    <a:pt x="33" y="39"/>
                    <a:pt x="33" y="39"/>
                    <a:pt x="33" y="39"/>
                  </a:cubicBezTo>
                  <a:cubicBezTo>
                    <a:pt x="33" y="42"/>
                    <a:pt x="33" y="42"/>
                    <a:pt x="33" y="42"/>
                  </a:cubicBezTo>
                  <a:cubicBezTo>
                    <a:pt x="10" y="42"/>
                    <a:pt x="10" y="42"/>
                    <a:pt x="10" y="42"/>
                  </a:cubicBezTo>
                  <a:cubicBezTo>
                    <a:pt x="10" y="39"/>
                    <a:pt x="10" y="39"/>
                    <a:pt x="10" y="39"/>
                  </a:cubicBezTo>
                  <a:cubicBezTo>
                    <a:pt x="12" y="39"/>
                    <a:pt x="12" y="39"/>
                    <a:pt x="12" y="39"/>
                  </a:cubicBezTo>
                  <a:cubicBezTo>
                    <a:pt x="16" y="39"/>
                    <a:pt x="17" y="38"/>
                    <a:pt x="17" y="34"/>
                  </a:cubicBezTo>
                  <a:cubicBezTo>
                    <a:pt x="17" y="5"/>
                    <a:pt x="17" y="5"/>
                    <a:pt x="17" y="5"/>
                  </a:cubicBezTo>
                  <a:cubicBezTo>
                    <a:pt x="10" y="5"/>
                    <a:pt x="10" y="5"/>
                    <a:pt x="10" y="5"/>
                  </a:cubicBezTo>
                  <a:cubicBezTo>
                    <a:pt x="5" y="5"/>
                    <a:pt x="4" y="6"/>
                    <a:pt x="3" y="12"/>
                  </a:cubicBezTo>
                  <a:cubicBezTo>
                    <a:pt x="0" y="12"/>
                    <a:pt x="0" y="12"/>
                    <a:pt x="0" y="12"/>
                  </a:cubicBezTo>
                  <a:cubicBezTo>
                    <a:pt x="1" y="0"/>
                    <a:pt x="1" y="0"/>
                    <a:pt x="1" y="0"/>
                  </a:cubicBezTo>
                  <a:cubicBezTo>
                    <a:pt x="3" y="0"/>
                    <a:pt x="3" y="0"/>
                    <a:pt x="3" y="0"/>
                  </a:cubicBezTo>
                  <a:cubicBezTo>
                    <a:pt x="4" y="1"/>
                    <a:pt x="4" y="1"/>
                    <a:pt x="5" y="1"/>
                  </a:cubicBezTo>
                  <a:cubicBezTo>
                    <a:pt x="5" y="1"/>
                    <a:pt x="6" y="1"/>
                    <a:pt x="6" y="1"/>
                  </a:cubicBezTo>
                  <a:cubicBezTo>
                    <a:pt x="37" y="1"/>
                    <a:pt x="37" y="1"/>
                    <a:pt x="37" y="1"/>
                  </a:cubicBezTo>
                  <a:cubicBezTo>
                    <a:pt x="39" y="1"/>
                    <a:pt x="39" y="1"/>
                    <a:pt x="40" y="0"/>
                  </a:cubicBezTo>
                  <a:cubicBezTo>
                    <a:pt x="42" y="0"/>
                    <a:pt x="42" y="0"/>
                    <a:pt x="42" y="0"/>
                  </a:cubicBezTo>
                  <a:cubicBezTo>
                    <a:pt x="44" y="12"/>
                    <a:pt x="44" y="12"/>
                    <a:pt x="44" y="12"/>
                  </a:cubicBezTo>
                  <a:cubicBezTo>
                    <a:pt x="41" y="12"/>
                    <a:pt x="41" y="12"/>
                    <a:pt x="41" y="12"/>
                  </a:cubicBezTo>
                  <a:cubicBezTo>
                    <a:pt x="40" y="6"/>
                    <a:pt x="39" y="5"/>
                    <a:pt x="34" y="5"/>
                  </a:cubicBezTo>
                  <a:cubicBezTo>
                    <a:pt x="26" y="5"/>
                    <a:pt x="26" y="5"/>
                    <a:pt x="26" y="5"/>
                  </a:cubicBezTo>
                  <a:lnTo>
                    <a:pt x="26" y="3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41"/>
            <p:cNvSpPr>
              <a:spLocks/>
            </p:cNvSpPr>
            <p:nvPr userDrawn="1"/>
          </p:nvSpPr>
          <p:spPr bwMode="auto">
            <a:xfrm>
              <a:off x="8404008" y="6684406"/>
              <a:ext cx="24970" cy="49739"/>
            </a:xfrm>
            <a:custGeom>
              <a:avLst/>
              <a:gdLst/>
              <a:ahLst/>
              <a:cxnLst>
                <a:cxn ang="0">
                  <a:pos x="0" y="0"/>
                </a:cxn>
                <a:cxn ang="0">
                  <a:pos x="21" y="0"/>
                </a:cxn>
                <a:cxn ang="0">
                  <a:pos x="21" y="3"/>
                </a:cxn>
                <a:cxn ang="0">
                  <a:pos x="20" y="3"/>
                </a:cxn>
                <a:cxn ang="0">
                  <a:pos x="15" y="8"/>
                </a:cxn>
                <a:cxn ang="0">
                  <a:pos x="15" y="33"/>
                </a:cxn>
                <a:cxn ang="0">
                  <a:pos x="20" y="38"/>
                </a:cxn>
                <a:cxn ang="0">
                  <a:pos x="21" y="38"/>
                </a:cxn>
                <a:cxn ang="0">
                  <a:pos x="21" y="41"/>
                </a:cxn>
                <a:cxn ang="0">
                  <a:pos x="0" y="41"/>
                </a:cxn>
                <a:cxn ang="0">
                  <a:pos x="0" y="38"/>
                </a:cxn>
                <a:cxn ang="0">
                  <a:pos x="1" y="38"/>
                </a:cxn>
                <a:cxn ang="0">
                  <a:pos x="6" y="34"/>
                </a:cxn>
                <a:cxn ang="0">
                  <a:pos x="6" y="8"/>
                </a:cxn>
                <a:cxn ang="0">
                  <a:pos x="1" y="3"/>
                </a:cxn>
                <a:cxn ang="0">
                  <a:pos x="0" y="3"/>
                </a:cxn>
                <a:cxn ang="0">
                  <a:pos x="0" y="0"/>
                </a:cxn>
              </a:cxnLst>
              <a:rect l="0" t="0" r="r" b="b"/>
              <a:pathLst>
                <a:path w="21" h="41">
                  <a:moveTo>
                    <a:pt x="0" y="0"/>
                  </a:moveTo>
                  <a:cubicBezTo>
                    <a:pt x="21" y="0"/>
                    <a:pt x="21" y="0"/>
                    <a:pt x="21" y="0"/>
                  </a:cubicBezTo>
                  <a:cubicBezTo>
                    <a:pt x="21" y="3"/>
                    <a:pt x="21" y="3"/>
                    <a:pt x="21" y="3"/>
                  </a:cubicBezTo>
                  <a:cubicBezTo>
                    <a:pt x="20" y="3"/>
                    <a:pt x="20" y="3"/>
                    <a:pt x="20" y="3"/>
                  </a:cubicBezTo>
                  <a:cubicBezTo>
                    <a:pt x="16" y="3"/>
                    <a:pt x="15" y="4"/>
                    <a:pt x="15" y="8"/>
                  </a:cubicBezTo>
                  <a:cubicBezTo>
                    <a:pt x="15" y="33"/>
                    <a:pt x="15" y="33"/>
                    <a:pt x="15" y="33"/>
                  </a:cubicBezTo>
                  <a:cubicBezTo>
                    <a:pt x="15" y="36"/>
                    <a:pt x="16" y="38"/>
                    <a:pt x="20" y="38"/>
                  </a:cubicBezTo>
                  <a:cubicBezTo>
                    <a:pt x="21" y="38"/>
                    <a:pt x="21" y="38"/>
                    <a:pt x="21" y="38"/>
                  </a:cubicBezTo>
                  <a:cubicBezTo>
                    <a:pt x="21" y="41"/>
                    <a:pt x="21" y="41"/>
                    <a:pt x="21" y="41"/>
                  </a:cubicBezTo>
                  <a:cubicBezTo>
                    <a:pt x="0" y="41"/>
                    <a:pt x="0" y="41"/>
                    <a:pt x="0" y="41"/>
                  </a:cubicBezTo>
                  <a:cubicBezTo>
                    <a:pt x="0" y="38"/>
                    <a:pt x="0" y="38"/>
                    <a:pt x="0" y="38"/>
                  </a:cubicBezTo>
                  <a:cubicBezTo>
                    <a:pt x="1" y="38"/>
                    <a:pt x="1" y="38"/>
                    <a:pt x="1" y="38"/>
                  </a:cubicBezTo>
                  <a:cubicBezTo>
                    <a:pt x="4" y="38"/>
                    <a:pt x="6" y="36"/>
                    <a:pt x="6" y="34"/>
                  </a:cubicBezTo>
                  <a:cubicBezTo>
                    <a:pt x="6" y="8"/>
                    <a:pt x="6" y="8"/>
                    <a:pt x="6" y="8"/>
                  </a:cubicBezTo>
                  <a:cubicBezTo>
                    <a:pt x="6" y="4"/>
                    <a:pt x="5" y="3"/>
                    <a:pt x="1" y="3"/>
                  </a:cubicBezTo>
                  <a:cubicBezTo>
                    <a:pt x="0" y="3"/>
                    <a:pt x="0" y="3"/>
                    <a:pt x="0" y="3"/>
                  </a:cubicBez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42"/>
            <p:cNvSpPr>
              <a:spLocks/>
            </p:cNvSpPr>
            <p:nvPr userDrawn="1"/>
          </p:nvSpPr>
          <p:spPr bwMode="auto">
            <a:xfrm>
              <a:off x="8433972" y="6682691"/>
              <a:ext cx="51605" cy="51454"/>
            </a:xfrm>
            <a:custGeom>
              <a:avLst/>
              <a:gdLst/>
              <a:ahLst/>
              <a:cxnLst>
                <a:cxn ang="0">
                  <a:pos x="26" y="34"/>
                </a:cxn>
                <a:cxn ang="0">
                  <a:pos x="32" y="39"/>
                </a:cxn>
                <a:cxn ang="0">
                  <a:pos x="33" y="39"/>
                </a:cxn>
                <a:cxn ang="0">
                  <a:pos x="33" y="42"/>
                </a:cxn>
                <a:cxn ang="0">
                  <a:pos x="10" y="42"/>
                </a:cxn>
                <a:cxn ang="0">
                  <a:pos x="10" y="39"/>
                </a:cxn>
                <a:cxn ang="0">
                  <a:pos x="12" y="39"/>
                </a:cxn>
                <a:cxn ang="0">
                  <a:pos x="17" y="34"/>
                </a:cxn>
                <a:cxn ang="0">
                  <a:pos x="17" y="5"/>
                </a:cxn>
                <a:cxn ang="0">
                  <a:pos x="10" y="5"/>
                </a:cxn>
                <a:cxn ang="0">
                  <a:pos x="3" y="12"/>
                </a:cxn>
                <a:cxn ang="0">
                  <a:pos x="0" y="12"/>
                </a:cxn>
                <a:cxn ang="0">
                  <a:pos x="1" y="0"/>
                </a:cxn>
                <a:cxn ang="0">
                  <a:pos x="3" y="0"/>
                </a:cxn>
                <a:cxn ang="0">
                  <a:pos x="5" y="1"/>
                </a:cxn>
                <a:cxn ang="0">
                  <a:pos x="6" y="1"/>
                </a:cxn>
                <a:cxn ang="0">
                  <a:pos x="37" y="1"/>
                </a:cxn>
                <a:cxn ang="0">
                  <a:pos x="40" y="0"/>
                </a:cxn>
                <a:cxn ang="0">
                  <a:pos x="42" y="0"/>
                </a:cxn>
                <a:cxn ang="0">
                  <a:pos x="44" y="12"/>
                </a:cxn>
                <a:cxn ang="0">
                  <a:pos x="41" y="12"/>
                </a:cxn>
                <a:cxn ang="0">
                  <a:pos x="34" y="5"/>
                </a:cxn>
                <a:cxn ang="0">
                  <a:pos x="26" y="5"/>
                </a:cxn>
                <a:cxn ang="0">
                  <a:pos x="26" y="34"/>
                </a:cxn>
              </a:cxnLst>
              <a:rect l="0" t="0" r="r" b="b"/>
              <a:pathLst>
                <a:path w="44" h="42">
                  <a:moveTo>
                    <a:pt x="26" y="34"/>
                  </a:moveTo>
                  <a:cubicBezTo>
                    <a:pt x="26" y="38"/>
                    <a:pt x="27" y="39"/>
                    <a:pt x="32" y="39"/>
                  </a:cubicBezTo>
                  <a:cubicBezTo>
                    <a:pt x="33" y="39"/>
                    <a:pt x="33" y="39"/>
                    <a:pt x="33" y="39"/>
                  </a:cubicBezTo>
                  <a:cubicBezTo>
                    <a:pt x="33" y="42"/>
                    <a:pt x="33" y="42"/>
                    <a:pt x="33" y="42"/>
                  </a:cubicBezTo>
                  <a:cubicBezTo>
                    <a:pt x="10" y="42"/>
                    <a:pt x="10" y="42"/>
                    <a:pt x="10" y="42"/>
                  </a:cubicBezTo>
                  <a:cubicBezTo>
                    <a:pt x="10" y="39"/>
                    <a:pt x="10" y="39"/>
                    <a:pt x="10" y="39"/>
                  </a:cubicBezTo>
                  <a:cubicBezTo>
                    <a:pt x="12" y="39"/>
                    <a:pt x="12" y="39"/>
                    <a:pt x="12" y="39"/>
                  </a:cubicBezTo>
                  <a:cubicBezTo>
                    <a:pt x="16" y="39"/>
                    <a:pt x="17" y="38"/>
                    <a:pt x="17" y="34"/>
                  </a:cubicBezTo>
                  <a:cubicBezTo>
                    <a:pt x="17" y="5"/>
                    <a:pt x="17" y="5"/>
                    <a:pt x="17" y="5"/>
                  </a:cubicBezTo>
                  <a:cubicBezTo>
                    <a:pt x="10" y="5"/>
                    <a:pt x="10" y="5"/>
                    <a:pt x="10" y="5"/>
                  </a:cubicBezTo>
                  <a:cubicBezTo>
                    <a:pt x="5" y="5"/>
                    <a:pt x="4" y="6"/>
                    <a:pt x="3" y="12"/>
                  </a:cubicBezTo>
                  <a:cubicBezTo>
                    <a:pt x="0" y="12"/>
                    <a:pt x="0" y="12"/>
                    <a:pt x="0" y="12"/>
                  </a:cubicBezTo>
                  <a:cubicBezTo>
                    <a:pt x="1" y="0"/>
                    <a:pt x="1" y="0"/>
                    <a:pt x="1" y="0"/>
                  </a:cubicBezTo>
                  <a:cubicBezTo>
                    <a:pt x="3" y="0"/>
                    <a:pt x="3" y="0"/>
                    <a:pt x="3" y="0"/>
                  </a:cubicBezTo>
                  <a:cubicBezTo>
                    <a:pt x="4" y="1"/>
                    <a:pt x="4" y="1"/>
                    <a:pt x="5" y="1"/>
                  </a:cubicBezTo>
                  <a:cubicBezTo>
                    <a:pt x="5" y="1"/>
                    <a:pt x="6" y="1"/>
                    <a:pt x="6" y="1"/>
                  </a:cubicBezTo>
                  <a:cubicBezTo>
                    <a:pt x="37" y="1"/>
                    <a:pt x="37" y="1"/>
                    <a:pt x="37" y="1"/>
                  </a:cubicBezTo>
                  <a:cubicBezTo>
                    <a:pt x="39" y="1"/>
                    <a:pt x="39" y="1"/>
                    <a:pt x="40" y="0"/>
                  </a:cubicBezTo>
                  <a:cubicBezTo>
                    <a:pt x="42" y="0"/>
                    <a:pt x="42" y="0"/>
                    <a:pt x="42" y="0"/>
                  </a:cubicBezTo>
                  <a:cubicBezTo>
                    <a:pt x="44" y="12"/>
                    <a:pt x="44" y="12"/>
                    <a:pt x="44" y="12"/>
                  </a:cubicBezTo>
                  <a:cubicBezTo>
                    <a:pt x="41" y="12"/>
                    <a:pt x="41" y="12"/>
                    <a:pt x="41" y="12"/>
                  </a:cubicBezTo>
                  <a:cubicBezTo>
                    <a:pt x="40" y="6"/>
                    <a:pt x="39" y="5"/>
                    <a:pt x="34" y="5"/>
                  </a:cubicBezTo>
                  <a:cubicBezTo>
                    <a:pt x="26" y="5"/>
                    <a:pt x="26" y="5"/>
                    <a:pt x="26" y="5"/>
                  </a:cubicBezTo>
                  <a:lnTo>
                    <a:pt x="26" y="3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43"/>
            <p:cNvSpPr>
              <a:spLocks/>
            </p:cNvSpPr>
            <p:nvPr userDrawn="1"/>
          </p:nvSpPr>
          <p:spPr bwMode="auto">
            <a:xfrm>
              <a:off x="8490571" y="6684406"/>
              <a:ext cx="59929" cy="49739"/>
            </a:xfrm>
            <a:custGeom>
              <a:avLst/>
              <a:gdLst/>
              <a:ahLst/>
              <a:cxnLst>
                <a:cxn ang="0">
                  <a:pos x="33" y="0"/>
                </a:cxn>
                <a:cxn ang="0">
                  <a:pos x="50" y="0"/>
                </a:cxn>
                <a:cxn ang="0">
                  <a:pos x="50" y="3"/>
                </a:cxn>
                <a:cxn ang="0">
                  <a:pos x="49" y="3"/>
                </a:cxn>
                <a:cxn ang="0">
                  <a:pos x="43" y="8"/>
                </a:cxn>
                <a:cxn ang="0">
                  <a:pos x="43" y="24"/>
                </a:cxn>
                <a:cxn ang="0">
                  <a:pos x="25" y="41"/>
                </a:cxn>
                <a:cxn ang="0">
                  <a:pos x="6" y="27"/>
                </a:cxn>
                <a:cxn ang="0">
                  <a:pos x="6" y="7"/>
                </a:cxn>
                <a:cxn ang="0">
                  <a:pos x="2" y="3"/>
                </a:cxn>
                <a:cxn ang="0">
                  <a:pos x="0" y="3"/>
                </a:cxn>
                <a:cxn ang="0">
                  <a:pos x="0" y="0"/>
                </a:cxn>
                <a:cxn ang="0">
                  <a:pos x="21" y="0"/>
                </a:cxn>
                <a:cxn ang="0">
                  <a:pos x="21" y="3"/>
                </a:cxn>
                <a:cxn ang="0">
                  <a:pos x="20" y="3"/>
                </a:cxn>
                <a:cxn ang="0">
                  <a:pos x="15" y="7"/>
                </a:cxn>
                <a:cxn ang="0">
                  <a:pos x="15" y="27"/>
                </a:cxn>
                <a:cxn ang="0">
                  <a:pos x="27" y="37"/>
                </a:cxn>
                <a:cxn ang="0">
                  <a:pos x="39" y="25"/>
                </a:cxn>
                <a:cxn ang="0">
                  <a:pos x="39" y="10"/>
                </a:cxn>
                <a:cxn ang="0">
                  <a:pos x="34" y="3"/>
                </a:cxn>
                <a:cxn ang="0">
                  <a:pos x="33" y="3"/>
                </a:cxn>
                <a:cxn ang="0">
                  <a:pos x="33" y="0"/>
                </a:cxn>
              </a:cxnLst>
              <a:rect l="0" t="0" r="r" b="b"/>
              <a:pathLst>
                <a:path w="50" h="41">
                  <a:moveTo>
                    <a:pt x="33" y="0"/>
                  </a:moveTo>
                  <a:cubicBezTo>
                    <a:pt x="50" y="0"/>
                    <a:pt x="50" y="0"/>
                    <a:pt x="50" y="0"/>
                  </a:cubicBezTo>
                  <a:cubicBezTo>
                    <a:pt x="50" y="3"/>
                    <a:pt x="50" y="3"/>
                    <a:pt x="50" y="3"/>
                  </a:cubicBezTo>
                  <a:cubicBezTo>
                    <a:pt x="49" y="3"/>
                    <a:pt x="49" y="3"/>
                    <a:pt x="49" y="3"/>
                  </a:cubicBezTo>
                  <a:cubicBezTo>
                    <a:pt x="44" y="3"/>
                    <a:pt x="43" y="5"/>
                    <a:pt x="43" y="8"/>
                  </a:cubicBezTo>
                  <a:cubicBezTo>
                    <a:pt x="43" y="24"/>
                    <a:pt x="43" y="24"/>
                    <a:pt x="43" y="24"/>
                  </a:cubicBezTo>
                  <a:cubicBezTo>
                    <a:pt x="43" y="39"/>
                    <a:pt x="33" y="41"/>
                    <a:pt x="25" y="41"/>
                  </a:cubicBezTo>
                  <a:cubicBezTo>
                    <a:pt x="13" y="41"/>
                    <a:pt x="6" y="36"/>
                    <a:pt x="6" y="27"/>
                  </a:cubicBezTo>
                  <a:cubicBezTo>
                    <a:pt x="6" y="7"/>
                    <a:pt x="6" y="7"/>
                    <a:pt x="6" y="7"/>
                  </a:cubicBezTo>
                  <a:cubicBezTo>
                    <a:pt x="6" y="4"/>
                    <a:pt x="5" y="3"/>
                    <a:pt x="2" y="3"/>
                  </a:cubicBezTo>
                  <a:cubicBezTo>
                    <a:pt x="0" y="3"/>
                    <a:pt x="0" y="3"/>
                    <a:pt x="0" y="3"/>
                  </a:cubicBezTo>
                  <a:cubicBezTo>
                    <a:pt x="0" y="0"/>
                    <a:pt x="0" y="0"/>
                    <a:pt x="0" y="0"/>
                  </a:cubicBezTo>
                  <a:cubicBezTo>
                    <a:pt x="21" y="0"/>
                    <a:pt x="21" y="0"/>
                    <a:pt x="21" y="0"/>
                  </a:cubicBezTo>
                  <a:cubicBezTo>
                    <a:pt x="21" y="3"/>
                    <a:pt x="21" y="3"/>
                    <a:pt x="21" y="3"/>
                  </a:cubicBezTo>
                  <a:cubicBezTo>
                    <a:pt x="20" y="3"/>
                    <a:pt x="20" y="3"/>
                    <a:pt x="20" y="3"/>
                  </a:cubicBezTo>
                  <a:cubicBezTo>
                    <a:pt x="17" y="3"/>
                    <a:pt x="15" y="4"/>
                    <a:pt x="15" y="7"/>
                  </a:cubicBezTo>
                  <a:cubicBezTo>
                    <a:pt x="15" y="27"/>
                    <a:pt x="15" y="27"/>
                    <a:pt x="15" y="27"/>
                  </a:cubicBezTo>
                  <a:cubicBezTo>
                    <a:pt x="15" y="34"/>
                    <a:pt x="21" y="37"/>
                    <a:pt x="27" y="37"/>
                  </a:cubicBezTo>
                  <a:cubicBezTo>
                    <a:pt x="35" y="37"/>
                    <a:pt x="39" y="32"/>
                    <a:pt x="39" y="25"/>
                  </a:cubicBezTo>
                  <a:cubicBezTo>
                    <a:pt x="39" y="10"/>
                    <a:pt x="39" y="10"/>
                    <a:pt x="39" y="10"/>
                  </a:cubicBezTo>
                  <a:cubicBezTo>
                    <a:pt x="39" y="5"/>
                    <a:pt x="38" y="3"/>
                    <a:pt x="34" y="3"/>
                  </a:cubicBezTo>
                  <a:cubicBezTo>
                    <a:pt x="33" y="3"/>
                    <a:pt x="33" y="3"/>
                    <a:pt x="33" y="3"/>
                  </a:cubicBezTo>
                  <a:lnTo>
                    <a:pt x="3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44"/>
            <p:cNvSpPr>
              <a:spLocks/>
            </p:cNvSpPr>
            <p:nvPr userDrawn="1"/>
          </p:nvSpPr>
          <p:spPr bwMode="auto">
            <a:xfrm>
              <a:off x="8555494" y="6682691"/>
              <a:ext cx="51605" cy="51454"/>
            </a:xfrm>
            <a:custGeom>
              <a:avLst/>
              <a:gdLst/>
              <a:ahLst/>
              <a:cxnLst>
                <a:cxn ang="0">
                  <a:pos x="27" y="34"/>
                </a:cxn>
                <a:cxn ang="0">
                  <a:pos x="32" y="39"/>
                </a:cxn>
                <a:cxn ang="0">
                  <a:pos x="34" y="39"/>
                </a:cxn>
                <a:cxn ang="0">
                  <a:pos x="34" y="42"/>
                </a:cxn>
                <a:cxn ang="0">
                  <a:pos x="11" y="42"/>
                </a:cxn>
                <a:cxn ang="0">
                  <a:pos x="11" y="39"/>
                </a:cxn>
                <a:cxn ang="0">
                  <a:pos x="13" y="39"/>
                </a:cxn>
                <a:cxn ang="0">
                  <a:pos x="18" y="34"/>
                </a:cxn>
                <a:cxn ang="0">
                  <a:pos x="18" y="5"/>
                </a:cxn>
                <a:cxn ang="0">
                  <a:pos x="10" y="5"/>
                </a:cxn>
                <a:cxn ang="0">
                  <a:pos x="3" y="12"/>
                </a:cxn>
                <a:cxn ang="0">
                  <a:pos x="0" y="12"/>
                </a:cxn>
                <a:cxn ang="0">
                  <a:pos x="2" y="0"/>
                </a:cxn>
                <a:cxn ang="0">
                  <a:pos x="4" y="0"/>
                </a:cxn>
                <a:cxn ang="0">
                  <a:pos x="5" y="1"/>
                </a:cxn>
                <a:cxn ang="0">
                  <a:pos x="7" y="1"/>
                </a:cxn>
                <a:cxn ang="0">
                  <a:pos x="38" y="1"/>
                </a:cxn>
                <a:cxn ang="0">
                  <a:pos x="41" y="0"/>
                </a:cxn>
                <a:cxn ang="0">
                  <a:pos x="43" y="0"/>
                </a:cxn>
                <a:cxn ang="0">
                  <a:pos x="44" y="12"/>
                </a:cxn>
                <a:cxn ang="0">
                  <a:pos x="41" y="12"/>
                </a:cxn>
                <a:cxn ang="0">
                  <a:pos x="34" y="5"/>
                </a:cxn>
                <a:cxn ang="0">
                  <a:pos x="27" y="5"/>
                </a:cxn>
                <a:cxn ang="0">
                  <a:pos x="27" y="34"/>
                </a:cxn>
              </a:cxnLst>
              <a:rect l="0" t="0" r="r" b="b"/>
              <a:pathLst>
                <a:path w="44" h="42">
                  <a:moveTo>
                    <a:pt x="27" y="34"/>
                  </a:moveTo>
                  <a:cubicBezTo>
                    <a:pt x="27" y="38"/>
                    <a:pt x="28" y="39"/>
                    <a:pt x="32" y="39"/>
                  </a:cubicBezTo>
                  <a:cubicBezTo>
                    <a:pt x="34" y="39"/>
                    <a:pt x="34" y="39"/>
                    <a:pt x="34" y="39"/>
                  </a:cubicBezTo>
                  <a:cubicBezTo>
                    <a:pt x="34" y="42"/>
                    <a:pt x="34" y="42"/>
                    <a:pt x="34" y="42"/>
                  </a:cubicBezTo>
                  <a:cubicBezTo>
                    <a:pt x="11" y="42"/>
                    <a:pt x="11" y="42"/>
                    <a:pt x="11" y="42"/>
                  </a:cubicBezTo>
                  <a:cubicBezTo>
                    <a:pt x="11" y="39"/>
                    <a:pt x="11" y="39"/>
                    <a:pt x="11" y="39"/>
                  </a:cubicBezTo>
                  <a:cubicBezTo>
                    <a:pt x="13" y="39"/>
                    <a:pt x="13" y="39"/>
                    <a:pt x="13" y="39"/>
                  </a:cubicBezTo>
                  <a:cubicBezTo>
                    <a:pt x="16" y="39"/>
                    <a:pt x="18" y="38"/>
                    <a:pt x="18" y="34"/>
                  </a:cubicBezTo>
                  <a:cubicBezTo>
                    <a:pt x="18" y="5"/>
                    <a:pt x="18" y="5"/>
                    <a:pt x="18" y="5"/>
                  </a:cubicBezTo>
                  <a:cubicBezTo>
                    <a:pt x="10" y="5"/>
                    <a:pt x="10" y="5"/>
                    <a:pt x="10" y="5"/>
                  </a:cubicBezTo>
                  <a:cubicBezTo>
                    <a:pt x="5" y="5"/>
                    <a:pt x="4" y="6"/>
                    <a:pt x="3" y="12"/>
                  </a:cubicBezTo>
                  <a:cubicBezTo>
                    <a:pt x="0" y="12"/>
                    <a:pt x="0" y="12"/>
                    <a:pt x="0" y="12"/>
                  </a:cubicBezTo>
                  <a:cubicBezTo>
                    <a:pt x="2" y="0"/>
                    <a:pt x="2" y="0"/>
                    <a:pt x="2" y="0"/>
                  </a:cubicBezTo>
                  <a:cubicBezTo>
                    <a:pt x="4" y="0"/>
                    <a:pt x="4" y="0"/>
                    <a:pt x="4" y="0"/>
                  </a:cubicBezTo>
                  <a:cubicBezTo>
                    <a:pt x="4" y="1"/>
                    <a:pt x="5" y="1"/>
                    <a:pt x="5" y="1"/>
                  </a:cubicBezTo>
                  <a:cubicBezTo>
                    <a:pt x="5" y="1"/>
                    <a:pt x="6" y="1"/>
                    <a:pt x="7" y="1"/>
                  </a:cubicBezTo>
                  <a:cubicBezTo>
                    <a:pt x="38" y="1"/>
                    <a:pt x="38" y="1"/>
                    <a:pt x="38" y="1"/>
                  </a:cubicBezTo>
                  <a:cubicBezTo>
                    <a:pt x="39" y="1"/>
                    <a:pt x="40" y="1"/>
                    <a:pt x="41" y="0"/>
                  </a:cubicBezTo>
                  <a:cubicBezTo>
                    <a:pt x="43" y="0"/>
                    <a:pt x="43" y="0"/>
                    <a:pt x="43" y="0"/>
                  </a:cubicBezTo>
                  <a:cubicBezTo>
                    <a:pt x="44" y="12"/>
                    <a:pt x="44" y="12"/>
                    <a:pt x="44" y="12"/>
                  </a:cubicBezTo>
                  <a:cubicBezTo>
                    <a:pt x="41" y="12"/>
                    <a:pt x="41" y="12"/>
                    <a:pt x="41" y="12"/>
                  </a:cubicBezTo>
                  <a:cubicBezTo>
                    <a:pt x="40" y="6"/>
                    <a:pt x="39" y="5"/>
                    <a:pt x="34" y="5"/>
                  </a:cubicBezTo>
                  <a:cubicBezTo>
                    <a:pt x="27" y="5"/>
                    <a:pt x="27" y="5"/>
                    <a:pt x="27" y="5"/>
                  </a:cubicBezTo>
                  <a:lnTo>
                    <a:pt x="27" y="3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45"/>
            <p:cNvSpPr>
              <a:spLocks/>
            </p:cNvSpPr>
            <p:nvPr userDrawn="1"/>
          </p:nvSpPr>
          <p:spPr bwMode="auto">
            <a:xfrm>
              <a:off x="8612094" y="6684406"/>
              <a:ext cx="48276" cy="49739"/>
            </a:xfrm>
            <a:custGeom>
              <a:avLst/>
              <a:gdLst/>
              <a:ahLst/>
              <a:cxnLst>
                <a:cxn ang="0">
                  <a:pos x="31" y="4"/>
                </a:cxn>
                <a:cxn ang="0">
                  <a:pos x="16" y="4"/>
                </a:cxn>
                <a:cxn ang="0">
                  <a:pos x="16" y="18"/>
                </a:cxn>
                <a:cxn ang="0">
                  <a:pos x="27" y="18"/>
                </a:cxn>
                <a:cxn ang="0">
                  <a:pos x="32" y="14"/>
                </a:cxn>
                <a:cxn ang="0">
                  <a:pos x="34" y="14"/>
                </a:cxn>
                <a:cxn ang="0">
                  <a:pos x="34" y="27"/>
                </a:cxn>
                <a:cxn ang="0">
                  <a:pos x="32" y="27"/>
                </a:cxn>
                <a:cxn ang="0">
                  <a:pos x="26" y="22"/>
                </a:cxn>
                <a:cxn ang="0">
                  <a:pos x="16" y="22"/>
                </a:cxn>
                <a:cxn ang="0">
                  <a:pos x="16" y="34"/>
                </a:cxn>
                <a:cxn ang="0">
                  <a:pos x="19" y="37"/>
                </a:cxn>
                <a:cxn ang="0">
                  <a:pos x="30" y="37"/>
                </a:cxn>
                <a:cxn ang="0">
                  <a:pos x="37" y="30"/>
                </a:cxn>
                <a:cxn ang="0">
                  <a:pos x="40" y="30"/>
                </a:cxn>
                <a:cxn ang="0">
                  <a:pos x="39" y="41"/>
                </a:cxn>
                <a:cxn ang="0">
                  <a:pos x="0" y="41"/>
                </a:cxn>
                <a:cxn ang="0">
                  <a:pos x="0" y="38"/>
                </a:cxn>
                <a:cxn ang="0">
                  <a:pos x="3" y="38"/>
                </a:cxn>
                <a:cxn ang="0">
                  <a:pos x="8" y="33"/>
                </a:cxn>
                <a:cxn ang="0">
                  <a:pos x="8" y="8"/>
                </a:cxn>
                <a:cxn ang="0">
                  <a:pos x="2" y="3"/>
                </a:cxn>
                <a:cxn ang="0">
                  <a:pos x="1" y="3"/>
                </a:cxn>
                <a:cxn ang="0">
                  <a:pos x="1" y="0"/>
                </a:cxn>
                <a:cxn ang="0">
                  <a:pos x="37" y="0"/>
                </a:cxn>
                <a:cxn ang="0">
                  <a:pos x="38" y="10"/>
                </a:cxn>
                <a:cxn ang="0">
                  <a:pos x="35" y="10"/>
                </a:cxn>
                <a:cxn ang="0">
                  <a:pos x="31" y="4"/>
                </a:cxn>
              </a:cxnLst>
              <a:rect l="0" t="0" r="r" b="b"/>
              <a:pathLst>
                <a:path w="40" h="41">
                  <a:moveTo>
                    <a:pt x="31" y="4"/>
                  </a:moveTo>
                  <a:cubicBezTo>
                    <a:pt x="16" y="4"/>
                    <a:pt x="16" y="4"/>
                    <a:pt x="16" y="4"/>
                  </a:cubicBezTo>
                  <a:cubicBezTo>
                    <a:pt x="16" y="18"/>
                    <a:pt x="16" y="18"/>
                    <a:pt x="16" y="18"/>
                  </a:cubicBezTo>
                  <a:cubicBezTo>
                    <a:pt x="27" y="18"/>
                    <a:pt x="27" y="18"/>
                    <a:pt x="27" y="18"/>
                  </a:cubicBezTo>
                  <a:cubicBezTo>
                    <a:pt x="30" y="18"/>
                    <a:pt x="32" y="17"/>
                    <a:pt x="32" y="14"/>
                  </a:cubicBezTo>
                  <a:cubicBezTo>
                    <a:pt x="34" y="14"/>
                    <a:pt x="34" y="14"/>
                    <a:pt x="34" y="14"/>
                  </a:cubicBezTo>
                  <a:cubicBezTo>
                    <a:pt x="34" y="27"/>
                    <a:pt x="34" y="27"/>
                    <a:pt x="34" y="27"/>
                  </a:cubicBezTo>
                  <a:cubicBezTo>
                    <a:pt x="32" y="27"/>
                    <a:pt x="32" y="27"/>
                    <a:pt x="32" y="27"/>
                  </a:cubicBezTo>
                  <a:cubicBezTo>
                    <a:pt x="32" y="23"/>
                    <a:pt x="31" y="22"/>
                    <a:pt x="26" y="22"/>
                  </a:cubicBezTo>
                  <a:cubicBezTo>
                    <a:pt x="16" y="22"/>
                    <a:pt x="16" y="22"/>
                    <a:pt x="16" y="22"/>
                  </a:cubicBezTo>
                  <a:cubicBezTo>
                    <a:pt x="16" y="34"/>
                    <a:pt x="16" y="34"/>
                    <a:pt x="16" y="34"/>
                  </a:cubicBezTo>
                  <a:cubicBezTo>
                    <a:pt x="16" y="36"/>
                    <a:pt x="17" y="37"/>
                    <a:pt x="19" y="37"/>
                  </a:cubicBezTo>
                  <a:cubicBezTo>
                    <a:pt x="30" y="37"/>
                    <a:pt x="30" y="37"/>
                    <a:pt x="30" y="37"/>
                  </a:cubicBezTo>
                  <a:cubicBezTo>
                    <a:pt x="34" y="37"/>
                    <a:pt x="36" y="36"/>
                    <a:pt x="37" y="30"/>
                  </a:cubicBezTo>
                  <a:cubicBezTo>
                    <a:pt x="40" y="30"/>
                    <a:pt x="40" y="30"/>
                    <a:pt x="40" y="30"/>
                  </a:cubicBezTo>
                  <a:cubicBezTo>
                    <a:pt x="39" y="41"/>
                    <a:pt x="39" y="41"/>
                    <a:pt x="39" y="41"/>
                  </a:cubicBezTo>
                  <a:cubicBezTo>
                    <a:pt x="0" y="41"/>
                    <a:pt x="0" y="41"/>
                    <a:pt x="0" y="41"/>
                  </a:cubicBezTo>
                  <a:cubicBezTo>
                    <a:pt x="0" y="38"/>
                    <a:pt x="0" y="38"/>
                    <a:pt x="0" y="38"/>
                  </a:cubicBezTo>
                  <a:cubicBezTo>
                    <a:pt x="3" y="38"/>
                    <a:pt x="3" y="38"/>
                    <a:pt x="3" y="38"/>
                  </a:cubicBezTo>
                  <a:cubicBezTo>
                    <a:pt x="6" y="38"/>
                    <a:pt x="8" y="37"/>
                    <a:pt x="8" y="33"/>
                  </a:cubicBezTo>
                  <a:cubicBezTo>
                    <a:pt x="8" y="8"/>
                    <a:pt x="8" y="8"/>
                    <a:pt x="8" y="8"/>
                  </a:cubicBezTo>
                  <a:cubicBezTo>
                    <a:pt x="8" y="4"/>
                    <a:pt x="6" y="3"/>
                    <a:pt x="2" y="3"/>
                  </a:cubicBezTo>
                  <a:cubicBezTo>
                    <a:pt x="1" y="3"/>
                    <a:pt x="1" y="3"/>
                    <a:pt x="1" y="3"/>
                  </a:cubicBezTo>
                  <a:cubicBezTo>
                    <a:pt x="1" y="0"/>
                    <a:pt x="1" y="0"/>
                    <a:pt x="1" y="0"/>
                  </a:cubicBezTo>
                  <a:cubicBezTo>
                    <a:pt x="37" y="0"/>
                    <a:pt x="37" y="0"/>
                    <a:pt x="37" y="0"/>
                  </a:cubicBezTo>
                  <a:cubicBezTo>
                    <a:pt x="38" y="10"/>
                    <a:pt x="38" y="10"/>
                    <a:pt x="38" y="10"/>
                  </a:cubicBezTo>
                  <a:cubicBezTo>
                    <a:pt x="35" y="10"/>
                    <a:pt x="35" y="10"/>
                    <a:pt x="35" y="10"/>
                  </a:cubicBezTo>
                  <a:cubicBezTo>
                    <a:pt x="34" y="5"/>
                    <a:pt x="34" y="4"/>
                    <a:pt x="31"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46"/>
            <p:cNvSpPr>
              <a:spLocks noEditPoints="1"/>
            </p:cNvSpPr>
            <p:nvPr userDrawn="1"/>
          </p:nvSpPr>
          <p:spPr bwMode="auto">
            <a:xfrm>
              <a:off x="8691999" y="6682691"/>
              <a:ext cx="54935" cy="51454"/>
            </a:xfrm>
            <a:custGeom>
              <a:avLst/>
              <a:gdLst/>
              <a:ahLst/>
              <a:cxnLst>
                <a:cxn ang="0">
                  <a:pos x="24" y="0"/>
                </a:cxn>
                <a:cxn ang="0">
                  <a:pos x="47" y="21"/>
                </a:cxn>
                <a:cxn ang="0">
                  <a:pos x="23" y="42"/>
                </a:cxn>
                <a:cxn ang="0">
                  <a:pos x="0" y="22"/>
                </a:cxn>
                <a:cxn ang="0">
                  <a:pos x="24" y="0"/>
                </a:cxn>
                <a:cxn ang="0">
                  <a:pos x="25" y="40"/>
                </a:cxn>
                <a:cxn ang="0">
                  <a:pos x="38" y="23"/>
                </a:cxn>
                <a:cxn ang="0">
                  <a:pos x="23" y="3"/>
                </a:cxn>
                <a:cxn ang="0">
                  <a:pos x="9" y="19"/>
                </a:cxn>
                <a:cxn ang="0">
                  <a:pos x="25" y="40"/>
                </a:cxn>
              </a:cxnLst>
              <a:rect l="0" t="0" r="r" b="b"/>
              <a:pathLst>
                <a:path w="47" h="42">
                  <a:moveTo>
                    <a:pt x="24" y="0"/>
                  </a:moveTo>
                  <a:cubicBezTo>
                    <a:pt x="38" y="0"/>
                    <a:pt x="47" y="9"/>
                    <a:pt x="47" y="21"/>
                  </a:cubicBezTo>
                  <a:cubicBezTo>
                    <a:pt x="47" y="32"/>
                    <a:pt x="39" y="42"/>
                    <a:pt x="23" y="42"/>
                  </a:cubicBezTo>
                  <a:cubicBezTo>
                    <a:pt x="8" y="42"/>
                    <a:pt x="0" y="33"/>
                    <a:pt x="0" y="22"/>
                  </a:cubicBezTo>
                  <a:cubicBezTo>
                    <a:pt x="0" y="9"/>
                    <a:pt x="10" y="0"/>
                    <a:pt x="24" y="0"/>
                  </a:cubicBezTo>
                  <a:close/>
                  <a:moveTo>
                    <a:pt x="25" y="40"/>
                  </a:moveTo>
                  <a:cubicBezTo>
                    <a:pt x="34" y="40"/>
                    <a:pt x="38" y="32"/>
                    <a:pt x="38" y="23"/>
                  </a:cubicBezTo>
                  <a:cubicBezTo>
                    <a:pt x="38" y="13"/>
                    <a:pt x="33" y="3"/>
                    <a:pt x="23" y="3"/>
                  </a:cubicBezTo>
                  <a:cubicBezTo>
                    <a:pt x="15" y="3"/>
                    <a:pt x="9" y="9"/>
                    <a:pt x="9" y="19"/>
                  </a:cubicBezTo>
                  <a:cubicBezTo>
                    <a:pt x="9" y="31"/>
                    <a:pt x="15" y="40"/>
                    <a:pt x="25" y="4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47"/>
            <p:cNvSpPr>
              <a:spLocks/>
            </p:cNvSpPr>
            <p:nvPr userDrawn="1"/>
          </p:nvSpPr>
          <p:spPr bwMode="auto">
            <a:xfrm>
              <a:off x="8755258" y="6684406"/>
              <a:ext cx="38288" cy="49739"/>
            </a:xfrm>
            <a:custGeom>
              <a:avLst/>
              <a:gdLst/>
              <a:ahLst/>
              <a:cxnLst>
                <a:cxn ang="0">
                  <a:pos x="13" y="18"/>
                </a:cxn>
                <a:cxn ang="0">
                  <a:pos x="22" y="18"/>
                </a:cxn>
                <a:cxn ang="0">
                  <a:pos x="28" y="14"/>
                </a:cxn>
                <a:cxn ang="0">
                  <a:pos x="31" y="14"/>
                </a:cxn>
                <a:cxn ang="0">
                  <a:pos x="31" y="27"/>
                </a:cxn>
                <a:cxn ang="0">
                  <a:pos x="28" y="27"/>
                </a:cxn>
                <a:cxn ang="0">
                  <a:pos x="24" y="22"/>
                </a:cxn>
                <a:cxn ang="0">
                  <a:pos x="13" y="22"/>
                </a:cxn>
                <a:cxn ang="0">
                  <a:pos x="13" y="32"/>
                </a:cxn>
                <a:cxn ang="0">
                  <a:pos x="18" y="38"/>
                </a:cxn>
                <a:cxn ang="0">
                  <a:pos x="19" y="38"/>
                </a:cxn>
                <a:cxn ang="0">
                  <a:pos x="19" y="41"/>
                </a:cxn>
                <a:cxn ang="0">
                  <a:pos x="0" y="41"/>
                </a:cxn>
                <a:cxn ang="0">
                  <a:pos x="0" y="38"/>
                </a:cxn>
                <a:cxn ang="0">
                  <a:pos x="1" y="38"/>
                </a:cxn>
                <a:cxn ang="0">
                  <a:pos x="5" y="34"/>
                </a:cxn>
                <a:cxn ang="0">
                  <a:pos x="5" y="8"/>
                </a:cxn>
                <a:cxn ang="0">
                  <a:pos x="0" y="3"/>
                </a:cxn>
                <a:cxn ang="0">
                  <a:pos x="0" y="3"/>
                </a:cxn>
                <a:cxn ang="0">
                  <a:pos x="0" y="0"/>
                </a:cxn>
                <a:cxn ang="0">
                  <a:pos x="32" y="0"/>
                </a:cxn>
                <a:cxn ang="0">
                  <a:pos x="32" y="9"/>
                </a:cxn>
                <a:cxn ang="0">
                  <a:pos x="30" y="9"/>
                </a:cxn>
                <a:cxn ang="0">
                  <a:pos x="26" y="4"/>
                </a:cxn>
                <a:cxn ang="0">
                  <a:pos x="13" y="4"/>
                </a:cxn>
                <a:cxn ang="0">
                  <a:pos x="13" y="18"/>
                </a:cxn>
              </a:cxnLst>
              <a:rect l="0" t="0" r="r" b="b"/>
              <a:pathLst>
                <a:path w="32" h="41">
                  <a:moveTo>
                    <a:pt x="13" y="18"/>
                  </a:moveTo>
                  <a:cubicBezTo>
                    <a:pt x="22" y="18"/>
                    <a:pt x="22" y="18"/>
                    <a:pt x="22" y="18"/>
                  </a:cubicBezTo>
                  <a:cubicBezTo>
                    <a:pt x="27" y="18"/>
                    <a:pt x="28" y="17"/>
                    <a:pt x="28" y="14"/>
                  </a:cubicBezTo>
                  <a:cubicBezTo>
                    <a:pt x="31" y="14"/>
                    <a:pt x="31" y="14"/>
                    <a:pt x="31" y="14"/>
                  </a:cubicBezTo>
                  <a:cubicBezTo>
                    <a:pt x="31" y="27"/>
                    <a:pt x="31" y="27"/>
                    <a:pt x="31" y="27"/>
                  </a:cubicBezTo>
                  <a:cubicBezTo>
                    <a:pt x="28" y="27"/>
                    <a:pt x="28" y="27"/>
                    <a:pt x="28" y="27"/>
                  </a:cubicBezTo>
                  <a:cubicBezTo>
                    <a:pt x="28" y="23"/>
                    <a:pt x="27" y="22"/>
                    <a:pt x="24" y="22"/>
                  </a:cubicBezTo>
                  <a:cubicBezTo>
                    <a:pt x="13" y="22"/>
                    <a:pt x="13" y="22"/>
                    <a:pt x="13" y="22"/>
                  </a:cubicBezTo>
                  <a:cubicBezTo>
                    <a:pt x="13" y="32"/>
                    <a:pt x="13" y="32"/>
                    <a:pt x="13" y="32"/>
                  </a:cubicBezTo>
                  <a:cubicBezTo>
                    <a:pt x="13" y="37"/>
                    <a:pt x="14" y="38"/>
                    <a:pt x="18" y="38"/>
                  </a:cubicBezTo>
                  <a:cubicBezTo>
                    <a:pt x="19" y="38"/>
                    <a:pt x="19" y="38"/>
                    <a:pt x="19" y="38"/>
                  </a:cubicBezTo>
                  <a:cubicBezTo>
                    <a:pt x="19" y="41"/>
                    <a:pt x="19" y="41"/>
                    <a:pt x="19" y="41"/>
                  </a:cubicBezTo>
                  <a:cubicBezTo>
                    <a:pt x="0" y="41"/>
                    <a:pt x="0" y="41"/>
                    <a:pt x="0" y="41"/>
                  </a:cubicBezTo>
                  <a:cubicBezTo>
                    <a:pt x="0" y="38"/>
                    <a:pt x="0" y="38"/>
                    <a:pt x="0" y="38"/>
                  </a:cubicBezTo>
                  <a:cubicBezTo>
                    <a:pt x="1" y="38"/>
                    <a:pt x="1" y="38"/>
                    <a:pt x="1" y="38"/>
                  </a:cubicBezTo>
                  <a:cubicBezTo>
                    <a:pt x="3" y="38"/>
                    <a:pt x="5" y="37"/>
                    <a:pt x="5" y="34"/>
                  </a:cubicBezTo>
                  <a:cubicBezTo>
                    <a:pt x="5" y="8"/>
                    <a:pt x="5" y="8"/>
                    <a:pt x="5" y="8"/>
                  </a:cubicBezTo>
                  <a:cubicBezTo>
                    <a:pt x="5" y="4"/>
                    <a:pt x="3" y="3"/>
                    <a:pt x="0" y="3"/>
                  </a:cubicBezTo>
                  <a:cubicBezTo>
                    <a:pt x="0" y="3"/>
                    <a:pt x="0" y="3"/>
                    <a:pt x="0" y="3"/>
                  </a:cubicBezTo>
                  <a:cubicBezTo>
                    <a:pt x="0" y="0"/>
                    <a:pt x="0" y="0"/>
                    <a:pt x="0" y="0"/>
                  </a:cubicBezTo>
                  <a:cubicBezTo>
                    <a:pt x="32" y="0"/>
                    <a:pt x="32" y="0"/>
                    <a:pt x="32" y="0"/>
                  </a:cubicBezTo>
                  <a:cubicBezTo>
                    <a:pt x="32" y="9"/>
                    <a:pt x="32" y="9"/>
                    <a:pt x="32" y="9"/>
                  </a:cubicBezTo>
                  <a:cubicBezTo>
                    <a:pt x="30" y="9"/>
                    <a:pt x="30" y="9"/>
                    <a:pt x="30" y="9"/>
                  </a:cubicBezTo>
                  <a:cubicBezTo>
                    <a:pt x="30" y="5"/>
                    <a:pt x="29" y="4"/>
                    <a:pt x="26" y="4"/>
                  </a:cubicBezTo>
                  <a:cubicBezTo>
                    <a:pt x="13" y="4"/>
                    <a:pt x="13" y="4"/>
                    <a:pt x="13" y="4"/>
                  </a:cubicBezTo>
                  <a:lnTo>
                    <a:pt x="13" y="1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48"/>
            <p:cNvSpPr>
              <a:spLocks/>
            </p:cNvSpPr>
            <p:nvPr userDrawn="1"/>
          </p:nvSpPr>
          <p:spPr bwMode="auto">
            <a:xfrm>
              <a:off x="8825175" y="6667254"/>
              <a:ext cx="69917" cy="66891"/>
            </a:xfrm>
            <a:custGeom>
              <a:avLst/>
              <a:gdLst/>
              <a:ahLst/>
              <a:cxnLst>
                <a:cxn ang="0">
                  <a:pos x="35" y="45"/>
                </a:cxn>
                <a:cxn ang="0">
                  <a:pos x="43" y="51"/>
                </a:cxn>
                <a:cxn ang="0">
                  <a:pos x="45" y="51"/>
                </a:cxn>
                <a:cxn ang="0">
                  <a:pos x="45" y="55"/>
                </a:cxn>
                <a:cxn ang="0">
                  <a:pos x="14" y="55"/>
                </a:cxn>
                <a:cxn ang="0">
                  <a:pos x="14" y="51"/>
                </a:cxn>
                <a:cxn ang="0">
                  <a:pos x="17" y="51"/>
                </a:cxn>
                <a:cxn ang="0">
                  <a:pos x="23" y="45"/>
                </a:cxn>
                <a:cxn ang="0">
                  <a:pos x="23" y="6"/>
                </a:cxn>
                <a:cxn ang="0">
                  <a:pos x="13" y="6"/>
                </a:cxn>
                <a:cxn ang="0">
                  <a:pos x="4" y="16"/>
                </a:cxn>
                <a:cxn ang="0">
                  <a:pos x="0" y="16"/>
                </a:cxn>
                <a:cxn ang="0">
                  <a:pos x="2" y="0"/>
                </a:cxn>
                <a:cxn ang="0">
                  <a:pos x="5" y="0"/>
                </a:cxn>
                <a:cxn ang="0">
                  <a:pos x="6" y="1"/>
                </a:cxn>
                <a:cxn ang="0">
                  <a:pos x="9" y="1"/>
                </a:cxn>
                <a:cxn ang="0">
                  <a:pos x="50" y="1"/>
                </a:cxn>
                <a:cxn ang="0">
                  <a:pos x="54" y="0"/>
                </a:cxn>
                <a:cxn ang="0">
                  <a:pos x="57" y="0"/>
                </a:cxn>
                <a:cxn ang="0">
                  <a:pos x="58" y="16"/>
                </a:cxn>
                <a:cxn ang="0">
                  <a:pos x="55" y="16"/>
                </a:cxn>
                <a:cxn ang="0">
                  <a:pos x="45" y="6"/>
                </a:cxn>
                <a:cxn ang="0">
                  <a:pos x="35" y="6"/>
                </a:cxn>
                <a:cxn ang="0">
                  <a:pos x="35" y="45"/>
                </a:cxn>
              </a:cxnLst>
              <a:rect l="0" t="0" r="r" b="b"/>
              <a:pathLst>
                <a:path w="58" h="55">
                  <a:moveTo>
                    <a:pt x="35" y="45"/>
                  </a:moveTo>
                  <a:cubicBezTo>
                    <a:pt x="35" y="49"/>
                    <a:pt x="37" y="51"/>
                    <a:pt x="43" y="51"/>
                  </a:cubicBezTo>
                  <a:cubicBezTo>
                    <a:pt x="45" y="51"/>
                    <a:pt x="45" y="51"/>
                    <a:pt x="45" y="51"/>
                  </a:cubicBezTo>
                  <a:cubicBezTo>
                    <a:pt x="45" y="55"/>
                    <a:pt x="45" y="55"/>
                    <a:pt x="45" y="55"/>
                  </a:cubicBezTo>
                  <a:cubicBezTo>
                    <a:pt x="14" y="55"/>
                    <a:pt x="14" y="55"/>
                    <a:pt x="14" y="55"/>
                  </a:cubicBezTo>
                  <a:cubicBezTo>
                    <a:pt x="14" y="51"/>
                    <a:pt x="14" y="51"/>
                    <a:pt x="14" y="51"/>
                  </a:cubicBezTo>
                  <a:cubicBezTo>
                    <a:pt x="17" y="51"/>
                    <a:pt x="17" y="51"/>
                    <a:pt x="17" y="51"/>
                  </a:cubicBezTo>
                  <a:cubicBezTo>
                    <a:pt x="22" y="51"/>
                    <a:pt x="23" y="49"/>
                    <a:pt x="23" y="45"/>
                  </a:cubicBezTo>
                  <a:cubicBezTo>
                    <a:pt x="23" y="6"/>
                    <a:pt x="23" y="6"/>
                    <a:pt x="23" y="6"/>
                  </a:cubicBezTo>
                  <a:cubicBezTo>
                    <a:pt x="13" y="6"/>
                    <a:pt x="13" y="6"/>
                    <a:pt x="13" y="6"/>
                  </a:cubicBezTo>
                  <a:cubicBezTo>
                    <a:pt x="7" y="6"/>
                    <a:pt x="6" y="7"/>
                    <a:pt x="4" y="16"/>
                  </a:cubicBezTo>
                  <a:cubicBezTo>
                    <a:pt x="0" y="16"/>
                    <a:pt x="0" y="16"/>
                    <a:pt x="0" y="16"/>
                  </a:cubicBezTo>
                  <a:cubicBezTo>
                    <a:pt x="2" y="0"/>
                    <a:pt x="2" y="0"/>
                    <a:pt x="2" y="0"/>
                  </a:cubicBezTo>
                  <a:cubicBezTo>
                    <a:pt x="5" y="0"/>
                    <a:pt x="5" y="0"/>
                    <a:pt x="5" y="0"/>
                  </a:cubicBezTo>
                  <a:cubicBezTo>
                    <a:pt x="5" y="0"/>
                    <a:pt x="6" y="1"/>
                    <a:pt x="6" y="1"/>
                  </a:cubicBezTo>
                  <a:cubicBezTo>
                    <a:pt x="7" y="1"/>
                    <a:pt x="8" y="1"/>
                    <a:pt x="9" y="1"/>
                  </a:cubicBezTo>
                  <a:cubicBezTo>
                    <a:pt x="50" y="1"/>
                    <a:pt x="50" y="1"/>
                    <a:pt x="50" y="1"/>
                  </a:cubicBezTo>
                  <a:cubicBezTo>
                    <a:pt x="52" y="1"/>
                    <a:pt x="53" y="1"/>
                    <a:pt x="54" y="0"/>
                  </a:cubicBezTo>
                  <a:cubicBezTo>
                    <a:pt x="57" y="0"/>
                    <a:pt x="57" y="0"/>
                    <a:pt x="57" y="0"/>
                  </a:cubicBezTo>
                  <a:cubicBezTo>
                    <a:pt x="58" y="16"/>
                    <a:pt x="58" y="16"/>
                    <a:pt x="58" y="16"/>
                  </a:cubicBezTo>
                  <a:cubicBezTo>
                    <a:pt x="55" y="16"/>
                    <a:pt x="55" y="16"/>
                    <a:pt x="55" y="16"/>
                  </a:cubicBezTo>
                  <a:cubicBezTo>
                    <a:pt x="53" y="7"/>
                    <a:pt x="52" y="6"/>
                    <a:pt x="45" y="6"/>
                  </a:cubicBezTo>
                  <a:cubicBezTo>
                    <a:pt x="35" y="6"/>
                    <a:pt x="35" y="6"/>
                    <a:pt x="35" y="6"/>
                  </a:cubicBezTo>
                  <a:lnTo>
                    <a:pt x="35" y="4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49"/>
            <p:cNvSpPr>
              <a:spLocks/>
            </p:cNvSpPr>
            <p:nvPr userDrawn="1"/>
          </p:nvSpPr>
          <p:spPr bwMode="auto">
            <a:xfrm>
              <a:off x="8900086" y="6684406"/>
              <a:ext cx="48276" cy="49739"/>
            </a:xfrm>
            <a:custGeom>
              <a:avLst/>
              <a:gdLst/>
              <a:ahLst/>
              <a:cxnLst>
                <a:cxn ang="0">
                  <a:pos x="31" y="4"/>
                </a:cxn>
                <a:cxn ang="0">
                  <a:pos x="17" y="4"/>
                </a:cxn>
                <a:cxn ang="0">
                  <a:pos x="17" y="18"/>
                </a:cxn>
                <a:cxn ang="0">
                  <a:pos x="27" y="18"/>
                </a:cxn>
                <a:cxn ang="0">
                  <a:pos x="32" y="14"/>
                </a:cxn>
                <a:cxn ang="0">
                  <a:pos x="35" y="14"/>
                </a:cxn>
                <a:cxn ang="0">
                  <a:pos x="35" y="27"/>
                </a:cxn>
                <a:cxn ang="0">
                  <a:pos x="32" y="27"/>
                </a:cxn>
                <a:cxn ang="0">
                  <a:pos x="26" y="22"/>
                </a:cxn>
                <a:cxn ang="0">
                  <a:pos x="17" y="22"/>
                </a:cxn>
                <a:cxn ang="0">
                  <a:pos x="17" y="34"/>
                </a:cxn>
                <a:cxn ang="0">
                  <a:pos x="19" y="37"/>
                </a:cxn>
                <a:cxn ang="0">
                  <a:pos x="30" y="37"/>
                </a:cxn>
                <a:cxn ang="0">
                  <a:pos x="38" y="30"/>
                </a:cxn>
                <a:cxn ang="0">
                  <a:pos x="40" y="30"/>
                </a:cxn>
                <a:cxn ang="0">
                  <a:pos x="39" y="41"/>
                </a:cxn>
                <a:cxn ang="0">
                  <a:pos x="0" y="41"/>
                </a:cxn>
                <a:cxn ang="0">
                  <a:pos x="0" y="38"/>
                </a:cxn>
                <a:cxn ang="0">
                  <a:pos x="3" y="38"/>
                </a:cxn>
                <a:cxn ang="0">
                  <a:pos x="8" y="33"/>
                </a:cxn>
                <a:cxn ang="0">
                  <a:pos x="8" y="8"/>
                </a:cxn>
                <a:cxn ang="0">
                  <a:pos x="2" y="3"/>
                </a:cxn>
                <a:cxn ang="0">
                  <a:pos x="2" y="3"/>
                </a:cxn>
                <a:cxn ang="0">
                  <a:pos x="2" y="0"/>
                </a:cxn>
                <a:cxn ang="0">
                  <a:pos x="37" y="0"/>
                </a:cxn>
                <a:cxn ang="0">
                  <a:pos x="38" y="10"/>
                </a:cxn>
                <a:cxn ang="0">
                  <a:pos x="36" y="10"/>
                </a:cxn>
                <a:cxn ang="0">
                  <a:pos x="31" y="4"/>
                </a:cxn>
              </a:cxnLst>
              <a:rect l="0" t="0" r="r" b="b"/>
              <a:pathLst>
                <a:path w="40" h="41">
                  <a:moveTo>
                    <a:pt x="31" y="4"/>
                  </a:moveTo>
                  <a:cubicBezTo>
                    <a:pt x="17" y="4"/>
                    <a:pt x="17" y="4"/>
                    <a:pt x="17" y="4"/>
                  </a:cubicBezTo>
                  <a:cubicBezTo>
                    <a:pt x="17" y="18"/>
                    <a:pt x="17" y="18"/>
                    <a:pt x="17" y="18"/>
                  </a:cubicBezTo>
                  <a:cubicBezTo>
                    <a:pt x="27" y="18"/>
                    <a:pt x="27" y="18"/>
                    <a:pt x="27" y="18"/>
                  </a:cubicBezTo>
                  <a:cubicBezTo>
                    <a:pt x="31" y="18"/>
                    <a:pt x="32" y="17"/>
                    <a:pt x="32" y="14"/>
                  </a:cubicBezTo>
                  <a:cubicBezTo>
                    <a:pt x="35" y="14"/>
                    <a:pt x="35" y="14"/>
                    <a:pt x="35" y="14"/>
                  </a:cubicBezTo>
                  <a:cubicBezTo>
                    <a:pt x="35" y="27"/>
                    <a:pt x="35" y="27"/>
                    <a:pt x="35" y="27"/>
                  </a:cubicBezTo>
                  <a:cubicBezTo>
                    <a:pt x="32" y="27"/>
                    <a:pt x="32" y="27"/>
                    <a:pt x="32" y="27"/>
                  </a:cubicBezTo>
                  <a:cubicBezTo>
                    <a:pt x="32" y="23"/>
                    <a:pt x="31" y="22"/>
                    <a:pt x="26" y="22"/>
                  </a:cubicBezTo>
                  <a:cubicBezTo>
                    <a:pt x="17" y="22"/>
                    <a:pt x="17" y="22"/>
                    <a:pt x="17" y="22"/>
                  </a:cubicBezTo>
                  <a:cubicBezTo>
                    <a:pt x="17" y="34"/>
                    <a:pt x="17" y="34"/>
                    <a:pt x="17" y="34"/>
                  </a:cubicBezTo>
                  <a:cubicBezTo>
                    <a:pt x="17" y="36"/>
                    <a:pt x="17" y="37"/>
                    <a:pt x="19" y="37"/>
                  </a:cubicBezTo>
                  <a:cubicBezTo>
                    <a:pt x="30" y="37"/>
                    <a:pt x="30" y="37"/>
                    <a:pt x="30" y="37"/>
                  </a:cubicBezTo>
                  <a:cubicBezTo>
                    <a:pt x="34" y="37"/>
                    <a:pt x="36" y="36"/>
                    <a:pt x="38" y="30"/>
                  </a:cubicBezTo>
                  <a:cubicBezTo>
                    <a:pt x="40" y="30"/>
                    <a:pt x="40" y="30"/>
                    <a:pt x="40" y="30"/>
                  </a:cubicBezTo>
                  <a:cubicBezTo>
                    <a:pt x="39" y="41"/>
                    <a:pt x="39" y="41"/>
                    <a:pt x="39" y="41"/>
                  </a:cubicBezTo>
                  <a:cubicBezTo>
                    <a:pt x="0" y="41"/>
                    <a:pt x="0" y="41"/>
                    <a:pt x="0" y="41"/>
                  </a:cubicBezTo>
                  <a:cubicBezTo>
                    <a:pt x="0" y="38"/>
                    <a:pt x="0" y="38"/>
                    <a:pt x="0" y="38"/>
                  </a:cubicBezTo>
                  <a:cubicBezTo>
                    <a:pt x="3" y="38"/>
                    <a:pt x="3" y="38"/>
                    <a:pt x="3" y="38"/>
                  </a:cubicBezTo>
                  <a:cubicBezTo>
                    <a:pt x="7" y="38"/>
                    <a:pt x="8" y="37"/>
                    <a:pt x="8" y="33"/>
                  </a:cubicBezTo>
                  <a:cubicBezTo>
                    <a:pt x="8" y="8"/>
                    <a:pt x="8" y="8"/>
                    <a:pt x="8" y="8"/>
                  </a:cubicBezTo>
                  <a:cubicBezTo>
                    <a:pt x="8" y="4"/>
                    <a:pt x="7" y="3"/>
                    <a:pt x="2" y="3"/>
                  </a:cubicBezTo>
                  <a:cubicBezTo>
                    <a:pt x="2" y="3"/>
                    <a:pt x="2" y="3"/>
                    <a:pt x="2" y="3"/>
                  </a:cubicBezTo>
                  <a:cubicBezTo>
                    <a:pt x="2" y="0"/>
                    <a:pt x="2" y="0"/>
                    <a:pt x="2" y="0"/>
                  </a:cubicBezTo>
                  <a:cubicBezTo>
                    <a:pt x="37" y="0"/>
                    <a:pt x="37" y="0"/>
                    <a:pt x="37" y="0"/>
                  </a:cubicBezTo>
                  <a:cubicBezTo>
                    <a:pt x="38" y="10"/>
                    <a:pt x="38" y="10"/>
                    <a:pt x="38" y="10"/>
                  </a:cubicBezTo>
                  <a:cubicBezTo>
                    <a:pt x="36" y="10"/>
                    <a:pt x="36" y="10"/>
                    <a:pt x="36" y="10"/>
                  </a:cubicBezTo>
                  <a:cubicBezTo>
                    <a:pt x="35" y="5"/>
                    <a:pt x="34" y="4"/>
                    <a:pt x="31"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50"/>
            <p:cNvSpPr>
              <a:spLocks/>
            </p:cNvSpPr>
            <p:nvPr userDrawn="1"/>
          </p:nvSpPr>
          <p:spPr bwMode="auto">
            <a:xfrm>
              <a:off x="8955021" y="6682691"/>
              <a:ext cx="49941" cy="51454"/>
            </a:xfrm>
            <a:custGeom>
              <a:avLst/>
              <a:gdLst/>
              <a:ahLst/>
              <a:cxnLst>
                <a:cxn ang="0">
                  <a:pos x="42" y="30"/>
                </a:cxn>
                <a:cxn ang="0">
                  <a:pos x="39" y="42"/>
                </a:cxn>
                <a:cxn ang="0">
                  <a:pos x="35" y="41"/>
                </a:cxn>
                <a:cxn ang="0">
                  <a:pos x="24" y="42"/>
                </a:cxn>
                <a:cxn ang="0">
                  <a:pos x="0" y="22"/>
                </a:cxn>
                <a:cxn ang="0">
                  <a:pos x="25" y="0"/>
                </a:cxn>
                <a:cxn ang="0">
                  <a:pos x="38" y="3"/>
                </a:cxn>
                <a:cxn ang="0">
                  <a:pos x="39" y="2"/>
                </a:cxn>
                <a:cxn ang="0">
                  <a:pos x="40" y="2"/>
                </a:cxn>
                <a:cxn ang="0">
                  <a:pos x="41" y="14"/>
                </a:cxn>
                <a:cxn ang="0">
                  <a:pos x="39" y="14"/>
                </a:cxn>
                <a:cxn ang="0">
                  <a:pos x="26" y="4"/>
                </a:cxn>
                <a:cxn ang="0">
                  <a:pos x="10" y="21"/>
                </a:cxn>
                <a:cxn ang="0">
                  <a:pos x="26" y="39"/>
                </a:cxn>
                <a:cxn ang="0">
                  <a:pos x="40" y="30"/>
                </a:cxn>
                <a:cxn ang="0">
                  <a:pos x="42" y="30"/>
                </a:cxn>
              </a:cxnLst>
              <a:rect l="0" t="0" r="r" b="b"/>
              <a:pathLst>
                <a:path w="42" h="42">
                  <a:moveTo>
                    <a:pt x="42" y="30"/>
                  </a:moveTo>
                  <a:cubicBezTo>
                    <a:pt x="42" y="33"/>
                    <a:pt x="40" y="38"/>
                    <a:pt x="39" y="42"/>
                  </a:cubicBezTo>
                  <a:cubicBezTo>
                    <a:pt x="38" y="41"/>
                    <a:pt x="37" y="41"/>
                    <a:pt x="35" y="41"/>
                  </a:cubicBezTo>
                  <a:cubicBezTo>
                    <a:pt x="32" y="41"/>
                    <a:pt x="29" y="42"/>
                    <a:pt x="24" y="42"/>
                  </a:cubicBezTo>
                  <a:cubicBezTo>
                    <a:pt x="11" y="42"/>
                    <a:pt x="0" y="33"/>
                    <a:pt x="0" y="22"/>
                  </a:cubicBezTo>
                  <a:cubicBezTo>
                    <a:pt x="0" y="10"/>
                    <a:pt x="11" y="0"/>
                    <a:pt x="25" y="0"/>
                  </a:cubicBezTo>
                  <a:cubicBezTo>
                    <a:pt x="32" y="0"/>
                    <a:pt x="36" y="3"/>
                    <a:pt x="38" y="3"/>
                  </a:cubicBezTo>
                  <a:cubicBezTo>
                    <a:pt x="38" y="3"/>
                    <a:pt x="38" y="3"/>
                    <a:pt x="39" y="2"/>
                  </a:cubicBezTo>
                  <a:cubicBezTo>
                    <a:pt x="40" y="2"/>
                    <a:pt x="40" y="2"/>
                    <a:pt x="40" y="2"/>
                  </a:cubicBezTo>
                  <a:cubicBezTo>
                    <a:pt x="41" y="14"/>
                    <a:pt x="41" y="14"/>
                    <a:pt x="41" y="14"/>
                  </a:cubicBezTo>
                  <a:cubicBezTo>
                    <a:pt x="39" y="14"/>
                    <a:pt x="39" y="14"/>
                    <a:pt x="39" y="14"/>
                  </a:cubicBezTo>
                  <a:cubicBezTo>
                    <a:pt x="36" y="7"/>
                    <a:pt x="32" y="4"/>
                    <a:pt x="26" y="4"/>
                  </a:cubicBezTo>
                  <a:cubicBezTo>
                    <a:pt x="16" y="4"/>
                    <a:pt x="10" y="11"/>
                    <a:pt x="10" y="21"/>
                  </a:cubicBezTo>
                  <a:cubicBezTo>
                    <a:pt x="10" y="31"/>
                    <a:pt x="17" y="39"/>
                    <a:pt x="26" y="39"/>
                  </a:cubicBezTo>
                  <a:cubicBezTo>
                    <a:pt x="32" y="39"/>
                    <a:pt x="37" y="36"/>
                    <a:pt x="40" y="30"/>
                  </a:cubicBezTo>
                  <a:lnTo>
                    <a:pt x="42" y="3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51"/>
            <p:cNvSpPr>
              <a:spLocks/>
            </p:cNvSpPr>
            <p:nvPr userDrawn="1"/>
          </p:nvSpPr>
          <p:spPr bwMode="auto">
            <a:xfrm>
              <a:off x="9011620" y="6684406"/>
              <a:ext cx="61594" cy="49739"/>
            </a:xfrm>
            <a:custGeom>
              <a:avLst/>
              <a:gdLst/>
              <a:ahLst/>
              <a:cxnLst>
                <a:cxn ang="0">
                  <a:pos x="31" y="38"/>
                </a:cxn>
                <a:cxn ang="0">
                  <a:pos x="36" y="33"/>
                </a:cxn>
                <a:cxn ang="0">
                  <a:pos x="36" y="22"/>
                </a:cxn>
                <a:cxn ang="0">
                  <a:pos x="15" y="22"/>
                </a:cxn>
                <a:cxn ang="0">
                  <a:pos x="15" y="33"/>
                </a:cxn>
                <a:cxn ang="0">
                  <a:pos x="19" y="38"/>
                </a:cxn>
                <a:cxn ang="0">
                  <a:pos x="20" y="38"/>
                </a:cxn>
                <a:cxn ang="0">
                  <a:pos x="20" y="41"/>
                </a:cxn>
                <a:cxn ang="0">
                  <a:pos x="0" y="41"/>
                </a:cxn>
                <a:cxn ang="0">
                  <a:pos x="0" y="38"/>
                </a:cxn>
                <a:cxn ang="0">
                  <a:pos x="1" y="38"/>
                </a:cxn>
                <a:cxn ang="0">
                  <a:pos x="6" y="33"/>
                </a:cxn>
                <a:cxn ang="0">
                  <a:pos x="6" y="8"/>
                </a:cxn>
                <a:cxn ang="0">
                  <a:pos x="1" y="3"/>
                </a:cxn>
                <a:cxn ang="0">
                  <a:pos x="0" y="3"/>
                </a:cxn>
                <a:cxn ang="0">
                  <a:pos x="0" y="0"/>
                </a:cxn>
                <a:cxn ang="0">
                  <a:pos x="20" y="0"/>
                </a:cxn>
                <a:cxn ang="0">
                  <a:pos x="20" y="3"/>
                </a:cxn>
                <a:cxn ang="0">
                  <a:pos x="20" y="3"/>
                </a:cxn>
                <a:cxn ang="0">
                  <a:pos x="15" y="8"/>
                </a:cxn>
                <a:cxn ang="0">
                  <a:pos x="15" y="18"/>
                </a:cxn>
                <a:cxn ang="0">
                  <a:pos x="36" y="18"/>
                </a:cxn>
                <a:cxn ang="0">
                  <a:pos x="36" y="8"/>
                </a:cxn>
                <a:cxn ang="0">
                  <a:pos x="31" y="3"/>
                </a:cxn>
                <a:cxn ang="0">
                  <a:pos x="30" y="3"/>
                </a:cxn>
                <a:cxn ang="0">
                  <a:pos x="30" y="0"/>
                </a:cxn>
                <a:cxn ang="0">
                  <a:pos x="51" y="0"/>
                </a:cxn>
                <a:cxn ang="0">
                  <a:pos x="51" y="3"/>
                </a:cxn>
                <a:cxn ang="0">
                  <a:pos x="50" y="3"/>
                </a:cxn>
                <a:cxn ang="0">
                  <a:pos x="45" y="8"/>
                </a:cxn>
                <a:cxn ang="0">
                  <a:pos x="45" y="33"/>
                </a:cxn>
                <a:cxn ang="0">
                  <a:pos x="50" y="38"/>
                </a:cxn>
                <a:cxn ang="0">
                  <a:pos x="51" y="38"/>
                </a:cxn>
                <a:cxn ang="0">
                  <a:pos x="51" y="41"/>
                </a:cxn>
                <a:cxn ang="0">
                  <a:pos x="30" y="41"/>
                </a:cxn>
                <a:cxn ang="0">
                  <a:pos x="30" y="38"/>
                </a:cxn>
                <a:cxn ang="0">
                  <a:pos x="31" y="38"/>
                </a:cxn>
              </a:cxnLst>
              <a:rect l="0" t="0" r="r" b="b"/>
              <a:pathLst>
                <a:path w="51" h="41">
                  <a:moveTo>
                    <a:pt x="31" y="38"/>
                  </a:moveTo>
                  <a:cubicBezTo>
                    <a:pt x="34" y="38"/>
                    <a:pt x="36" y="37"/>
                    <a:pt x="36" y="33"/>
                  </a:cubicBezTo>
                  <a:cubicBezTo>
                    <a:pt x="36" y="22"/>
                    <a:pt x="36" y="22"/>
                    <a:pt x="36" y="22"/>
                  </a:cubicBezTo>
                  <a:cubicBezTo>
                    <a:pt x="15" y="22"/>
                    <a:pt x="15" y="22"/>
                    <a:pt x="15" y="22"/>
                  </a:cubicBezTo>
                  <a:cubicBezTo>
                    <a:pt x="15" y="33"/>
                    <a:pt x="15" y="33"/>
                    <a:pt x="15" y="33"/>
                  </a:cubicBezTo>
                  <a:cubicBezTo>
                    <a:pt x="15" y="37"/>
                    <a:pt x="16" y="38"/>
                    <a:pt x="19" y="38"/>
                  </a:cubicBezTo>
                  <a:cubicBezTo>
                    <a:pt x="20" y="38"/>
                    <a:pt x="20" y="38"/>
                    <a:pt x="20" y="38"/>
                  </a:cubicBezTo>
                  <a:cubicBezTo>
                    <a:pt x="20" y="41"/>
                    <a:pt x="20" y="41"/>
                    <a:pt x="20" y="41"/>
                  </a:cubicBezTo>
                  <a:cubicBezTo>
                    <a:pt x="0" y="41"/>
                    <a:pt x="0" y="41"/>
                    <a:pt x="0" y="41"/>
                  </a:cubicBezTo>
                  <a:cubicBezTo>
                    <a:pt x="0" y="38"/>
                    <a:pt x="0" y="38"/>
                    <a:pt x="0" y="38"/>
                  </a:cubicBezTo>
                  <a:cubicBezTo>
                    <a:pt x="1" y="38"/>
                    <a:pt x="1" y="38"/>
                    <a:pt x="1" y="38"/>
                  </a:cubicBezTo>
                  <a:cubicBezTo>
                    <a:pt x="4" y="38"/>
                    <a:pt x="6" y="37"/>
                    <a:pt x="6" y="33"/>
                  </a:cubicBezTo>
                  <a:cubicBezTo>
                    <a:pt x="6" y="8"/>
                    <a:pt x="6" y="8"/>
                    <a:pt x="6" y="8"/>
                  </a:cubicBezTo>
                  <a:cubicBezTo>
                    <a:pt x="6" y="4"/>
                    <a:pt x="4" y="3"/>
                    <a:pt x="1" y="3"/>
                  </a:cubicBezTo>
                  <a:cubicBezTo>
                    <a:pt x="0" y="3"/>
                    <a:pt x="0" y="3"/>
                    <a:pt x="0" y="3"/>
                  </a:cubicBezTo>
                  <a:cubicBezTo>
                    <a:pt x="0" y="0"/>
                    <a:pt x="0" y="0"/>
                    <a:pt x="0" y="0"/>
                  </a:cubicBezTo>
                  <a:cubicBezTo>
                    <a:pt x="20" y="0"/>
                    <a:pt x="20" y="0"/>
                    <a:pt x="20" y="0"/>
                  </a:cubicBezTo>
                  <a:cubicBezTo>
                    <a:pt x="20" y="3"/>
                    <a:pt x="20" y="3"/>
                    <a:pt x="20" y="3"/>
                  </a:cubicBezTo>
                  <a:cubicBezTo>
                    <a:pt x="20" y="3"/>
                    <a:pt x="20" y="3"/>
                    <a:pt x="20" y="3"/>
                  </a:cubicBezTo>
                  <a:cubicBezTo>
                    <a:pt x="16" y="3"/>
                    <a:pt x="15" y="4"/>
                    <a:pt x="15" y="8"/>
                  </a:cubicBezTo>
                  <a:cubicBezTo>
                    <a:pt x="15" y="18"/>
                    <a:pt x="15" y="18"/>
                    <a:pt x="15" y="18"/>
                  </a:cubicBezTo>
                  <a:cubicBezTo>
                    <a:pt x="36" y="18"/>
                    <a:pt x="36" y="18"/>
                    <a:pt x="36" y="18"/>
                  </a:cubicBezTo>
                  <a:cubicBezTo>
                    <a:pt x="36" y="8"/>
                    <a:pt x="36" y="8"/>
                    <a:pt x="36" y="8"/>
                  </a:cubicBezTo>
                  <a:cubicBezTo>
                    <a:pt x="36" y="4"/>
                    <a:pt x="34" y="3"/>
                    <a:pt x="31" y="3"/>
                  </a:cubicBezTo>
                  <a:cubicBezTo>
                    <a:pt x="30" y="3"/>
                    <a:pt x="30" y="3"/>
                    <a:pt x="30" y="3"/>
                  </a:cubicBezTo>
                  <a:cubicBezTo>
                    <a:pt x="30" y="0"/>
                    <a:pt x="30" y="0"/>
                    <a:pt x="30" y="0"/>
                  </a:cubicBezTo>
                  <a:cubicBezTo>
                    <a:pt x="51" y="0"/>
                    <a:pt x="51" y="0"/>
                    <a:pt x="51" y="0"/>
                  </a:cubicBezTo>
                  <a:cubicBezTo>
                    <a:pt x="51" y="3"/>
                    <a:pt x="51" y="3"/>
                    <a:pt x="51" y="3"/>
                  </a:cubicBezTo>
                  <a:cubicBezTo>
                    <a:pt x="50" y="3"/>
                    <a:pt x="50" y="3"/>
                    <a:pt x="50" y="3"/>
                  </a:cubicBezTo>
                  <a:cubicBezTo>
                    <a:pt x="46" y="3"/>
                    <a:pt x="45" y="4"/>
                    <a:pt x="45" y="8"/>
                  </a:cubicBezTo>
                  <a:cubicBezTo>
                    <a:pt x="45" y="33"/>
                    <a:pt x="45" y="33"/>
                    <a:pt x="45" y="33"/>
                  </a:cubicBezTo>
                  <a:cubicBezTo>
                    <a:pt x="45" y="37"/>
                    <a:pt x="46" y="38"/>
                    <a:pt x="50" y="38"/>
                  </a:cubicBezTo>
                  <a:cubicBezTo>
                    <a:pt x="51" y="38"/>
                    <a:pt x="51" y="38"/>
                    <a:pt x="51" y="38"/>
                  </a:cubicBezTo>
                  <a:cubicBezTo>
                    <a:pt x="51" y="41"/>
                    <a:pt x="51" y="41"/>
                    <a:pt x="51" y="41"/>
                  </a:cubicBezTo>
                  <a:cubicBezTo>
                    <a:pt x="30" y="41"/>
                    <a:pt x="30" y="41"/>
                    <a:pt x="30" y="41"/>
                  </a:cubicBezTo>
                  <a:cubicBezTo>
                    <a:pt x="30" y="38"/>
                    <a:pt x="30" y="38"/>
                    <a:pt x="30" y="38"/>
                  </a:cubicBezTo>
                  <a:lnTo>
                    <a:pt x="31" y="3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52"/>
            <p:cNvSpPr>
              <a:spLocks/>
            </p:cNvSpPr>
            <p:nvPr userDrawn="1"/>
          </p:nvSpPr>
          <p:spPr bwMode="auto">
            <a:xfrm>
              <a:off x="9078208" y="6684406"/>
              <a:ext cx="59929" cy="49739"/>
            </a:xfrm>
            <a:custGeom>
              <a:avLst/>
              <a:gdLst/>
              <a:ahLst/>
              <a:cxnLst>
                <a:cxn ang="0">
                  <a:pos x="10" y="33"/>
                </a:cxn>
                <a:cxn ang="0">
                  <a:pos x="16" y="38"/>
                </a:cxn>
                <a:cxn ang="0">
                  <a:pos x="16" y="41"/>
                </a:cxn>
                <a:cxn ang="0">
                  <a:pos x="0" y="41"/>
                </a:cxn>
                <a:cxn ang="0">
                  <a:pos x="0" y="38"/>
                </a:cxn>
                <a:cxn ang="0">
                  <a:pos x="1" y="38"/>
                </a:cxn>
                <a:cxn ang="0">
                  <a:pos x="6" y="34"/>
                </a:cxn>
                <a:cxn ang="0">
                  <a:pos x="6" y="4"/>
                </a:cxn>
                <a:cxn ang="0">
                  <a:pos x="1" y="3"/>
                </a:cxn>
                <a:cxn ang="0">
                  <a:pos x="1" y="0"/>
                </a:cxn>
                <a:cxn ang="0">
                  <a:pos x="14" y="0"/>
                </a:cxn>
                <a:cxn ang="0">
                  <a:pos x="40" y="28"/>
                </a:cxn>
                <a:cxn ang="0">
                  <a:pos x="40" y="8"/>
                </a:cxn>
                <a:cxn ang="0">
                  <a:pos x="34" y="3"/>
                </a:cxn>
                <a:cxn ang="0">
                  <a:pos x="33" y="3"/>
                </a:cxn>
                <a:cxn ang="0">
                  <a:pos x="33" y="0"/>
                </a:cxn>
                <a:cxn ang="0">
                  <a:pos x="50" y="0"/>
                </a:cxn>
                <a:cxn ang="0">
                  <a:pos x="50" y="3"/>
                </a:cxn>
                <a:cxn ang="0">
                  <a:pos x="49" y="3"/>
                </a:cxn>
                <a:cxn ang="0">
                  <a:pos x="44" y="6"/>
                </a:cxn>
                <a:cxn ang="0">
                  <a:pos x="44" y="41"/>
                </a:cxn>
                <a:cxn ang="0">
                  <a:pos x="41" y="41"/>
                </a:cxn>
                <a:cxn ang="0">
                  <a:pos x="10" y="8"/>
                </a:cxn>
                <a:cxn ang="0">
                  <a:pos x="10" y="33"/>
                </a:cxn>
              </a:cxnLst>
              <a:rect l="0" t="0" r="r" b="b"/>
              <a:pathLst>
                <a:path w="50" h="41">
                  <a:moveTo>
                    <a:pt x="10" y="33"/>
                  </a:moveTo>
                  <a:cubicBezTo>
                    <a:pt x="10" y="37"/>
                    <a:pt x="11" y="38"/>
                    <a:pt x="16" y="38"/>
                  </a:cubicBezTo>
                  <a:cubicBezTo>
                    <a:pt x="16" y="41"/>
                    <a:pt x="16" y="41"/>
                    <a:pt x="16" y="41"/>
                  </a:cubicBezTo>
                  <a:cubicBezTo>
                    <a:pt x="0" y="41"/>
                    <a:pt x="0" y="41"/>
                    <a:pt x="0" y="41"/>
                  </a:cubicBezTo>
                  <a:cubicBezTo>
                    <a:pt x="0" y="38"/>
                    <a:pt x="0" y="38"/>
                    <a:pt x="0" y="38"/>
                  </a:cubicBezTo>
                  <a:cubicBezTo>
                    <a:pt x="1" y="38"/>
                    <a:pt x="1" y="38"/>
                    <a:pt x="1" y="38"/>
                  </a:cubicBezTo>
                  <a:cubicBezTo>
                    <a:pt x="5" y="38"/>
                    <a:pt x="6" y="37"/>
                    <a:pt x="6" y="34"/>
                  </a:cubicBezTo>
                  <a:cubicBezTo>
                    <a:pt x="6" y="4"/>
                    <a:pt x="6" y="4"/>
                    <a:pt x="6" y="4"/>
                  </a:cubicBezTo>
                  <a:cubicBezTo>
                    <a:pt x="4" y="3"/>
                    <a:pt x="3" y="3"/>
                    <a:pt x="1" y="3"/>
                  </a:cubicBezTo>
                  <a:cubicBezTo>
                    <a:pt x="1" y="0"/>
                    <a:pt x="1" y="0"/>
                    <a:pt x="1" y="0"/>
                  </a:cubicBezTo>
                  <a:cubicBezTo>
                    <a:pt x="14" y="0"/>
                    <a:pt x="14" y="0"/>
                    <a:pt x="14" y="0"/>
                  </a:cubicBezTo>
                  <a:cubicBezTo>
                    <a:pt x="40" y="28"/>
                    <a:pt x="40" y="28"/>
                    <a:pt x="40" y="28"/>
                  </a:cubicBezTo>
                  <a:cubicBezTo>
                    <a:pt x="40" y="8"/>
                    <a:pt x="40" y="8"/>
                    <a:pt x="40" y="8"/>
                  </a:cubicBezTo>
                  <a:cubicBezTo>
                    <a:pt x="40" y="4"/>
                    <a:pt x="39" y="3"/>
                    <a:pt x="34" y="3"/>
                  </a:cubicBezTo>
                  <a:cubicBezTo>
                    <a:pt x="33" y="3"/>
                    <a:pt x="33" y="3"/>
                    <a:pt x="33" y="3"/>
                  </a:cubicBezTo>
                  <a:cubicBezTo>
                    <a:pt x="33" y="0"/>
                    <a:pt x="33" y="0"/>
                    <a:pt x="33" y="0"/>
                  </a:cubicBezTo>
                  <a:cubicBezTo>
                    <a:pt x="50" y="0"/>
                    <a:pt x="50" y="0"/>
                    <a:pt x="50" y="0"/>
                  </a:cubicBezTo>
                  <a:cubicBezTo>
                    <a:pt x="50" y="3"/>
                    <a:pt x="50" y="3"/>
                    <a:pt x="50" y="3"/>
                  </a:cubicBezTo>
                  <a:cubicBezTo>
                    <a:pt x="49" y="3"/>
                    <a:pt x="49" y="3"/>
                    <a:pt x="49" y="3"/>
                  </a:cubicBezTo>
                  <a:cubicBezTo>
                    <a:pt x="45" y="3"/>
                    <a:pt x="44" y="4"/>
                    <a:pt x="44" y="6"/>
                  </a:cubicBezTo>
                  <a:cubicBezTo>
                    <a:pt x="44" y="41"/>
                    <a:pt x="44" y="41"/>
                    <a:pt x="44" y="41"/>
                  </a:cubicBezTo>
                  <a:cubicBezTo>
                    <a:pt x="41" y="41"/>
                    <a:pt x="41" y="41"/>
                    <a:pt x="41" y="41"/>
                  </a:cubicBezTo>
                  <a:cubicBezTo>
                    <a:pt x="10" y="8"/>
                    <a:pt x="10" y="8"/>
                    <a:pt x="10" y="8"/>
                  </a:cubicBezTo>
                  <a:lnTo>
                    <a:pt x="10" y="3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53"/>
            <p:cNvSpPr>
              <a:spLocks noEditPoints="1"/>
            </p:cNvSpPr>
            <p:nvPr userDrawn="1"/>
          </p:nvSpPr>
          <p:spPr bwMode="auto">
            <a:xfrm>
              <a:off x="9144795" y="6682691"/>
              <a:ext cx="56600" cy="51454"/>
            </a:xfrm>
            <a:custGeom>
              <a:avLst/>
              <a:gdLst/>
              <a:ahLst/>
              <a:cxnLst>
                <a:cxn ang="0">
                  <a:pos x="25" y="0"/>
                </a:cxn>
                <a:cxn ang="0">
                  <a:pos x="48" y="21"/>
                </a:cxn>
                <a:cxn ang="0">
                  <a:pos x="23" y="42"/>
                </a:cxn>
                <a:cxn ang="0">
                  <a:pos x="0" y="22"/>
                </a:cxn>
                <a:cxn ang="0">
                  <a:pos x="25" y="0"/>
                </a:cxn>
                <a:cxn ang="0">
                  <a:pos x="25" y="40"/>
                </a:cxn>
                <a:cxn ang="0">
                  <a:pos x="38" y="23"/>
                </a:cxn>
                <a:cxn ang="0">
                  <a:pos x="23" y="3"/>
                </a:cxn>
                <a:cxn ang="0">
                  <a:pos x="9" y="19"/>
                </a:cxn>
                <a:cxn ang="0">
                  <a:pos x="25" y="40"/>
                </a:cxn>
              </a:cxnLst>
              <a:rect l="0" t="0" r="r" b="b"/>
              <a:pathLst>
                <a:path w="48" h="42">
                  <a:moveTo>
                    <a:pt x="25" y="0"/>
                  </a:moveTo>
                  <a:cubicBezTo>
                    <a:pt x="38" y="0"/>
                    <a:pt x="48" y="9"/>
                    <a:pt x="48" y="21"/>
                  </a:cubicBezTo>
                  <a:cubicBezTo>
                    <a:pt x="48" y="32"/>
                    <a:pt x="39" y="42"/>
                    <a:pt x="23" y="42"/>
                  </a:cubicBezTo>
                  <a:cubicBezTo>
                    <a:pt x="9" y="42"/>
                    <a:pt x="0" y="33"/>
                    <a:pt x="0" y="22"/>
                  </a:cubicBezTo>
                  <a:cubicBezTo>
                    <a:pt x="0" y="9"/>
                    <a:pt x="10" y="0"/>
                    <a:pt x="25" y="0"/>
                  </a:cubicBezTo>
                  <a:close/>
                  <a:moveTo>
                    <a:pt x="25" y="40"/>
                  </a:moveTo>
                  <a:cubicBezTo>
                    <a:pt x="34" y="40"/>
                    <a:pt x="38" y="32"/>
                    <a:pt x="38" y="23"/>
                  </a:cubicBezTo>
                  <a:cubicBezTo>
                    <a:pt x="38" y="13"/>
                    <a:pt x="33" y="3"/>
                    <a:pt x="23" y="3"/>
                  </a:cubicBezTo>
                  <a:cubicBezTo>
                    <a:pt x="15" y="3"/>
                    <a:pt x="9" y="9"/>
                    <a:pt x="9" y="19"/>
                  </a:cubicBezTo>
                  <a:cubicBezTo>
                    <a:pt x="9" y="31"/>
                    <a:pt x="16" y="40"/>
                    <a:pt x="25" y="4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54"/>
            <p:cNvSpPr>
              <a:spLocks/>
            </p:cNvSpPr>
            <p:nvPr userDrawn="1"/>
          </p:nvSpPr>
          <p:spPr bwMode="auto">
            <a:xfrm>
              <a:off x="9206389" y="6684406"/>
              <a:ext cx="46611" cy="49739"/>
            </a:xfrm>
            <a:custGeom>
              <a:avLst/>
              <a:gdLst/>
              <a:ahLst/>
              <a:cxnLst>
                <a:cxn ang="0">
                  <a:pos x="35" y="41"/>
                </a:cxn>
                <a:cxn ang="0">
                  <a:pos x="0" y="41"/>
                </a:cxn>
                <a:cxn ang="0">
                  <a:pos x="0" y="38"/>
                </a:cxn>
                <a:cxn ang="0">
                  <a:pos x="2" y="38"/>
                </a:cxn>
                <a:cxn ang="0">
                  <a:pos x="7" y="33"/>
                </a:cxn>
                <a:cxn ang="0">
                  <a:pos x="7" y="8"/>
                </a:cxn>
                <a:cxn ang="0">
                  <a:pos x="2" y="3"/>
                </a:cxn>
                <a:cxn ang="0">
                  <a:pos x="1" y="3"/>
                </a:cxn>
                <a:cxn ang="0">
                  <a:pos x="1" y="0"/>
                </a:cxn>
                <a:cxn ang="0">
                  <a:pos x="22" y="0"/>
                </a:cxn>
                <a:cxn ang="0">
                  <a:pos x="22" y="3"/>
                </a:cxn>
                <a:cxn ang="0">
                  <a:pos x="21" y="3"/>
                </a:cxn>
                <a:cxn ang="0">
                  <a:pos x="16" y="7"/>
                </a:cxn>
                <a:cxn ang="0">
                  <a:pos x="16" y="34"/>
                </a:cxn>
                <a:cxn ang="0">
                  <a:pos x="19" y="37"/>
                </a:cxn>
                <a:cxn ang="0">
                  <a:pos x="27" y="37"/>
                </a:cxn>
                <a:cxn ang="0">
                  <a:pos x="37" y="29"/>
                </a:cxn>
                <a:cxn ang="0">
                  <a:pos x="40" y="29"/>
                </a:cxn>
                <a:cxn ang="0">
                  <a:pos x="35" y="41"/>
                </a:cxn>
              </a:cxnLst>
              <a:rect l="0" t="0" r="r" b="b"/>
              <a:pathLst>
                <a:path w="40" h="41">
                  <a:moveTo>
                    <a:pt x="35" y="41"/>
                  </a:moveTo>
                  <a:cubicBezTo>
                    <a:pt x="0" y="41"/>
                    <a:pt x="0" y="41"/>
                    <a:pt x="0" y="41"/>
                  </a:cubicBezTo>
                  <a:cubicBezTo>
                    <a:pt x="0" y="38"/>
                    <a:pt x="0" y="38"/>
                    <a:pt x="0" y="38"/>
                  </a:cubicBezTo>
                  <a:cubicBezTo>
                    <a:pt x="2" y="38"/>
                    <a:pt x="2" y="38"/>
                    <a:pt x="2" y="38"/>
                  </a:cubicBezTo>
                  <a:cubicBezTo>
                    <a:pt x="6" y="38"/>
                    <a:pt x="7" y="37"/>
                    <a:pt x="7" y="33"/>
                  </a:cubicBezTo>
                  <a:cubicBezTo>
                    <a:pt x="7" y="8"/>
                    <a:pt x="7" y="8"/>
                    <a:pt x="7" y="8"/>
                  </a:cubicBezTo>
                  <a:cubicBezTo>
                    <a:pt x="7" y="4"/>
                    <a:pt x="5" y="3"/>
                    <a:pt x="2" y="3"/>
                  </a:cubicBezTo>
                  <a:cubicBezTo>
                    <a:pt x="1" y="3"/>
                    <a:pt x="1" y="3"/>
                    <a:pt x="1" y="3"/>
                  </a:cubicBezTo>
                  <a:cubicBezTo>
                    <a:pt x="1" y="0"/>
                    <a:pt x="1" y="0"/>
                    <a:pt x="1" y="0"/>
                  </a:cubicBezTo>
                  <a:cubicBezTo>
                    <a:pt x="22" y="0"/>
                    <a:pt x="22" y="0"/>
                    <a:pt x="22" y="0"/>
                  </a:cubicBezTo>
                  <a:cubicBezTo>
                    <a:pt x="22" y="3"/>
                    <a:pt x="22" y="3"/>
                    <a:pt x="22" y="3"/>
                  </a:cubicBezTo>
                  <a:cubicBezTo>
                    <a:pt x="21" y="3"/>
                    <a:pt x="21" y="3"/>
                    <a:pt x="21" y="3"/>
                  </a:cubicBezTo>
                  <a:cubicBezTo>
                    <a:pt x="17" y="3"/>
                    <a:pt x="16" y="4"/>
                    <a:pt x="16" y="7"/>
                  </a:cubicBezTo>
                  <a:cubicBezTo>
                    <a:pt x="16" y="34"/>
                    <a:pt x="16" y="34"/>
                    <a:pt x="16" y="34"/>
                  </a:cubicBezTo>
                  <a:cubicBezTo>
                    <a:pt x="16" y="36"/>
                    <a:pt x="17" y="37"/>
                    <a:pt x="19" y="37"/>
                  </a:cubicBezTo>
                  <a:cubicBezTo>
                    <a:pt x="27" y="37"/>
                    <a:pt x="27" y="37"/>
                    <a:pt x="27" y="37"/>
                  </a:cubicBezTo>
                  <a:cubicBezTo>
                    <a:pt x="32" y="37"/>
                    <a:pt x="33" y="35"/>
                    <a:pt x="37" y="29"/>
                  </a:cubicBezTo>
                  <a:cubicBezTo>
                    <a:pt x="40" y="29"/>
                    <a:pt x="40" y="29"/>
                    <a:pt x="40" y="29"/>
                  </a:cubicBezTo>
                  <a:lnTo>
                    <a:pt x="35" y="4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55"/>
            <p:cNvSpPr>
              <a:spLocks noEditPoints="1"/>
            </p:cNvSpPr>
            <p:nvPr userDrawn="1"/>
          </p:nvSpPr>
          <p:spPr bwMode="auto">
            <a:xfrm>
              <a:off x="9257995" y="6682691"/>
              <a:ext cx="56600" cy="51454"/>
            </a:xfrm>
            <a:custGeom>
              <a:avLst/>
              <a:gdLst/>
              <a:ahLst/>
              <a:cxnLst>
                <a:cxn ang="0">
                  <a:pos x="25" y="0"/>
                </a:cxn>
                <a:cxn ang="0">
                  <a:pos x="48" y="21"/>
                </a:cxn>
                <a:cxn ang="0">
                  <a:pos x="24" y="42"/>
                </a:cxn>
                <a:cxn ang="0">
                  <a:pos x="0" y="22"/>
                </a:cxn>
                <a:cxn ang="0">
                  <a:pos x="25" y="0"/>
                </a:cxn>
                <a:cxn ang="0">
                  <a:pos x="25" y="40"/>
                </a:cxn>
                <a:cxn ang="0">
                  <a:pos x="39" y="23"/>
                </a:cxn>
                <a:cxn ang="0">
                  <a:pos x="24" y="3"/>
                </a:cxn>
                <a:cxn ang="0">
                  <a:pos x="10" y="19"/>
                </a:cxn>
                <a:cxn ang="0">
                  <a:pos x="25" y="40"/>
                </a:cxn>
              </a:cxnLst>
              <a:rect l="0" t="0" r="r" b="b"/>
              <a:pathLst>
                <a:path w="48" h="42">
                  <a:moveTo>
                    <a:pt x="25" y="0"/>
                  </a:moveTo>
                  <a:cubicBezTo>
                    <a:pt x="39" y="0"/>
                    <a:pt x="48" y="9"/>
                    <a:pt x="48" y="21"/>
                  </a:cubicBezTo>
                  <a:cubicBezTo>
                    <a:pt x="48" y="32"/>
                    <a:pt x="39" y="42"/>
                    <a:pt x="24" y="42"/>
                  </a:cubicBezTo>
                  <a:cubicBezTo>
                    <a:pt x="9" y="42"/>
                    <a:pt x="0" y="33"/>
                    <a:pt x="0" y="22"/>
                  </a:cubicBezTo>
                  <a:cubicBezTo>
                    <a:pt x="0" y="9"/>
                    <a:pt x="11" y="0"/>
                    <a:pt x="25" y="0"/>
                  </a:cubicBezTo>
                  <a:close/>
                  <a:moveTo>
                    <a:pt x="25" y="40"/>
                  </a:moveTo>
                  <a:cubicBezTo>
                    <a:pt x="34" y="40"/>
                    <a:pt x="39" y="32"/>
                    <a:pt x="39" y="23"/>
                  </a:cubicBezTo>
                  <a:cubicBezTo>
                    <a:pt x="39" y="13"/>
                    <a:pt x="33" y="3"/>
                    <a:pt x="24" y="3"/>
                  </a:cubicBezTo>
                  <a:cubicBezTo>
                    <a:pt x="15" y="3"/>
                    <a:pt x="10" y="9"/>
                    <a:pt x="10" y="19"/>
                  </a:cubicBezTo>
                  <a:cubicBezTo>
                    <a:pt x="10" y="31"/>
                    <a:pt x="16" y="40"/>
                    <a:pt x="25" y="4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56"/>
            <p:cNvSpPr>
              <a:spLocks/>
            </p:cNvSpPr>
            <p:nvPr userDrawn="1"/>
          </p:nvSpPr>
          <p:spPr bwMode="auto">
            <a:xfrm>
              <a:off x="9324582" y="6682691"/>
              <a:ext cx="53270" cy="51454"/>
            </a:xfrm>
            <a:custGeom>
              <a:avLst/>
              <a:gdLst/>
              <a:ahLst/>
              <a:cxnLst>
                <a:cxn ang="0">
                  <a:pos x="45" y="25"/>
                </a:cxn>
                <a:cxn ang="0">
                  <a:pos x="41" y="29"/>
                </a:cxn>
                <a:cxn ang="0">
                  <a:pos x="41" y="38"/>
                </a:cxn>
                <a:cxn ang="0">
                  <a:pos x="24" y="42"/>
                </a:cxn>
                <a:cxn ang="0">
                  <a:pos x="0" y="21"/>
                </a:cxn>
                <a:cxn ang="0">
                  <a:pos x="23" y="0"/>
                </a:cxn>
                <a:cxn ang="0">
                  <a:pos x="37" y="3"/>
                </a:cxn>
                <a:cxn ang="0">
                  <a:pos x="39" y="2"/>
                </a:cxn>
                <a:cxn ang="0">
                  <a:pos x="41" y="2"/>
                </a:cxn>
                <a:cxn ang="0">
                  <a:pos x="41" y="14"/>
                </a:cxn>
                <a:cxn ang="0">
                  <a:pos x="38" y="14"/>
                </a:cxn>
                <a:cxn ang="0">
                  <a:pos x="25" y="3"/>
                </a:cxn>
                <a:cxn ang="0">
                  <a:pos x="9" y="21"/>
                </a:cxn>
                <a:cxn ang="0">
                  <a:pos x="25" y="39"/>
                </a:cxn>
                <a:cxn ang="0">
                  <a:pos x="32" y="38"/>
                </a:cxn>
                <a:cxn ang="0">
                  <a:pos x="32" y="29"/>
                </a:cxn>
                <a:cxn ang="0">
                  <a:pos x="24" y="25"/>
                </a:cxn>
                <a:cxn ang="0">
                  <a:pos x="24" y="22"/>
                </a:cxn>
                <a:cxn ang="0">
                  <a:pos x="45" y="22"/>
                </a:cxn>
                <a:cxn ang="0">
                  <a:pos x="45" y="25"/>
                </a:cxn>
              </a:cxnLst>
              <a:rect l="0" t="0" r="r" b="b"/>
              <a:pathLst>
                <a:path w="45" h="42">
                  <a:moveTo>
                    <a:pt x="45" y="25"/>
                  </a:moveTo>
                  <a:cubicBezTo>
                    <a:pt x="42" y="25"/>
                    <a:pt x="41" y="26"/>
                    <a:pt x="41" y="29"/>
                  </a:cubicBezTo>
                  <a:cubicBezTo>
                    <a:pt x="41" y="38"/>
                    <a:pt x="41" y="38"/>
                    <a:pt x="41" y="38"/>
                  </a:cubicBezTo>
                  <a:cubicBezTo>
                    <a:pt x="36" y="40"/>
                    <a:pt x="30" y="42"/>
                    <a:pt x="24" y="42"/>
                  </a:cubicBezTo>
                  <a:cubicBezTo>
                    <a:pt x="8" y="42"/>
                    <a:pt x="0" y="33"/>
                    <a:pt x="0" y="21"/>
                  </a:cubicBezTo>
                  <a:cubicBezTo>
                    <a:pt x="0" y="9"/>
                    <a:pt x="10" y="0"/>
                    <a:pt x="23" y="0"/>
                  </a:cubicBezTo>
                  <a:cubicBezTo>
                    <a:pt x="30" y="0"/>
                    <a:pt x="35" y="3"/>
                    <a:pt x="37" y="3"/>
                  </a:cubicBezTo>
                  <a:cubicBezTo>
                    <a:pt x="38" y="3"/>
                    <a:pt x="39" y="2"/>
                    <a:pt x="39" y="2"/>
                  </a:cubicBezTo>
                  <a:cubicBezTo>
                    <a:pt x="41" y="2"/>
                    <a:pt x="41" y="2"/>
                    <a:pt x="41" y="2"/>
                  </a:cubicBezTo>
                  <a:cubicBezTo>
                    <a:pt x="41" y="14"/>
                    <a:pt x="41" y="14"/>
                    <a:pt x="41" y="14"/>
                  </a:cubicBezTo>
                  <a:cubicBezTo>
                    <a:pt x="38" y="14"/>
                    <a:pt x="38" y="14"/>
                    <a:pt x="38" y="14"/>
                  </a:cubicBezTo>
                  <a:cubicBezTo>
                    <a:pt x="37" y="7"/>
                    <a:pt x="32" y="3"/>
                    <a:pt x="25" y="3"/>
                  </a:cubicBezTo>
                  <a:cubicBezTo>
                    <a:pt x="16" y="3"/>
                    <a:pt x="9" y="10"/>
                    <a:pt x="9" y="21"/>
                  </a:cubicBezTo>
                  <a:cubicBezTo>
                    <a:pt x="9" y="31"/>
                    <a:pt x="16" y="39"/>
                    <a:pt x="25" y="39"/>
                  </a:cubicBezTo>
                  <a:cubicBezTo>
                    <a:pt x="28" y="39"/>
                    <a:pt x="30" y="39"/>
                    <a:pt x="32" y="38"/>
                  </a:cubicBezTo>
                  <a:cubicBezTo>
                    <a:pt x="32" y="29"/>
                    <a:pt x="32" y="29"/>
                    <a:pt x="32" y="29"/>
                  </a:cubicBezTo>
                  <a:cubicBezTo>
                    <a:pt x="32" y="26"/>
                    <a:pt x="31" y="25"/>
                    <a:pt x="24" y="25"/>
                  </a:cubicBezTo>
                  <a:cubicBezTo>
                    <a:pt x="24" y="22"/>
                    <a:pt x="24" y="22"/>
                    <a:pt x="24" y="22"/>
                  </a:cubicBezTo>
                  <a:cubicBezTo>
                    <a:pt x="45" y="22"/>
                    <a:pt x="45" y="22"/>
                    <a:pt x="45" y="22"/>
                  </a:cubicBezTo>
                  <a:lnTo>
                    <a:pt x="45" y="2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57"/>
            <p:cNvSpPr>
              <a:spLocks/>
            </p:cNvSpPr>
            <p:nvPr userDrawn="1"/>
          </p:nvSpPr>
          <p:spPr bwMode="auto">
            <a:xfrm>
              <a:off x="9381182" y="6684406"/>
              <a:ext cx="58264" cy="49739"/>
            </a:xfrm>
            <a:custGeom>
              <a:avLst/>
              <a:gdLst/>
              <a:ahLst/>
              <a:cxnLst>
                <a:cxn ang="0">
                  <a:pos x="30" y="33"/>
                </a:cxn>
                <a:cxn ang="0">
                  <a:pos x="35" y="38"/>
                </a:cxn>
                <a:cxn ang="0">
                  <a:pos x="36" y="38"/>
                </a:cxn>
                <a:cxn ang="0">
                  <a:pos x="36" y="41"/>
                </a:cxn>
                <a:cxn ang="0">
                  <a:pos x="14" y="41"/>
                </a:cxn>
                <a:cxn ang="0">
                  <a:pos x="14" y="38"/>
                </a:cxn>
                <a:cxn ang="0">
                  <a:pos x="16" y="38"/>
                </a:cxn>
                <a:cxn ang="0">
                  <a:pos x="21" y="33"/>
                </a:cxn>
                <a:cxn ang="0">
                  <a:pos x="21" y="24"/>
                </a:cxn>
                <a:cxn ang="0">
                  <a:pos x="7" y="6"/>
                </a:cxn>
                <a:cxn ang="0">
                  <a:pos x="1" y="3"/>
                </a:cxn>
                <a:cxn ang="0">
                  <a:pos x="0" y="3"/>
                </a:cxn>
                <a:cxn ang="0">
                  <a:pos x="0" y="0"/>
                </a:cxn>
                <a:cxn ang="0">
                  <a:pos x="22" y="0"/>
                </a:cxn>
                <a:cxn ang="0">
                  <a:pos x="22" y="3"/>
                </a:cxn>
                <a:cxn ang="0">
                  <a:pos x="21" y="3"/>
                </a:cxn>
                <a:cxn ang="0">
                  <a:pos x="18" y="6"/>
                </a:cxn>
                <a:cxn ang="0">
                  <a:pos x="28" y="20"/>
                </a:cxn>
                <a:cxn ang="0">
                  <a:pos x="36" y="8"/>
                </a:cxn>
                <a:cxn ang="0">
                  <a:pos x="33" y="3"/>
                </a:cxn>
                <a:cxn ang="0">
                  <a:pos x="33" y="3"/>
                </a:cxn>
                <a:cxn ang="0">
                  <a:pos x="33" y="0"/>
                </a:cxn>
                <a:cxn ang="0">
                  <a:pos x="48" y="0"/>
                </a:cxn>
                <a:cxn ang="0">
                  <a:pos x="48" y="3"/>
                </a:cxn>
                <a:cxn ang="0">
                  <a:pos x="41" y="7"/>
                </a:cxn>
                <a:cxn ang="0">
                  <a:pos x="30" y="24"/>
                </a:cxn>
                <a:cxn ang="0">
                  <a:pos x="30" y="33"/>
                </a:cxn>
              </a:cxnLst>
              <a:rect l="0" t="0" r="r" b="b"/>
              <a:pathLst>
                <a:path w="48" h="41">
                  <a:moveTo>
                    <a:pt x="30" y="33"/>
                  </a:moveTo>
                  <a:cubicBezTo>
                    <a:pt x="30" y="36"/>
                    <a:pt x="31" y="38"/>
                    <a:pt x="35" y="38"/>
                  </a:cubicBezTo>
                  <a:cubicBezTo>
                    <a:pt x="36" y="38"/>
                    <a:pt x="36" y="38"/>
                    <a:pt x="36" y="38"/>
                  </a:cubicBezTo>
                  <a:cubicBezTo>
                    <a:pt x="36" y="41"/>
                    <a:pt x="36" y="41"/>
                    <a:pt x="36" y="41"/>
                  </a:cubicBezTo>
                  <a:cubicBezTo>
                    <a:pt x="14" y="41"/>
                    <a:pt x="14" y="41"/>
                    <a:pt x="14" y="41"/>
                  </a:cubicBezTo>
                  <a:cubicBezTo>
                    <a:pt x="14" y="38"/>
                    <a:pt x="14" y="38"/>
                    <a:pt x="14" y="38"/>
                  </a:cubicBezTo>
                  <a:cubicBezTo>
                    <a:pt x="16" y="38"/>
                    <a:pt x="16" y="38"/>
                    <a:pt x="16" y="38"/>
                  </a:cubicBezTo>
                  <a:cubicBezTo>
                    <a:pt x="20" y="38"/>
                    <a:pt x="21" y="36"/>
                    <a:pt x="21" y="33"/>
                  </a:cubicBezTo>
                  <a:cubicBezTo>
                    <a:pt x="21" y="24"/>
                    <a:pt x="21" y="24"/>
                    <a:pt x="21" y="24"/>
                  </a:cubicBezTo>
                  <a:cubicBezTo>
                    <a:pt x="7" y="6"/>
                    <a:pt x="7" y="6"/>
                    <a:pt x="7" y="6"/>
                  </a:cubicBezTo>
                  <a:cubicBezTo>
                    <a:pt x="5" y="3"/>
                    <a:pt x="4" y="3"/>
                    <a:pt x="1" y="3"/>
                  </a:cubicBezTo>
                  <a:cubicBezTo>
                    <a:pt x="0" y="3"/>
                    <a:pt x="0" y="3"/>
                    <a:pt x="0" y="3"/>
                  </a:cubicBezTo>
                  <a:cubicBezTo>
                    <a:pt x="0" y="0"/>
                    <a:pt x="0" y="0"/>
                    <a:pt x="0" y="0"/>
                  </a:cubicBezTo>
                  <a:cubicBezTo>
                    <a:pt x="22" y="0"/>
                    <a:pt x="22" y="0"/>
                    <a:pt x="22" y="0"/>
                  </a:cubicBezTo>
                  <a:cubicBezTo>
                    <a:pt x="22" y="3"/>
                    <a:pt x="22" y="3"/>
                    <a:pt x="22" y="3"/>
                  </a:cubicBezTo>
                  <a:cubicBezTo>
                    <a:pt x="21" y="3"/>
                    <a:pt x="21" y="3"/>
                    <a:pt x="21" y="3"/>
                  </a:cubicBezTo>
                  <a:cubicBezTo>
                    <a:pt x="17" y="3"/>
                    <a:pt x="16" y="4"/>
                    <a:pt x="18" y="6"/>
                  </a:cubicBezTo>
                  <a:cubicBezTo>
                    <a:pt x="28" y="20"/>
                    <a:pt x="28" y="20"/>
                    <a:pt x="28" y="20"/>
                  </a:cubicBezTo>
                  <a:cubicBezTo>
                    <a:pt x="36" y="8"/>
                    <a:pt x="36" y="8"/>
                    <a:pt x="36" y="8"/>
                  </a:cubicBezTo>
                  <a:cubicBezTo>
                    <a:pt x="37" y="5"/>
                    <a:pt x="38" y="3"/>
                    <a:pt x="33" y="3"/>
                  </a:cubicBezTo>
                  <a:cubicBezTo>
                    <a:pt x="33" y="3"/>
                    <a:pt x="33" y="3"/>
                    <a:pt x="33" y="3"/>
                  </a:cubicBezTo>
                  <a:cubicBezTo>
                    <a:pt x="33" y="0"/>
                    <a:pt x="33" y="0"/>
                    <a:pt x="33" y="0"/>
                  </a:cubicBezTo>
                  <a:cubicBezTo>
                    <a:pt x="48" y="0"/>
                    <a:pt x="48" y="0"/>
                    <a:pt x="48" y="0"/>
                  </a:cubicBezTo>
                  <a:cubicBezTo>
                    <a:pt x="48" y="3"/>
                    <a:pt x="48" y="3"/>
                    <a:pt x="48" y="3"/>
                  </a:cubicBezTo>
                  <a:cubicBezTo>
                    <a:pt x="44" y="3"/>
                    <a:pt x="43" y="4"/>
                    <a:pt x="41" y="7"/>
                  </a:cubicBezTo>
                  <a:cubicBezTo>
                    <a:pt x="30" y="24"/>
                    <a:pt x="30" y="24"/>
                    <a:pt x="30" y="24"/>
                  </a:cubicBezTo>
                  <a:lnTo>
                    <a:pt x="30" y="3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26" name="Rectangle 6"/>
          <p:cNvSpPr>
            <a:spLocks noGrp="1" noChangeArrowheads="1"/>
          </p:cNvSpPr>
          <p:nvPr>
            <p:ph type="title"/>
          </p:nvPr>
        </p:nvSpPr>
        <p:spPr bwMode="auto">
          <a:xfrm>
            <a:off x="1126571" y="290822"/>
            <a:ext cx="7796212" cy="863600"/>
          </a:xfrm>
          <a:prstGeom prst="rect">
            <a:avLst/>
          </a:prstGeom>
          <a:noFill/>
          <a:ln w="9525">
            <a:noFill/>
            <a:miter lim="800000"/>
            <a:headEnd/>
            <a:tailEnd/>
          </a:ln>
        </p:spPr>
        <p:txBody>
          <a:bodyPr vert="horz" wrap="square" lIns="102590" tIns="51296" rIns="102590" bIns="51296" numCol="1" anchor="ctr" anchorCtr="0" compatLnSpc="1">
            <a:prstTxWarp prst="textNoShape">
              <a:avLst/>
            </a:prstTxWarp>
          </a:bodyPr>
          <a:lstStyle/>
          <a:p>
            <a:pPr lvl="0"/>
            <a:r>
              <a:rPr lang="en-US" dirty="0" smtClean="0"/>
              <a:t>Click to edit Master title style</a:t>
            </a:r>
          </a:p>
        </p:txBody>
      </p:sp>
      <p:sp>
        <p:nvSpPr>
          <p:cNvPr id="1027" name="Rectangle 7"/>
          <p:cNvSpPr>
            <a:spLocks noGrp="1" noChangeArrowheads="1"/>
          </p:cNvSpPr>
          <p:nvPr>
            <p:ph type="body" idx="1"/>
          </p:nvPr>
        </p:nvSpPr>
        <p:spPr bwMode="auto">
          <a:xfrm>
            <a:off x="754063" y="1757363"/>
            <a:ext cx="8550275" cy="4664075"/>
          </a:xfrm>
          <a:prstGeom prst="rect">
            <a:avLst/>
          </a:prstGeom>
          <a:noFill/>
          <a:ln w="9525">
            <a:noFill/>
            <a:miter lim="800000"/>
            <a:headEnd/>
            <a:tailEnd/>
          </a:ln>
        </p:spPr>
        <p:txBody>
          <a:bodyPr vert="horz" wrap="square" lIns="102590" tIns="51296" rIns="102590" bIns="51296" numCol="1" anchor="t" anchorCtr="0" compatLnSpc="1">
            <a:prstTxWarp prst="textNoShape">
              <a:avLst/>
            </a:prstTxWarp>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cxnSp>
        <p:nvCxnSpPr>
          <p:cNvPr id="16" name="Straight Connector 12"/>
          <p:cNvCxnSpPr>
            <a:cxnSpLocks noChangeShapeType="1"/>
          </p:cNvCxnSpPr>
          <p:nvPr/>
        </p:nvCxnSpPr>
        <p:spPr bwMode="auto">
          <a:xfrm>
            <a:off x="180975" y="1144376"/>
            <a:ext cx="9715500" cy="0"/>
          </a:xfrm>
          <a:prstGeom prst="line">
            <a:avLst/>
          </a:prstGeom>
          <a:noFill/>
          <a:ln w="22225" algn="ctr">
            <a:solidFill>
              <a:schemeClr val="bg1"/>
            </a:solidFill>
            <a:round/>
            <a:headEnd type="none" w="sm" len="sm"/>
            <a:tailEnd type="none" w="sm" len="sm"/>
          </a:ln>
        </p:spPr>
      </p:cxnSp>
      <p:cxnSp>
        <p:nvCxnSpPr>
          <p:cNvPr id="17" name="Straight Connector 16"/>
          <p:cNvCxnSpPr>
            <a:cxnSpLocks noChangeShapeType="1"/>
          </p:cNvCxnSpPr>
          <p:nvPr/>
        </p:nvCxnSpPr>
        <p:spPr bwMode="auto">
          <a:xfrm>
            <a:off x="182880" y="7111876"/>
            <a:ext cx="9715500" cy="0"/>
          </a:xfrm>
          <a:prstGeom prst="line">
            <a:avLst/>
          </a:prstGeom>
          <a:noFill/>
          <a:ln w="22225" algn="ctr">
            <a:solidFill>
              <a:schemeClr val="bg1"/>
            </a:solidFill>
            <a:round/>
            <a:headEnd type="none" w="sm" len="sm"/>
            <a:tailEnd type="none" w="sm" len="sm"/>
          </a:ln>
        </p:spPr>
      </p:cxnSp>
      <p:sp>
        <p:nvSpPr>
          <p:cNvPr id="3" name="AutoShape 3"/>
          <p:cNvSpPr>
            <a:spLocks noChangeAspect="1" noChangeArrowheads="1" noTextEdit="1"/>
          </p:cNvSpPr>
          <p:nvPr/>
        </p:nvSpPr>
        <p:spPr bwMode="auto">
          <a:xfrm>
            <a:off x="555625" y="442913"/>
            <a:ext cx="536575" cy="536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9" name="Freeform 5"/>
          <p:cNvSpPr>
            <a:spLocks/>
          </p:cNvSpPr>
          <p:nvPr/>
        </p:nvSpPr>
        <p:spPr bwMode="auto">
          <a:xfrm>
            <a:off x="650875" y="509588"/>
            <a:ext cx="358775" cy="428625"/>
          </a:xfrm>
          <a:custGeom>
            <a:avLst/>
            <a:gdLst/>
            <a:ahLst/>
            <a:cxnLst>
              <a:cxn ang="0">
                <a:pos x="46" y="20"/>
              </a:cxn>
              <a:cxn ang="0">
                <a:pos x="29" y="35"/>
              </a:cxn>
              <a:cxn ang="0">
                <a:pos x="84" y="93"/>
              </a:cxn>
              <a:cxn ang="0">
                <a:pos x="66" y="105"/>
              </a:cxn>
              <a:cxn ang="0">
                <a:pos x="23" y="27"/>
              </a:cxn>
              <a:cxn ang="0">
                <a:pos x="90" y="31"/>
              </a:cxn>
              <a:cxn ang="0">
                <a:pos x="44" y="107"/>
              </a:cxn>
              <a:cxn ang="0">
                <a:pos x="40" y="78"/>
              </a:cxn>
              <a:cxn ang="0">
                <a:pos x="85" y="33"/>
              </a:cxn>
              <a:cxn ang="0">
                <a:pos x="69" y="19"/>
              </a:cxn>
              <a:cxn ang="0">
                <a:pos x="29" y="104"/>
              </a:cxn>
              <a:cxn ang="0">
                <a:pos x="86" y="56"/>
              </a:cxn>
              <a:cxn ang="0">
                <a:pos x="46" y="20"/>
              </a:cxn>
            </a:cxnLst>
            <a:rect l="0" t="0" r="r" b="b"/>
            <a:pathLst>
              <a:path w="112" h="134">
                <a:moveTo>
                  <a:pt x="46" y="20"/>
                </a:moveTo>
                <a:cubicBezTo>
                  <a:pt x="23" y="7"/>
                  <a:pt x="6" y="9"/>
                  <a:pt x="29" y="35"/>
                </a:cubicBezTo>
                <a:cubicBezTo>
                  <a:pt x="41" y="48"/>
                  <a:pt x="75" y="78"/>
                  <a:pt x="84" y="93"/>
                </a:cubicBezTo>
                <a:cubicBezTo>
                  <a:pt x="102" y="118"/>
                  <a:pt x="90" y="120"/>
                  <a:pt x="66" y="105"/>
                </a:cubicBezTo>
                <a:cubicBezTo>
                  <a:pt x="42" y="89"/>
                  <a:pt x="6" y="56"/>
                  <a:pt x="23" y="27"/>
                </a:cubicBezTo>
                <a:cubicBezTo>
                  <a:pt x="40" y="0"/>
                  <a:pt x="83" y="11"/>
                  <a:pt x="90" y="31"/>
                </a:cubicBezTo>
                <a:cubicBezTo>
                  <a:pt x="100" y="58"/>
                  <a:pt x="83" y="84"/>
                  <a:pt x="44" y="107"/>
                </a:cubicBezTo>
                <a:cubicBezTo>
                  <a:pt x="13" y="125"/>
                  <a:pt x="10" y="110"/>
                  <a:pt x="40" y="78"/>
                </a:cubicBezTo>
                <a:cubicBezTo>
                  <a:pt x="71" y="45"/>
                  <a:pt x="78" y="40"/>
                  <a:pt x="85" y="33"/>
                </a:cubicBezTo>
                <a:cubicBezTo>
                  <a:pt x="101" y="14"/>
                  <a:pt x="91" y="5"/>
                  <a:pt x="69" y="19"/>
                </a:cubicBezTo>
                <a:cubicBezTo>
                  <a:pt x="39" y="37"/>
                  <a:pt x="0" y="74"/>
                  <a:pt x="29" y="104"/>
                </a:cubicBezTo>
                <a:cubicBezTo>
                  <a:pt x="59" y="134"/>
                  <a:pt x="112" y="102"/>
                  <a:pt x="86" y="56"/>
                </a:cubicBezTo>
                <a:cubicBezTo>
                  <a:pt x="73" y="34"/>
                  <a:pt x="44" y="19"/>
                  <a:pt x="46" y="20"/>
                </a:cubicBezTo>
                <a:close/>
              </a:path>
            </a:pathLst>
          </a:custGeom>
          <a:noFill/>
          <a:ln w="952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6"/>
          <p:cNvSpPr>
            <a:spLocks/>
          </p:cNvSpPr>
          <p:nvPr/>
        </p:nvSpPr>
        <p:spPr bwMode="auto">
          <a:xfrm>
            <a:off x="558800" y="446088"/>
            <a:ext cx="434975" cy="530225"/>
          </a:xfrm>
          <a:custGeom>
            <a:avLst/>
            <a:gdLst/>
            <a:ahLst/>
            <a:cxnLst>
              <a:cxn ang="0">
                <a:pos x="0" y="0"/>
              </a:cxn>
              <a:cxn ang="0">
                <a:pos x="80" y="0"/>
              </a:cxn>
              <a:cxn ang="0">
                <a:pos x="58" y="34"/>
              </a:cxn>
              <a:cxn ang="0">
                <a:pos x="58" y="300"/>
              </a:cxn>
              <a:cxn ang="0">
                <a:pos x="233" y="300"/>
              </a:cxn>
              <a:cxn ang="0">
                <a:pos x="274" y="270"/>
              </a:cxn>
              <a:cxn ang="0">
                <a:pos x="239" y="334"/>
              </a:cxn>
              <a:cxn ang="0">
                <a:pos x="0" y="334"/>
              </a:cxn>
              <a:cxn ang="0">
                <a:pos x="20" y="300"/>
              </a:cxn>
              <a:cxn ang="0">
                <a:pos x="20" y="34"/>
              </a:cxn>
              <a:cxn ang="0">
                <a:pos x="0" y="0"/>
              </a:cxn>
            </a:cxnLst>
            <a:rect l="0" t="0" r="r" b="b"/>
            <a:pathLst>
              <a:path w="274" h="334">
                <a:moveTo>
                  <a:pt x="0" y="0"/>
                </a:moveTo>
                <a:lnTo>
                  <a:pt x="80" y="0"/>
                </a:lnTo>
                <a:lnTo>
                  <a:pt x="58" y="34"/>
                </a:lnTo>
                <a:lnTo>
                  <a:pt x="58" y="300"/>
                </a:lnTo>
                <a:lnTo>
                  <a:pt x="233" y="300"/>
                </a:lnTo>
                <a:lnTo>
                  <a:pt x="274" y="270"/>
                </a:lnTo>
                <a:lnTo>
                  <a:pt x="239" y="334"/>
                </a:lnTo>
                <a:lnTo>
                  <a:pt x="0" y="334"/>
                </a:lnTo>
                <a:lnTo>
                  <a:pt x="20" y="300"/>
                </a:lnTo>
                <a:lnTo>
                  <a:pt x="20" y="34"/>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p:cNvSpPr>
          <p:nvPr/>
        </p:nvSpPr>
        <p:spPr bwMode="auto">
          <a:xfrm>
            <a:off x="660400" y="449263"/>
            <a:ext cx="431800" cy="530225"/>
          </a:xfrm>
          <a:custGeom>
            <a:avLst/>
            <a:gdLst/>
            <a:ahLst/>
            <a:cxnLst>
              <a:cxn ang="0">
                <a:pos x="272" y="334"/>
              </a:cxn>
              <a:cxn ang="0">
                <a:pos x="191" y="334"/>
              </a:cxn>
              <a:cxn ang="0">
                <a:pos x="214" y="300"/>
              </a:cxn>
              <a:cxn ang="0">
                <a:pos x="214" y="34"/>
              </a:cxn>
              <a:cxn ang="0">
                <a:pos x="41" y="34"/>
              </a:cxn>
              <a:cxn ang="0">
                <a:pos x="0" y="64"/>
              </a:cxn>
              <a:cxn ang="0">
                <a:pos x="34" y="0"/>
              </a:cxn>
              <a:cxn ang="0">
                <a:pos x="272" y="0"/>
              </a:cxn>
              <a:cxn ang="0">
                <a:pos x="252" y="34"/>
              </a:cxn>
              <a:cxn ang="0">
                <a:pos x="252" y="300"/>
              </a:cxn>
              <a:cxn ang="0">
                <a:pos x="272" y="334"/>
              </a:cxn>
            </a:cxnLst>
            <a:rect l="0" t="0" r="r" b="b"/>
            <a:pathLst>
              <a:path w="272" h="334">
                <a:moveTo>
                  <a:pt x="272" y="334"/>
                </a:moveTo>
                <a:lnTo>
                  <a:pt x="191" y="334"/>
                </a:lnTo>
                <a:lnTo>
                  <a:pt x="214" y="300"/>
                </a:lnTo>
                <a:lnTo>
                  <a:pt x="214" y="34"/>
                </a:lnTo>
                <a:lnTo>
                  <a:pt x="41" y="34"/>
                </a:lnTo>
                <a:lnTo>
                  <a:pt x="0" y="64"/>
                </a:lnTo>
                <a:lnTo>
                  <a:pt x="34" y="0"/>
                </a:lnTo>
                <a:lnTo>
                  <a:pt x="272" y="0"/>
                </a:lnTo>
                <a:lnTo>
                  <a:pt x="252" y="34"/>
                </a:lnTo>
                <a:lnTo>
                  <a:pt x="252" y="300"/>
                </a:lnTo>
                <a:lnTo>
                  <a:pt x="272" y="33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Rectangle 1032"/>
          <p:cNvSpPr>
            <a:spLocks noChangeArrowheads="1"/>
          </p:cNvSpPr>
          <p:nvPr/>
        </p:nvSpPr>
        <p:spPr bwMode="auto">
          <a:xfrm>
            <a:off x="500924" y="7167187"/>
            <a:ext cx="1196950" cy="248717"/>
          </a:xfrm>
          <a:prstGeom prst="rect">
            <a:avLst/>
          </a:prstGeom>
          <a:noFill/>
          <a:ln w="9525">
            <a:noFill/>
            <a:miter lim="800000"/>
            <a:headEnd/>
            <a:tailEnd/>
          </a:ln>
          <a:effectLst/>
        </p:spPr>
        <p:txBody>
          <a:bodyPr wrap="square" lIns="50941" tIns="0" rIns="0" bIns="0"/>
          <a:lstStyle/>
          <a:p>
            <a:pPr>
              <a:defRPr/>
            </a:pPr>
            <a:r>
              <a:rPr lang="en-US" sz="1000" dirty="0" smtClean="0">
                <a:solidFill>
                  <a:schemeClr val="bg1"/>
                </a:solidFill>
                <a:cs typeface="Arial" pitchFamily="34" charset="0"/>
              </a:rPr>
              <a:t>12U-0</a:t>
            </a:r>
            <a:fld id="{6A829F23-F466-44AA-A5B9-24580D3A690E}" type="slidenum">
              <a:rPr lang="en-US" sz="1000" smtClean="0">
                <a:solidFill>
                  <a:schemeClr val="bg1"/>
                </a:solidFill>
                <a:cs typeface="Arial" pitchFamily="34" charset="0"/>
              </a:rPr>
              <a:pPr>
                <a:defRPr/>
              </a:pPr>
              <a:t>‹#›</a:t>
            </a:fld>
            <a:endParaRPr lang="en-US" sz="1000" dirty="0" smtClean="0">
              <a:solidFill>
                <a:schemeClr val="bg1"/>
              </a:solidFill>
              <a:cs typeface="Arial"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Lst>
  <p:txStyles>
    <p:titleStyle>
      <a:lvl1pPr algn="ctr" defTabSz="1019175" rtl="0" eaLnBrk="1" fontAlgn="base" hangingPunct="1">
        <a:lnSpc>
          <a:spcPts val="3338"/>
        </a:lnSpc>
        <a:spcBef>
          <a:spcPct val="0"/>
        </a:spcBef>
        <a:spcAft>
          <a:spcPct val="0"/>
        </a:spcAft>
        <a:defRPr sz="2800" b="1">
          <a:solidFill>
            <a:schemeClr val="bg1"/>
          </a:solidFill>
          <a:latin typeface="+mj-lt"/>
          <a:ea typeface="+mj-ea"/>
          <a:cs typeface="+mj-cs"/>
        </a:defRPr>
      </a:lvl1pPr>
      <a:lvl2pPr algn="ctr" defTabSz="1019175" rtl="0" eaLnBrk="1" fontAlgn="base" hangingPunct="1">
        <a:lnSpc>
          <a:spcPts val="3338"/>
        </a:lnSpc>
        <a:spcBef>
          <a:spcPct val="0"/>
        </a:spcBef>
        <a:spcAft>
          <a:spcPct val="0"/>
        </a:spcAft>
        <a:defRPr sz="2800" b="1">
          <a:solidFill>
            <a:schemeClr val="tx2"/>
          </a:solidFill>
          <a:latin typeface="Arial" charset="0"/>
        </a:defRPr>
      </a:lvl2pPr>
      <a:lvl3pPr algn="ctr" defTabSz="1019175" rtl="0" eaLnBrk="1" fontAlgn="base" hangingPunct="1">
        <a:lnSpc>
          <a:spcPts val="3338"/>
        </a:lnSpc>
        <a:spcBef>
          <a:spcPct val="0"/>
        </a:spcBef>
        <a:spcAft>
          <a:spcPct val="0"/>
        </a:spcAft>
        <a:defRPr sz="2800" b="1">
          <a:solidFill>
            <a:schemeClr val="tx2"/>
          </a:solidFill>
          <a:latin typeface="Arial" charset="0"/>
        </a:defRPr>
      </a:lvl3pPr>
      <a:lvl4pPr algn="ctr" defTabSz="1019175" rtl="0" eaLnBrk="1" fontAlgn="base" hangingPunct="1">
        <a:lnSpc>
          <a:spcPts val="3338"/>
        </a:lnSpc>
        <a:spcBef>
          <a:spcPct val="0"/>
        </a:spcBef>
        <a:spcAft>
          <a:spcPct val="0"/>
        </a:spcAft>
        <a:defRPr sz="2800" b="1">
          <a:solidFill>
            <a:schemeClr val="tx2"/>
          </a:solidFill>
          <a:latin typeface="Arial" charset="0"/>
        </a:defRPr>
      </a:lvl4pPr>
      <a:lvl5pPr algn="ctr" defTabSz="1019175" rtl="0" eaLnBrk="1" fontAlgn="base" hangingPunct="1">
        <a:lnSpc>
          <a:spcPts val="3338"/>
        </a:lnSpc>
        <a:spcBef>
          <a:spcPct val="0"/>
        </a:spcBef>
        <a:spcAft>
          <a:spcPct val="0"/>
        </a:spcAft>
        <a:defRPr sz="2800" b="1">
          <a:solidFill>
            <a:schemeClr val="tx2"/>
          </a:solidFill>
          <a:latin typeface="Arial" charset="0"/>
        </a:defRPr>
      </a:lvl5pPr>
      <a:lvl6pPr marL="457200" algn="ctr" defTabSz="1019175" rtl="0" eaLnBrk="1" fontAlgn="base" hangingPunct="1">
        <a:lnSpc>
          <a:spcPts val="3338"/>
        </a:lnSpc>
        <a:spcBef>
          <a:spcPct val="0"/>
        </a:spcBef>
        <a:spcAft>
          <a:spcPct val="0"/>
        </a:spcAft>
        <a:defRPr sz="2800" b="1">
          <a:solidFill>
            <a:schemeClr val="tx2"/>
          </a:solidFill>
          <a:latin typeface="Arial" charset="0"/>
        </a:defRPr>
      </a:lvl6pPr>
      <a:lvl7pPr marL="914400" algn="ctr" defTabSz="1019175" rtl="0" eaLnBrk="1" fontAlgn="base" hangingPunct="1">
        <a:lnSpc>
          <a:spcPts val="3338"/>
        </a:lnSpc>
        <a:spcBef>
          <a:spcPct val="0"/>
        </a:spcBef>
        <a:spcAft>
          <a:spcPct val="0"/>
        </a:spcAft>
        <a:defRPr sz="2800" b="1">
          <a:solidFill>
            <a:schemeClr val="tx2"/>
          </a:solidFill>
          <a:latin typeface="Arial" charset="0"/>
        </a:defRPr>
      </a:lvl7pPr>
      <a:lvl8pPr marL="1371600" algn="ctr" defTabSz="1019175" rtl="0" eaLnBrk="1" fontAlgn="base" hangingPunct="1">
        <a:lnSpc>
          <a:spcPts val="3338"/>
        </a:lnSpc>
        <a:spcBef>
          <a:spcPct val="0"/>
        </a:spcBef>
        <a:spcAft>
          <a:spcPct val="0"/>
        </a:spcAft>
        <a:defRPr sz="2800" b="1">
          <a:solidFill>
            <a:schemeClr val="tx2"/>
          </a:solidFill>
          <a:latin typeface="Arial" charset="0"/>
        </a:defRPr>
      </a:lvl8pPr>
      <a:lvl9pPr marL="1828800" algn="ctr" defTabSz="1019175" rtl="0" eaLnBrk="1" fontAlgn="base" hangingPunct="1">
        <a:lnSpc>
          <a:spcPts val="3338"/>
        </a:lnSpc>
        <a:spcBef>
          <a:spcPct val="0"/>
        </a:spcBef>
        <a:spcAft>
          <a:spcPct val="0"/>
        </a:spcAft>
        <a:defRPr sz="2800" b="1">
          <a:solidFill>
            <a:schemeClr val="tx2"/>
          </a:solidFill>
          <a:latin typeface="Arial" charset="0"/>
        </a:defRPr>
      </a:lvl9pPr>
    </p:titleStyle>
    <p:bodyStyle>
      <a:lvl1pPr marL="382588" indent="-382588" algn="l" defTabSz="1019175" rtl="0" eaLnBrk="1" fontAlgn="base" hangingPunct="1">
        <a:spcBef>
          <a:spcPct val="75000"/>
        </a:spcBef>
        <a:spcAft>
          <a:spcPct val="0"/>
        </a:spcAft>
        <a:buSzPct val="125000"/>
        <a:buChar char="•"/>
        <a:defRPr sz="2000" b="1">
          <a:solidFill>
            <a:schemeClr val="bg1"/>
          </a:solidFill>
          <a:latin typeface="+mn-lt"/>
          <a:ea typeface="+mn-ea"/>
          <a:cs typeface="+mn-cs"/>
        </a:defRPr>
      </a:lvl1pPr>
      <a:lvl2pPr marL="960438" indent="-381000" algn="l" defTabSz="1019175" rtl="0" eaLnBrk="1" fontAlgn="base" hangingPunct="1">
        <a:spcBef>
          <a:spcPct val="50000"/>
        </a:spcBef>
        <a:spcAft>
          <a:spcPct val="0"/>
        </a:spcAft>
        <a:buSzPct val="100000"/>
        <a:buChar char="–"/>
        <a:defRPr b="1">
          <a:solidFill>
            <a:schemeClr val="bg1"/>
          </a:solidFill>
          <a:latin typeface="+mn-lt"/>
        </a:defRPr>
      </a:lvl2pPr>
      <a:lvl3pPr marL="1343025" indent="-255588" algn="l" defTabSz="1019175" rtl="0" eaLnBrk="1" fontAlgn="base" hangingPunct="1">
        <a:spcBef>
          <a:spcPct val="35000"/>
        </a:spcBef>
        <a:spcAft>
          <a:spcPct val="0"/>
        </a:spcAft>
        <a:buSzPct val="100000"/>
        <a:buChar char=" "/>
        <a:defRPr sz="1600" b="1">
          <a:solidFill>
            <a:schemeClr val="bg1"/>
          </a:solidFill>
          <a:latin typeface="+mn-lt"/>
        </a:defRPr>
      </a:lvl3pPr>
      <a:lvl4pPr marL="1722438" indent="-131763" algn="l" defTabSz="1019175" rtl="0" eaLnBrk="1" fontAlgn="base" hangingPunct="1">
        <a:spcBef>
          <a:spcPct val="25000"/>
        </a:spcBef>
        <a:spcAft>
          <a:spcPct val="0"/>
        </a:spcAft>
        <a:buSzPct val="100000"/>
        <a:buChar char=" "/>
        <a:defRPr sz="1400" b="1">
          <a:solidFill>
            <a:schemeClr val="bg1"/>
          </a:solidFill>
          <a:latin typeface="+mn-lt"/>
        </a:defRPr>
      </a:lvl4pPr>
      <a:lvl5pPr marL="2038350" indent="-209550" algn="l" defTabSz="1019175" rtl="0" eaLnBrk="1" fontAlgn="base" hangingPunct="1">
        <a:spcBef>
          <a:spcPct val="25000"/>
        </a:spcBef>
        <a:spcAft>
          <a:spcPct val="0"/>
        </a:spcAft>
        <a:buSzPct val="100000"/>
        <a:buChar char=" "/>
        <a:defRPr sz="1400" b="1">
          <a:solidFill>
            <a:schemeClr val="bg1"/>
          </a:solidFill>
          <a:latin typeface="+mn-lt"/>
        </a:defRPr>
      </a:lvl5pPr>
      <a:lvl6pPr marL="2495550" algn="l" defTabSz="1019175" rtl="0" eaLnBrk="1" fontAlgn="base" hangingPunct="1">
        <a:spcBef>
          <a:spcPct val="25000"/>
        </a:spcBef>
        <a:spcAft>
          <a:spcPct val="0"/>
        </a:spcAft>
        <a:buSzPct val="100000"/>
        <a:buChar char=" "/>
        <a:defRPr sz="1400" b="1">
          <a:solidFill>
            <a:schemeClr val="tx1"/>
          </a:solidFill>
          <a:latin typeface="+mn-lt"/>
        </a:defRPr>
      </a:lvl6pPr>
      <a:lvl7pPr marL="2952750" algn="l" defTabSz="1019175" rtl="0" eaLnBrk="1" fontAlgn="base" hangingPunct="1">
        <a:spcBef>
          <a:spcPct val="25000"/>
        </a:spcBef>
        <a:spcAft>
          <a:spcPct val="0"/>
        </a:spcAft>
        <a:buSzPct val="100000"/>
        <a:buChar char=" "/>
        <a:defRPr sz="1400" b="1">
          <a:solidFill>
            <a:schemeClr val="tx1"/>
          </a:solidFill>
          <a:latin typeface="+mn-lt"/>
        </a:defRPr>
      </a:lvl7pPr>
      <a:lvl8pPr marL="3409950" algn="l" defTabSz="1019175" rtl="0" eaLnBrk="1" fontAlgn="base" hangingPunct="1">
        <a:spcBef>
          <a:spcPct val="25000"/>
        </a:spcBef>
        <a:spcAft>
          <a:spcPct val="0"/>
        </a:spcAft>
        <a:buSzPct val="100000"/>
        <a:buChar char=" "/>
        <a:defRPr sz="1400" b="1">
          <a:solidFill>
            <a:schemeClr val="tx1"/>
          </a:solidFill>
          <a:latin typeface="+mn-lt"/>
        </a:defRPr>
      </a:lvl8pPr>
      <a:lvl9pPr marL="3867150" algn="l" defTabSz="1019175" rtl="0" eaLnBrk="1" fontAlgn="base" hangingPunct="1">
        <a:spcBef>
          <a:spcPct val="25000"/>
        </a:spcBef>
        <a:spcAft>
          <a:spcPct val="0"/>
        </a:spcAft>
        <a:buSzPct val="100000"/>
        <a:buChar char=" "/>
        <a:defRPr sz="14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image" Target="../media/image35.png"/><Relationship Id="rId8" Type="http://schemas.openxmlformats.org/officeDocument/2006/relationships/image" Target="../media/image36.png"/><Relationship Id="rId9"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1" Type="http://schemas.openxmlformats.org/officeDocument/2006/relationships/image" Target="../media/image46.png"/><Relationship Id="rId12" Type="http://schemas.openxmlformats.org/officeDocument/2006/relationships/image" Target="../media/image47.png"/><Relationship Id="rId13" Type="http://schemas.openxmlformats.org/officeDocument/2006/relationships/image" Target="../media/image48.png"/><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image" Target="../media/image41.png"/><Relationship Id="rId7" Type="http://schemas.openxmlformats.org/officeDocument/2006/relationships/image" Target="../media/image42.png"/><Relationship Id="rId8" Type="http://schemas.openxmlformats.org/officeDocument/2006/relationships/image" Target="../media/image43.png"/><Relationship Id="rId9" Type="http://schemas.openxmlformats.org/officeDocument/2006/relationships/image" Target="../media/image44.png"/><Relationship Id="rId10" Type="http://schemas.openxmlformats.org/officeDocument/2006/relationships/image" Target="../media/image4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0.png"/></Relationships>
</file>

<file path=ppt/slides/_rels/slide19.xml.rels><?xml version="1.0" encoding="UTF-8" standalone="yes"?>
<Relationships xmlns="http://schemas.openxmlformats.org/package/2006/relationships"><Relationship Id="rId11" Type="http://schemas.openxmlformats.org/officeDocument/2006/relationships/image" Target="../media/image59.png"/><Relationship Id="rId12" Type="http://schemas.openxmlformats.org/officeDocument/2006/relationships/image" Target="../media/image60.png"/><Relationship Id="rId13" Type="http://schemas.openxmlformats.org/officeDocument/2006/relationships/image" Target="../media/image61.png"/><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1.png"/><Relationship Id="rId4" Type="http://schemas.openxmlformats.org/officeDocument/2006/relationships/image" Target="../media/image52.png"/><Relationship Id="rId5" Type="http://schemas.openxmlformats.org/officeDocument/2006/relationships/image" Target="../media/image53.png"/><Relationship Id="rId6" Type="http://schemas.openxmlformats.org/officeDocument/2006/relationships/image" Target="../media/image54.png"/><Relationship Id="rId7" Type="http://schemas.openxmlformats.org/officeDocument/2006/relationships/image" Target="../media/image55.png"/><Relationship Id="rId8" Type="http://schemas.openxmlformats.org/officeDocument/2006/relationships/image" Target="../media/image56.png"/><Relationship Id="rId9" Type="http://schemas.openxmlformats.org/officeDocument/2006/relationships/image" Target="../media/image57.png"/><Relationship Id="rId10" Type="http://schemas.openxmlformats.org/officeDocument/2006/relationships/image" Target="../media/image5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6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6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6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6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6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6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68.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oleObject" Target="../embeddings/oleObject1.bin"/><Relationship Id="rId7" Type="http://schemas.openxmlformats.org/officeDocument/2006/relationships/oleObject" Target="../embeddings/Microsoft_Excel_97_-_2004_Worksheet1.xls"/><Relationship Id="rId8" Type="http://schemas.openxmlformats.org/officeDocument/2006/relationships/image" Target="../media/image4.png"/><Relationship Id="rId1" Type="http://schemas.openxmlformats.org/officeDocument/2006/relationships/vmlDrawing" Target="../drawings/vmlDrawing1.vml"/><Relationship Id="rId2"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jpe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 Id="rId10" Type="http://schemas.openxmlformats.org/officeDocument/2006/relationships/image" Target="../media/image18.png"/><Relationship Id="rId11"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11200" y="2847976"/>
            <a:ext cx="8314267" cy="2596312"/>
          </a:xfrm>
        </p:spPr>
        <p:txBody>
          <a:bodyPr/>
          <a:lstStyle/>
          <a:p>
            <a:r>
              <a:rPr lang="en-US" dirty="0" smtClean="0"/>
              <a:t>Jeremy </a:t>
            </a:r>
            <a:r>
              <a:rPr lang="en-US" dirty="0" err="1" smtClean="0"/>
              <a:t>Kepner</a:t>
            </a:r>
            <a:endParaRPr lang="en-US" dirty="0" smtClean="0"/>
          </a:p>
          <a:p>
            <a:r>
              <a:rPr lang="en-US" sz="2000" dirty="0" smtClean="0"/>
              <a:t>Lecture 7: </a:t>
            </a:r>
            <a:r>
              <a:rPr lang="en-US" sz="2000" dirty="0" err="1"/>
              <a:t>Kronecker</a:t>
            </a:r>
            <a:r>
              <a:rPr lang="en-US" sz="2000" dirty="0"/>
              <a:t> graphs, </a:t>
            </a:r>
            <a:r>
              <a:rPr lang="en-US" sz="2000" dirty="0" smtClean="0"/>
              <a:t>data generation, and </a:t>
            </a:r>
            <a:r>
              <a:rPr lang="en-US" sz="2000" dirty="0" smtClean="0"/>
              <a:t>performance</a:t>
            </a:r>
            <a:endParaRPr lang="en-US" sz="2000" dirty="0" smtClean="0"/>
          </a:p>
        </p:txBody>
      </p:sp>
      <p:sp>
        <p:nvSpPr>
          <p:cNvPr id="9" name="Title 8"/>
          <p:cNvSpPr>
            <a:spLocks noGrp="1"/>
          </p:cNvSpPr>
          <p:nvPr>
            <p:ph type="ctrTitle"/>
          </p:nvPr>
        </p:nvSpPr>
        <p:spPr>
          <a:xfrm>
            <a:off x="914401" y="1570181"/>
            <a:ext cx="8229599" cy="1087294"/>
          </a:xfrm>
        </p:spPr>
        <p:txBody>
          <a:bodyPr/>
          <a:lstStyle/>
          <a:p>
            <a:r>
              <a:rPr lang="en-US" dirty="0" smtClean="0"/>
              <a:t>Signal Processing on Databases</a:t>
            </a:r>
            <a:endParaRPr lang="en-US" dirty="0"/>
          </a:p>
        </p:txBody>
      </p:sp>
      <p:sp>
        <p:nvSpPr>
          <p:cNvPr id="6" name="TextBox 5"/>
          <p:cNvSpPr txBox="1"/>
          <p:nvPr/>
        </p:nvSpPr>
        <p:spPr>
          <a:xfrm>
            <a:off x="2851134" y="6359343"/>
            <a:ext cx="4673321" cy="507831"/>
          </a:xfrm>
          <a:prstGeom prst="rect">
            <a:avLst/>
          </a:prstGeom>
          <a:noFill/>
        </p:spPr>
        <p:txBody>
          <a:bodyPr wrap="square" rtlCol="0">
            <a:spAutoFit/>
          </a:bodyPr>
          <a:lstStyle/>
          <a:p>
            <a:r>
              <a:rPr lang="en-US" sz="900" b="0" dirty="0" smtClean="0">
                <a:solidFill>
                  <a:schemeClr val="bg2">
                    <a:lumMod val="50000"/>
                  </a:schemeClr>
                </a:solidFill>
              </a:rPr>
              <a:t>This work is sponsored by the </a:t>
            </a:r>
            <a:r>
              <a:rPr lang="en-US" sz="900" dirty="0" smtClean="0">
                <a:solidFill>
                  <a:schemeClr val="bg2">
                    <a:lumMod val="50000"/>
                  </a:schemeClr>
                </a:solidFill>
              </a:rPr>
              <a:t>Department </a:t>
            </a:r>
            <a:r>
              <a:rPr lang="en-US" sz="900" b="0" dirty="0" smtClean="0">
                <a:solidFill>
                  <a:schemeClr val="bg2">
                    <a:lumMod val="50000"/>
                  </a:schemeClr>
                </a:solidFill>
              </a:rPr>
              <a:t>of the Air Force under Air Force Contract #FA8721-05-C-0002.  Opinions, interpretations, recommendations and conclusions are those of the authors and are not necessarily endorsed by the United States Government. </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146" name="Rectangle 2"/>
          <p:cNvSpPr>
            <a:spLocks noGrp="1" noChangeArrowheads="1"/>
          </p:cNvSpPr>
          <p:nvPr>
            <p:ph type="title"/>
          </p:nvPr>
        </p:nvSpPr>
        <p:spPr/>
        <p:txBody>
          <a:bodyPr/>
          <a:lstStyle/>
          <a:p>
            <a:pPr>
              <a:defRPr/>
            </a:pPr>
            <a:r>
              <a:rPr lang="en-US" smtClean="0">
                <a:cs typeface="+mj-cs"/>
              </a:rPr>
              <a:t>Explicit Degree Distribution</a:t>
            </a:r>
          </a:p>
        </p:txBody>
      </p:sp>
      <p:sp>
        <p:nvSpPr>
          <p:cNvPr id="1030147" name="Rectangle 3"/>
          <p:cNvSpPr>
            <a:spLocks noGrp="1" noChangeArrowheads="1"/>
          </p:cNvSpPr>
          <p:nvPr>
            <p:ph type="body" idx="4294967295"/>
          </p:nvPr>
        </p:nvSpPr>
        <p:spPr>
          <a:xfrm>
            <a:off x="0" y="1624648"/>
            <a:ext cx="3143250" cy="4663440"/>
          </a:xfrm>
          <a:prstGeom prst="rect">
            <a:avLst/>
          </a:prstGeom>
        </p:spPr>
        <p:txBody>
          <a:bodyPr lIns="101882" tIns="50941" rIns="101882" bIns="50941"/>
          <a:lstStyle/>
          <a:p>
            <a:pPr marL="198105" indent="-198105">
              <a:defRPr/>
            </a:pPr>
            <a:r>
              <a:rPr lang="en-US" sz="2000" dirty="0" err="1" smtClean="0">
                <a:cs typeface="+mn-cs"/>
              </a:rPr>
              <a:t>Kronecker</a:t>
            </a:r>
            <a:r>
              <a:rPr lang="en-US" sz="2000" dirty="0" smtClean="0">
                <a:cs typeface="+mn-cs"/>
              </a:rPr>
              <a:t> exponent of bipartite graph naturally produces exponential distribution</a:t>
            </a:r>
          </a:p>
        </p:txBody>
      </p:sp>
      <p:pic>
        <p:nvPicPr>
          <p:cNvPr id="23555" name="Picture 4" descr="Dg_the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8203" y="1169776"/>
            <a:ext cx="6646228" cy="5550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Rectangle 5"/>
          <p:cNvSpPr>
            <a:spLocks noChangeArrowheads="1"/>
          </p:cNvSpPr>
          <p:nvPr/>
        </p:nvSpPr>
        <p:spPr bwMode="auto">
          <a:xfrm>
            <a:off x="6742272" y="2486766"/>
            <a:ext cx="1703476" cy="410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01882" tIns="50941" rIns="101882" bIns="50941">
            <a:spAutoFit/>
          </a:bodyPr>
          <a:lstStyle/>
          <a:p>
            <a:r>
              <a:rPr lang="en-US"/>
              <a:t>B(n=5,1)</a:t>
            </a:r>
            <a:r>
              <a:rPr lang="en-US" baseline="30000">
                <a:sym typeface="Symbol" charset="0"/>
              </a:rPr>
              <a:t>k=10</a:t>
            </a:r>
          </a:p>
        </p:txBody>
      </p:sp>
      <p:sp>
        <p:nvSpPr>
          <p:cNvPr id="23557" name="Rectangle 6"/>
          <p:cNvSpPr>
            <a:spLocks noChangeArrowheads="1"/>
          </p:cNvSpPr>
          <p:nvPr/>
        </p:nvSpPr>
        <p:spPr bwMode="auto">
          <a:xfrm>
            <a:off x="5160169" y="4530620"/>
            <a:ext cx="1751023" cy="410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01882" tIns="50941" rIns="101882" bIns="50941">
            <a:spAutoFit/>
          </a:bodyPr>
          <a:lstStyle/>
          <a:p>
            <a:r>
              <a:rPr lang="en-US"/>
              <a:t>B(n=10,1)</a:t>
            </a:r>
            <a:r>
              <a:rPr lang="en-US" baseline="30000">
                <a:sym typeface="Symbol" charset="0"/>
              </a:rPr>
              <a:t>k=5</a:t>
            </a:r>
          </a:p>
        </p:txBody>
      </p:sp>
      <p:sp>
        <p:nvSpPr>
          <p:cNvPr id="23558" name="Rectangle 7"/>
          <p:cNvSpPr>
            <a:spLocks noChangeArrowheads="1"/>
          </p:cNvSpPr>
          <p:nvPr/>
        </p:nvSpPr>
        <p:spPr bwMode="auto">
          <a:xfrm rot="-5400000">
            <a:off x="1754943" y="3524664"/>
            <a:ext cx="2994895" cy="410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01882" tIns="50941" rIns="101882" bIns="50941">
            <a:spAutoFit/>
          </a:bodyPr>
          <a:lstStyle/>
          <a:p>
            <a:r>
              <a:rPr lang="en-US"/>
              <a:t>log</a:t>
            </a:r>
            <a:r>
              <a:rPr lang="en-US" baseline="-25000"/>
              <a:t>n</a:t>
            </a:r>
            <a:r>
              <a:rPr lang="en-US"/>
              <a:t>(Number of Vertices)</a:t>
            </a:r>
          </a:p>
        </p:txBody>
      </p:sp>
      <p:sp>
        <p:nvSpPr>
          <p:cNvPr id="23559" name="Rectangle 8"/>
          <p:cNvSpPr>
            <a:spLocks noChangeArrowheads="1"/>
          </p:cNvSpPr>
          <p:nvPr/>
        </p:nvSpPr>
        <p:spPr bwMode="auto">
          <a:xfrm>
            <a:off x="5596732" y="6705812"/>
            <a:ext cx="2453506" cy="410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01882" tIns="50941" rIns="101882" bIns="50941">
            <a:spAutoFit/>
          </a:bodyPr>
          <a:lstStyle/>
          <a:p>
            <a:r>
              <a:rPr lang="en-US"/>
              <a:t>log</a:t>
            </a:r>
            <a:r>
              <a:rPr lang="en-US" baseline="-25000"/>
              <a:t>n</a:t>
            </a:r>
            <a:r>
              <a:rPr lang="en-US"/>
              <a:t>(Vertex Degree)</a:t>
            </a:r>
          </a:p>
        </p:txBody>
      </p:sp>
      <p:sp>
        <p:nvSpPr>
          <p:cNvPr id="23560" name="Line 9"/>
          <p:cNvSpPr>
            <a:spLocks noChangeShapeType="1"/>
          </p:cNvSpPr>
          <p:nvPr/>
        </p:nvSpPr>
        <p:spPr bwMode="auto">
          <a:xfrm>
            <a:off x="3754437" y="2107142"/>
            <a:ext cx="6113622" cy="427122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1882" tIns="50941" rIns="101882" bIns="50941" anchor="ctr"/>
          <a:lstStyle/>
          <a:p>
            <a:endParaRPr lang="en-US"/>
          </a:p>
        </p:txBody>
      </p:sp>
      <p:sp>
        <p:nvSpPr>
          <p:cNvPr id="23561" name="Line 10"/>
          <p:cNvSpPr>
            <a:spLocks noChangeShapeType="1"/>
          </p:cNvSpPr>
          <p:nvPr/>
        </p:nvSpPr>
        <p:spPr bwMode="auto">
          <a:xfrm>
            <a:off x="4362132" y="1941619"/>
            <a:ext cx="4940142" cy="345080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1882" tIns="50941" rIns="101882" bIns="50941" anchor="ctr"/>
          <a:lstStyle/>
          <a:p>
            <a:endParaRPr lang="en-US"/>
          </a:p>
        </p:txBody>
      </p:sp>
      <p:sp>
        <p:nvSpPr>
          <p:cNvPr id="23562" name="Line 11"/>
          <p:cNvSpPr>
            <a:spLocks noChangeShapeType="1"/>
          </p:cNvSpPr>
          <p:nvPr/>
        </p:nvSpPr>
        <p:spPr bwMode="auto">
          <a:xfrm>
            <a:off x="3761422" y="4258945"/>
            <a:ext cx="3047207" cy="212841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1882" tIns="50941" rIns="101882" bIns="50941" anchor="ctr"/>
          <a:lstStyle/>
          <a:p>
            <a:endParaRPr lang="en-US"/>
          </a:p>
        </p:txBody>
      </p:sp>
      <p:sp>
        <p:nvSpPr>
          <p:cNvPr id="23563" name="Line 12"/>
          <p:cNvSpPr>
            <a:spLocks noChangeShapeType="1"/>
          </p:cNvSpPr>
          <p:nvPr/>
        </p:nvSpPr>
        <p:spPr bwMode="auto">
          <a:xfrm>
            <a:off x="4334192" y="4352502"/>
            <a:ext cx="1852772" cy="1293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1882" tIns="50941" rIns="101882" bIns="50941" anchor="ctr"/>
          <a:lstStyle/>
          <a:p>
            <a:endParaRPr lang="en-US"/>
          </a:p>
        </p:txBody>
      </p:sp>
      <p:sp>
        <p:nvSpPr>
          <p:cNvPr id="23564" name="Rectangle 13"/>
          <p:cNvSpPr>
            <a:spLocks noChangeArrowheads="1"/>
          </p:cNvSpPr>
          <p:nvPr/>
        </p:nvSpPr>
        <p:spPr bwMode="auto">
          <a:xfrm rot="2019658">
            <a:off x="5658447" y="3352843"/>
            <a:ext cx="1196735" cy="410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01882" tIns="50941" rIns="101882" bIns="50941">
            <a:spAutoFit/>
          </a:bodyPr>
          <a:lstStyle/>
          <a:p>
            <a:r>
              <a:rPr lang="en-US"/>
              <a:t>slope=-1</a:t>
            </a:r>
          </a:p>
        </p:txBody>
      </p:sp>
      <p:sp>
        <p:nvSpPr>
          <p:cNvPr id="23565" name="Rectangle 14"/>
          <p:cNvSpPr>
            <a:spLocks noChangeArrowheads="1"/>
          </p:cNvSpPr>
          <p:nvPr/>
        </p:nvSpPr>
        <p:spPr bwMode="auto">
          <a:xfrm rot="2019658">
            <a:off x="4638637" y="4921717"/>
            <a:ext cx="1196735" cy="410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01882" tIns="50941" rIns="101882" bIns="50941">
            <a:spAutoFit/>
          </a:bodyPr>
          <a:lstStyle/>
          <a:p>
            <a:r>
              <a:rPr lang="en-US"/>
              <a:t>slope=-1</a:t>
            </a:r>
          </a:p>
        </p:txBody>
      </p:sp>
    </p:spTree>
    <p:extLst>
      <p:ext uri="{BB962C8B-B14F-4D97-AF65-F5344CB8AC3E}">
        <p14:creationId xmlns:p14="http://schemas.microsoft.com/office/powerpoint/2010/main" val="170078239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954" name="Rectangle 2"/>
          <p:cNvSpPr>
            <a:spLocks noGrp="1" noChangeArrowheads="1"/>
          </p:cNvSpPr>
          <p:nvPr>
            <p:ph type="title"/>
          </p:nvPr>
        </p:nvSpPr>
        <p:spPr/>
        <p:txBody>
          <a:bodyPr/>
          <a:lstStyle/>
          <a:p>
            <a:pPr>
              <a:defRPr/>
            </a:pPr>
            <a:r>
              <a:rPr lang="en-US" smtClean="0">
                <a:cs typeface="+mj-cs"/>
              </a:rPr>
              <a:t>Instance Degree Distribution</a:t>
            </a:r>
          </a:p>
        </p:txBody>
      </p:sp>
      <p:sp>
        <p:nvSpPr>
          <p:cNvPr id="1021955" name="Rectangle 3"/>
          <p:cNvSpPr>
            <a:spLocks noGrp="1" noChangeArrowheads="1"/>
          </p:cNvSpPr>
          <p:nvPr>
            <p:ph type="body" idx="4294967295"/>
          </p:nvPr>
        </p:nvSpPr>
        <p:spPr>
          <a:xfrm>
            <a:off x="754380" y="6082031"/>
            <a:ext cx="8549640" cy="1093893"/>
          </a:xfrm>
          <a:prstGeom prst="rect">
            <a:avLst/>
          </a:prstGeom>
        </p:spPr>
        <p:txBody>
          <a:bodyPr lIns="101882" tIns="50941" rIns="101882" bIns="50941"/>
          <a:lstStyle/>
          <a:p>
            <a:pPr>
              <a:defRPr/>
            </a:pPr>
            <a:r>
              <a:rPr lang="en-US" sz="2000" dirty="0" smtClean="0">
                <a:cs typeface="+mn-cs"/>
              </a:rPr>
              <a:t>An instance graph drawn from a stochastic bipartite graph is just the sum of Poisson distributions taken from the explicit bipartite graph </a:t>
            </a:r>
          </a:p>
        </p:txBody>
      </p:sp>
      <p:pic>
        <p:nvPicPr>
          <p:cNvPr id="25603" name="Picture 4" descr="InstanceDegree1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8543" y="1285206"/>
            <a:ext cx="5684044" cy="4654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Rectangle 8"/>
          <p:cNvSpPr>
            <a:spLocks noChangeArrowheads="1"/>
          </p:cNvSpPr>
          <p:nvPr/>
        </p:nvSpPr>
        <p:spPr bwMode="auto">
          <a:xfrm>
            <a:off x="5074603" y="1421943"/>
            <a:ext cx="2745105" cy="415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01882" tIns="50941" rIns="101882" bIns="50941">
            <a:spAutoFit/>
          </a:bodyPr>
          <a:lstStyle/>
          <a:p>
            <a:pPr algn="r"/>
            <a:r>
              <a:rPr lang="en-US"/>
              <a:t>1M Edges </a:t>
            </a:r>
            <a:r>
              <a:rPr lang="en-US">
                <a:sym typeface="Symbol" charset="0"/>
              </a:rPr>
              <a:t></a:t>
            </a:r>
            <a:r>
              <a:rPr lang="en-US"/>
              <a:t> B(4,1)</a:t>
            </a:r>
            <a:r>
              <a:rPr lang="en-US" baseline="30000">
                <a:sym typeface="Symbol" charset="0"/>
              </a:rPr>
              <a:t>6</a:t>
            </a:r>
            <a:endParaRPr lang="en-US"/>
          </a:p>
        </p:txBody>
      </p:sp>
      <p:sp>
        <p:nvSpPr>
          <p:cNvPr id="25605" name="Rectangle 9"/>
          <p:cNvSpPr>
            <a:spLocks noChangeArrowheads="1"/>
          </p:cNvSpPr>
          <p:nvPr/>
        </p:nvSpPr>
        <p:spPr bwMode="auto">
          <a:xfrm rot="-5400000">
            <a:off x="822688" y="3278461"/>
            <a:ext cx="2386715" cy="410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01882" tIns="50941" rIns="101882" bIns="50941">
            <a:spAutoFit/>
          </a:bodyPr>
          <a:lstStyle/>
          <a:p>
            <a:r>
              <a:rPr lang="en-US"/>
              <a:t>Number of Vertices</a:t>
            </a:r>
          </a:p>
        </p:txBody>
      </p:sp>
    </p:spTree>
    <p:extLst>
      <p:ext uri="{BB962C8B-B14F-4D97-AF65-F5344CB8AC3E}">
        <p14:creationId xmlns:p14="http://schemas.microsoft.com/office/powerpoint/2010/main" val="208011691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35"/>
          <p:cNvSpPr>
            <a:spLocks noGrp="1"/>
          </p:cNvSpPr>
          <p:nvPr>
            <p:ph sz="quarter" idx="10"/>
          </p:nvPr>
        </p:nvSpPr>
        <p:spPr>
          <a:xfrm>
            <a:off x="1676400" y="1600199"/>
            <a:ext cx="7853680" cy="5340005"/>
          </a:xfrm>
        </p:spPr>
        <p:txBody>
          <a:bodyPr/>
          <a:lstStyle/>
          <a:p>
            <a:r>
              <a:rPr lang="en-US" dirty="0" smtClean="0"/>
              <a:t>Introduction</a:t>
            </a:r>
          </a:p>
          <a:p>
            <a:pPr>
              <a:defRPr/>
            </a:pPr>
            <a:r>
              <a:rPr lang="en-US" dirty="0"/>
              <a:t>B</a:t>
            </a:r>
            <a:r>
              <a:rPr lang="en-US" baseline="30000" dirty="0">
                <a:sym typeface="Symbol" charset="0"/>
              </a:rPr>
              <a:t></a:t>
            </a:r>
            <a:r>
              <a:rPr lang="en-US" baseline="30000" dirty="0"/>
              <a:t>K</a:t>
            </a:r>
            <a:r>
              <a:rPr lang="en-US" dirty="0"/>
              <a:t> Graphs</a:t>
            </a:r>
          </a:p>
          <a:p>
            <a:pPr>
              <a:defRPr/>
            </a:pPr>
            <a:r>
              <a:rPr lang="en-US" dirty="0">
                <a:solidFill>
                  <a:srgbClr val="000000"/>
                </a:solidFill>
              </a:rPr>
              <a:t>(B+I)</a:t>
            </a:r>
            <a:r>
              <a:rPr lang="en-US" baseline="30000" dirty="0">
                <a:solidFill>
                  <a:srgbClr val="000000"/>
                </a:solidFill>
                <a:sym typeface="Symbol" charset="0"/>
              </a:rPr>
              <a:t></a:t>
            </a:r>
            <a:r>
              <a:rPr lang="en-US" baseline="30000" dirty="0">
                <a:solidFill>
                  <a:srgbClr val="000000"/>
                </a:solidFill>
              </a:rPr>
              <a:t>K</a:t>
            </a:r>
            <a:r>
              <a:rPr lang="en-US" dirty="0">
                <a:solidFill>
                  <a:srgbClr val="000000"/>
                </a:solidFill>
              </a:rPr>
              <a:t> </a:t>
            </a:r>
            <a:r>
              <a:rPr lang="en-US" dirty="0" smtClean="0">
                <a:solidFill>
                  <a:srgbClr val="000000"/>
                </a:solidFill>
              </a:rPr>
              <a:t>Graphs</a:t>
            </a:r>
          </a:p>
          <a:p>
            <a:pPr lvl="1">
              <a:defRPr/>
            </a:pPr>
            <a:r>
              <a:rPr lang="en-US" dirty="0">
                <a:solidFill>
                  <a:srgbClr val="000000"/>
                </a:solidFill>
              </a:rPr>
              <a:t>Bipartite + Identity Graphs</a:t>
            </a:r>
          </a:p>
          <a:p>
            <a:pPr lvl="1">
              <a:defRPr/>
            </a:pPr>
            <a:r>
              <a:rPr lang="en-US" dirty="0">
                <a:solidFill>
                  <a:srgbClr val="000000"/>
                </a:solidFill>
              </a:rPr>
              <a:t>Permutations and substructure</a:t>
            </a:r>
          </a:p>
          <a:p>
            <a:pPr lvl="1">
              <a:defRPr/>
            </a:pPr>
            <a:r>
              <a:rPr lang="en-US" dirty="0">
                <a:solidFill>
                  <a:srgbClr val="000000"/>
                </a:solidFill>
              </a:rPr>
              <a:t>Degree Distribution</a:t>
            </a:r>
          </a:p>
          <a:p>
            <a:pPr lvl="1">
              <a:defRPr/>
            </a:pPr>
            <a:r>
              <a:rPr lang="en-US" dirty="0" err="1">
                <a:solidFill>
                  <a:srgbClr val="000000"/>
                </a:solidFill>
              </a:rPr>
              <a:t>Iso</a:t>
            </a:r>
            <a:r>
              <a:rPr lang="en-US" dirty="0">
                <a:solidFill>
                  <a:srgbClr val="000000"/>
                </a:solidFill>
              </a:rPr>
              <a:t> Parametric </a:t>
            </a:r>
            <a:r>
              <a:rPr lang="en-US" dirty="0" smtClean="0">
                <a:solidFill>
                  <a:srgbClr val="000000"/>
                </a:solidFill>
              </a:rPr>
              <a:t>Ratio</a:t>
            </a:r>
            <a:endParaRPr lang="en-US" dirty="0">
              <a:solidFill>
                <a:srgbClr val="000000"/>
              </a:solidFill>
            </a:endParaRPr>
          </a:p>
          <a:p>
            <a:r>
              <a:rPr lang="en-US" dirty="0" smtClean="0"/>
              <a:t>Performance</a:t>
            </a:r>
          </a:p>
          <a:p>
            <a:r>
              <a:rPr lang="en-US" dirty="0" smtClean="0"/>
              <a:t>Summary</a:t>
            </a:r>
            <a:endParaRPr lang="en-US" dirty="0"/>
          </a:p>
        </p:txBody>
      </p:sp>
      <p:sp>
        <p:nvSpPr>
          <p:cNvPr id="35" name="Title 34"/>
          <p:cNvSpPr>
            <a:spLocks noGrp="1"/>
          </p:cNvSpPr>
          <p:nvPr>
            <p:ph type="title"/>
          </p:nvPr>
        </p:nvSpPr>
        <p:spPr/>
        <p:txBody>
          <a:bodyPr/>
          <a:lstStyle/>
          <a:p>
            <a:r>
              <a:rPr lang="en-US" dirty="0" smtClean="0"/>
              <a:t>Outline</a:t>
            </a:r>
            <a:endParaRPr lang="en-US" dirty="0"/>
          </a:p>
        </p:txBody>
      </p:sp>
      <p:sp>
        <p:nvSpPr>
          <p:cNvPr id="9" name="AutoShape 7"/>
          <p:cNvSpPr>
            <a:spLocks noChangeArrowheads="1"/>
          </p:cNvSpPr>
          <p:nvPr/>
        </p:nvSpPr>
        <p:spPr bwMode="auto">
          <a:xfrm>
            <a:off x="1078169" y="2703110"/>
            <a:ext cx="571500" cy="317500"/>
          </a:xfrm>
          <a:prstGeom prst="rightArrow">
            <a:avLst>
              <a:gd name="adj1" fmla="val 50000"/>
              <a:gd name="adj2" fmla="val 65000"/>
            </a:avLst>
          </a:prstGeom>
          <a:solidFill>
            <a:schemeClr val="hlink"/>
          </a:solidFill>
          <a:ln w="12700">
            <a:noFill/>
            <a:miter lim="800000"/>
            <a:headEnd type="none" w="sm" len="sm"/>
            <a:tailEnd type="none" w="sm" len="sm"/>
          </a:ln>
        </p:spPr>
        <p:txBody>
          <a:bodyPr wrap="none" anchor="ctr"/>
          <a:lstStyle/>
          <a:p>
            <a:endParaRPr lang="en-US"/>
          </a:p>
        </p:txBody>
      </p:sp>
    </p:spTree>
    <p:extLst>
      <p:ext uri="{BB962C8B-B14F-4D97-AF65-F5344CB8AC3E}">
        <p14:creationId xmlns:p14="http://schemas.microsoft.com/office/powerpoint/2010/main" val="8008070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314" name="Rectangle 2"/>
          <p:cNvSpPr>
            <a:spLocks noGrp="1" noChangeArrowheads="1"/>
          </p:cNvSpPr>
          <p:nvPr>
            <p:ph type="title"/>
          </p:nvPr>
        </p:nvSpPr>
        <p:spPr/>
        <p:txBody>
          <a:bodyPr/>
          <a:lstStyle/>
          <a:p>
            <a:pPr>
              <a:defRPr/>
            </a:pPr>
            <a:r>
              <a:rPr lang="en-US" smtClean="0">
                <a:cs typeface="+mj-cs"/>
              </a:rPr>
              <a:t>Theory</a:t>
            </a:r>
          </a:p>
        </p:txBody>
      </p:sp>
      <p:sp>
        <p:nvSpPr>
          <p:cNvPr id="1037315" name="Rectangle 3"/>
          <p:cNvSpPr>
            <a:spLocks noGrp="1" noChangeArrowheads="1"/>
          </p:cNvSpPr>
          <p:nvPr>
            <p:ph type="body" idx="4294967295"/>
          </p:nvPr>
        </p:nvSpPr>
        <p:spPr>
          <a:xfrm>
            <a:off x="754380" y="1126525"/>
            <a:ext cx="8549640" cy="5858087"/>
          </a:xfrm>
          <a:prstGeom prst="rect">
            <a:avLst/>
          </a:prstGeom>
        </p:spPr>
        <p:txBody>
          <a:bodyPr lIns="101882" tIns="50941" rIns="101882" bIns="50941"/>
          <a:lstStyle/>
          <a:p>
            <a:pPr>
              <a:lnSpc>
                <a:spcPct val="100000"/>
              </a:lnSpc>
              <a:spcBef>
                <a:spcPts val="0"/>
              </a:spcBef>
              <a:spcAft>
                <a:spcPts val="0"/>
              </a:spcAft>
              <a:defRPr/>
            </a:pPr>
            <a:r>
              <a:rPr lang="en-US" sz="2000" dirty="0" smtClean="0">
                <a:cs typeface="+mn-cs"/>
              </a:rPr>
              <a:t>Bipartite </a:t>
            </a:r>
            <a:r>
              <a:rPr lang="en-US" sz="2000" dirty="0" err="1" smtClean="0">
                <a:cs typeface="+mn-cs"/>
              </a:rPr>
              <a:t>Kronecker</a:t>
            </a:r>
            <a:r>
              <a:rPr lang="en-US" sz="2000" dirty="0" smtClean="0">
                <a:cs typeface="+mn-cs"/>
              </a:rPr>
              <a:t> graphs highlight the fundamental structures in a </a:t>
            </a:r>
            <a:r>
              <a:rPr lang="en-US" sz="2000" dirty="0" err="1" smtClean="0">
                <a:cs typeface="+mn-cs"/>
              </a:rPr>
              <a:t>Kronecker</a:t>
            </a:r>
            <a:r>
              <a:rPr lang="en-US" sz="2000" dirty="0" smtClean="0">
                <a:cs typeface="+mn-cs"/>
              </a:rPr>
              <a:t> graph, but</a:t>
            </a:r>
          </a:p>
          <a:p>
            <a:pPr lvl="1">
              <a:lnSpc>
                <a:spcPct val="100000"/>
              </a:lnSpc>
              <a:spcBef>
                <a:spcPts val="0"/>
              </a:spcBef>
              <a:spcAft>
                <a:spcPts val="0"/>
              </a:spcAft>
              <a:defRPr/>
            </a:pPr>
            <a:r>
              <a:rPr lang="en-US" sz="2000" dirty="0" smtClean="0"/>
              <a:t>Are not connected (i.e. many independent bipartite graphs)</a:t>
            </a:r>
          </a:p>
          <a:p>
            <a:pPr>
              <a:lnSpc>
                <a:spcPct val="100000"/>
              </a:lnSpc>
              <a:spcBef>
                <a:spcPts val="0"/>
              </a:spcBef>
              <a:spcAft>
                <a:spcPts val="0"/>
              </a:spcAft>
              <a:defRPr/>
            </a:pPr>
            <a:endParaRPr lang="en-US" sz="2000" dirty="0" smtClean="0">
              <a:cs typeface="+mn-cs"/>
            </a:endParaRPr>
          </a:p>
          <a:p>
            <a:pPr>
              <a:lnSpc>
                <a:spcPct val="100000"/>
              </a:lnSpc>
              <a:spcBef>
                <a:spcPts val="0"/>
              </a:spcBef>
              <a:spcAft>
                <a:spcPts val="0"/>
              </a:spcAft>
              <a:defRPr/>
            </a:pPr>
            <a:r>
              <a:rPr lang="en-US" sz="2000" dirty="0" smtClean="0">
                <a:cs typeface="+mn-cs"/>
              </a:rPr>
              <a:t>Adding identity matrix creates connections on all scales</a:t>
            </a:r>
          </a:p>
          <a:p>
            <a:pPr lvl="1">
              <a:lnSpc>
                <a:spcPct val="100000"/>
              </a:lnSpc>
              <a:spcBef>
                <a:spcPts val="0"/>
              </a:spcBef>
              <a:spcAft>
                <a:spcPts val="0"/>
              </a:spcAft>
              <a:defRPr/>
            </a:pPr>
            <a:r>
              <a:rPr lang="en-US" sz="2000" dirty="0" smtClean="0"/>
              <a:t>Resulting explicit graph has diameter = 2</a:t>
            </a:r>
          </a:p>
          <a:p>
            <a:pPr lvl="1">
              <a:lnSpc>
                <a:spcPct val="100000"/>
              </a:lnSpc>
              <a:spcBef>
                <a:spcPts val="0"/>
              </a:spcBef>
              <a:spcAft>
                <a:spcPts val="0"/>
              </a:spcAft>
              <a:defRPr/>
            </a:pPr>
            <a:r>
              <a:rPr lang="en-US" sz="2000" dirty="0" smtClean="0"/>
              <a:t>Sub-structures in the graph are given by</a:t>
            </a:r>
          </a:p>
          <a:p>
            <a:pPr lvl="1">
              <a:lnSpc>
                <a:spcPct val="100000"/>
              </a:lnSpc>
              <a:spcBef>
                <a:spcPts val="0"/>
              </a:spcBef>
              <a:spcAft>
                <a:spcPts val="0"/>
              </a:spcAft>
              <a:defRPr/>
            </a:pPr>
            <a:endParaRPr lang="en-US" sz="2000" dirty="0" smtClean="0"/>
          </a:p>
          <a:p>
            <a:pPr lvl="1">
              <a:lnSpc>
                <a:spcPct val="100000"/>
              </a:lnSpc>
              <a:spcBef>
                <a:spcPts val="0"/>
              </a:spcBef>
              <a:spcAft>
                <a:spcPts val="0"/>
              </a:spcAft>
              <a:defRPr/>
            </a:pPr>
            <a:endParaRPr lang="en-US" sz="2000" dirty="0" smtClean="0"/>
          </a:p>
          <a:p>
            <a:pPr lvl="1">
              <a:lnSpc>
                <a:spcPct val="100000"/>
              </a:lnSpc>
              <a:spcBef>
                <a:spcPts val="0"/>
              </a:spcBef>
              <a:spcAft>
                <a:spcPts val="0"/>
              </a:spcAft>
              <a:defRPr/>
            </a:pPr>
            <a:endParaRPr lang="en-US" sz="2000" dirty="0"/>
          </a:p>
          <a:p>
            <a:pPr lvl="1">
              <a:lnSpc>
                <a:spcPct val="100000"/>
              </a:lnSpc>
              <a:spcBef>
                <a:spcPts val="0"/>
              </a:spcBef>
              <a:spcAft>
                <a:spcPts val="0"/>
              </a:spcAft>
              <a:defRPr/>
            </a:pPr>
            <a:endParaRPr lang="en-US" sz="2000" dirty="0" smtClean="0"/>
          </a:p>
          <a:p>
            <a:pPr lvl="1">
              <a:lnSpc>
                <a:spcPct val="100000"/>
              </a:lnSpc>
              <a:spcBef>
                <a:spcPts val="0"/>
              </a:spcBef>
              <a:spcAft>
                <a:spcPts val="0"/>
              </a:spcAft>
              <a:defRPr/>
            </a:pPr>
            <a:endParaRPr lang="en-US" sz="2000" dirty="0" smtClean="0"/>
          </a:p>
          <a:p>
            <a:pPr lvl="1">
              <a:lnSpc>
                <a:spcPct val="100000"/>
              </a:lnSpc>
              <a:spcBef>
                <a:spcPts val="0"/>
              </a:spcBef>
              <a:spcAft>
                <a:spcPts val="0"/>
              </a:spcAft>
              <a:defRPr/>
            </a:pPr>
            <a:endParaRPr lang="en-US" sz="2000" dirty="0" smtClean="0"/>
          </a:p>
          <a:p>
            <a:pPr lvl="1">
              <a:lnSpc>
                <a:spcPct val="100000"/>
              </a:lnSpc>
              <a:spcBef>
                <a:spcPts val="0"/>
              </a:spcBef>
              <a:spcAft>
                <a:spcPts val="0"/>
              </a:spcAft>
              <a:defRPr/>
            </a:pPr>
            <a:endParaRPr lang="en-US" sz="2000" dirty="0" smtClean="0"/>
          </a:p>
          <a:p>
            <a:pPr lvl="1">
              <a:lnSpc>
                <a:spcPct val="100000"/>
              </a:lnSpc>
              <a:spcBef>
                <a:spcPts val="0"/>
              </a:spcBef>
              <a:spcAft>
                <a:spcPts val="0"/>
              </a:spcAft>
              <a:defRPr/>
            </a:pPr>
            <a:r>
              <a:rPr lang="en-US" sz="2000" dirty="0" smtClean="0"/>
              <a:t>Where </a:t>
            </a:r>
            <a:r>
              <a:rPr lang="ja-JP" altLang="en-US" sz="2000" dirty="0" smtClean="0">
                <a:latin typeface="Arial"/>
              </a:rPr>
              <a:t>“”</a:t>
            </a:r>
            <a:r>
              <a:rPr lang="en-US" sz="2000" dirty="0" smtClean="0"/>
              <a:t> indicates permutations are required to add the matrices</a:t>
            </a:r>
          </a:p>
          <a:p>
            <a:pPr lvl="1">
              <a:lnSpc>
                <a:spcPct val="100000"/>
              </a:lnSpc>
              <a:spcBef>
                <a:spcPts val="0"/>
              </a:spcBef>
              <a:spcAft>
                <a:spcPts val="0"/>
              </a:spcAft>
              <a:defRPr/>
            </a:pPr>
            <a:endParaRPr lang="en-US" sz="2000" dirty="0" smtClean="0"/>
          </a:p>
          <a:p>
            <a:pPr>
              <a:lnSpc>
                <a:spcPct val="100000"/>
              </a:lnSpc>
              <a:spcBef>
                <a:spcPts val="0"/>
              </a:spcBef>
              <a:spcAft>
                <a:spcPts val="0"/>
              </a:spcAft>
              <a:defRPr/>
            </a:pPr>
            <a:r>
              <a:rPr lang="en-US" sz="2000" dirty="0" smtClean="0">
                <a:cs typeface="+mn-cs"/>
              </a:rPr>
              <a:t>Sub-structure can be revealed by applying permutation that </a:t>
            </a:r>
            <a:r>
              <a:rPr lang="ja-JP" altLang="en-US" sz="2000" dirty="0" smtClean="0">
                <a:latin typeface="Arial"/>
                <a:cs typeface="+mn-cs"/>
              </a:rPr>
              <a:t>“</a:t>
            </a:r>
            <a:r>
              <a:rPr lang="en-US" sz="2000" dirty="0" smtClean="0">
                <a:cs typeface="+mn-cs"/>
              </a:rPr>
              <a:t>groups</a:t>
            </a:r>
            <a:r>
              <a:rPr lang="ja-JP" altLang="en-US" sz="2000" dirty="0" smtClean="0">
                <a:latin typeface="Arial"/>
                <a:cs typeface="+mn-cs"/>
              </a:rPr>
              <a:t>”</a:t>
            </a:r>
            <a:r>
              <a:rPr lang="en-US" sz="2000" dirty="0" smtClean="0">
                <a:cs typeface="+mn-cs"/>
              </a:rPr>
              <a:t> vertices by their bipartite sub-graph</a:t>
            </a:r>
          </a:p>
        </p:txBody>
      </p:sp>
      <p:pic>
        <p:nvPicPr>
          <p:cNvPr id="29699" name="Picture 5" descr="BpIstru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103" y="3877275"/>
            <a:ext cx="6475095" cy="137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306468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738" name="Rectangle 2"/>
          <p:cNvSpPr>
            <a:spLocks noGrp="1" noChangeArrowheads="1"/>
          </p:cNvSpPr>
          <p:nvPr>
            <p:ph type="title"/>
          </p:nvPr>
        </p:nvSpPr>
        <p:spPr/>
        <p:txBody>
          <a:bodyPr/>
          <a:lstStyle/>
          <a:p>
            <a:pPr>
              <a:defRPr/>
            </a:pPr>
            <a:r>
              <a:rPr lang="en-US" smtClean="0">
                <a:cs typeface="+mj-cs"/>
              </a:rPr>
              <a:t>Bipartite Permutation</a:t>
            </a:r>
          </a:p>
        </p:txBody>
      </p:sp>
      <p:sp>
        <p:nvSpPr>
          <p:cNvPr id="1012739" name="Rectangle 3"/>
          <p:cNvSpPr>
            <a:spLocks noGrp="1" noChangeArrowheads="1"/>
          </p:cNvSpPr>
          <p:nvPr>
            <p:ph type="body" idx="4294967295"/>
          </p:nvPr>
        </p:nvSpPr>
        <p:spPr>
          <a:xfrm>
            <a:off x="754380" y="6121755"/>
            <a:ext cx="8549640" cy="791633"/>
          </a:xfrm>
          <a:prstGeom prst="rect">
            <a:avLst/>
          </a:prstGeom>
        </p:spPr>
        <p:txBody>
          <a:bodyPr lIns="101882" tIns="50941" rIns="101882" bIns="50941"/>
          <a:lstStyle/>
          <a:p>
            <a:pPr>
              <a:lnSpc>
                <a:spcPct val="80000"/>
              </a:lnSpc>
              <a:defRPr/>
            </a:pPr>
            <a:r>
              <a:rPr lang="en-US" sz="2000" dirty="0" smtClean="0">
                <a:cs typeface="+mn-cs"/>
              </a:rPr>
              <a:t>Left: </a:t>
            </a:r>
            <a:r>
              <a:rPr lang="en-US" sz="2000" dirty="0" err="1" smtClean="0">
                <a:cs typeface="+mn-cs"/>
              </a:rPr>
              <a:t>unpermuted</a:t>
            </a:r>
            <a:r>
              <a:rPr lang="en-US" sz="2000" dirty="0" smtClean="0">
                <a:cs typeface="+mn-cs"/>
              </a:rPr>
              <a:t> (B+I)</a:t>
            </a:r>
            <a:r>
              <a:rPr lang="en-US" sz="2400" b="0" baseline="30000" dirty="0">
                <a:sym typeface="Symbol" charset="0"/>
              </a:rPr>
              <a:t>4</a:t>
            </a:r>
            <a:r>
              <a:rPr lang="en-US" sz="2000" dirty="0" smtClean="0">
                <a:cs typeface="+mn-cs"/>
              </a:rPr>
              <a:t> </a:t>
            </a:r>
            <a:r>
              <a:rPr lang="en-US" sz="2000" dirty="0" err="1" smtClean="0">
                <a:cs typeface="+mn-cs"/>
              </a:rPr>
              <a:t>kronecker</a:t>
            </a:r>
            <a:r>
              <a:rPr lang="en-US" sz="2000" dirty="0" smtClean="0">
                <a:cs typeface="+mn-cs"/>
              </a:rPr>
              <a:t> graph</a:t>
            </a:r>
          </a:p>
          <a:p>
            <a:pPr>
              <a:lnSpc>
                <a:spcPct val="80000"/>
              </a:lnSpc>
              <a:defRPr/>
            </a:pPr>
            <a:r>
              <a:rPr lang="en-US" sz="2000" dirty="0" smtClean="0">
                <a:cs typeface="+mn-cs"/>
              </a:rPr>
              <a:t>Right: permuted (B+I)</a:t>
            </a:r>
            <a:r>
              <a:rPr lang="en-US" sz="2400" b="0" baseline="30000" dirty="0">
                <a:sym typeface="Symbol" charset="0"/>
              </a:rPr>
              <a:t>4</a:t>
            </a:r>
            <a:r>
              <a:rPr lang="en-US" sz="2000" dirty="0" smtClean="0">
                <a:cs typeface="+mn-cs"/>
              </a:rPr>
              <a:t> </a:t>
            </a:r>
            <a:r>
              <a:rPr lang="en-US" sz="2000" dirty="0" err="1" smtClean="0">
                <a:cs typeface="+mn-cs"/>
              </a:rPr>
              <a:t>kronecker</a:t>
            </a:r>
            <a:r>
              <a:rPr lang="en-US" sz="2000" dirty="0" smtClean="0">
                <a:cs typeface="+mn-cs"/>
              </a:rPr>
              <a:t> graph</a:t>
            </a:r>
          </a:p>
        </p:txBody>
      </p:sp>
      <p:pic>
        <p:nvPicPr>
          <p:cNvPr id="31747" name="Picture 4" descr="BpIk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1409102"/>
            <a:ext cx="4458177" cy="458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8" name="Picture 5" descr="BpIk4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1110" y="1405504"/>
            <a:ext cx="4456430" cy="4586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749" name="Group 6"/>
          <p:cNvGrpSpPr>
            <a:grpSpLocks/>
          </p:cNvGrpSpPr>
          <p:nvPr/>
        </p:nvGrpSpPr>
        <p:grpSpPr bwMode="auto">
          <a:xfrm>
            <a:off x="6068220" y="5383463"/>
            <a:ext cx="2289334" cy="462386"/>
            <a:chOff x="-517" y="2976"/>
            <a:chExt cx="1311" cy="257"/>
          </a:xfrm>
        </p:grpSpPr>
        <p:sp>
          <p:nvSpPr>
            <p:cNvPr id="31751" name="Text Box 7"/>
            <p:cNvSpPr txBox="1">
              <a:spLocks noChangeArrowheads="1"/>
            </p:cNvSpPr>
            <p:nvPr/>
          </p:nvSpPr>
          <p:spPr bwMode="auto">
            <a:xfrm>
              <a:off x="-517" y="2976"/>
              <a:ext cx="1311" cy="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t>P</a:t>
              </a:r>
              <a:r>
                <a:rPr lang="en-US" baseline="-25000"/>
                <a:t>4</a:t>
              </a:r>
              <a:r>
                <a:rPr lang="en-US"/>
                <a:t>((B(4,1)+I)</a:t>
              </a:r>
              <a:r>
                <a:rPr lang="en-US" baseline="30000">
                  <a:sym typeface="Symbol" charset="0"/>
                </a:rPr>
                <a:t>4</a:t>
              </a:r>
              <a:r>
                <a:rPr lang="en-US"/>
                <a:t>)</a:t>
              </a:r>
            </a:p>
          </p:txBody>
        </p:sp>
        <p:sp>
          <p:nvSpPr>
            <p:cNvPr id="31752" name="Line 8"/>
            <p:cNvSpPr>
              <a:spLocks noChangeShapeType="1"/>
            </p:cNvSpPr>
            <p:nvPr/>
          </p:nvSpPr>
          <p:spPr bwMode="auto">
            <a:xfrm>
              <a:off x="-323" y="3125"/>
              <a:ext cx="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1750" name="Text Box 9"/>
          <p:cNvSpPr txBox="1">
            <a:spLocks noChangeArrowheads="1"/>
          </p:cNvSpPr>
          <p:nvPr/>
        </p:nvSpPr>
        <p:spPr bwMode="auto">
          <a:xfrm>
            <a:off x="1990725" y="5450030"/>
            <a:ext cx="1785814" cy="472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01882" tIns="50941" rIns="101882" bIns="50941">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t>(B(4,1)+I)</a:t>
            </a:r>
            <a:r>
              <a:rPr lang="en-US" baseline="30000">
                <a:sym typeface="Symbol" charset="0"/>
              </a:rPr>
              <a:t>4</a:t>
            </a:r>
            <a:endParaRPr lang="en-US"/>
          </a:p>
        </p:txBody>
      </p:sp>
    </p:spTree>
    <p:extLst>
      <p:ext uri="{BB962C8B-B14F-4D97-AF65-F5344CB8AC3E}">
        <p14:creationId xmlns:p14="http://schemas.microsoft.com/office/powerpoint/2010/main" val="154054280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930" name="Rectangle 2"/>
          <p:cNvSpPr>
            <a:spLocks noGrp="1" noChangeArrowheads="1"/>
          </p:cNvSpPr>
          <p:nvPr>
            <p:ph type="title"/>
          </p:nvPr>
        </p:nvSpPr>
        <p:spPr/>
        <p:txBody>
          <a:bodyPr/>
          <a:lstStyle/>
          <a:p>
            <a:pPr>
              <a:defRPr/>
            </a:pPr>
            <a:r>
              <a:rPr lang="en-US" smtClean="0">
                <a:cs typeface="+mj-cs"/>
              </a:rPr>
              <a:t>Identifying Substructure</a:t>
            </a:r>
          </a:p>
        </p:txBody>
      </p:sp>
      <p:sp>
        <p:nvSpPr>
          <p:cNvPr id="1020931" name="Rectangle 3"/>
          <p:cNvSpPr>
            <a:spLocks noGrp="1" noChangeArrowheads="1"/>
          </p:cNvSpPr>
          <p:nvPr>
            <p:ph type="body" idx="4294967295"/>
          </p:nvPr>
        </p:nvSpPr>
        <p:spPr>
          <a:xfrm>
            <a:off x="474980" y="6731000"/>
            <a:ext cx="9262110" cy="431800"/>
          </a:xfrm>
          <a:prstGeom prst="rect">
            <a:avLst/>
          </a:prstGeom>
        </p:spPr>
        <p:txBody>
          <a:bodyPr lIns="101882" tIns="50941" rIns="101882" bIns="50941"/>
          <a:lstStyle/>
          <a:p>
            <a:pPr>
              <a:defRPr/>
            </a:pPr>
            <a:r>
              <a:rPr lang="en-US" sz="2000" dirty="0" smtClean="0">
                <a:cs typeface="+mn-cs"/>
              </a:rPr>
              <a:t>Permuting specific terms shows their contributions to the graph</a:t>
            </a:r>
          </a:p>
        </p:txBody>
      </p:sp>
      <p:grpSp>
        <p:nvGrpSpPr>
          <p:cNvPr id="33795" name="Group 4"/>
          <p:cNvGrpSpPr>
            <a:grpSpLocks/>
          </p:cNvGrpSpPr>
          <p:nvPr/>
        </p:nvGrpSpPr>
        <p:grpSpPr bwMode="auto">
          <a:xfrm>
            <a:off x="1912145" y="1108112"/>
            <a:ext cx="6323171" cy="2277745"/>
            <a:chOff x="335" y="275"/>
            <a:chExt cx="3621" cy="1266"/>
          </a:xfrm>
        </p:grpSpPr>
        <p:pic>
          <p:nvPicPr>
            <p:cNvPr id="33814" name="Picture 5" descr="BpIkron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 y="486"/>
              <a:ext cx="1054" cy="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5" name="Picture 6" descr="B2B_B2I_IB2_BI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0" y="486"/>
              <a:ext cx="1054" cy="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6" name="Picture 7" descr="HigherOrderTerm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2" y="486"/>
              <a:ext cx="1054" cy="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17" name="Text Box 8"/>
            <p:cNvSpPr txBox="1">
              <a:spLocks noChangeArrowheads="1"/>
            </p:cNvSpPr>
            <p:nvPr/>
          </p:nvSpPr>
          <p:spPr bwMode="auto">
            <a:xfrm>
              <a:off x="583" y="275"/>
              <a:ext cx="559"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(B+I)</a:t>
              </a:r>
              <a:r>
                <a:rPr lang="en-US" sz="2000" baseline="30000">
                  <a:sym typeface="Symbol" charset="0"/>
                </a:rPr>
                <a:t>3</a:t>
              </a:r>
              <a:endParaRPr lang="en-US" sz="2000"/>
            </a:p>
          </p:txBody>
        </p:sp>
        <p:sp>
          <p:nvSpPr>
            <p:cNvPr id="33818" name="Text Box 9"/>
            <p:cNvSpPr txBox="1">
              <a:spLocks noChangeArrowheads="1"/>
            </p:cNvSpPr>
            <p:nvPr/>
          </p:nvSpPr>
          <p:spPr bwMode="auto">
            <a:xfrm>
              <a:off x="1529" y="275"/>
              <a:ext cx="1215"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1st+2nd Order</a:t>
              </a:r>
            </a:p>
          </p:txBody>
        </p:sp>
        <p:sp>
          <p:nvSpPr>
            <p:cNvPr id="33819" name="Text Box 10"/>
            <p:cNvSpPr txBox="1">
              <a:spLocks noChangeArrowheads="1"/>
            </p:cNvSpPr>
            <p:nvPr/>
          </p:nvSpPr>
          <p:spPr bwMode="auto">
            <a:xfrm>
              <a:off x="2948" y="275"/>
              <a:ext cx="961"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Higher Order</a:t>
              </a:r>
            </a:p>
          </p:txBody>
        </p:sp>
        <p:sp>
          <p:nvSpPr>
            <p:cNvPr id="33820" name="Rectangle 11"/>
            <p:cNvSpPr>
              <a:spLocks noChangeArrowheads="1"/>
            </p:cNvSpPr>
            <p:nvPr/>
          </p:nvSpPr>
          <p:spPr bwMode="auto">
            <a:xfrm>
              <a:off x="1389" y="806"/>
              <a:ext cx="182" cy="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3100"/>
                <a:t>-</a:t>
              </a:r>
            </a:p>
          </p:txBody>
        </p:sp>
        <p:sp>
          <p:nvSpPr>
            <p:cNvPr id="33821" name="Rectangle 12"/>
            <p:cNvSpPr>
              <a:spLocks noChangeArrowheads="1"/>
            </p:cNvSpPr>
            <p:nvPr/>
          </p:nvSpPr>
          <p:spPr bwMode="auto">
            <a:xfrm>
              <a:off x="2664" y="826"/>
              <a:ext cx="247"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3100"/>
                <a:t>=</a:t>
              </a:r>
            </a:p>
          </p:txBody>
        </p:sp>
      </p:grpSp>
      <p:grpSp>
        <p:nvGrpSpPr>
          <p:cNvPr id="33796" name="Group 16"/>
          <p:cNvGrpSpPr>
            <a:grpSpLocks/>
          </p:cNvGrpSpPr>
          <p:nvPr/>
        </p:nvGrpSpPr>
        <p:grpSpPr bwMode="auto">
          <a:xfrm>
            <a:off x="873125" y="3756485"/>
            <a:ext cx="1021557" cy="415608"/>
            <a:chOff x="840" y="2019"/>
            <a:chExt cx="585" cy="231"/>
          </a:xfrm>
        </p:grpSpPr>
        <p:sp>
          <p:nvSpPr>
            <p:cNvPr id="33812" name="Text Box 17"/>
            <p:cNvSpPr txBox="1">
              <a:spLocks noChangeArrowheads="1"/>
            </p:cNvSpPr>
            <p:nvPr/>
          </p:nvSpPr>
          <p:spPr bwMode="auto">
            <a:xfrm>
              <a:off x="840" y="2019"/>
              <a:ext cx="585"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P</a:t>
              </a:r>
              <a:r>
                <a:rPr lang="en-US" sz="2000" baseline="-25000"/>
                <a:t>3</a:t>
              </a:r>
              <a:r>
                <a:rPr lang="en-US" sz="2000"/>
                <a:t>(B</a:t>
              </a:r>
              <a:r>
                <a:rPr lang="en-US" sz="2000" baseline="30000">
                  <a:sym typeface="Symbol" charset="0"/>
                </a:rPr>
                <a:t>3</a:t>
              </a:r>
              <a:r>
                <a:rPr lang="en-US" sz="2000"/>
                <a:t>)</a:t>
              </a:r>
            </a:p>
          </p:txBody>
        </p:sp>
        <p:sp>
          <p:nvSpPr>
            <p:cNvPr id="33813" name="Rectangle 18"/>
            <p:cNvSpPr>
              <a:spLocks noChangeArrowheads="1"/>
            </p:cNvSpPr>
            <p:nvPr/>
          </p:nvSpPr>
          <p:spPr bwMode="auto">
            <a:xfrm>
              <a:off x="962" y="2019"/>
              <a:ext cx="116" cy="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en-US" sz="1800"/>
                <a:t>-</a:t>
              </a:r>
            </a:p>
          </p:txBody>
        </p:sp>
      </p:grpSp>
      <p:grpSp>
        <p:nvGrpSpPr>
          <p:cNvPr id="33797" name="Group 19"/>
          <p:cNvGrpSpPr>
            <a:grpSpLocks/>
          </p:cNvGrpSpPr>
          <p:nvPr/>
        </p:nvGrpSpPr>
        <p:grpSpPr bwMode="auto">
          <a:xfrm>
            <a:off x="2757330" y="3756485"/>
            <a:ext cx="1959293" cy="422805"/>
            <a:chOff x="2506" y="2035"/>
            <a:chExt cx="1122" cy="235"/>
          </a:xfrm>
        </p:grpSpPr>
        <p:sp>
          <p:nvSpPr>
            <p:cNvPr id="33810" name="Text Box 20"/>
            <p:cNvSpPr txBox="1">
              <a:spLocks noChangeArrowheads="1"/>
            </p:cNvSpPr>
            <p:nvPr/>
          </p:nvSpPr>
          <p:spPr bwMode="auto">
            <a:xfrm>
              <a:off x="2506" y="2039"/>
              <a:ext cx="1122"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P</a:t>
              </a:r>
              <a:r>
                <a:rPr lang="en-US" sz="2000" baseline="-25000"/>
                <a:t>3</a:t>
              </a:r>
              <a:r>
                <a:rPr lang="en-US" sz="2000"/>
                <a:t>(B</a:t>
              </a:r>
              <a:r>
                <a:rPr lang="en-US" sz="2000" baseline="30000">
                  <a:sym typeface="Symbol" charset="0"/>
                </a:rPr>
                <a:t>3</a:t>
              </a:r>
              <a:r>
                <a:rPr lang="en-US" sz="2000"/>
                <a:t>+B</a:t>
              </a:r>
              <a:r>
                <a:rPr lang="en-US" sz="2000">
                  <a:sym typeface="Symbol" charset="0"/>
                </a:rPr>
                <a:t></a:t>
              </a:r>
              <a:r>
                <a:rPr lang="en-US" sz="2000"/>
                <a:t>B</a:t>
              </a:r>
              <a:r>
                <a:rPr lang="en-US" sz="2000">
                  <a:sym typeface="Symbol" charset="0"/>
                </a:rPr>
                <a:t></a:t>
              </a:r>
              <a:r>
                <a:rPr lang="en-US" sz="2000"/>
                <a:t>I)</a:t>
              </a:r>
            </a:p>
          </p:txBody>
        </p:sp>
        <p:sp>
          <p:nvSpPr>
            <p:cNvPr id="33811" name="Rectangle 21"/>
            <p:cNvSpPr>
              <a:spLocks noChangeArrowheads="1"/>
            </p:cNvSpPr>
            <p:nvPr/>
          </p:nvSpPr>
          <p:spPr bwMode="auto">
            <a:xfrm>
              <a:off x="2625" y="2035"/>
              <a:ext cx="116" cy="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en-US" sz="1800"/>
                <a:t>-</a:t>
              </a:r>
            </a:p>
          </p:txBody>
        </p:sp>
      </p:grpSp>
      <p:grpSp>
        <p:nvGrpSpPr>
          <p:cNvPr id="33798" name="Group 23"/>
          <p:cNvGrpSpPr>
            <a:grpSpLocks/>
          </p:cNvGrpSpPr>
          <p:nvPr/>
        </p:nvGrpSpPr>
        <p:grpSpPr bwMode="auto">
          <a:xfrm>
            <a:off x="5376705" y="3772677"/>
            <a:ext cx="1959293" cy="422804"/>
            <a:chOff x="526" y="3924"/>
            <a:chExt cx="1122" cy="235"/>
          </a:xfrm>
        </p:grpSpPr>
        <p:sp>
          <p:nvSpPr>
            <p:cNvPr id="33808" name="Text Box 24"/>
            <p:cNvSpPr txBox="1">
              <a:spLocks noChangeArrowheads="1"/>
            </p:cNvSpPr>
            <p:nvPr/>
          </p:nvSpPr>
          <p:spPr bwMode="auto">
            <a:xfrm>
              <a:off x="526" y="3928"/>
              <a:ext cx="1122"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P</a:t>
              </a:r>
              <a:r>
                <a:rPr lang="en-US" sz="2000" baseline="-25000"/>
                <a:t>3</a:t>
              </a:r>
              <a:r>
                <a:rPr lang="en-US" sz="2000"/>
                <a:t>(B</a:t>
              </a:r>
              <a:r>
                <a:rPr lang="en-US" sz="2000" baseline="30000">
                  <a:sym typeface="Symbol" charset="0"/>
                </a:rPr>
                <a:t>3</a:t>
              </a:r>
              <a:r>
                <a:rPr lang="en-US" sz="2000"/>
                <a:t>+B</a:t>
              </a:r>
              <a:r>
                <a:rPr lang="en-US" sz="2000">
                  <a:sym typeface="Symbol" charset="0"/>
                </a:rPr>
                <a:t></a:t>
              </a:r>
              <a:r>
                <a:rPr lang="en-US" sz="2000"/>
                <a:t>I</a:t>
              </a:r>
              <a:r>
                <a:rPr lang="en-US" sz="2000">
                  <a:sym typeface="Symbol" charset="0"/>
                </a:rPr>
                <a:t></a:t>
              </a:r>
              <a:r>
                <a:rPr lang="en-US" sz="2000"/>
                <a:t>B)</a:t>
              </a:r>
            </a:p>
          </p:txBody>
        </p:sp>
        <p:sp>
          <p:nvSpPr>
            <p:cNvPr id="33809" name="Rectangle 25"/>
            <p:cNvSpPr>
              <a:spLocks noChangeArrowheads="1"/>
            </p:cNvSpPr>
            <p:nvPr/>
          </p:nvSpPr>
          <p:spPr bwMode="auto">
            <a:xfrm>
              <a:off x="644" y="3924"/>
              <a:ext cx="116" cy="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en-US" sz="1800"/>
                <a:t>-</a:t>
              </a:r>
            </a:p>
          </p:txBody>
        </p:sp>
      </p:grpSp>
      <p:grpSp>
        <p:nvGrpSpPr>
          <p:cNvPr id="33799" name="Group 31"/>
          <p:cNvGrpSpPr>
            <a:grpSpLocks/>
          </p:cNvGrpSpPr>
          <p:nvPr/>
        </p:nvGrpSpPr>
        <p:grpSpPr bwMode="auto">
          <a:xfrm>
            <a:off x="0" y="4166695"/>
            <a:ext cx="10058400" cy="2603395"/>
            <a:chOff x="0" y="2412"/>
            <a:chExt cx="6308" cy="1585"/>
          </a:xfrm>
        </p:grpSpPr>
        <p:pic>
          <p:nvPicPr>
            <p:cNvPr id="33804" name="Picture 14" descr="B3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412"/>
              <a:ext cx="1584" cy="1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5" name="Picture 15" descr="B3rB2I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2" y="2412"/>
              <a:ext cx="1584" cy="1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6" name="Picture 22" descr="B3rBIB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52" y="2412"/>
              <a:ext cx="1584" cy="1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7" name="Picture 26" descr="B3rIBB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24" y="2412"/>
              <a:ext cx="1584" cy="1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3800" name="Group 27"/>
          <p:cNvGrpSpPr>
            <a:grpSpLocks/>
          </p:cNvGrpSpPr>
          <p:nvPr/>
        </p:nvGrpSpPr>
        <p:grpSpPr bwMode="auto">
          <a:xfrm>
            <a:off x="7835425" y="3772677"/>
            <a:ext cx="2029143" cy="422804"/>
            <a:chOff x="507" y="3924"/>
            <a:chExt cx="1162" cy="235"/>
          </a:xfrm>
        </p:grpSpPr>
        <p:sp>
          <p:nvSpPr>
            <p:cNvPr id="33802" name="Text Box 28"/>
            <p:cNvSpPr txBox="1">
              <a:spLocks noChangeArrowheads="1"/>
            </p:cNvSpPr>
            <p:nvPr/>
          </p:nvSpPr>
          <p:spPr bwMode="auto">
            <a:xfrm>
              <a:off x="507" y="3928"/>
              <a:ext cx="1162"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t>P</a:t>
              </a:r>
              <a:r>
                <a:rPr lang="en-US" sz="2000" baseline="-25000"/>
                <a:t>3</a:t>
              </a:r>
              <a:r>
                <a:rPr lang="en-US" sz="2000"/>
                <a:t>(B</a:t>
              </a:r>
              <a:r>
                <a:rPr lang="en-US" sz="2000" baseline="30000">
                  <a:sym typeface="Symbol" charset="0"/>
                </a:rPr>
                <a:t>3</a:t>
              </a:r>
              <a:r>
                <a:rPr lang="en-US" sz="2000"/>
                <a:t>+ I</a:t>
              </a:r>
              <a:r>
                <a:rPr lang="en-US" sz="2000">
                  <a:sym typeface="Symbol" charset="0"/>
                </a:rPr>
                <a:t></a:t>
              </a:r>
              <a:r>
                <a:rPr lang="en-US" sz="2000"/>
                <a:t>B</a:t>
              </a:r>
              <a:r>
                <a:rPr lang="en-US" sz="2000">
                  <a:sym typeface="Symbol" charset="0"/>
                </a:rPr>
                <a:t></a:t>
              </a:r>
              <a:r>
                <a:rPr lang="en-US" sz="2000"/>
                <a:t>B)</a:t>
              </a:r>
            </a:p>
          </p:txBody>
        </p:sp>
        <p:sp>
          <p:nvSpPr>
            <p:cNvPr id="33803" name="Rectangle 29"/>
            <p:cNvSpPr>
              <a:spLocks noChangeArrowheads="1"/>
            </p:cNvSpPr>
            <p:nvPr/>
          </p:nvSpPr>
          <p:spPr bwMode="auto">
            <a:xfrm>
              <a:off x="644" y="3924"/>
              <a:ext cx="116" cy="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en-US" sz="1800"/>
                <a:t>-</a:t>
              </a:r>
            </a:p>
          </p:txBody>
        </p:sp>
      </p:grpSp>
      <p:sp>
        <p:nvSpPr>
          <p:cNvPr id="33801" name="AutoShape 30"/>
          <p:cNvSpPr>
            <a:spLocks/>
          </p:cNvSpPr>
          <p:nvPr/>
        </p:nvSpPr>
        <p:spPr bwMode="auto">
          <a:xfrm rot="5400000">
            <a:off x="4786895" y="-1148203"/>
            <a:ext cx="446193" cy="9607868"/>
          </a:xfrm>
          <a:prstGeom prst="leftBrace">
            <a:avLst>
              <a:gd name="adj1" fmla="val 184879"/>
              <a:gd name="adj2" fmla="val 50000"/>
            </a:avLst>
          </a:prstGeom>
          <a:noFill/>
          <a:ln w="28575">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lIns="101882" tIns="50941" rIns="101882" bIns="50941" anchor="ctr"/>
          <a:lstStyle/>
          <a:p>
            <a:endParaRPr lang="en-US"/>
          </a:p>
        </p:txBody>
      </p:sp>
    </p:spTree>
    <p:extLst>
      <p:ext uri="{BB962C8B-B14F-4D97-AF65-F5344CB8AC3E}">
        <p14:creationId xmlns:p14="http://schemas.microsoft.com/office/powerpoint/2010/main" val="358736090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386" name="Rectangle 2"/>
          <p:cNvSpPr>
            <a:spLocks noGrp="1" noChangeArrowheads="1"/>
          </p:cNvSpPr>
          <p:nvPr>
            <p:ph type="title"/>
          </p:nvPr>
        </p:nvSpPr>
        <p:spPr/>
        <p:txBody>
          <a:bodyPr/>
          <a:lstStyle/>
          <a:p>
            <a:pPr>
              <a:defRPr/>
            </a:pPr>
            <a:r>
              <a:rPr lang="en-US" smtClean="0">
                <a:cs typeface="+mj-cs"/>
              </a:rPr>
              <a:t>Quantifying Substructure</a:t>
            </a:r>
          </a:p>
        </p:txBody>
      </p:sp>
      <p:sp>
        <p:nvSpPr>
          <p:cNvPr id="1040387" name="Rectangle 3"/>
          <p:cNvSpPr>
            <a:spLocks noGrp="1" noChangeArrowheads="1"/>
          </p:cNvSpPr>
          <p:nvPr>
            <p:ph type="body" idx="4294967295"/>
          </p:nvPr>
        </p:nvSpPr>
        <p:spPr>
          <a:xfrm>
            <a:off x="754380" y="6478482"/>
            <a:ext cx="9304020" cy="1065107"/>
          </a:xfrm>
          <a:prstGeom prst="rect">
            <a:avLst/>
          </a:prstGeom>
        </p:spPr>
        <p:txBody>
          <a:bodyPr lIns="101882" tIns="50941" rIns="101882" bIns="50941"/>
          <a:lstStyle/>
          <a:p>
            <a:pPr>
              <a:defRPr/>
            </a:pPr>
            <a:r>
              <a:rPr lang="en-US" sz="2000" dirty="0" smtClean="0">
                <a:cs typeface="+mn-cs"/>
              </a:rPr>
              <a:t>Connections between bipartite </a:t>
            </a:r>
            <a:r>
              <a:rPr lang="en-US" sz="2000" dirty="0" err="1" smtClean="0">
                <a:cs typeface="+mn-cs"/>
              </a:rPr>
              <a:t>subgraphs</a:t>
            </a:r>
            <a:r>
              <a:rPr lang="en-US" sz="2000" dirty="0" smtClean="0">
                <a:cs typeface="+mn-cs"/>
              </a:rPr>
              <a:t> are the </a:t>
            </a:r>
            <a:r>
              <a:rPr lang="en-US" sz="2000" dirty="0" err="1" smtClean="0">
                <a:cs typeface="+mn-cs"/>
              </a:rPr>
              <a:t>Kronecker</a:t>
            </a:r>
            <a:r>
              <a:rPr lang="en-US" sz="2000" dirty="0" smtClean="0">
                <a:cs typeface="+mn-cs"/>
              </a:rPr>
              <a:t> product of corresponding 2x2 matrices, e.g. B(1,1)</a:t>
            </a:r>
            <a:r>
              <a:rPr lang="en-US" sz="2000" baseline="30000" dirty="0" smtClean="0">
                <a:cs typeface="+mn-cs"/>
                <a:sym typeface="Symbol" charset="0"/>
              </a:rPr>
              <a:t></a:t>
            </a:r>
            <a:r>
              <a:rPr lang="en-US" sz="2000" baseline="30000" dirty="0" smtClean="0">
                <a:cs typeface="+mn-cs"/>
              </a:rPr>
              <a:t>4</a:t>
            </a:r>
            <a:r>
              <a:rPr lang="en-US" sz="2000" dirty="0" smtClean="0">
                <a:cs typeface="+mn-cs"/>
                <a:sym typeface="Symbol" charset="0"/>
              </a:rPr>
              <a:t></a:t>
            </a:r>
            <a:r>
              <a:rPr lang="en-US" sz="2000" dirty="0" smtClean="0">
                <a:cs typeface="+mn-cs"/>
              </a:rPr>
              <a:t>I(2)</a:t>
            </a:r>
            <a:endParaRPr lang="en-US" sz="1200" b="0" dirty="0"/>
          </a:p>
        </p:txBody>
      </p:sp>
      <p:pic>
        <p:nvPicPr>
          <p:cNvPr id="35843" name="Picture 4" descr="BBBBB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867" y="1191579"/>
            <a:ext cx="2586197" cy="2664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4" name="Picture 5" descr="BBBBBrBBBBI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8095" y="1191579"/>
            <a:ext cx="2586196" cy="2664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6" descr="BBBBBrBBBIB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6827" y="1193378"/>
            <a:ext cx="2586197" cy="2664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7" descr="BBBBBrBBIBB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7615" y="3856144"/>
            <a:ext cx="2586196" cy="2664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Picture 8" descr="BBBBBrBIBBB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6347" y="3843551"/>
            <a:ext cx="2586197" cy="2664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8" name="Picture 9" descr="BBBBBrIBBBB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82545" y="3843551"/>
            <a:ext cx="2586196" cy="2664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9" name="Picture 10" descr="C-k5-l0-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04615" y="2861205"/>
            <a:ext cx="824230" cy="84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0" name="Picture 11" descr="C-k5-l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99542" y="2909782"/>
            <a:ext cx="824230" cy="84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1" name="Picture 12" descr="C-k5-l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62075" y="5525771"/>
            <a:ext cx="824230" cy="84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2" name="Picture 13" descr="C-k5-l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98913" y="5543762"/>
            <a:ext cx="824230" cy="84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3" name="Picture 14" descr="C-k5-l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06064" y="5527570"/>
            <a:ext cx="824230" cy="84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5854" name="Group 15"/>
          <p:cNvGrpSpPr>
            <a:grpSpLocks/>
          </p:cNvGrpSpPr>
          <p:nvPr/>
        </p:nvGrpSpPr>
        <p:grpSpPr bwMode="auto">
          <a:xfrm>
            <a:off x="1676400" y="1184382"/>
            <a:ext cx="726440" cy="293263"/>
            <a:chOff x="984" y="384"/>
            <a:chExt cx="416" cy="163"/>
          </a:xfrm>
        </p:grpSpPr>
        <p:sp>
          <p:nvSpPr>
            <p:cNvPr id="35875" name="Rectangle 16"/>
            <p:cNvSpPr>
              <a:spLocks noChangeArrowheads="1"/>
            </p:cNvSpPr>
            <p:nvPr/>
          </p:nvSpPr>
          <p:spPr bwMode="auto">
            <a:xfrm>
              <a:off x="984" y="384"/>
              <a:ext cx="416" cy="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300"/>
                <a:t>P</a:t>
              </a:r>
              <a:r>
                <a:rPr lang="en-US" sz="1300" baseline="-25000"/>
                <a:t>5</a:t>
              </a:r>
              <a:r>
                <a:rPr lang="en-US" sz="1300"/>
                <a:t>(B</a:t>
              </a:r>
              <a:r>
                <a:rPr lang="en-US" sz="1300" baseline="30000">
                  <a:sym typeface="Symbol" charset="0"/>
                </a:rPr>
                <a:t></a:t>
              </a:r>
              <a:r>
                <a:rPr lang="en-US" sz="1300" baseline="30000"/>
                <a:t>5</a:t>
              </a:r>
              <a:r>
                <a:rPr lang="en-US" sz="1300"/>
                <a:t>)</a:t>
              </a:r>
            </a:p>
          </p:txBody>
        </p:sp>
        <p:sp>
          <p:nvSpPr>
            <p:cNvPr id="35876" name="Line 17"/>
            <p:cNvSpPr>
              <a:spLocks noChangeShapeType="1"/>
            </p:cNvSpPr>
            <p:nvPr/>
          </p:nvSpPr>
          <p:spPr bwMode="auto">
            <a:xfrm>
              <a:off x="1113" y="472"/>
              <a:ext cx="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5855" name="Group 18"/>
          <p:cNvGrpSpPr>
            <a:grpSpLocks/>
          </p:cNvGrpSpPr>
          <p:nvPr/>
        </p:nvGrpSpPr>
        <p:grpSpPr bwMode="auto">
          <a:xfrm>
            <a:off x="4309745" y="1207770"/>
            <a:ext cx="1643221" cy="293264"/>
            <a:chOff x="984" y="389"/>
            <a:chExt cx="941" cy="163"/>
          </a:xfrm>
        </p:grpSpPr>
        <p:sp>
          <p:nvSpPr>
            <p:cNvPr id="35873" name="Rectangle 19"/>
            <p:cNvSpPr>
              <a:spLocks noChangeArrowheads="1"/>
            </p:cNvSpPr>
            <p:nvPr/>
          </p:nvSpPr>
          <p:spPr bwMode="auto">
            <a:xfrm>
              <a:off x="984" y="389"/>
              <a:ext cx="941" cy="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300"/>
                <a:t>P</a:t>
              </a:r>
              <a:r>
                <a:rPr lang="en-US" sz="1300" baseline="-25000"/>
                <a:t>5</a:t>
              </a:r>
              <a:r>
                <a:rPr lang="en-US" sz="1300"/>
                <a:t>(B</a:t>
              </a:r>
              <a:r>
                <a:rPr lang="en-US" sz="1300" baseline="30000">
                  <a:sym typeface="Symbol" charset="0"/>
                </a:rPr>
                <a:t></a:t>
              </a:r>
              <a:r>
                <a:rPr lang="en-US" sz="1300" baseline="30000"/>
                <a:t>5</a:t>
              </a:r>
              <a:r>
                <a:rPr lang="en-US" sz="1300"/>
                <a:t>+B</a:t>
              </a:r>
              <a:r>
                <a:rPr lang="en-US" sz="1300" baseline="30000">
                  <a:sym typeface="Symbol" charset="0"/>
                </a:rPr>
                <a:t></a:t>
              </a:r>
              <a:r>
                <a:rPr lang="en-US" sz="1300" baseline="30000"/>
                <a:t>4</a:t>
              </a:r>
              <a:r>
                <a:rPr lang="en-US" sz="1300">
                  <a:sym typeface="Symbol" charset="0"/>
                </a:rPr>
                <a:t></a:t>
              </a:r>
              <a:r>
                <a:rPr lang="en-US" sz="1300"/>
                <a:t>I</a:t>
              </a:r>
              <a:r>
                <a:rPr lang="en-US" sz="1300">
                  <a:sym typeface="Symbol" charset="0"/>
                </a:rPr>
                <a:t></a:t>
              </a:r>
              <a:r>
                <a:rPr lang="en-US" sz="1300"/>
                <a:t>B</a:t>
              </a:r>
              <a:r>
                <a:rPr lang="en-US" sz="1300" baseline="30000">
                  <a:sym typeface="Symbol" charset="0"/>
                </a:rPr>
                <a:t></a:t>
              </a:r>
              <a:r>
                <a:rPr lang="en-US" sz="1300" baseline="30000"/>
                <a:t>0</a:t>
              </a:r>
              <a:r>
                <a:rPr lang="en-US" sz="1300"/>
                <a:t>)</a:t>
              </a:r>
            </a:p>
          </p:txBody>
        </p:sp>
        <p:sp>
          <p:nvSpPr>
            <p:cNvPr id="35874" name="Line 20"/>
            <p:cNvSpPr>
              <a:spLocks noChangeShapeType="1"/>
            </p:cNvSpPr>
            <p:nvPr/>
          </p:nvSpPr>
          <p:spPr bwMode="auto">
            <a:xfrm>
              <a:off x="1113" y="472"/>
              <a:ext cx="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5856" name="Group 21"/>
          <p:cNvGrpSpPr>
            <a:grpSpLocks/>
          </p:cNvGrpSpPr>
          <p:nvPr/>
        </p:nvGrpSpPr>
        <p:grpSpPr bwMode="auto">
          <a:xfrm>
            <a:off x="6880225" y="1200573"/>
            <a:ext cx="1643221" cy="293264"/>
            <a:chOff x="984" y="389"/>
            <a:chExt cx="941" cy="163"/>
          </a:xfrm>
        </p:grpSpPr>
        <p:sp>
          <p:nvSpPr>
            <p:cNvPr id="35871" name="Rectangle 22"/>
            <p:cNvSpPr>
              <a:spLocks noChangeArrowheads="1"/>
            </p:cNvSpPr>
            <p:nvPr/>
          </p:nvSpPr>
          <p:spPr bwMode="auto">
            <a:xfrm>
              <a:off x="984" y="389"/>
              <a:ext cx="941" cy="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300"/>
                <a:t>P</a:t>
              </a:r>
              <a:r>
                <a:rPr lang="en-US" sz="1300" baseline="-25000"/>
                <a:t>5</a:t>
              </a:r>
              <a:r>
                <a:rPr lang="en-US" sz="1300"/>
                <a:t>(B</a:t>
              </a:r>
              <a:r>
                <a:rPr lang="en-US" sz="1300" baseline="30000">
                  <a:sym typeface="Symbol" charset="0"/>
                </a:rPr>
                <a:t></a:t>
              </a:r>
              <a:r>
                <a:rPr lang="en-US" sz="1300" baseline="30000"/>
                <a:t>5</a:t>
              </a:r>
              <a:r>
                <a:rPr lang="en-US" sz="1300"/>
                <a:t>+B</a:t>
              </a:r>
              <a:r>
                <a:rPr lang="en-US" sz="1300" baseline="30000">
                  <a:sym typeface="Symbol" charset="0"/>
                </a:rPr>
                <a:t></a:t>
              </a:r>
              <a:r>
                <a:rPr lang="en-US" sz="1300" baseline="30000"/>
                <a:t>3</a:t>
              </a:r>
              <a:r>
                <a:rPr lang="en-US" sz="1300">
                  <a:sym typeface="Symbol" charset="0"/>
                </a:rPr>
                <a:t></a:t>
              </a:r>
              <a:r>
                <a:rPr lang="en-US" sz="1300"/>
                <a:t>I</a:t>
              </a:r>
              <a:r>
                <a:rPr lang="en-US" sz="1300">
                  <a:sym typeface="Symbol" charset="0"/>
                </a:rPr>
                <a:t></a:t>
              </a:r>
              <a:r>
                <a:rPr lang="en-US" sz="1300"/>
                <a:t>B</a:t>
              </a:r>
              <a:r>
                <a:rPr lang="en-US" sz="1300" baseline="30000">
                  <a:sym typeface="Symbol" charset="0"/>
                </a:rPr>
                <a:t></a:t>
              </a:r>
              <a:r>
                <a:rPr lang="en-US" sz="1300" baseline="30000"/>
                <a:t>1</a:t>
              </a:r>
              <a:r>
                <a:rPr lang="en-US" sz="1300"/>
                <a:t>)</a:t>
              </a:r>
            </a:p>
          </p:txBody>
        </p:sp>
        <p:sp>
          <p:nvSpPr>
            <p:cNvPr id="35872" name="Line 23"/>
            <p:cNvSpPr>
              <a:spLocks noChangeShapeType="1"/>
            </p:cNvSpPr>
            <p:nvPr/>
          </p:nvSpPr>
          <p:spPr bwMode="auto">
            <a:xfrm>
              <a:off x="1113" y="472"/>
              <a:ext cx="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5857" name="Group 24"/>
          <p:cNvGrpSpPr>
            <a:grpSpLocks/>
          </p:cNvGrpSpPr>
          <p:nvPr/>
        </p:nvGrpSpPr>
        <p:grpSpPr bwMode="auto">
          <a:xfrm>
            <a:off x="1683385" y="3863340"/>
            <a:ext cx="1643221" cy="293264"/>
            <a:chOff x="984" y="389"/>
            <a:chExt cx="941" cy="163"/>
          </a:xfrm>
        </p:grpSpPr>
        <p:sp>
          <p:nvSpPr>
            <p:cNvPr id="35869" name="Rectangle 25"/>
            <p:cNvSpPr>
              <a:spLocks noChangeArrowheads="1"/>
            </p:cNvSpPr>
            <p:nvPr/>
          </p:nvSpPr>
          <p:spPr bwMode="auto">
            <a:xfrm>
              <a:off x="984" y="389"/>
              <a:ext cx="941" cy="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300"/>
                <a:t>P</a:t>
              </a:r>
              <a:r>
                <a:rPr lang="en-US" sz="1300" baseline="-25000"/>
                <a:t>5</a:t>
              </a:r>
              <a:r>
                <a:rPr lang="en-US" sz="1300"/>
                <a:t>(B</a:t>
              </a:r>
              <a:r>
                <a:rPr lang="en-US" sz="1300" baseline="30000">
                  <a:sym typeface="Symbol" charset="0"/>
                </a:rPr>
                <a:t></a:t>
              </a:r>
              <a:r>
                <a:rPr lang="en-US" sz="1300" baseline="30000"/>
                <a:t>5</a:t>
              </a:r>
              <a:r>
                <a:rPr lang="en-US" sz="1300"/>
                <a:t>+B</a:t>
              </a:r>
              <a:r>
                <a:rPr lang="en-US" sz="1300" baseline="30000">
                  <a:sym typeface="Symbol" charset="0"/>
                </a:rPr>
                <a:t></a:t>
              </a:r>
              <a:r>
                <a:rPr lang="en-US" sz="1300" baseline="30000"/>
                <a:t>2</a:t>
              </a:r>
              <a:r>
                <a:rPr lang="en-US" sz="1300">
                  <a:sym typeface="Symbol" charset="0"/>
                </a:rPr>
                <a:t></a:t>
              </a:r>
              <a:r>
                <a:rPr lang="en-US" sz="1300"/>
                <a:t>I</a:t>
              </a:r>
              <a:r>
                <a:rPr lang="en-US" sz="1300">
                  <a:sym typeface="Symbol" charset="0"/>
                </a:rPr>
                <a:t></a:t>
              </a:r>
              <a:r>
                <a:rPr lang="en-US" sz="1300"/>
                <a:t>B</a:t>
              </a:r>
              <a:r>
                <a:rPr lang="en-US" sz="1300" baseline="30000">
                  <a:sym typeface="Symbol" charset="0"/>
                </a:rPr>
                <a:t></a:t>
              </a:r>
              <a:r>
                <a:rPr lang="en-US" sz="1300" baseline="30000"/>
                <a:t>2</a:t>
              </a:r>
              <a:r>
                <a:rPr lang="en-US" sz="1300"/>
                <a:t>)</a:t>
              </a:r>
            </a:p>
          </p:txBody>
        </p:sp>
        <p:sp>
          <p:nvSpPr>
            <p:cNvPr id="35870" name="Line 26"/>
            <p:cNvSpPr>
              <a:spLocks noChangeShapeType="1"/>
            </p:cNvSpPr>
            <p:nvPr/>
          </p:nvSpPr>
          <p:spPr bwMode="auto">
            <a:xfrm>
              <a:off x="1113" y="472"/>
              <a:ext cx="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5858" name="Group 27"/>
          <p:cNvGrpSpPr>
            <a:grpSpLocks/>
          </p:cNvGrpSpPr>
          <p:nvPr/>
        </p:nvGrpSpPr>
        <p:grpSpPr bwMode="auto">
          <a:xfrm>
            <a:off x="4302760" y="3841750"/>
            <a:ext cx="1643221" cy="293264"/>
            <a:chOff x="984" y="389"/>
            <a:chExt cx="941" cy="163"/>
          </a:xfrm>
        </p:grpSpPr>
        <p:sp>
          <p:nvSpPr>
            <p:cNvPr id="35867" name="Rectangle 28"/>
            <p:cNvSpPr>
              <a:spLocks noChangeArrowheads="1"/>
            </p:cNvSpPr>
            <p:nvPr/>
          </p:nvSpPr>
          <p:spPr bwMode="auto">
            <a:xfrm>
              <a:off x="984" y="389"/>
              <a:ext cx="941" cy="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300"/>
                <a:t>P</a:t>
              </a:r>
              <a:r>
                <a:rPr lang="en-US" sz="1300" baseline="-25000"/>
                <a:t>5</a:t>
              </a:r>
              <a:r>
                <a:rPr lang="en-US" sz="1300"/>
                <a:t>(B</a:t>
              </a:r>
              <a:r>
                <a:rPr lang="en-US" sz="1300" baseline="30000">
                  <a:sym typeface="Symbol" charset="0"/>
                </a:rPr>
                <a:t></a:t>
              </a:r>
              <a:r>
                <a:rPr lang="en-US" sz="1300" baseline="30000"/>
                <a:t>5</a:t>
              </a:r>
              <a:r>
                <a:rPr lang="en-US" sz="1300"/>
                <a:t>+B</a:t>
              </a:r>
              <a:r>
                <a:rPr lang="en-US" sz="1300" baseline="30000">
                  <a:sym typeface="Symbol" charset="0"/>
                </a:rPr>
                <a:t></a:t>
              </a:r>
              <a:r>
                <a:rPr lang="en-US" sz="1300" baseline="30000"/>
                <a:t>1</a:t>
              </a:r>
              <a:r>
                <a:rPr lang="en-US" sz="1300">
                  <a:sym typeface="Symbol" charset="0"/>
                </a:rPr>
                <a:t></a:t>
              </a:r>
              <a:r>
                <a:rPr lang="en-US" sz="1300"/>
                <a:t>I</a:t>
              </a:r>
              <a:r>
                <a:rPr lang="en-US" sz="1300">
                  <a:sym typeface="Symbol" charset="0"/>
                </a:rPr>
                <a:t></a:t>
              </a:r>
              <a:r>
                <a:rPr lang="en-US" sz="1300"/>
                <a:t>B</a:t>
              </a:r>
              <a:r>
                <a:rPr lang="en-US" sz="1300" baseline="30000">
                  <a:sym typeface="Symbol" charset="0"/>
                </a:rPr>
                <a:t></a:t>
              </a:r>
              <a:r>
                <a:rPr lang="en-US" sz="1300" baseline="30000"/>
                <a:t>3</a:t>
              </a:r>
              <a:r>
                <a:rPr lang="en-US" sz="1300"/>
                <a:t>)</a:t>
              </a:r>
            </a:p>
          </p:txBody>
        </p:sp>
        <p:sp>
          <p:nvSpPr>
            <p:cNvPr id="35868" name="Line 29"/>
            <p:cNvSpPr>
              <a:spLocks noChangeShapeType="1"/>
            </p:cNvSpPr>
            <p:nvPr/>
          </p:nvSpPr>
          <p:spPr bwMode="auto">
            <a:xfrm>
              <a:off x="1113" y="472"/>
              <a:ext cx="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5859" name="Group 30"/>
          <p:cNvGrpSpPr>
            <a:grpSpLocks/>
          </p:cNvGrpSpPr>
          <p:nvPr/>
        </p:nvGrpSpPr>
        <p:grpSpPr bwMode="auto">
          <a:xfrm>
            <a:off x="6859270" y="3841750"/>
            <a:ext cx="1643221" cy="293264"/>
            <a:chOff x="984" y="389"/>
            <a:chExt cx="941" cy="163"/>
          </a:xfrm>
        </p:grpSpPr>
        <p:sp>
          <p:nvSpPr>
            <p:cNvPr id="35865" name="Rectangle 31"/>
            <p:cNvSpPr>
              <a:spLocks noChangeArrowheads="1"/>
            </p:cNvSpPr>
            <p:nvPr/>
          </p:nvSpPr>
          <p:spPr bwMode="auto">
            <a:xfrm>
              <a:off x="984" y="389"/>
              <a:ext cx="941" cy="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300"/>
                <a:t>P</a:t>
              </a:r>
              <a:r>
                <a:rPr lang="en-US" sz="1300" baseline="-25000"/>
                <a:t>5</a:t>
              </a:r>
              <a:r>
                <a:rPr lang="en-US" sz="1300"/>
                <a:t>(B</a:t>
              </a:r>
              <a:r>
                <a:rPr lang="en-US" sz="1300" baseline="30000">
                  <a:sym typeface="Symbol" charset="0"/>
                </a:rPr>
                <a:t></a:t>
              </a:r>
              <a:r>
                <a:rPr lang="en-US" sz="1300" baseline="30000"/>
                <a:t>5</a:t>
              </a:r>
              <a:r>
                <a:rPr lang="en-US" sz="1300"/>
                <a:t>+B</a:t>
              </a:r>
              <a:r>
                <a:rPr lang="en-US" sz="1300" baseline="30000">
                  <a:sym typeface="Symbol" charset="0"/>
                </a:rPr>
                <a:t></a:t>
              </a:r>
              <a:r>
                <a:rPr lang="en-US" sz="1300" baseline="30000"/>
                <a:t>0</a:t>
              </a:r>
              <a:r>
                <a:rPr lang="en-US" sz="1300">
                  <a:sym typeface="Symbol" charset="0"/>
                </a:rPr>
                <a:t></a:t>
              </a:r>
              <a:r>
                <a:rPr lang="en-US" sz="1300"/>
                <a:t>I</a:t>
              </a:r>
              <a:r>
                <a:rPr lang="en-US" sz="1300">
                  <a:sym typeface="Symbol" charset="0"/>
                </a:rPr>
                <a:t></a:t>
              </a:r>
              <a:r>
                <a:rPr lang="en-US" sz="1300"/>
                <a:t>B</a:t>
              </a:r>
              <a:r>
                <a:rPr lang="en-US" sz="1300" baseline="30000">
                  <a:sym typeface="Symbol" charset="0"/>
                </a:rPr>
                <a:t></a:t>
              </a:r>
              <a:r>
                <a:rPr lang="en-US" sz="1300" baseline="30000"/>
                <a:t>4</a:t>
              </a:r>
              <a:r>
                <a:rPr lang="en-US" sz="1300"/>
                <a:t>)</a:t>
              </a:r>
            </a:p>
          </p:txBody>
        </p:sp>
        <p:sp>
          <p:nvSpPr>
            <p:cNvPr id="35866" name="Line 32"/>
            <p:cNvSpPr>
              <a:spLocks noChangeShapeType="1"/>
            </p:cNvSpPr>
            <p:nvPr/>
          </p:nvSpPr>
          <p:spPr bwMode="auto">
            <a:xfrm>
              <a:off x="1113" y="472"/>
              <a:ext cx="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5860" name="Rectangle 33"/>
          <p:cNvSpPr>
            <a:spLocks noChangeArrowheads="1"/>
          </p:cNvSpPr>
          <p:nvPr/>
        </p:nvSpPr>
        <p:spPr bwMode="auto">
          <a:xfrm>
            <a:off x="4351655" y="2848611"/>
            <a:ext cx="419100" cy="311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01882" tIns="50941" rIns="101882" bIns="50941">
            <a:spAutoFit/>
          </a:bodyPr>
          <a:lstStyle/>
          <a:p>
            <a:r>
              <a:rPr lang="en-US" sz="1300">
                <a:sym typeface="Symbol" charset="0"/>
              </a:rPr>
              <a:t></a:t>
            </a:r>
            <a:r>
              <a:rPr lang="en-US" sz="1300" baseline="-25000"/>
              <a:t>0</a:t>
            </a:r>
            <a:r>
              <a:rPr lang="en-US" sz="1300" baseline="30000"/>
              <a:t>5</a:t>
            </a:r>
            <a:endParaRPr lang="en-US" sz="1300" baseline="-25000"/>
          </a:p>
        </p:txBody>
      </p:sp>
      <p:sp>
        <p:nvSpPr>
          <p:cNvPr id="35861" name="Rectangle 34"/>
          <p:cNvSpPr>
            <a:spLocks noChangeArrowheads="1"/>
          </p:cNvSpPr>
          <p:nvPr/>
        </p:nvSpPr>
        <p:spPr bwMode="auto">
          <a:xfrm>
            <a:off x="1767205" y="5525771"/>
            <a:ext cx="419100" cy="311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01882" tIns="50941" rIns="101882" bIns="50941">
            <a:spAutoFit/>
          </a:bodyPr>
          <a:lstStyle/>
          <a:p>
            <a:r>
              <a:rPr lang="en-US" sz="1300">
                <a:sym typeface="Symbol" charset="0"/>
              </a:rPr>
              <a:t></a:t>
            </a:r>
            <a:r>
              <a:rPr lang="en-US" sz="1300" baseline="-25000"/>
              <a:t>2</a:t>
            </a:r>
            <a:r>
              <a:rPr lang="en-US" sz="1300" baseline="30000"/>
              <a:t>5</a:t>
            </a:r>
            <a:endParaRPr lang="en-US" sz="1300" baseline="-25000"/>
          </a:p>
        </p:txBody>
      </p:sp>
      <p:sp>
        <p:nvSpPr>
          <p:cNvPr id="35862" name="Rectangle 35"/>
          <p:cNvSpPr>
            <a:spLocks noChangeArrowheads="1"/>
          </p:cNvSpPr>
          <p:nvPr/>
        </p:nvSpPr>
        <p:spPr bwMode="auto">
          <a:xfrm>
            <a:off x="7075805" y="6072718"/>
            <a:ext cx="419100" cy="311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01882" tIns="50941" rIns="101882" bIns="50941">
            <a:spAutoFit/>
          </a:bodyPr>
          <a:lstStyle/>
          <a:p>
            <a:r>
              <a:rPr lang="en-US" sz="1300">
                <a:sym typeface="Symbol" charset="0"/>
              </a:rPr>
              <a:t></a:t>
            </a:r>
            <a:r>
              <a:rPr lang="en-US" sz="1300" baseline="-25000"/>
              <a:t>4</a:t>
            </a:r>
            <a:r>
              <a:rPr lang="en-US" sz="1300" baseline="30000"/>
              <a:t>5</a:t>
            </a:r>
            <a:endParaRPr lang="en-US" sz="1300" baseline="-25000"/>
          </a:p>
        </p:txBody>
      </p:sp>
      <p:sp>
        <p:nvSpPr>
          <p:cNvPr id="35863" name="Rectangle 36"/>
          <p:cNvSpPr>
            <a:spLocks noChangeArrowheads="1"/>
          </p:cNvSpPr>
          <p:nvPr/>
        </p:nvSpPr>
        <p:spPr bwMode="auto">
          <a:xfrm>
            <a:off x="6936105" y="2877398"/>
            <a:ext cx="419100" cy="311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01882" tIns="50941" rIns="101882" bIns="50941">
            <a:spAutoFit/>
          </a:bodyPr>
          <a:lstStyle/>
          <a:p>
            <a:r>
              <a:rPr lang="en-US" sz="1300">
                <a:sym typeface="Symbol" charset="0"/>
              </a:rPr>
              <a:t></a:t>
            </a:r>
            <a:r>
              <a:rPr lang="en-US" sz="1300" baseline="-25000"/>
              <a:t>1</a:t>
            </a:r>
            <a:r>
              <a:rPr lang="en-US" sz="1300" baseline="30000"/>
              <a:t>5</a:t>
            </a:r>
            <a:endParaRPr lang="en-US" sz="1300" baseline="-25000"/>
          </a:p>
        </p:txBody>
      </p:sp>
      <p:sp>
        <p:nvSpPr>
          <p:cNvPr id="35864" name="Rectangle 37"/>
          <p:cNvSpPr>
            <a:spLocks noChangeArrowheads="1"/>
          </p:cNvSpPr>
          <p:nvPr/>
        </p:nvSpPr>
        <p:spPr bwMode="auto">
          <a:xfrm>
            <a:off x="3932555" y="5511378"/>
            <a:ext cx="419100" cy="311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01882" tIns="50941" rIns="101882" bIns="50941">
            <a:spAutoFit/>
          </a:bodyPr>
          <a:lstStyle/>
          <a:p>
            <a:r>
              <a:rPr lang="en-US" sz="1300">
                <a:sym typeface="Symbol" charset="0"/>
              </a:rPr>
              <a:t></a:t>
            </a:r>
            <a:r>
              <a:rPr lang="en-US" sz="1300" baseline="-25000"/>
              <a:t>3</a:t>
            </a:r>
            <a:r>
              <a:rPr lang="en-US" sz="1300" baseline="30000"/>
              <a:t>5</a:t>
            </a:r>
            <a:endParaRPr lang="en-US" sz="1300" baseline="-25000"/>
          </a:p>
        </p:txBody>
      </p:sp>
    </p:spTree>
    <p:extLst>
      <p:ext uri="{BB962C8B-B14F-4D97-AF65-F5344CB8AC3E}">
        <p14:creationId xmlns:p14="http://schemas.microsoft.com/office/powerpoint/2010/main" val="326643538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2" name="Rectangle 2"/>
          <p:cNvSpPr>
            <a:spLocks noGrp="1" noChangeArrowheads="1"/>
          </p:cNvSpPr>
          <p:nvPr>
            <p:ph type="title"/>
          </p:nvPr>
        </p:nvSpPr>
        <p:spPr/>
        <p:txBody>
          <a:bodyPr/>
          <a:lstStyle/>
          <a:p>
            <a:pPr>
              <a:defRPr/>
            </a:pPr>
            <a:r>
              <a:rPr lang="en-US" smtClean="0">
                <a:cs typeface="+mj-cs"/>
              </a:rPr>
              <a:t>Substructure Degree Distribution</a:t>
            </a:r>
          </a:p>
        </p:txBody>
      </p:sp>
      <p:sp>
        <p:nvSpPr>
          <p:cNvPr id="1018883" name="Rectangle 3"/>
          <p:cNvSpPr>
            <a:spLocks noGrp="1" noChangeArrowheads="1"/>
          </p:cNvSpPr>
          <p:nvPr>
            <p:ph type="body" idx="4294967295"/>
          </p:nvPr>
        </p:nvSpPr>
        <p:spPr>
          <a:xfrm>
            <a:off x="754380" y="5957041"/>
            <a:ext cx="8549640" cy="1209040"/>
          </a:xfrm>
          <a:prstGeom prst="rect">
            <a:avLst/>
          </a:prstGeom>
        </p:spPr>
        <p:txBody>
          <a:bodyPr lIns="101882" tIns="50941" rIns="101882" bIns="50941"/>
          <a:lstStyle/>
          <a:p>
            <a:pPr>
              <a:defRPr/>
            </a:pPr>
            <a:r>
              <a:rPr lang="en-US" sz="2000" dirty="0" smtClean="0">
                <a:cs typeface="+mn-cs"/>
              </a:rPr>
              <a:t>Only k+1 different kinds of nodes in this graph, with same degree distribution, only differing values of vertex degree</a:t>
            </a:r>
          </a:p>
          <a:p>
            <a:pPr>
              <a:defRPr/>
            </a:pPr>
            <a:r>
              <a:rPr lang="en-US" sz="2000" dirty="0" smtClean="0">
                <a:cs typeface="+mn-cs"/>
              </a:rPr>
              <a:t>(B+I)</a:t>
            </a:r>
            <a:r>
              <a:rPr lang="en-US" sz="2400" b="0" baseline="30000" dirty="0">
                <a:latin typeface="ＭＳ Ｐゴシック" charset="0"/>
                <a:cs typeface="+mn-cs"/>
                <a:sym typeface="Symbol" charset="0"/>
              </a:rPr>
              <a:t></a:t>
            </a:r>
            <a:r>
              <a:rPr lang="en-US" sz="2400" b="0" baseline="30000" dirty="0">
                <a:cs typeface="+mn-cs"/>
              </a:rPr>
              <a:t>k</a:t>
            </a:r>
            <a:r>
              <a:rPr lang="en-US" sz="2000" dirty="0" smtClean="0">
                <a:cs typeface="+mn-cs"/>
              </a:rPr>
              <a:t> is steeper than </a:t>
            </a:r>
            <a:r>
              <a:rPr lang="en-US" sz="2000" dirty="0" err="1" smtClean="0">
                <a:cs typeface="+mn-cs"/>
              </a:rPr>
              <a:t>B</a:t>
            </a:r>
            <a:r>
              <a:rPr lang="en-US" sz="2400" b="0" baseline="30000" dirty="0" err="1">
                <a:latin typeface="ＭＳ Ｐゴシック" charset="0"/>
                <a:cs typeface="+mn-cs"/>
                <a:sym typeface="Symbol" charset="0"/>
              </a:rPr>
              <a:t></a:t>
            </a:r>
            <a:r>
              <a:rPr lang="en-US" sz="2400" b="0" baseline="30000" dirty="0" err="1">
                <a:cs typeface="+mn-cs"/>
              </a:rPr>
              <a:t>k</a:t>
            </a:r>
            <a:endParaRPr lang="en-US" sz="2400" b="0" baseline="30000" dirty="0">
              <a:cs typeface="+mn-cs"/>
            </a:endParaRPr>
          </a:p>
        </p:txBody>
      </p:sp>
      <p:pic>
        <p:nvPicPr>
          <p:cNvPr id="37891" name="Picture 4" descr="Dg_B(4,1)k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9457" y="1201280"/>
            <a:ext cx="6216650" cy="439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Rectangle 5"/>
          <p:cNvSpPr>
            <a:spLocks noChangeArrowheads="1"/>
          </p:cNvSpPr>
          <p:nvPr/>
        </p:nvSpPr>
        <p:spPr bwMode="auto">
          <a:xfrm>
            <a:off x="2374900" y="1839984"/>
            <a:ext cx="593647" cy="410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01882" tIns="50941" rIns="101882" bIns="50941">
            <a:spAutoFit/>
          </a:bodyPr>
          <a:lstStyle/>
          <a:p>
            <a:r>
              <a:rPr lang="en-US"/>
              <a:t>B</a:t>
            </a:r>
            <a:r>
              <a:rPr lang="en-US" baseline="30000">
                <a:latin typeface="ＭＳ Ｐゴシック" charset="0"/>
                <a:sym typeface="Symbol" charset="0"/>
              </a:rPr>
              <a:t></a:t>
            </a:r>
            <a:r>
              <a:rPr lang="en-US" baseline="30000"/>
              <a:t>k</a:t>
            </a:r>
          </a:p>
        </p:txBody>
      </p:sp>
      <p:sp>
        <p:nvSpPr>
          <p:cNvPr id="37893" name="Rectangle 6"/>
          <p:cNvSpPr>
            <a:spLocks noChangeArrowheads="1"/>
          </p:cNvSpPr>
          <p:nvPr/>
        </p:nvSpPr>
        <p:spPr bwMode="auto">
          <a:xfrm rot="-5400000">
            <a:off x="579960" y="3207128"/>
            <a:ext cx="2386715" cy="410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01882" tIns="50941" rIns="101882" bIns="50941">
            <a:spAutoFit/>
          </a:bodyPr>
          <a:lstStyle/>
          <a:p>
            <a:r>
              <a:rPr lang="en-US"/>
              <a:t>Number of Vertices</a:t>
            </a:r>
          </a:p>
        </p:txBody>
      </p:sp>
      <p:sp>
        <p:nvSpPr>
          <p:cNvPr id="37894" name="Rectangle 7"/>
          <p:cNvSpPr>
            <a:spLocks noChangeArrowheads="1"/>
          </p:cNvSpPr>
          <p:nvPr/>
        </p:nvSpPr>
        <p:spPr bwMode="auto">
          <a:xfrm>
            <a:off x="4306253" y="5569657"/>
            <a:ext cx="1858149" cy="410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01882" tIns="50941" rIns="101882" bIns="50941">
            <a:spAutoFit/>
          </a:bodyPr>
          <a:lstStyle/>
          <a:p>
            <a:r>
              <a:rPr lang="en-US"/>
              <a:t>Vertex Degree</a:t>
            </a:r>
          </a:p>
        </p:txBody>
      </p:sp>
      <p:sp>
        <p:nvSpPr>
          <p:cNvPr id="37895" name="Line 8"/>
          <p:cNvSpPr>
            <a:spLocks noChangeShapeType="1"/>
          </p:cNvSpPr>
          <p:nvPr/>
        </p:nvSpPr>
        <p:spPr bwMode="auto">
          <a:xfrm>
            <a:off x="3525680" y="2295174"/>
            <a:ext cx="3640931" cy="293983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1882" tIns="50941" rIns="101882" bIns="50941" anchor="ctr"/>
          <a:lstStyle/>
          <a:p>
            <a:endParaRPr lang="en-US"/>
          </a:p>
        </p:txBody>
      </p:sp>
      <p:sp>
        <p:nvSpPr>
          <p:cNvPr id="37896" name="Line 9"/>
          <p:cNvSpPr>
            <a:spLocks noChangeShapeType="1"/>
          </p:cNvSpPr>
          <p:nvPr/>
        </p:nvSpPr>
        <p:spPr bwMode="auto">
          <a:xfrm>
            <a:off x="4545490" y="2309567"/>
            <a:ext cx="2809716" cy="28894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1882" tIns="50941" rIns="101882" bIns="50941" anchor="ctr"/>
          <a:lstStyle/>
          <a:p>
            <a:endParaRPr lang="en-US"/>
          </a:p>
        </p:txBody>
      </p:sp>
      <p:sp>
        <p:nvSpPr>
          <p:cNvPr id="37897" name="Line 10"/>
          <p:cNvSpPr>
            <a:spLocks noChangeShapeType="1"/>
          </p:cNvSpPr>
          <p:nvPr/>
        </p:nvSpPr>
        <p:spPr bwMode="auto">
          <a:xfrm>
            <a:off x="2422050" y="2302370"/>
            <a:ext cx="4241641" cy="292004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1882" tIns="50941" rIns="101882" bIns="50941" anchor="ctr"/>
          <a:lstStyle/>
          <a:p>
            <a:endParaRPr lang="en-US"/>
          </a:p>
        </p:txBody>
      </p:sp>
      <p:sp>
        <p:nvSpPr>
          <p:cNvPr id="37898" name="Rectangle 11"/>
          <p:cNvSpPr>
            <a:spLocks noChangeArrowheads="1"/>
          </p:cNvSpPr>
          <p:nvPr/>
        </p:nvSpPr>
        <p:spPr bwMode="auto">
          <a:xfrm>
            <a:off x="6286500" y="2761158"/>
            <a:ext cx="985506" cy="410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01882" tIns="50941" rIns="101882" bIns="50941">
            <a:spAutoFit/>
          </a:bodyPr>
          <a:lstStyle/>
          <a:p>
            <a:r>
              <a:rPr lang="en-US"/>
              <a:t>(B+I)</a:t>
            </a:r>
            <a:r>
              <a:rPr lang="en-US" baseline="30000">
                <a:latin typeface="ＭＳ Ｐゴシック" charset="0"/>
                <a:sym typeface="Symbol" charset="0"/>
              </a:rPr>
              <a:t></a:t>
            </a:r>
            <a:r>
              <a:rPr lang="en-US" baseline="30000"/>
              <a:t>k</a:t>
            </a:r>
          </a:p>
        </p:txBody>
      </p:sp>
      <p:sp>
        <p:nvSpPr>
          <p:cNvPr id="37899" name="Rectangle 12"/>
          <p:cNvSpPr>
            <a:spLocks noChangeArrowheads="1"/>
          </p:cNvSpPr>
          <p:nvPr/>
        </p:nvSpPr>
        <p:spPr bwMode="auto">
          <a:xfrm>
            <a:off x="3549147" y="1494544"/>
            <a:ext cx="1360542" cy="718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01882" tIns="50941" rIns="101882" bIns="50941">
            <a:spAutoFit/>
          </a:bodyPr>
          <a:lstStyle/>
          <a:p>
            <a:pPr algn="ctr"/>
            <a:r>
              <a:rPr lang="en-US"/>
              <a:t>B</a:t>
            </a:r>
            <a:r>
              <a:rPr lang="en-US" baseline="30000">
                <a:latin typeface="ＭＳ Ｐゴシック" charset="0"/>
                <a:sym typeface="Symbol" charset="0"/>
              </a:rPr>
              <a:t></a:t>
            </a:r>
            <a:r>
              <a:rPr lang="en-US" baseline="30000"/>
              <a:t>k </a:t>
            </a:r>
            <a:r>
              <a:rPr lang="en-US"/>
              <a:t>+</a:t>
            </a:r>
          </a:p>
          <a:p>
            <a:pPr algn="ctr"/>
            <a:r>
              <a:rPr lang="en-US"/>
              <a:t>2nd Order</a:t>
            </a:r>
            <a:endParaRPr lang="en-US" baseline="30000"/>
          </a:p>
        </p:txBody>
      </p:sp>
    </p:spTree>
    <p:extLst>
      <p:ext uri="{BB962C8B-B14F-4D97-AF65-F5344CB8AC3E}">
        <p14:creationId xmlns:p14="http://schemas.microsoft.com/office/powerpoint/2010/main" val="1934176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Rectangle 2"/>
          <p:cNvSpPr>
            <a:spLocks noGrp="1" noChangeArrowheads="1"/>
          </p:cNvSpPr>
          <p:nvPr>
            <p:ph type="title"/>
          </p:nvPr>
        </p:nvSpPr>
        <p:spPr/>
        <p:txBody>
          <a:bodyPr/>
          <a:lstStyle/>
          <a:p>
            <a:pPr>
              <a:defRPr/>
            </a:pPr>
            <a:r>
              <a:rPr lang="en-US" smtClean="0">
                <a:cs typeface="+mj-cs"/>
              </a:rPr>
              <a:t>Example Result: Iso-Parametric Ratio</a:t>
            </a:r>
          </a:p>
        </p:txBody>
      </p:sp>
      <p:sp>
        <p:nvSpPr>
          <p:cNvPr id="39938" name="Rectangle 3"/>
          <p:cNvSpPr>
            <a:spLocks noChangeArrowheads="1"/>
          </p:cNvSpPr>
          <p:nvPr/>
        </p:nvSpPr>
        <p:spPr bwMode="auto">
          <a:xfrm rot="-5400000">
            <a:off x="791566" y="2878586"/>
            <a:ext cx="2543258" cy="410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01882" tIns="50941" rIns="101882" bIns="50941">
            <a:spAutoFit/>
          </a:bodyPr>
          <a:lstStyle/>
          <a:p>
            <a:r>
              <a:rPr lang="en-US"/>
              <a:t>Iso-Parametric Ratio</a:t>
            </a:r>
          </a:p>
        </p:txBody>
      </p:sp>
      <p:sp>
        <p:nvSpPr>
          <p:cNvPr id="39939" name="Rectangle 4"/>
          <p:cNvSpPr>
            <a:spLocks noChangeArrowheads="1"/>
          </p:cNvSpPr>
          <p:nvPr/>
        </p:nvSpPr>
        <p:spPr bwMode="auto">
          <a:xfrm>
            <a:off x="4150837" y="5322077"/>
            <a:ext cx="2422740" cy="410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01882" tIns="50941" rIns="101882" bIns="50941">
            <a:spAutoFit/>
          </a:bodyPr>
          <a:lstStyle/>
          <a:p>
            <a:r>
              <a:rPr lang="en-US"/>
              <a:t>Sub-graph size = n</a:t>
            </a:r>
            <a:r>
              <a:rPr lang="en-US" baseline="30000"/>
              <a:t>r</a:t>
            </a:r>
            <a:endParaRPr lang="en-US"/>
          </a:p>
        </p:txBody>
      </p:sp>
      <p:pic>
        <p:nvPicPr>
          <p:cNvPr id="39940" name="Picture 5" descr="IsoP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842" y="1277551"/>
            <a:ext cx="6022816" cy="4062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Rectangle 6"/>
          <p:cNvSpPr>
            <a:spLocks noChangeArrowheads="1"/>
          </p:cNvSpPr>
          <p:nvPr/>
        </p:nvSpPr>
        <p:spPr bwMode="auto">
          <a:xfrm>
            <a:off x="3859814" y="1804707"/>
            <a:ext cx="3370808" cy="718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01882" tIns="50941" rIns="101882" bIns="50941">
            <a:spAutoFit/>
          </a:bodyPr>
          <a:lstStyle/>
          <a:p>
            <a:pPr algn="ctr"/>
            <a:r>
              <a:rPr lang="en-US"/>
              <a:t>IsoPar(n</a:t>
            </a:r>
            <a:r>
              <a:rPr lang="en-US" baseline="30000"/>
              <a:t>r</a:t>
            </a:r>
            <a:r>
              <a:rPr lang="en-US"/>
              <a:t>)</a:t>
            </a:r>
          </a:p>
          <a:p>
            <a:pPr algn="ctr"/>
            <a:r>
              <a:rPr lang="ja-JP" altLang="en-US"/>
              <a:t>“</a:t>
            </a:r>
            <a:r>
              <a:rPr lang="en-US" altLang="ja-JP"/>
              <a:t>half</a:t>
            </a:r>
            <a:r>
              <a:rPr lang="ja-JP" altLang="en-US"/>
              <a:t>”</a:t>
            </a:r>
            <a:r>
              <a:rPr lang="en-US" altLang="ja-JP"/>
              <a:t> of bipartite sub-graph</a:t>
            </a:r>
            <a:endParaRPr lang="en-US"/>
          </a:p>
        </p:txBody>
      </p:sp>
      <p:sp>
        <p:nvSpPr>
          <p:cNvPr id="39942" name="Rectangle 7"/>
          <p:cNvSpPr>
            <a:spLocks noChangeArrowheads="1"/>
          </p:cNvSpPr>
          <p:nvPr/>
        </p:nvSpPr>
        <p:spPr bwMode="auto">
          <a:xfrm>
            <a:off x="3428368" y="3880945"/>
            <a:ext cx="3213889" cy="718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01882" tIns="50941" rIns="101882" bIns="50941">
            <a:spAutoFit/>
          </a:bodyPr>
          <a:lstStyle/>
          <a:p>
            <a:pPr algn="ctr"/>
            <a:r>
              <a:rPr lang="en-US"/>
              <a:t>IsoPar(n</a:t>
            </a:r>
            <a:r>
              <a:rPr lang="en-US" baseline="30000"/>
              <a:t>r</a:t>
            </a:r>
            <a:r>
              <a:rPr lang="en-US"/>
              <a:t> </a:t>
            </a:r>
            <a:r>
              <a:rPr lang="en-US" sz="1600">
                <a:latin typeface="Symbol" charset="0"/>
                <a:sym typeface="Symbol" charset="0"/>
              </a:rPr>
              <a:t></a:t>
            </a:r>
            <a:r>
              <a:rPr lang="en-US">
                <a:sym typeface="Symbol" charset="0"/>
              </a:rPr>
              <a:t> </a:t>
            </a:r>
            <a:r>
              <a:rPr lang="en-US"/>
              <a:t>n</a:t>
            </a:r>
            <a:r>
              <a:rPr lang="en-US" baseline="30000"/>
              <a:t>k-r</a:t>
            </a:r>
            <a:r>
              <a:rPr lang="en-US"/>
              <a:t>)</a:t>
            </a:r>
          </a:p>
          <a:p>
            <a:pPr algn="ctr"/>
            <a:r>
              <a:rPr lang="ja-JP" altLang="en-US"/>
              <a:t>“</a:t>
            </a:r>
            <a:r>
              <a:rPr lang="en-US" altLang="ja-JP"/>
              <a:t>all</a:t>
            </a:r>
            <a:r>
              <a:rPr lang="ja-JP" altLang="en-US"/>
              <a:t>”</a:t>
            </a:r>
            <a:r>
              <a:rPr lang="en-US" altLang="ja-JP"/>
              <a:t> of bipartite sub-graph</a:t>
            </a:r>
            <a:endParaRPr lang="en-US"/>
          </a:p>
        </p:txBody>
      </p:sp>
      <p:sp>
        <p:nvSpPr>
          <p:cNvPr id="1005576" name="Rectangle 8"/>
          <p:cNvSpPr>
            <a:spLocks noChangeArrowheads="1"/>
          </p:cNvSpPr>
          <p:nvPr/>
        </p:nvSpPr>
        <p:spPr bwMode="auto">
          <a:xfrm>
            <a:off x="335280" y="5892731"/>
            <a:ext cx="9387840" cy="1153265"/>
          </a:xfrm>
          <a:prstGeom prst="rect">
            <a:avLst/>
          </a:prstGeom>
          <a:solidFill>
            <a:srgbClr val="AED9FF"/>
          </a:solidFill>
          <a:ln w="9525">
            <a:solidFill>
              <a:schemeClr val="tx1"/>
            </a:solidFill>
            <a:miter lim="800000"/>
            <a:headEnd/>
            <a:tailEnd/>
          </a:ln>
          <a:effectLst>
            <a:outerShdw blurRad="63500" dist="38099" dir="2700000" algn="ctr" rotWithShape="0">
              <a:schemeClr val="bg2">
                <a:alpha val="74998"/>
              </a:schemeClr>
            </a:outerShdw>
          </a:effectLst>
        </p:spPr>
        <p:txBody>
          <a:bodyPr lIns="102578" tIns="51290" rIns="102578" bIns="51290"/>
          <a:lstStyle/>
          <a:p>
            <a:pPr marL="254706" indent="-254706">
              <a:lnSpc>
                <a:spcPct val="90000"/>
              </a:lnSpc>
              <a:spcBef>
                <a:spcPct val="25000"/>
              </a:spcBef>
              <a:buSzPct val="125000"/>
              <a:buFontTx/>
              <a:buChar char="•"/>
              <a:defRPr/>
            </a:pPr>
            <a:r>
              <a:rPr lang="en-US" b="1" dirty="0" err="1"/>
              <a:t>Iso</a:t>
            </a:r>
            <a:r>
              <a:rPr lang="en-US" b="1" dirty="0"/>
              <a:t>-parametric ratios measure the  </a:t>
            </a:r>
            <a:r>
              <a:rPr lang="ja-JP" altLang="en-US" b="1" dirty="0">
                <a:latin typeface="Arial"/>
              </a:rPr>
              <a:t>“</a:t>
            </a:r>
            <a:r>
              <a:rPr lang="en-US" b="1" dirty="0"/>
              <a:t>surface</a:t>
            </a:r>
            <a:r>
              <a:rPr lang="ja-JP" altLang="en-US" b="1" dirty="0">
                <a:latin typeface="Arial"/>
              </a:rPr>
              <a:t>”</a:t>
            </a:r>
            <a:r>
              <a:rPr lang="en-US" b="1" dirty="0"/>
              <a:t> to </a:t>
            </a:r>
            <a:r>
              <a:rPr lang="ja-JP" altLang="en-US" b="1" dirty="0">
                <a:latin typeface="Arial"/>
              </a:rPr>
              <a:t>“</a:t>
            </a:r>
            <a:r>
              <a:rPr lang="en-US" b="1" dirty="0"/>
              <a:t>volume</a:t>
            </a:r>
            <a:r>
              <a:rPr lang="ja-JP" altLang="en-US" b="1" dirty="0">
                <a:latin typeface="Arial"/>
              </a:rPr>
              <a:t>”</a:t>
            </a:r>
            <a:r>
              <a:rPr lang="en-US" b="1" dirty="0"/>
              <a:t> of a sub-graph</a:t>
            </a:r>
          </a:p>
          <a:p>
            <a:pPr marL="254706" indent="-254706">
              <a:lnSpc>
                <a:spcPct val="90000"/>
              </a:lnSpc>
              <a:spcBef>
                <a:spcPct val="25000"/>
              </a:spcBef>
              <a:buSzPct val="125000"/>
              <a:buFontTx/>
              <a:buChar char="•"/>
              <a:defRPr/>
            </a:pPr>
            <a:r>
              <a:rPr lang="en-US" b="1" dirty="0"/>
              <a:t>Can analytically compute for a </a:t>
            </a:r>
            <a:r>
              <a:rPr lang="en-US" b="1" dirty="0" err="1"/>
              <a:t>Kronecker</a:t>
            </a:r>
            <a:r>
              <a:rPr lang="en-US" b="1" dirty="0"/>
              <a:t> graph: (B+I)</a:t>
            </a:r>
            <a:r>
              <a:rPr lang="en-US" b="1" baseline="30000" dirty="0">
                <a:sym typeface="Symbol" charset="0"/>
              </a:rPr>
              <a:t></a:t>
            </a:r>
            <a:r>
              <a:rPr lang="en-US" b="1" baseline="30000" dirty="0"/>
              <a:t>k</a:t>
            </a:r>
            <a:endParaRPr lang="en-US" b="1" dirty="0"/>
          </a:p>
          <a:p>
            <a:pPr marL="254706" indent="-254706">
              <a:lnSpc>
                <a:spcPct val="90000"/>
              </a:lnSpc>
              <a:spcBef>
                <a:spcPct val="25000"/>
              </a:spcBef>
              <a:buSzPct val="125000"/>
              <a:buFontTx/>
              <a:buChar char="•"/>
              <a:defRPr/>
            </a:pPr>
            <a:r>
              <a:rPr lang="en-US" b="1" dirty="0"/>
              <a:t>Shows large effect of including </a:t>
            </a:r>
            <a:r>
              <a:rPr lang="ja-JP" altLang="en-US" b="1" dirty="0">
                <a:latin typeface="Arial"/>
              </a:rPr>
              <a:t>“</a:t>
            </a:r>
            <a:r>
              <a:rPr lang="en-US" b="1" dirty="0"/>
              <a:t>half</a:t>
            </a:r>
            <a:r>
              <a:rPr lang="ja-JP" altLang="en-US" b="1" dirty="0">
                <a:latin typeface="Arial"/>
              </a:rPr>
              <a:t>”</a:t>
            </a:r>
            <a:r>
              <a:rPr lang="en-US" b="1" dirty="0"/>
              <a:t> or </a:t>
            </a:r>
            <a:r>
              <a:rPr lang="ja-JP" altLang="en-US" b="1" dirty="0">
                <a:latin typeface="Arial"/>
              </a:rPr>
              <a:t>“</a:t>
            </a:r>
            <a:r>
              <a:rPr lang="en-US" b="1" dirty="0"/>
              <a:t>all</a:t>
            </a:r>
            <a:r>
              <a:rPr lang="ja-JP" altLang="en-US" b="1" dirty="0">
                <a:latin typeface="Arial"/>
              </a:rPr>
              <a:t>”</a:t>
            </a:r>
            <a:r>
              <a:rPr lang="en-US" b="1" dirty="0"/>
              <a:t> of bipartite sub-graph</a:t>
            </a:r>
          </a:p>
        </p:txBody>
      </p:sp>
    </p:spTree>
    <p:extLst>
      <p:ext uri="{BB962C8B-B14F-4D97-AF65-F5344CB8AC3E}">
        <p14:creationId xmlns:p14="http://schemas.microsoft.com/office/powerpoint/2010/main" val="272123346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18" name="Rectangle 2"/>
          <p:cNvSpPr>
            <a:spLocks noGrp="1" noChangeArrowheads="1"/>
          </p:cNvSpPr>
          <p:nvPr>
            <p:ph type="title"/>
          </p:nvPr>
        </p:nvSpPr>
        <p:spPr/>
        <p:txBody>
          <a:bodyPr/>
          <a:lstStyle/>
          <a:p>
            <a:pPr>
              <a:defRPr/>
            </a:pPr>
            <a:r>
              <a:rPr lang="en-US" smtClean="0">
                <a:cs typeface="+mj-cs"/>
              </a:rPr>
              <a:t>Kronecker Graph Theory</a:t>
            </a:r>
            <a:br>
              <a:rPr lang="en-US" smtClean="0">
                <a:cs typeface="+mj-cs"/>
              </a:rPr>
            </a:br>
            <a:r>
              <a:rPr lang="en-US" smtClean="0">
                <a:cs typeface="+mj-cs"/>
              </a:rPr>
              <a:t>-Summary of Current Results-</a:t>
            </a:r>
          </a:p>
        </p:txBody>
      </p:sp>
      <p:graphicFrame>
        <p:nvGraphicFramePr>
          <p:cNvPr id="1007619" name="Group 3"/>
          <p:cNvGraphicFramePr>
            <a:graphicFrameLocks noGrp="1"/>
          </p:cNvGraphicFramePr>
          <p:nvPr>
            <p:extLst>
              <p:ext uri="{D42A27DB-BD31-4B8C-83A1-F6EECF244321}">
                <p14:modId xmlns:p14="http://schemas.microsoft.com/office/powerpoint/2010/main" val="3158028040"/>
              </p:ext>
            </p:extLst>
          </p:nvPr>
        </p:nvGraphicFramePr>
        <p:xfrm>
          <a:off x="363220" y="1453727"/>
          <a:ext cx="9276080" cy="5374115"/>
        </p:xfrm>
        <a:graphic>
          <a:graphicData uri="http://schemas.openxmlformats.org/drawingml/2006/table">
            <a:tbl>
              <a:tblPr/>
              <a:tblGrid>
                <a:gridCol w="1983740"/>
                <a:gridCol w="3017520"/>
                <a:gridCol w="4274820"/>
              </a:tblGrid>
              <a:tr h="768245">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r>
                        <a:rPr kumimoji="0" lang="en-US" sz="2000" b="1" i="0" u="none" strike="noStrike" cap="none" normalizeH="0" baseline="0" dirty="0">
                          <a:ln>
                            <a:noFill/>
                          </a:ln>
                          <a:solidFill>
                            <a:schemeClr val="tx1"/>
                          </a:solidFill>
                          <a:effectLst/>
                          <a:latin typeface="Arial" charset="0"/>
                          <a:ea typeface="ＭＳ Ｐゴシック" charset="0"/>
                        </a:rPr>
                        <a:t>Quantity</a:t>
                      </a:r>
                    </a:p>
                  </a:txBody>
                  <a:tcPr marL="100584" marR="100584" marT="51816" marB="5181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2000" b="1" i="0" u="none" strike="noStrike" cap="none" normalizeH="0" baseline="0">
                          <a:ln>
                            <a:noFill/>
                          </a:ln>
                          <a:solidFill>
                            <a:schemeClr val="tx1"/>
                          </a:solidFill>
                          <a:effectLst/>
                          <a:latin typeface="Arial" charset="0"/>
                          <a:ea typeface="ＭＳ Ｐゴシック" charset="0"/>
                        </a:rPr>
                        <a:t>Graph: B(n,m)</a:t>
                      </a:r>
                      <a:r>
                        <a:rPr kumimoji="0" lang="en-US" sz="2000" b="1" i="0" u="none" strike="noStrike" cap="none" normalizeH="0" baseline="30000">
                          <a:ln>
                            <a:noFill/>
                          </a:ln>
                          <a:solidFill>
                            <a:schemeClr val="tx1"/>
                          </a:solidFill>
                          <a:effectLst/>
                          <a:latin typeface="Arial" charset="0"/>
                          <a:ea typeface="ＭＳ Ｐゴシック" charset="0"/>
                          <a:sym typeface="Symbol" charset="0"/>
                        </a:rPr>
                        <a:t></a:t>
                      </a:r>
                      <a:r>
                        <a:rPr kumimoji="0" lang="en-US" sz="2000" b="1" i="0" u="none" strike="noStrike" cap="none" normalizeH="0" baseline="30000">
                          <a:ln>
                            <a:noFill/>
                          </a:ln>
                          <a:solidFill>
                            <a:schemeClr val="tx1"/>
                          </a:solidFill>
                          <a:effectLst/>
                          <a:latin typeface="Arial" charset="0"/>
                          <a:ea typeface="ＭＳ Ｐゴシック" charset="0"/>
                        </a:rPr>
                        <a:t>k</a:t>
                      </a:r>
                    </a:p>
                  </a:txBody>
                  <a:tcPr marL="100584" marR="100584" marT="51816" marB="518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0"/>
                        </a:spcAft>
                        <a:buClrTx/>
                        <a:buSzPct val="125000"/>
                        <a:buFontTx/>
                        <a:buNone/>
                        <a:tabLst/>
                      </a:pPr>
                      <a:r>
                        <a:rPr kumimoji="0" lang="en-US" sz="2000" b="1" i="0" u="none" strike="noStrike" cap="none" normalizeH="0" baseline="0">
                          <a:ln>
                            <a:noFill/>
                          </a:ln>
                          <a:solidFill>
                            <a:schemeClr val="tx1"/>
                          </a:solidFill>
                          <a:effectLst/>
                          <a:latin typeface="Arial" charset="0"/>
                          <a:ea typeface="ＭＳ Ｐゴシック" charset="0"/>
                        </a:rPr>
                        <a:t>Graph: (B+I)</a:t>
                      </a:r>
                      <a:r>
                        <a:rPr kumimoji="0" lang="en-US" sz="2000" b="1" i="0" u="none" strike="noStrike" cap="none" normalizeH="0" baseline="30000">
                          <a:ln>
                            <a:noFill/>
                          </a:ln>
                          <a:solidFill>
                            <a:schemeClr val="tx1"/>
                          </a:solidFill>
                          <a:effectLst/>
                          <a:latin typeface="Arial" charset="0"/>
                          <a:ea typeface="ＭＳ Ｐゴシック" charset="0"/>
                          <a:sym typeface="Symbol" charset="0"/>
                        </a:rPr>
                        <a:t></a:t>
                      </a:r>
                      <a:r>
                        <a:rPr kumimoji="0" lang="en-US" sz="2000" b="1" i="0" u="none" strike="noStrike" cap="none" normalizeH="0" baseline="30000">
                          <a:ln>
                            <a:noFill/>
                          </a:ln>
                          <a:solidFill>
                            <a:schemeClr val="tx1"/>
                          </a:solidFill>
                          <a:effectLst/>
                          <a:latin typeface="Arial" charset="0"/>
                          <a:ea typeface="ＭＳ Ｐゴシック" charset="0"/>
                        </a:rPr>
                        <a:t>k</a:t>
                      </a:r>
                    </a:p>
                  </a:txBody>
                  <a:tcPr marL="100584" marR="100584" marT="51816" marB="5181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66445">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r>
                        <a:rPr kumimoji="0" lang="en-US" sz="2000" b="1" i="0" u="none" strike="noStrike" cap="none" normalizeH="0" baseline="0">
                          <a:ln>
                            <a:noFill/>
                          </a:ln>
                          <a:solidFill>
                            <a:schemeClr val="tx1"/>
                          </a:solidFill>
                          <a:effectLst/>
                          <a:latin typeface="Arial" charset="0"/>
                          <a:ea typeface="ＭＳ Ｐゴシック" charset="0"/>
                        </a:rPr>
                        <a:t>Degree Distribution</a:t>
                      </a:r>
                    </a:p>
                  </a:txBody>
                  <a:tcPr marL="100584" marR="100584" marT="51816" marB="5181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endParaRPr kumimoji="0" lang="en-US" sz="2000" b="1" i="0" u="none" strike="noStrike" cap="none" normalizeH="0" baseline="0" dirty="0">
                        <a:ln>
                          <a:noFill/>
                        </a:ln>
                        <a:solidFill>
                          <a:schemeClr val="tx1"/>
                        </a:solidFill>
                        <a:effectLst/>
                        <a:latin typeface="Arial" charset="0"/>
                        <a:ea typeface="ＭＳ Ｐゴシック" charset="0"/>
                      </a:endParaRPr>
                    </a:p>
                  </a:txBody>
                  <a:tcPr marL="100584" marR="100584" marT="51816" marB="518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marL="100584" marR="100584" marT="51816" marB="5181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68245">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r>
                        <a:rPr kumimoji="0" lang="en-US" sz="2000" b="1" i="0" u="none" strike="noStrike" cap="none" normalizeH="0" baseline="0">
                          <a:ln>
                            <a:noFill/>
                          </a:ln>
                          <a:solidFill>
                            <a:schemeClr val="tx1"/>
                          </a:solidFill>
                          <a:effectLst/>
                          <a:latin typeface="Arial" charset="0"/>
                          <a:ea typeface="ＭＳ Ｐゴシック" charset="0"/>
                        </a:rPr>
                        <a:t>Betweenness Centrality</a:t>
                      </a:r>
                    </a:p>
                  </a:txBody>
                  <a:tcPr marL="100584" marR="100584" marT="51816" marB="5181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marL="100584" marR="100584" marT="51816" marB="518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marL="100584" marR="100584" marT="51816" marB="5181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68245">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r>
                        <a:rPr kumimoji="0" lang="en-US" sz="2000" b="1" i="0" u="none" strike="noStrike" cap="none" normalizeH="0" baseline="0">
                          <a:ln>
                            <a:noFill/>
                          </a:ln>
                          <a:solidFill>
                            <a:schemeClr val="tx1"/>
                          </a:solidFill>
                          <a:effectLst/>
                          <a:latin typeface="Arial" charset="0"/>
                          <a:ea typeface="ＭＳ Ｐゴシック" charset="0"/>
                        </a:rPr>
                        <a:t>Diameter</a:t>
                      </a:r>
                    </a:p>
                  </a:txBody>
                  <a:tcPr marL="100584" marR="100584" marT="51816" marB="5181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marL="100584" marR="100584" marT="51816" marB="518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marL="100584" marR="100584" marT="51816" marB="5181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66445">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r>
                        <a:rPr kumimoji="0" lang="en-US" sz="2000" b="1" i="0" u="none" strike="noStrike" cap="none" normalizeH="0" baseline="0">
                          <a:ln>
                            <a:noFill/>
                          </a:ln>
                          <a:solidFill>
                            <a:schemeClr val="tx1"/>
                          </a:solidFill>
                          <a:effectLst/>
                          <a:latin typeface="Arial" charset="0"/>
                          <a:ea typeface="ＭＳ Ｐゴシック" charset="0"/>
                        </a:rPr>
                        <a:t>Eigenvalues</a:t>
                      </a:r>
                    </a:p>
                  </a:txBody>
                  <a:tcPr marL="100584" marR="100584" marT="51816" marB="5181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marL="100584" marR="100584" marT="51816" marB="518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marL="100584" marR="100584" marT="51816" marB="5181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68245">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r>
                        <a:rPr kumimoji="0" lang="en-US" sz="2000" b="1" i="0" u="none" strike="noStrike" cap="none" normalizeH="0" baseline="0">
                          <a:ln>
                            <a:noFill/>
                          </a:ln>
                          <a:solidFill>
                            <a:schemeClr val="tx1"/>
                          </a:solidFill>
                          <a:effectLst/>
                          <a:latin typeface="Arial" charset="0"/>
                          <a:ea typeface="ＭＳ Ｐゴシック" charset="0"/>
                        </a:rPr>
                        <a:t>Iso-parametric Ratio </a:t>
                      </a:r>
                      <a:r>
                        <a:rPr kumimoji="0" lang="ja-JP" altLang="en-US" sz="2000" b="1" i="0" u="none" strike="noStrike" cap="none" normalizeH="0" baseline="0">
                          <a:ln>
                            <a:noFill/>
                          </a:ln>
                          <a:solidFill>
                            <a:schemeClr val="tx1"/>
                          </a:solidFill>
                          <a:effectLst/>
                          <a:latin typeface="Arial"/>
                          <a:ea typeface="ＭＳ Ｐゴシック" charset="0"/>
                        </a:rPr>
                        <a:t>“</a:t>
                      </a:r>
                      <a:r>
                        <a:rPr kumimoji="0" lang="en-US" sz="2000" b="1" i="0" u="none" strike="noStrike" cap="none" normalizeH="0" baseline="0">
                          <a:ln>
                            <a:noFill/>
                          </a:ln>
                          <a:solidFill>
                            <a:schemeClr val="tx1"/>
                          </a:solidFill>
                          <a:effectLst/>
                          <a:latin typeface="Arial" charset="0"/>
                          <a:ea typeface="ＭＳ Ｐゴシック" charset="0"/>
                        </a:rPr>
                        <a:t>half</a:t>
                      </a:r>
                      <a:r>
                        <a:rPr kumimoji="0" lang="ja-JP" altLang="en-US" sz="2000" b="1" i="0" u="none" strike="noStrike" cap="none" normalizeH="0" baseline="0">
                          <a:ln>
                            <a:noFill/>
                          </a:ln>
                          <a:solidFill>
                            <a:schemeClr val="tx1"/>
                          </a:solidFill>
                          <a:effectLst/>
                          <a:latin typeface="Arial"/>
                          <a:ea typeface="ＭＳ Ｐゴシック" charset="0"/>
                        </a:rPr>
                        <a:t>”</a:t>
                      </a:r>
                      <a:endParaRPr kumimoji="0" lang="en-US" sz="2000" b="1" i="0" u="none" strike="noStrike" cap="none" normalizeH="0" baseline="0">
                        <a:ln>
                          <a:noFill/>
                        </a:ln>
                        <a:solidFill>
                          <a:schemeClr val="tx1"/>
                        </a:solidFill>
                        <a:effectLst/>
                        <a:latin typeface="Arial" charset="0"/>
                        <a:ea typeface="ＭＳ Ｐゴシック" charset="0"/>
                      </a:endParaRPr>
                    </a:p>
                  </a:txBody>
                  <a:tcPr marL="100584" marR="100584" marT="51816" marB="5181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marL="100584" marR="100584" marT="51816" marB="518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marL="100584" marR="100584" marT="51816" marB="5181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68245">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r>
                        <a:rPr kumimoji="0" lang="en-US" sz="2000" b="1" i="0" u="none" strike="noStrike" cap="none" normalizeH="0" baseline="0">
                          <a:ln>
                            <a:noFill/>
                          </a:ln>
                          <a:solidFill>
                            <a:schemeClr val="tx1"/>
                          </a:solidFill>
                          <a:effectLst/>
                          <a:latin typeface="Arial" charset="0"/>
                          <a:ea typeface="ＭＳ Ｐゴシック" charset="0"/>
                        </a:rPr>
                        <a:t>Iso-parametric Ratio </a:t>
                      </a:r>
                      <a:r>
                        <a:rPr kumimoji="0" lang="ja-JP" altLang="en-US" sz="2000" b="1" i="0" u="none" strike="noStrike" cap="none" normalizeH="0" baseline="0">
                          <a:ln>
                            <a:noFill/>
                          </a:ln>
                          <a:solidFill>
                            <a:schemeClr val="tx1"/>
                          </a:solidFill>
                          <a:effectLst/>
                          <a:latin typeface="Arial"/>
                          <a:ea typeface="ＭＳ Ｐゴシック" charset="0"/>
                        </a:rPr>
                        <a:t>“</a:t>
                      </a:r>
                      <a:r>
                        <a:rPr kumimoji="0" lang="en-US" sz="2000" b="1" i="0" u="none" strike="noStrike" cap="none" normalizeH="0" baseline="0">
                          <a:ln>
                            <a:noFill/>
                          </a:ln>
                          <a:solidFill>
                            <a:schemeClr val="tx1"/>
                          </a:solidFill>
                          <a:effectLst/>
                          <a:latin typeface="Arial" charset="0"/>
                          <a:ea typeface="ＭＳ Ｐゴシック" charset="0"/>
                        </a:rPr>
                        <a:t>all</a:t>
                      </a:r>
                      <a:r>
                        <a:rPr kumimoji="0" lang="ja-JP" altLang="en-US" sz="2000" b="1" i="0" u="none" strike="noStrike" cap="none" normalizeH="0" baseline="0">
                          <a:ln>
                            <a:noFill/>
                          </a:ln>
                          <a:solidFill>
                            <a:schemeClr val="tx1"/>
                          </a:solidFill>
                          <a:effectLst/>
                          <a:latin typeface="Arial"/>
                          <a:ea typeface="ＭＳ Ｐゴシック" charset="0"/>
                        </a:rPr>
                        <a:t>”</a:t>
                      </a:r>
                      <a:endParaRPr kumimoji="0" lang="en-US" sz="2000" b="1" i="0" u="none" strike="noStrike" cap="none" normalizeH="0" baseline="0">
                        <a:ln>
                          <a:noFill/>
                        </a:ln>
                        <a:solidFill>
                          <a:schemeClr val="tx1"/>
                        </a:solidFill>
                        <a:effectLst/>
                        <a:latin typeface="Arial" charset="0"/>
                        <a:ea typeface="ＭＳ Ｐゴシック" charset="0"/>
                      </a:endParaRPr>
                    </a:p>
                  </a:txBody>
                  <a:tcPr marL="100584" marR="100584" marT="51816" marB="5181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endParaRPr kumimoji="0" lang="en-US" sz="2000" b="1" i="0" u="none" strike="noStrike" cap="none" normalizeH="0" baseline="0">
                        <a:ln>
                          <a:noFill/>
                        </a:ln>
                        <a:solidFill>
                          <a:schemeClr val="tx1"/>
                        </a:solidFill>
                        <a:effectLst/>
                        <a:latin typeface="Arial" charset="0"/>
                        <a:ea typeface="ＭＳ Ｐゴシック" charset="0"/>
                      </a:endParaRPr>
                    </a:p>
                  </a:txBody>
                  <a:tcPr marL="100584" marR="100584" marT="51816" marB="518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Tx/>
                        <a:buSzPct val="125000"/>
                        <a:buFontTx/>
                        <a:buNone/>
                        <a:tabLst/>
                      </a:pPr>
                      <a:endParaRPr kumimoji="0" lang="en-US" sz="2000" b="1" i="0" u="none" strike="noStrike" cap="none" normalizeH="0" baseline="0" dirty="0">
                        <a:ln>
                          <a:noFill/>
                        </a:ln>
                        <a:solidFill>
                          <a:schemeClr val="tx1"/>
                        </a:solidFill>
                        <a:effectLst/>
                        <a:latin typeface="Arial" charset="0"/>
                        <a:ea typeface="ＭＳ Ｐゴシック" charset="0"/>
                      </a:endParaRPr>
                    </a:p>
                  </a:txBody>
                  <a:tcPr marL="100584" marR="100584" marT="51816" marB="5181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pic>
        <p:nvPicPr>
          <p:cNvPr id="42020" name="Picture 37" descr="CountB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2363" y="2266951"/>
            <a:ext cx="2888298" cy="435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21" name="Picture 38" descr="BC_B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8243" y="3159337"/>
            <a:ext cx="3213100" cy="34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22" name="Picture 39" descr="Diam_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1313" y="3934779"/>
            <a:ext cx="1686878"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23" name="Picture 40" descr="eig_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8243" y="4553691"/>
            <a:ext cx="3981450" cy="395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24" name="Picture 41" descr="IsoPar_All_B"/>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73973" y="6172942"/>
            <a:ext cx="2575719" cy="23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25" name="Picture 42" descr="IsoPar_half_B"/>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34627" y="5597208"/>
            <a:ext cx="1915637" cy="23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26" name="Picture 43" descr="Deg_BpI"/>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06390" y="2495445"/>
            <a:ext cx="417703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27" name="Picture 44" descr="Diam_BpI"/>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52967" y="3949172"/>
            <a:ext cx="2133918"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28" name="Picture 45" descr="eig_BpI"/>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87863" y="5079048"/>
            <a:ext cx="5109528" cy="172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29" name="Picture 46" descr="IsoPar_half_BpI"/>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35613" y="5597209"/>
            <a:ext cx="3908108" cy="246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30" name="Picture 47" descr="IsoPar_all_BpI"/>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86225" y="6428424"/>
            <a:ext cx="5483225" cy="356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649659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35"/>
          <p:cNvSpPr>
            <a:spLocks noGrp="1"/>
          </p:cNvSpPr>
          <p:nvPr>
            <p:ph sz="quarter" idx="10"/>
          </p:nvPr>
        </p:nvSpPr>
        <p:spPr>
          <a:xfrm>
            <a:off x="1676400" y="1600199"/>
            <a:ext cx="7853680" cy="5340005"/>
          </a:xfrm>
        </p:spPr>
        <p:txBody>
          <a:bodyPr/>
          <a:lstStyle/>
          <a:p>
            <a:r>
              <a:rPr lang="en-US" dirty="0" smtClean="0"/>
              <a:t>Introduction</a:t>
            </a:r>
          </a:p>
          <a:p>
            <a:pPr lvl="1"/>
            <a:r>
              <a:rPr lang="en-US" dirty="0" smtClean="0"/>
              <a:t>Graph500</a:t>
            </a:r>
          </a:p>
          <a:p>
            <a:pPr lvl="1"/>
            <a:r>
              <a:rPr lang="en-US" dirty="0" err="1" smtClean="0"/>
              <a:t>Kronecker</a:t>
            </a:r>
            <a:r>
              <a:rPr lang="en-US" dirty="0" smtClean="0"/>
              <a:t> Graphs</a:t>
            </a:r>
          </a:p>
          <a:p>
            <a:pPr>
              <a:defRPr/>
            </a:pPr>
            <a:r>
              <a:rPr lang="en-US" dirty="0"/>
              <a:t>B</a:t>
            </a:r>
            <a:r>
              <a:rPr lang="en-US" baseline="30000" dirty="0">
                <a:sym typeface="Symbol" charset="0"/>
              </a:rPr>
              <a:t></a:t>
            </a:r>
            <a:r>
              <a:rPr lang="en-US" baseline="30000" dirty="0"/>
              <a:t>K</a:t>
            </a:r>
            <a:r>
              <a:rPr lang="en-US" dirty="0"/>
              <a:t> Graphs</a:t>
            </a:r>
          </a:p>
          <a:p>
            <a:pPr>
              <a:defRPr/>
            </a:pPr>
            <a:r>
              <a:rPr lang="en-US" dirty="0">
                <a:solidFill>
                  <a:srgbClr val="000000"/>
                </a:solidFill>
              </a:rPr>
              <a:t>(B+I)</a:t>
            </a:r>
            <a:r>
              <a:rPr lang="en-US" baseline="30000" dirty="0">
                <a:solidFill>
                  <a:srgbClr val="000000"/>
                </a:solidFill>
                <a:sym typeface="Symbol" charset="0"/>
              </a:rPr>
              <a:t></a:t>
            </a:r>
            <a:r>
              <a:rPr lang="en-US" baseline="30000" dirty="0">
                <a:solidFill>
                  <a:srgbClr val="000000"/>
                </a:solidFill>
              </a:rPr>
              <a:t>K</a:t>
            </a:r>
            <a:r>
              <a:rPr lang="en-US" dirty="0">
                <a:solidFill>
                  <a:srgbClr val="000000"/>
                </a:solidFill>
              </a:rPr>
              <a:t> Graphs</a:t>
            </a:r>
          </a:p>
          <a:p>
            <a:r>
              <a:rPr lang="en-US" dirty="0" smtClean="0"/>
              <a:t>Performance</a:t>
            </a:r>
          </a:p>
          <a:p>
            <a:r>
              <a:rPr lang="en-US" dirty="0" smtClean="0"/>
              <a:t>Summary</a:t>
            </a:r>
            <a:endParaRPr lang="en-US" dirty="0"/>
          </a:p>
        </p:txBody>
      </p:sp>
      <p:sp>
        <p:nvSpPr>
          <p:cNvPr id="35" name="Title 34"/>
          <p:cNvSpPr>
            <a:spLocks noGrp="1"/>
          </p:cNvSpPr>
          <p:nvPr>
            <p:ph type="title"/>
          </p:nvPr>
        </p:nvSpPr>
        <p:spPr/>
        <p:txBody>
          <a:bodyPr/>
          <a:lstStyle/>
          <a:p>
            <a:r>
              <a:rPr lang="en-US" dirty="0" smtClean="0"/>
              <a:t>Outline</a:t>
            </a:r>
            <a:endParaRPr lang="en-US" dirty="0"/>
          </a:p>
        </p:txBody>
      </p:sp>
      <p:sp>
        <p:nvSpPr>
          <p:cNvPr id="9" name="AutoShape 7"/>
          <p:cNvSpPr>
            <a:spLocks noChangeArrowheads="1"/>
          </p:cNvSpPr>
          <p:nvPr/>
        </p:nvSpPr>
        <p:spPr bwMode="auto">
          <a:xfrm>
            <a:off x="1078169" y="1634507"/>
            <a:ext cx="571500" cy="317500"/>
          </a:xfrm>
          <a:prstGeom prst="rightArrow">
            <a:avLst>
              <a:gd name="adj1" fmla="val 50000"/>
              <a:gd name="adj2" fmla="val 65000"/>
            </a:avLst>
          </a:prstGeom>
          <a:solidFill>
            <a:schemeClr val="hlink"/>
          </a:solidFill>
          <a:ln w="12700">
            <a:noFill/>
            <a:miter lim="800000"/>
            <a:headEnd type="none" w="sm" len="sm"/>
            <a:tailEnd type="none" w="sm" len="sm"/>
          </a:ln>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35"/>
          <p:cNvSpPr>
            <a:spLocks noGrp="1"/>
          </p:cNvSpPr>
          <p:nvPr>
            <p:ph sz="quarter" idx="10"/>
          </p:nvPr>
        </p:nvSpPr>
        <p:spPr>
          <a:xfrm>
            <a:off x="1676400" y="1600199"/>
            <a:ext cx="7853680" cy="5340005"/>
          </a:xfrm>
        </p:spPr>
        <p:txBody>
          <a:bodyPr/>
          <a:lstStyle/>
          <a:p>
            <a:r>
              <a:rPr lang="en-US" dirty="0" smtClean="0"/>
              <a:t>Introduction</a:t>
            </a:r>
          </a:p>
          <a:p>
            <a:pPr>
              <a:defRPr/>
            </a:pPr>
            <a:r>
              <a:rPr lang="en-US" dirty="0"/>
              <a:t>B</a:t>
            </a:r>
            <a:r>
              <a:rPr lang="en-US" baseline="30000" dirty="0">
                <a:sym typeface="Symbol" charset="0"/>
              </a:rPr>
              <a:t></a:t>
            </a:r>
            <a:r>
              <a:rPr lang="en-US" baseline="30000" dirty="0"/>
              <a:t>K</a:t>
            </a:r>
            <a:r>
              <a:rPr lang="en-US" dirty="0"/>
              <a:t> Graphs</a:t>
            </a:r>
          </a:p>
          <a:p>
            <a:pPr>
              <a:defRPr/>
            </a:pPr>
            <a:r>
              <a:rPr lang="en-US" dirty="0">
                <a:solidFill>
                  <a:srgbClr val="000000"/>
                </a:solidFill>
              </a:rPr>
              <a:t>(B+I)</a:t>
            </a:r>
            <a:r>
              <a:rPr lang="en-US" baseline="30000" dirty="0">
                <a:solidFill>
                  <a:srgbClr val="000000"/>
                </a:solidFill>
                <a:sym typeface="Symbol" charset="0"/>
              </a:rPr>
              <a:t></a:t>
            </a:r>
            <a:r>
              <a:rPr lang="en-US" baseline="30000" dirty="0">
                <a:solidFill>
                  <a:srgbClr val="000000"/>
                </a:solidFill>
              </a:rPr>
              <a:t>K</a:t>
            </a:r>
            <a:r>
              <a:rPr lang="en-US" dirty="0">
                <a:solidFill>
                  <a:srgbClr val="000000"/>
                </a:solidFill>
              </a:rPr>
              <a:t> Graphs</a:t>
            </a:r>
          </a:p>
          <a:p>
            <a:r>
              <a:rPr lang="en-US" dirty="0" smtClean="0"/>
              <a:t>Performance</a:t>
            </a:r>
          </a:p>
          <a:p>
            <a:pPr lvl="1"/>
            <a:r>
              <a:rPr lang="en-US" dirty="0" smtClean="0"/>
              <a:t>Insert</a:t>
            </a:r>
          </a:p>
          <a:p>
            <a:pPr lvl="1"/>
            <a:r>
              <a:rPr lang="en-US" dirty="0" smtClean="0"/>
              <a:t>Query</a:t>
            </a:r>
          </a:p>
          <a:p>
            <a:pPr lvl="1"/>
            <a:r>
              <a:rPr lang="en-US" dirty="0" smtClean="0"/>
              <a:t>Matrix multiply</a:t>
            </a:r>
          </a:p>
          <a:p>
            <a:r>
              <a:rPr lang="en-US" dirty="0" smtClean="0"/>
              <a:t>Summary</a:t>
            </a:r>
            <a:endParaRPr lang="en-US" dirty="0"/>
          </a:p>
        </p:txBody>
      </p:sp>
      <p:sp>
        <p:nvSpPr>
          <p:cNvPr id="35" name="Title 34"/>
          <p:cNvSpPr>
            <a:spLocks noGrp="1"/>
          </p:cNvSpPr>
          <p:nvPr>
            <p:ph type="title"/>
          </p:nvPr>
        </p:nvSpPr>
        <p:spPr/>
        <p:txBody>
          <a:bodyPr/>
          <a:lstStyle/>
          <a:p>
            <a:r>
              <a:rPr lang="en-US" dirty="0" smtClean="0"/>
              <a:t>Outline</a:t>
            </a:r>
            <a:endParaRPr lang="en-US" dirty="0"/>
          </a:p>
        </p:txBody>
      </p:sp>
      <p:sp>
        <p:nvSpPr>
          <p:cNvPr id="9" name="AutoShape 7"/>
          <p:cNvSpPr>
            <a:spLocks noChangeArrowheads="1"/>
          </p:cNvSpPr>
          <p:nvPr/>
        </p:nvSpPr>
        <p:spPr bwMode="auto">
          <a:xfrm>
            <a:off x="1078169" y="3243160"/>
            <a:ext cx="571500" cy="317500"/>
          </a:xfrm>
          <a:prstGeom prst="rightArrow">
            <a:avLst>
              <a:gd name="adj1" fmla="val 50000"/>
              <a:gd name="adj2" fmla="val 65000"/>
            </a:avLst>
          </a:prstGeom>
          <a:solidFill>
            <a:schemeClr val="hlink"/>
          </a:solidFill>
          <a:ln w="12700">
            <a:noFill/>
            <a:miter lim="800000"/>
            <a:headEnd type="none" w="sm" len="sm"/>
            <a:tailEnd type="none" w="sm" len="sm"/>
          </a:ln>
        </p:spPr>
        <p:txBody>
          <a:bodyPr wrap="none" anchor="ctr"/>
          <a:lstStyle/>
          <a:p>
            <a:endParaRPr lang="en-US"/>
          </a:p>
        </p:txBody>
      </p:sp>
    </p:spTree>
    <p:extLst>
      <p:ext uri="{BB962C8B-B14F-4D97-AF65-F5344CB8AC3E}">
        <p14:creationId xmlns:p14="http://schemas.microsoft.com/office/powerpoint/2010/main" val="293399935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fig6-database-total-put-rate2.png"/>
          <p:cNvPicPr>
            <a:picLocks noChangeAspect="1"/>
          </p:cNvPicPr>
          <p:nvPr/>
        </p:nvPicPr>
        <p:blipFill>
          <a:blip r:embed="rId3" cstate="print">
            <a:clrChange>
              <a:clrFrom>
                <a:srgbClr val="FFFFFF"/>
              </a:clrFrom>
              <a:clrTo>
                <a:srgbClr val="FFFFFF">
                  <a:alpha val="0"/>
                </a:srgbClr>
              </a:clrTo>
            </a:clrChange>
          </a:blip>
          <a:stretch>
            <a:fillRect/>
          </a:stretch>
        </p:blipFill>
        <p:spPr>
          <a:xfrm>
            <a:off x="729225" y="1441775"/>
            <a:ext cx="8599950" cy="5730861"/>
          </a:xfrm>
          <a:prstGeom prst="rect">
            <a:avLst/>
          </a:prstGeom>
        </p:spPr>
      </p:pic>
      <p:sp>
        <p:nvSpPr>
          <p:cNvPr id="3" name="Title 2"/>
          <p:cNvSpPr>
            <a:spLocks noGrp="1"/>
          </p:cNvSpPr>
          <p:nvPr>
            <p:ph type="title"/>
          </p:nvPr>
        </p:nvSpPr>
        <p:spPr/>
        <p:txBody>
          <a:bodyPr/>
          <a:lstStyle/>
          <a:p>
            <a:r>
              <a:rPr lang="en-US" dirty="0" err="1" smtClean="0"/>
              <a:t>Accumulo</a:t>
            </a:r>
            <a:r>
              <a:rPr lang="en-US" dirty="0" smtClean="0"/>
              <a:t> Data Ingestion Scalability</a:t>
            </a:r>
            <a:br>
              <a:rPr lang="en-US" dirty="0" smtClean="0"/>
            </a:br>
            <a:r>
              <a:rPr lang="en-US" sz="2700" dirty="0" err="1"/>
              <a:t>pMATLAB</a:t>
            </a:r>
            <a:r>
              <a:rPr lang="en-US" sz="2700" dirty="0"/>
              <a:t> Application Using D4M</a:t>
            </a:r>
          </a:p>
        </p:txBody>
      </p:sp>
    </p:spTree>
    <p:extLst>
      <p:ext uri="{BB962C8B-B14F-4D97-AF65-F5344CB8AC3E}">
        <p14:creationId xmlns:p14="http://schemas.microsoft.com/office/powerpoint/2010/main" val="124359692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fig6-database-total-put-rate2.png"/>
          <p:cNvPicPr>
            <a:picLocks noChangeAspect="1"/>
          </p:cNvPicPr>
          <p:nvPr/>
        </p:nvPicPr>
        <p:blipFill>
          <a:blip r:embed="rId3" cstate="print"/>
          <a:stretch>
            <a:fillRect/>
          </a:stretch>
        </p:blipFill>
        <p:spPr>
          <a:xfrm>
            <a:off x="729225" y="1588024"/>
            <a:ext cx="8599950" cy="5438363"/>
          </a:xfrm>
          <a:prstGeom prst="rect">
            <a:avLst/>
          </a:prstGeom>
        </p:spPr>
      </p:pic>
      <p:sp>
        <p:nvSpPr>
          <p:cNvPr id="3" name="Title 2"/>
          <p:cNvSpPr>
            <a:spLocks noGrp="1"/>
          </p:cNvSpPr>
          <p:nvPr>
            <p:ph type="title"/>
          </p:nvPr>
        </p:nvSpPr>
        <p:spPr/>
        <p:txBody>
          <a:bodyPr/>
          <a:lstStyle/>
          <a:p>
            <a:r>
              <a:rPr lang="en-US" dirty="0" smtClean="0"/>
              <a:t>Effect of Pre-Split</a:t>
            </a:r>
            <a:endParaRPr lang="en-US" sz="2700" dirty="0"/>
          </a:p>
        </p:txBody>
      </p:sp>
      <p:sp>
        <p:nvSpPr>
          <p:cNvPr id="4" name="TextBox 3"/>
          <p:cNvSpPr txBox="1"/>
          <p:nvPr/>
        </p:nvSpPr>
        <p:spPr>
          <a:xfrm>
            <a:off x="2780409" y="1270634"/>
            <a:ext cx="4506220" cy="453458"/>
          </a:xfrm>
          <a:prstGeom prst="rect">
            <a:avLst/>
          </a:prstGeom>
          <a:solidFill>
            <a:srgbClr val="AED9FF"/>
          </a:solidFill>
          <a:ln w="12700">
            <a:solidFill>
              <a:schemeClr val="tx1"/>
            </a:solidFill>
          </a:ln>
        </p:spPr>
        <p:txBody>
          <a:bodyPr wrap="square" lIns="101882" tIns="50941" rIns="101882" bIns="50941" rtlCol="0">
            <a:spAutoFit/>
          </a:bodyPr>
          <a:lstStyle/>
          <a:p>
            <a:pPr algn="ctr"/>
            <a:r>
              <a:rPr lang="en-US" sz="2200" b="1" dirty="0" err="1"/>
              <a:t>Accumulo</a:t>
            </a:r>
            <a:r>
              <a:rPr lang="en-US" sz="2200" b="1" dirty="0"/>
              <a:t> with 8 tablet servers</a:t>
            </a:r>
          </a:p>
        </p:txBody>
      </p:sp>
    </p:spTree>
    <p:extLst>
      <p:ext uri="{BB962C8B-B14F-4D97-AF65-F5344CB8AC3E}">
        <p14:creationId xmlns:p14="http://schemas.microsoft.com/office/powerpoint/2010/main" val="71563801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fig6-database-total-put-rate2.png"/>
          <p:cNvPicPr>
            <a:picLocks noChangeAspect="1"/>
          </p:cNvPicPr>
          <p:nvPr/>
        </p:nvPicPr>
        <p:blipFill>
          <a:blip r:embed="rId3" cstate="print"/>
          <a:stretch>
            <a:fillRect/>
          </a:stretch>
        </p:blipFill>
        <p:spPr>
          <a:xfrm>
            <a:off x="729225" y="1719721"/>
            <a:ext cx="8599950" cy="5174968"/>
          </a:xfrm>
          <a:prstGeom prst="rect">
            <a:avLst/>
          </a:prstGeom>
        </p:spPr>
      </p:pic>
      <p:sp>
        <p:nvSpPr>
          <p:cNvPr id="3" name="Title 2"/>
          <p:cNvSpPr>
            <a:spLocks noGrp="1"/>
          </p:cNvSpPr>
          <p:nvPr>
            <p:ph type="title"/>
          </p:nvPr>
        </p:nvSpPr>
        <p:spPr/>
        <p:txBody>
          <a:bodyPr/>
          <a:lstStyle/>
          <a:p>
            <a:r>
              <a:rPr lang="en-US" dirty="0" smtClean="0"/>
              <a:t>Effect of Ingestion Block Size</a:t>
            </a:r>
            <a:endParaRPr lang="en-US" sz="2700" dirty="0"/>
          </a:p>
        </p:txBody>
      </p:sp>
      <p:sp>
        <p:nvSpPr>
          <p:cNvPr id="5" name="TextBox 4"/>
          <p:cNvSpPr txBox="1"/>
          <p:nvPr/>
        </p:nvSpPr>
        <p:spPr>
          <a:xfrm>
            <a:off x="2780409" y="1270634"/>
            <a:ext cx="4506220" cy="453458"/>
          </a:xfrm>
          <a:prstGeom prst="rect">
            <a:avLst/>
          </a:prstGeom>
          <a:solidFill>
            <a:srgbClr val="AED9FF"/>
          </a:solidFill>
          <a:ln w="12700">
            <a:solidFill>
              <a:schemeClr val="tx1"/>
            </a:solidFill>
          </a:ln>
        </p:spPr>
        <p:txBody>
          <a:bodyPr wrap="square" lIns="101882" tIns="50941" rIns="101882" bIns="50941" rtlCol="0">
            <a:spAutoFit/>
          </a:bodyPr>
          <a:lstStyle/>
          <a:p>
            <a:pPr algn="ctr"/>
            <a:r>
              <a:rPr lang="en-US" sz="2200" b="1" dirty="0" err="1"/>
              <a:t>Accumulo</a:t>
            </a:r>
            <a:r>
              <a:rPr lang="en-US" sz="2200" b="1" dirty="0"/>
              <a:t> with 8 tablet servers</a:t>
            </a:r>
          </a:p>
        </p:txBody>
      </p:sp>
    </p:spTree>
    <p:extLst>
      <p:ext uri="{BB962C8B-B14F-4D97-AF65-F5344CB8AC3E}">
        <p14:creationId xmlns:p14="http://schemas.microsoft.com/office/powerpoint/2010/main" val="295428794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Accumulo</a:t>
            </a:r>
            <a:r>
              <a:rPr lang="en-US" dirty="0" smtClean="0"/>
              <a:t> Ingestion Scalability Study</a:t>
            </a:r>
            <a:br>
              <a:rPr lang="en-US" dirty="0" smtClean="0"/>
            </a:br>
            <a:r>
              <a:rPr lang="en-US" sz="2700" dirty="0" err="1"/>
              <a:t>LLGrid</a:t>
            </a:r>
            <a:r>
              <a:rPr lang="en-US" sz="2700" dirty="0"/>
              <a:t> </a:t>
            </a:r>
            <a:r>
              <a:rPr lang="en-US" sz="2700" dirty="0" err="1"/>
              <a:t>MapReduce</a:t>
            </a:r>
            <a:r>
              <a:rPr lang="en-US" sz="2700" dirty="0"/>
              <a:t> With A Python Application</a:t>
            </a:r>
          </a:p>
        </p:txBody>
      </p:sp>
      <p:pic>
        <p:nvPicPr>
          <p:cNvPr id="4" name="Picture 3" descr="fig5-accumulo-scalability-study2.png"/>
          <p:cNvPicPr>
            <a:picLocks noChangeAspect="1"/>
          </p:cNvPicPr>
          <p:nvPr/>
        </p:nvPicPr>
        <p:blipFill>
          <a:blip r:embed="rId3" cstate="print"/>
          <a:stretch>
            <a:fillRect/>
          </a:stretch>
        </p:blipFill>
        <p:spPr>
          <a:xfrm>
            <a:off x="618574" y="1636085"/>
            <a:ext cx="8811177" cy="5471781"/>
          </a:xfrm>
          <a:prstGeom prst="rect">
            <a:avLst/>
          </a:prstGeom>
        </p:spPr>
      </p:pic>
      <p:sp>
        <p:nvSpPr>
          <p:cNvPr id="5" name="TextBox 4"/>
          <p:cNvSpPr txBox="1"/>
          <p:nvPr/>
        </p:nvSpPr>
        <p:spPr>
          <a:xfrm>
            <a:off x="2556510" y="2968626"/>
            <a:ext cx="2200275" cy="732508"/>
          </a:xfrm>
          <a:prstGeom prst="rect">
            <a:avLst/>
          </a:prstGeom>
          <a:solidFill>
            <a:schemeClr val="bg1"/>
          </a:solidFill>
          <a:ln w="12700">
            <a:solidFill>
              <a:schemeClr val="tx1"/>
            </a:solidFill>
          </a:ln>
        </p:spPr>
        <p:txBody>
          <a:bodyPr wrap="square" lIns="101882" tIns="50941" rIns="101882" bIns="50941" rtlCol="0">
            <a:spAutoFit/>
          </a:bodyPr>
          <a:lstStyle/>
          <a:p>
            <a:pPr marL="382059" indent="-382059" algn="r"/>
            <a:r>
              <a:rPr lang="en-US" b="1" dirty="0" smtClean="0"/>
              <a:t>Data #1: </a:t>
            </a:r>
          </a:p>
          <a:p>
            <a:pPr marL="382059" indent="-382059" algn="r"/>
            <a:r>
              <a:rPr lang="en-US" b="1" dirty="0" smtClean="0"/>
              <a:t>5 GB of 200 files</a:t>
            </a:r>
          </a:p>
        </p:txBody>
      </p:sp>
      <p:sp>
        <p:nvSpPr>
          <p:cNvPr id="6" name="Right Brace 5"/>
          <p:cNvSpPr/>
          <p:nvPr/>
        </p:nvSpPr>
        <p:spPr>
          <a:xfrm rot="13957198">
            <a:off x="4707717" y="1703297"/>
            <a:ext cx="345440" cy="4337720"/>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lIns="101882" tIns="50941" rIns="101882" bIns="50941" rtlCol="0" anchor="ctr"/>
          <a:lstStyle/>
          <a:p>
            <a:pPr algn="ctr"/>
            <a:endParaRPr lang="en-US"/>
          </a:p>
        </p:txBody>
      </p:sp>
      <p:sp>
        <p:nvSpPr>
          <p:cNvPr id="7" name="TextBox 6"/>
          <p:cNvSpPr txBox="1"/>
          <p:nvPr/>
        </p:nvSpPr>
        <p:spPr>
          <a:xfrm>
            <a:off x="6993467" y="3119756"/>
            <a:ext cx="2006706" cy="1026207"/>
          </a:xfrm>
          <a:prstGeom prst="rect">
            <a:avLst/>
          </a:prstGeom>
          <a:solidFill>
            <a:schemeClr val="bg1"/>
          </a:solidFill>
          <a:ln w="12700">
            <a:solidFill>
              <a:schemeClr val="tx1"/>
            </a:solidFill>
          </a:ln>
        </p:spPr>
        <p:txBody>
          <a:bodyPr wrap="square" lIns="101882" tIns="50941" rIns="101882" bIns="50941" rtlCol="0">
            <a:spAutoFit/>
          </a:bodyPr>
          <a:lstStyle/>
          <a:p>
            <a:pPr marL="382059" indent="-382059" algn="r"/>
            <a:r>
              <a:rPr lang="en-US" b="1" dirty="0" smtClean="0"/>
              <a:t>Data #2: </a:t>
            </a:r>
          </a:p>
          <a:p>
            <a:pPr marL="382059" indent="-382059" algn="r"/>
            <a:r>
              <a:rPr lang="en-US" b="1" dirty="0" smtClean="0"/>
              <a:t>30 GB of 1000 files</a:t>
            </a:r>
          </a:p>
        </p:txBody>
      </p:sp>
      <p:sp>
        <p:nvSpPr>
          <p:cNvPr id="8" name="Right Brace 7"/>
          <p:cNvSpPr/>
          <p:nvPr/>
        </p:nvSpPr>
        <p:spPr>
          <a:xfrm rot="4777617">
            <a:off x="7608910" y="2513462"/>
            <a:ext cx="345440" cy="712153"/>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lIns="101882" tIns="50941" rIns="101882" bIns="50941" rtlCol="0" anchor="ctr"/>
          <a:lstStyle/>
          <a:p>
            <a:pPr algn="ctr"/>
            <a:endParaRPr lang="en-US"/>
          </a:p>
        </p:txBody>
      </p:sp>
      <p:sp>
        <p:nvSpPr>
          <p:cNvPr id="9" name="Rectangular Callout 8"/>
          <p:cNvSpPr/>
          <p:nvPr/>
        </p:nvSpPr>
        <p:spPr>
          <a:xfrm>
            <a:off x="8256270" y="1673226"/>
            <a:ext cx="1100138" cy="485775"/>
          </a:xfrm>
          <a:prstGeom prst="wedgeRectCallout">
            <a:avLst>
              <a:gd name="adj1" fmla="val -65595"/>
              <a:gd name="adj2" fmla="val 1091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1882" tIns="50941" rIns="101882" bIns="50941" rtlCol="0" anchor="ctr"/>
          <a:lstStyle/>
          <a:p>
            <a:pPr algn="ctr"/>
            <a:r>
              <a:rPr lang="en-US" sz="1600" b="1" dirty="0">
                <a:solidFill>
                  <a:schemeClr val="tx1"/>
                </a:solidFill>
              </a:rPr>
              <a:t>4 Mil e/s</a:t>
            </a:r>
          </a:p>
        </p:txBody>
      </p:sp>
      <p:sp>
        <p:nvSpPr>
          <p:cNvPr id="11" name="TextBox 10"/>
          <p:cNvSpPr txBox="1"/>
          <p:nvPr/>
        </p:nvSpPr>
        <p:spPr>
          <a:xfrm>
            <a:off x="812802" y="1209040"/>
            <a:ext cx="8568267" cy="410654"/>
          </a:xfrm>
          <a:prstGeom prst="rect">
            <a:avLst/>
          </a:prstGeom>
          <a:solidFill>
            <a:schemeClr val="accent4">
              <a:lumMod val="20000"/>
              <a:lumOff val="80000"/>
            </a:schemeClr>
          </a:solidFill>
          <a:ln w="12700">
            <a:solidFill>
              <a:schemeClr val="tx1"/>
            </a:solidFill>
          </a:ln>
          <a:effectLst>
            <a:outerShdw blurRad="50800" dist="38100" dir="2700000" algn="tl" rotWithShape="0">
              <a:prstClr val="black">
                <a:alpha val="40000"/>
              </a:prstClr>
            </a:outerShdw>
          </a:effectLst>
        </p:spPr>
        <p:txBody>
          <a:bodyPr wrap="square" lIns="101882" tIns="50941" rIns="101882" bIns="50941" rtlCol="0">
            <a:spAutoFit/>
          </a:bodyPr>
          <a:lstStyle/>
          <a:p>
            <a:pPr marL="382059" indent="-382059" algn="ctr"/>
            <a:r>
              <a:rPr lang="en-US" b="1" dirty="0" err="1" smtClean="0"/>
              <a:t>Accumulo</a:t>
            </a:r>
            <a:r>
              <a:rPr lang="en-US" b="1" dirty="0" smtClean="0"/>
              <a:t> Database: 1 Master + 7 Tablet servers (24 cores/each)</a:t>
            </a:r>
          </a:p>
        </p:txBody>
      </p:sp>
    </p:spTree>
    <p:extLst>
      <p:ext uri="{BB962C8B-B14F-4D97-AF65-F5344CB8AC3E}">
        <p14:creationId xmlns:p14="http://schemas.microsoft.com/office/powerpoint/2010/main" val="268806253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Accumulo</a:t>
            </a:r>
            <a:r>
              <a:rPr lang="en-US" dirty="0" smtClean="0"/>
              <a:t> Row Query Time</a:t>
            </a:r>
            <a:br>
              <a:rPr lang="en-US" dirty="0" smtClean="0"/>
            </a:br>
            <a:r>
              <a:rPr lang="en-US" sz="2700" dirty="0"/>
              <a:t> </a:t>
            </a:r>
            <a:r>
              <a:rPr lang="en-US" sz="2700" dirty="0" err="1"/>
              <a:t>pMATLAB</a:t>
            </a:r>
            <a:r>
              <a:rPr lang="en-US" sz="2700" dirty="0"/>
              <a:t> Application Using D4M</a:t>
            </a:r>
          </a:p>
        </p:txBody>
      </p:sp>
      <p:pic>
        <p:nvPicPr>
          <p:cNvPr id="3" name="Picture 2" descr="fig9-database-col-query-time2.png"/>
          <p:cNvPicPr>
            <a:picLocks noChangeAspect="1"/>
          </p:cNvPicPr>
          <p:nvPr/>
        </p:nvPicPr>
        <p:blipFill>
          <a:blip r:embed="rId3" cstate="print"/>
          <a:stretch>
            <a:fillRect/>
          </a:stretch>
        </p:blipFill>
        <p:spPr>
          <a:xfrm>
            <a:off x="963995" y="1418026"/>
            <a:ext cx="8130408" cy="5368149"/>
          </a:xfrm>
          <a:prstGeom prst="rect">
            <a:avLst/>
          </a:prstGeom>
        </p:spPr>
      </p:pic>
    </p:spTree>
    <p:extLst>
      <p:ext uri="{BB962C8B-B14F-4D97-AF65-F5344CB8AC3E}">
        <p14:creationId xmlns:p14="http://schemas.microsoft.com/office/powerpoint/2010/main" val="378633064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Accumulo</a:t>
            </a:r>
            <a:r>
              <a:rPr lang="en-US" dirty="0" smtClean="0"/>
              <a:t> Column Query Time</a:t>
            </a:r>
            <a:br>
              <a:rPr lang="en-US" dirty="0" smtClean="0"/>
            </a:br>
            <a:r>
              <a:rPr lang="en-US" sz="2700" dirty="0"/>
              <a:t> </a:t>
            </a:r>
            <a:r>
              <a:rPr lang="en-US" sz="2700" dirty="0" err="1"/>
              <a:t>pMATLAB</a:t>
            </a:r>
            <a:r>
              <a:rPr lang="en-US" sz="2700" dirty="0"/>
              <a:t> Application Using D4M</a:t>
            </a:r>
          </a:p>
        </p:txBody>
      </p:sp>
      <p:pic>
        <p:nvPicPr>
          <p:cNvPr id="3" name="Picture 2" descr="fig9-database-col-query-time2.png"/>
          <p:cNvPicPr>
            <a:picLocks noChangeAspect="1"/>
          </p:cNvPicPr>
          <p:nvPr/>
        </p:nvPicPr>
        <p:blipFill>
          <a:blip r:embed="rId3" cstate="print"/>
          <a:stretch>
            <a:fillRect/>
          </a:stretch>
        </p:blipFill>
        <p:spPr>
          <a:xfrm>
            <a:off x="930394" y="1418026"/>
            <a:ext cx="8197613" cy="5368149"/>
          </a:xfrm>
          <a:prstGeom prst="rect">
            <a:avLst/>
          </a:prstGeom>
        </p:spPr>
      </p:pic>
    </p:spTree>
    <p:extLst>
      <p:ext uri="{BB962C8B-B14F-4D97-AF65-F5344CB8AC3E}">
        <p14:creationId xmlns:p14="http://schemas.microsoft.com/office/powerpoint/2010/main" val="40800582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7" name="Picture 1" descr="AssocMatmulPerformance.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865" y="1133683"/>
            <a:ext cx="6223635" cy="500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2" name="Title 1"/>
          <p:cNvSpPr>
            <a:spLocks noGrp="1"/>
          </p:cNvSpPr>
          <p:nvPr>
            <p:ph type="title"/>
          </p:nvPr>
        </p:nvSpPr>
        <p:spPr/>
        <p:txBody>
          <a:bodyPr/>
          <a:lstStyle/>
          <a:p>
            <a:pPr>
              <a:defRPr/>
            </a:pPr>
            <a:r>
              <a:rPr lang="en-US" dirty="0" smtClean="0">
                <a:latin typeface="Arial" charset="0"/>
                <a:ea typeface="ＭＳ Ｐゴシック" charset="0"/>
                <a:cs typeface="+mj-cs"/>
              </a:rPr>
              <a:t>Matrix Multiply </a:t>
            </a:r>
            <a:r>
              <a:rPr dirty="0" smtClean="0">
                <a:latin typeface="Arial" charset="0"/>
                <a:ea typeface="ＭＳ Ｐゴシック" charset="0"/>
                <a:cs typeface="+mj-cs"/>
              </a:rPr>
              <a:t>Performance</a:t>
            </a:r>
            <a:endParaRPr dirty="0">
              <a:latin typeface="Arial" charset="0"/>
              <a:ea typeface="ＭＳ Ｐゴシック" charset="0"/>
              <a:cs typeface="+mj-cs"/>
            </a:endParaRPr>
          </a:p>
        </p:txBody>
      </p:sp>
      <p:sp>
        <p:nvSpPr>
          <p:cNvPr id="90" name="Rectangle 89"/>
          <p:cNvSpPr>
            <a:spLocks noChangeArrowheads="1"/>
          </p:cNvSpPr>
          <p:nvPr/>
        </p:nvSpPr>
        <p:spPr bwMode="auto">
          <a:xfrm>
            <a:off x="6873240" y="1378371"/>
            <a:ext cx="2933700" cy="703041"/>
          </a:xfrm>
          <a:prstGeom prst="rect">
            <a:avLst/>
          </a:prstGeom>
          <a:solidFill>
            <a:schemeClr val="bg1"/>
          </a:solidFill>
          <a:ln w="9525">
            <a:solidFill>
              <a:schemeClr val="tx1"/>
            </a:solidFill>
            <a:miter lim="800000"/>
            <a:headEnd/>
            <a:tailEnd/>
          </a:ln>
          <a:effectLst>
            <a:outerShdw blurRad="63500" dist="38100" dir="2700000" algn="tl" rotWithShape="0">
              <a:srgbClr val="000000">
                <a:alpha val="39999"/>
              </a:srgbClr>
            </a:outerShdw>
          </a:effectLst>
        </p:spPr>
        <p:txBody>
          <a:bodyPr lIns="101882" tIns="50941" rIns="101882" bIns="50941">
            <a:spAutoFit/>
          </a:bodyPr>
          <a:lstStyle/>
          <a:p>
            <a:pPr>
              <a:defRPr/>
            </a:pPr>
            <a:r>
              <a:rPr lang="en-US" sz="1300" b="1" u="sng" dirty="0"/>
              <a:t>Dense Linear Algebra</a:t>
            </a:r>
          </a:p>
          <a:p>
            <a:pPr>
              <a:defRPr/>
            </a:pPr>
            <a:r>
              <a:rPr lang="en-US" sz="1300" b="1" dirty="0"/>
              <a:t>~100% Efficient.</a:t>
            </a:r>
          </a:p>
          <a:p>
            <a:pPr>
              <a:defRPr/>
            </a:pPr>
            <a:r>
              <a:rPr lang="en-US" sz="1300" b="1" dirty="0"/>
              <a:t>What COTS is designed to do.</a:t>
            </a:r>
          </a:p>
        </p:txBody>
      </p:sp>
      <p:cxnSp>
        <p:nvCxnSpPr>
          <p:cNvPr id="20569" name="Straight Arrow Connector 90"/>
          <p:cNvCxnSpPr>
            <a:cxnSpLocks noChangeShapeType="1"/>
            <a:stCxn id="90" idx="1"/>
          </p:cNvCxnSpPr>
          <p:nvPr/>
        </p:nvCxnSpPr>
        <p:spPr bwMode="auto">
          <a:xfrm flipH="1" flipV="1">
            <a:off x="6076950" y="1407158"/>
            <a:ext cx="796290" cy="322734"/>
          </a:xfrm>
          <a:prstGeom prst="straightConnector1">
            <a:avLst/>
          </a:prstGeom>
          <a:noFill/>
          <a:ln w="12700">
            <a:solidFill>
              <a:schemeClr val="accent1">
                <a:lumMod val="75000"/>
              </a:schemeClr>
            </a:solidFill>
            <a:round/>
            <a:headEnd/>
            <a:tailEnd type="triangle" w="med" len="med"/>
          </a:ln>
          <a:effectLst>
            <a:outerShdw blurRad="50800" dist="38100" dir="2700000" algn="tl" rotWithShape="0">
              <a:prstClr val="black">
                <a:alpha val="40000"/>
              </a:prstClr>
            </a:outerShdw>
          </a:effectLst>
        </p:spPr>
      </p:cxnSp>
      <p:sp>
        <p:nvSpPr>
          <p:cNvPr id="95" name="Rectangle 94"/>
          <p:cNvSpPr>
            <a:spLocks noChangeArrowheads="1"/>
          </p:cNvSpPr>
          <p:nvPr/>
        </p:nvSpPr>
        <p:spPr bwMode="auto">
          <a:xfrm>
            <a:off x="6873240" y="3364651"/>
            <a:ext cx="2933700" cy="703041"/>
          </a:xfrm>
          <a:prstGeom prst="rect">
            <a:avLst/>
          </a:prstGeom>
          <a:solidFill>
            <a:schemeClr val="bg1"/>
          </a:solidFill>
          <a:ln w="9525">
            <a:solidFill>
              <a:schemeClr val="tx1"/>
            </a:solidFill>
            <a:miter lim="800000"/>
            <a:headEnd/>
            <a:tailEnd/>
          </a:ln>
          <a:effectLst>
            <a:outerShdw blurRad="63500" dist="38100" dir="2700000" algn="tl" rotWithShape="0">
              <a:srgbClr val="000000">
                <a:alpha val="39999"/>
              </a:srgbClr>
            </a:outerShdw>
          </a:effectLst>
        </p:spPr>
        <p:txBody>
          <a:bodyPr lIns="101882" tIns="50941" rIns="101882" bIns="50941">
            <a:spAutoFit/>
          </a:bodyPr>
          <a:lstStyle/>
          <a:p>
            <a:pPr>
              <a:defRPr/>
            </a:pPr>
            <a:r>
              <a:rPr lang="en-US" sz="1300" b="1" u="sng" dirty="0"/>
              <a:t>Sparse Linear Algebra</a:t>
            </a:r>
          </a:p>
          <a:p>
            <a:pPr>
              <a:defRPr/>
            </a:pPr>
            <a:r>
              <a:rPr lang="en-US" sz="1300" b="1" dirty="0"/>
              <a:t>~0.1% Efficient.</a:t>
            </a:r>
          </a:p>
          <a:p>
            <a:pPr>
              <a:defRPr/>
            </a:pPr>
            <a:r>
              <a:rPr lang="en-US" sz="1300" b="1" dirty="0"/>
              <a:t>What network analysis requires.</a:t>
            </a:r>
          </a:p>
        </p:txBody>
      </p:sp>
      <p:cxnSp>
        <p:nvCxnSpPr>
          <p:cNvPr id="97" name="Straight Arrow Connector 90"/>
          <p:cNvCxnSpPr>
            <a:cxnSpLocks noChangeShapeType="1"/>
            <a:stCxn id="95" idx="1"/>
          </p:cNvCxnSpPr>
          <p:nvPr/>
        </p:nvCxnSpPr>
        <p:spPr bwMode="auto">
          <a:xfrm flipH="1" flipV="1">
            <a:off x="5783580" y="3623730"/>
            <a:ext cx="1089660" cy="92442"/>
          </a:xfrm>
          <a:prstGeom prst="straightConnector1">
            <a:avLst/>
          </a:prstGeom>
          <a:noFill/>
          <a:ln w="12700">
            <a:solidFill>
              <a:schemeClr val="accent1">
                <a:lumMod val="75000"/>
              </a:schemeClr>
            </a:solidFill>
            <a:round/>
            <a:headEnd/>
            <a:tailEnd type="triangle" w="med" len="med"/>
          </a:ln>
          <a:effectLst>
            <a:outerShdw blurRad="50800" dist="38100" dir="2700000" algn="tl" rotWithShape="0">
              <a:prstClr val="black">
                <a:alpha val="40000"/>
              </a:prstClr>
            </a:outerShdw>
          </a:effectLst>
        </p:spPr>
      </p:cxnSp>
      <p:sp>
        <p:nvSpPr>
          <p:cNvPr id="98" name="Rectangle 97"/>
          <p:cNvSpPr>
            <a:spLocks noChangeArrowheads="1"/>
          </p:cNvSpPr>
          <p:nvPr/>
        </p:nvSpPr>
        <p:spPr bwMode="auto">
          <a:xfrm>
            <a:off x="6873240" y="5178211"/>
            <a:ext cx="2933700" cy="703041"/>
          </a:xfrm>
          <a:prstGeom prst="rect">
            <a:avLst/>
          </a:prstGeom>
          <a:solidFill>
            <a:schemeClr val="bg1"/>
          </a:solidFill>
          <a:ln w="9525">
            <a:solidFill>
              <a:schemeClr val="tx1"/>
            </a:solidFill>
            <a:miter lim="800000"/>
            <a:headEnd/>
            <a:tailEnd/>
          </a:ln>
          <a:effectLst>
            <a:outerShdw blurRad="63500" dist="38100" dir="2700000" algn="tl" rotWithShape="0">
              <a:srgbClr val="000000">
                <a:alpha val="39999"/>
              </a:srgbClr>
            </a:outerShdw>
          </a:effectLst>
        </p:spPr>
        <p:txBody>
          <a:bodyPr lIns="101882" tIns="50941" rIns="101882" bIns="50941">
            <a:spAutoFit/>
          </a:bodyPr>
          <a:lstStyle/>
          <a:p>
            <a:pPr>
              <a:defRPr/>
            </a:pPr>
            <a:r>
              <a:rPr lang="en-US" sz="1300" b="1" u="sng" dirty="0"/>
              <a:t>Sparse String Correlation</a:t>
            </a:r>
          </a:p>
          <a:p>
            <a:pPr>
              <a:defRPr/>
            </a:pPr>
            <a:r>
              <a:rPr lang="en-US" sz="1300" b="1" dirty="0"/>
              <a:t>~0.001% Efficient.</a:t>
            </a:r>
          </a:p>
          <a:p>
            <a:pPr>
              <a:defRPr/>
            </a:pPr>
            <a:r>
              <a:rPr lang="en-US" sz="1300" b="1" dirty="0"/>
              <a:t>What semantic </a:t>
            </a:r>
            <a:r>
              <a:rPr lang="en-US" sz="1300" b="1"/>
              <a:t>analysis requires.</a:t>
            </a:r>
            <a:endParaRPr lang="en-US" sz="1300" b="1" dirty="0"/>
          </a:p>
        </p:txBody>
      </p:sp>
      <p:cxnSp>
        <p:nvCxnSpPr>
          <p:cNvPr id="99" name="Straight Arrow Connector 90"/>
          <p:cNvCxnSpPr>
            <a:cxnSpLocks noChangeShapeType="1"/>
            <a:stCxn id="98" idx="1"/>
          </p:cNvCxnSpPr>
          <p:nvPr/>
        </p:nvCxnSpPr>
        <p:spPr bwMode="auto">
          <a:xfrm flipH="1" flipV="1">
            <a:off x="5280660" y="5005490"/>
            <a:ext cx="1592580" cy="524242"/>
          </a:xfrm>
          <a:prstGeom prst="straightConnector1">
            <a:avLst/>
          </a:prstGeom>
          <a:noFill/>
          <a:ln w="12700">
            <a:solidFill>
              <a:schemeClr val="accent1">
                <a:lumMod val="75000"/>
              </a:schemeClr>
            </a:solidFill>
            <a:round/>
            <a:headEnd/>
            <a:tailEnd type="triangle" w="med" len="med"/>
          </a:ln>
          <a:effectLst>
            <a:outerShdw blurRad="50800" dist="38100" dir="2700000" algn="tl" rotWithShape="0">
              <a:prstClr val="black">
                <a:alpha val="40000"/>
              </a:prstClr>
            </a:outerShdw>
          </a:effectLst>
        </p:spPr>
      </p:cxnSp>
      <p:sp>
        <p:nvSpPr>
          <p:cNvPr id="50185" name="Rectangle 3"/>
          <p:cNvSpPr>
            <a:spLocks noChangeArrowheads="1"/>
          </p:cNvSpPr>
          <p:nvPr/>
        </p:nvSpPr>
        <p:spPr bwMode="auto">
          <a:xfrm>
            <a:off x="2083277" y="5712355"/>
            <a:ext cx="2509069" cy="3490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1882" tIns="50941" rIns="101882" bIns="50941">
            <a:spAutoFit/>
          </a:bodyPr>
          <a:lstStyle/>
          <a:p>
            <a:r>
              <a:rPr lang="en-US" sz="1600"/>
              <a:t>Fraction of Memory Used</a:t>
            </a:r>
          </a:p>
        </p:txBody>
      </p:sp>
      <p:sp>
        <p:nvSpPr>
          <p:cNvPr id="11" name="Content Placeholder 2"/>
          <p:cNvSpPr txBox="1">
            <a:spLocks/>
          </p:cNvSpPr>
          <p:nvPr/>
        </p:nvSpPr>
        <p:spPr bwMode="auto">
          <a:xfrm>
            <a:off x="502920" y="6045201"/>
            <a:ext cx="9104948" cy="1039918"/>
          </a:xfrm>
          <a:prstGeom prst="rect">
            <a:avLst/>
          </a:prstGeom>
          <a:solidFill>
            <a:srgbClr val="AED9FF"/>
          </a:solidFill>
          <a:ln w="12700">
            <a:solidFill>
              <a:schemeClr val="tx1"/>
            </a:solidFill>
            <a:miter lim="800000"/>
            <a:headEnd/>
            <a:tailEnd/>
          </a:ln>
          <a:effectLst>
            <a:outerShdw dist="38100" dir="2700000" algn="tl" rotWithShape="0">
              <a:schemeClr val="bg1">
                <a:lumMod val="65000"/>
              </a:schemeClr>
            </a:outerShdw>
          </a:effectLst>
        </p:spPr>
        <p:txBody>
          <a:bodyPr lIns="100821" tIns="49526" rIns="100821" bIns="49526"/>
          <a:lstStyle>
            <a:lvl1pPr marL="169863" indent="-169863">
              <a:lnSpc>
                <a:spcPct val="100000"/>
              </a:lnSpc>
              <a:spcBef>
                <a:spcPts val="600"/>
              </a:spcBef>
              <a:spcAft>
                <a:spcPts val="0"/>
              </a:spcAft>
              <a:defRPr sz="1400">
                <a:latin typeface="Arial" pitchFamily="34" charset="0"/>
                <a:cs typeface="Arial" pitchFamily="34" charset="0"/>
              </a:defRPr>
            </a:lvl1pPr>
            <a:lvl2pPr marL="457200" indent="-169863">
              <a:lnSpc>
                <a:spcPct val="100000"/>
              </a:lnSpc>
              <a:spcBef>
                <a:spcPts val="400"/>
              </a:spcBef>
              <a:spcAft>
                <a:spcPts val="0"/>
              </a:spcAft>
              <a:defRPr sz="1200">
                <a:latin typeface="Arial" pitchFamily="34" charset="0"/>
                <a:cs typeface="Arial" pitchFamily="34" charset="0"/>
              </a:defRPr>
            </a:lvl2pPr>
          </a:lstStyle>
          <a:p>
            <a:pPr>
              <a:lnSpc>
                <a:spcPct val="90000"/>
              </a:lnSpc>
              <a:spcBef>
                <a:spcPct val="25000"/>
              </a:spcBef>
              <a:buSzPct val="125000"/>
              <a:buFontTx/>
              <a:buChar char="•"/>
              <a:defRPr/>
            </a:pPr>
            <a:r>
              <a:rPr lang="en-US" sz="2000" b="1" dirty="0"/>
              <a:t>Sparse correlation (matrix multiply) is at the heart of graph algorithms</a:t>
            </a:r>
          </a:p>
          <a:p>
            <a:pPr>
              <a:lnSpc>
                <a:spcPct val="90000"/>
              </a:lnSpc>
              <a:spcBef>
                <a:spcPct val="25000"/>
              </a:spcBef>
              <a:buSzPct val="125000"/>
              <a:buFontTx/>
              <a:buChar char="•"/>
              <a:defRPr/>
            </a:pPr>
            <a:r>
              <a:rPr lang="en-US" sz="2000" b="1" dirty="0"/>
              <a:t>Huge efficiency gap between what COTS processors are designed to do and what we need them to do </a:t>
            </a:r>
            <a:r>
              <a:rPr lang="en-US" sz="2000" b="1" dirty="0">
                <a:sym typeface="Wingdings"/>
              </a:rPr>
              <a:t></a:t>
            </a:r>
            <a:endParaRPr lang="en-US" sz="1800" b="1" dirty="0"/>
          </a:p>
        </p:txBody>
      </p:sp>
      <p:sp>
        <p:nvSpPr>
          <p:cNvPr id="50187" name="Rectangle 13"/>
          <p:cNvSpPr>
            <a:spLocks noChangeArrowheads="1"/>
          </p:cNvSpPr>
          <p:nvPr/>
        </p:nvSpPr>
        <p:spPr bwMode="auto">
          <a:xfrm rot="-5400000">
            <a:off x="-1296293" y="3347529"/>
            <a:ext cx="2931360" cy="3490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1882" tIns="50941" rIns="101882" bIns="50941">
            <a:spAutoFit/>
          </a:bodyPr>
          <a:lstStyle/>
          <a:p>
            <a:r>
              <a:rPr lang="en-US" sz="1600"/>
              <a:t>Fraction of Peak Performance</a:t>
            </a:r>
          </a:p>
        </p:txBody>
      </p:sp>
      <p:cxnSp>
        <p:nvCxnSpPr>
          <p:cNvPr id="6" name="Straight Arrow Connector 5"/>
          <p:cNvCxnSpPr/>
          <p:nvPr/>
        </p:nvCxnSpPr>
        <p:spPr bwMode="auto">
          <a:xfrm>
            <a:off x="4163060" y="1479124"/>
            <a:ext cx="0" cy="1741593"/>
          </a:xfrm>
          <a:prstGeom prst="straightConnector1">
            <a:avLst/>
          </a:prstGeom>
          <a:solidFill>
            <a:schemeClr val="accent1"/>
          </a:solidFill>
          <a:ln w="12700"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0189" name="Rectangle 6"/>
          <p:cNvSpPr>
            <a:spLocks noChangeArrowheads="1"/>
          </p:cNvSpPr>
          <p:nvPr/>
        </p:nvSpPr>
        <p:spPr bwMode="auto">
          <a:xfrm>
            <a:off x="3370263" y="2081845"/>
            <a:ext cx="859779" cy="379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882" tIns="50941" rIns="101882" bIns="50941">
            <a:spAutoFit/>
          </a:bodyPr>
          <a:lstStyle/>
          <a:p>
            <a:r>
              <a:rPr lang="en-US" sz="1800" b="1"/>
              <a:t>1000x</a:t>
            </a:r>
            <a:endParaRPr lang="en-US" sz="1800"/>
          </a:p>
        </p:txBody>
      </p:sp>
      <p:cxnSp>
        <p:nvCxnSpPr>
          <p:cNvPr id="19" name="Straight Arrow Connector 18"/>
          <p:cNvCxnSpPr/>
          <p:nvPr/>
        </p:nvCxnSpPr>
        <p:spPr bwMode="auto">
          <a:xfrm>
            <a:off x="4163060" y="3652517"/>
            <a:ext cx="0" cy="690880"/>
          </a:xfrm>
          <a:prstGeom prst="straightConnector1">
            <a:avLst/>
          </a:prstGeom>
          <a:solidFill>
            <a:schemeClr val="accent1"/>
          </a:solidFill>
          <a:ln w="12700"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0191" name="Rectangle 20"/>
          <p:cNvSpPr>
            <a:spLocks noChangeArrowheads="1"/>
          </p:cNvSpPr>
          <p:nvPr/>
        </p:nvSpPr>
        <p:spPr bwMode="auto">
          <a:xfrm>
            <a:off x="3468053" y="3765865"/>
            <a:ext cx="731539" cy="379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882" tIns="50941" rIns="101882" bIns="50941">
            <a:spAutoFit/>
          </a:bodyPr>
          <a:lstStyle/>
          <a:p>
            <a:r>
              <a:rPr lang="en-US" sz="1800" b="1"/>
              <a:t>100x</a:t>
            </a:r>
            <a:endParaRPr lang="en-US" sz="1800"/>
          </a:p>
        </p:txBody>
      </p:sp>
    </p:spTree>
    <p:extLst>
      <p:ext uri="{BB962C8B-B14F-4D97-AF65-F5344CB8AC3E}">
        <p14:creationId xmlns:p14="http://schemas.microsoft.com/office/powerpoint/2010/main" val="277010077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508010" y="6167202"/>
            <a:ext cx="8974667" cy="690798"/>
          </a:xfrm>
          <a:prstGeom prst="rect">
            <a:avLst/>
          </a:prstGeom>
          <a:solidFill>
            <a:srgbClr val="AED9FF"/>
          </a:solidFill>
          <a:ln w="12700">
            <a:solidFill>
              <a:schemeClr val="tx1"/>
            </a:solidFill>
            <a:miter lim="800000"/>
            <a:headEnd/>
            <a:tailEnd/>
          </a:ln>
          <a:effectLst>
            <a:outerShdw dist="38100" dir="2700000" algn="tl" rotWithShape="0">
              <a:schemeClr val="bg1">
                <a:lumMod val="65000"/>
              </a:schemeClr>
            </a:outerShdw>
          </a:effectLst>
        </p:spPr>
        <p:txBody>
          <a:bodyPr vert="horz" wrap="square" lIns="100821" tIns="49526" rIns="100821" bIns="49526" numCol="1" anchor="t" anchorCtr="0" compatLnSpc="1">
            <a:prstTxWarp prst="textNoShape">
              <a:avLst/>
            </a:prstTxWarp>
            <a:noAutofit/>
          </a:bodyPr>
          <a:lstStyle>
            <a:lvl1pPr marL="169863" indent="-169863">
              <a:lnSpc>
                <a:spcPct val="100000"/>
              </a:lnSpc>
              <a:spcBef>
                <a:spcPts val="600"/>
              </a:spcBef>
              <a:spcAft>
                <a:spcPts val="0"/>
              </a:spcAft>
              <a:defRPr sz="1400">
                <a:latin typeface="Arial" pitchFamily="34" charset="0"/>
                <a:cs typeface="Arial" pitchFamily="34" charset="0"/>
              </a:defRPr>
            </a:lvl1pPr>
            <a:lvl2pPr marL="457200" indent="-169863">
              <a:lnSpc>
                <a:spcPct val="100000"/>
              </a:lnSpc>
              <a:spcBef>
                <a:spcPts val="400"/>
              </a:spcBef>
              <a:spcAft>
                <a:spcPts val="0"/>
              </a:spcAft>
              <a:defRPr sz="1200">
                <a:latin typeface="Arial" pitchFamily="34" charset="0"/>
                <a:cs typeface="Arial" pitchFamily="34" charset="0"/>
              </a:defRPr>
            </a:lvl2pPr>
          </a:lstStyle>
          <a:p>
            <a:pPr marL="189261" indent="-189261" fontAlgn="base">
              <a:lnSpc>
                <a:spcPts val="2300"/>
              </a:lnSpc>
              <a:spcBef>
                <a:spcPts val="669"/>
              </a:spcBef>
              <a:buSzPct val="125000"/>
              <a:buFontTx/>
              <a:buChar char="•"/>
              <a:defRPr/>
            </a:pPr>
            <a:r>
              <a:rPr lang="en-US" sz="2000" b="1" kern="0" dirty="0" smtClean="0"/>
              <a:t>Data volume and data request size determine best approach</a:t>
            </a:r>
          </a:p>
          <a:p>
            <a:pPr marL="189261" indent="-189261" fontAlgn="base">
              <a:lnSpc>
                <a:spcPts val="1300"/>
              </a:lnSpc>
              <a:spcBef>
                <a:spcPts val="669"/>
              </a:spcBef>
              <a:buSzPct val="125000"/>
              <a:buFontTx/>
              <a:buChar char="•"/>
              <a:defRPr/>
            </a:pPr>
            <a:r>
              <a:rPr lang="en-US" sz="2000" b="1" kern="0" dirty="0" smtClean="0"/>
              <a:t>Always want to start with the simplest and move to the most complex</a:t>
            </a:r>
          </a:p>
        </p:txBody>
      </p:sp>
      <p:sp>
        <p:nvSpPr>
          <p:cNvPr id="35" name="Title 34"/>
          <p:cNvSpPr>
            <a:spLocks noGrp="1"/>
          </p:cNvSpPr>
          <p:nvPr>
            <p:ph type="title"/>
          </p:nvPr>
        </p:nvSpPr>
        <p:spPr>
          <a:xfrm>
            <a:off x="1034580" y="280248"/>
            <a:ext cx="7989241" cy="925921"/>
          </a:xfrm>
        </p:spPr>
        <p:txBody>
          <a:bodyPr/>
          <a:lstStyle/>
          <a:p>
            <a:r>
              <a:rPr lang="en-US" dirty="0" smtClean="0"/>
              <a:t>Data Use Cases</a:t>
            </a:r>
            <a:endParaRPr lang="en-US" dirty="0"/>
          </a:p>
        </p:txBody>
      </p:sp>
      <p:sp>
        <p:nvSpPr>
          <p:cNvPr id="31" name="Rectangle 17"/>
          <p:cNvSpPr>
            <a:spLocks noChangeArrowheads="1"/>
          </p:cNvSpPr>
          <p:nvPr/>
        </p:nvSpPr>
        <p:spPr bwMode="auto">
          <a:xfrm>
            <a:off x="1416050" y="1683463"/>
            <a:ext cx="7251700" cy="3200400"/>
          </a:xfrm>
          <a:prstGeom prst="rect">
            <a:avLst/>
          </a:prstGeom>
          <a:gradFill rotWithShape="0">
            <a:gsLst>
              <a:gs pos="0">
                <a:srgbClr val="0000FF"/>
              </a:gs>
              <a:gs pos="100000">
                <a:srgbClr val="800080"/>
              </a:gs>
            </a:gsLst>
            <a:lin ang="2700000" scaled="1"/>
          </a:gradFill>
          <a:ln w="25400">
            <a:solidFill>
              <a:srgbClr val="000000"/>
            </a:solidFill>
            <a:miter lim="800000"/>
            <a:headEnd/>
            <a:tailEnd/>
          </a:ln>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 name="Rectangle 18"/>
          <p:cNvSpPr>
            <a:spLocks noChangeArrowheads="1"/>
          </p:cNvSpPr>
          <p:nvPr/>
        </p:nvSpPr>
        <p:spPr bwMode="auto">
          <a:xfrm>
            <a:off x="3814972" y="5537686"/>
            <a:ext cx="2422138" cy="400752"/>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smtClean="0">
                <a:ln>
                  <a:noFill/>
                </a:ln>
                <a:solidFill>
                  <a:srgbClr val="000000"/>
                </a:solidFill>
                <a:effectLst/>
                <a:uLnTx/>
                <a:uFillTx/>
              </a:rPr>
              <a:t>Total Data Volume</a:t>
            </a:r>
            <a:endParaRPr kumimoji="0" lang="en-US" b="1" i="0" u="none" strike="noStrike" kern="0" cap="none" spc="0" normalizeH="0" baseline="0" noProof="0" dirty="0">
              <a:ln>
                <a:noFill/>
              </a:ln>
              <a:solidFill>
                <a:srgbClr val="000000"/>
              </a:solidFill>
              <a:effectLst/>
              <a:uLnTx/>
              <a:uFillTx/>
            </a:endParaRPr>
          </a:p>
        </p:txBody>
      </p:sp>
      <p:sp>
        <p:nvSpPr>
          <p:cNvPr id="33" name="Rectangle 19"/>
          <p:cNvSpPr>
            <a:spLocks noChangeArrowheads="1"/>
          </p:cNvSpPr>
          <p:nvPr/>
        </p:nvSpPr>
        <p:spPr bwMode="auto">
          <a:xfrm rot="-5400000">
            <a:off x="-113293" y="3093560"/>
            <a:ext cx="2409314" cy="400752"/>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smtClean="0">
                <a:ln>
                  <a:noFill/>
                </a:ln>
                <a:solidFill>
                  <a:srgbClr val="000000"/>
                </a:solidFill>
                <a:effectLst/>
                <a:uLnTx/>
                <a:uFillTx/>
              </a:rPr>
              <a:t>Data Request Size</a:t>
            </a:r>
            <a:endParaRPr kumimoji="0" lang="en-US" b="1" i="0" u="none" strike="noStrike" kern="0" cap="none" spc="0" normalizeH="0" baseline="0" noProof="0" dirty="0">
              <a:ln>
                <a:noFill/>
              </a:ln>
              <a:solidFill>
                <a:srgbClr val="000000"/>
              </a:solidFill>
              <a:effectLst/>
              <a:uLnTx/>
              <a:uFillTx/>
            </a:endParaRPr>
          </a:p>
        </p:txBody>
      </p:sp>
      <p:sp>
        <p:nvSpPr>
          <p:cNvPr id="34" name="Rectangle 20"/>
          <p:cNvSpPr>
            <a:spLocks noChangeArrowheads="1"/>
          </p:cNvSpPr>
          <p:nvPr/>
        </p:nvSpPr>
        <p:spPr bwMode="auto">
          <a:xfrm rot="2700000">
            <a:off x="1007471" y="4827369"/>
            <a:ext cx="613951" cy="308419"/>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rPr>
              <a:t>word</a:t>
            </a:r>
            <a:endParaRPr kumimoji="0" lang="en-US" sz="1400" b="1" i="0" u="none" strike="noStrike" kern="0" cap="none" spc="0" normalizeH="0" baseline="0" noProof="0" dirty="0">
              <a:ln>
                <a:noFill/>
              </a:ln>
              <a:solidFill>
                <a:srgbClr val="000000"/>
              </a:solidFill>
              <a:effectLst/>
              <a:uLnTx/>
              <a:uFillTx/>
            </a:endParaRPr>
          </a:p>
        </p:txBody>
      </p:sp>
      <p:sp>
        <p:nvSpPr>
          <p:cNvPr id="37" name="Rectangle 21"/>
          <p:cNvSpPr>
            <a:spLocks noChangeArrowheads="1"/>
          </p:cNvSpPr>
          <p:nvPr/>
        </p:nvSpPr>
        <p:spPr bwMode="auto">
          <a:xfrm rot="2700000">
            <a:off x="8598143" y="1466111"/>
            <a:ext cx="384722" cy="308419"/>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rPr>
              <a:t>all</a:t>
            </a:r>
            <a:endParaRPr kumimoji="0" lang="en-US" sz="1400" b="1" i="0" u="none" strike="noStrike" kern="0" cap="none" spc="0" normalizeH="0" baseline="0" noProof="0" dirty="0">
              <a:ln>
                <a:noFill/>
              </a:ln>
              <a:solidFill>
                <a:srgbClr val="000000"/>
              </a:solidFill>
              <a:effectLst/>
              <a:uLnTx/>
              <a:uFillTx/>
            </a:endParaRPr>
          </a:p>
        </p:txBody>
      </p:sp>
      <p:sp>
        <p:nvSpPr>
          <p:cNvPr id="38" name="Rectangle 18"/>
          <p:cNvSpPr>
            <a:spLocks noChangeArrowheads="1"/>
          </p:cNvSpPr>
          <p:nvPr/>
        </p:nvSpPr>
        <p:spPr bwMode="auto">
          <a:xfrm>
            <a:off x="2085896" y="4889262"/>
            <a:ext cx="984244" cy="503344"/>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rPr>
              <a:t>serial</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rPr>
              <a:t>memory</a:t>
            </a:r>
            <a:endParaRPr kumimoji="0" lang="en-US" sz="1600" b="1" i="0" u="none" strike="noStrike" kern="0" cap="none" spc="0" normalizeH="0" baseline="0" noProof="0" dirty="0">
              <a:ln>
                <a:noFill/>
              </a:ln>
              <a:solidFill>
                <a:srgbClr val="000000"/>
              </a:solidFill>
              <a:effectLst/>
              <a:uLnTx/>
              <a:uFillTx/>
            </a:endParaRPr>
          </a:p>
        </p:txBody>
      </p:sp>
      <p:sp>
        <p:nvSpPr>
          <p:cNvPr id="39" name="Rectangle 18"/>
          <p:cNvSpPr>
            <a:spLocks noChangeArrowheads="1"/>
          </p:cNvSpPr>
          <p:nvPr/>
        </p:nvSpPr>
        <p:spPr bwMode="auto">
          <a:xfrm>
            <a:off x="5226415" y="4889262"/>
            <a:ext cx="926536" cy="503344"/>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rPr>
              <a:t>serial</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rPr>
              <a:t>storage</a:t>
            </a:r>
            <a:endParaRPr kumimoji="0" lang="en-US" sz="1600" b="1" i="0" u="none" strike="noStrike" kern="0" cap="none" spc="0" normalizeH="0" baseline="0" noProof="0" dirty="0">
              <a:ln>
                <a:noFill/>
              </a:ln>
              <a:solidFill>
                <a:srgbClr val="000000"/>
              </a:solidFill>
              <a:effectLst/>
              <a:uLnTx/>
              <a:uFillTx/>
            </a:endParaRPr>
          </a:p>
        </p:txBody>
      </p:sp>
      <p:sp>
        <p:nvSpPr>
          <p:cNvPr id="40" name="Rectangle 18"/>
          <p:cNvSpPr>
            <a:spLocks noChangeArrowheads="1"/>
          </p:cNvSpPr>
          <p:nvPr/>
        </p:nvSpPr>
        <p:spPr bwMode="auto">
          <a:xfrm>
            <a:off x="4038794" y="4889262"/>
            <a:ext cx="984244" cy="503344"/>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rPr>
              <a:t>parallel</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rPr>
              <a:t>memory</a:t>
            </a:r>
            <a:endParaRPr kumimoji="0" lang="en-US" sz="1600" b="1" i="0" u="none" strike="noStrike" kern="0" cap="none" spc="0" normalizeH="0" baseline="0" noProof="0" dirty="0">
              <a:ln>
                <a:noFill/>
              </a:ln>
              <a:solidFill>
                <a:srgbClr val="000000"/>
              </a:solidFill>
              <a:effectLst/>
              <a:uLnTx/>
              <a:uFillTx/>
            </a:endParaRPr>
          </a:p>
        </p:txBody>
      </p:sp>
      <p:sp>
        <p:nvSpPr>
          <p:cNvPr id="41" name="Rectangle 18"/>
          <p:cNvSpPr>
            <a:spLocks noChangeArrowheads="1"/>
          </p:cNvSpPr>
          <p:nvPr/>
        </p:nvSpPr>
        <p:spPr bwMode="auto">
          <a:xfrm>
            <a:off x="7191847" y="4889262"/>
            <a:ext cx="926536" cy="503344"/>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nchor="ctr">
            <a:spAutoFit/>
          </a:bodyP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rPr>
              <a:t>parallel</a:t>
            </a:r>
          </a:p>
          <a:p>
            <a:pPr marL="0" marR="0" lvl="0" indent="0" algn="ctr" defTabSz="914400" eaLnBrk="1" fontAlgn="auto" latinLnBrk="0" hangingPunct="1">
              <a:lnSpc>
                <a:spcPts val="16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rPr>
              <a:t>storage</a:t>
            </a:r>
            <a:endParaRPr kumimoji="0" lang="en-US" sz="1600" b="1" i="0" u="none" strike="noStrike" kern="0" cap="none" spc="0" normalizeH="0" baseline="0" noProof="0" dirty="0">
              <a:ln>
                <a:noFill/>
              </a:ln>
              <a:solidFill>
                <a:srgbClr val="000000"/>
              </a:solidFill>
              <a:effectLst/>
              <a:uLnTx/>
              <a:uFillTx/>
            </a:endParaRPr>
          </a:p>
        </p:txBody>
      </p:sp>
      <p:sp>
        <p:nvSpPr>
          <p:cNvPr id="42" name="Rectangle 41"/>
          <p:cNvSpPr/>
          <p:nvPr/>
        </p:nvSpPr>
        <p:spPr>
          <a:xfrm>
            <a:off x="4925819" y="4754344"/>
            <a:ext cx="312931" cy="64633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000000"/>
                </a:solidFill>
                <a:effectLst/>
                <a:uLnTx/>
                <a:uFillTx/>
              </a:rPr>
              <a:t>/</a:t>
            </a:r>
            <a:endParaRPr kumimoji="0" lang="en-US" sz="3600" b="0" i="0" u="none" strike="noStrike" kern="0" cap="none" spc="0" normalizeH="0" baseline="0" noProof="0" dirty="0">
              <a:ln>
                <a:noFill/>
              </a:ln>
              <a:solidFill>
                <a:sysClr val="windowText" lastClr="000000"/>
              </a:solidFill>
              <a:effectLst/>
              <a:uLnTx/>
              <a:uFillTx/>
            </a:endParaRPr>
          </a:p>
        </p:txBody>
      </p:sp>
      <p:sp>
        <p:nvSpPr>
          <p:cNvPr id="43" name="Line 7"/>
          <p:cNvSpPr>
            <a:spLocks noChangeShapeType="1"/>
          </p:cNvSpPr>
          <p:nvPr/>
        </p:nvSpPr>
        <p:spPr bwMode="auto">
          <a:xfrm flipV="1">
            <a:off x="3638550" y="1685925"/>
            <a:ext cx="0" cy="3733800"/>
          </a:xfrm>
          <a:prstGeom prst="line">
            <a:avLst/>
          </a:prstGeom>
          <a:noFill/>
          <a:ln w="19050">
            <a:solidFill>
              <a:srgbClr val="000000"/>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4" name="Line 7"/>
          <p:cNvSpPr>
            <a:spLocks noChangeShapeType="1"/>
          </p:cNvSpPr>
          <p:nvPr/>
        </p:nvSpPr>
        <p:spPr bwMode="auto">
          <a:xfrm flipV="1">
            <a:off x="6534150" y="1685925"/>
            <a:ext cx="0" cy="3733800"/>
          </a:xfrm>
          <a:prstGeom prst="line">
            <a:avLst/>
          </a:prstGeom>
          <a:noFill/>
          <a:ln w="19050">
            <a:solidFill>
              <a:srgbClr val="000000"/>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5" name="Line 7"/>
          <p:cNvSpPr>
            <a:spLocks noChangeShapeType="1"/>
          </p:cNvSpPr>
          <p:nvPr/>
        </p:nvSpPr>
        <p:spPr bwMode="auto">
          <a:xfrm rot="16200000" flipV="1">
            <a:off x="5048250" y="561975"/>
            <a:ext cx="0" cy="7239000"/>
          </a:xfrm>
          <a:prstGeom prst="line">
            <a:avLst/>
          </a:prstGeom>
          <a:noFill/>
          <a:ln w="19050">
            <a:solidFill>
              <a:srgbClr val="000000"/>
            </a:solidFill>
            <a:round/>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6" name="Rectangle 18"/>
          <p:cNvSpPr>
            <a:spLocks noChangeArrowheads="1"/>
          </p:cNvSpPr>
          <p:nvPr/>
        </p:nvSpPr>
        <p:spPr bwMode="auto">
          <a:xfrm>
            <a:off x="1669738" y="4349264"/>
            <a:ext cx="1646285" cy="339196"/>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mj-lt"/>
              </a:rPr>
              <a:t>Serial Program</a:t>
            </a:r>
            <a:endParaRPr kumimoji="0" lang="en-US" sz="1600" b="1" i="0" u="none" strike="noStrike" kern="0" cap="none" spc="0" normalizeH="0" baseline="0" noProof="0" dirty="0">
              <a:ln>
                <a:noFill/>
              </a:ln>
              <a:solidFill>
                <a:srgbClr val="FFFFFF"/>
              </a:solidFill>
              <a:effectLst/>
              <a:uLnTx/>
              <a:uFillTx/>
              <a:latin typeface="+mj-lt"/>
            </a:endParaRPr>
          </a:p>
        </p:txBody>
      </p:sp>
      <p:sp>
        <p:nvSpPr>
          <p:cNvPr id="47" name="Rectangle 18"/>
          <p:cNvSpPr>
            <a:spLocks noChangeArrowheads="1"/>
          </p:cNvSpPr>
          <p:nvPr/>
        </p:nvSpPr>
        <p:spPr bwMode="auto">
          <a:xfrm>
            <a:off x="3703966" y="4237179"/>
            <a:ext cx="2697854" cy="585418"/>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mj-lt"/>
              </a:rPr>
              <a:t>Serial or Parallel Program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mj-lt"/>
              </a:rPr>
              <a:t>+ Database</a:t>
            </a:r>
            <a:endParaRPr kumimoji="0" lang="en-US" sz="1600" b="1" i="0" u="none" strike="noStrike" kern="0" cap="none" spc="0" normalizeH="0" baseline="0" noProof="0" dirty="0">
              <a:ln>
                <a:noFill/>
              </a:ln>
              <a:solidFill>
                <a:srgbClr val="FFFFFF"/>
              </a:solidFill>
              <a:effectLst/>
              <a:uLnTx/>
              <a:uFillTx/>
              <a:latin typeface="+mj-lt"/>
            </a:endParaRPr>
          </a:p>
        </p:txBody>
      </p:sp>
      <p:sp>
        <p:nvSpPr>
          <p:cNvPr id="48" name="Rectangle 18"/>
          <p:cNvSpPr>
            <a:spLocks noChangeArrowheads="1"/>
          </p:cNvSpPr>
          <p:nvPr/>
        </p:nvSpPr>
        <p:spPr bwMode="auto">
          <a:xfrm>
            <a:off x="6529904" y="4212252"/>
            <a:ext cx="2063065" cy="585418"/>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mj-lt"/>
              </a:rPr>
              <a:t>Parallel Program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mj-lt"/>
              </a:rPr>
              <a:t>+</a:t>
            </a:r>
            <a:r>
              <a:rPr kumimoji="0" lang="en-US" sz="1600" b="1" i="0" u="none" strike="noStrike" kern="0" cap="none" spc="0" normalizeH="0" baseline="0" noProof="0" dirty="0">
                <a:ln>
                  <a:noFill/>
                </a:ln>
                <a:solidFill>
                  <a:srgbClr val="FFFFFF"/>
                </a:solidFill>
                <a:effectLst/>
                <a:uLnTx/>
                <a:uFillTx/>
                <a:latin typeface="+mj-lt"/>
              </a:rPr>
              <a:t> </a:t>
            </a:r>
            <a:r>
              <a:rPr kumimoji="0" lang="en-US" sz="1600" b="1" i="0" u="none" strike="noStrike" kern="0" cap="none" spc="0" normalizeH="0" baseline="0" noProof="0" dirty="0" smtClean="0">
                <a:ln>
                  <a:noFill/>
                </a:ln>
                <a:solidFill>
                  <a:srgbClr val="FFFFFF"/>
                </a:solidFill>
                <a:effectLst/>
                <a:uLnTx/>
                <a:uFillTx/>
                <a:latin typeface="+mj-lt"/>
              </a:rPr>
              <a:t>Parallel Database</a:t>
            </a:r>
            <a:endParaRPr kumimoji="0" lang="en-US" sz="1600" b="1" i="0" u="none" strike="noStrike" kern="0" cap="none" spc="0" normalizeH="0" baseline="0" noProof="0" dirty="0">
              <a:ln>
                <a:noFill/>
              </a:ln>
              <a:solidFill>
                <a:srgbClr val="FFFFFF"/>
              </a:solidFill>
              <a:effectLst/>
              <a:uLnTx/>
              <a:uFillTx/>
              <a:latin typeface="+mj-lt"/>
            </a:endParaRPr>
          </a:p>
        </p:txBody>
      </p:sp>
      <p:sp>
        <p:nvSpPr>
          <p:cNvPr id="49" name="U-Turn Arrow 48"/>
          <p:cNvSpPr/>
          <p:nvPr/>
        </p:nvSpPr>
        <p:spPr bwMode="auto">
          <a:xfrm>
            <a:off x="2266950" y="2657475"/>
            <a:ext cx="5791200" cy="1676400"/>
          </a:xfrm>
          <a:prstGeom prst="uturnArrow">
            <a:avLst/>
          </a:prstGeom>
          <a:noFill/>
          <a:ln w="76200" cap="flat" cmpd="sng" algn="ctr">
            <a:solidFill>
              <a:srgbClr val="91919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Arial" pitchFamily="-110" charset="0"/>
            </a:endParaRPr>
          </a:p>
        </p:txBody>
      </p:sp>
      <p:sp>
        <p:nvSpPr>
          <p:cNvPr id="50" name="Rectangle 18"/>
          <p:cNvSpPr>
            <a:spLocks noChangeArrowheads="1"/>
          </p:cNvSpPr>
          <p:nvPr/>
        </p:nvSpPr>
        <p:spPr bwMode="auto">
          <a:xfrm>
            <a:off x="1669738" y="1834664"/>
            <a:ext cx="1646285" cy="339196"/>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mj-lt"/>
              </a:rPr>
              <a:t>Serial Program</a:t>
            </a:r>
            <a:endParaRPr kumimoji="0" lang="en-US" sz="1600" b="1" i="0" u="none" strike="noStrike" kern="0" cap="none" spc="0" normalizeH="0" baseline="0" noProof="0" dirty="0">
              <a:ln>
                <a:noFill/>
              </a:ln>
              <a:solidFill>
                <a:srgbClr val="FFFFFF"/>
              </a:solidFill>
              <a:effectLst/>
              <a:uLnTx/>
              <a:uFillTx/>
              <a:latin typeface="+mj-lt"/>
            </a:endParaRPr>
          </a:p>
        </p:txBody>
      </p:sp>
      <p:sp>
        <p:nvSpPr>
          <p:cNvPr id="51" name="Rectangle 18"/>
          <p:cNvSpPr>
            <a:spLocks noChangeArrowheads="1"/>
          </p:cNvSpPr>
          <p:nvPr/>
        </p:nvSpPr>
        <p:spPr bwMode="auto">
          <a:xfrm>
            <a:off x="3780166" y="1850052"/>
            <a:ext cx="2697854" cy="585418"/>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mj-lt"/>
              </a:rPr>
              <a:t>Serial or Parallel Program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mj-lt"/>
              </a:rPr>
              <a:t>+ Files</a:t>
            </a:r>
            <a:endParaRPr kumimoji="0" lang="en-US" sz="1600" b="1" i="0" u="none" strike="noStrike" kern="0" cap="none" spc="0" normalizeH="0" baseline="0" noProof="0" dirty="0">
              <a:ln>
                <a:noFill/>
              </a:ln>
              <a:solidFill>
                <a:srgbClr val="FFFFFF"/>
              </a:solidFill>
              <a:effectLst/>
              <a:uLnTx/>
              <a:uFillTx/>
              <a:latin typeface="+mj-lt"/>
            </a:endParaRPr>
          </a:p>
        </p:txBody>
      </p:sp>
      <p:sp>
        <p:nvSpPr>
          <p:cNvPr id="52" name="Rectangle 18"/>
          <p:cNvSpPr>
            <a:spLocks noChangeArrowheads="1"/>
          </p:cNvSpPr>
          <p:nvPr/>
        </p:nvSpPr>
        <p:spPr bwMode="auto">
          <a:xfrm>
            <a:off x="6750444" y="1850052"/>
            <a:ext cx="1817805" cy="585418"/>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mj-lt"/>
              </a:rPr>
              <a:t>Parallel Program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mj-lt"/>
              </a:rPr>
              <a:t>+</a:t>
            </a:r>
            <a:r>
              <a:rPr kumimoji="0" lang="en-US" sz="1600" b="1" i="0" u="none" strike="noStrike" kern="0" cap="none" spc="0" normalizeH="0" baseline="0" noProof="0" dirty="0">
                <a:ln>
                  <a:noFill/>
                </a:ln>
                <a:solidFill>
                  <a:srgbClr val="FFFFFF"/>
                </a:solidFill>
                <a:effectLst/>
                <a:uLnTx/>
                <a:uFillTx/>
                <a:latin typeface="+mj-lt"/>
              </a:rPr>
              <a:t> </a:t>
            </a:r>
            <a:r>
              <a:rPr kumimoji="0" lang="en-US" sz="1600" b="1" i="0" u="none" strike="noStrike" kern="0" cap="none" spc="0" normalizeH="0" baseline="0" noProof="0" dirty="0" smtClean="0">
                <a:ln>
                  <a:noFill/>
                </a:ln>
                <a:solidFill>
                  <a:srgbClr val="FFFFFF"/>
                </a:solidFill>
                <a:effectLst/>
                <a:uLnTx/>
                <a:uFillTx/>
                <a:latin typeface="+mj-lt"/>
              </a:rPr>
              <a:t>Parallel Files</a:t>
            </a:r>
            <a:endParaRPr kumimoji="0" lang="en-US" sz="1600" b="1" i="0" u="none" strike="noStrike" kern="0" cap="none" spc="0" normalizeH="0" baseline="0" noProof="0" dirty="0">
              <a:ln>
                <a:noFill/>
              </a:ln>
              <a:solidFill>
                <a:srgbClr val="FFFFFF"/>
              </a:solidFill>
              <a:effectLst/>
              <a:uLnTx/>
              <a:uFillTx/>
              <a:latin typeface="+mj-lt"/>
            </a:endParaRPr>
          </a:p>
        </p:txBody>
      </p:sp>
    </p:spTree>
    <p:extLst>
      <p:ext uri="{BB962C8B-B14F-4D97-AF65-F5344CB8AC3E}">
        <p14:creationId xmlns:p14="http://schemas.microsoft.com/office/powerpoint/2010/main" val="116114480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idx="4294967295"/>
          </p:nvPr>
        </p:nvSpPr>
        <p:spPr>
          <a:xfrm>
            <a:off x="480219" y="1862138"/>
            <a:ext cx="9115425" cy="5267960"/>
          </a:xfrm>
          <a:prstGeom prst="rect">
            <a:avLst/>
          </a:prstGeom>
        </p:spPr>
        <p:txBody>
          <a:bodyPr lIns="101882" tIns="50941" rIns="101882" bIns="50941"/>
          <a:lstStyle/>
          <a:p>
            <a:pPr marL="252938" indent="-252938">
              <a:defRPr/>
            </a:pPr>
            <a:r>
              <a:rPr lang="en-US" sz="2000" dirty="0" smtClean="0">
                <a:latin typeface="Arial" charset="0"/>
                <a:ea typeface="ＭＳ Ｐゴシック" charset="0"/>
              </a:rPr>
              <a:t>Power law graphs are the dominant type of data</a:t>
            </a:r>
          </a:p>
          <a:p>
            <a:pPr marL="765888" lvl="1">
              <a:defRPr/>
            </a:pPr>
            <a:r>
              <a:rPr lang="en-US" sz="2000" dirty="0" smtClean="0">
                <a:latin typeface="Arial" charset="0"/>
                <a:ea typeface="ＭＳ Ｐゴシック" charset="0"/>
              </a:rPr>
              <a:t>Graph500 relies on </a:t>
            </a:r>
            <a:r>
              <a:rPr lang="en-US" sz="2000" dirty="0" err="1" smtClean="0">
                <a:latin typeface="Arial" charset="0"/>
                <a:ea typeface="ＭＳ Ｐゴシック" charset="0"/>
              </a:rPr>
              <a:t>Kronecker</a:t>
            </a:r>
            <a:r>
              <a:rPr lang="en-US" sz="2000" dirty="0" smtClean="0">
                <a:latin typeface="Arial" charset="0"/>
                <a:ea typeface="ＭＳ Ｐゴシック" charset="0"/>
              </a:rPr>
              <a:t> graphs</a:t>
            </a:r>
            <a:endParaRPr lang="en-US" sz="2000" dirty="0">
              <a:latin typeface="Arial" charset="0"/>
              <a:ea typeface="ＭＳ Ｐゴシック" charset="0"/>
            </a:endParaRPr>
          </a:p>
          <a:p>
            <a:pPr marL="252938" indent="-252938">
              <a:defRPr/>
            </a:pPr>
            <a:endParaRPr lang="en-US" sz="2000" dirty="0" smtClean="0">
              <a:latin typeface="Arial" charset="0"/>
              <a:ea typeface="ＭＳ Ｐゴシック" charset="0"/>
            </a:endParaRPr>
          </a:p>
          <a:p>
            <a:pPr marL="252938" indent="-252938">
              <a:defRPr/>
            </a:pPr>
            <a:r>
              <a:rPr lang="en-US" sz="2000" dirty="0" err="1" smtClean="0">
                <a:latin typeface="Arial" charset="0"/>
                <a:ea typeface="ＭＳ Ｐゴシック" charset="0"/>
              </a:rPr>
              <a:t>Kronecker</a:t>
            </a:r>
            <a:r>
              <a:rPr lang="en-US" sz="2000" dirty="0" smtClean="0">
                <a:latin typeface="Arial" charset="0"/>
                <a:ea typeface="ＭＳ Ｐゴシック" charset="0"/>
              </a:rPr>
              <a:t> graphs have a rich theoretical structure that can be exploited for theory</a:t>
            </a:r>
          </a:p>
          <a:p>
            <a:pPr marL="0" indent="0">
              <a:buNone/>
              <a:defRPr/>
            </a:pPr>
            <a:endParaRPr lang="en-US" sz="2000" dirty="0">
              <a:latin typeface="Arial" charset="0"/>
              <a:ea typeface="ＭＳ Ｐゴシック" charset="0"/>
            </a:endParaRPr>
          </a:p>
          <a:p>
            <a:pPr marL="252938" indent="-252938">
              <a:defRPr/>
            </a:pPr>
            <a:r>
              <a:rPr lang="en-US" sz="2000" dirty="0" smtClean="0">
                <a:latin typeface="Arial" charset="0"/>
                <a:ea typeface="ＭＳ Ｐゴシック" charset="0"/>
              </a:rPr>
              <a:t>Parallel computations are implemented in D4M via </a:t>
            </a:r>
            <a:r>
              <a:rPr lang="en-US" sz="2000" dirty="0" err="1" smtClean="0">
                <a:latin typeface="Arial" charset="0"/>
                <a:ea typeface="ＭＳ Ｐゴシック" charset="0"/>
              </a:rPr>
              <a:t>pMatlab</a:t>
            </a:r>
            <a:endParaRPr lang="en-US" sz="2000" dirty="0" smtClean="0">
              <a:latin typeface="Arial" charset="0"/>
              <a:ea typeface="ＭＳ Ｐゴシック" charset="0"/>
            </a:endParaRPr>
          </a:p>
          <a:p>
            <a:pPr marL="252938" indent="-252938">
              <a:defRPr/>
            </a:pPr>
            <a:endParaRPr lang="en-US" sz="2000" dirty="0" smtClean="0">
              <a:latin typeface="Arial" charset="0"/>
              <a:ea typeface="ＭＳ Ｐゴシック" charset="0"/>
            </a:endParaRPr>
          </a:p>
          <a:p>
            <a:pPr marL="252938" indent="-252938">
              <a:defRPr/>
            </a:pPr>
            <a:r>
              <a:rPr lang="en-US" sz="2000" dirty="0" smtClean="0">
                <a:latin typeface="Arial" charset="0"/>
                <a:ea typeface="ＭＳ Ｐゴシック" charset="0"/>
              </a:rPr>
              <a:t>Complex graph algorithms are ultimately limited by hardware sparse matrix multiply performance</a:t>
            </a:r>
            <a:endParaRPr lang="en-US" sz="2000" dirty="0">
              <a:latin typeface="Arial" charset="0"/>
              <a:ea typeface="ＭＳ Ｐゴシック" charset="0"/>
            </a:endParaRPr>
          </a:p>
        </p:txBody>
      </p:sp>
      <p:sp>
        <p:nvSpPr>
          <p:cNvPr id="71681" name="Rectangle 2"/>
          <p:cNvSpPr>
            <a:spLocks noGrp="1" noChangeArrowheads="1"/>
          </p:cNvSpPr>
          <p:nvPr>
            <p:ph type="title"/>
          </p:nvPr>
        </p:nvSpPr>
        <p:spPr/>
        <p:txBody>
          <a:bodyPr/>
          <a:lstStyle/>
          <a:p>
            <a:pPr eaLnBrk="1" hangingPunct="1">
              <a:defRPr/>
            </a:pPr>
            <a:r>
              <a:rPr lang="en-US">
                <a:latin typeface="Arial" charset="0"/>
                <a:ea typeface="ＭＳ Ｐゴシック" charset="0"/>
              </a:rPr>
              <a:t>Summary</a:t>
            </a:r>
          </a:p>
        </p:txBody>
      </p:sp>
    </p:spTree>
    <p:extLst>
      <p:ext uri="{BB962C8B-B14F-4D97-AF65-F5344CB8AC3E}">
        <p14:creationId xmlns:p14="http://schemas.microsoft.com/office/powerpoint/2010/main" val="377475563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1" descr="Graph500.png"/>
          <p:cNvPicPr>
            <a:picLocks noChangeAspect="1"/>
          </p:cNvPicPr>
          <p:nvPr/>
        </p:nvPicPr>
        <p:blipFill>
          <a:blip r:embed="rId4">
            <a:extLst>
              <a:ext uri="{28A0092B-C50C-407E-A947-70E740481C1C}">
                <a14:useLocalDpi xmlns:a14="http://schemas.microsoft.com/office/drawing/2010/main" val="0"/>
              </a:ext>
            </a:extLst>
          </a:blip>
          <a:srcRect t="-2"/>
          <a:stretch>
            <a:fillRect/>
          </a:stretch>
        </p:blipFill>
        <p:spPr bwMode="auto">
          <a:xfrm>
            <a:off x="167640" y="1240015"/>
            <a:ext cx="3794602" cy="23587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88065" name="Rectangle 2"/>
          <p:cNvSpPr>
            <a:spLocks noGrp="1" noChangeArrowheads="1"/>
          </p:cNvSpPr>
          <p:nvPr>
            <p:ph type="title"/>
          </p:nvPr>
        </p:nvSpPr>
        <p:spPr/>
        <p:txBody>
          <a:bodyPr/>
          <a:lstStyle/>
          <a:p>
            <a:pPr>
              <a:defRPr/>
            </a:pPr>
            <a:r>
              <a:rPr lang="en-US" dirty="0" smtClean="0">
                <a:latin typeface="Arial" charset="0"/>
                <a:ea typeface="ＭＳ Ｐゴシック" charset="0"/>
              </a:rPr>
              <a:t>Graph500 Benchmark Performance</a:t>
            </a:r>
            <a:endParaRPr lang="en-US" dirty="0">
              <a:latin typeface="Arial" charset="0"/>
              <a:ea typeface="ＭＳ Ｐゴシック" charset="0"/>
            </a:endParaRPr>
          </a:p>
        </p:txBody>
      </p:sp>
      <p:grpSp>
        <p:nvGrpSpPr>
          <p:cNvPr id="9219" name="Group 7"/>
          <p:cNvGrpSpPr>
            <a:grpSpLocks/>
          </p:cNvGrpSpPr>
          <p:nvPr/>
        </p:nvGrpSpPr>
        <p:grpSpPr bwMode="auto">
          <a:xfrm>
            <a:off x="584994" y="3999548"/>
            <a:ext cx="3714273" cy="2592599"/>
            <a:chOff x="2220686" y="1311965"/>
            <a:chExt cx="5304656" cy="3595126"/>
          </a:xfrm>
        </p:grpSpPr>
        <p:pic>
          <p:nvPicPr>
            <p:cNvPr id="9247" name="Picture 63" descr="query2010apr26-SerialPut"/>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20686" y="1311965"/>
              <a:ext cx="5304656" cy="359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48" name="Rectangle 4"/>
            <p:cNvSpPr>
              <a:spLocks noChangeArrowheads="1"/>
            </p:cNvSpPr>
            <p:nvPr/>
          </p:nvSpPr>
          <p:spPr bwMode="auto">
            <a:xfrm>
              <a:off x="2967039" y="4241800"/>
              <a:ext cx="4335462" cy="393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64" tIns="46033" rIns="92064" bIns="46033"/>
            <a:lstStyle/>
            <a:p>
              <a:pPr marL="382059" indent="-382059" algn="ctr">
                <a:lnSpc>
                  <a:spcPct val="80000"/>
                </a:lnSpc>
                <a:spcBef>
                  <a:spcPct val="25000"/>
                </a:spcBef>
                <a:buSzPct val="125000"/>
                <a:buFontTx/>
                <a:buChar char="•"/>
              </a:pPr>
              <a:endParaRPr lang="en-US" sz="1600" b="1"/>
            </a:p>
          </p:txBody>
        </p:sp>
      </p:grpSp>
      <p:sp>
        <p:nvSpPr>
          <p:cNvPr id="9220" name="Rectangle 29"/>
          <p:cNvSpPr>
            <a:spLocks noChangeArrowheads="1"/>
          </p:cNvSpPr>
          <p:nvPr/>
        </p:nvSpPr>
        <p:spPr bwMode="auto">
          <a:xfrm>
            <a:off x="590232" y="6748675"/>
            <a:ext cx="3703797" cy="419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01882" tIns="50941" rIns="101882" bIns="50941">
            <a:spAutoFit/>
          </a:bodyPr>
          <a:lstStyle/>
          <a:p>
            <a:pPr algn="ctr"/>
            <a:r>
              <a:rPr lang="en-US" b="1">
                <a:solidFill>
                  <a:schemeClr val="tx2"/>
                </a:solidFill>
              </a:rPr>
              <a:t>Table Entries</a:t>
            </a:r>
          </a:p>
        </p:txBody>
      </p:sp>
      <p:sp>
        <p:nvSpPr>
          <p:cNvPr id="9221" name="Rectangle 64"/>
          <p:cNvSpPr>
            <a:spLocks noChangeArrowheads="1"/>
          </p:cNvSpPr>
          <p:nvPr/>
        </p:nvSpPr>
        <p:spPr bwMode="auto">
          <a:xfrm>
            <a:off x="1780620" y="4413745"/>
            <a:ext cx="1254919"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01882" tIns="50941" rIns="101882" bIns="50941">
            <a:spAutoFit/>
          </a:bodyPr>
          <a:lstStyle/>
          <a:p>
            <a:pPr algn="ctr"/>
            <a:r>
              <a:rPr lang="en-US" sz="1600" b="1"/>
              <a:t>Serial D4M</a:t>
            </a:r>
          </a:p>
        </p:txBody>
      </p:sp>
      <p:sp>
        <p:nvSpPr>
          <p:cNvPr id="9222" name="Rectangle 66"/>
          <p:cNvSpPr>
            <a:spLocks noChangeArrowheads="1"/>
          </p:cNvSpPr>
          <p:nvPr/>
        </p:nvSpPr>
        <p:spPr bwMode="auto">
          <a:xfrm>
            <a:off x="1379947" y="5773527"/>
            <a:ext cx="2826363"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01882" tIns="50941" rIns="101882" bIns="50941">
            <a:spAutoFit/>
          </a:bodyPr>
          <a:lstStyle/>
          <a:p>
            <a:pPr algn="ctr"/>
            <a:r>
              <a:rPr lang="en-US" sz="1600" b="1"/>
              <a:t>Serial D4M + Accumulo DB</a:t>
            </a:r>
          </a:p>
        </p:txBody>
      </p:sp>
      <p:sp>
        <p:nvSpPr>
          <p:cNvPr id="9223" name="TextBox 13"/>
          <p:cNvSpPr txBox="1">
            <a:spLocks noChangeArrowheads="1"/>
          </p:cNvSpPr>
          <p:nvPr/>
        </p:nvSpPr>
        <p:spPr bwMode="auto">
          <a:xfrm>
            <a:off x="342265" y="3866797"/>
            <a:ext cx="218282" cy="2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600" b="1"/>
              <a:t>7</a:t>
            </a:r>
          </a:p>
        </p:txBody>
      </p:sp>
      <p:sp>
        <p:nvSpPr>
          <p:cNvPr id="9224" name="TextBox 14"/>
          <p:cNvSpPr txBox="1">
            <a:spLocks noChangeArrowheads="1"/>
          </p:cNvSpPr>
          <p:nvPr/>
        </p:nvSpPr>
        <p:spPr bwMode="auto">
          <a:xfrm>
            <a:off x="342265" y="4277007"/>
            <a:ext cx="218282" cy="2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600" b="1"/>
              <a:t>6</a:t>
            </a:r>
          </a:p>
        </p:txBody>
      </p:sp>
      <p:sp>
        <p:nvSpPr>
          <p:cNvPr id="9225" name="TextBox 15"/>
          <p:cNvSpPr txBox="1">
            <a:spLocks noChangeArrowheads="1"/>
          </p:cNvSpPr>
          <p:nvPr/>
        </p:nvSpPr>
        <p:spPr bwMode="auto">
          <a:xfrm>
            <a:off x="342265" y="4622447"/>
            <a:ext cx="218282" cy="2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600" b="1"/>
              <a:t>5</a:t>
            </a:r>
          </a:p>
        </p:txBody>
      </p:sp>
      <p:sp>
        <p:nvSpPr>
          <p:cNvPr id="9226" name="TextBox 16"/>
          <p:cNvSpPr txBox="1">
            <a:spLocks noChangeArrowheads="1"/>
          </p:cNvSpPr>
          <p:nvPr/>
        </p:nvSpPr>
        <p:spPr bwMode="auto">
          <a:xfrm>
            <a:off x="342265" y="4967887"/>
            <a:ext cx="218282" cy="2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600" b="1"/>
              <a:t>4</a:t>
            </a:r>
          </a:p>
        </p:txBody>
      </p:sp>
      <p:sp>
        <p:nvSpPr>
          <p:cNvPr id="9227" name="TextBox 17"/>
          <p:cNvSpPr txBox="1">
            <a:spLocks noChangeArrowheads="1"/>
          </p:cNvSpPr>
          <p:nvPr/>
        </p:nvSpPr>
        <p:spPr bwMode="auto">
          <a:xfrm>
            <a:off x="342265" y="5354320"/>
            <a:ext cx="218282" cy="2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600" b="1"/>
              <a:t>3</a:t>
            </a:r>
          </a:p>
        </p:txBody>
      </p:sp>
      <p:sp>
        <p:nvSpPr>
          <p:cNvPr id="9228" name="TextBox 18"/>
          <p:cNvSpPr txBox="1">
            <a:spLocks noChangeArrowheads="1"/>
          </p:cNvSpPr>
          <p:nvPr/>
        </p:nvSpPr>
        <p:spPr bwMode="auto">
          <a:xfrm>
            <a:off x="342265" y="5714153"/>
            <a:ext cx="218282" cy="2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600" b="1"/>
              <a:t>2</a:t>
            </a:r>
          </a:p>
        </p:txBody>
      </p:sp>
      <p:sp>
        <p:nvSpPr>
          <p:cNvPr id="9229" name="TextBox 19"/>
          <p:cNvSpPr txBox="1">
            <a:spLocks noChangeArrowheads="1"/>
          </p:cNvSpPr>
          <p:nvPr/>
        </p:nvSpPr>
        <p:spPr bwMode="auto">
          <a:xfrm>
            <a:off x="342265" y="6059593"/>
            <a:ext cx="218282" cy="2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600" b="1"/>
              <a:t>1</a:t>
            </a:r>
          </a:p>
        </p:txBody>
      </p:sp>
      <p:sp>
        <p:nvSpPr>
          <p:cNvPr id="9230" name="TextBox 20"/>
          <p:cNvSpPr txBox="1">
            <a:spLocks noChangeArrowheads="1"/>
          </p:cNvSpPr>
          <p:nvPr/>
        </p:nvSpPr>
        <p:spPr bwMode="auto">
          <a:xfrm>
            <a:off x="342265" y="6405033"/>
            <a:ext cx="218282" cy="2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600" b="1"/>
              <a:t>0</a:t>
            </a:r>
          </a:p>
        </p:txBody>
      </p:sp>
      <p:sp>
        <p:nvSpPr>
          <p:cNvPr id="9231" name="TextBox 21"/>
          <p:cNvSpPr txBox="1">
            <a:spLocks noChangeArrowheads="1"/>
          </p:cNvSpPr>
          <p:nvPr/>
        </p:nvSpPr>
        <p:spPr bwMode="auto">
          <a:xfrm rot="-5400000">
            <a:off x="-1103047" y="5123068"/>
            <a:ext cx="25728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b="1"/>
              <a:t>Inserts/Sec</a:t>
            </a:r>
          </a:p>
        </p:txBody>
      </p:sp>
      <p:sp>
        <p:nvSpPr>
          <p:cNvPr id="9232" name="TextBox 22"/>
          <p:cNvSpPr txBox="1">
            <a:spLocks noChangeArrowheads="1"/>
          </p:cNvSpPr>
          <p:nvPr/>
        </p:nvSpPr>
        <p:spPr bwMode="auto">
          <a:xfrm>
            <a:off x="586740" y="3713480"/>
            <a:ext cx="481965" cy="2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b="1"/>
              <a:t>x 10</a:t>
            </a:r>
            <a:r>
              <a:rPr lang="en-US" sz="1600" b="1" baseline="30000"/>
              <a:t>4</a:t>
            </a:r>
          </a:p>
        </p:txBody>
      </p:sp>
      <p:sp>
        <p:nvSpPr>
          <p:cNvPr id="9233" name="TextBox 23"/>
          <p:cNvSpPr txBox="1">
            <a:spLocks noChangeArrowheads="1"/>
          </p:cNvSpPr>
          <p:nvPr/>
        </p:nvSpPr>
        <p:spPr bwMode="auto">
          <a:xfrm>
            <a:off x="502921" y="6563360"/>
            <a:ext cx="354489" cy="2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600" b="1"/>
              <a:t>10</a:t>
            </a:r>
            <a:r>
              <a:rPr lang="en-US" sz="1600" b="1" baseline="30000"/>
              <a:t>5</a:t>
            </a:r>
          </a:p>
        </p:txBody>
      </p:sp>
      <p:sp>
        <p:nvSpPr>
          <p:cNvPr id="9234" name="TextBox 24"/>
          <p:cNvSpPr txBox="1">
            <a:spLocks noChangeArrowheads="1"/>
          </p:cNvSpPr>
          <p:nvPr/>
        </p:nvSpPr>
        <p:spPr bwMode="auto">
          <a:xfrm>
            <a:off x="1637983" y="6563360"/>
            <a:ext cx="354489" cy="2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600" b="1"/>
              <a:t>10</a:t>
            </a:r>
            <a:r>
              <a:rPr lang="en-US" sz="1600" b="1" baseline="30000"/>
              <a:t>6</a:t>
            </a:r>
          </a:p>
        </p:txBody>
      </p:sp>
      <p:sp>
        <p:nvSpPr>
          <p:cNvPr id="9235" name="TextBox 25"/>
          <p:cNvSpPr txBox="1">
            <a:spLocks noChangeArrowheads="1"/>
          </p:cNvSpPr>
          <p:nvPr/>
        </p:nvSpPr>
        <p:spPr bwMode="auto">
          <a:xfrm>
            <a:off x="2855119" y="6563360"/>
            <a:ext cx="354488" cy="2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600" b="1"/>
              <a:t>10</a:t>
            </a:r>
            <a:r>
              <a:rPr lang="en-US" sz="1600" b="1" baseline="30000"/>
              <a:t>7</a:t>
            </a:r>
          </a:p>
        </p:txBody>
      </p:sp>
      <p:sp>
        <p:nvSpPr>
          <p:cNvPr id="9236" name="TextBox 26"/>
          <p:cNvSpPr txBox="1">
            <a:spLocks noChangeArrowheads="1"/>
          </p:cNvSpPr>
          <p:nvPr/>
        </p:nvSpPr>
        <p:spPr bwMode="auto">
          <a:xfrm>
            <a:off x="4074002" y="6563360"/>
            <a:ext cx="354488" cy="2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600" b="1"/>
              <a:t>10</a:t>
            </a:r>
            <a:r>
              <a:rPr lang="en-US" sz="1600" b="1" baseline="30000"/>
              <a:t>8</a:t>
            </a:r>
          </a:p>
        </p:txBody>
      </p:sp>
      <p:sp>
        <p:nvSpPr>
          <p:cNvPr id="9237" name="Rectangle 4"/>
          <p:cNvSpPr>
            <a:spLocks noChangeArrowheads="1"/>
          </p:cNvSpPr>
          <p:nvPr/>
        </p:nvSpPr>
        <p:spPr bwMode="auto">
          <a:xfrm>
            <a:off x="5542598" y="3811024"/>
            <a:ext cx="3677603" cy="3436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2578" tIns="51290" rIns="102578" bIns="51290"/>
          <a:lstStyle/>
          <a:p>
            <a:pPr marL="382059" indent="-382059">
              <a:lnSpc>
                <a:spcPct val="80000"/>
              </a:lnSpc>
              <a:spcBef>
                <a:spcPct val="25000"/>
              </a:spcBef>
              <a:buSzPct val="125000"/>
              <a:buFontTx/>
              <a:buChar char="•"/>
            </a:pPr>
            <a:endParaRPr lang="en-US"/>
          </a:p>
        </p:txBody>
      </p:sp>
      <p:graphicFrame>
        <p:nvGraphicFramePr>
          <p:cNvPr id="9238" name="Chart 31"/>
          <p:cNvGraphicFramePr>
            <a:graphicFrameLocks/>
          </p:cNvGraphicFramePr>
          <p:nvPr>
            <p:extLst>
              <p:ext uri="{D42A27DB-BD31-4B8C-83A1-F6EECF244321}">
                <p14:modId xmlns:p14="http://schemas.microsoft.com/office/powerpoint/2010/main" val="3367471884"/>
              </p:ext>
            </p:extLst>
          </p:nvPr>
        </p:nvGraphicFramePr>
        <p:xfrm>
          <a:off x="4051300" y="1060098"/>
          <a:ext cx="6398260" cy="3666702"/>
        </p:xfrm>
        <a:graphic>
          <a:graphicData uri="http://schemas.openxmlformats.org/presentationml/2006/ole">
            <mc:AlternateContent xmlns:mc="http://schemas.openxmlformats.org/markup-compatibility/2006">
              <mc:Choice xmlns:v="urn:schemas-microsoft-com:vml" Requires="v">
                <p:oleObj spid="_x0000_s3099" name="Chart" r:id="rId7" imgW="5815103" imgH="3236708" progId="Excel.Chart.8">
                  <p:embed/>
                </p:oleObj>
              </mc:Choice>
              <mc:Fallback>
                <p:oleObj name="Chart" r:id="rId7" imgW="5815103" imgH="3236708" progId="Excel.Chart.8">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1300" y="1060098"/>
                        <a:ext cx="6398260" cy="366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39" name="Rectangle 64"/>
          <p:cNvSpPr>
            <a:spLocks noChangeArrowheads="1"/>
          </p:cNvSpPr>
          <p:nvPr/>
        </p:nvSpPr>
        <p:spPr bwMode="auto">
          <a:xfrm>
            <a:off x="5508870" y="1725789"/>
            <a:ext cx="14260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01882" tIns="50941" rIns="101882" bIns="50941">
            <a:spAutoFit/>
          </a:bodyPr>
          <a:lstStyle/>
          <a:p>
            <a:pPr algn="ctr"/>
            <a:r>
              <a:rPr lang="en-US" sz="1600" b="1"/>
              <a:t>Parallel D4M</a:t>
            </a:r>
          </a:p>
        </p:txBody>
      </p:sp>
      <p:sp>
        <p:nvSpPr>
          <p:cNvPr id="9240" name="Rectangle 66"/>
          <p:cNvSpPr>
            <a:spLocks noChangeArrowheads="1"/>
          </p:cNvSpPr>
          <p:nvPr/>
        </p:nvSpPr>
        <p:spPr bwMode="auto">
          <a:xfrm>
            <a:off x="6527897" y="3186713"/>
            <a:ext cx="2997484"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01882" tIns="50941" rIns="101882" bIns="50941">
            <a:spAutoFit/>
          </a:bodyPr>
          <a:lstStyle/>
          <a:p>
            <a:pPr algn="ctr"/>
            <a:r>
              <a:rPr lang="en-US" sz="1600" b="1"/>
              <a:t>Parallel D4M + Accumulo DB</a:t>
            </a:r>
          </a:p>
        </p:txBody>
      </p:sp>
      <p:sp>
        <p:nvSpPr>
          <p:cNvPr id="9241" name="Rectangle 29"/>
          <p:cNvSpPr>
            <a:spLocks noChangeArrowheads="1"/>
          </p:cNvSpPr>
          <p:nvPr/>
        </p:nvSpPr>
        <p:spPr bwMode="auto">
          <a:xfrm>
            <a:off x="5044917" y="4534289"/>
            <a:ext cx="4933156" cy="419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01882" tIns="50941" rIns="101882" bIns="50941">
            <a:spAutoFit/>
          </a:bodyPr>
          <a:lstStyle/>
          <a:p>
            <a:pPr algn="ctr"/>
            <a:r>
              <a:rPr lang="en-US" b="1">
                <a:solidFill>
                  <a:schemeClr val="tx2"/>
                </a:solidFill>
              </a:rPr>
              <a:t>Number of Inserters</a:t>
            </a:r>
          </a:p>
        </p:txBody>
      </p:sp>
      <p:sp>
        <p:nvSpPr>
          <p:cNvPr id="9242" name="TextBox 35"/>
          <p:cNvSpPr txBox="1">
            <a:spLocks noChangeArrowheads="1"/>
          </p:cNvSpPr>
          <p:nvPr/>
        </p:nvSpPr>
        <p:spPr bwMode="auto">
          <a:xfrm rot="-5400000">
            <a:off x="3035407" y="2513766"/>
            <a:ext cx="31179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b="1"/>
              <a:t>Inserts/Sec</a:t>
            </a:r>
          </a:p>
        </p:txBody>
      </p:sp>
      <p:sp>
        <p:nvSpPr>
          <p:cNvPr id="9243" name="TextBox 38"/>
          <p:cNvSpPr txBox="1">
            <a:spLocks noChangeArrowheads="1"/>
          </p:cNvSpPr>
          <p:nvPr/>
        </p:nvSpPr>
        <p:spPr bwMode="auto">
          <a:xfrm>
            <a:off x="4404043" y="1117671"/>
            <a:ext cx="960438" cy="2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600" b="1"/>
              <a:t>10</a:t>
            </a:r>
            <a:r>
              <a:rPr lang="en-US" sz="1600" b="1" baseline="30000"/>
              <a:t>6</a:t>
            </a:r>
          </a:p>
        </p:txBody>
      </p:sp>
      <p:sp>
        <p:nvSpPr>
          <p:cNvPr id="9244" name="TextBox 39"/>
          <p:cNvSpPr txBox="1">
            <a:spLocks noChangeArrowheads="1"/>
          </p:cNvSpPr>
          <p:nvPr/>
        </p:nvSpPr>
        <p:spPr bwMode="auto">
          <a:xfrm>
            <a:off x="4404043" y="2585791"/>
            <a:ext cx="960438" cy="2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600" b="1"/>
              <a:t>10</a:t>
            </a:r>
            <a:r>
              <a:rPr lang="en-US" sz="1600" b="1" baseline="30000"/>
              <a:t>5</a:t>
            </a:r>
          </a:p>
        </p:txBody>
      </p:sp>
      <p:sp>
        <p:nvSpPr>
          <p:cNvPr id="9245" name="TextBox 40"/>
          <p:cNvSpPr txBox="1">
            <a:spLocks noChangeArrowheads="1"/>
          </p:cNvSpPr>
          <p:nvPr/>
        </p:nvSpPr>
        <p:spPr bwMode="auto">
          <a:xfrm>
            <a:off x="4404043" y="4053911"/>
            <a:ext cx="960438" cy="2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600" b="1"/>
              <a:t>10</a:t>
            </a:r>
            <a:r>
              <a:rPr lang="en-US" sz="1600" b="1" baseline="30000"/>
              <a:t>4</a:t>
            </a:r>
          </a:p>
        </p:txBody>
      </p:sp>
      <p:sp>
        <p:nvSpPr>
          <p:cNvPr id="42" name="Content Placeholder 2"/>
          <p:cNvSpPr txBox="1">
            <a:spLocks/>
          </p:cNvSpPr>
          <p:nvPr/>
        </p:nvSpPr>
        <p:spPr bwMode="auto">
          <a:xfrm>
            <a:off x="4777740" y="5267960"/>
            <a:ext cx="5113020" cy="1243225"/>
          </a:xfrm>
          <a:prstGeom prst="rect">
            <a:avLst/>
          </a:prstGeom>
          <a:solidFill>
            <a:srgbClr val="AED9FF"/>
          </a:solidFill>
          <a:ln w="12700">
            <a:solidFill>
              <a:schemeClr val="tx1"/>
            </a:solidFill>
            <a:miter lim="800000"/>
            <a:headEnd/>
            <a:tailEnd/>
          </a:ln>
          <a:effectLst>
            <a:outerShdw dist="38100" dir="2700000" algn="tl" rotWithShape="0">
              <a:schemeClr val="bg1">
                <a:lumMod val="65000"/>
              </a:schemeClr>
            </a:outerShdw>
          </a:effectLst>
        </p:spPr>
        <p:txBody>
          <a:bodyPr lIns="100821" tIns="91694" rIns="100821" bIns="91694"/>
          <a:lstStyle>
            <a:lvl1pPr marL="169863" indent="-169863">
              <a:lnSpc>
                <a:spcPct val="100000"/>
              </a:lnSpc>
              <a:spcBef>
                <a:spcPts val="600"/>
              </a:spcBef>
              <a:spcAft>
                <a:spcPts val="0"/>
              </a:spcAft>
              <a:defRPr sz="1400">
                <a:latin typeface="Arial" pitchFamily="34" charset="0"/>
                <a:cs typeface="Arial" pitchFamily="34" charset="0"/>
              </a:defRPr>
            </a:lvl1pPr>
            <a:lvl2pPr marL="457200" indent="-169863">
              <a:lnSpc>
                <a:spcPct val="100000"/>
              </a:lnSpc>
              <a:spcBef>
                <a:spcPts val="400"/>
              </a:spcBef>
              <a:spcAft>
                <a:spcPts val="0"/>
              </a:spcAft>
              <a:defRPr sz="1200">
                <a:latin typeface="Arial" pitchFamily="34" charset="0"/>
                <a:cs typeface="Arial" pitchFamily="34" charset="0"/>
              </a:defRPr>
            </a:lvl2pPr>
          </a:lstStyle>
          <a:p>
            <a:pPr eaLnBrk="1" hangingPunct="1">
              <a:buSzPct val="125000"/>
              <a:buFontTx/>
              <a:buChar char="•"/>
              <a:defRPr/>
            </a:pPr>
            <a:r>
              <a:rPr lang="en-US" sz="2000" b="1" kern="0" dirty="0"/>
              <a:t>Graph500 generates power law data</a:t>
            </a:r>
          </a:p>
          <a:p>
            <a:pPr eaLnBrk="1" hangingPunct="1">
              <a:buSzPct val="125000"/>
              <a:buFontTx/>
              <a:buChar char="•"/>
              <a:defRPr/>
            </a:pPr>
            <a:r>
              <a:rPr lang="en-US" sz="2000" b="1" kern="0" dirty="0"/>
              <a:t>D4M (in memory) + </a:t>
            </a:r>
            <a:r>
              <a:rPr lang="en-US" sz="2000" b="1" kern="0" dirty="0" err="1"/>
              <a:t>Accumulo</a:t>
            </a:r>
            <a:r>
              <a:rPr lang="en-US" sz="2000" b="1" kern="0" dirty="0"/>
              <a:t> (storage) provides scalable high performance</a:t>
            </a:r>
          </a:p>
        </p:txBody>
      </p:sp>
    </p:spTree>
    <p:extLst>
      <p:ext uri="{BB962C8B-B14F-4D97-AF65-F5344CB8AC3E}">
        <p14:creationId xmlns:p14="http://schemas.microsoft.com/office/powerpoint/2010/main" val="330683532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391762" y="2076238"/>
            <a:ext cx="8163718" cy="4627457"/>
          </a:xfrm>
          <a:prstGeom prst="rect">
            <a:avLst/>
          </a:prstGeom>
        </p:spPr>
        <p:txBody>
          <a:bodyPr lIns="91429" tIns="45715" rIns="91429" bIns="45715"/>
          <a:lstStyle/>
          <a:p>
            <a:pPr>
              <a:defRPr/>
            </a:pPr>
            <a:r>
              <a:rPr lang="en-US" sz="2000" dirty="0" smtClean="0">
                <a:cs typeface="+mn-cs"/>
              </a:rPr>
              <a:t>Example Code</a:t>
            </a:r>
          </a:p>
          <a:p>
            <a:pPr lvl="1">
              <a:defRPr/>
            </a:pPr>
            <a:r>
              <a:rPr lang="en-US" sz="2000" dirty="0" smtClean="0"/>
              <a:t>D4Muser_share/Examples/3Scaling/1KroneckerGraph</a:t>
            </a:r>
          </a:p>
          <a:p>
            <a:pPr lvl="1">
              <a:defRPr/>
            </a:pPr>
            <a:r>
              <a:rPr lang="en-US" sz="2000" dirty="0" smtClean="0"/>
              <a:t>D4Muser_share/Examples/3Scaling/2ParallelDatabase</a:t>
            </a:r>
          </a:p>
          <a:p>
            <a:pPr lvl="1">
              <a:defRPr/>
            </a:pPr>
            <a:r>
              <a:rPr lang="en-US" sz="2000" dirty="0" smtClean="0"/>
              <a:t>D4Muser_share/Examples/3Scaling/3MatrixPerformance</a:t>
            </a:r>
          </a:p>
          <a:p>
            <a:pPr lvl="1">
              <a:defRPr/>
            </a:pPr>
            <a:endParaRPr lang="en-US" sz="2000" dirty="0" smtClean="0"/>
          </a:p>
          <a:p>
            <a:pPr>
              <a:defRPr/>
            </a:pPr>
            <a:endParaRPr lang="en-US" sz="2000" dirty="0" smtClean="0">
              <a:cs typeface="+mn-cs"/>
            </a:endParaRPr>
          </a:p>
          <a:p>
            <a:pPr>
              <a:defRPr/>
            </a:pPr>
            <a:r>
              <a:rPr lang="en-US" sz="2000" dirty="0" smtClean="0">
                <a:cs typeface="+mn-cs"/>
              </a:rPr>
              <a:t>Assignment</a:t>
            </a:r>
          </a:p>
          <a:p>
            <a:pPr lvl="1">
              <a:defRPr/>
            </a:pPr>
            <a:r>
              <a:rPr lang="en-US" sz="2000" dirty="0" smtClean="0"/>
              <a:t>None</a:t>
            </a:r>
            <a:endParaRPr lang="en-US" sz="2000" dirty="0"/>
          </a:p>
        </p:txBody>
      </p:sp>
      <p:sp>
        <p:nvSpPr>
          <p:cNvPr id="2" name="Title 1"/>
          <p:cNvSpPr>
            <a:spLocks noGrp="1"/>
          </p:cNvSpPr>
          <p:nvPr>
            <p:ph type="title"/>
          </p:nvPr>
        </p:nvSpPr>
        <p:spPr/>
        <p:txBody>
          <a:bodyPr/>
          <a:lstStyle/>
          <a:p>
            <a:pPr>
              <a:defRPr/>
            </a:pPr>
            <a:r>
              <a:rPr lang="en-US" smtClean="0">
                <a:cs typeface="+mj-cs"/>
              </a:rPr>
              <a:t>Example Code &amp; Assignment</a:t>
            </a:r>
            <a:endParaRPr lang="en-US" dirty="0">
              <a:cs typeface="+mj-cs"/>
            </a:endParaRPr>
          </a:p>
        </p:txBody>
      </p:sp>
    </p:spTree>
    <p:extLst>
      <p:ext uri="{BB962C8B-B14F-4D97-AF65-F5344CB8AC3E}">
        <p14:creationId xmlns:p14="http://schemas.microsoft.com/office/powerpoint/2010/main" val="275281931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2" descr="kronecker_hist_theory"/>
          <p:cNvPicPr>
            <a:picLocks noChangeAspect="1" noChangeArrowheads="1"/>
          </p:cNvPicPr>
          <p:nvPr/>
        </p:nvPicPr>
        <p:blipFill>
          <a:blip r:embed="rId3">
            <a:extLst>
              <a:ext uri="{28A0092B-C50C-407E-A947-70E740481C1C}">
                <a14:useLocalDpi xmlns:a14="http://schemas.microsoft.com/office/drawing/2010/main" val="0"/>
              </a:ext>
            </a:extLst>
          </a:blip>
          <a:srcRect l="14052" t="27777" r="13399" b="28284"/>
          <a:stretch>
            <a:fillRect/>
          </a:stretch>
        </p:blipFill>
        <p:spPr bwMode="auto">
          <a:xfrm>
            <a:off x="4985544" y="1233276"/>
            <a:ext cx="5029200" cy="4060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6659" name="Rectangle 3"/>
          <p:cNvSpPr>
            <a:spLocks noGrp="1" noChangeArrowheads="1"/>
          </p:cNvSpPr>
          <p:nvPr>
            <p:ph type="title"/>
          </p:nvPr>
        </p:nvSpPr>
        <p:spPr/>
        <p:txBody>
          <a:bodyPr/>
          <a:lstStyle/>
          <a:p>
            <a:pPr>
              <a:defRPr/>
            </a:pPr>
            <a:r>
              <a:rPr lang="en-US" smtClean="0">
                <a:solidFill>
                  <a:srgbClr val="000000"/>
                </a:solidFill>
                <a:cs typeface="+mj-cs"/>
              </a:rPr>
              <a:t>Power Law Modeling of</a:t>
            </a:r>
            <a:br>
              <a:rPr lang="en-US" smtClean="0">
                <a:solidFill>
                  <a:srgbClr val="000000"/>
                </a:solidFill>
                <a:cs typeface="+mj-cs"/>
              </a:rPr>
            </a:br>
            <a:r>
              <a:rPr lang="en-US" smtClean="0">
                <a:solidFill>
                  <a:srgbClr val="000000"/>
                </a:solidFill>
                <a:cs typeface="+mj-cs"/>
              </a:rPr>
              <a:t> Kronecker Graphs</a:t>
            </a:r>
          </a:p>
        </p:txBody>
      </p:sp>
      <p:pic>
        <p:nvPicPr>
          <p:cNvPr id="11267" name="Picture 4" descr="rmat"/>
          <p:cNvPicPr>
            <a:picLocks noChangeAspect="1" noChangeArrowheads="1"/>
          </p:cNvPicPr>
          <p:nvPr/>
        </p:nvPicPr>
        <p:blipFill>
          <a:blip r:embed="rId4">
            <a:extLst>
              <a:ext uri="{28A0092B-C50C-407E-A947-70E740481C1C}">
                <a14:useLocalDpi xmlns:a14="http://schemas.microsoft.com/office/drawing/2010/main" val="0"/>
              </a:ext>
            </a:extLst>
          </a:blip>
          <a:srcRect l="14017" t="5402" r="14371"/>
          <a:stretch>
            <a:fillRect/>
          </a:stretch>
        </p:blipFill>
        <p:spPr bwMode="auto">
          <a:xfrm>
            <a:off x="321310" y="1377210"/>
            <a:ext cx="4187508" cy="427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6661" name="Rectangle 5"/>
          <p:cNvSpPr>
            <a:spLocks noChangeArrowheads="1"/>
          </p:cNvSpPr>
          <p:nvPr/>
        </p:nvSpPr>
        <p:spPr bwMode="auto">
          <a:xfrm>
            <a:off x="1424940" y="1083946"/>
            <a:ext cx="2315456" cy="410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1882" tIns="50941" rIns="101882" bIns="50941">
            <a:spAutoFit/>
          </a:bodyPr>
          <a:lstStyle/>
          <a:p>
            <a:pPr>
              <a:defRPr/>
            </a:pPr>
            <a:r>
              <a:rPr lang="en-US" b="1">
                <a:solidFill>
                  <a:srgbClr val="000000"/>
                </a:solidFill>
              </a:rPr>
              <a:t>Adjacency Matrix</a:t>
            </a:r>
          </a:p>
        </p:txBody>
      </p:sp>
      <p:sp>
        <p:nvSpPr>
          <p:cNvPr id="966662" name="Rectangle 6"/>
          <p:cNvSpPr>
            <a:spLocks noChangeArrowheads="1"/>
          </p:cNvSpPr>
          <p:nvPr/>
        </p:nvSpPr>
        <p:spPr bwMode="auto">
          <a:xfrm>
            <a:off x="5711984" y="1055159"/>
            <a:ext cx="3726099" cy="410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1882" tIns="50941" rIns="101882" bIns="50941">
            <a:spAutoFit/>
          </a:bodyPr>
          <a:lstStyle/>
          <a:p>
            <a:pPr>
              <a:defRPr/>
            </a:pPr>
            <a:r>
              <a:rPr lang="en-US" b="1">
                <a:solidFill>
                  <a:srgbClr val="000000"/>
                </a:solidFill>
              </a:rPr>
              <a:t>Vertex In Degree Distribution</a:t>
            </a:r>
          </a:p>
        </p:txBody>
      </p:sp>
      <p:sp>
        <p:nvSpPr>
          <p:cNvPr id="966663" name="Line 7"/>
          <p:cNvSpPr>
            <a:spLocks noChangeShapeType="1"/>
          </p:cNvSpPr>
          <p:nvPr/>
        </p:nvSpPr>
        <p:spPr bwMode="auto">
          <a:xfrm>
            <a:off x="6312694" y="1621896"/>
            <a:ext cx="3310890" cy="2590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1882" tIns="50941" rIns="101882" bIns="50941" anchor="ctr"/>
          <a:lstStyle/>
          <a:p>
            <a:pPr>
              <a:defRPr/>
            </a:pPr>
            <a:endParaRPr lang="en-US">
              <a:cs typeface="+mn-cs"/>
            </a:endParaRPr>
          </a:p>
        </p:txBody>
      </p:sp>
      <p:sp>
        <p:nvSpPr>
          <p:cNvPr id="966664" name="Rectangle 8"/>
          <p:cNvSpPr>
            <a:spLocks noChangeArrowheads="1"/>
          </p:cNvSpPr>
          <p:nvPr/>
        </p:nvSpPr>
        <p:spPr bwMode="auto">
          <a:xfrm>
            <a:off x="7472204" y="1812609"/>
            <a:ext cx="1545514" cy="410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1882" tIns="50941" rIns="101882" bIns="50941">
            <a:spAutoFit/>
          </a:bodyPr>
          <a:lstStyle/>
          <a:p>
            <a:pPr>
              <a:defRPr/>
            </a:pPr>
            <a:r>
              <a:rPr lang="en-US" b="1">
                <a:solidFill>
                  <a:srgbClr val="000000"/>
                </a:solidFill>
              </a:rPr>
              <a:t>Power Law</a:t>
            </a:r>
          </a:p>
        </p:txBody>
      </p:sp>
      <p:sp>
        <p:nvSpPr>
          <p:cNvPr id="966665" name="Rectangle 9"/>
          <p:cNvSpPr>
            <a:spLocks noChangeArrowheads="1"/>
          </p:cNvSpPr>
          <p:nvPr/>
        </p:nvSpPr>
        <p:spPr bwMode="auto">
          <a:xfrm>
            <a:off x="513398" y="5637636"/>
            <a:ext cx="9083993" cy="1432137"/>
          </a:xfrm>
          <a:prstGeom prst="rect">
            <a:avLst/>
          </a:prstGeom>
          <a:solidFill>
            <a:srgbClr val="AED9FF"/>
          </a:solidFill>
          <a:ln w="9525">
            <a:solidFill>
              <a:schemeClr val="tx1"/>
            </a:solidFill>
            <a:miter lim="800000"/>
            <a:headEnd/>
            <a:tailEnd/>
          </a:ln>
          <a:effectLst>
            <a:outerShdw blurRad="63500" dist="38099" dir="2700000" algn="ctr" rotWithShape="0">
              <a:schemeClr val="bg2">
                <a:alpha val="74998"/>
              </a:schemeClr>
            </a:outerShdw>
          </a:effectLst>
        </p:spPr>
        <p:txBody>
          <a:bodyPr lIns="102578" tIns="51290" rIns="102578" bIns="51290"/>
          <a:lstStyle/>
          <a:p>
            <a:pPr marL="254706" indent="-254706">
              <a:lnSpc>
                <a:spcPct val="90000"/>
              </a:lnSpc>
              <a:spcBef>
                <a:spcPct val="25000"/>
              </a:spcBef>
              <a:buSzPct val="125000"/>
              <a:buFontTx/>
              <a:buChar char="•"/>
              <a:defRPr/>
            </a:pPr>
            <a:r>
              <a:rPr lang="en-US" b="1"/>
              <a:t>Real world data (internet, social networks, …) has connections on all scales (i.e power law)</a:t>
            </a:r>
          </a:p>
          <a:p>
            <a:pPr marL="254706" indent="-254706">
              <a:lnSpc>
                <a:spcPct val="90000"/>
              </a:lnSpc>
              <a:spcBef>
                <a:spcPct val="25000"/>
              </a:spcBef>
              <a:buSzPct val="125000"/>
              <a:buFontTx/>
              <a:buChar char="•"/>
              <a:defRPr/>
            </a:pPr>
            <a:r>
              <a:rPr lang="en-US" b="1"/>
              <a:t>Can be modeled with Kronecker Graphs: G</a:t>
            </a:r>
            <a:r>
              <a:rPr lang="en-US" b="1" baseline="30000">
                <a:sym typeface="Symbol" charset="0"/>
              </a:rPr>
              <a:t></a:t>
            </a:r>
            <a:r>
              <a:rPr lang="en-US" b="1" baseline="30000"/>
              <a:t>k</a:t>
            </a:r>
            <a:r>
              <a:rPr lang="en-US" b="1"/>
              <a:t> = G</a:t>
            </a:r>
            <a:r>
              <a:rPr lang="en-US" b="1" baseline="30000">
                <a:sym typeface="Symbol" charset="0"/>
              </a:rPr>
              <a:t></a:t>
            </a:r>
            <a:r>
              <a:rPr lang="en-US" b="1" baseline="30000"/>
              <a:t>k-1</a:t>
            </a:r>
            <a:r>
              <a:rPr lang="en-US" b="1"/>
              <a:t> </a:t>
            </a:r>
            <a:r>
              <a:rPr lang="en-US" b="1">
                <a:sym typeface="Symbol" charset="0"/>
              </a:rPr>
              <a:t></a:t>
            </a:r>
            <a:r>
              <a:rPr lang="en-US" b="1"/>
              <a:t> G</a:t>
            </a:r>
          </a:p>
          <a:p>
            <a:pPr marL="762350" lvl="1" indent="-380291">
              <a:lnSpc>
                <a:spcPct val="90000"/>
              </a:lnSpc>
              <a:spcBef>
                <a:spcPct val="25000"/>
              </a:spcBef>
              <a:buSzPct val="100000"/>
              <a:buFontTx/>
              <a:buChar char="–"/>
              <a:defRPr/>
            </a:pPr>
            <a:r>
              <a:rPr lang="en-US" sz="1800" b="1"/>
              <a:t>Where </a:t>
            </a:r>
            <a:r>
              <a:rPr lang="ja-JP" altLang="en-US" sz="1800" b="1">
                <a:latin typeface="Arial"/>
              </a:rPr>
              <a:t>“</a:t>
            </a:r>
            <a:r>
              <a:rPr lang="en-US" sz="1800" b="1">
                <a:sym typeface="Symbol" charset="0"/>
              </a:rPr>
              <a:t></a:t>
            </a:r>
            <a:r>
              <a:rPr lang="ja-JP" altLang="en-US" sz="1800" b="1">
                <a:latin typeface="Arial"/>
              </a:rPr>
              <a:t>”</a:t>
            </a:r>
            <a:r>
              <a:rPr lang="en-US" sz="1800" b="1"/>
              <a:t>denotes the Kronecker product of two matrices</a:t>
            </a:r>
          </a:p>
        </p:txBody>
      </p:sp>
      <p:sp>
        <p:nvSpPr>
          <p:cNvPr id="966666" name="Rectangle 10"/>
          <p:cNvSpPr>
            <a:spLocks noChangeArrowheads="1"/>
          </p:cNvSpPr>
          <p:nvPr/>
        </p:nvSpPr>
        <p:spPr bwMode="auto">
          <a:xfrm>
            <a:off x="6833077" y="5085293"/>
            <a:ext cx="1374568" cy="410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1882" tIns="50941" rIns="101882" bIns="50941">
            <a:spAutoFit/>
          </a:bodyPr>
          <a:lstStyle/>
          <a:p>
            <a:pPr>
              <a:defRPr/>
            </a:pPr>
            <a:r>
              <a:rPr lang="en-US" b="1">
                <a:solidFill>
                  <a:srgbClr val="000000"/>
                </a:solidFill>
              </a:rPr>
              <a:t>In Degree</a:t>
            </a:r>
          </a:p>
        </p:txBody>
      </p:sp>
      <p:sp>
        <p:nvSpPr>
          <p:cNvPr id="966667" name="Rectangle 11"/>
          <p:cNvSpPr>
            <a:spLocks noChangeArrowheads="1"/>
          </p:cNvSpPr>
          <p:nvPr/>
        </p:nvSpPr>
        <p:spPr bwMode="auto">
          <a:xfrm rot="-5400000">
            <a:off x="3779337" y="2902682"/>
            <a:ext cx="2543383" cy="410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1882" tIns="50941" rIns="101882" bIns="50941">
            <a:spAutoFit/>
          </a:bodyPr>
          <a:lstStyle/>
          <a:p>
            <a:pPr>
              <a:defRPr/>
            </a:pPr>
            <a:r>
              <a:rPr lang="en-US" b="1">
                <a:solidFill>
                  <a:srgbClr val="000000"/>
                </a:solidFill>
              </a:rPr>
              <a:t>Number of Vertices</a:t>
            </a:r>
          </a:p>
        </p:txBody>
      </p:sp>
    </p:spTree>
    <p:extLst>
      <p:ext uri="{BB962C8B-B14F-4D97-AF65-F5344CB8AC3E}">
        <p14:creationId xmlns:p14="http://schemas.microsoft.com/office/powerpoint/2010/main" val="146425959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35"/>
          <p:cNvSpPr>
            <a:spLocks noGrp="1"/>
          </p:cNvSpPr>
          <p:nvPr>
            <p:ph sz="quarter" idx="10"/>
          </p:nvPr>
        </p:nvSpPr>
        <p:spPr>
          <a:xfrm>
            <a:off x="1676400" y="1600199"/>
            <a:ext cx="7853680" cy="5340005"/>
          </a:xfrm>
        </p:spPr>
        <p:txBody>
          <a:bodyPr/>
          <a:lstStyle/>
          <a:p>
            <a:r>
              <a:rPr lang="en-US" dirty="0" smtClean="0"/>
              <a:t>Introduction</a:t>
            </a:r>
          </a:p>
          <a:p>
            <a:pPr>
              <a:defRPr/>
            </a:pPr>
            <a:r>
              <a:rPr lang="en-US" dirty="0" smtClean="0"/>
              <a:t>B</a:t>
            </a:r>
            <a:r>
              <a:rPr lang="en-US" baseline="30000" dirty="0">
                <a:sym typeface="Symbol" charset="0"/>
              </a:rPr>
              <a:t></a:t>
            </a:r>
            <a:r>
              <a:rPr lang="en-US" baseline="30000" dirty="0"/>
              <a:t>K</a:t>
            </a:r>
            <a:r>
              <a:rPr lang="en-US" dirty="0"/>
              <a:t> </a:t>
            </a:r>
            <a:r>
              <a:rPr lang="en-US" dirty="0" smtClean="0"/>
              <a:t>Graphs</a:t>
            </a:r>
          </a:p>
          <a:p>
            <a:pPr lvl="1">
              <a:defRPr/>
            </a:pPr>
            <a:r>
              <a:rPr lang="en-US" dirty="0"/>
              <a:t>Definitions</a:t>
            </a:r>
          </a:p>
          <a:p>
            <a:pPr lvl="1">
              <a:defRPr/>
            </a:pPr>
            <a:r>
              <a:rPr lang="en-US" dirty="0"/>
              <a:t>Bipartite Graphs</a:t>
            </a:r>
          </a:p>
          <a:p>
            <a:pPr lvl="1">
              <a:defRPr/>
            </a:pPr>
            <a:r>
              <a:rPr lang="en-US" dirty="0"/>
              <a:t>Degree Distribution</a:t>
            </a:r>
          </a:p>
          <a:p>
            <a:pPr>
              <a:defRPr/>
            </a:pPr>
            <a:r>
              <a:rPr lang="en-US" dirty="0">
                <a:solidFill>
                  <a:srgbClr val="000000"/>
                </a:solidFill>
              </a:rPr>
              <a:t>(B+I)</a:t>
            </a:r>
            <a:r>
              <a:rPr lang="en-US" baseline="30000" dirty="0">
                <a:solidFill>
                  <a:srgbClr val="000000"/>
                </a:solidFill>
                <a:sym typeface="Symbol" charset="0"/>
              </a:rPr>
              <a:t></a:t>
            </a:r>
            <a:r>
              <a:rPr lang="en-US" baseline="30000" dirty="0">
                <a:solidFill>
                  <a:srgbClr val="000000"/>
                </a:solidFill>
              </a:rPr>
              <a:t>K</a:t>
            </a:r>
            <a:r>
              <a:rPr lang="en-US" dirty="0">
                <a:solidFill>
                  <a:srgbClr val="000000"/>
                </a:solidFill>
              </a:rPr>
              <a:t> Graphs</a:t>
            </a:r>
          </a:p>
          <a:p>
            <a:r>
              <a:rPr lang="en-US" dirty="0" smtClean="0"/>
              <a:t>Performance</a:t>
            </a:r>
          </a:p>
          <a:p>
            <a:r>
              <a:rPr lang="en-US" dirty="0" smtClean="0"/>
              <a:t>Summary</a:t>
            </a:r>
            <a:endParaRPr lang="en-US" dirty="0"/>
          </a:p>
        </p:txBody>
      </p:sp>
      <p:sp>
        <p:nvSpPr>
          <p:cNvPr id="35" name="Title 34"/>
          <p:cNvSpPr>
            <a:spLocks noGrp="1"/>
          </p:cNvSpPr>
          <p:nvPr>
            <p:ph type="title"/>
          </p:nvPr>
        </p:nvSpPr>
        <p:spPr/>
        <p:txBody>
          <a:bodyPr/>
          <a:lstStyle/>
          <a:p>
            <a:r>
              <a:rPr lang="en-US" dirty="0" smtClean="0"/>
              <a:t>Outline</a:t>
            </a:r>
            <a:endParaRPr lang="en-US" dirty="0"/>
          </a:p>
        </p:txBody>
      </p:sp>
      <p:sp>
        <p:nvSpPr>
          <p:cNvPr id="9" name="AutoShape 7"/>
          <p:cNvSpPr>
            <a:spLocks noChangeArrowheads="1"/>
          </p:cNvSpPr>
          <p:nvPr/>
        </p:nvSpPr>
        <p:spPr bwMode="auto">
          <a:xfrm>
            <a:off x="1078169" y="2176552"/>
            <a:ext cx="571500" cy="317500"/>
          </a:xfrm>
          <a:prstGeom prst="rightArrow">
            <a:avLst>
              <a:gd name="adj1" fmla="val 50000"/>
              <a:gd name="adj2" fmla="val 65000"/>
            </a:avLst>
          </a:prstGeom>
          <a:solidFill>
            <a:schemeClr val="hlink"/>
          </a:solidFill>
          <a:ln w="12700">
            <a:noFill/>
            <a:miter lim="800000"/>
            <a:headEnd type="none" w="sm" len="sm"/>
            <a:tailEnd type="none" w="sm" len="sm"/>
          </a:ln>
        </p:spPr>
        <p:txBody>
          <a:bodyPr wrap="none" anchor="ctr"/>
          <a:lstStyle/>
          <a:p>
            <a:endParaRPr lang="en-US"/>
          </a:p>
        </p:txBody>
      </p:sp>
    </p:spTree>
    <p:extLst>
      <p:ext uri="{BB962C8B-B14F-4D97-AF65-F5344CB8AC3E}">
        <p14:creationId xmlns:p14="http://schemas.microsoft.com/office/powerpoint/2010/main" val="270019951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458" name="Rectangle 2"/>
          <p:cNvSpPr>
            <a:spLocks noGrp="1" noChangeArrowheads="1"/>
          </p:cNvSpPr>
          <p:nvPr>
            <p:ph type="title"/>
          </p:nvPr>
        </p:nvSpPr>
        <p:spPr/>
        <p:txBody>
          <a:bodyPr/>
          <a:lstStyle/>
          <a:p>
            <a:pPr>
              <a:defRPr/>
            </a:pPr>
            <a:r>
              <a:rPr lang="en-US" smtClean="0">
                <a:cs typeface="+mj-cs"/>
              </a:rPr>
              <a:t>Kronecker Products and Graph</a:t>
            </a:r>
          </a:p>
        </p:txBody>
      </p:sp>
      <p:sp>
        <p:nvSpPr>
          <p:cNvPr id="1043459" name="Rectangle 3"/>
          <p:cNvSpPr>
            <a:spLocks noGrp="1" noChangeArrowheads="1"/>
          </p:cNvSpPr>
          <p:nvPr>
            <p:ph type="body" idx="4294967295"/>
          </p:nvPr>
        </p:nvSpPr>
        <p:spPr>
          <a:xfrm>
            <a:off x="754380" y="1156230"/>
            <a:ext cx="8549640" cy="2202180"/>
          </a:xfrm>
          <a:prstGeom prst="rect">
            <a:avLst/>
          </a:prstGeom>
        </p:spPr>
        <p:txBody>
          <a:bodyPr lIns="101882" tIns="50941" rIns="101882" bIns="50941"/>
          <a:lstStyle/>
          <a:p>
            <a:pPr>
              <a:lnSpc>
                <a:spcPct val="80000"/>
              </a:lnSpc>
              <a:buFontTx/>
              <a:buNone/>
              <a:defRPr/>
            </a:pPr>
            <a:r>
              <a:rPr lang="en-US" sz="2000" u="sng" dirty="0" err="1" smtClean="0">
                <a:cs typeface="+mn-cs"/>
              </a:rPr>
              <a:t>Kronecker</a:t>
            </a:r>
            <a:r>
              <a:rPr lang="en-US" sz="2000" u="sng" dirty="0" smtClean="0">
                <a:cs typeface="+mn-cs"/>
              </a:rPr>
              <a:t> Product</a:t>
            </a:r>
            <a:endParaRPr lang="en-US" sz="2000" dirty="0" smtClean="0">
              <a:cs typeface="+mn-cs"/>
            </a:endParaRPr>
          </a:p>
          <a:p>
            <a:pPr>
              <a:lnSpc>
                <a:spcPct val="80000"/>
              </a:lnSpc>
              <a:defRPr/>
            </a:pPr>
            <a:r>
              <a:rPr lang="en-US" sz="2000" b="0" dirty="0" smtClean="0">
                <a:cs typeface="+mn-cs"/>
              </a:rPr>
              <a:t>Let B be a </a:t>
            </a:r>
            <a:r>
              <a:rPr lang="en-US" sz="2000" b="0" dirty="0" err="1" smtClean="0">
                <a:cs typeface="+mn-cs"/>
              </a:rPr>
              <a:t>N</a:t>
            </a:r>
            <a:r>
              <a:rPr lang="en-US" sz="2000" b="0" baseline="-25000" dirty="0" err="1" smtClean="0">
                <a:cs typeface="+mn-cs"/>
              </a:rPr>
              <a:t>B</a:t>
            </a:r>
            <a:r>
              <a:rPr lang="en-US" sz="2000" b="0" dirty="0" err="1" smtClean="0">
                <a:cs typeface="+mn-cs"/>
              </a:rPr>
              <a:t>xN</a:t>
            </a:r>
            <a:r>
              <a:rPr lang="en-US" sz="2000" b="0" baseline="-25000" dirty="0" err="1" smtClean="0">
                <a:cs typeface="+mn-cs"/>
              </a:rPr>
              <a:t>B</a:t>
            </a:r>
            <a:r>
              <a:rPr lang="en-US" sz="2000" b="0" dirty="0" smtClean="0">
                <a:cs typeface="+mn-cs"/>
              </a:rPr>
              <a:t> matrix</a:t>
            </a:r>
          </a:p>
          <a:p>
            <a:pPr>
              <a:lnSpc>
                <a:spcPct val="80000"/>
              </a:lnSpc>
              <a:defRPr/>
            </a:pPr>
            <a:r>
              <a:rPr lang="en-US" sz="2000" b="0" dirty="0" smtClean="0">
                <a:cs typeface="+mn-cs"/>
              </a:rPr>
              <a:t>Let C be a </a:t>
            </a:r>
            <a:r>
              <a:rPr lang="en-US" sz="2000" b="0" dirty="0" err="1" smtClean="0">
                <a:cs typeface="+mn-cs"/>
              </a:rPr>
              <a:t>N</a:t>
            </a:r>
            <a:r>
              <a:rPr lang="en-US" sz="2000" b="0" baseline="-25000" dirty="0" err="1" smtClean="0">
                <a:cs typeface="+mn-cs"/>
              </a:rPr>
              <a:t>C</a:t>
            </a:r>
            <a:r>
              <a:rPr lang="en-US" sz="2000" b="0" dirty="0" err="1" smtClean="0">
                <a:cs typeface="+mn-cs"/>
              </a:rPr>
              <a:t>xN</a:t>
            </a:r>
            <a:r>
              <a:rPr lang="en-US" sz="2000" b="0" baseline="-25000" dirty="0" err="1" smtClean="0">
                <a:cs typeface="+mn-cs"/>
              </a:rPr>
              <a:t>C</a:t>
            </a:r>
            <a:r>
              <a:rPr lang="en-US" sz="2000" b="0" dirty="0" smtClean="0">
                <a:cs typeface="+mn-cs"/>
              </a:rPr>
              <a:t> matrix</a:t>
            </a:r>
          </a:p>
          <a:p>
            <a:pPr>
              <a:lnSpc>
                <a:spcPct val="80000"/>
              </a:lnSpc>
              <a:defRPr/>
            </a:pPr>
            <a:r>
              <a:rPr lang="en-US" sz="2000" b="0" dirty="0" smtClean="0">
                <a:cs typeface="+mn-cs"/>
              </a:rPr>
              <a:t>Then the </a:t>
            </a:r>
            <a:r>
              <a:rPr lang="en-US" sz="2000" b="0" dirty="0" err="1" smtClean="0">
                <a:cs typeface="+mn-cs"/>
              </a:rPr>
              <a:t>Kronecker</a:t>
            </a:r>
            <a:r>
              <a:rPr lang="en-US" sz="2000" b="0" dirty="0" smtClean="0">
                <a:cs typeface="+mn-cs"/>
              </a:rPr>
              <a:t> product of B and C will produce a </a:t>
            </a:r>
            <a:r>
              <a:rPr lang="en-US" sz="2000" b="0" dirty="0" err="1" smtClean="0">
                <a:cs typeface="+mn-cs"/>
              </a:rPr>
              <a:t>N</a:t>
            </a:r>
            <a:r>
              <a:rPr lang="en-US" sz="2000" b="0" baseline="-25000" dirty="0" err="1" smtClean="0">
                <a:cs typeface="+mn-cs"/>
              </a:rPr>
              <a:t>B</a:t>
            </a:r>
            <a:r>
              <a:rPr lang="en-US" sz="2000" b="0" dirty="0" err="1" smtClean="0">
                <a:cs typeface="+mn-cs"/>
              </a:rPr>
              <a:t>N</a:t>
            </a:r>
            <a:r>
              <a:rPr lang="en-US" sz="2000" b="0" baseline="-25000" dirty="0" err="1" smtClean="0">
                <a:cs typeface="+mn-cs"/>
              </a:rPr>
              <a:t>C</a:t>
            </a:r>
            <a:r>
              <a:rPr lang="en-US" sz="2000" b="0" dirty="0" err="1" smtClean="0">
                <a:cs typeface="+mn-cs"/>
              </a:rPr>
              <a:t>xN</a:t>
            </a:r>
            <a:r>
              <a:rPr lang="en-US" sz="2000" b="0" baseline="-25000" dirty="0" err="1" smtClean="0">
                <a:cs typeface="+mn-cs"/>
              </a:rPr>
              <a:t>B</a:t>
            </a:r>
            <a:r>
              <a:rPr lang="en-US" sz="2000" b="0" dirty="0" err="1" smtClean="0">
                <a:cs typeface="+mn-cs"/>
              </a:rPr>
              <a:t>N</a:t>
            </a:r>
            <a:r>
              <a:rPr lang="en-US" sz="2000" b="0" baseline="-25000" dirty="0" err="1" smtClean="0">
                <a:cs typeface="+mn-cs"/>
              </a:rPr>
              <a:t>C</a:t>
            </a:r>
            <a:r>
              <a:rPr lang="en-US" sz="2000" b="0" dirty="0" smtClean="0">
                <a:cs typeface="+mn-cs"/>
              </a:rPr>
              <a:t> matrix A:</a:t>
            </a:r>
          </a:p>
          <a:p>
            <a:pPr>
              <a:lnSpc>
                <a:spcPct val="80000"/>
              </a:lnSpc>
              <a:defRPr/>
            </a:pPr>
            <a:endParaRPr lang="en-US" sz="2000" dirty="0" smtClean="0">
              <a:cs typeface="+mn-cs"/>
            </a:endParaRPr>
          </a:p>
        </p:txBody>
      </p:sp>
      <p:sp>
        <p:nvSpPr>
          <p:cNvPr id="1043461" name="Rectangle 5"/>
          <p:cNvSpPr>
            <a:spLocks noChangeArrowheads="1"/>
          </p:cNvSpPr>
          <p:nvPr/>
        </p:nvSpPr>
        <p:spPr bwMode="auto">
          <a:xfrm>
            <a:off x="768350" y="5215150"/>
            <a:ext cx="8954770" cy="1165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2578" tIns="51290" rIns="102578" bIns="51290"/>
          <a:lstStyle/>
          <a:p>
            <a:pPr marL="382059" indent="-382059">
              <a:lnSpc>
                <a:spcPct val="80000"/>
              </a:lnSpc>
              <a:spcBef>
                <a:spcPct val="25000"/>
              </a:spcBef>
              <a:buSzPct val="125000"/>
              <a:defRPr/>
            </a:pPr>
            <a:r>
              <a:rPr lang="en-US" sz="2200" b="1" u="sng" dirty="0" err="1"/>
              <a:t>Kronecker</a:t>
            </a:r>
            <a:r>
              <a:rPr lang="en-US" sz="2200" b="1" u="sng" dirty="0"/>
              <a:t> Graph (</a:t>
            </a:r>
            <a:r>
              <a:rPr lang="en-US" sz="2200" b="1" u="sng" dirty="0" err="1"/>
              <a:t>Leskovec</a:t>
            </a:r>
            <a:r>
              <a:rPr lang="en-US" sz="2200" b="1" u="sng" dirty="0"/>
              <a:t> 2005 &amp; </a:t>
            </a:r>
            <a:r>
              <a:rPr lang="en-US" sz="2200" b="1" u="sng" dirty="0" err="1"/>
              <a:t>Chakrabati</a:t>
            </a:r>
            <a:r>
              <a:rPr lang="en-US" sz="2200" b="1" u="sng" dirty="0"/>
              <a:t> 2004)</a:t>
            </a:r>
            <a:endParaRPr lang="en-US" sz="2200" b="1" dirty="0"/>
          </a:p>
          <a:p>
            <a:pPr marL="382059" indent="-382059">
              <a:lnSpc>
                <a:spcPct val="80000"/>
              </a:lnSpc>
              <a:spcBef>
                <a:spcPct val="25000"/>
              </a:spcBef>
              <a:buSzPct val="125000"/>
              <a:buFontTx/>
              <a:buChar char="•"/>
              <a:defRPr/>
            </a:pPr>
            <a:r>
              <a:rPr lang="en-US" sz="2200" dirty="0"/>
              <a:t>Let G be a </a:t>
            </a:r>
            <a:r>
              <a:rPr lang="en-US" sz="2200" dirty="0" err="1"/>
              <a:t>NxN</a:t>
            </a:r>
            <a:r>
              <a:rPr lang="en-US" sz="2200" dirty="0"/>
              <a:t> adjacency matrix</a:t>
            </a:r>
          </a:p>
          <a:p>
            <a:pPr marL="382059" indent="-382059">
              <a:lnSpc>
                <a:spcPct val="80000"/>
              </a:lnSpc>
              <a:spcBef>
                <a:spcPct val="25000"/>
              </a:spcBef>
              <a:buSzPct val="125000"/>
              <a:buFontTx/>
              <a:buChar char="•"/>
              <a:defRPr/>
            </a:pPr>
            <a:r>
              <a:rPr lang="en-US" sz="2200" dirty="0" err="1"/>
              <a:t>Kronecker</a:t>
            </a:r>
            <a:r>
              <a:rPr lang="en-US" sz="2200" dirty="0"/>
              <a:t> exponent to the power k is:</a:t>
            </a:r>
          </a:p>
        </p:txBody>
      </p:sp>
      <p:pic>
        <p:nvPicPr>
          <p:cNvPr id="15364" name="Picture 7" descr="KronExpon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2596" y="6405034"/>
            <a:ext cx="4119404" cy="536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8" descr="KronProdu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7328" y="2930209"/>
            <a:ext cx="7121208" cy="1853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820163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906" name="Rectangle 2"/>
          <p:cNvSpPr>
            <a:spLocks noGrp="1" noChangeArrowheads="1"/>
          </p:cNvSpPr>
          <p:nvPr>
            <p:ph type="title"/>
          </p:nvPr>
        </p:nvSpPr>
        <p:spPr/>
        <p:txBody>
          <a:bodyPr/>
          <a:lstStyle/>
          <a:p>
            <a:pPr>
              <a:defRPr/>
            </a:pPr>
            <a:r>
              <a:rPr lang="en-US" smtClean="0">
                <a:cs typeface="+mj-cs"/>
              </a:rPr>
              <a:t>Types of Kronecker Graphs</a:t>
            </a:r>
          </a:p>
        </p:txBody>
      </p:sp>
      <p:sp>
        <p:nvSpPr>
          <p:cNvPr id="1019907" name="Rectangle 3"/>
          <p:cNvSpPr>
            <a:spLocks noGrp="1" noChangeArrowheads="1"/>
          </p:cNvSpPr>
          <p:nvPr>
            <p:ph type="body" idx="4294967295"/>
          </p:nvPr>
        </p:nvSpPr>
        <p:spPr>
          <a:xfrm>
            <a:off x="195580" y="1624648"/>
            <a:ext cx="3352800" cy="4663440"/>
          </a:xfrm>
          <a:prstGeom prst="rect">
            <a:avLst/>
          </a:prstGeom>
        </p:spPr>
        <p:txBody>
          <a:bodyPr lIns="101882" tIns="50941" rIns="101882" bIns="50941"/>
          <a:lstStyle/>
          <a:p>
            <a:pPr>
              <a:buFontTx/>
              <a:buNone/>
              <a:defRPr/>
            </a:pPr>
            <a:r>
              <a:rPr lang="en-US" sz="2000" u="sng" dirty="0" smtClean="0">
                <a:cs typeface="+mn-cs"/>
              </a:rPr>
              <a:t>Explicit</a:t>
            </a:r>
            <a:endParaRPr lang="en-US" sz="2000" dirty="0" smtClean="0">
              <a:cs typeface="+mn-cs"/>
            </a:endParaRPr>
          </a:p>
          <a:p>
            <a:pPr>
              <a:defRPr/>
            </a:pPr>
            <a:r>
              <a:rPr lang="en-US" sz="2000" dirty="0" smtClean="0">
                <a:cs typeface="+mn-cs"/>
              </a:rPr>
              <a:t>G only 1 and 0s</a:t>
            </a:r>
          </a:p>
          <a:p>
            <a:pPr lvl="1">
              <a:defRPr/>
            </a:pPr>
            <a:endParaRPr lang="en-US" sz="2000" dirty="0" smtClean="0"/>
          </a:p>
          <a:p>
            <a:pPr>
              <a:buFontTx/>
              <a:buNone/>
              <a:defRPr/>
            </a:pPr>
            <a:r>
              <a:rPr lang="en-US" sz="2000" u="sng" dirty="0" smtClean="0">
                <a:cs typeface="+mn-cs"/>
              </a:rPr>
              <a:t>Stochastic</a:t>
            </a:r>
            <a:endParaRPr lang="en-US" sz="2000" dirty="0" smtClean="0">
              <a:cs typeface="+mn-cs"/>
            </a:endParaRPr>
          </a:p>
          <a:p>
            <a:pPr>
              <a:defRPr/>
            </a:pPr>
            <a:r>
              <a:rPr lang="en-US" sz="2000" dirty="0" smtClean="0">
                <a:cs typeface="+mn-cs"/>
              </a:rPr>
              <a:t>G contains probabilities</a:t>
            </a:r>
          </a:p>
          <a:p>
            <a:pPr lvl="1">
              <a:defRPr/>
            </a:pPr>
            <a:endParaRPr lang="en-US" sz="2000" dirty="0" smtClean="0"/>
          </a:p>
          <a:p>
            <a:pPr>
              <a:buFontTx/>
              <a:buNone/>
              <a:defRPr/>
            </a:pPr>
            <a:r>
              <a:rPr lang="en-US" sz="2000" u="sng" dirty="0" smtClean="0">
                <a:cs typeface="+mn-cs"/>
              </a:rPr>
              <a:t>Instance</a:t>
            </a:r>
            <a:endParaRPr lang="en-US" sz="2000" dirty="0" smtClean="0">
              <a:cs typeface="+mn-cs"/>
            </a:endParaRPr>
          </a:p>
          <a:p>
            <a:pPr>
              <a:defRPr/>
            </a:pPr>
            <a:r>
              <a:rPr lang="en-US" sz="2000" dirty="0" smtClean="0">
                <a:cs typeface="+mn-cs"/>
              </a:rPr>
              <a:t>A set of M points (edges) drawn from a stochastic</a:t>
            </a:r>
          </a:p>
        </p:txBody>
      </p:sp>
      <p:grpSp>
        <p:nvGrpSpPr>
          <p:cNvPr id="17411" name="Group 23"/>
          <p:cNvGrpSpPr>
            <a:grpSpLocks/>
          </p:cNvGrpSpPr>
          <p:nvPr/>
        </p:nvGrpSpPr>
        <p:grpSpPr bwMode="auto">
          <a:xfrm>
            <a:off x="4266089" y="1199198"/>
            <a:ext cx="5718968" cy="5861685"/>
            <a:chOff x="2043" y="744"/>
            <a:chExt cx="3701" cy="3682"/>
          </a:xfrm>
        </p:grpSpPr>
        <p:pic>
          <p:nvPicPr>
            <p:cNvPr id="17418" name="Picture 4" descr="Gkron1explic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3" y="750"/>
              <a:ext cx="1208" cy="1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9" name="Picture 5" descr="Gkron2explici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3" y="1972"/>
              <a:ext cx="1208" cy="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0" name="Picture 6" descr="Gkron3explici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3" y="3210"/>
              <a:ext cx="1212" cy="1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1" name="Picture 8" descr="Gkron1stochasti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1" y="752"/>
              <a:ext cx="1196" cy="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2" name="Picture 9" descr="Gkron2stochasti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91" y="1972"/>
              <a:ext cx="1206" cy="1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3" name="Picture 10" descr="Gkron3stochastic"/>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91" y="3210"/>
              <a:ext cx="1206" cy="1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4" name="Picture 12" descr="Gkron1instanc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36" y="744"/>
              <a:ext cx="1208" cy="1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5" name="Picture 13" descr="Gkron2instanc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6" y="1976"/>
              <a:ext cx="1208" cy="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6" name="Picture 14" descr="Gkron3instanc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26" y="3214"/>
              <a:ext cx="1218" cy="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412" name="Text Box 16"/>
          <p:cNvSpPr txBox="1">
            <a:spLocks noChangeArrowheads="1"/>
          </p:cNvSpPr>
          <p:nvPr/>
        </p:nvSpPr>
        <p:spPr bwMode="auto">
          <a:xfrm>
            <a:off x="4508818" y="1118906"/>
            <a:ext cx="1180630" cy="472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01882" tIns="50941" rIns="101882" bIns="50941">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t>Explicit</a:t>
            </a:r>
          </a:p>
        </p:txBody>
      </p:sp>
      <p:sp>
        <p:nvSpPr>
          <p:cNvPr id="17413" name="Text Box 17"/>
          <p:cNvSpPr txBox="1">
            <a:spLocks noChangeArrowheads="1"/>
          </p:cNvSpPr>
          <p:nvPr/>
        </p:nvSpPr>
        <p:spPr bwMode="auto">
          <a:xfrm>
            <a:off x="6241098" y="1108111"/>
            <a:ext cx="1625614" cy="472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01882" tIns="50941" rIns="101882" bIns="50941">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t>Stochastic</a:t>
            </a:r>
          </a:p>
        </p:txBody>
      </p:sp>
      <p:sp>
        <p:nvSpPr>
          <p:cNvPr id="17414" name="Text Box 18"/>
          <p:cNvSpPr txBox="1">
            <a:spLocks noChangeArrowheads="1"/>
          </p:cNvSpPr>
          <p:nvPr/>
        </p:nvSpPr>
        <p:spPr bwMode="auto">
          <a:xfrm>
            <a:off x="8354060" y="1118906"/>
            <a:ext cx="1369233" cy="472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01882" tIns="50941" rIns="101882" bIns="50941">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t>Instance</a:t>
            </a:r>
          </a:p>
        </p:txBody>
      </p:sp>
      <p:sp>
        <p:nvSpPr>
          <p:cNvPr id="17415" name="Text Box 19"/>
          <p:cNvSpPr txBox="1">
            <a:spLocks noChangeArrowheads="1"/>
          </p:cNvSpPr>
          <p:nvPr/>
        </p:nvSpPr>
        <p:spPr bwMode="auto">
          <a:xfrm>
            <a:off x="3548381" y="2030412"/>
            <a:ext cx="716861" cy="472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01882" tIns="50941" rIns="101882" bIns="50941">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t>G</a:t>
            </a:r>
            <a:r>
              <a:rPr lang="en-US" baseline="30000">
                <a:sym typeface="Symbol" charset="0"/>
              </a:rPr>
              <a:t>1</a:t>
            </a:r>
            <a:endParaRPr lang="en-US"/>
          </a:p>
        </p:txBody>
      </p:sp>
      <p:sp>
        <p:nvSpPr>
          <p:cNvPr id="17416" name="Text Box 20"/>
          <p:cNvSpPr txBox="1">
            <a:spLocks noChangeArrowheads="1"/>
          </p:cNvSpPr>
          <p:nvPr/>
        </p:nvSpPr>
        <p:spPr bwMode="auto">
          <a:xfrm>
            <a:off x="3548381" y="4264977"/>
            <a:ext cx="716861" cy="472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01882" tIns="50941" rIns="101882" bIns="50941">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t>G</a:t>
            </a:r>
            <a:r>
              <a:rPr lang="en-US" baseline="30000">
                <a:sym typeface="Symbol" charset="0"/>
              </a:rPr>
              <a:t>2</a:t>
            </a:r>
            <a:endParaRPr lang="en-US"/>
          </a:p>
        </p:txBody>
      </p:sp>
      <p:sp>
        <p:nvSpPr>
          <p:cNvPr id="17417" name="Text Box 21"/>
          <p:cNvSpPr txBox="1">
            <a:spLocks noChangeArrowheads="1"/>
          </p:cNvSpPr>
          <p:nvPr/>
        </p:nvSpPr>
        <p:spPr bwMode="auto">
          <a:xfrm>
            <a:off x="3548381" y="6501342"/>
            <a:ext cx="716861" cy="472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01882" tIns="50941" rIns="101882" bIns="50941">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t>G</a:t>
            </a:r>
            <a:r>
              <a:rPr lang="en-US" baseline="30000">
                <a:sym typeface="Symbol" charset="0"/>
              </a:rPr>
              <a:t>3</a:t>
            </a:r>
            <a:endParaRPr lang="en-US"/>
          </a:p>
        </p:txBody>
      </p:sp>
    </p:spTree>
    <p:extLst>
      <p:ext uri="{BB962C8B-B14F-4D97-AF65-F5344CB8AC3E}">
        <p14:creationId xmlns:p14="http://schemas.microsoft.com/office/powerpoint/2010/main" val="213716549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0" name="Rectangle 2"/>
          <p:cNvSpPr>
            <a:spLocks noGrp="1" noChangeArrowheads="1"/>
          </p:cNvSpPr>
          <p:nvPr>
            <p:ph type="title"/>
          </p:nvPr>
        </p:nvSpPr>
        <p:spPr/>
        <p:txBody>
          <a:bodyPr/>
          <a:lstStyle/>
          <a:p>
            <a:pPr>
              <a:defRPr/>
            </a:pPr>
            <a:r>
              <a:rPr lang="en-US" smtClean="0">
                <a:cs typeface="+mj-cs"/>
              </a:rPr>
              <a:t>Kronecker Product of a Bipartite Graph</a:t>
            </a:r>
          </a:p>
        </p:txBody>
      </p:sp>
      <p:sp>
        <p:nvSpPr>
          <p:cNvPr id="964611" name="Rectangle 3"/>
          <p:cNvSpPr>
            <a:spLocks noChangeArrowheads="1"/>
          </p:cNvSpPr>
          <p:nvPr/>
        </p:nvSpPr>
        <p:spPr bwMode="auto">
          <a:xfrm>
            <a:off x="569278" y="5250462"/>
            <a:ext cx="9083993" cy="1676823"/>
          </a:xfrm>
          <a:prstGeom prst="rect">
            <a:avLst/>
          </a:prstGeom>
          <a:solidFill>
            <a:schemeClr val="bg1"/>
          </a:solidFill>
          <a:ln w="9525">
            <a:solidFill>
              <a:schemeClr val="tx1"/>
            </a:solidFill>
            <a:miter lim="800000"/>
            <a:headEnd/>
            <a:tailEnd/>
          </a:ln>
          <a:effectLst>
            <a:outerShdw blurRad="63500" dist="38099" dir="2700000" algn="ctr" rotWithShape="0">
              <a:schemeClr val="bg2">
                <a:alpha val="74998"/>
              </a:schemeClr>
            </a:outerShdw>
          </a:effectLst>
        </p:spPr>
        <p:txBody>
          <a:bodyPr lIns="102578" tIns="51290" rIns="102578" bIns="51290"/>
          <a:lstStyle/>
          <a:p>
            <a:pPr marL="254706" indent="-254706">
              <a:lnSpc>
                <a:spcPct val="90000"/>
              </a:lnSpc>
              <a:spcBef>
                <a:spcPct val="25000"/>
              </a:spcBef>
              <a:buSzPct val="125000"/>
              <a:buFontTx/>
              <a:buChar char="•"/>
              <a:defRPr/>
            </a:pPr>
            <a:r>
              <a:rPr lang="en-US" sz="1800" b="1" dirty="0"/>
              <a:t>Fundamental result [</a:t>
            </a:r>
            <a:r>
              <a:rPr lang="en-US" sz="1800" b="1" dirty="0" err="1"/>
              <a:t>Weischel</a:t>
            </a:r>
            <a:r>
              <a:rPr lang="en-US" sz="1800" b="1" dirty="0"/>
              <a:t> 1962] is that the </a:t>
            </a:r>
            <a:r>
              <a:rPr lang="en-US" sz="1800" b="1" dirty="0" err="1"/>
              <a:t>Kronecker</a:t>
            </a:r>
            <a:r>
              <a:rPr lang="en-US" sz="1800" b="1" dirty="0"/>
              <a:t> product of two complete bipartite graphs is two complete bipartite graphs</a:t>
            </a:r>
          </a:p>
          <a:p>
            <a:pPr marL="254706" indent="-254706">
              <a:lnSpc>
                <a:spcPct val="90000"/>
              </a:lnSpc>
              <a:spcBef>
                <a:spcPct val="25000"/>
              </a:spcBef>
              <a:buSzPct val="125000"/>
              <a:buFontTx/>
              <a:buChar char="•"/>
              <a:defRPr/>
            </a:pPr>
            <a:r>
              <a:rPr lang="en-US" sz="1800" b="1" dirty="0"/>
              <a:t>More generally</a:t>
            </a:r>
          </a:p>
        </p:txBody>
      </p:sp>
      <p:grpSp>
        <p:nvGrpSpPr>
          <p:cNvPr id="19459" name="Group 4"/>
          <p:cNvGrpSpPr>
            <a:grpSpLocks/>
          </p:cNvGrpSpPr>
          <p:nvPr/>
        </p:nvGrpSpPr>
        <p:grpSpPr bwMode="auto">
          <a:xfrm>
            <a:off x="2467452" y="2792061"/>
            <a:ext cx="5195093" cy="1419542"/>
            <a:chOff x="2593" y="1483"/>
            <a:chExt cx="2975" cy="789"/>
          </a:xfrm>
        </p:grpSpPr>
        <p:sp>
          <p:nvSpPr>
            <p:cNvPr id="19558" name="Rectangle 5"/>
            <p:cNvSpPr>
              <a:spLocks noChangeArrowheads="1"/>
            </p:cNvSpPr>
            <p:nvPr/>
          </p:nvSpPr>
          <p:spPr bwMode="auto">
            <a:xfrm>
              <a:off x="3405" y="1723"/>
              <a:ext cx="28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3100">
                  <a:sym typeface="Symbol" charset="0"/>
                </a:rPr>
                <a:t></a:t>
              </a:r>
              <a:endParaRPr lang="en-US" sz="3100"/>
            </a:p>
          </p:txBody>
        </p:sp>
        <p:grpSp>
          <p:nvGrpSpPr>
            <p:cNvPr id="19559" name="Group 6"/>
            <p:cNvGrpSpPr>
              <a:grpSpLocks/>
            </p:cNvGrpSpPr>
            <p:nvPr/>
          </p:nvGrpSpPr>
          <p:grpSpPr bwMode="auto">
            <a:xfrm>
              <a:off x="4512" y="1666"/>
              <a:ext cx="252" cy="381"/>
              <a:chOff x="2664" y="772"/>
              <a:chExt cx="252" cy="381"/>
            </a:xfrm>
          </p:grpSpPr>
          <p:sp>
            <p:nvSpPr>
              <p:cNvPr id="19563" name="Rectangle 7"/>
              <p:cNvSpPr>
                <a:spLocks noChangeArrowheads="1"/>
              </p:cNvSpPr>
              <p:nvPr/>
            </p:nvSpPr>
            <p:spPr bwMode="auto">
              <a:xfrm>
                <a:off x="2664" y="826"/>
                <a:ext cx="247"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3100"/>
                  <a:t>=</a:t>
                </a:r>
              </a:p>
            </p:txBody>
          </p:sp>
          <p:sp>
            <p:nvSpPr>
              <p:cNvPr id="19564" name="Rectangle 8"/>
              <p:cNvSpPr>
                <a:spLocks noChangeArrowheads="1"/>
              </p:cNvSpPr>
              <p:nvPr/>
            </p:nvSpPr>
            <p:spPr bwMode="auto">
              <a:xfrm>
                <a:off x="2696" y="772"/>
                <a:ext cx="220" cy="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800" b="1" i="1"/>
                  <a:t>P</a:t>
                </a:r>
              </a:p>
            </p:txBody>
          </p:sp>
        </p:grpSp>
        <p:pic>
          <p:nvPicPr>
            <p:cNvPr id="19560" name="Picture 9" descr="B1_StarPl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3" y="1483"/>
              <a:ext cx="789" cy="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561" name="Picture 10" descr="B2_StarPl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7" y="1483"/>
              <a:ext cx="788" cy="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562" name="Picture 11" descr="B12r_StarPl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0" y="1484"/>
              <a:ext cx="788"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460" name="Group 12"/>
          <p:cNvGrpSpPr>
            <a:grpSpLocks/>
          </p:cNvGrpSpPr>
          <p:nvPr/>
        </p:nvGrpSpPr>
        <p:grpSpPr bwMode="auto">
          <a:xfrm>
            <a:off x="2888298" y="1189003"/>
            <a:ext cx="4697413" cy="1529292"/>
            <a:chOff x="2834" y="592"/>
            <a:chExt cx="2690" cy="850"/>
          </a:xfrm>
        </p:grpSpPr>
        <p:sp>
          <p:nvSpPr>
            <p:cNvPr id="19472" name="Rectangle 13"/>
            <p:cNvSpPr>
              <a:spLocks noChangeArrowheads="1"/>
            </p:cNvSpPr>
            <p:nvPr/>
          </p:nvSpPr>
          <p:spPr bwMode="auto">
            <a:xfrm>
              <a:off x="3405" y="849"/>
              <a:ext cx="28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3100">
                  <a:sym typeface="Symbol" charset="0"/>
                </a:rPr>
                <a:t></a:t>
              </a:r>
              <a:endParaRPr lang="en-US" sz="3100"/>
            </a:p>
          </p:txBody>
        </p:sp>
        <p:grpSp>
          <p:nvGrpSpPr>
            <p:cNvPr id="19473" name="Group 14"/>
            <p:cNvGrpSpPr>
              <a:grpSpLocks/>
            </p:cNvGrpSpPr>
            <p:nvPr/>
          </p:nvGrpSpPr>
          <p:grpSpPr bwMode="auto">
            <a:xfrm>
              <a:off x="4512" y="792"/>
              <a:ext cx="252" cy="381"/>
              <a:chOff x="2664" y="772"/>
              <a:chExt cx="252" cy="381"/>
            </a:xfrm>
          </p:grpSpPr>
          <p:sp>
            <p:nvSpPr>
              <p:cNvPr id="19556" name="Rectangle 15"/>
              <p:cNvSpPr>
                <a:spLocks noChangeArrowheads="1"/>
              </p:cNvSpPr>
              <p:nvPr/>
            </p:nvSpPr>
            <p:spPr bwMode="auto">
              <a:xfrm>
                <a:off x="2664" y="826"/>
                <a:ext cx="247"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3100"/>
                  <a:t>=</a:t>
                </a:r>
              </a:p>
            </p:txBody>
          </p:sp>
          <p:sp>
            <p:nvSpPr>
              <p:cNvPr id="19557" name="Rectangle 16"/>
              <p:cNvSpPr>
                <a:spLocks noChangeArrowheads="1"/>
              </p:cNvSpPr>
              <p:nvPr/>
            </p:nvSpPr>
            <p:spPr bwMode="auto">
              <a:xfrm>
                <a:off x="2696" y="772"/>
                <a:ext cx="220" cy="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800" b="1" i="1"/>
                  <a:t>P</a:t>
                </a:r>
              </a:p>
            </p:txBody>
          </p:sp>
        </p:grpSp>
        <p:grpSp>
          <p:nvGrpSpPr>
            <p:cNvPr id="19474" name="Group 17"/>
            <p:cNvGrpSpPr>
              <a:grpSpLocks/>
            </p:cNvGrpSpPr>
            <p:nvPr/>
          </p:nvGrpSpPr>
          <p:grpSpPr bwMode="auto">
            <a:xfrm>
              <a:off x="2834" y="788"/>
              <a:ext cx="369" cy="421"/>
              <a:chOff x="818" y="1320"/>
              <a:chExt cx="369" cy="421"/>
            </a:xfrm>
          </p:grpSpPr>
          <p:cxnSp>
            <p:nvCxnSpPr>
              <p:cNvPr id="19545" name="AutoShape 18"/>
              <p:cNvCxnSpPr>
                <a:cxnSpLocks noChangeShapeType="1"/>
                <a:stCxn id="19551" idx="6"/>
                <a:endCxn id="19550" idx="2"/>
              </p:cNvCxnSpPr>
              <p:nvPr/>
            </p:nvCxnSpPr>
            <p:spPr bwMode="auto">
              <a:xfrm>
                <a:off x="855" y="1339"/>
                <a:ext cx="295" cy="192"/>
              </a:xfrm>
              <a:prstGeom prst="straightConnector1">
                <a:avLst/>
              </a:prstGeom>
              <a:noFill/>
              <a:ln w="9525">
                <a:solidFill>
                  <a:srgbClr val="0000FF"/>
                </a:solidFill>
                <a:round/>
                <a:headEnd/>
                <a:tailEnd/>
              </a:ln>
              <a:extLst>
                <a:ext uri="{909E8E84-426E-40dd-AFC4-6F175D3DCCD1}">
                  <a14:hiddenFill xmlns:a14="http://schemas.microsoft.com/office/drawing/2010/main">
                    <a:noFill/>
                  </a14:hiddenFill>
                </a:ext>
              </a:extLst>
            </p:spPr>
          </p:cxnSp>
          <p:cxnSp>
            <p:nvCxnSpPr>
              <p:cNvPr id="19546" name="AutoShape 19"/>
              <p:cNvCxnSpPr>
                <a:cxnSpLocks noChangeShapeType="1"/>
                <a:stCxn id="19552" idx="6"/>
                <a:endCxn id="19550" idx="2"/>
              </p:cNvCxnSpPr>
              <p:nvPr/>
            </p:nvCxnSpPr>
            <p:spPr bwMode="auto">
              <a:xfrm>
                <a:off x="855" y="1435"/>
                <a:ext cx="295" cy="96"/>
              </a:xfrm>
              <a:prstGeom prst="straightConnector1">
                <a:avLst/>
              </a:prstGeom>
              <a:noFill/>
              <a:ln w="9525">
                <a:solidFill>
                  <a:srgbClr val="0000FF"/>
                </a:solidFill>
                <a:round/>
                <a:headEnd/>
                <a:tailEnd/>
              </a:ln>
              <a:extLst>
                <a:ext uri="{909E8E84-426E-40dd-AFC4-6F175D3DCCD1}">
                  <a14:hiddenFill xmlns:a14="http://schemas.microsoft.com/office/drawing/2010/main">
                    <a:noFill/>
                  </a14:hiddenFill>
                </a:ext>
              </a:extLst>
            </p:spPr>
          </p:cxnSp>
          <p:cxnSp>
            <p:nvCxnSpPr>
              <p:cNvPr id="19547" name="AutoShape 20"/>
              <p:cNvCxnSpPr>
                <a:cxnSpLocks noChangeShapeType="1"/>
                <a:stCxn id="19553" idx="6"/>
                <a:endCxn id="19550" idx="2"/>
              </p:cNvCxnSpPr>
              <p:nvPr/>
            </p:nvCxnSpPr>
            <p:spPr bwMode="auto">
              <a:xfrm>
                <a:off x="855" y="1531"/>
                <a:ext cx="295" cy="0"/>
              </a:xfrm>
              <a:prstGeom prst="straightConnector1">
                <a:avLst/>
              </a:prstGeom>
              <a:noFill/>
              <a:ln w="9525">
                <a:solidFill>
                  <a:srgbClr val="0000FF"/>
                </a:solidFill>
                <a:round/>
                <a:headEnd/>
                <a:tailEnd/>
              </a:ln>
              <a:extLst>
                <a:ext uri="{909E8E84-426E-40dd-AFC4-6F175D3DCCD1}">
                  <a14:hiddenFill xmlns:a14="http://schemas.microsoft.com/office/drawing/2010/main">
                    <a:noFill/>
                  </a14:hiddenFill>
                </a:ext>
              </a:extLst>
            </p:spPr>
          </p:cxnSp>
          <p:cxnSp>
            <p:nvCxnSpPr>
              <p:cNvPr id="19548" name="AutoShape 21"/>
              <p:cNvCxnSpPr>
                <a:cxnSpLocks noChangeShapeType="1"/>
                <a:stCxn id="19554" idx="6"/>
                <a:endCxn id="19550" idx="2"/>
              </p:cNvCxnSpPr>
              <p:nvPr/>
            </p:nvCxnSpPr>
            <p:spPr bwMode="auto">
              <a:xfrm flipV="1">
                <a:off x="855" y="1531"/>
                <a:ext cx="295" cy="96"/>
              </a:xfrm>
              <a:prstGeom prst="straightConnector1">
                <a:avLst/>
              </a:prstGeom>
              <a:noFill/>
              <a:ln w="9525">
                <a:solidFill>
                  <a:srgbClr val="0000FF"/>
                </a:solidFill>
                <a:round/>
                <a:headEnd/>
                <a:tailEnd/>
              </a:ln>
              <a:extLst>
                <a:ext uri="{909E8E84-426E-40dd-AFC4-6F175D3DCCD1}">
                  <a14:hiddenFill xmlns:a14="http://schemas.microsoft.com/office/drawing/2010/main">
                    <a:noFill/>
                  </a14:hiddenFill>
                </a:ext>
              </a:extLst>
            </p:spPr>
          </p:cxnSp>
          <p:cxnSp>
            <p:nvCxnSpPr>
              <p:cNvPr id="19549" name="AutoShape 22"/>
              <p:cNvCxnSpPr>
                <a:cxnSpLocks noChangeShapeType="1"/>
                <a:stCxn id="19555" idx="6"/>
                <a:endCxn id="19550" idx="2"/>
              </p:cNvCxnSpPr>
              <p:nvPr/>
            </p:nvCxnSpPr>
            <p:spPr bwMode="auto">
              <a:xfrm flipV="1">
                <a:off x="855" y="1531"/>
                <a:ext cx="295" cy="192"/>
              </a:xfrm>
              <a:prstGeom prst="straightConnector1">
                <a:avLst/>
              </a:prstGeom>
              <a:noFill/>
              <a:ln w="9525">
                <a:solidFill>
                  <a:srgbClr val="0000FF"/>
                </a:solidFill>
                <a:round/>
                <a:headEnd/>
                <a:tailEnd/>
              </a:ln>
              <a:extLst>
                <a:ext uri="{909E8E84-426E-40dd-AFC4-6F175D3DCCD1}">
                  <a14:hiddenFill xmlns:a14="http://schemas.microsoft.com/office/drawing/2010/main">
                    <a:noFill/>
                  </a14:hiddenFill>
                </a:ext>
              </a:extLst>
            </p:spPr>
          </p:cxnSp>
          <p:sp>
            <p:nvSpPr>
              <p:cNvPr id="19550" name="Oval 23"/>
              <p:cNvSpPr>
                <a:spLocks noChangeArrowheads="1"/>
              </p:cNvSpPr>
              <p:nvPr/>
            </p:nvSpPr>
            <p:spPr bwMode="auto">
              <a:xfrm>
                <a:off x="1150" y="1512"/>
                <a:ext cx="37" cy="37"/>
              </a:xfrm>
              <a:prstGeom prst="ellipse">
                <a:avLst/>
              </a:prstGeom>
              <a:solidFill>
                <a:schemeClr val="tx1"/>
              </a:solidFill>
              <a:ln w="9525">
                <a:solidFill>
                  <a:schemeClr val="tx1"/>
                </a:solidFill>
                <a:round/>
                <a:headEnd/>
                <a:tailEnd/>
              </a:ln>
            </p:spPr>
            <p:txBody>
              <a:bodyPr wrap="none" anchor="ctr"/>
              <a:lstStyle/>
              <a:p>
                <a:endParaRPr lang="en-US"/>
              </a:p>
            </p:txBody>
          </p:sp>
          <p:sp>
            <p:nvSpPr>
              <p:cNvPr id="19551" name="Oval 24"/>
              <p:cNvSpPr>
                <a:spLocks noChangeArrowheads="1"/>
              </p:cNvSpPr>
              <p:nvPr/>
            </p:nvSpPr>
            <p:spPr bwMode="auto">
              <a:xfrm>
                <a:off x="818" y="1320"/>
                <a:ext cx="37" cy="37"/>
              </a:xfrm>
              <a:prstGeom prst="ellipse">
                <a:avLst/>
              </a:prstGeom>
              <a:solidFill>
                <a:schemeClr val="tx1"/>
              </a:solidFill>
              <a:ln w="9525">
                <a:solidFill>
                  <a:schemeClr val="tx1"/>
                </a:solidFill>
                <a:round/>
                <a:headEnd/>
                <a:tailEnd/>
              </a:ln>
            </p:spPr>
            <p:txBody>
              <a:bodyPr wrap="none" anchor="ctr"/>
              <a:lstStyle/>
              <a:p>
                <a:endParaRPr lang="en-US"/>
              </a:p>
            </p:txBody>
          </p:sp>
          <p:sp>
            <p:nvSpPr>
              <p:cNvPr id="19552" name="Oval 25"/>
              <p:cNvSpPr>
                <a:spLocks noChangeArrowheads="1"/>
              </p:cNvSpPr>
              <p:nvPr/>
            </p:nvSpPr>
            <p:spPr bwMode="auto">
              <a:xfrm>
                <a:off x="818" y="1416"/>
                <a:ext cx="37" cy="37"/>
              </a:xfrm>
              <a:prstGeom prst="ellipse">
                <a:avLst/>
              </a:prstGeom>
              <a:solidFill>
                <a:schemeClr val="tx1"/>
              </a:solidFill>
              <a:ln w="9525">
                <a:solidFill>
                  <a:schemeClr val="tx1"/>
                </a:solidFill>
                <a:round/>
                <a:headEnd/>
                <a:tailEnd/>
              </a:ln>
            </p:spPr>
            <p:txBody>
              <a:bodyPr wrap="none" anchor="ctr"/>
              <a:lstStyle/>
              <a:p>
                <a:endParaRPr lang="en-US"/>
              </a:p>
            </p:txBody>
          </p:sp>
          <p:sp>
            <p:nvSpPr>
              <p:cNvPr id="19553" name="Oval 26"/>
              <p:cNvSpPr>
                <a:spLocks noChangeArrowheads="1"/>
              </p:cNvSpPr>
              <p:nvPr/>
            </p:nvSpPr>
            <p:spPr bwMode="auto">
              <a:xfrm>
                <a:off x="818" y="1512"/>
                <a:ext cx="37" cy="37"/>
              </a:xfrm>
              <a:prstGeom prst="ellipse">
                <a:avLst/>
              </a:prstGeom>
              <a:solidFill>
                <a:schemeClr val="tx1"/>
              </a:solidFill>
              <a:ln w="9525">
                <a:solidFill>
                  <a:schemeClr val="tx1"/>
                </a:solidFill>
                <a:round/>
                <a:headEnd/>
                <a:tailEnd/>
              </a:ln>
            </p:spPr>
            <p:txBody>
              <a:bodyPr wrap="none" anchor="ctr"/>
              <a:lstStyle/>
              <a:p>
                <a:endParaRPr lang="en-US"/>
              </a:p>
            </p:txBody>
          </p:sp>
          <p:sp>
            <p:nvSpPr>
              <p:cNvPr id="19554" name="Oval 27"/>
              <p:cNvSpPr>
                <a:spLocks noChangeArrowheads="1"/>
              </p:cNvSpPr>
              <p:nvPr/>
            </p:nvSpPr>
            <p:spPr bwMode="auto">
              <a:xfrm>
                <a:off x="818" y="1608"/>
                <a:ext cx="37" cy="37"/>
              </a:xfrm>
              <a:prstGeom prst="ellipse">
                <a:avLst/>
              </a:prstGeom>
              <a:solidFill>
                <a:schemeClr val="tx1"/>
              </a:solidFill>
              <a:ln w="9525">
                <a:solidFill>
                  <a:schemeClr val="tx1"/>
                </a:solidFill>
                <a:round/>
                <a:headEnd/>
                <a:tailEnd/>
              </a:ln>
            </p:spPr>
            <p:txBody>
              <a:bodyPr wrap="none" anchor="ctr"/>
              <a:lstStyle/>
              <a:p>
                <a:endParaRPr lang="en-US"/>
              </a:p>
            </p:txBody>
          </p:sp>
          <p:sp>
            <p:nvSpPr>
              <p:cNvPr id="19555" name="Oval 28"/>
              <p:cNvSpPr>
                <a:spLocks noChangeArrowheads="1"/>
              </p:cNvSpPr>
              <p:nvPr/>
            </p:nvSpPr>
            <p:spPr bwMode="auto">
              <a:xfrm>
                <a:off x="818" y="1704"/>
                <a:ext cx="37" cy="37"/>
              </a:xfrm>
              <a:prstGeom prst="ellipse">
                <a:avLst/>
              </a:prstGeom>
              <a:solidFill>
                <a:schemeClr val="tx1"/>
              </a:solidFill>
              <a:ln w="9525">
                <a:solidFill>
                  <a:schemeClr val="tx1"/>
                </a:solidFill>
                <a:round/>
                <a:headEnd/>
                <a:tailEnd/>
              </a:ln>
            </p:spPr>
            <p:txBody>
              <a:bodyPr wrap="none" anchor="ctr"/>
              <a:lstStyle/>
              <a:p>
                <a:endParaRPr lang="en-US"/>
              </a:p>
            </p:txBody>
          </p:sp>
        </p:grpSp>
        <p:grpSp>
          <p:nvGrpSpPr>
            <p:cNvPr id="19475" name="Group 29"/>
            <p:cNvGrpSpPr>
              <a:grpSpLocks/>
            </p:cNvGrpSpPr>
            <p:nvPr/>
          </p:nvGrpSpPr>
          <p:grpSpPr bwMode="auto">
            <a:xfrm>
              <a:off x="3914" y="788"/>
              <a:ext cx="369" cy="421"/>
              <a:chOff x="1898" y="1320"/>
              <a:chExt cx="369" cy="421"/>
            </a:xfrm>
          </p:grpSpPr>
          <p:cxnSp>
            <p:nvCxnSpPr>
              <p:cNvPr id="19538" name="AutoShape 30"/>
              <p:cNvCxnSpPr>
                <a:cxnSpLocks noChangeShapeType="1"/>
                <a:stCxn id="19542" idx="6"/>
                <a:endCxn id="19541" idx="2"/>
              </p:cNvCxnSpPr>
              <p:nvPr/>
            </p:nvCxnSpPr>
            <p:spPr bwMode="auto">
              <a:xfrm>
                <a:off x="1935" y="1339"/>
                <a:ext cx="295" cy="192"/>
              </a:xfrm>
              <a:prstGeom prst="straightConnector1">
                <a:avLst/>
              </a:prstGeom>
              <a:noFill/>
              <a:ln w="9525">
                <a:solidFill>
                  <a:srgbClr val="0000FF"/>
                </a:solidFill>
                <a:round/>
                <a:headEnd/>
                <a:tailEnd/>
              </a:ln>
              <a:extLst>
                <a:ext uri="{909E8E84-426E-40dd-AFC4-6F175D3DCCD1}">
                  <a14:hiddenFill xmlns:a14="http://schemas.microsoft.com/office/drawing/2010/main">
                    <a:noFill/>
                  </a14:hiddenFill>
                </a:ext>
              </a:extLst>
            </p:spPr>
          </p:cxnSp>
          <p:cxnSp>
            <p:nvCxnSpPr>
              <p:cNvPr id="19539" name="AutoShape 31"/>
              <p:cNvCxnSpPr>
                <a:cxnSpLocks noChangeShapeType="1"/>
                <a:stCxn id="19543" idx="6"/>
                <a:endCxn id="19541" idx="2"/>
              </p:cNvCxnSpPr>
              <p:nvPr/>
            </p:nvCxnSpPr>
            <p:spPr bwMode="auto">
              <a:xfrm>
                <a:off x="1935" y="1531"/>
                <a:ext cx="295" cy="0"/>
              </a:xfrm>
              <a:prstGeom prst="straightConnector1">
                <a:avLst/>
              </a:prstGeom>
              <a:noFill/>
              <a:ln w="9525">
                <a:solidFill>
                  <a:srgbClr val="0000FF"/>
                </a:solidFill>
                <a:round/>
                <a:headEnd/>
                <a:tailEnd/>
              </a:ln>
              <a:extLst>
                <a:ext uri="{909E8E84-426E-40dd-AFC4-6F175D3DCCD1}">
                  <a14:hiddenFill xmlns:a14="http://schemas.microsoft.com/office/drawing/2010/main">
                    <a:noFill/>
                  </a14:hiddenFill>
                </a:ext>
              </a:extLst>
            </p:spPr>
          </p:cxnSp>
          <p:cxnSp>
            <p:nvCxnSpPr>
              <p:cNvPr id="19540" name="AutoShape 32"/>
              <p:cNvCxnSpPr>
                <a:cxnSpLocks noChangeShapeType="1"/>
                <a:stCxn id="19544" idx="6"/>
                <a:endCxn id="19541" idx="2"/>
              </p:cNvCxnSpPr>
              <p:nvPr/>
            </p:nvCxnSpPr>
            <p:spPr bwMode="auto">
              <a:xfrm flipV="1">
                <a:off x="1935" y="1531"/>
                <a:ext cx="295" cy="192"/>
              </a:xfrm>
              <a:prstGeom prst="straightConnector1">
                <a:avLst/>
              </a:prstGeom>
              <a:noFill/>
              <a:ln w="9525">
                <a:solidFill>
                  <a:srgbClr val="0000FF"/>
                </a:solidFill>
                <a:round/>
                <a:headEnd/>
                <a:tailEnd/>
              </a:ln>
              <a:extLst>
                <a:ext uri="{909E8E84-426E-40dd-AFC4-6F175D3DCCD1}">
                  <a14:hiddenFill xmlns:a14="http://schemas.microsoft.com/office/drawing/2010/main">
                    <a:noFill/>
                  </a14:hiddenFill>
                </a:ext>
              </a:extLst>
            </p:spPr>
          </p:cxnSp>
          <p:sp>
            <p:nvSpPr>
              <p:cNvPr id="19541" name="Oval 33"/>
              <p:cNvSpPr>
                <a:spLocks noChangeArrowheads="1"/>
              </p:cNvSpPr>
              <p:nvPr/>
            </p:nvSpPr>
            <p:spPr bwMode="auto">
              <a:xfrm>
                <a:off x="2230" y="1512"/>
                <a:ext cx="37" cy="37"/>
              </a:xfrm>
              <a:prstGeom prst="ellipse">
                <a:avLst/>
              </a:prstGeom>
              <a:solidFill>
                <a:schemeClr val="tx1"/>
              </a:solidFill>
              <a:ln w="9525">
                <a:solidFill>
                  <a:schemeClr val="tx1"/>
                </a:solidFill>
                <a:round/>
                <a:headEnd/>
                <a:tailEnd/>
              </a:ln>
            </p:spPr>
            <p:txBody>
              <a:bodyPr wrap="none" anchor="ctr"/>
              <a:lstStyle/>
              <a:p>
                <a:endParaRPr lang="en-US"/>
              </a:p>
            </p:txBody>
          </p:sp>
          <p:sp>
            <p:nvSpPr>
              <p:cNvPr id="19542" name="Oval 34"/>
              <p:cNvSpPr>
                <a:spLocks noChangeArrowheads="1"/>
              </p:cNvSpPr>
              <p:nvPr/>
            </p:nvSpPr>
            <p:spPr bwMode="auto">
              <a:xfrm>
                <a:off x="1898" y="1320"/>
                <a:ext cx="37" cy="37"/>
              </a:xfrm>
              <a:prstGeom prst="ellipse">
                <a:avLst/>
              </a:prstGeom>
              <a:solidFill>
                <a:schemeClr val="tx1"/>
              </a:solidFill>
              <a:ln w="9525">
                <a:solidFill>
                  <a:schemeClr val="tx1"/>
                </a:solidFill>
                <a:round/>
                <a:headEnd/>
                <a:tailEnd/>
              </a:ln>
            </p:spPr>
            <p:txBody>
              <a:bodyPr wrap="none" anchor="ctr"/>
              <a:lstStyle/>
              <a:p>
                <a:endParaRPr lang="en-US"/>
              </a:p>
            </p:txBody>
          </p:sp>
          <p:sp>
            <p:nvSpPr>
              <p:cNvPr id="19543" name="Oval 35"/>
              <p:cNvSpPr>
                <a:spLocks noChangeArrowheads="1"/>
              </p:cNvSpPr>
              <p:nvPr/>
            </p:nvSpPr>
            <p:spPr bwMode="auto">
              <a:xfrm>
                <a:off x="1898" y="1512"/>
                <a:ext cx="37" cy="37"/>
              </a:xfrm>
              <a:prstGeom prst="ellipse">
                <a:avLst/>
              </a:prstGeom>
              <a:solidFill>
                <a:schemeClr val="tx1"/>
              </a:solidFill>
              <a:ln w="9525">
                <a:solidFill>
                  <a:schemeClr val="tx1"/>
                </a:solidFill>
                <a:round/>
                <a:headEnd/>
                <a:tailEnd/>
              </a:ln>
            </p:spPr>
            <p:txBody>
              <a:bodyPr wrap="none" anchor="ctr"/>
              <a:lstStyle/>
              <a:p>
                <a:endParaRPr lang="en-US"/>
              </a:p>
            </p:txBody>
          </p:sp>
          <p:sp>
            <p:nvSpPr>
              <p:cNvPr id="19544" name="Oval 36"/>
              <p:cNvSpPr>
                <a:spLocks noChangeArrowheads="1"/>
              </p:cNvSpPr>
              <p:nvPr/>
            </p:nvSpPr>
            <p:spPr bwMode="auto">
              <a:xfrm>
                <a:off x="1898" y="1704"/>
                <a:ext cx="37" cy="37"/>
              </a:xfrm>
              <a:prstGeom prst="ellipse">
                <a:avLst/>
              </a:prstGeom>
              <a:solidFill>
                <a:schemeClr val="tx1"/>
              </a:solidFill>
              <a:ln w="9525">
                <a:solidFill>
                  <a:schemeClr val="tx1"/>
                </a:solidFill>
                <a:round/>
                <a:headEnd/>
                <a:tailEnd/>
              </a:ln>
            </p:spPr>
            <p:txBody>
              <a:bodyPr wrap="none" anchor="ctr"/>
              <a:lstStyle/>
              <a:p>
                <a:endParaRPr lang="en-US"/>
              </a:p>
            </p:txBody>
          </p:sp>
        </p:grpSp>
        <p:grpSp>
          <p:nvGrpSpPr>
            <p:cNvPr id="19476" name="Group 37"/>
            <p:cNvGrpSpPr>
              <a:grpSpLocks/>
            </p:cNvGrpSpPr>
            <p:nvPr/>
          </p:nvGrpSpPr>
          <p:grpSpPr bwMode="auto">
            <a:xfrm rot="5400000">
              <a:off x="4892" y="521"/>
              <a:ext cx="561" cy="703"/>
              <a:chOff x="2772" y="1066"/>
              <a:chExt cx="561" cy="703"/>
            </a:xfrm>
          </p:grpSpPr>
          <p:grpSp>
            <p:nvGrpSpPr>
              <p:cNvPr id="19502" name="Group 38"/>
              <p:cNvGrpSpPr>
                <a:grpSpLocks/>
              </p:cNvGrpSpPr>
              <p:nvPr/>
            </p:nvGrpSpPr>
            <p:grpSpPr bwMode="auto">
              <a:xfrm>
                <a:off x="2772" y="1205"/>
                <a:ext cx="369" cy="421"/>
                <a:chOff x="2772" y="1205"/>
                <a:chExt cx="369" cy="421"/>
              </a:xfrm>
            </p:grpSpPr>
            <p:cxnSp>
              <p:nvCxnSpPr>
                <p:cNvPr id="19527" name="AutoShape 39"/>
                <p:cNvCxnSpPr>
                  <a:cxnSpLocks noChangeShapeType="1"/>
                  <a:stCxn id="19533" idx="6"/>
                  <a:endCxn id="19532" idx="2"/>
                </p:cNvCxnSpPr>
                <p:nvPr/>
              </p:nvCxnSpPr>
              <p:spPr bwMode="auto">
                <a:xfrm>
                  <a:off x="2809" y="1224"/>
                  <a:ext cx="295" cy="192"/>
                </a:xfrm>
                <a:prstGeom prst="straightConnector1">
                  <a:avLst/>
                </a:prstGeom>
                <a:noFill/>
                <a:ln w="9525">
                  <a:solidFill>
                    <a:srgbClr val="0000FF"/>
                  </a:solidFill>
                  <a:round/>
                  <a:headEnd/>
                  <a:tailEnd/>
                </a:ln>
                <a:extLst>
                  <a:ext uri="{909E8E84-426E-40dd-AFC4-6F175D3DCCD1}">
                    <a14:hiddenFill xmlns:a14="http://schemas.microsoft.com/office/drawing/2010/main">
                      <a:noFill/>
                    </a14:hiddenFill>
                  </a:ext>
                </a:extLst>
              </p:spPr>
            </p:cxnSp>
            <p:cxnSp>
              <p:nvCxnSpPr>
                <p:cNvPr id="19528" name="AutoShape 40"/>
                <p:cNvCxnSpPr>
                  <a:cxnSpLocks noChangeShapeType="1"/>
                  <a:stCxn id="19534" idx="6"/>
                  <a:endCxn id="19532" idx="2"/>
                </p:cNvCxnSpPr>
                <p:nvPr/>
              </p:nvCxnSpPr>
              <p:spPr bwMode="auto">
                <a:xfrm>
                  <a:off x="2809" y="1320"/>
                  <a:ext cx="295" cy="96"/>
                </a:xfrm>
                <a:prstGeom prst="straightConnector1">
                  <a:avLst/>
                </a:prstGeom>
                <a:noFill/>
                <a:ln w="9525">
                  <a:solidFill>
                    <a:srgbClr val="0000FF"/>
                  </a:solidFill>
                  <a:round/>
                  <a:headEnd/>
                  <a:tailEnd/>
                </a:ln>
                <a:extLst>
                  <a:ext uri="{909E8E84-426E-40dd-AFC4-6F175D3DCCD1}">
                    <a14:hiddenFill xmlns:a14="http://schemas.microsoft.com/office/drawing/2010/main">
                      <a:noFill/>
                    </a14:hiddenFill>
                  </a:ext>
                </a:extLst>
              </p:spPr>
            </p:cxnSp>
            <p:cxnSp>
              <p:nvCxnSpPr>
                <p:cNvPr id="19529" name="AutoShape 41"/>
                <p:cNvCxnSpPr>
                  <a:cxnSpLocks noChangeShapeType="1"/>
                  <a:stCxn id="19535" idx="6"/>
                  <a:endCxn id="19532" idx="2"/>
                </p:cNvCxnSpPr>
                <p:nvPr/>
              </p:nvCxnSpPr>
              <p:spPr bwMode="auto">
                <a:xfrm>
                  <a:off x="2809" y="1416"/>
                  <a:ext cx="295" cy="0"/>
                </a:xfrm>
                <a:prstGeom prst="straightConnector1">
                  <a:avLst/>
                </a:prstGeom>
                <a:noFill/>
                <a:ln w="9525">
                  <a:solidFill>
                    <a:srgbClr val="0000FF"/>
                  </a:solidFill>
                  <a:round/>
                  <a:headEnd/>
                  <a:tailEnd/>
                </a:ln>
                <a:extLst>
                  <a:ext uri="{909E8E84-426E-40dd-AFC4-6F175D3DCCD1}">
                    <a14:hiddenFill xmlns:a14="http://schemas.microsoft.com/office/drawing/2010/main">
                      <a:noFill/>
                    </a14:hiddenFill>
                  </a:ext>
                </a:extLst>
              </p:spPr>
            </p:cxnSp>
            <p:cxnSp>
              <p:nvCxnSpPr>
                <p:cNvPr id="19530" name="AutoShape 42"/>
                <p:cNvCxnSpPr>
                  <a:cxnSpLocks noChangeShapeType="1"/>
                  <a:stCxn id="19536" idx="6"/>
                  <a:endCxn id="19532" idx="2"/>
                </p:cNvCxnSpPr>
                <p:nvPr/>
              </p:nvCxnSpPr>
              <p:spPr bwMode="auto">
                <a:xfrm flipV="1">
                  <a:off x="2809" y="1416"/>
                  <a:ext cx="295" cy="96"/>
                </a:xfrm>
                <a:prstGeom prst="straightConnector1">
                  <a:avLst/>
                </a:prstGeom>
                <a:noFill/>
                <a:ln w="9525">
                  <a:solidFill>
                    <a:srgbClr val="0000FF"/>
                  </a:solidFill>
                  <a:round/>
                  <a:headEnd/>
                  <a:tailEnd/>
                </a:ln>
                <a:extLst>
                  <a:ext uri="{909E8E84-426E-40dd-AFC4-6F175D3DCCD1}">
                    <a14:hiddenFill xmlns:a14="http://schemas.microsoft.com/office/drawing/2010/main">
                      <a:noFill/>
                    </a14:hiddenFill>
                  </a:ext>
                </a:extLst>
              </p:spPr>
            </p:cxnSp>
            <p:cxnSp>
              <p:nvCxnSpPr>
                <p:cNvPr id="19531" name="AutoShape 43"/>
                <p:cNvCxnSpPr>
                  <a:cxnSpLocks noChangeShapeType="1"/>
                  <a:stCxn id="19537" idx="6"/>
                  <a:endCxn id="19532" idx="2"/>
                </p:cNvCxnSpPr>
                <p:nvPr/>
              </p:nvCxnSpPr>
              <p:spPr bwMode="auto">
                <a:xfrm flipV="1">
                  <a:off x="2809" y="1416"/>
                  <a:ext cx="295" cy="192"/>
                </a:xfrm>
                <a:prstGeom prst="straightConnector1">
                  <a:avLst/>
                </a:prstGeom>
                <a:noFill/>
                <a:ln w="9525">
                  <a:solidFill>
                    <a:srgbClr val="0000FF"/>
                  </a:solidFill>
                  <a:round/>
                  <a:headEnd/>
                  <a:tailEnd/>
                </a:ln>
                <a:extLst>
                  <a:ext uri="{909E8E84-426E-40dd-AFC4-6F175D3DCCD1}">
                    <a14:hiddenFill xmlns:a14="http://schemas.microsoft.com/office/drawing/2010/main">
                      <a:noFill/>
                    </a14:hiddenFill>
                  </a:ext>
                </a:extLst>
              </p:spPr>
            </p:cxnSp>
            <p:sp>
              <p:nvSpPr>
                <p:cNvPr id="19532" name="Oval 44"/>
                <p:cNvSpPr>
                  <a:spLocks noChangeArrowheads="1"/>
                </p:cNvSpPr>
                <p:nvPr/>
              </p:nvSpPr>
              <p:spPr bwMode="auto">
                <a:xfrm>
                  <a:off x="3104" y="1397"/>
                  <a:ext cx="37" cy="37"/>
                </a:xfrm>
                <a:prstGeom prst="ellipse">
                  <a:avLst/>
                </a:prstGeom>
                <a:solidFill>
                  <a:schemeClr val="tx1"/>
                </a:solidFill>
                <a:ln w="9525">
                  <a:solidFill>
                    <a:schemeClr val="tx1"/>
                  </a:solidFill>
                  <a:round/>
                  <a:headEnd/>
                  <a:tailEnd/>
                </a:ln>
              </p:spPr>
              <p:txBody>
                <a:bodyPr wrap="none" anchor="ctr"/>
                <a:lstStyle/>
                <a:p>
                  <a:endParaRPr lang="en-US"/>
                </a:p>
              </p:txBody>
            </p:sp>
            <p:sp>
              <p:nvSpPr>
                <p:cNvPr id="19533" name="Oval 45"/>
                <p:cNvSpPr>
                  <a:spLocks noChangeArrowheads="1"/>
                </p:cNvSpPr>
                <p:nvPr/>
              </p:nvSpPr>
              <p:spPr bwMode="auto">
                <a:xfrm>
                  <a:off x="2772" y="1205"/>
                  <a:ext cx="37" cy="37"/>
                </a:xfrm>
                <a:prstGeom prst="ellipse">
                  <a:avLst/>
                </a:prstGeom>
                <a:solidFill>
                  <a:schemeClr val="tx1"/>
                </a:solidFill>
                <a:ln w="9525">
                  <a:solidFill>
                    <a:schemeClr val="tx1"/>
                  </a:solidFill>
                  <a:round/>
                  <a:headEnd/>
                  <a:tailEnd/>
                </a:ln>
              </p:spPr>
              <p:txBody>
                <a:bodyPr wrap="none" anchor="ctr"/>
                <a:lstStyle/>
                <a:p>
                  <a:endParaRPr lang="en-US"/>
                </a:p>
              </p:txBody>
            </p:sp>
            <p:sp>
              <p:nvSpPr>
                <p:cNvPr id="19534" name="Oval 46"/>
                <p:cNvSpPr>
                  <a:spLocks noChangeArrowheads="1"/>
                </p:cNvSpPr>
                <p:nvPr/>
              </p:nvSpPr>
              <p:spPr bwMode="auto">
                <a:xfrm>
                  <a:off x="2772" y="1301"/>
                  <a:ext cx="37" cy="37"/>
                </a:xfrm>
                <a:prstGeom prst="ellipse">
                  <a:avLst/>
                </a:prstGeom>
                <a:solidFill>
                  <a:schemeClr val="tx1"/>
                </a:solidFill>
                <a:ln w="9525">
                  <a:solidFill>
                    <a:schemeClr val="tx1"/>
                  </a:solidFill>
                  <a:round/>
                  <a:headEnd/>
                  <a:tailEnd/>
                </a:ln>
              </p:spPr>
              <p:txBody>
                <a:bodyPr wrap="none" anchor="ctr"/>
                <a:lstStyle/>
                <a:p>
                  <a:endParaRPr lang="en-US"/>
                </a:p>
              </p:txBody>
            </p:sp>
            <p:sp>
              <p:nvSpPr>
                <p:cNvPr id="19535" name="Oval 47"/>
                <p:cNvSpPr>
                  <a:spLocks noChangeArrowheads="1"/>
                </p:cNvSpPr>
                <p:nvPr/>
              </p:nvSpPr>
              <p:spPr bwMode="auto">
                <a:xfrm>
                  <a:off x="2772" y="1397"/>
                  <a:ext cx="37" cy="37"/>
                </a:xfrm>
                <a:prstGeom prst="ellipse">
                  <a:avLst/>
                </a:prstGeom>
                <a:solidFill>
                  <a:schemeClr val="tx1"/>
                </a:solidFill>
                <a:ln w="9525">
                  <a:solidFill>
                    <a:schemeClr val="tx1"/>
                  </a:solidFill>
                  <a:round/>
                  <a:headEnd/>
                  <a:tailEnd/>
                </a:ln>
              </p:spPr>
              <p:txBody>
                <a:bodyPr wrap="none" anchor="ctr"/>
                <a:lstStyle/>
                <a:p>
                  <a:endParaRPr lang="en-US"/>
                </a:p>
              </p:txBody>
            </p:sp>
            <p:sp>
              <p:nvSpPr>
                <p:cNvPr id="19536" name="Oval 48"/>
                <p:cNvSpPr>
                  <a:spLocks noChangeArrowheads="1"/>
                </p:cNvSpPr>
                <p:nvPr/>
              </p:nvSpPr>
              <p:spPr bwMode="auto">
                <a:xfrm>
                  <a:off x="2772" y="1493"/>
                  <a:ext cx="37" cy="37"/>
                </a:xfrm>
                <a:prstGeom prst="ellipse">
                  <a:avLst/>
                </a:prstGeom>
                <a:solidFill>
                  <a:schemeClr val="tx1"/>
                </a:solidFill>
                <a:ln w="9525">
                  <a:solidFill>
                    <a:schemeClr val="tx1"/>
                  </a:solidFill>
                  <a:round/>
                  <a:headEnd/>
                  <a:tailEnd/>
                </a:ln>
              </p:spPr>
              <p:txBody>
                <a:bodyPr wrap="none" anchor="ctr"/>
                <a:lstStyle/>
                <a:p>
                  <a:endParaRPr lang="en-US"/>
                </a:p>
              </p:txBody>
            </p:sp>
            <p:sp>
              <p:nvSpPr>
                <p:cNvPr id="19537" name="Oval 49"/>
                <p:cNvSpPr>
                  <a:spLocks noChangeArrowheads="1"/>
                </p:cNvSpPr>
                <p:nvPr/>
              </p:nvSpPr>
              <p:spPr bwMode="auto">
                <a:xfrm>
                  <a:off x="2772" y="1589"/>
                  <a:ext cx="37" cy="37"/>
                </a:xfrm>
                <a:prstGeom prst="ellipse">
                  <a:avLst/>
                </a:prstGeom>
                <a:solidFill>
                  <a:schemeClr val="tx1"/>
                </a:solidFill>
                <a:ln w="9525">
                  <a:solidFill>
                    <a:schemeClr val="tx1"/>
                  </a:solidFill>
                  <a:round/>
                  <a:headEnd/>
                  <a:tailEnd/>
                </a:ln>
              </p:spPr>
              <p:txBody>
                <a:bodyPr wrap="none" anchor="ctr"/>
                <a:lstStyle/>
                <a:p>
                  <a:endParaRPr lang="en-US"/>
                </a:p>
              </p:txBody>
            </p:sp>
          </p:grpSp>
          <p:grpSp>
            <p:nvGrpSpPr>
              <p:cNvPr id="19503" name="Group 50"/>
              <p:cNvGrpSpPr>
                <a:grpSpLocks/>
              </p:cNvGrpSpPr>
              <p:nvPr/>
            </p:nvGrpSpPr>
            <p:grpSpPr bwMode="auto">
              <a:xfrm rot="-5400000">
                <a:off x="2938" y="1374"/>
                <a:ext cx="369" cy="421"/>
                <a:chOff x="2772" y="1205"/>
                <a:chExt cx="369" cy="421"/>
              </a:xfrm>
            </p:grpSpPr>
            <p:cxnSp>
              <p:nvCxnSpPr>
                <p:cNvPr id="19516" name="AutoShape 51"/>
                <p:cNvCxnSpPr>
                  <a:cxnSpLocks noChangeShapeType="1"/>
                  <a:stCxn id="19522" idx="6"/>
                  <a:endCxn id="19521" idx="2"/>
                </p:cNvCxnSpPr>
                <p:nvPr/>
              </p:nvCxnSpPr>
              <p:spPr bwMode="auto">
                <a:xfrm>
                  <a:off x="2809" y="1224"/>
                  <a:ext cx="295" cy="192"/>
                </a:xfrm>
                <a:prstGeom prst="straightConnector1">
                  <a:avLst/>
                </a:prstGeom>
                <a:noFill/>
                <a:ln w="9525">
                  <a:solidFill>
                    <a:srgbClr val="0000FF"/>
                  </a:solidFill>
                  <a:round/>
                  <a:headEnd/>
                  <a:tailEnd/>
                </a:ln>
                <a:extLst>
                  <a:ext uri="{909E8E84-426E-40dd-AFC4-6F175D3DCCD1}">
                    <a14:hiddenFill xmlns:a14="http://schemas.microsoft.com/office/drawing/2010/main">
                      <a:noFill/>
                    </a14:hiddenFill>
                  </a:ext>
                </a:extLst>
              </p:spPr>
            </p:cxnSp>
            <p:cxnSp>
              <p:nvCxnSpPr>
                <p:cNvPr id="19517" name="AutoShape 52"/>
                <p:cNvCxnSpPr>
                  <a:cxnSpLocks noChangeShapeType="1"/>
                  <a:stCxn id="19523" idx="6"/>
                  <a:endCxn id="19521" idx="2"/>
                </p:cNvCxnSpPr>
                <p:nvPr/>
              </p:nvCxnSpPr>
              <p:spPr bwMode="auto">
                <a:xfrm>
                  <a:off x="2809" y="1320"/>
                  <a:ext cx="295" cy="96"/>
                </a:xfrm>
                <a:prstGeom prst="straightConnector1">
                  <a:avLst/>
                </a:prstGeom>
                <a:noFill/>
                <a:ln w="9525">
                  <a:solidFill>
                    <a:srgbClr val="0000FF"/>
                  </a:solidFill>
                  <a:round/>
                  <a:headEnd/>
                  <a:tailEnd/>
                </a:ln>
                <a:extLst>
                  <a:ext uri="{909E8E84-426E-40dd-AFC4-6F175D3DCCD1}">
                    <a14:hiddenFill xmlns:a14="http://schemas.microsoft.com/office/drawing/2010/main">
                      <a:noFill/>
                    </a14:hiddenFill>
                  </a:ext>
                </a:extLst>
              </p:spPr>
            </p:cxnSp>
            <p:cxnSp>
              <p:nvCxnSpPr>
                <p:cNvPr id="19518" name="AutoShape 53"/>
                <p:cNvCxnSpPr>
                  <a:cxnSpLocks noChangeShapeType="1"/>
                  <a:stCxn id="19524" idx="6"/>
                  <a:endCxn id="19521" idx="2"/>
                </p:cNvCxnSpPr>
                <p:nvPr/>
              </p:nvCxnSpPr>
              <p:spPr bwMode="auto">
                <a:xfrm>
                  <a:off x="2809" y="1416"/>
                  <a:ext cx="295" cy="0"/>
                </a:xfrm>
                <a:prstGeom prst="straightConnector1">
                  <a:avLst/>
                </a:prstGeom>
                <a:noFill/>
                <a:ln w="9525">
                  <a:solidFill>
                    <a:srgbClr val="0000FF"/>
                  </a:solidFill>
                  <a:round/>
                  <a:headEnd/>
                  <a:tailEnd/>
                </a:ln>
                <a:extLst>
                  <a:ext uri="{909E8E84-426E-40dd-AFC4-6F175D3DCCD1}">
                    <a14:hiddenFill xmlns:a14="http://schemas.microsoft.com/office/drawing/2010/main">
                      <a:noFill/>
                    </a14:hiddenFill>
                  </a:ext>
                </a:extLst>
              </p:spPr>
            </p:cxnSp>
            <p:cxnSp>
              <p:nvCxnSpPr>
                <p:cNvPr id="19519" name="AutoShape 54"/>
                <p:cNvCxnSpPr>
                  <a:cxnSpLocks noChangeShapeType="1"/>
                  <a:stCxn id="19525" idx="6"/>
                  <a:endCxn id="19521" idx="2"/>
                </p:cNvCxnSpPr>
                <p:nvPr/>
              </p:nvCxnSpPr>
              <p:spPr bwMode="auto">
                <a:xfrm flipV="1">
                  <a:off x="2809" y="1416"/>
                  <a:ext cx="295" cy="96"/>
                </a:xfrm>
                <a:prstGeom prst="straightConnector1">
                  <a:avLst/>
                </a:prstGeom>
                <a:noFill/>
                <a:ln w="9525">
                  <a:solidFill>
                    <a:srgbClr val="0000FF"/>
                  </a:solidFill>
                  <a:round/>
                  <a:headEnd/>
                  <a:tailEnd/>
                </a:ln>
                <a:extLst>
                  <a:ext uri="{909E8E84-426E-40dd-AFC4-6F175D3DCCD1}">
                    <a14:hiddenFill xmlns:a14="http://schemas.microsoft.com/office/drawing/2010/main">
                      <a:noFill/>
                    </a14:hiddenFill>
                  </a:ext>
                </a:extLst>
              </p:spPr>
            </p:cxnSp>
            <p:cxnSp>
              <p:nvCxnSpPr>
                <p:cNvPr id="19520" name="AutoShape 55"/>
                <p:cNvCxnSpPr>
                  <a:cxnSpLocks noChangeShapeType="1"/>
                  <a:stCxn id="19526" idx="6"/>
                  <a:endCxn id="19521" idx="2"/>
                </p:cNvCxnSpPr>
                <p:nvPr/>
              </p:nvCxnSpPr>
              <p:spPr bwMode="auto">
                <a:xfrm flipV="1">
                  <a:off x="2809" y="1416"/>
                  <a:ext cx="295" cy="192"/>
                </a:xfrm>
                <a:prstGeom prst="straightConnector1">
                  <a:avLst/>
                </a:prstGeom>
                <a:noFill/>
                <a:ln w="9525">
                  <a:solidFill>
                    <a:srgbClr val="0000FF"/>
                  </a:solidFill>
                  <a:round/>
                  <a:headEnd/>
                  <a:tailEnd/>
                </a:ln>
                <a:extLst>
                  <a:ext uri="{909E8E84-426E-40dd-AFC4-6F175D3DCCD1}">
                    <a14:hiddenFill xmlns:a14="http://schemas.microsoft.com/office/drawing/2010/main">
                      <a:noFill/>
                    </a14:hiddenFill>
                  </a:ext>
                </a:extLst>
              </p:spPr>
            </p:cxnSp>
            <p:sp>
              <p:nvSpPr>
                <p:cNvPr id="19521" name="Oval 56"/>
                <p:cNvSpPr>
                  <a:spLocks noChangeArrowheads="1"/>
                </p:cNvSpPr>
                <p:nvPr/>
              </p:nvSpPr>
              <p:spPr bwMode="auto">
                <a:xfrm>
                  <a:off x="3104" y="1397"/>
                  <a:ext cx="37" cy="37"/>
                </a:xfrm>
                <a:prstGeom prst="ellipse">
                  <a:avLst/>
                </a:prstGeom>
                <a:solidFill>
                  <a:schemeClr val="tx1"/>
                </a:solidFill>
                <a:ln w="9525">
                  <a:solidFill>
                    <a:schemeClr val="tx1"/>
                  </a:solidFill>
                  <a:round/>
                  <a:headEnd/>
                  <a:tailEnd/>
                </a:ln>
              </p:spPr>
              <p:txBody>
                <a:bodyPr wrap="none" anchor="ctr"/>
                <a:lstStyle/>
                <a:p>
                  <a:endParaRPr lang="en-US"/>
                </a:p>
              </p:txBody>
            </p:sp>
            <p:sp>
              <p:nvSpPr>
                <p:cNvPr id="19522" name="Oval 57"/>
                <p:cNvSpPr>
                  <a:spLocks noChangeArrowheads="1"/>
                </p:cNvSpPr>
                <p:nvPr/>
              </p:nvSpPr>
              <p:spPr bwMode="auto">
                <a:xfrm>
                  <a:off x="2772" y="1205"/>
                  <a:ext cx="37" cy="37"/>
                </a:xfrm>
                <a:prstGeom prst="ellipse">
                  <a:avLst/>
                </a:prstGeom>
                <a:solidFill>
                  <a:schemeClr val="tx1"/>
                </a:solidFill>
                <a:ln w="9525">
                  <a:solidFill>
                    <a:schemeClr val="tx1"/>
                  </a:solidFill>
                  <a:round/>
                  <a:headEnd/>
                  <a:tailEnd/>
                </a:ln>
              </p:spPr>
              <p:txBody>
                <a:bodyPr wrap="none" anchor="ctr"/>
                <a:lstStyle/>
                <a:p>
                  <a:endParaRPr lang="en-US"/>
                </a:p>
              </p:txBody>
            </p:sp>
            <p:sp>
              <p:nvSpPr>
                <p:cNvPr id="19523" name="Oval 58"/>
                <p:cNvSpPr>
                  <a:spLocks noChangeArrowheads="1"/>
                </p:cNvSpPr>
                <p:nvPr/>
              </p:nvSpPr>
              <p:spPr bwMode="auto">
                <a:xfrm>
                  <a:off x="2772" y="1301"/>
                  <a:ext cx="37" cy="37"/>
                </a:xfrm>
                <a:prstGeom prst="ellipse">
                  <a:avLst/>
                </a:prstGeom>
                <a:solidFill>
                  <a:schemeClr val="tx1"/>
                </a:solidFill>
                <a:ln w="9525">
                  <a:solidFill>
                    <a:schemeClr val="tx1"/>
                  </a:solidFill>
                  <a:round/>
                  <a:headEnd/>
                  <a:tailEnd/>
                </a:ln>
              </p:spPr>
              <p:txBody>
                <a:bodyPr wrap="none" anchor="ctr"/>
                <a:lstStyle/>
                <a:p>
                  <a:endParaRPr lang="en-US"/>
                </a:p>
              </p:txBody>
            </p:sp>
            <p:sp>
              <p:nvSpPr>
                <p:cNvPr id="19524" name="Oval 59"/>
                <p:cNvSpPr>
                  <a:spLocks noChangeArrowheads="1"/>
                </p:cNvSpPr>
                <p:nvPr/>
              </p:nvSpPr>
              <p:spPr bwMode="auto">
                <a:xfrm>
                  <a:off x="2772" y="1397"/>
                  <a:ext cx="37" cy="37"/>
                </a:xfrm>
                <a:prstGeom prst="ellipse">
                  <a:avLst/>
                </a:prstGeom>
                <a:solidFill>
                  <a:schemeClr val="tx1"/>
                </a:solidFill>
                <a:ln w="9525">
                  <a:solidFill>
                    <a:schemeClr val="tx1"/>
                  </a:solidFill>
                  <a:round/>
                  <a:headEnd/>
                  <a:tailEnd/>
                </a:ln>
              </p:spPr>
              <p:txBody>
                <a:bodyPr wrap="none" anchor="ctr"/>
                <a:lstStyle/>
                <a:p>
                  <a:endParaRPr lang="en-US"/>
                </a:p>
              </p:txBody>
            </p:sp>
            <p:sp>
              <p:nvSpPr>
                <p:cNvPr id="19525" name="Oval 60"/>
                <p:cNvSpPr>
                  <a:spLocks noChangeArrowheads="1"/>
                </p:cNvSpPr>
                <p:nvPr/>
              </p:nvSpPr>
              <p:spPr bwMode="auto">
                <a:xfrm>
                  <a:off x="2772" y="1493"/>
                  <a:ext cx="37" cy="37"/>
                </a:xfrm>
                <a:prstGeom prst="ellipse">
                  <a:avLst/>
                </a:prstGeom>
                <a:solidFill>
                  <a:schemeClr val="tx1"/>
                </a:solidFill>
                <a:ln w="9525">
                  <a:solidFill>
                    <a:schemeClr val="tx1"/>
                  </a:solidFill>
                  <a:round/>
                  <a:headEnd/>
                  <a:tailEnd/>
                </a:ln>
              </p:spPr>
              <p:txBody>
                <a:bodyPr wrap="none" anchor="ctr"/>
                <a:lstStyle/>
                <a:p>
                  <a:endParaRPr lang="en-US"/>
                </a:p>
              </p:txBody>
            </p:sp>
            <p:sp>
              <p:nvSpPr>
                <p:cNvPr id="19526" name="Oval 61"/>
                <p:cNvSpPr>
                  <a:spLocks noChangeArrowheads="1"/>
                </p:cNvSpPr>
                <p:nvPr/>
              </p:nvSpPr>
              <p:spPr bwMode="auto">
                <a:xfrm>
                  <a:off x="2772" y="1589"/>
                  <a:ext cx="37" cy="37"/>
                </a:xfrm>
                <a:prstGeom prst="ellipse">
                  <a:avLst/>
                </a:prstGeom>
                <a:solidFill>
                  <a:schemeClr val="tx1"/>
                </a:solidFill>
                <a:ln w="9525">
                  <a:solidFill>
                    <a:schemeClr val="tx1"/>
                  </a:solidFill>
                  <a:round/>
                  <a:headEnd/>
                  <a:tailEnd/>
                </a:ln>
              </p:spPr>
              <p:txBody>
                <a:bodyPr wrap="none" anchor="ctr"/>
                <a:lstStyle/>
                <a:p>
                  <a:endParaRPr lang="en-US"/>
                </a:p>
              </p:txBody>
            </p:sp>
          </p:grpSp>
          <p:grpSp>
            <p:nvGrpSpPr>
              <p:cNvPr id="19504" name="Group 62"/>
              <p:cNvGrpSpPr>
                <a:grpSpLocks/>
              </p:cNvGrpSpPr>
              <p:nvPr/>
            </p:nvGrpSpPr>
            <p:grpSpPr bwMode="auto">
              <a:xfrm rot="5400000">
                <a:off x="2938" y="1040"/>
                <a:ext cx="369" cy="421"/>
                <a:chOff x="2772" y="1205"/>
                <a:chExt cx="369" cy="421"/>
              </a:xfrm>
            </p:grpSpPr>
            <p:cxnSp>
              <p:nvCxnSpPr>
                <p:cNvPr id="19505" name="AutoShape 63"/>
                <p:cNvCxnSpPr>
                  <a:cxnSpLocks noChangeShapeType="1"/>
                  <a:stCxn id="19511" idx="6"/>
                  <a:endCxn id="19510" idx="2"/>
                </p:cNvCxnSpPr>
                <p:nvPr/>
              </p:nvCxnSpPr>
              <p:spPr bwMode="auto">
                <a:xfrm>
                  <a:off x="2809" y="1224"/>
                  <a:ext cx="295" cy="192"/>
                </a:xfrm>
                <a:prstGeom prst="straightConnector1">
                  <a:avLst/>
                </a:prstGeom>
                <a:noFill/>
                <a:ln w="9525">
                  <a:solidFill>
                    <a:srgbClr val="0000FF"/>
                  </a:solidFill>
                  <a:round/>
                  <a:headEnd/>
                  <a:tailEnd/>
                </a:ln>
                <a:extLst>
                  <a:ext uri="{909E8E84-426E-40dd-AFC4-6F175D3DCCD1}">
                    <a14:hiddenFill xmlns:a14="http://schemas.microsoft.com/office/drawing/2010/main">
                      <a:noFill/>
                    </a14:hiddenFill>
                  </a:ext>
                </a:extLst>
              </p:spPr>
            </p:cxnSp>
            <p:cxnSp>
              <p:nvCxnSpPr>
                <p:cNvPr id="19506" name="AutoShape 64"/>
                <p:cNvCxnSpPr>
                  <a:cxnSpLocks noChangeShapeType="1"/>
                  <a:stCxn id="19512" idx="6"/>
                  <a:endCxn id="19510" idx="2"/>
                </p:cNvCxnSpPr>
                <p:nvPr/>
              </p:nvCxnSpPr>
              <p:spPr bwMode="auto">
                <a:xfrm>
                  <a:off x="2809" y="1320"/>
                  <a:ext cx="295" cy="96"/>
                </a:xfrm>
                <a:prstGeom prst="straightConnector1">
                  <a:avLst/>
                </a:prstGeom>
                <a:noFill/>
                <a:ln w="9525">
                  <a:solidFill>
                    <a:srgbClr val="0000FF"/>
                  </a:solidFill>
                  <a:round/>
                  <a:headEnd/>
                  <a:tailEnd/>
                </a:ln>
                <a:extLst>
                  <a:ext uri="{909E8E84-426E-40dd-AFC4-6F175D3DCCD1}">
                    <a14:hiddenFill xmlns:a14="http://schemas.microsoft.com/office/drawing/2010/main">
                      <a:noFill/>
                    </a14:hiddenFill>
                  </a:ext>
                </a:extLst>
              </p:spPr>
            </p:cxnSp>
            <p:cxnSp>
              <p:nvCxnSpPr>
                <p:cNvPr id="19507" name="AutoShape 65"/>
                <p:cNvCxnSpPr>
                  <a:cxnSpLocks noChangeShapeType="1"/>
                  <a:stCxn id="19513" idx="6"/>
                  <a:endCxn id="19510" idx="2"/>
                </p:cNvCxnSpPr>
                <p:nvPr/>
              </p:nvCxnSpPr>
              <p:spPr bwMode="auto">
                <a:xfrm>
                  <a:off x="2809" y="1416"/>
                  <a:ext cx="295" cy="0"/>
                </a:xfrm>
                <a:prstGeom prst="straightConnector1">
                  <a:avLst/>
                </a:prstGeom>
                <a:noFill/>
                <a:ln w="9525">
                  <a:solidFill>
                    <a:srgbClr val="0000FF"/>
                  </a:solidFill>
                  <a:round/>
                  <a:headEnd/>
                  <a:tailEnd/>
                </a:ln>
                <a:extLst>
                  <a:ext uri="{909E8E84-426E-40dd-AFC4-6F175D3DCCD1}">
                    <a14:hiddenFill xmlns:a14="http://schemas.microsoft.com/office/drawing/2010/main">
                      <a:noFill/>
                    </a14:hiddenFill>
                  </a:ext>
                </a:extLst>
              </p:spPr>
            </p:cxnSp>
            <p:cxnSp>
              <p:nvCxnSpPr>
                <p:cNvPr id="19508" name="AutoShape 66"/>
                <p:cNvCxnSpPr>
                  <a:cxnSpLocks noChangeShapeType="1"/>
                  <a:stCxn id="19514" idx="6"/>
                  <a:endCxn id="19510" idx="2"/>
                </p:cNvCxnSpPr>
                <p:nvPr/>
              </p:nvCxnSpPr>
              <p:spPr bwMode="auto">
                <a:xfrm flipV="1">
                  <a:off x="2809" y="1416"/>
                  <a:ext cx="295" cy="96"/>
                </a:xfrm>
                <a:prstGeom prst="straightConnector1">
                  <a:avLst/>
                </a:prstGeom>
                <a:noFill/>
                <a:ln w="9525">
                  <a:solidFill>
                    <a:srgbClr val="0000FF"/>
                  </a:solidFill>
                  <a:round/>
                  <a:headEnd/>
                  <a:tailEnd/>
                </a:ln>
                <a:extLst>
                  <a:ext uri="{909E8E84-426E-40dd-AFC4-6F175D3DCCD1}">
                    <a14:hiddenFill xmlns:a14="http://schemas.microsoft.com/office/drawing/2010/main">
                      <a:noFill/>
                    </a14:hiddenFill>
                  </a:ext>
                </a:extLst>
              </p:spPr>
            </p:cxnSp>
            <p:cxnSp>
              <p:nvCxnSpPr>
                <p:cNvPr id="19509" name="AutoShape 67"/>
                <p:cNvCxnSpPr>
                  <a:cxnSpLocks noChangeShapeType="1"/>
                  <a:stCxn id="19515" idx="6"/>
                  <a:endCxn id="19510" idx="2"/>
                </p:cNvCxnSpPr>
                <p:nvPr/>
              </p:nvCxnSpPr>
              <p:spPr bwMode="auto">
                <a:xfrm flipV="1">
                  <a:off x="2809" y="1416"/>
                  <a:ext cx="295" cy="192"/>
                </a:xfrm>
                <a:prstGeom prst="straightConnector1">
                  <a:avLst/>
                </a:prstGeom>
                <a:noFill/>
                <a:ln w="9525">
                  <a:solidFill>
                    <a:srgbClr val="0000FF"/>
                  </a:solidFill>
                  <a:round/>
                  <a:headEnd/>
                  <a:tailEnd/>
                </a:ln>
                <a:extLst>
                  <a:ext uri="{909E8E84-426E-40dd-AFC4-6F175D3DCCD1}">
                    <a14:hiddenFill xmlns:a14="http://schemas.microsoft.com/office/drawing/2010/main">
                      <a:noFill/>
                    </a14:hiddenFill>
                  </a:ext>
                </a:extLst>
              </p:spPr>
            </p:cxnSp>
            <p:sp>
              <p:nvSpPr>
                <p:cNvPr id="19510" name="Oval 68"/>
                <p:cNvSpPr>
                  <a:spLocks noChangeArrowheads="1"/>
                </p:cNvSpPr>
                <p:nvPr/>
              </p:nvSpPr>
              <p:spPr bwMode="auto">
                <a:xfrm>
                  <a:off x="3104" y="1397"/>
                  <a:ext cx="37" cy="37"/>
                </a:xfrm>
                <a:prstGeom prst="ellipse">
                  <a:avLst/>
                </a:prstGeom>
                <a:solidFill>
                  <a:schemeClr val="tx1"/>
                </a:solidFill>
                <a:ln w="9525">
                  <a:solidFill>
                    <a:schemeClr val="tx1"/>
                  </a:solidFill>
                  <a:round/>
                  <a:headEnd/>
                  <a:tailEnd/>
                </a:ln>
              </p:spPr>
              <p:txBody>
                <a:bodyPr wrap="none" anchor="ctr"/>
                <a:lstStyle/>
                <a:p>
                  <a:endParaRPr lang="en-US"/>
                </a:p>
              </p:txBody>
            </p:sp>
            <p:sp>
              <p:nvSpPr>
                <p:cNvPr id="19511" name="Oval 69"/>
                <p:cNvSpPr>
                  <a:spLocks noChangeArrowheads="1"/>
                </p:cNvSpPr>
                <p:nvPr/>
              </p:nvSpPr>
              <p:spPr bwMode="auto">
                <a:xfrm>
                  <a:off x="2772" y="1205"/>
                  <a:ext cx="37" cy="37"/>
                </a:xfrm>
                <a:prstGeom prst="ellipse">
                  <a:avLst/>
                </a:prstGeom>
                <a:solidFill>
                  <a:schemeClr val="tx1"/>
                </a:solidFill>
                <a:ln w="9525">
                  <a:solidFill>
                    <a:schemeClr val="tx1"/>
                  </a:solidFill>
                  <a:round/>
                  <a:headEnd/>
                  <a:tailEnd/>
                </a:ln>
              </p:spPr>
              <p:txBody>
                <a:bodyPr wrap="none" anchor="ctr"/>
                <a:lstStyle/>
                <a:p>
                  <a:endParaRPr lang="en-US"/>
                </a:p>
              </p:txBody>
            </p:sp>
            <p:sp>
              <p:nvSpPr>
                <p:cNvPr id="19512" name="Oval 70"/>
                <p:cNvSpPr>
                  <a:spLocks noChangeArrowheads="1"/>
                </p:cNvSpPr>
                <p:nvPr/>
              </p:nvSpPr>
              <p:spPr bwMode="auto">
                <a:xfrm>
                  <a:off x="2772" y="1301"/>
                  <a:ext cx="37" cy="37"/>
                </a:xfrm>
                <a:prstGeom prst="ellipse">
                  <a:avLst/>
                </a:prstGeom>
                <a:solidFill>
                  <a:schemeClr val="tx1"/>
                </a:solidFill>
                <a:ln w="9525">
                  <a:solidFill>
                    <a:schemeClr val="tx1"/>
                  </a:solidFill>
                  <a:round/>
                  <a:headEnd/>
                  <a:tailEnd/>
                </a:ln>
              </p:spPr>
              <p:txBody>
                <a:bodyPr wrap="none" anchor="ctr"/>
                <a:lstStyle/>
                <a:p>
                  <a:endParaRPr lang="en-US"/>
                </a:p>
              </p:txBody>
            </p:sp>
            <p:sp>
              <p:nvSpPr>
                <p:cNvPr id="19513" name="Oval 71"/>
                <p:cNvSpPr>
                  <a:spLocks noChangeArrowheads="1"/>
                </p:cNvSpPr>
                <p:nvPr/>
              </p:nvSpPr>
              <p:spPr bwMode="auto">
                <a:xfrm>
                  <a:off x="2772" y="1397"/>
                  <a:ext cx="37" cy="37"/>
                </a:xfrm>
                <a:prstGeom prst="ellipse">
                  <a:avLst/>
                </a:prstGeom>
                <a:solidFill>
                  <a:schemeClr val="tx1"/>
                </a:solidFill>
                <a:ln w="9525">
                  <a:solidFill>
                    <a:schemeClr val="tx1"/>
                  </a:solidFill>
                  <a:round/>
                  <a:headEnd/>
                  <a:tailEnd/>
                </a:ln>
              </p:spPr>
              <p:txBody>
                <a:bodyPr wrap="none" anchor="ctr"/>
                <a:lstStyle/>
                <a:p>
                  <a:endParaRPr lang="en-US"/>
                </a:p>
              </p:txBody>
            </p:sp>
            <p:sp>
              <p:nvSpPr>
                <p:cNvPr id="19514" name="Oval 72"/>
                <p:cNvSpPr>
                  <a:spLocks noChangeArrowheads="1"/>
                </p:cNvSpPr>
                <p:nvPr/>
              </p:nvSpPr>
              <p:spPr bwMode="auto">
                <a:xfrm>
                  <a:off x="2772" y="1493"/>
                  <a:ext cx="37" cy="37"/>
                </a:xfrm>
                <a:prstGeom prst="ellipse">
                  <a:avLst/>
                </a:prstGeom>
                <a:solidFill>
                  <a:schemeClr val="tx1"/>
                </a:solidFill>
                <a:ln w="9525">
                  <a:solidFill>
                    <a:schemeClr val="tx1"/>
                  </a:solidFill>
                  <a:round/>
                  <a:headEnd/>
                  <a:tailEnd/>
                </a:ln>
              </p:spPr>
              <p:txBody>
                <a:bodyPr wrap="none" anchor="ctr"/>
                <a:lstStyle/>
                <a:p>
                  <a:endParaRPr lang="en-US"/>
                </a:p>
              </p:txBody>
            </p:sp>
            <p:sp>
              <p:nvSpPr>
                <p:cNvPr id="19515" name="Oval 73"/>
                <p:cNvSpPr>
                  <a:spLocks noChangeArrowheads="1"/>
                </p:cNvSpPr>
                <p:nvPr/>
              </p:nvSpPr>
              <p:spPr bwMode="auto">
                <a:xfrm>
                  <a:off x="2772" y="1589"/>
                  <a:ext cx="37" cy="37"/>
                </a:xfrm>
                <a:prstGeom prst="ellipse">
                  <a:avLst/>
                </a:prstGeom>
                <a:solidFill>
                  <a:schemeClr val="tx1"/>
                </a:solidFill>
                <a:ln w="9525">
                  <a:solidFill>
                    <a:schemeClr val="tx1"/>
                  </a:solidFill>
                  <a:round/>
                  <a:headEnd/>
                  <a:tailEnd/>
                </a:ln>
              </p:spPr>
              <p:txBody>
                <a:bodyPr wrap="none" anchor="ctr"/>
                <a:lstStyle/>
                <a:p>
                  <a:endParaRPr lang="en-US"/>
                </a:p>
              </p:txBody>
            </p:sp>
          </p:grpSp>
        </p:grpSp>
        <p:grpSp>
          <p:nvGrpSpPr>
            <p:cNvPr id="19477" name="Group 74"/>
            <p:cNvGrpSpPr>
              <a:grpSpLocks/>
            </p:cNvGrpSpPr>
            <p:nvPr/>
          </p:nvGrpSpPr>
          <p:grpSpPr bwMode="auto">
            <a:xfrm rot="-5400000">
              <a:off x="4988" y="1044"/>
              <a:ext cx="374" cy="421"/>
              <a:chOff x="3028" y="1536"/>
              <a:chExt cx="374" cy="421"/>
            </a:xfrm>
          </p:grpSpPr>
          <p:grpSp>
            <p:nvGrpSpPr>
              <p:cNvPr id="19478" name="Group 75"/>
              <p:cNvGrpSpPr>
                <a:grpSpLocks/>
              </p:cNvGrpSpPr>
              <p:nvPr/>
            </p:nvGrpSpPr>
            <p:grpSpPr bwMode="auto">
              <a:xfrm>
                <a:off x="3028" y="1536"/>
                <a:ext cx="369" cy="421"/>
                <a:chOff x="818" y="1320"/>
                <a:chExt cx="369" cy="421"/>
              </a:xfrm>
            </p:grpSpPr>
            <p:cxnSp>
              <p:nvCxnSpPr>
                <p:cNvPr id="19491" name="AutoShape 76"/>
                <p:cNvCxnSpPr>
                  <a:cxnSpLocks noChangeShapeType="1"/>
                  <a:stCxn id="19497" idx="6"/>
                  <a:endCxn id="19496" idx="2"/>
                </p:cNvCxnSpPr>
                <p:nvPr/>
              </p:nvCxnSpPr>
              <p:spPr bwMode="auto">
                <a:xfrm>
                  <a:off x="855" y="1339"/>
                  <a:ext cx="295" cy="192"/>
                </a:xfrm>
                <a:prstGeom prst="straightConnector1">
                  <a:avLst/>
                </a:prstGeom>
                <a:noFill/>
                <a:ln w="9525">
                  <a:solidFill>
                    <a:srgbClr val="0000FF"/>
                  </a:solidFill>
                  <a:round/>
                  <a:headEnd/>
                  <a:tailEnd/>
                </a:ln>
                <a:extLst>
                  <a:ext uri="{909E8E84-426E-40dd-AFC4-6F175D3DCCD1}">
                    <a14:hiddenFill xmlns:a14="http://schemas.microsoft.com/office/drawing/2010/main">
                      <a:noFill/>
                    </a14:hiddenFill>
                  </a:ext>
                </a:extLst>
              </p:spPr>
            </p:cxnSp>
            <p:cxnSp>
              <p:nvCxnSpPr>
                <p:cNvPr id="19492" name="AutoShape 77"/>
                <p:cNvCxnSpPr>
                  <a:cxnSpLocks noChangeShapeType="1"/>
                  <a:stCxn id="19498" idx="6"/>
                  <a:endCxn id="19496" idx="2"/>
                </p:cNvCxnSpPr>
                <p:nvPr/>
              </p:nvCxnSpPr>
              <p:spPr bwMode="auto">
                <a:xfrm>
                  <a:off x="855" y="1435"/>
                  <a:ext cx="295" cy="96"/>
                </a:xfrm>
                <a:prstGeom prst="straightConnector1">
                  <a:avLst/>
                </a:prstGeom>
                <a:noFill/>
                <a:ln w="9525">
                  <a:solidFill>
                    <a:srgbClr val="0000FF"/>
                  </a:solidFill>
                  <a:round/>
                  <a:headEnd/>
                  <a:tailEnd/>
                </a:ln>
                <a:extLst>
                  <a:ext uri="{909E8E84-426E-40dd-AFC4-6F175D3DCCD1}">
                    <a14:hiddenFill xmlns:a14="http://schemas.microsoft.com/office/drawing/2010/main">
                      <a:noFill/>
                    </a14:hiddenFill>
                  </a:ext>
                </a:extLst>
              </p:spPr>
            </p:cxnSp>
            <p:cxnSp>
              <p:nvCxnSpPr>
                <p:cNvPr id="19493" name="AutoShape 78"/>
                <p:cNvCxnSpPr>
                  <a:cxnSpLocks noChangeShapeType="1"/>
                  <a:stCxn id="19499" idx="6"/>
                  <a:endCxn id="19496" idx="2"/>
                </p:cNvCxnSpPr>
                <p:nvPr/>
              </p:nvCxnSpPr>
              <p:spPr bwMode="auto">
                <a:xfrm>
                  <a:off x="855" y="1531"/>
                  <a:ext cx="295" cy="0"/>
                </a:xfrm>
                <a:prstGeom prst="straightConnector1">
                  <a:avLst/>
                </a:prstGeom>
                <a:noFill/>
                <a:ln w="9525">
                  <a:solidFill>
                    <a:srgbClr val="0000FF"/>
                  </a:solidFill>
                  <a:round/>
                  <a:headEnd/>
                  <a:tailEnd/>
                </a:ln>
                <a:extLst>
                  <a:ext uri="{909E8E84-426E-40dd-AFC4-6F175D3DCCD1}">
                    <a14:hiddenFill xmlns:a14="http://schemas.microsoft.com/office/drawing/2010/main">
                      <a:noFill/>
                    </a14:hiddenFill>
                  </a:ext>
                </a:extLst>
              </p:spPr>
            </p:cxnSp>
            <p:cxnSp>
              <p:nvCxnSpPr>
                <p:cNvPr id="19494" name="AutoShape 79"/>
                <p:cNvCxnSpPr>
                  <a:cxnSpLocks noChangeShapeType="1"/>
                  <a:stCxn id="19500" idx="6"/>
                  <a:endCxn id="19496" idx="2"/>
                </p:cNvCxnSpPr>
                <p:nvPr/>
              </p:nvCxnSpPr>
              <p:spPr bwMode="auto">
                <a:xfrm flipV="1">
                  <a:off x="855" y="1531"/>
                  <a:ext cx="295" cy="96"/>
                </a:xfrm>
                <a:prstGeom prst="straightConnector1">
                  <a:avLst/>
                </a:prstGeom>
                <a:noFill/>
                <a:ln w="9525">
                  <a:solidFill>
                    <a:srgbClr val="0000FF"/>
                  </a:solidFill>
                  <a:round/>
                  <a:headEnd/>
                  <a:tailEnd/>
                </a:ln>
                <a:extLst>
                  <a:ext uri="{909E8E84-426E-40dd-AFC4-6F175D3DCCD1}">
                    <a14:hiddenFill xmlns:a14="http://schemas.microsoft.com/office/drawing/2010/main">
                      <a:noFill/>
                    </a14:hiddenFill>
                  </a:ext>
                </a:extLst>
              </p:spPr>
            </p:cxnSp>
            <p:cxnSp>
              <p:nvCxnSpPr>
                <p:cNvPr id="19495" name="AutoShape 80"/>
                <p:cNvCxnSpPr>
                  <a:cxnSpLocks noChangeShapeType="1"/>
                  <a:stCxn id="19501" idx="6"/>
                  <a:endCxn id="19496" idx="2"/>
                </p:cNvCxnSpPr>
                <p:nvPr/>
              </p:nvCxnSpPr>
              <p:spPr bwMode="auto">
                <a:xfrm flipV="1">
                  <a:off x="855" y="1531"/>
                  <a:ext cx="295" cy="192"/>
                </a:xfrm>
                <a:prstGeom prst="straightConnector1">
                  <a:avLst/>
                </a:prstGeom>
                <a:noFill/>
                <a:ln w="9525">
                  <a:solidFill>
                    <a:srgbClr val="0000FF"/>
                  </a:solidFill>
                  <a:round/>
                  <a:headEnd/>
                  <a:tailEnd/>
                </a:ln>
                <a:extLst>
                  <a:ext uri="{909E8E84-426E-40dd-AFC4-6F175D3DCCD1}">
                    <a14:hiddenFill xmlns:a14="http://schemas.microsoft.com/office/drawing/2010/main">
                      <a:noFill/>
                    </a14:hiddenFill>
                  </a:ext>
                </a:extLst>
              </p:spPr>
            </p:cxnSp>
            <p:sp>
              <p:nvSpPr>
                <p:cNvPr id="19496" name="Oval 81"/>
                <p:cNvSpPr>
                  <a:spLocks noChangeArrowheads="1"/>
                </p:cNvSpPr>
                <p:nvPr/>
              </p:nvSpPr>
              <p:spPr bwMode="auto">
                <a:xfrm>
                  <a:off x="1150" y="1512"/>
                  <a:ext cx="37" cy="37"/>
                </a:xfrm>
                <a:prstGeom prst="ellipse">
                  <a:avLst/>
                </a:prstGeom>
                <a:solidFill>
                  <a:schemeClr val="tx1"/>
                </a:solidFill>
                <a:ln w="9525">
                  <a:solidFill>
                    <a:schemeClr val="tx1"/>
                  </a:solidFill>
                  <a:round/>
                  <a:headEnd/>
                  <a:tailEnd/>
                </a:ln>
              </p:spPr>
              <p:txBody>
                <a:bodyPr wrap="none" anchor="ctr"/>
                <a:lstStyle/>
                <a:p>
                  <a:endParaRPr lang="en-US"/>
                </a:p>
              </p:txBody>
            </p:sp>
            <p:sp>
              <p:nvSpPr>
                <p:cNvPr id="19497" name="Oval 82"/>
                <p:cNvSpPr>
                  <a:spLocks noChangeArrowheads="1"/>
                </p:cNvSpPr>
                <p:nvPr/>
              </p:nvSpPr>
              <p:spPr bwMode="auto">
                <a:xfrm>
                  <a:off x="818" y="1320"/>
                  <a:ext cx="37" cy="37"/>
                </a:xfrm>
                <a:prstGeom prst="ellipse">
                  <a:avLst/>
                </a:prstGeom>
                <a:solidFill>
                  <a:schemeClr val="tx1"/>
                </a:solidFill>
                <a:ln w="9525">
                  <a:solidFill>
                    <a:schemeClr val="tx1"/>
                  </a:solidFill>
                  <a:round/>
                  <a:headEnd/>
                  <a:tailEnd/>
                </a:ln>
              </p:spPr>
              <p:txBody>
                <a:bodyPr wrap="none" anchor="ctr"/>
                <a:lstStyle/>
                <a:p>
                  <a:endParaRPr lang="en-US"/>
                </a:p>
              </p:txBody>
            </p:sp>
            <p:sp>
              <p:nvSpPr>
                <p:cNvPr id="19498" name="Oval 83"/>
                <p:cNvSpPr>
                  <a:spLocks noChangeArrowheads="1"/>
                </p:cNvSpPr>
                <p:nvPr/>
              </p:nvSpPr>
              <p:spPr bwMode="auto">
                <a:xfrm>
                  <a:off x="818" y="1416"/>
                  <a:ext cx="37" cy="37"/>
                </a:xfrm>
                <a:prstGeom prst="ellipse">
                  <a:avLst/>
                </a:prstGeom>
                <a:solidFill>
                  <a:schemeClr val="tx1"/>
                </a:solidFill>
                <a:ln w="9525">
                  <a:solidFill>
                    <a:schemeClr val="tx1"/>
                  </a:solidFill>
                  <a:round/>
                  <a:headEnd/>
                  <a:tailEnd/>
                </a:ln>
              </p:spPr>
              <p:txBody>
                <a:bodyPr wrap="none" anchor="ctr"/>
                <a:lstStyle/>
                <a:p>
                  <a:endParaRPr lang="en-US"/>
                </a:p>
              </p:txBody>
            </p:sp>
            <p:sp>
              <p:nvSpPr>
                <p:cNvPr id="19499" name="Oval 84"/>
                <p:cNvSpPr>
                  <a:spLocks noChangeArrowheads="1"/>
                </p:cNvSpPr>
                <p:nvPr/>
              </p:nvSpPr>
              <p:spPr bwMode="auto">
                <a:xfrm>
                  <a:off x="818" y="1512"/>
                  <a:ext cx="37" cy="37"/>
                </a:xfrm>
                <a:prstGeom prst="ellipse">
                  <a:avLst/>
                </a:prstGeom>
                <a:solidFill>
                  <a:schemeClr val="tx1"/>
                </a:solidFill>
                <a:ln w="9525">
                  <a:solidFill>
                    <a:schemeClr val="tx1"/>
                  </a:solidFill>
                  <a:round/>
                  <a:headEnd/>
                  <a:tailEnd/>
                </a:ln>
              </p:spPr>
              <p:txBody>
                <a:bodyPr wrap="none" anchor="ctr"/>
                <a:lstStyle/>
                <a:p>
                  <a:endParaRPr lang="en-US"/>
                </a:p>
              </p:txBody>
            </p:sp>
            <p:sp>
              <p:nvSpPr>
                <p:cNvPr id="19500" name="Oval 85"/>
                <p:cNvSpPr>
                  <a:spLocks noChangeArrowheads="1"/>
                </p:cNvSpPr>
                <p:nvPr/>
              </p:nvSpPr>
              <p:spPr bwMode="auto">
                <a:xfrm>
                  <a:off x="818" y="1608"/>
                  <a:ext cx="37" cy="37"/>
                </a:xfrm>
                <a:prstGeom prst="ellipse">
                  <a:avLst/>
                </a:prstGeom>
                <a:solidFill>
                  <a:schemeClr val="tx1"/>
                </a:solidFill>
                <a:ln w="9525">
                  <a:solidFill>
                    <a:schemeClr val="tx1"/>
                  </a:solidFill>
                  <a:round/>
                  <a:headEnd/>
                  <a:tailEnd/>
                </a:ln>
              </p:spPr>
              <p:txBody>
                <a:bodyPr wrap="none" anchor="ctr"/>
                <a:lstStyle/>
                <a:p>
                  <a:endParaRPr lang="en-US"/>
                </a:p>
              </p:txBody>
            </p:sp>
            <p:sp>
              <p:nvSpPr>
                <p:cNvPr id="19501" name="Oval 86"/>
                <p:cNvSpPr>
                  <a:spLocks noChangeArrowheads="1"/>
                </p:cNvSpPr>
                <p:nvPr/>
              </p:nvSpPr>
              <p:spPr bwMode="auto">
                <a:xfrm>
                  <a:off x="818" y="1704"/>
                  <a:ext cx="37" cy="37"/>
                </a:xfrm>
                <a:prstGeom prst="ellipse">
                  <a:avLst/>
                </a:prstGeom>
                <a:solidFill>
                  <a:schemeClr val="tx1"/>
                </a:solidFill>
                <a:ln w="9525">
                  <a:solidFill>
                    <a:schemeClr val="tx1"/>
                  </a:solidFill>
                  <a:round/>
                  <a:headEnd/>
                  <a:tailEnd/>
                </a:ln>
              </p:spPr>
              <p:txBody>
                <a:bodyPr wrap="none" anchor="ctr"/>
                <a:lstStyle/>
                <a:p>
                  <a:endParaRPr lang="en-US"/>
                </a:p>
              </p:txBody>
            </p:sp>
          </p:grpSp>
          <p:cxnSp>
            <p:nvCxnSpPr>
              <p:cNvPr id="19479" name="AutoShape 87"/>
              <p:cNvCxnSpPr>
                <a:cxnSpLocks noChangeShapeType="1"/>
                <a:stCxn id="19501" idx="6"/>
                <a:endCxn id="19484" idx="2"/>
              </p:cNvCxnSpPr>
              <p:nvPr/>
            </p:nvCxnSpPr>
            <p:spPr bwMode="auto">
              <a:xfrm flipV="1">
                <a:off x="3065" y="1651"/>
                <a:ext cx="295" cy="288"/>
              </a:xfrm>
              <a:prstGeom prst="straightConnector1">
                <a:avLst/>
              </a:prstGeom>
              <a:noFill/>
              <a:ln w="9525">
                <a:solidFill>
                  <a:srgbClr val="0000FF"/>
                </a:solidFill>
                <a:round/>
                <a:headEnd/>
                <a:tailEnd/>
              </a:ln>
              <a:extLst>
                <a:ext uri="{909E8E84-426E-40dd-AFC4-6F175D3DCCD1}">
                  <a14:hiddenFill xmlns:a14="http://schemas.microsoft.com/office/drawing/2010/main">
                    <a:noFill/>
                  </a14:hiddenFill>
                </a:ext>
              </a:extLst>
            </p:spPr>
          </p:cxnSp>
          <p:cxnSp>
            <p:nvCxnSpPr>
              <p:cNvPr id="19480" name="AutoShape 88"/>
              <p:cNvCxnSpPr>
                <a:cxnSpLocks noChangeShapeType="1"/>
                <a:endCxn id="19484" idx="2"/>
              </p:cNvCxnSpPr>
              <p:nvPr/>
            </p:nvCxnSpPr>
            <p:spPr bwMode="auto">
              <a:xfrm>
                <a:off x="3065" y="1555"/>
                <a:ext cx="295" cy="96"/>
              </a:xfrm>
              <a:prstGeom prst="straightConnector1">
                <a:avLst/>
              </a:prstGeom>
              <a:noFill/>
              <a:ln w="9525">
                <a:solidFill>
                  <a:srgbClr val="0000FF"/>
                </a:solidFill>
                <a:round/>
                <a:headEnd/>
                <a:tailEnd/>
              </a:ln>
              <a:extLst>
                <a:ext uri="{909E8E84-426E-40dd-AFC4-6F175D3DCCD1}">
                  <a14:hiddenFill xmlns:a14="http://schemas.microsoft.com/office/drawing/2010/main">
                    <a:noFill/>
                  </a14:hiddenFill>
                </a:ext>
              </a:extLst>
            </p:spPr>
          </p:cxnSp>
          <p:cxnSp>
            <p:nvCxnSpPr>
              <p:cNvPr id="19481" name="AutoShape 89"/>
              <p:cNvCxnSpPr>
                <a:cxnSpLocks noChangeShapeType="1"/>
                <a:endCxn id="19484" idx="2"/>
              </p:cNvCxnSpPr>
              <p:nvPr/>
            </p:nvCxnSpPr>
            <p:spPr bwMode="auto">
              <a:xfrm>
                <a:off x="3065" y="1651"/>
                <a:ext cx="295" cy="0"/>
              </a:xfrm>
              <a:prstGeom prst="straightConnector1">
                <a:avLst/>
              </a:prstGeom>
              <a:noFill/>
              <a:ln w="9525">
                <a:solidFill>
                  <a:srgbClr val="0000FF"/>
                </a:solidFill>
                <a:round/>
                <a:headEnd/>
                <a:tailEnd/>
              </a:ln>
              <a:extLst>
                <a:ext uri="{909E8E84-426E-40dd-AFC4-6F175D3DCCD1}">
                  <a14:hiddenFill xmlns:a14="http://schemas.microsoft.com/office/drawing/2010/main">
                    <a:noFill/>
                  </a14:hiddenFill>
                </a:ext>
              </a:extLst>
            </p:spPr>
          </p:cxnSp>
          <p:cxnSp>
            <p:nvCxnSpPr>
              <p:cNvPr id="19482" name="AutoShape 90"/>
              <p:cNvCxnSpPr>
                <a:cxnSpLocks noChangeShapeType="1"/>
                <a:endCxn id="19484" idx="2"/>
              </p:cNvCxnSpPr>
              <p:nvPr/>
            </p:nvCxnSpPr>
            <p:spPr bwMode="auto">
              <a:xfrm flipV="1">
                <a:off x="3065" y="1651"/>
                <a:ext cx="295" cy="96"/>
              </a:xfrm>
              <a:prstGeom prst="straightConnector1">
                <a:avLst/>
              </a:prstGeom>
              <a:noFill/>
              <a:ln w="9525">
                <a:solidFill>
                  <a:srgbClr val="0000FF"/>
                </a:solidFill>
                <a:round/>
                <a:headEnd/>
                <a:tailEnd/>
              </a:ln>
              <a:extLst>
                <a:ext uri="{909E8E84-426E-40dd-AFC4-6F175D3DCCD1}">
                  <a14:hiddenFill xmlns:a14="http://schemas.microsoft.com/office/drawing/2010/main">
                    <a:noFill/>
                  </a14:hiddenFill>
                </a:ext>
              </a:extLst>
            </p:spPr>
          </p:cxnSp>
          <p:cxnSp>
            <p:nvCxnSpPr>
              <p:cNvPr id="19483" name="AutoShape 91"/>
              <p:cNvCxnSpPr>
                <a:cxnSpLocks noChangeShapeType="1"/>
                <a:endCxn id="19484" idx="2"/>
              </p:cNvCxnSpPr>
              <p:nvPr/>
            </p:nvCxnSpPr>
            <p:spPr bwMode="auto">
              <a:xfrm flipV="1">
                <a:off x="3065" y="1651"/>
                <a:ext cx="295" cy="192"/>
              </a:xfrm>
              <a:prstGeom prst="straightConnector1">
                <a:avLst/>
              </a:prstGeom>
              <a:noFill/>
              <a:ln w="9525">
                <a:solidFill>
                  <a:srgbClr val="0000FF"/>
                </a:solidFill>
                <a:round/>
                <a:headEnd/>
                <a:tailEnd/>
              </a:ln>
              <a:extLst>
                <a:ext uri="{909E8E84-426E-40dd-AFC4-6F175D3DCCD1}">
                  <a14:hiddenFill xmlns:a14="http://schemas.microsoft.com/office/drawing/2010/main">
                    <a:noFill/>
                  </a14:hiddenFill>
                </a:ext>
              </a:extLst>
            </p:spPr>
          </p:cxnSp>
          <p:sp>
            <p:nvSpPr>
              <p:cNvPr id="19484" name="Oval 92"/>
              <p:cNvSpPr>
                <a:spLocks noChangeArrowheads="1"/>
              </p:cNvSpPr>
              <p:nvPr/>
            </p:nvSpPr>
            <p:spPr bwMode="auto">
              <a:xfrm>
                <a:off x="3360" y="1632"/>
                <a:ext cx="37" cy="37"/>
              </a:xfrm>
              <a:prstGeom prst="ellipse">
                <a:avLst/>
              </a:prstGeom>
              <a:solidFill>
                <a:schemeClr val="tx1"/>
              </a:solidFill>
              <a:ln w="9525">
                <a:solidFill>
                  <a:schemeClr val="tx1"/>
                </a:solidFill>
                <a:round/>
                <a:headEnd/>
                <a:tailEnd/>
              </a:ln>
            </p:spPr>
            <p:txBody>
              <a:bodyPr wrap="none" anchor="ctr"/>
              <a:lstStyle/>
              <a:p>
                <a:endParaRPr lang="en-US"/>
              </a:p>
            </p:txBody>
          </p:sp>
          <p:cxnSp>
            <p:nvCxnSpPr>
              <p:cNvPr id="19485" name="AutoShape 93"/>
              <p:cNvCxnSpPr>
                <a:cxnSpLocks noChangeShapeType="1"/>
                <a:endCxn id="19490" idx="2"/>
              </p:cNvCxnSpPr>
              <p:nvPr/>
            </p:nvCxnSpPr>
            <p:spPr bwMode="auto">
              <a:xfrm>
                <a:off x="3070" y="1651"/>
                <a:ext cx="295" cy="192"/>
              </a:xfrm>
              <a:prstGeom prst="straightConnector1">
                <a:avLst/>
              </a:prstGeom>
              <a:noFill/>
              <a:ln w="9525">
                <a:solidFill>
                  <a:srgbClr val="0000FF"/>
                </a:solidFill>
                <a:round/>
                <a:headEnd/>
                <a:tailEnd/>
              </a:ln>
              <a:extLst>
                <a:ext uri="{909E8E84-426E-40dd-AFC4-6F175D3DCCD1}">
                  <a14:hiddenFill xmlns:a14="http://schemas.microsoft.com/office/drawing/2010/main">
                    <a:noFill/>
                  </a14:hiddenFill>
                </a:ext>
              </a:extLst>
            </p:spPr>
          </p:cxnSp>
          <p:cxnSp>
            <p:nvCxnSpPr>
              <p:cNvPr id="19486" name="AutoShape 94"/>
              <p:cNvCxnSpPr>
                <a:cxnSpLocks noChangeShapeType="1"/>
                <a:endCxn id="19490" idx="2"/>
              </p:cNvCxnSpPr>
              <p:nvPr/>
            </p:nvCxnSpPr>
            <p:spPr bwMode="auto">
              <a:xfrm>
                <a:off x="3070" y="1747"/>
                <a:ext cx="295" cy="96"/>
              </a:xfrm>
              <a:prstGeom prst="straightConnector1">
                <a:avLst/>
              </a:prstGeom>
              <a:noFill/>
              <a:ln w="9525">
                <a:solidFill>
                  <a:srgbClr val="0000FF"/>
                </a:solidFill>
                <a:round/>
                <a:headEnd/>
                <a:tailEnd/>
              </a:ln>
              <a:extLst>
                <a:ext uri="{909E8E84-426E-40dd-AFC4-6F175D3DCCD1}">
                  <a14:hiddenFill xmlns:a14="http://schemas.microsoft.com/office/drawing/2010/main">
                    <a:noFill/>
                  </a14:hiddenFill>
                </a:ext>
              </a:extLst>
            </p:spPr>
          </p:cxnSp>
          <p:cxnSp>
            <p:nvCxnSpPr>
              <p:cNvPr id="19487" name="AutoShape 95"/>
              <p:cNvCxnSpPr>
                <a:cxnSpLocks noChangeShapeType="1"/>
                <a:endCxn id="19490" idx="2"/>
              </p:cNvCxnSpPr>
              <p:nvPr/>
            </p:nvCxnSpPr>
            <p:spPr bwMode="auto">
              <a:xfrm>
                <a:off x="3070" y="1843"/>
                <a:ext cx="295" cy="0"/>
              </a:xfrm>
              <a:prstGeom prst="straightConnector1">
                <a:avLst/>
              </a:prstGeom>
              <a:noFill/>
              <a:ln w="9525">
                <a:solidFill>
                  <a:srgbClr val="0000FF"/>
                </a:solidFill>
                <a:round/>
                <a:headEnd/>
                <a:tailEnd/>
              </a:ln>
              <a:extLst>
                <a:ext uri="{909E8E84-426E-40dd-AFC4-6F175D3DCCD1}">
                  <a14:hiddenFill xmlns:a14="http://schemas.microsoft.com/office/drawing/2010/main">
                    <a:noFill/>
                  </a14:hiddenFill>
                </a:ext>
              </a:extLst>
            </p:spPr>
          </p:cxnSp>
          <p:cxnSp>
            <p:nvCxnSpPr>
              <p:cNvPr id="19488" name="AutoShape 96"/>
              <p:cNvCxnSpPr>
                <a:cxnSpLocks noChangeShapeType="1"/>
                <a:endCxn id="19490" idx="2"/>
              </p:cNvCxnSpPr>
              <p:nvPr/>
            </p:nvCxnSpPr>
            <p:spPr bwMode="auto">
              <a:xfrm flipV="1">
                <a:off x="3070" y="1843"/>
                <a:ext cx="295" cy="96"/>
              </a:xfrm>
              <a:prstGeom prst="straightConnector1">
                <a:avLst/>
              </a:prstGeom>
              <a:noFill/>
              <a:ln w="9525">
                <a:solidFill>
                  <a:srgbClr val="0000FF"/>
                </a:solidFill>
                <a:round/>
                <a:headEnd/>
                <a:tailEnd/>
              </a:ln>
              <a:extLst>
                <a:ext uri="{909E8E84-426E-40dd-AFC4-6F175D3DCCD1}">
                  <a14:hiddenFill xmlns:a14="http://schemas.microsoft.com/office/drawing/2010/main">
                    <a:noFill/>
                  </a14:hiddenFill>
                </a:ext>
              </a:extLst>
            </p:spPr>
          </p:cxnSp>
          <p:cxnSp>
            <p:nvCxnSpPr>
              <p:cNvPr id="19489" name="AutoShape 97"/>
              <p:cNvCxnSpPr>
                <a:cxnSpLocks noChangeShapeType="1"/>
                <a:stCxn id="19497" idx="6"/>
                <a:endCxn id="19490" idx="2"/>
              </p:cNvCxnSpPr>
              <p:nvPr/>
            </p:nvCxnSpPr>
            <p:spPr bwMode="auto">
              <a:xfrm>
                <a:off x="3065" y="1555"/>
                <a:ext cx="300" cy="288"/>
              </a:xfrm>
              <a:prstGeom prst="straightConnector1">
                <a:avLst/>
              </a:prstGeom>
              <a:noFill/>
              <a:ln w="9525">
                <a:solidFill>
                  <a:srgbClr val="0000FF"/>
                </a:solidFill>
                <a:round/>
                <a:headEnd/>
                <a:tailEnd/>
              </a:ln>
              <a:extLst>
                <a:ext uri="{909E8E84-426E-40dd-AFC4-6F175D3DCCD1}">
                  <a14:hiddenFill xmlns:a14="http://schemas.microsoft.com/office/drawing/2010/main">
                    <a:noFill/>
                  </a14:hiddenFill>
                </a:ext>
              </a:extLst>
            </p:spPr>
          </p:cxnSp>
          <p:sp>
            <p:nvSpPr>
              <p:cNvPr id="19490" name="Oval 98"/>
              <p:cNvSpPr>
                <a:spLocks noChangeArrowheads="1"/>
              </p:cNvSpPr>
              <p:nvPr/>
            </p:nvSpPr>
            <p:spPr bwMode="auto">
              <a:xfrm>
                <a:off x="3365" y="1824"/>
                <a:ext cx="37" cy="37"/>
              </a:xfrm>
              <a:prstGeom prst="ellipse">
                <a:avLst/>
              </a:prstGeom>
              <a:solidFill>
                <a:schemeClr val="tx1"/>
              </a:solidFill>
              <a:ln w="9525">
                <a:solidFill>
                  <a:schemeClr val="tx1"/>
                </a:solidFill>
                <a:round/>
                <a:headEnd/>
                <a:tailEnd/>
              </a:ln>
            </p:spPr>
            <p:txBody>
              <a:bodyPr wrap="none" anchor="ctr"/>
              <a:lstStyle/>
              <a:p>
                <a:endParaRPr lang="en-US"/>
              </a:p>
            </p:txBody>
          </p:sp>
        </p:grpSp>
      </p:grpSp>
      <p:grpSp>
        <p:nvGrpSpPr>
          <p:cNvPr id="19461" name="Group 99"/>
          <p:cNvGrpSpPr>
            <a:grpSpLocks/>
          </p:cNvGrpSpPr>
          <p:nvPr/>
        </p:nvGrpSpPr>
        <p:grpSpPr bwMode="auto">
          <a:xfrm>
            <a:off x="2413318" y="4449729"/>
            <a:ext cx="6677660" cy="685483"/>
            <a:chOff x="2562" y="2456"/>
            <a:chExt cx="3824" cy="381"/>
          </a:xfrm>
        </p:grpSpPr>
        <p:sp>
          <p:nvSpPr>
            <p:cNvPr id="19465" name="Text Box 100"/>
            <p:cNvSpPr txBox="1">
              <a:spLocks noChangeArrowheads="1"/>
            </p:cNvSpPr>
            <p:nvPr/>
          </p:nvSpPr>
          <p:spPr bwMode="auto">
            <a:xfrm>
              <a:off x="2562" y="2512"/>
              <a:ext cx="844" cy="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a:t>B(5,1)</a:t>
              </a:r>
            </a:p>
          </p:txBody>
        </p:sp>
        <p:sp>
          <p:nvSpPr>
            <p:cNvPr id="19466" name="Rectangle 101"/>
            <p:cNvSpPr>
              <a:spLocks noChangeArrowheads="1"/>
            </p:cNvSpPr>
            <p:nvPr/>
          </p:nvSpPr>
          <p:spPr bwMode="auto">
            <a:xfrm>
              <a:off x="3409" y="2477"/>
              <a:ext cx="28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3100" dirty="0">
                  <a:sym typeface="Symbol" charset="0"/>
                </a:rPr>
                <a:t></a:t>
              </a:r>
              <a:endParaRPr lang="en-US" sz="3100" dirty="0"/>
            </a:p>
          </p:txBody>
        </p:sp>
        <p:grpSp>
          <p:nvGrpSpPr>
            <p:cNvPr id="19467" name="Group 102"/>
            <p:cNvGrpSpPr>
              <a:grpSpLocks/>
            </p:cNvGrpSpPr>
            <p:nvPr/>
          </p:nvGrpSpPr>
          <p:grpSpPr bwMode="auto">
            <a:xfrm>
              <a:off x="4516" y="2456"/>
              <a:ext cx="252" cy="381"/>
              <a:chOff x="2664" y="772"/>
              <a:chExt cx="252" cy="381"/>
            </a:xfrm>
          </p:grpSpPr>
          <p:sp>
            <p:nvSpPr>
              <p:cNvPr id="19470" name="Rectangle 103"/>
              <p:cNvSpPr>
                <a:spLocks noChangeArrowheads="1"/>
              </p:cNvSpPr>
              <p:nvPr/>
            </p:nvSpPr>
            <p:spPr bwMode="auto">
              <a:xfrm>
                <a:off x="2664" y="826"/>
                <a:ext cx="247"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3100"/>
                  <a:t>=</a:t>
                </a:r>
              </a:p>
            </p:txBody>
          </p:sp>
          <p:sp>
            <p:nvSpPr>
              <p:cNvPr id="19471" name="Rectangle 104"/>
              <p:cNvSpPr>
                <a:spLocks noChangeArrowheads="1"/>
              </p:cNvSpPr>
              <p:nvPr/>
            </p:nvSpPr>
            <p:spPr bwMode="auto">
              <a:xfrm>
                <a:off x="2696" y="772"/>
                <a:ext cx="220" cy="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800" b="1" i="1"/>
                  <a:t>P</a:t>
                </a:r>
              </a:p>
            </p:txBody>
          </p:sp>
        </p:grpSp>
        <p:sp>
          <p:nvSpPr>
            <p:cNvPr id="19468" name="Text Box 105"/>
            <p:cNvSpPr txBox="1">
              <a:spLocks noChangeArrowheads="1"/>
            </p:cNvSpPr>
            <p:nvPr/>
          </p:nvSpPr>
          <p:spPr bwMode="auto">
            <a:xfrm>
              <a:off x="3661" y="2509"/>
              <a:ext cx="844" cy="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a:t>B(3,1)</a:t>
              </a:r>
            </a:p>
          </p:txBody>
        </p:sp>
        <p:sp>
          <p:nvSpPr>
            <p:cNvPr id="19469" name="Text Box 106"/>
            <p:cNvSpPr txBox="1">
              <a:spLocks noChangeArrowheads="1"/>
            </p:cNvSpPr>
            <p:nvPr/>
          </p:nvSpPr>
          <p:spPr bwMode="auto">
            <a:xfrm>
              <a:off x="4608" y="2543"/>
              <a:ext cx="1778" cy="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dirty="0"/>
                <a:t>B(15,1</a:t>
              </a:r>
              <a:r>
                <a:rPr lang="en-US" dirty="0" smtClean="0"/>
                <a:t>) </a:t>
              </a:r>
              <a:r>
                <a:rPr lang="en-US" dirty="0" smtClean="0">
                  <a:sym typeface="Symbol" charset="0"/>
                </a:rPr>
                <a:t>  </a:t>
              </a:r>
              <a:r>
                <a:rPr lang="en-US" dirty="0" smtClean="0"/>
                <a:t>B</a:t>
              </a:r>
              <a:r>
                <a:rPr lang="en-US" dirty="0"/>
                <a:t>(3,5)</a:t>
              </a:r>
            </a:p>
          </p:txBody>
        </p:sp>
      </p:grpSp>
      <p:pic>
        <p:nvPicPr>
          <p:cNvPr id="19462" name="Picture 110" descr="BipartiteProduc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260" y="6235629"/>
            <a:ext cx="8699818" cy="465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111" descr="BipartiteProduct"/>
          <p:cNvPicPr>
            <a:picLocks noChangeAspect="1" noChangeArrowheads="1"/>
          </p:cNvPicPr>
          <p:nvPr/>
        </p:nvPicPr>
        <p:blipFill>
          <a:blip r:embed="rId6">
            <a:extLst>
              <a:ext uri="{28A0092B-C50C-407E-A947-70E740481C1C}">
                <a14:useLocalDpi xmlns:a14="http://schemas.microsoft.com/office/drawing/2010/main" val="0"/>
              </a:ext>
            </a:extLst>
          </a:blip>
          <a:srcRect l="39502" r="56523" b="25612"/>
          <a:stretch>
            <a:fillRect/>
          </a:stretch>
        </p:blipFill>
        <p:spPr bwMode="auto">
          <a:xfrm>
            <a:off x="586740" y="2063398"/>
            <a:ext cx="708978" cy="710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4720" name="Rectangle 112"/>
          <p:cNvSpPr>
            <a:spLocks noChangeArrowheads="1"/>
          </p:cNvSpPr>
          <p:nvPr/>
        </p:nvSpPr>
        <p:spPr bwMode="auto">
          <a:xfrm>
            <a:off x="167640" y="1910470"/>
            <a:ext cx="1557655" cy="178117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1882" tIns="50941" rIns="101882" bIns="50941">
            <a:spAutoFit/>
          </a:bodyPr>
          <a:lstStyle/>
          <a:p>
            <a:pPr algn="ctr">
              <a:defRPr/>
            </a:pPr>
            <a:endParaRPr lang="en-US" sz="1800" b="1"/>
          </a:p>
          <a:p>
            <a:pPr algn="ctr">
              <a:defRPr/>
            </a:pPr>
            <a:endParaRPr lang="en-US" sz="1800" b="1"/>
          </a:p>
          <a:p>
            <a:pPr algn="ctr">
              <a:defRPr/>
            </a:pPr>
            <a:endParaRPr lang="en-US" sz="1800" b="1"/>
          </a:p>
          <a:p>
            <a:pPr algn="ctr">
              <a:defRPr/>
            </a:pPr>
            <a:r>
              <a:rPr lang="en-US" sz="1800" b="1"/>
              <a:t>Equal with the right</a:t>
            </a:r>
          </a:p>
          <a:p>
            <a:pPr algn="ctr">
              <a:defRPr/>
            </a:pPr>
            <a:r>
              <a:rPr lang="en-US" sz="1800" b="1"/>
              <a:t>permutation</a:t>
            </a:r>
          </a:p>
        </p:txBody>
      </p:sp>
    </p:spTree>
    <p:extLst>
      <p:ext uri="{BB962C8B-B14F-4D97-AF65-F5344CB8AC3E}">
        <p14:creationId xmlns:p14="http://schemas.microsoft.com/office/powerpoint/2010/main" val="176359395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194" name="Rectangle 2"/>
          <p:cNvSpPr>
            <a:spLocks noGrp="1" noChangeArrowheads="1"/>
          </p:cNvSpPr>
          <p:nvPr>
            <p:ph type="title"/>
          </p:nvPr>
        </p:nvSpPr>
        <p:spPr/>
        <p:txBody>
          <a:bodyPr/>
          <a:lstStyle/>
          <a:p>
            <a:pPr>
              <a:defRPr/>
            </a:pPr>
            <a:r>
              <a:rPr lang="en-US" smtClean="0">
                <a:cs typeface="+mj-cs"/>
              </a:rPr>
              <a:t>Degree Distribution of Bipartite Kronecker Graphs</a:t>
            </a:r>
          </a:p>
        </p:txBody>
      </p:sp>
      <p:sp>
        <p:nvSpPr>
          <p:cNvPr id="1032195" name="Rectangle 3"/>
          <p:cNvSpPr>
            <a:spLocks noGrp="1" noChangeArrowheads="1"/>
          </p:cNvSpPr>
          <p:nvPr>
            <p:ph type="body" idx="4294967295"/>
          </p:nvPr>
        </p:nvSpPr>
        <p:spPr>
          <a:xfrm>
            <a:off x="754380" y="1624648"/>
            <a:ext cx="8549640" cy="4663440"/>
          </a:xfrm>
          <a:prstGeom prst="rect">
            <a:avLst/>
          </a:prstGeom>
        </p:spPr>
        <p:txBody>
          <a:bodyPr lIns="101882" tIns="50941" rIns="101882" bIns="50941"/>
          <a:lstStyle/>
          <a:p>
            <a:pPr>
              <a:defRPr/>
            </a:pPr>
            <a:r>
              <a:rPr lang="en-US" sz="2000" dirty="0" err="1" smtClean="0">
                <a:cs typeface="+mn-cs"/>
              </a:rPr>
              <a:t>Kronecker</a:t>
            </a:r>
            <a:r>
              <a:rPr lang="en-US" sz="2000" dirty="0" smtClean="0">
                <a:cs typeface="+mn-cs"/>
              </a:rPr>
              <a:t> exponent of a bipartite graph produces many independent bipartite graphs</a:t>
            </a:r>
          </a:p>
          <a:p>
            <a:pPr>
              <a:defRPr/>
            </a:pPr>
            <a:endParaRPr lang="en-US" sz="2000" dirty="0" smtClean="0">
              <a:cs typeface="+mn-cs"/>
            </a:endParaRPr>
          </a:p>
          <a:p>
            <a:pPr>
              <a:defRPr/>
            </a:pPr>
            <a:endParaRPr lang="en-US" sz="2000" dirty="0" smtClean="0">
              <a:cs typeface="+mn-cs"/>
            </a:endParaRPr>
          </a:p>
          <a:p>
            <a:pPr>
              <a:defRPr/>
            </a:pPr>
            <a:endParaRPr lang="en-US" sz="2000" dirty="0" smtClean="0">
              <a:cs typeface="+mn-cs"/>
            </a:endParaRPr>
          </a:p>
          <a:p>
            <a:pPr>
              <a:defRPr/>
            </a:pPr>
            <a:endParaRPr lang="en-US" sz="2000" dirty="0" smtClean="0">
              <a:cs typeface="+mn-cs"/>
            </a:endParaRPr>
          </a:p>
          <a:p>
            <a:pPr>
              <a:defRPr/>
            </a:pPr>
            <a:endParaRPr lang="en-US" sz="2000" dirty="0" smtClean="0">
              <a:cs typeface="+mn-cs"/>
            </a:endParaRPr>
          </a:p>
          <a:p>
            <a:pPr>
              <a:defRPr/>
            </a:pPr>
            <a:r>
              <a:rPr lang="en-US" sz="2000" dirty="0" smtClean="0">
                <a:cs typeface="+mn-cs"/>
              </a:rPr>
              <a:t>Only k+1 different kinds of nodes in this graph, with degree distribution</a:t>
            </a:r>
          </a:p>
        </p:txBody>
      </p:sp>
      <p:pic>
        <p:nvPicPr>
          <p:cNvPr id="21507" name="Picture 4" descr="BipartiteExpon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0698" y="2380298"/>
            <a:ext cx="6702108" cy="127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5" descr="BipartiteDegreeDistribu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3522" y="5278755"/>
            <a:ext cx="7079298" cy="1117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765903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Group 109 Template 2012">
  <a:themeElements>
    <a:clrScheme name="Custom 1">
      <a:dk1>
        <a:srgbClr val="000000"/>
      </a:dk1>
      <a:lt1>
        <a:srgbClr val="FFFFFF"/>
      </a:lt1>
      <a:dk2>
        <a:srgbClr val="000000"/>
      </a:dk2>
      <a:lt2>
        <a:srgbClr val="919191"/>
      </a:lt2>
      <a:accent1>
        <a:srgbClr val="618FFD"/>
      </a:accent1>
      <a:accent2>
        <a:srgbClr val="00AE00"/>
      </a:accent2>
      <a:accent3>
        <a:srgbClr val="FFFFFF"/>
      </a:accent3>
      <a:accent4>
        <a:srgbClr val="003767"/>
      </a:accent4>
      <a:accent5>
        <a:srgbClr val="D2DCF2"/>
      </a:accent5>
      <a:accent6>
        <a:srgbClr val="009D00"/>
      </a:accent6>
      <a:hlink>
        <a:srgbClr val="FC0128"/>
      </a:hlink>
      <a:folHlink>
        <a:srgbClr val="CECECE"/>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2DCF2"/>
        </a:solidFill>
        <a:ln w="12700">
          <a:solidFill>
            <a:schemeClr val="tx1"/>
          </a:solidFill>
        </a:ln>
      </a:spPr>
      <a:bodyPr rtlCol="0" anchor="ctr"/>
      <a:lstStyle>
        <a:defPPr algn="ctr">
          <a:defRPr sz="1400" b="1"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ctr">
          <a:defRPr sz="1400" b="1" dirty="0"/>
        </a:defPPr>
      </a:lstStyle>
    </a:txDef>
  </a:objectDefaults>
  <a:extraClrSchemeLst/>
</a:theme>
</file>

<file path=ppt/theme/theme2.xml><?xml version="1.0" encoding="utf-8"?>
<a:theme xmlns:a="http://schemas.openxmlformats.org/drawingml/2006/main" name="1_Black background">
  <a:themeElements>
    <a:clrScheme name="Division 10 colors">
      <a:dk1>
        <a:srgbClr val="000000"/>
      </a:dk1>
      <a:lt1>
        <a:srgbClr val="FFFFFF"/>
      </a:lt1>
      <a:dk2>
        <a:srgbClr val="000000"/>
      </a:dk2>
      <a:lt2>
        <a:srgbClr val="919191"/>
      </a:lt2>
      <a:accent1>
        <a:srgbClr val="B9E5FA"/>
      </a:accent1>
      <a:accent2>
        <a:srgbClr val="008000"/>
      </a:accent2>
      <a:accent3>
        <a:srgbClr val="FF0000"/>
      </a:accent3>
      <a:accent4>
        <a:srgbClr val="0000FF"/>
      </a:accent4>
      <a:accent5>
        <a:srgbClr val="FFFF00"/>
      </a:accent5>
      <a:accent6>
        <a:srgbClr val="FEE0B4"/>
      </a:accent6>
      <a:hlink>
        <a:srgbClr val="FC0128"/>
      </a:hlink>
      <a:folHlink>
        <a:srgbClr val="CECECE"/>
      </a:folHlink>
    </a:clrScheme>
    <a:fontScheme name="U-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1019175" rtl="0" eaLnBrk="0" fontAlgn="base" latinLnBrk="0" hangingPunct="0">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1019175" rtl="0" eaLnBrk="0" fontAlgn="base" latinLnBrk="0" hangingPunct="0">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Arial" charset="0"/>
          </a:defRPr>
        </a:defPPr>
      </a:lstStyle>
    </a:lnDef>
  </a:objectDefaults>
  <a:extraClrSchemeLst>
    <a:extraClrScheme>
      <a:clrScheme name="U-Whi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Whi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U-Whi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Whi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Whi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Whi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U-Whi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562</TotalTime>
  <Words>2256</Words>
  <Application>Microsoft Macintosh PowerPoint</Application>
  <PresentationFormat>Custom</PresentationFormat>
  <Paragraphs>354</Paragraphs>
  <Slides>30</Slides>
  <Notes>30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30</vt:i4>
      </vt:variant>
    </vt:vector>
  </HeadingPairs>
  <TitlesOfParts>
    <vt:vector size="33" baseType="lpstr">
      <vt:lpstr>Group 109 Template 2012</vt:lpstr>
      <vt:lpstr>1_Black background</vt:lpstr>
      <vt:lpstr>Chart</vt:lpstr>
      <vt:lpstr>Signal Processing on Databases</vt:lpstr>
      <vt:lpstr>Outline</vt:lpstr>
      <vt:lpstr>Graph500 Benchmark Performance</vt:lpstr>
      <vt:lpstr>Power Law Modeling of  Kronecker Graphs</vt:lpstr>
      <vt:lpstr>Outline</vt:lpstr>
      <vt:lpstr>Kronecker Products and Graph</vt:lpstr>
      <vt:lpstr>Types of Kronecker Graphs</vt:lpstr>
      <vt:lpstr>Kronecker Product of a Bipartite Graph</vt:lpstr>
      <vt:lpstr>Degree Distribution of Bipartite Kronecker Graphs</vt:lpstr>
      <vt:lpstr>Explicit Degree Distribution</vt:lpstr>
      <vt:lpstr>Instance Degree Distribution</vt:lpstr>
      <vt:lpstr>Outline</vt:lpstr>
      <vt:lpstr>Theory</vt:lpstr>
      <vt:lpstr>Bipartite Permutation</vt:lpstr>
      <vt:lpstr>Identifying Substructure</vt:lpstr>
      <vt:lpstr>Quantifying Substructure</vt:lpstr>
      <vt:lpstr>Substructure Degree Distribution</vt:lpstr>
      <vt:lpstr>Example Result: Iso-Parametric Ratio</vt:lpstr>
      <vt:lpstr>Kronecker Graph Theory -Summary of Current Results-</vt:lpstr>
      <vt:lpstr>Outline</vt:lpstr>
      <vt:lpstr>Accumulo Data Ingestion Scalability pMATLAB Application Using D4M</vt:lpstr>
      <vt:lpstr>Effect of Pre-Split</vt:lpstr>
      <vt:lpstr>Effect of Ingestion Block Size</vt:lpstr>
      <vt:lpstr>Accumulo Ingestion Scalability Study LLGrid MapReduce With A Python Application</vt:lpstr>
      <vt:lpstr>Accumulo Row Query Time  pMATLAB Application Using D4M</vt:lpstr>
      <vt:lpstr>Accumulo Column Query Time  pMATLAB Application Using D4M</vt:lpstr>
      <vt:lpstr>Matrix Multiply Performance</vt:lpstr>
      <vt:lpstr>Data Use Cases</vt:lpstr>
      <vt:lpstr>Summary</vt:lpstr>
      <vt:lpstr>Example Code &amp; Assignment</vt:lpstr>
    </vt:vector>
  </TitlesOfParts>
  <Company>MIT Lincoln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SA17192</dc:creator>
  <cp:lastModifiedBy>Jeremy Kepner</cp:lastModifiedBy>
  <cp:revision>188</cp:revision>
  <dcterms:created xsi:type="dcterms:W3CDTF">2012-03-20T12:28:31Z</dcterms:created>
  <dcterms:modified xsi:type="dcterms:W3CDTF">2012-09-16T21:42:28Z</dcterms:modified>
</cp:coreProperties>
</file>