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5" r:id="rId2"/>
  </p:sldMasterIdLst>
  <p:notesMasterIdLst>
    <p:notesMasterId r:id="rId45"/>
  </p:notesMasterIdLst>
  <p:handoutMasterIdLst>
    <p:handoutMasterId r:id="rId46"/>
  </p:handoutMasterIdLst>
  <p:sldIdLst>
    <p:sldId id="256" r:id="rId3"/>
    <p:sldId id="257" r:id="rId4"/>
    <p:sldId id="258" r:id="rId5"/>
    <p:sldId id="259" r:id="rId6"/>
    <p:sldId id="305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  <p:sldId id="269" r:id="rId16"/>
    <p:sldId id="272" r:id="rId17"/>
    <p:sldId id="280" r:id="rId18"/>
    <p:sldId id="271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304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9" r:id="rId41"/>
    <p:sldId id="298" r:id="rId42"/>
    <p:sldId id="303" r:id="rId43"/>
    <p:sldId id="301" r:id="rId44"/>
  </p:sldIdLst>
  <p:sldSz cx="10058400" cy="7772400"/>
  <p:notesSz cx="7010400" cy="9271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CF2"/>
    <a:srgbClr val="B2B2B2"/>
    <a:srgbClr val="A6A6A6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0" autoAdjust="0"/>
    <p:restoredTop sz="94660"/>
  </p:normalViewPr>
  <p:slideViewPr>
    <p:cSldViewPr snapToGrid="0">
      <p:cViewPr varScale="1">
        <p:scale>
          <a:sx n="65" d="100"/>
          <a:sy n="65" d="100"/>
        </p:scale>
        <p:origin x="-2024" y="-112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Definitions</c:v>
                </c:pt>
                <c:pt idx="1">
                  <c:v>Operators of Interest</c:v>
                </c:pt>
                <c:pt idx="2">
                  <c:v>Associative (Semigroup)</c:v>
                </c:pt>
                <c:pt idx="3">
                  <c:v>Commutative (Abelian Semigroup)</c:v>
                </c:pt>
                <c:pt idx="4">
                  <c:v>Operator           Pairs</c:v>
                </c:pt>
                <c:pt idx="5">
                  <c:v>Distributive (Semiring)</c:v>
                </c:pt>
                <c:pt idx="6">
                  <c:v>Identity &amp; Annihilator       "Feld"</c:v>
                </c:pt>
                <c:pt idx="7">
                  <c:v>Vector             Semi-Space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3.0</c:v>
                </c:pt>
                <c:pt idx="1">
                  <c:v>200.0</c:v>
                </c:pt>
                <c:pt idx="2">
                  <c:v>18.0</c:v>
                </c:pt>
                <c:pt idx="3">
                  <c:v>14.0</c:v>
                </c:pt>
                <c:pt idx="4">
                  <c:v>196.0</c:v>
                </c:pt>
                <c:pt idx="5">
                  <c:v>74.0</c:v>
                </c:pt>
                <c:pt idx="6">
                  <c:v>18.0</c:v>
                </c:pt>
                <c:pt idx="7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120526920"/>
        <c:axId val="-2120503048"/>
      </c:barChart>
      <c:catAx>
        <c:axId val="-2120526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-2120503048"/>
        <c:crosses val="autoZero"/>
        <c:auto val="1"/>
        <c:lblAlgn val="ctr"/>
        <c:lblOffset val="100"/>
        <c:tickLblSkip val="1"/>
        <c:noMultiLvlLbl val="0"/>
      </c:catAx>
      <c:valAx>
        <c:axId val="-2120503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0526920"/>
        <c:crosses val="autoZero"/>
        <c:crossBetween val="between"/>
      </c:valAx>
      <c:spPr>
        <a:noFill/>
        <a:ln w="25395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Definitions</c:v>
                </c:pt>
                <c:pt idx="1">
                  <c:v>Operators of Interest</c:v>
                </c:pt>
                <c:pt idx="2">
                  <c:v>Associative (Semigroup)</c:v>
                </c:pt>
                <c:pt idx="3">
                  <c:v>Commutative (Abelian Semigroup)</c:v>
                </c:pt>
                <c:pt idx="4">
                  <c:v>Operator                Pairs</c:v>
                </c:pt>
                <c:pt idx="5">
                  <c:v>Distributive (Semiring)</c:v>
                </c:pt>
                <c:pt idx="6">
                  <c:v>Identity &amp; Annihilator       "Feld"</c:v>
                </c:pt>
                <c:pt idx="7">
                  <c:v>Vector                  Semi-Space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3.0</c:v>
                </c:pt>
                <c:pt idx="1">
                  <c:v>200.0</c:v>
                </c:pt>
                <c:pt idx="2">
                  <c:v>18.0</c:v>
                </c:pt>
                <c:pt idx="3">
                  <c:v>14.0</c:v>
                </c:pt>
                <c:pt idx="4">
                  <c:v>196.0</c:v>
                </c:pt>
                <c:pt idx="5">
                  <c:v>74.0</c:v>
                </c:pt>
                <c:pt idx="6">
                  <c:v>18.0</c:v>
                </c:pt>
                <c:pt idx="7">
                  <c:v>18.0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00AE00">
                <a:lumMod val="40000"/>
                <a:lumOff val="60000"/>
              </a:srgbClr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Definitions</c:v>
                </c:pt>
                <c:pt idx="1">
                  <c:v>Operators of Interest</c:v>
                </c:pt>
                <c:pt idx="2">
                  <c:v>Associative (Semigroup)</c:v>
                </c:pt>
                <c:pt idx="3">
                  <c:v>Commutative (Abelian Semigroup)</c:v>
                </c:pt>
                <c:pt idx="4">
                  <c:v>Operator                Pairs</c:v>
                </c:pt>
                <c:pt idx="5">
                  <c:v>Distributive (Semiring)</c:v>
                </c:pt>
                <c:pt idx="6">
                  <c:v>Identity &amp; Annihilator       "Feld"</c:v>
                </c:pt>
                <c:pt idx="7">
                  <c:v>Vector                  Semi-Space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1.0</c:v>
                </c:pt>
                <c:pt idx="1">
                  <c:v>4.0</c:v>
                </c:pt>
                <c:pt idx="2">
                  <c:v>4.0</c:v>
                </c:pt>
                <c:pt idx="3">
                  <c:v>4.0</c:v>
                </c:pt>
                <c:pt idx="4">
                  <c:v>16.0</c:v>
                </c:pt>
                <c:pt idx="5">
                  <c:v>16.0</c:v>
                </c:pt>
                <c:pt idx="6">
                  <c:v>0.0</c:v>
                </c:pt>
                <c:pt idx="7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138583192"/>
        <c:axId val="2138595768"/>
      </c:barChart>
      <c:catAx>
        <c:axId val="2138583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138595768"/>
        <c:crosses val="autoZero"/>
        <c:auto val="1"/>
        <c:lblAlgn val="ctr"/>
        <c:lblOffset val="100"/>
        <c:tickLblSkip val="1"/>
        <c:noMultiLvlLbl val="0"/>
      </c:catAx>
      <c:valAx>
        <c:axId val="2138595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8583192"/>
        <c:crosses val="autoZero"/>
        <c:crossBetween val="between"/>
      </c:valAx>
      <c:spPr>
        <a:noFill/>
        <a:ln w="25395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11/17/12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11/17/12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696913"/>
            <a:ext cx="449897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40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 array values are strict totally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ordered sets.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8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Algebra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is defined by the properties of the associative array collision function.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33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r>
              <a:rPr lang="en-US" baseline="0" dirty="0" smtClean="0"/>
              <a:t> is a coming function to apply to strings.  Can be incorporated into associative array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3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Graphs can be represented as a sparse matrices.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Most algorithms reduce to products on semi-rings.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64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Associative array</a:t>
            </a:r>
            <a:r>
              <a:rPr lang="en-US" baseline="0" dirty="0" smtClean="0"/>
              <a:t> algebra has similarities and differences with linear algebra.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61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1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Operators and operator pairs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definie</a:t>
            </a:r>
            <a:r>
              <a:rPr lang="en-US" baseline="0" dirty="0" smtClean="0"/>
              <a:t> algebra.  Selectively expand and contract sets of operators to find those of interest.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06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</a:t>
            </a:r>
            <a:r>
              <a:rPr lang="en-US" baseline="0" dirty="0" smtClean="0"/>
              <a:t> concatenation does not expand vector semi-space.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74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Survey of operators</a:t>
            </a:r>
            <a:r>
              <a:rPr lang="en-US" baseline="0" dirty="0" smtClean="0"/>
              <a:t> reveal 14 “nice” operators.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06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Distributive</a:t>
            </a:r>
            <a:r>
              <a:rPr lang="en-US" baseline="0" dirty="0" smtClean="0"/>
              <a:t> property eliminates many operator pairs.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2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00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a</a:t>
            </a:r>
            <a:r>
              <a:rPr lang="en-US" baseline="0" dirty="0" smtClean="0"/>
              <a:t> small fraction of candidate operator pairs have inverses.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98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Survey of operator pairs reveals 18 pairs</a:t>
            </a:r>
            <a:r>
              <a:rPr lang="en-US" baseline="0" dirty="0" smtClean="0"/>
              <a:t> of interest.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77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r>
              <a:rPr lang="en-US" baseline="0" dirty="0" smtClean="0"/>
              <a:t> can be included it is viewed as set union or set intersection.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27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1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Associative arrays form a vector space</a:t>
            </a:r>
            <a:r>
              <a:rPr lang="en-US" baseline="0" dirty="0" smtClean="0"/>
              <a:t> without inverses.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01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vector space</a:t>
            </a:r>
            <a:r>
              <a:rPr lang="en-US" baseline="0" dirty="0" smtClean="0"/>
              <a:t> properties have some equivalence in associative array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56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Uniqueness concepts appear</a:t>
            </a:r>
            <a:r>
              <a:rPr lang="en-US" baseline="0" dirty="0" smtClean="0"/>
              <a:t> to be different than standard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18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Spanning vectors</a:t>
            </a:r>
            <a:r>
              <a:rPr lang="en-US" baseline="0" dirty="0" smtClean="0"/>
              <a:t> can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30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Sub-space vectors can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94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Sub-spaces can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1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Data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containing words and strings with semantic meaning are increasingly important.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844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1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Matrix transpose is well defined in associative array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092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special matrices are based on structures</a:t>
            </a:r>
            <a:r>
              <a:rPr lang="en-US" baseline="0" dirty="0" smtClean="0"/>
              <a:t> that do have an associative array </a:t>
            </a:r>
            <a:r>
              <a:rPr lang="en-US" baseline="0" dirty="0" err="1" smtClean="0"/>
              <a:t>equivalen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047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Associative</a:t>
            </a:r>
            <a:r>
              <a:rPr lang="en-US" baseline="0" dirty="0" smtClean="0"/>
              <a:t> array matrix multiply is broader than linear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644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Matrix multiplies</a:t>
            </a:r>
            <a:r>
              <a:rPr lang="en-US" baseline="0" dirty="0" smtClean="0"/>
              <a:t> of non-conformant matrices are well defined.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339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Identity is operator dependent.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743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Inverses without and element</a:t>
            </a:r>
            <a:r>
              <a:rPr lang="en-US" baseline="0" dirty="0" smtClean="0"/>
              <a:t> </a:t>
            </a:r>
            <a:r>
              <a:rPr lang="en-US" dirty="0" smtClean="0"/>
              <a:t>inverse are difficult.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703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Trivial eigenvectors</a:t>
            </a:r>
            <a:r>
              <a:rPr lang="en-US" baseline="0" dirty="0" smtClean="0"/>
              <a:t> exist, but more complicated cases are difficult.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163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Pseudoinverse</a:t>
            </a:r>
            <a:r>
              <a:rPr lang="en-US" dirty="0" smtClean="0"/>
              <a:t> may</a:t>
            </a:r>
            <a:r>
              <a:rPr lang="en-US" baseline="0" dirty="0" smtClean="0"/>
              <a:t> be a better match for associative array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875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</a:t>
            </a:r>
            <a:r>
              <a:rPr lang="en-US" baseline="0" dirty="0" smtClean="0"/>
              <a:t> set of theoretical work is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80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signal</a:t>
            </a:r>
            <a:r>
              <a:rPr lang="en-US" baseline="0" dirty="0" smtClean="0"/>
              <a:t> processing uses linear algebra of dense real numbers.  New applications require linear algebra of sparse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783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523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616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Comparison with relational (i.e.,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SQL) algebra.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arrays bridge strings, adjacency matrices and graphs.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0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 arrays operations are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composable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,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enabling complex queries to be constructed with a few lines.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55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Exploded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schema allows all data to be indexed and accessed quickly in a triple store.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44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39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arrays are new algebra for strict totally ordered sets.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2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3167" y="5793714"/>
            <a:ext cx="3792066" cy="38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413100"/>
            <a:ext cx="8229599" cy="2031187"/>
          </a:xfrm>
          <a:prstGeom prst="rect">
            <a:avLst/>
          </a:prstGeom>
        </p:spPr>
        <p:txBody>
          <a:bodyPr lIns="101882" tIns="50941" rIns="101882" bIns="5094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674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467294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69"/>
              </a:spcAft>
              <a:defRPr sz="3600" smtClean="0"/>
            </a:lvl1pPr>
          </a:lstStyle>
          <a:p>
            <a:r>
              <a:rPr lang="en-US" dirty="0" smtClean="0"/>
              <a:t>Click to edit Master title style</a:t>
            </a:r>
            <a:endParaRPr dirty="0" smtClean="0"/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8" name="Rectangle 1032"/>
          <p:cNvSpPr>
            <a:spLocks noChangeArrowheads="1"/>
          </p:cNvSpPr>
          <p:nvPr userDrawn="1"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>
            <a:lvl1pPr marL="382588" marR="0" indent="-382588" algn="l" defTabSz="1019175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 sz="2000">
                <a:solidFill>
                  <a:schemeClr val="tx1"/>
                </a:solidFill>
              </a:defRPr>
            </a:lvl1pPr>
            <a:lvl2pPr marL="960438" marR="0" indent="-381000" algn="l" defTabSz="10191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 sz="1800">
                <a:solidFill>
                  <a:schemeClr val="tx1"/>
                </a:solidFill>
              </a:defRPr>
            </a:lvl2pPr>
            <a:lvl3pPr marL="1343025" marR="0" indent="-255588" algn="l" defTabSz="1019175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1722438" marR="0" indent="-131763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400">
                <a:solidFill>
                  <a:schemeClr val="tx1"/>
                </a:solidFill>
              </a:defRPr>
            </a:lvl4pPr>
            <a:lvl5pPr marL="2038350" marR="0" indent="-209550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200">
                <a:solidFill>
                  <a:schemeClr val="tx1"/>
                </a:solidFill>
              </a:defRPr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0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513186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1769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emf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1" y="442914"/>
            <a:ext cx="536257" cy="53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7547" y="7223711"/>
            <a:ext cx="1990788" cy="2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97" r:id="rId4"/>
  </p:sldLayoutIdLst>
  <p:txStyles>
    <p:titleStyle>
      <a:lvl1pPr algn="ctr" eaLnBrk="1" hangingPunct="1">
        <a:lnSpc>
          <a:spcPts val="30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60013" indent="-260013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2200" b="1">
          <a:latin typeface="Arial" pitchFamily="34" charset="0"/>
          <a:cs typeface="Arial" pitchFamily="34" charset="0"/>
        </a:defRPr>
      </a:lvl1pPr>
      <a:lvl2pPr marL="567783" indent="-251169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–"/>
        <a:defRPr sz="2200" b="1">
          <a:latin typeface="Arial" pitchFamily="34" charset="0"/>
          <a:cs typeface="Arial" pitchFamily="34" charset="0"/>
        </a:defRPr>
      </a:lvl2pPr>
      <a:lvl3pPr marL="951610" indent="-249400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800" b="1">
          <a:latin typeface="Arial" pitchFamily="34" charset="0"/>
          <a:cs typeface="Arial" pitchFamily="34" charset="0"/>
        </a:defRPr>
      </a:lvl3pPr>
      <a:lvl4pPr marL="1153253" indent="-201642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Courier New" pitchFamily="49" charset="0"/>
        <a:buChar char="o"/>
        <a:defRPr sz="1600" b="1">
          <a:latin typeface="Arial" pitchFamily="34" charset="0"/>
          <a:cs typeface="Arial" pitchFamily="34" charset="0"/>
        </a:defRPr>
      </a:lvl4pPr>
      <a:lvl5pPr marL="887934" indent="0" algn="l" eaLnBrk="1" hangingPunct="1">
        <a:spcBef>
          <a:spcPts val="669"/>
        </a:spcBef>
        <a:defRPr sz="1800" b="1">
          <a:latin typeface="Arial" pitchFamily="34" charset="0"/>
          <a:cs typeface="Arial" pitchFamily="34" charset="0"/>
        </a:defRPr>
      </a:lvl5pPr>
      <a:lvl6pPr marL="1278838" indent="0" algn="l" eaLnBrk="1" hangingPunct="1">
        <a:spcBef>
          <a:spcPts val="669"/>
        </a:spcBef>
        <a:defRPr sz="1600" b="1">
          <a:latin typeface="Arial" pitchFamily="34" charset="0"/>
          <a:cs typeface="Arial" pitchFamily="34" charset="0"/>
        </a:defRPr>
      </a:lvl6pPr>
      <a:lvl7pPr marL="1469867" indent="-199874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3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7555230" y="7216767"/>
            <a:ext cx="1978661" cy="218544"/>
            <a:chOff x="7430163" y="6509461"/>
            <a:chExt cx="2034253" cy="224684"/>
          </a:xfrm>
        </p:grpSpPr>
        <p:sp>
          <p:nvSpPr>
            <p:cNvPr id="27" name="Freeform 7"/>
            <p:cNvSpPr>
              <a:spLocks/>
            </p:cNvSpPr>
            <p:nvPr userDrawn="1"/>
          </p:nvSpPr>
          <p:spPr bwMode="auto">
            <a:xfrm>
              <a:off x="7430163" y="6511176"/>
              <a:ext cx="96552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3" y="84"/>
                </a:cxn>
              </a:cxnLst>
              <a:rect l="0" t="0" r="r" b="b"/>
              <a:pathLst>
                <a:path w="82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7531709" y="6511176"/>
              <a:ext cx="51605" cy="1029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41" y="5"/>
                </a:cxn>
                <a:cxn ang="0">
                  <a:pos x="31" y="16"/>
                </a:cxn>
                <a:cxn ang="0">
                  <a:pos x="31" y="69"/>
                </a:cxn>
                <a:cxn ang="0">
                  <a:pos x="41" y="79"/>
                </a:cxn>
                <a:cxn ang="0">
                  <a:pos x="43" y="79"/>
                </a:cxn>
                <a:cxn ang="0">
                  <a:pos x="4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2" y="70"/>
                </a:cxn>
                <a:cxn ang="0">
                  <a:pos x="12" y="16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1" y="9"/>
                    <a:pt x="31" y="1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6"/>
                    <a:pt x="33" y="79"/>
                    <a:pt x="41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9" y="79"/>
                    <a:pt x="12" y="76"/>
                    <a:pt x="12" y="7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9"/>
                    <a:pt x="10" y="5"/>
                    <a:pt x="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auto">
            <a:xfrm>
              <a:off x="7594967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29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5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6"/>
                    <a:pt x="5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2" y="5"/>
                    <a:pt x="71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5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auto">
            <a:xfrm>
              <a:off x="7728143" y="6509461"/>
              <a:ext cx="103211" cy="106339"/>
            </a:xfrm>
            <a:custGeom>
              <a:avLst/>
              <a:gdLst/>
              <a:ahLst/>
              <a:cxnLst>
                <a:cxn ang="0">
                  <a:pos x="88" y="62"/>
                </a:cxn>
                <a:cxn ang="0">
                  <a:pos x="81" y="87"/>
                </a:cxn>
                <a:cxn ang="0">
                  <a:pos x="73" y="86"/>
                </a:cxn>
                <a:cxn ang="0">
                  <a:pos x="50" y="88"/>
                </a:cxn>
                <a:cxn ang="0">
                  <a:pos x="0" y="45"/>
                </a:cxn>
                <a:cxn ang="0">
                  <a:pos x="52" y="0"/>
                </a:cxn>
                <a:cxn ang="0">
                  <a:pos x="78" y="6"/>
                </a:cxn>
                <a:cxn ang="0">
                  <a:pos x="81" y="4"/>
                </a:cxn>
                <a:cxn ang="0">
                  <a:pos x="84" y="4"/>
                </a:cxn>
                <a:cxn ang="0">
                  <a:pos x="85" y="28"/>
                </a:cxn>
                <a:cxn ang="0">
                  <a:pos x="80" y="28"/>
                </a:cxn>
                <a:cxn ang="0">
                  <a:pos x="53" y="7"/>
                </a:cxn>
                <a:cxn ang="0">
                  <a:pos x="21" y="43"/>
                </a:cxn>
                <a:cxn ang="0">
                  <a:pos x="55" y="82"/>
                </a:cxn>
                <a:cxn ang="0">
                  <a:pos x="83" y="62"/>
                </a:cxn>
                <a:cxn ang="0">
                  <a:pos x="88" y="62"/>
                </a:cxn>
              </a:cxnLst>
              <a:rect l="0" t="0" r="r" b="b"/>
              <a:pathLst>
                <a:path w="88" h="88">
                  <a:moveTo>
                    <a:pt x="88" y="62"/>
                  </a:moveTo>
                  <a:cubicBezTo>
                    <a:pt x="87" y="69"/>
                    <a:pt x="84" y="80"/>
                    <a:pt x="81" y="87"/>
                  </a:cubicBezTo>
                  <a:cubicBezTo>
                    <a:pt x="79" y="86"/>
                    <a:pt x="76" y="86"/>
                    <a:pt x="73" y="86"/>
                  </a:cubicBezTo>
                  <a:cubicBezTo>
                    <a:pt x="67" y="86"/>
                    <a:pt x="60" y="88"/>
                    <a:pt x="50" y="88"/>
                  </a:cubicBezTo>
                  <a:cubicBezTo>
                    <a:pt x="22" y="88"/>
                    <a:pt x="0" y="69"/>
                    <a:pt x="0" y="45"/>
                  </a:cubicBezTo>
                  <a:cubicBezTo>
                    <a:pt x="0" y="20"/>
                    <a:pt x="23" y="0"/>
                    <a:pt x="52" y="0"/>
                  </a:cubicBezTo>
                  <a:cubicBezTo>
                    <a:pt x="66" y="0"/>
                    <a:pt x="75" y="6"/>
                    <a:pt x="78" y="6"/>
                  </a:cubicBezTo>
                  <a:cubicBezTo>
                    <a:pt x="79" y="6"/>
                    <a:pt x="80" y="5"/>
                    <a:pt x="81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6" y="15"/>
                    <a:pt x="66" y="7"/>
                    <a:pt x="53" y="7"/>
                  </a:cubicBezTo>
                  <a:cubicBezTo>
                    <a:pt x="34" y="7"/>
                    <a:pt x="21" y="22"/>
                    <a:pt x="21" y="43"/>
                  </a:cubicBezTo>
                  <a:cubicBezTo>
                    <a:pt x="21" y="65"/>
                    <a:pt x="35" y="82"/>
                    <a:pt x="55" y="82"/>
                  </a:cubicBezTo>
                  <a:cubicBezTo>
                    <a:pt x="67" y="82"/>
                    <a:pt x="77" y="74"/>
                    <a:pt x="83" y="62"/>
                  </a:cubicBezTo>
                  <a:lnTo>
                    <a:pt x="88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 userDrawn="1"/>
          </p:nvSpPr>
          <p:spPr bwMode="auto">
            <a:xfrm>
              <a:off x="7848000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8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1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1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8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7976182" y="6511176"/>
              <a:ext cx="96552" cy="102909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3" y="69"/>
                </a:cxn>
                <a:cxn ang="0">
                  <a:pos x="13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2" y="84"/>
                </a:cxn>
              </a:cxnLst>
              <a:rect l="0" t="0" r="r" b="b"/>
              <a:pathLst>
                <a:path w="82" h="84">
                  <a:moveTo>
                    <a:pt x="72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3" y="76"/>
                    <a:pt x="13" y="6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2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auto">
            <a:xfrm>
              <a:off x="8077728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69" y="5"/>
                </a:cxn>
                <a:cxn ang="0">
                  <a:pos x="69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4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6"/>
                    <a:pt x="5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1" y="5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4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8260844" y="6511176"/>
              <a:ext cx="98217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3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3" y="5"/>
                </a:cxn>
                <a:cxn ang="0">
                  <a:pos x="33" y="15"/>
                </a:cxn>
                <a:cxn ang="0">
                  <a:pos x="33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3" y="61"/>
                </a:cxn>
                <a:cxn ang="0">
                  <a:pos x="73" y="84"/>
                </a:cxn>
              </a:cxnLst>
              <a:rect l="0" t="0" r="r" b="b"/>
              <a:pathLst>
                <a:path w="83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5"/>
                    <a:pt x="33" y="9"/>
                    <a:pt x="33" y="15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6" y="77"/>
                    <a:pt x="68" y="72"/>
                    <a:pt x="77" y="61"/>
                  </a:cubicBezTo>
                  <a:cubicBezTo>
                    <a:pt x="83" y="61"/>
                    <a:pt x="83" y="61"/>
                    <a:pt x="83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 noEditPoints="1"/>
            </p:cNvSpPr>
            <p:nvPr userDrawn="1"/>
          </p:nvSpPr>
          <p:spPr bwMode="auto">
            <a:xfrm>
              <a:off x="8362390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3" y="71"/>
                </a:cxn>
                <a:cxn ang="0">
                  <a:pos x="34" y="81"/>
                </a:cxn>
                <a:cxn ang="0">
                  <a:pos x="35" y="81"/>
                </a:cxn>
                <a:cxn ang="0">
                  <a:pos x="35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8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7" y="81"/>
                </a:cxn>
                <a:cxn ang="0">
                  <a:pos x="97" y="86"/>
                </a:cxn>
                <a:cxn ang="0">
                  <a:pos x="53" y="86"/>
                </a:cxn>
                <a:cxn ang="0">
                  <a:pos x="53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8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1" y="48"/>
                </a:cxn>
                <a:cxn ang="0">
                  <a:pos x="55" y="48"/>
                </a:cxn>
                <a:cxn ang="0">
                  <a:pos x="43" y="16"/>
                </a:cxn>
              </a:cxnLst>
              <a:rect l="0" t="0" r="r" b="b"/>
              <a:pathLst>
                <a:path w="97" h="86">
                  <a:moveTo>
                    <a:pt x="29" y="55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8" y="81"/>
                    <a:pt x="11" y="78"/>
                    <a:pt x="15" y="69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7" y="78"/>
                    <a:pt x="90" y="81"/>
                    <a:pt x="97" y="81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6" y="81"/>
                    <a:pt x="67" y="77"/>
                    <a:pt x="65" y="71"/>
                  </a:cubicBezTo>
                  <a:cubicBezTo>
                    <a:pt x="58" y="55"/>
                    <a:pt x="58" y="55"/>
                    <a:pt x="58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5" y="48"/>
                    <a:pt x="55" y="48"/>
                    <a:pt x="55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 noEditPoints="1"/>
            </p:cNvSpPr>
            <p:nvPr userDrawn="1"/>
          </p:nvSpPr>
          <p:spPr bwMode="auto">
            <a:xfrm>
              <a:off x="8488907" y="6509461"/>
              <a:ext cx="103211" cy="104624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7" y="10"/>
                </a:cxn>
                <a:cxn ang="0">
                  <a:pos x="82" y="22"/>
                </a:cxn>
                <a:cxn ang="0">
                  <a:pos x="66" y="38"/>
                </a:cxn>
                <a:cxn ang="0">
                  <a:pos x="66" y="38"/>
                </a:cxn>
                <a:cxn ang="0">
                  <a:pos x="87" y="61"/>
                </a:cxn>
                <a:cxn ang="0">
                  <a:pos x="52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16" y="70"/>
                </a:cxn>
                <a:cxn ang="0">
                  <a:pos x="16" y="19"/>
                </a:cxn>
                <a:cxn ang="0">
                  <a:pos x="35" y="36"/>
                </a:cxn>
                <a:cxn ang="0">
                  <a:pos x="45" y="36"/>
                </a:cxn>
                <a:cxn ang="0">
                  <a:pos x="62" y="22"/>
                </a:cxn>
                <a:cxn ang="0">
                  <a:pos x="42" y="5"/>
                </a:cxn>
                <a:cxn ang="0">
                  <a:pos x="35" y="6"/>
                </a:cxn>
                <a:cxn ang="0">
                  <a:pos x="35" y="36"/>
                </a:cxn>
                <a:cxn ang="0">
                  <a:pos x="35" y="68"/>
                </a:cxn>
                <a:cxn ang="0">
                  <a:pos x="47" y="80"/>
                </a:cxn>
                <a:cxn ang="0">
                  <a:pos x="66" y="61"/>
                </a:cxn>
                <a:cxn ang="0">
                  <a:pos x="45" y="41"/>
                </a:cxn>
                <a:cxn ang="0">
                  <a:pos x="35" y="42"/>
                </a:cxn>
                <a:cxn ang="0">
                  <a:pos x="35" y="68"/>
                </a:cxn>
              </a:cxnLst>
              <a:rect l="0" t="0" r="r" b="b"/>
              <a:pathLst>
                <a:path w="87" h="86">
                  <a:moveTo>
                    <a:pt x="16" y="19"/>
                  </a:moveTo>
                  <a:cubicBezTo>
                    <a:pt x="16" y="9"/>
                    <a:pt x="15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2"/>
                    <a:pt x="11" y="2"/>
                    <a:pt x="18" y="1"/>
                  </a:cubicBezTo>
                  <a:cubicBezTo>
                    <a:pt x="26" y="1"/>
                    <a:pt x="34" y="0"/>
                    <a:pt x="40" y="0"/>
                  </a:cubicBezTo>
                  <a:cubicBezTo>
                    <a:pt x="57" y="0"/>
                    <a:pt x="70" y="2"/>
                    <a:pt x="77" y="10"/>
                  </a:cubicBezTo>
                  <a:cubicBezTo>
                    <a:pt x="80" y="13"/>
                    <a:pt x="82" y="18"/>
                    <a:pt x="82" y="22"/>
                  </a:cubicBezTo>
                  <a:cubicBezTo>
                    <a:pt x="82" y="30"/>
                    <a:pt x="77" y="35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9" y="41"/>
                    <a:pt x="87" y="50"/>
                    <a:pt x="87" y="61"/>
                  </a:cubicBezTo>
                  <a:cubicBezTo>
                    <a:pt x="87" y="75"/>
                    <a:pt x="74" y="86"/>
                    <a:pt x="5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3" y="81"/>
                    <a:pt x="16" y="78"/>
                    <a:pt x="16" y="70"/>
                  </a:cubicBezTo>
                  <a:lnTo>
                    <a:pt x="16" y="19"/>
                  </a:lnTo>
                  <a:close/>
                  <a:moveTo>
                    <a:pt x="35" y="36"/>
                  </a:moveTo>
                  <a:cubicBezTo>
                    <a:pt x="38" y="36"/>
                    <a:pt x="43" y="36"/>
                    <a:pt x="45" y="36"/>
                  </a:cubicBezTo>
                  <a:cubicBezTo>
                    <a:pt x="59" y="36"/>
                    <a:pt x="62" y="29"/>
                    <a:pt x="62" y="22"/>
                  </a:cubicBezTo>
                  <a:cubicBezTo>
                    <a:pt x="62" y="14"/>
                    <a:pt x="58" y="5"/>
                    <a:pt x="42" y="5"/>
                  </a:cubicBezTo>
                  <a:cubicBezTo>
                    <a:pt x="39" y="5"/>
                    <a:pt x="37" y="6"/>
                    <a:pt x="35" y="6"/>
                  </a:cubicBezTo>
                  <a:lnTo>
                    <a:pt x="35" y="36"/>
                  </a:lnTo>
                  <a:close/>
                  <a:moveTo>
                    <a:pt x="35" y="68"/>
                  </a:moveTo>
                  <a:cubicBezTo>
                    <a:pt x="35" y="78"/>
                    <a:pt x="38" y="80"/>
                    <a:pt x="47" y="80"/>
                  </a:cubicBezTo>
                  <a:cubicBezTo>
                    <a:pt x="62" y="80"/>
                    <a:pt x="66" y="71"/>
                    <a:pt x="66" y="61"/>
                  </a:cubicBezTo>
                  <a:cubicBezTo>
                    <a:pt x="66" y="53"/>
                    <a:pt x="62" y="41"/>
                    <a:pt x="45" y="41"/>
                  </a:cubicBezTo>
                  <a:cubicBezTo>
                    <a:pt x="42" y="41"/>
                    <a:pt x="37" y="42"/>
                    <a:pt x="35" y="42"/>
                  </a:cubicBezTo>
                  <a:lnTo>
                    <a:pt x="35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 noEditPoints="1"/>
            </p:cNvSpPr>
            <p:nvPr userDrawn="1"/>
          </p:nvSpPr>
          <p:spPr bwMode="auto">
            <a:xfrm>
              <a:off x="8607100" y="6509461"/>
              <a:ext cx="119858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 noEditPoints="1"/>
            </p:cNvSpPr>
            <p:nvPr userDrawn="1"/>
          </p:nvSpPr>
          <p:spPr bwMode="auto">
            <a:xfrm>
              <a:off x="8735281" y="6509461"/>
              <a:ext cx="123187" cy="106339"/>
            </a:xfrm>
            <a:custGeom>
              <a:avLst/>
              <a:gdLst/>
              <a:ahLst/>
              <a:cxnLst>
                <a:cxn ang="0">
                  <a:pos x="33" y="71"/>
                </a:cxn>
                <a:cxn ang="0">
                  <a:pos x="44" y="81"/>
                </a:cxn>
                <a:cxn ang="0">
                  <a:pos x="48" y="81"/>
                </a:cxn>
                <a:cxn ang="0">
                  <a:pos x="48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3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8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8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7" y="88"/>
                </a:cxn>
                <a:cxn ang="0">
                  <a:pos x="67" y="79"/>
                </a:cxn>
                <a:cxn ang="0">
                  <a:pos x="44" y="51"/>
                </a:cxn>
                <a:cxn ang="0">
                  <a:pos x="33" y="51"/>
                </a:cxn>
                <a:cxn ang="0">
                  <a:pos x="33" y="71"/>
                </a:cxn>
                <a:cxn ang="0">
                  <a:pos x="33" y="45"/>
                </a:cxn>
                <a:cxn ang="0">
                  <a:pos x="38" y="45"/>
                </a:cxn>
                <a:cxn ang="0">
                  <a:pos x="64" y="25"/>
                </a:cxn>
                <a:cxn ang="0">
                  <a:pos x="40" y="6"/>
                </a:cxn>
                <a:cxn ang="0">
                  <a:pos x="33" y="6"/>
                </a:cxn>
                <a:cxn ang="0">
                  <a:pos x="33" y="45"/>
                </a:cxn>
              </a:cxnLst>
              <a:rect l="0" t="0" r="r" b="b"/>
              <a:pathLst>
                <a:path w="105" h="88">
                  <a:moveTo>
                    <a:pt x="33" y="71"/>
                  </a:moveTo>
                  <a:cubicBezTo>
                    <a:pt x="33" y="78"/>
                    <a:pt x="36" y="81"/>
                    <a:pt x="44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1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3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7" y="2"/>
                    <a:pt x="13" y="2"/>
                    <a:pt x="18" y="1"/>
                  </a:cubicBezTo>
                  <a:cubicBezTo>
                    <a:pt x="26" y="1"/>
                    <a:pt x="35" y="0"/>
                    <a:pt x="40" y="0"/>
                  </a:cubicBezTo>
                  <a:cubicBezTo>
                    <a:pt x="60" y="0"/>
                    <a:pt x="71" y="3"/>
                    <a:pt x="78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7" y="43"/>
                    <a:pt x="64" y="47"/>
                  </a:cubicBezTo>
                  <a:cubicBezTo>
                    <a:pt x="73" y="54"/>
                    <a:pt x="78" y="65"/>
                    <a:pt x="88" y="74"/>
                  </a:cubicBezTo>
                  <a:cubicBezTo>
                    <a:pt x="93" y="80"/>
                    <a:pt x="97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1" y="88"/>
                    <a:pt x="97" y="88"/>
                  </a:cubicBezTo>
                  <a:cubicBezTo>
                    <a:pt x="80" y="88"/>
                    <a:pt x="73" y="85"/>
                    <a:pt x="67" y="79"/>
                  </a:cubicBezTo>
                  <a:cubicBezTo>
                    <a:pt x="60" y="72"/>
                    <a:pt x="52" y="58"/>
                    <a:pt x="44" y="51"/>
                  </a:cubicBezTo>
                  <a:cubicBezTo>
                    <a:pt x="33" y="51"/>
                    <a:pt x="33" y="51"/>
                    <a:pt x="33" y="51"/>
                  </a:cubicBezTo>
                  <a:lnTo>
                    <a:pt x="33" y="71"/>
                  </a:lnTo>
                  <a:close/>
                  <a:moveTo>
                    <a:pt x="33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64" y="40"/>
                    <a:pt x="64" y="25"/>
                  </a:cubicBezTo>
                  <a:cubicBezTo>
                    <a:pt x="64" y="11"/>
                    <a:pt x="53" y="6"/>
                    <a:pt x="40" y="6"/>
                  </a:cubicBezTo>
                  <a:cubicBezTo>
                    <a:pt x="33" y="6"/>
                    <a:pt x="33" y="6"/>
                    <a:pt x="33" y="6"/>
                  </a:cubicBezTo>
                  <a:lnTo>
                    <a:pt x="33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 noEditPoints="1"/>
            </p:cNvSpPr>
            <p:nvPr userDrawn="1"/>
          </p:nvSpPr>
          <p:spPr bwMode="auto">
            <a:xfrm>
              <a:off x="8866792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4" y="71"/>
                </a:cxn>
                <a:cxn ang="0">
                  <a:pos x="34" y="81"/>
                </a:cxn>
                <a:cxn ang="0">
                  <a:pos x="36" y="81"/>
                </a:cxn>
                <a:cxn ang="0">
                  <a:pos x="36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9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8" y="81"/>
                </a:cxn>
                <a:cxn ang="0">
                  <a:pos x="98" y="86"/>
                </a:cxn>
                <a:cxn ang="0">
                  <a:pos x="54" y="86"/>
                </a:cxn>
                <a:cxn ang="0">
                  <a:pos x="54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9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2" y="48"/>
                </a:cxn>
                <a:cxn ang="0">
                  <a:pos x="56" y="48"/>
                </a:cxn>
                <a:cxn ang="0">
                  <a:pos x="43" y="16"/>
                </a:cxn>
              </a:cxnLst>
              <a:rect l="0" t="0" r="r" b="b"/>
              <a:pathLst>
                <a:path w="98" h="86">
                  <a:moveTo>
                    <a:pt x="29" y="55"/>
                  </a:moveTo>
                  <a:cubicBezTo>
                    <a:pt x="24" y="71"/>
                    <a:pt x="24" y="71"/>
                    <a:pt x="24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9" y="81"/>
                    <a:pt x="12" y="78"/>
                    <a:pt x="15" y="6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8" y="78"/>
                    <a:pt x="91" y="81"/>
                    <a:pt x="98" y="81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7" y="81"/>
                    <a:pt x="68" y="77"/>
                    <a:pt x="65" y="71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auto">
            <a:xfrm>
              <a:off x="8983320" y="6509461"/>
              <a:ext cx="108205" cy="104624"/>
            </a:xfrm>
            <a:custGeom>
              <a:avLst/>
              <a:gdLst/>
              <a:ahLst/>
              <a:cxnLst>
                <a:cxn ang="0">
                  <a:pos x="54" y="71"/>
                </a:cxn>
                <a:cxn ang="0">
                  <a:pos x="66" y="81"/>
                </a:cxn>
                <a:cxn ang="0">
                  <a:pos x="70" y="81"/>
                </a:cxn>
                <a:cxn ang="0">
                  <a:pos x="70" y="86"/>
                </a:cxn>
                <a:cxn ang="0">
                  <a:pos x="21" y="86"/>
                </a:cxn>
                <a:cxn ang="0">
                  <a:pos x="21" y="81"/>
                </a:cxn>
                <a:cxn ang="0">
                  <a:pos x="25" y="81"/>
                </a:cxn>
                <a:cxn ang="0">
                  <a:pos x="36" y="71"/>
                </a:cxn>
                <a:cxn ang="0">
                  <a:pos x="36" y="9"/>
                </a:cxn>
                <a:cxn ang="0">
                  <a:pos x="20" y="9"/>
                </a:cxn>
                <a:cxn ang="0">
                  <a:pos x="5" y="25"/>
                </a:cxn>
                <a:cxn ang="0">
                  <a:pos x="0" y="25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77" y="2"/>
                </a:cxn>
                <a:cxn ang="0">
                  <a:pos x="84" y="0"/>
                </a:cxn>
                <a:cxn ang="0">
                  <a:pos x="88" y="0"/>
                </a:cxn>
                <a:cxn ang="0">
                  <a:pos x="91" y="25"/>
                </a:cxn>
                <a:cxn ang="0">
                  <a:pos x="85" y="25"/>
                </a:cxn>
                <a:cxn ang="0">
                  <a:pos x="70" y="9"/>
                </a:cxn>
                <a:cxn ang="0">
                  <a:pos x="54" y="9"/>
                </a:cxn>
                <a:cxn ang="0">
                  <a:pos x="54" y="71"/>
                </a:cxn>
              </a:cxnLst>
              <a:rect l="0" t="0" r="r" b="b"/>
              <a:pathLst>
                <a:path w="91" h="86">
                  <a:moveTo>
                    <a:pt x="54" y="71"/>
                  </a:moveTo>
                  <a:cubicBezTo>
                    <a:pt x="54" y="78"/>
                    <a:pt x="57" y="81"/>
                    <a:pt x="66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33" y="81"/>
                    <a:pt x="36" y="78"/>
                    <a:pt x="36" y="7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9" y="9"/>
                    <a:pt x="8" y="11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1"/>
                    <a:pt x="8" y="2"/>
                    <a:pt x="9" y="2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81" y="2"/>
                    <a:pt x="82" y="2"/>
                    <a:pt x="8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3" y="11"/>
                    <a:pt x="81" y="9"/>
                    <a:pt x="70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 noEditPoints="1"/>
            </p:cNvSpPr>
            <p:nvPr userDrawn="1"/>
          </p:nvSpPr>
          <p:spPr bwMode="auto">
            <a:xfrm>
              <a:off x="9103178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3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3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3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2" y="5"/>
                    <a:pt x="20" y="19"/>
                    <a:pt x="20" y="39"/>
                  </a:cubicBezTo>
                  <a:cubicBezTo>
                    <a:pt x="20" y="65"/>
                    <a:pt x="34" y="82"/>
                    <a:pt x="53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 noEditPoints="1"/>
            </p:cNvSpPr>
            <p:nvPr userDrawn="1"/>
          </p:nvSpPr>
          <p:spPr bwMode="auto">
            <a:xfrm>
              <a:off x="9231359" y="6509461"/>
              <a:ext cx="124852" cy="106339"/>
            </a:xfrm>
            <a:custGeom>
              <a:avLst/>
              <a:gdLst/>
              <a:ahLst/>
              <a:cxnLst>
                <a:cxn ang="0">
                  <a:pos x="32" y="71"/>
                </a:cxn>
                <a:cxn ang="0">
                  <a:pos x="43" y="81"/>
                </a:cxn>
                <a:cxn ang="0">
                  <a:pos x="47" y="81"/>
                </a:cxn>
                <a:cxn ang="0">
                  <a:pos x="47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3" y="7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17" y="1"/>
                </a:cxn>
                <a:cxn ang="0">
                  <a:pos x="40" y="0"/>
                </a:cxn>
                <a:cxn ang="0">
                  <a:pos x="77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7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6" y="88"/>
                </a:cxn>
                <a:cxn ang="0">
                  <a:pos x="66" y="79"/>
                </a:cxn>
                <a:cxn ang="0">
                  <a:pos x="43" y="51"/>
                </a:cxn>
                <a:cxn ang="0">
                  <a:pos x="32" y="51"/>
                </a:cxn>
                <a:cxn ang="0">
                  <a:pos x="32" y="71"/>
                </a:cxn>
                <a:cxn ang="0">
                  <a:pos x="32" y="45"/>
                </a:cxn>
                <a:cxn ang="0">
                  <a:pos x="38" y="45"/>
                </a:cxn>
                <a:cxn ang="0">
                  <a:pos x="63" y="25"/>
                </a:cxn>
                <a:cxn ang="0">
                  <a:pos x="39" y="6"/>
                </a:cxn>
                <a:cxn ang="0">
                  <a:pos x="32" y="6"/>
                </a:cxn>
                <a:cxn ang="0">
                  <a:pos x="32" y="45"/>
                </a:cxn>
              </a:cxnLst>
              <a:rect l="0" t="0" r="r" b="b"/>
              <a:pathLst>
                <a:path w="105" h="88">
                  <a:moveTo>
                    <a:pt x="32" y="71"/>
                  </a:moveTo>
                  <a:cubicBezTo>
                    <a:pt x="32" y="78"/>
                    <a:pt x="35" y="81"/>
                    <a:pt x="43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0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2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12" y="2"/>
                    <a:pt x="17" y="1"/>
                  </a:cubicBezTo>
                  <a:cubicBezTo>
                    <a:pt x="25" y="1"/>
                    <a:pt x="35" y="0"/>
                    <a:pt x="40" y="0"/>
                  </a:cubicBezTo>
                  <a:cubicBezTo>
                    <a:pt x="59" y="0"/>
                    <a:pt x="70" y="3"/>
                    <a:pt x="77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6" y="43"/>
                    <a:pt x="64" y="47"/>
                  </a:cubicBezTo>
                  <a:cubicBezTo>
                    <a:pt x="72" y="54"/>
                    <a:pt x="77" y="65"/>
                    <a:pt x="87" y="74"/>
                  </a:cubicBezTo>
                  <a:cubicBezTo>
                    <a:pt x="92" y="80"/>
                    <a:pt x="96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0" y="88"/>
                    <a:pt x="96" y="88"/>
                  </a:cubicBezTo>
                  <a:cubicBezTo>
                    <a:pt x="80" y="88"/>
                    <a:pt x="73" y="85"/>
                    <a:pt x="66" y="79"/>
                  </a:cubicBezTo>
                  <a:cubicBezTo>
                    <a:pt x="59" y="72"/>
                    <a:pt x="52" y="58"/>
                    <a:pt x="43" y="51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32" y="71"/>
                  </a:lnTo>
                  <a:close/>
                  <a:moveTo>
                    <a:pt x="32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4" y="45"/>
                    <a:pt x="63" y="40"/>
                    <a:pt x="63" y="25"/>
                  </a:cubicBezTo>
                  <a:cubicBezTo>
                    <a:pt x="63" y="11"/>
                    <a:pt x="52" y="6"/>
                    <a:pt x="39" y="6"/>
                  </a:cubicBezTo>
                  <a:cubicBezTo>
                    <a:pt x="32" y="6"/>
                    <a:pt x="32" y="6"/>
                    <a:pt x="32" y="6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 userDrawn="1"/>
          </p:nvSpPr>
          <p:spPr bwMode="auto">
            <a:xfrm>
              <a:off x="9346223" y="6511176"/>
              <a:ext cx="118193" cy="102909"/>
            </a:xfrm>
            <a:custGeom>
              <a:avLst/>
              <a:gdLst/>
              <a:ahLst/>
              <a:cxnLst>
                <a:cxn ang="0">
                  <a:pos x="62" y="69"/>
                </a:cxn>
                <a:cxn ang="0">
                  <a:pos x="73" y="79"/>
                </a:cxn>
                <a:cxn ang="0">
                  <a:pos x="75" y="79"/>
                </a:cxn>
                <a:cxn ang="0">
                  <a:pos x="75" y="84"/>
                </a:cxn>
                <a:cxn ang="0">
                  <a:pos x="29" y="84"/>
                </a:cxn>
                <a:cxn ang="0">
                  <a:pos x="29" y="79"/>
                </a:cxn>
                <a:cxn ang="0">
                  <a:pos x="33" y="79"/>
                </a:cxn>
                <a:cxn ang="0">
                  <a:pos x="43" y="69"/>
                </a:cxn>
                <a:cxn ang="0">
                  <a:pos x="43" y="51"/>
                </a:cxn>
                <a:cxn ang="0">
                  <a:pos x="14" y="12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5"/>
                </a:cxn>
                <a:cxn ang="0">
                  <a:pos x="43" y="5"/>
                </a:cxn>
                <a:cxn ang="0">
                  <a:pos x="37" y="12"/>
                </a:cxn>
                <a:cxn ang="0">
                  <a:pos x="59" y="41"/>
                </a:cxn>
                <a:cxn ang="0">
                  <a:pos x="74" y="16"/>
                </a:cxn>
                <a:cxn ang="0">
                  <a:pos x="69" y="5"/>
                </a:cxn>
                <a:cxn ang="0">
                  <a:pos x="68" y="5"/>
                </a:cxn>
                <a:cxn ang="0">
                  <a:pos x="68" y="0"/>
                </a:cxn>
                <a:cxn ang="0">
                  <a:pos x="100" y="0"/>
                </a:cxn>
                <a:cxn ang="0">
                  <a:pos x="100" y="5"/>
                </a:cxn>
                <a:cxn ang="0">
                  <a:pos x="85" y="15"/>
                </a:cxn>
                <a:cxn ang="0">
                  <a:pos x="62" y="51"/>
                </a:cxn>
                <a:cxn ang="0">
                  <a:pos x="62" y="69"/>
                </a:cxn>
              </a:cxnLst>
              <a:rect l="0" t="0" r="r" b="b"/>
              <a:pathLst>
                <a:path w="100" h="84">
                  <a:moveTo>
                    <a:pt x="62" y="69"/>
                  </a:moveTo>
                  <a:cubicBezTo>
                    <a:pt x="62" y="76"/>
                    <a:pt x="64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41" y="79"/>
                    <a:pt x="43" y="75"/>
                    <a:pt x="43" y="69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7"/>
                    <a:pt x="8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5"/>
                    <a:pt x="34" y="9"/>
                    <a:pt x="37" y="12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8" y="11"/>
                    <a:pt x="7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92" y="6"/>
                    <a:pt x="90" y="7"/>
                    <a:pt x="85" y="15"/>
                  </a:cubicBezTo>
                  <a:cubicBezTo>
                    <a:pt x="62" y="51"/>
                    <a:pt x="62" y="51"/>
                    <a:pt x="62" y="51"/>
                  </a:cubicBezTo>
                  <a:lnTo>
                    <a:pt x="62" y="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 userDrawn="1"/>
          </p:nvSpPr>
          <p:spPr bwMode="auto">
            <a:xfrm>
              <a:off x="7430163" y="6668969"/>
              <a:ext cx="89893" cy="65176"/>
            </a:xfrm>
            <a:custGeom>
              <a:avLst/>
              <a:gdLst/>
              <a:ahLst/>
              <a:cxnLst>
                <a:cxn ang="0">
                  <a:pos x="14" y="11"/>
                </a:cxn>
                <a:cxn ang="0">
                  <a:pos x="14" y="11"/>
                </a:cxn>
                <a:cxn ang="0">
                  <a:pos x="12" y="42"/>
                </a:cxn>
                <a:cxn ang="0">
                  <a:pos x="19" y="50"/>
                </a:cxn>
                <a:cxn ang="0">
                  <a:pos x="19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7" y="41"/>
                </a:cxn>
                <a:cxn ang="0">
                  <a:pos x="9" y="10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22" y="0"/>
                </a:cxn>
                <a:cxn ang="0">
                  <a:pos x="38" y="36"/>
                </a:cxn>
                <a:cxn ang="0">
                  <a:pos x="54" y="0"/>
                </a:cxn>
                <a:cxn ang="0">
                  <a:pos x="73" y="0"/>
                </a:cxn>
                <a:cxn ang="0">
                  <a:pos x="73" y="3"/>
                </a:cxn>
                <a:cxn ang="0">
                  <a:pos x="67" y="10"/>
                </a:cxn>
                <a:cxn ang="0">
                  <a:pos x="69" y="42"/>
                </a:cxn>
                <a:cxn ang="0">
                  <a:pos x="76" y="50"/>
                </a:cxn>
                <a:cxn ang="0">
                  <a:pos x="76" y="54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1" y="50"/>
                </a:cxn>
                <a:cxn ang="0">
                  <a:pos x="57" y="45"/>
                </a:cxn>
                <a:cxn ang="0">
                  <a:pos x="57" y="41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36" y="54"/>
                </a:cxn>
                <a:cxn ang="0">
                  <a:pos x="34" y="54"/>
                </a:cxn>
                <a:cxn ang="0">
                  <a:pos x="14" y="11"/>
                </a:cxn>
              </a:cxnLst>
              <a:rect l="0" t="0" r="r" b="b"/>
              <a:pathLst>
                <a:path w="76" h="54"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7"/>
                    <a:pt x="12" y="50"/>
                    <a:pt x="19" y="50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0"/>
                    <a:pt x="7" y="48"/>
                    <a:pt x="7" y="4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6"/>
                    <a:pt x="9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67" y="4"/>
                    <a:pt x="66" y="4"/>
                    <a:pt x="67" y="10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9"/>
                    <a:pt x="69" y="50"/>
                    <a:pt x="76" y="50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4" y="50"/>
                    <a:pt x="57" y="50"/>
                    <a:pt x="57" y="45"/>
                  </a:cubicBezTo>
                  <a:cubicBezTo>
                    <a:pt x="57" y="43"/>
                    <a:pt x="57" y="42"/>
                    <a:pt x="57" y="4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 noEditPoints="1"/>
            </p:cNvSpPr>
            <p:nvPr userDrawn="1"/>
          </p:nvSpPr>
          <p:spPr bwMode="auto">
            <a:xfrm>
              <a:off x="7526715" y="6682691"/>
              <a:ext cx="56600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 userDrawn="1"/>
          </p:nvSpPr>
          <p:spPr bwMode="auto">
            <a:xfrm>
              <a:off x="7589973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 userDrawn="1"/>
          </p:nvSpPr>
          <p:spPr bwMode="auto">
            <a:xfrm>
              <a:off x="7633255" y="6682691"/>
              <a:ext cx="36623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4" y="0"/>
                  </a:cubicBezTo>
                  <a:cubicBezTo>
                    <a:pt x="19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9" y="25"/>
                    <a:pt x="30" y="27"/>
                    <a:pt x="30" y="30"/>
                  </a:cubicBezTo>
                  <a:cubicBezTo>
                    <a:pt x="30" y="37"/>
                    <a:pt x="24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 noEditPoints="1"/>
            </p:cNvSpPr>
            <p:nvPr userDrawn="1"/>
          </p:nvSpPr>
          <p:spPr bwMode="auto">
            <a:xfrm>
              <a:off x="7674872" y="6682691"/>
              <a:ext cx="54935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/>
            <p:cNvSpPr>
              <a:spLocks/>
            </p:cNvSpPr>
            <p:nvPr userDrawn="1"/>
          </p:nvSpPr>
          <p:spPr bwMode="auto">
            <a:xfrm>
              <a:off x="7733137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8" y="42"/>
                </a:cxn>
                <a:cxn ang="0">
                  <a:pos x="35" y="4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7" y="3"/>
                </a:cxn>
                <a:cxn ang="0">
                  <a:pos x="38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39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1" y="33"/>
                    <a:pt x="40" y="38"/>
                    <a:pt x="38" y="42"/>
                  </a:cubicBezTo>
                  <a:cubicBezTo>
                    <a:pt x="37" y="41"/>
                    <a:pt x="36" y="41"/>
                    <a:pt x="35" y="41"/>
                  </a:cubicBezTo>
                  <a:cubicBezTo>
                    <a:pt x="32" y="41"/>
                    <a:pt x="28" y="42"/>
                    <a:pt x="23" y="42"/>
                  </a:cubicBezTo>
                  <a:cubicBezTo>
                    <a:pt x="10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1" y="0"/>
                    <a:pt x="36" y="3"/>
                    <a:pt x="37" y="3"/>
                  </a:cubicBezTo>
                  <a:cubicBezTo>
                    <a:pt x="38" y="3"/>
                    <a:pt x="38" y="3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6" y="7"/>
                    <a:pt x="31" y="4"/>
                    <a:pt x="25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39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 userDrawn="1"/>
          </p:nvSpPr>
          <p:spPr bwMode="auto">
            <a:xfrm>
              <a:off x="7788071" y="6684406"/>
              <a:ext cx="59929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31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1" y="41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5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5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7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8"/>
                    <a:pt x="31" y="38"/>
                    <a:pt x="31" y="3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 userDrawn="1"/>
          </p:nvSpPr>
          <p:spPr bwMode="auto">
            <a:xfrm>
              <a:off x="7854659" y="6684406"/>
              <a:ext cx="58264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19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6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49" h="41">
                  <a:moveTo>
                    <a:pt x="3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6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 userDrawn="1"/>
          </p:nvSpPr>
          <p:spPr bwMode="auto">
            <a:xfrm>
              <a:off x="7919582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/>
            <p:cNvSpPr>
              <a:spLocks/>
            </p:cNvSpPr>
            <p:nvPr userDrawn="1"/>
          </p:nvSpPr>
          <p:spPr bwMode="auto">
            <a:xfrm>
              <a:off x="7959535" y="6684406"/>
              <a:ext cx="46611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/>
            <p:cNvSpPr>
              <a:spLocks/>
            </p:cNvSpPr>
            <p:nvPr userDrawn="1"/>
          </p:nvSpPr>
          <p:spPr bwMode="auto">
            <a:xfrm>
              <a:off x="8012805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3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3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/>
            </p:cNvSpPr>
            <p:nvPr userDrawn="1"/>
          </p:nvSpPr>
          <p:spPr bwMode="auto">
            <a:xfrm>
              <a:off x="8071069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 userDrawn="1"/>
          </p:nvSpPr>
          <p:spPr bwMode="auto">
            <a:xfrm>
              <a:off x="8130998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8" y="5"/>
                    <a:pt x="8" y="8"/>
                  </a:cubicBezTo>
                  <a:cubicBezTo>
                    <a:pt x="8" y="14"/>
                    <a:pt x="18" y="15"/>
                    <a:pt x="26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6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 userDrawn="1"/>
          </p:nvSpPr>
          <p:spPr bwMode="auto">
            <a:xfrm>
              <a:off x="8197586" y="6668969"/>
              <a:ext cx="31629" cy="65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26" y="3"/>
                </a:cxn>
                <a:cxn ang="0">
                  <a:pos x="19" y="10"/>
                </a:cxn>
                <a:cxn ang="0">
                  <a:pos x="19" y="44"/>
                </a:cxn>
                <a:cxn ang="0">
                  <a:pos x="26" y="50"/>
                </a:cxn>
                <a:cxn ang="0">
                  <a:pos x="27" y="50"/>
                </a:cxn>
                <a:cxn ang="0">
                  <a:pos x="27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1" y="50"/>
                </a:cxn>
                <a:cxn ang="0">
                  <a:pos x="7" y="44"/>
                </a:cxn>
                <a:cxn ang="0">
                  <a:pos x="7" y="1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7" h="54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1" y="3"/>
                    <a:pt x="19" y="5"/>
                    <a:pt x="19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8"/>
                    <a:pt x="21" y="50"/>
                    <a:pt x="26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6" y="50"/>
                    <a:pt x="7" y="48"/>
                    <a:pt x="7" y="4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5"/>
                    <a:pt x="6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 userDrawn="1"/>
          </p:nvSpPr>
          <p:spPr bwMode="auto">
            <a:xfrm>
              <a:off x="8237538" y="6684406"/>
              <a:ext cx="58264" cy="49739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15" y="38"/>
                </a:cxn>
                <a:cxn ang="0">
                  <a:pos x="1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34"/>
                </a:cxn>
                <a:cxn ang="0">
                  <a:pos x="5" y="4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39" y="28"/>
                </a:cxn>
                <a:cxn ang="0">
                  <a:pos x="39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6"/>
                </a:cxn>
                <a:cxn ang="0">
                  <a:pos x="43" y="41"/>
                </a:cxn>
                <a:cxn ang="0">
                  <a:pos x="40" y="41"/>
                </a:cxn>
                <a:cxn ang="0">
                  <a:pos x="9" y="8"/>
                </a:cxn>
                <a:cxn ang="0">
                  <a:pos x="9" y="33"/>
                </a:cxn>
              </a:cxnLst>
              <a:rect l="0" t="0" r="r" b="b"/>
              <a:pathLst>
                <a:path w="49" h="41">
                  <a:moveTo>
                    <a:pt x="9" y="33"/>
                  </a:moveTo>
                  <a:cubicBezTo>
                    <a:pt x="9" y="37"/>
                    <a:pt x="10" y="38"/>
                    <a:pt x="15" y="38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38"/>
                    <a:pt x="5" y="37"/>
                    <a:pt x="5" y="3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4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3" y="4"/>
                    <a:pt x="43" y="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/>
            <p:cNvSpPr>
              <a:spLocks/>
            </p:cNvSpPr>
            <p:nvPr userDrawn="1"/>
          </p:nvSpPr>
          <p:spPr bwMode="auto">
            <a:xfrm>
              <a:off x="8304126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8" y="25"/>
                    <a:pt x="30" y="27"/>
                    <a:pt x="30" y="30"/>
                  </a:cubicBezTo>
                  <a:cubicBezTo>
                    <a:pt x="30" y="37"/>
                    <a:pt x="23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 userDrawn="1"/>
          </p:nvSpPr>
          <p:spPr bwMode="auto">
            <a:xfrm>
              <a:off x="8345743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404008" y="6684406"/>
              <a:ext cx="24970" cy="497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1" h="41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6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6"/>
                    <a:pt x="6" y="3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433972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490571" y="6684406"/>
              <a:ext cx="59929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7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50" h="41">
                  <a:moveTo>
                    <a:pt x="3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7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 userDrawn="1"/>
          </p:nvSpPr>
          <p:spPr bwMode="auto">
            <a:xfrm>
              <a:off x="8555494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 userDrawn="1"/>
          </p:nvSpPr>
          <p:spPr bwMode="auto">
            <a:xfrm>
              <a:off x="8612094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6" y="4"/>
                </a:cxn>
                <a:cxn ang="0">
                  <a:pos x="16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4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6" y="22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18"/>
                    <a:pt x="32" y="17"/>
                    <a:pt x="32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6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6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8691999" y="6682691"/>
              <a:ext cx="54935" cy="5145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7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7" h="42">
                  <a:moveTo>
                    <a:pt x="24" y="0"/>
                  </a:moveTo>
                  <a:cubicBezTo>
                    <a:pt x="38" y="0"/>
                    <a:pt x="47" y="9"/>
                    <a:pt x="47" y="21"/>
                  </a:cubicBezTo>
                  <a:cubicBezTo>
                    <a:pt x="47" y="32"/>
                    <a:pt x="39" y="42"/>
                    <a:pt x="23" y="42"/>
                  </a:cubicBezTo>
                  <a:cubicBezTo>
                    <a:pt x="8" y="42"/>
                    <a:pt x="0" y="33"/>
                    <a:pt x="0" y="22"/>
                  </a:cubicBezTo>
                  <a:cubicBezTo>
                    <a:pt x="0" y="9"/>
                    <a:pt x="10" y="0"/>
                    <a:pt x="24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5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/>
            </p:cNvSpPr>
            <p:nvPr userDrawn="1"/>
          </p:nvSpPr>
          <p:spPr bwMode="auto">
            <a:xfrm>
              <a:off x="8755258" y="6684406"/>
              <a:ext cx="38288" cy="49739"/>
            </a:xfrm>
            <a:custGeom>
              <a:avLst/>
              <a:gdLst/>
              <a:ahLst/>
              <a:cxnLst>
                <a:cxn ang="0">
                  <a:pos x="13" y="18"/>
                </a:cxn>
                <a:cxn ang="0">
                  <a:pos x="22" y="18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1" y="27"/>
                </a:cxn>
                <a:cxn ang="0">
                  <a:pos x="28" y="27"/>
                </a:cxn>
                <a:cxn ang="0">
                  <a:pos x="24" y="22"/>
                </a:cxn>
                <a:cxn ang="0">
                  <a:pos x="13" y="22"/>
                </a:cxn>
                <a:cxn ang="0">
                  <a:pos x="13" y="32"/>
                </a:cxn>
                <a:cxn ang="0">
                  <a:pos x="18" y="38"/>
                </a:cxn>
                <a:cxn ang="0">
                  <a:pos x="19" y="38"/>
                </a:cxn>
                <a:cxn ang="0">
                  <a:pos x="1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5" y="34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"/>
                </a:cxn>
                <a:cxn ang="0">
                  <a:pos x="30" y="9"/>
                </a:cxn>
                <a:cxn ang="0">
                  <a:pos x="26" y="4"/>
                </a:cxn>
                <a:cxn ang="0">
                  <a:pos x="13" y="4"/>
                </a:cxn>
                <a:cxn ang="0">
                  <a:pos x="13" y="18"/>
                </a:cxn>
              </a:cxnLst>
              <a:rect l="0" t="0" r="r" b="b"/>
              <a:pathLst>
                <a:path w="32" h="41">
                  <a:moveTo>
                    <a:pt x="13" y="18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7" y="18"/>
                    <a:pt x="28" y="17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3"/>
                    <a:pt x="27" y="22"/>
                    <a:pt x="24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7"/>
                    <a:pt x="14" y="38"/>
                    <a:pt x="1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8"/>
                    <a:pt x="5" y="37"/>
                    <a:pt x="5" y="3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5"/>
                    <a:pt x="29" y="4"/>
                    <a:pt x="26" y="4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/>
            </p:cNvSpPr>
            <p:nvPr userDrawn="1"/>
          </p:nvSpPr>
          <p:spPr bwMode="auto">
            <a:xfrm>
              <a:off x="8825175" y="6667254"/>
              <a:ext cx="69917" cy="66891"/>
            </a:xfrm>
            <a:custGeom>
              <a:avLst/>
              <a:gdLst/>
              <a:ahLst/>
              <a:cxnLst>
                <a:cxn ang="0">
                  <a:pos x="35" y="45"/>
                </a:cxn>
                <a:cxn ang="0">
                  <a:pos x="43" y="51"/>
                </a:cxn>
                <a:cxn ang="0">
                  <a:pos x="45" y="51"/>
                </a:cxn>
                <a:cxn ang="0">
                  <a:pos x="45" y="55"/>
                </a:cxn>
                <a:cxn ang="0">
                  <a:pos x="14" y="55"/>
                </a:cxn>
                <a:cxn ang="0">
                  <a:pos x="14" y="51"/>
                </a:cxn>
                <a:cxn ang="0">
                  <a:pos x="17" y="51"/>
                </a:cxn>
                <a:cxn ang="0">
                  <a:pos x="23" y="45"/>
                </a:cxn>
                <a:cxn ang="0">
                  <a:pos x="23" y="6"/>
                </a:cxn>
                <a:cxn ang="0">
                  <a:pos x="13" y="6"/>
                </a:cxn>
                <a:cxn ang="0">
                  <a:pos x="4" y="16"/>
                </a:cxn>
                <a:cxn ang="0">
                  <a:pos x="0" y="16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50" y="1"/>
                </a:cxn>
                <a:cxn ang="0">
                  <a:pos x="54" y="0"/>
                </a:cxn>
                <a:cxn ang="0">
                  <a:pos x="57" y="0"/>
                </a:cxn>
                <a:cxn ang="0">
                  <a:pos x="58" y="16"/>
                </a:cxn>
                <a:cxn ang="0">
                  <a:pos x="55" y="16"/>
                </a:cxn>
                <a:cxn ang="0">
                  <a:pos x="45" y="6"/>
                </a:cxn>
                <a:cxn ang="0">
                  <a:pos x="35" y="6"/>
                </a:cxn>
                <a:cxn ang="0">
                  <a:pos x="35" y="45"/>
                </a:cxn>
              </a:cxnLst>
              <a:rect l="0" t="0" r="r" b="b"/>
              <a:pathLst>
                <a:path w="58" h="55">
                  <a:moveTo>
                    <a:pt x="35" y="45"/>
                  </a:moveTo>
                  <a:cubicBezTo>
                    <a:pt x="35" y="49"/>
                    <a:pt x="37" y="51"/>
                    <a:pt x="43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2" y="51"/>
                    <a:pt x="23" y="49"/>
                    <a:pt x="23" y="4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7" y="6"/>
                    <a:pt x="6" y="7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7" y="1"/>
                    <a:pt x="8" y="1"/>
                    <a:pt x="9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2" y="1"/>
                    <a:pt x="53" y="1"/>
                    <a:pt x="5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7"/>
                    <a:pt x="52" y="6"/>
                    <a:pt x="45" y="6"/>
                  </a:cubicBezTo>
                  <a:cubicBezTo>
                    <a:pt x="35" y="6"/>
                    <a:pt x="35" y="6"/>
                    <a:pt x="35" y="6"/>
                  </a:cubicBezTo>
                  <a:lnTo>
                    <a:pt x="35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/>
            <p:cNvSpPr>
              <a:spLocks/>
            </p:cNvSpPr>
            <p:nvPr userDrawn="1"/>
          </p:nvSpPr>
          <p:spPr bwMode="auto">
            <a:xfrm>
              <a:off x="8900086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8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6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8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"/>
            <p:cNvSpPr>
              <a:spLocks/>
            </p:cNvSpPr>
            <p:nvPr userDrawn="1"/>
          </p:nvSpPr>
          <p:spPr bwMode="auto">
            <a:xfrm>
              <a:off x="8955021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9" y="42"/>
                </a:cxn>
                <a:cxn ang="0">
                  <a:pos x="35" y="4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8" y="3"/>
                </a:cxn>
                <a:cxn ang="0">
                  <a:pos x="39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9" y="14"/>
                </a:cxn>
                <a:cxn ang="0">
                  <a:pos x="26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40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2" y="33"/>
                    <a:pt x="40" y="38"/>
                    <a:pt x="39" y="42"/>
                  </a:cubicBezTo>
                  <a:cubicBezTo>
                    <a:pt x="38" y="41"/>
                    <a:pt x="37" y="41"/>
                    <a:pt x="35" y="41"/>
                  </a:cubicBezTo>
                  <a:cubicBezTo>
                    <a:pt x="32" y="41"/>
                    <a:pt x="29" y="42"/>
                    <a:pt x="24" y="42"/>
                  </a:cubicBezTo>
                  <a:cubicBezTo>
                    <a:pt x="11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2" y="0"/>
                    <a:pt x="36" y="3"/>
                    <a:pt x="38" y="3"/>
                  </a:cubicBezTo>
                  <a:cubicBezTo>
                    <a:pt x="38" y="3"/>
                    <a:pt x="38" y="3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6" y="7"/>
                    <a:pt x="32" y="4"/>
                    <a:pt x="26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40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/>
            </p:cNvSpPr>
            <p:nvPr userDrawn="1"/>
          </p:nvSpPr>
          <p:spPr bwMode="auto">
            <a:xfrm>
              <a:off x="9011620" y="6684406"/>
              <a:ext cx="61594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19" y="38"/>
                </a:cxn>
                <a:cxn ang="0">
                  <a:pos x="20" y="38"/>
                </a:cxn>
                <a:cxn ang="0">
                  <a:pos x="20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0" y="41"/>
                </a:cxn>
                <a:cxn ang="0">
                  <a:pos x="30" y="38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4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4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38"/>
                    <a:pt x="30" y="38"/>
                    <a:pt x="30" y="38"/>
                  </a:cubicBezTo>
                  <a:lnTo>
                    <a:pt x="31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/>
            </p:cNvSpPr>
            <p:nvPr userDrawn="1"/>
          </p:nvSpPr>
          <p:spPr bwMode="auto">
            <a:xfrm>
              <a:off x="9078208" y="6684406"/>
              <a:ext cx="59929" cy="49739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16" y="38"/>
                </a:cxn>
                <a:cxn ang="0">
                  <a:pos x="16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14" y="0"/>
                </a:cxn>
                <a:cxn ang="0">
                  <a:pos x="40" y="28"/>
                </a:cxn>
                <a:cxn ang="0">
                  <a:pos x="40" y="8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4" y="6"/>
                </a:cxn>
                <a:cxn ang="0">
                  <a:pos x="44" y="41"/>
                </a:cxn>
                <a:cxn ang="0">
                  <a:pos x="41" y="41"/>
                </a:cxn>
                <a:cxn ang="0">
                  <a:pos x="10" y="8"/>
                </a:cxn>
                <a:cxn ang="0">
                  <a:pos x="10" y="33"/>
                </a:cxn>
              </a:cxnLst>
              <a:rect l="0" t="0" r="r" b="b"/>
              <a:pathLst>
                <a:path w="50" h="41">
                  <a:moveTo>
                    <a:pt x="10" y="33"/>
                  </a:moveTo>
                  <a:cubicBezTo>
                    <a:pt x="10" y="37"/>
                    <a:pt x="11" y="38"/>
                    <a:pt x="1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3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9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4" y="4"/>
                    <a:pt x="44" y="6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 noEditPoints="1"/>
            </p:cNvSpPr>
            <p:nvPr userDrawn="1"/>
          </p:nvSpPr>
          <p:spPr bwMode="auto">
            <a:xfrm>
              <a:off x="91447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8" y="0"/>
                    <a:pt x="48" y="9"/>
                    <a:pt x="48" y="21"/>
                  </a:cubicBezTo>
                  <a:cubicBezTo>
                    <a:pt x="48" y="32"/>
                    <a:pt x="39" y="42"/>
                    <a:pt x="23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0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/>
            <p:cNvSpPr>
              <a:spLocks/>
            </p:cNvSpPr>
            <p:nvPr userDrawn="1"/>
          </p:nvSpPr>
          <p:spPr bwMode="auto">
            <a:xfrm>
              <a:off x="9206389" y="6684406"/>
              <a:ext cx="46611" cy="49739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2" y="38"/>
                </a:cxn>
                <a:cxn ang="0">
                  <a:pos x="7" y="33"/>
                </a:cxn>
                <a:cxn ang="0">
                  <a:pos x="7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6" y="7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27" y="37"/>
                </a:cxn>
                <a:cxn ang="0">
                  <a:pos x="37" y="29"/>
                </a:cxn>
                <a:cxn ang="0">
                  <a:pos x="40" y="29"/>
                </a:cxn>
                <a:cxn ang="0">
                  <a:pos x="35" y="41"/>
                </a:cxn>
              </a:cxnLst>
              <a:rect l="0" t="0" r="r" b="b"/>
              <a:pathLst>
                <a:path w="40" h="41">
                  <a:moveTo>
                    <a:pt x="35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6" y="38"/>
                    <a:pt x="7" y="37"/>
                    <a:pt x="7" y="3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4"/>
                    <a:pt x="5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6" y="7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2" y="37"/>
                    <a:pt x="33" y="35"/>
                    <a:pt x="37" y="29"/>
                  </a:cubicBezTo>
                  <a:cubicBezTo>
                    <a:pt x="40" y="29"/>
                    <a:pt x="40" y="29"/>
                    <a:pt x="40" y="29"/>
                  </a:cubicBezTo>
                  <a:lnTo>
                    <a:pt x="3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 userDrawn="1"/>
          </p:nvSpPr>
          <p:spPr bwMode="auto">
            <a:xfrm>
              <a:off x="92579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9" y="23"/>
                </a:cxn>
                <a:cxn ang="0">
                  <a:pos x="24" y="3"/>
                </a:cxn>
                <a:cxn ang="0">
                  <a:pos x="10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9" y="0"/>
                    <a:pt x="48" y="9"/>
                    <a:pt x="48" y="21"/>
                  </a:cubicBezTo>
                  <a:cubicBezTo>
                    <a:pt x="48" y="32"/>
                    <a:pt x="39" y="42"/>
                    <a:pt x="24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1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9" y="32"/>
                    <a:pt x="39" y="23"/>
                  </a:cubicBezTo>
                  <a:cubicBezTo>
                    <a:pt x="39" y="13"/>
                    <a:pt x="33" y="3"/>
                    <a:pt x="24" y="3"/>
                  </a:cubicBezTo>
                  <a:cubicBezTo>
                    <a:pt x="15" y="3"/>
                    <a:pt x="10" y="9"/>
                    <a:pt x="10" y="19"/>
                  </a:cubicBezTo>
                  <a:cubicBezTo>
                    <a:pt x="10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/>
            <p:cNvSpPr>
              <a:spLocks/>
            </p:cNvSpPr>
            <p:nvPr userDrawn="1"/>
          </p:nvSpPr>
          <p:spPr bwMode="auto">
            <a:xfrm>
              <a:off x="9324582" y="6682691"/>
              <a:ext cx="53270" cy="51454"/>
            </a:xfrm>
            <a:custGeom>
              <a:avLst/>
              <a:gdLst/>
              <a:ahLst/>
              <a:cxnLst>
                <a:cxn ang="0">
                  <a:pos x="45" y="25"/>
                </a:cxn>
                <a:cxn ang="0">
                  <a:pos x="41" y="29"/>
                </a:cxn>
                <a:cxn ang="0">
                  <a:pos x="41" y="38"/>
                </a:cxn>
                <a:cxn ang="0">
                  <a:pos x="24" y="42"/>
                </a:cxn>
                <a:cxn ang="0">
                  <a:pos x="0" y="21"/>
                </a:cxn>
                <a:cxn ang="0">
                  <a:pos x="23" y="0"/>
                </a:cxn>
                <a:cxn ang="0">
                  <a:pos x="37" y="3"/>
                </a:cxn>
                <a:cxn ang="0">
                  <a:pos x="39" y="2"/>
                </a:cxn>
                <a:cxn ang="0">
                  <a:pos x="41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3"/>
                </a:cxn>
                <a:cxn ang="0">
                  <a:pos x="9" y="21"/>
                </a:cxn>
                <a:cxn ang="0">
                  <a:pos x="25" y="39"/>
                </a:cxn>
                <a:cxn ang="0">
                  <a:pos x="32" y="38"/>
                </a:cxn>
                <a:cxn ang="0">
                  <a:pos x="32" y="29"/>
                </a:cxn>
                <a:cxn ang="0">
                  <a:pos x="24" y="25"/>
                </a:cxn>
                <a:cxn ang="0">
                  <a:pos x="24" y="22"/>
                </a:cxn>
                <a:cxn ang="0">
                  <a:pos x="45" y="22"/>
                </a:cxn>
                <a:cxn ang="0">
                  <a:pos x="45" y="25"/>
                </a:cxn>
              </a:cxnLst>
              <a:rect l="0" t="0" r="r" b="b"/>
              <a:pathLst>
                <a:path w="45" h="42">
                  <a:moveTo>
                    <a:pt x="45" y="25"/>
                  </a:moveTo>
                  <a:cubicBezTo>
                    <a:pt x="42" y="25"/>
                    <a:pt x="41" y="26"/>
                    <a:pt x="41" y="2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6" y="40"/>
                    <a:pt x="30" y="42"/>
                    <a:pt x="24" y="42"/>
                  </a:cubicBezTo>
                  <a:cubicBezTo>
                    <a:pt x="8" y="42"/>
                    <a:pt x="0" y="33"/>
                    <a:pt x="0" y="21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30" y="0"/>
                    <a:pt x="35" y="3"/>
                    <a:pt x="37" y="3"/>
                  </a:cubicBezTo>
                  <a:cubicBezTo>
                    <a:pt x="38" y="3"/>
                    <a:pt x="39" y="2"/>
                    <a:pt x="39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7"/>
                    <a:pt x="32" y="3"/>
                    <a:pt x="25" y="3"/>
                  </a:cubicBezTo>
                  <a:cubicBezTo>
                    <a:pt x="16" y="3"/>
                    <a:pt x="9" y="10"/>
                    <a:pt x="9" y="21"/>
                  </a:cubicBezTo>
                  <a:cubicBezTo>
                    <a:pt x="9" y="31"/>
                    <a:pt x="16" y="39"/>
                    <a:pt x="25" y="39"/>
                  </a:cubicBezTo>
                  <a:cubicBezTo>
                    <a:pt x="28" y="39"/>
                    <a:pt x="30" y="39"/>
                    <a:pt x="32" y="3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1" y="25"/>
                    <a:pt x="24" y="2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45" y="22"/>
                    <a:pt x="45" y="22"/>
                    <a:pt x="45" y="22"/>
                  </a:cubicBezTo>
                  <a:lnTo>
                    <a:pt x="45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9381182" y="6684406"/>
              <a:ext cx="58264" cy="49739"/>
            </a:xfrm>
            <a:custGeom>
              <a:avLst/>
              <a:gdLst/>
              <a:ahLst/>
              <a:cxnLst>
                <a:cxn ang="0">
                  <a:pos x="30" y="33"/>
                </a:cxn>
                <a:cxn ang="0">
                  <a:pos x="35" y="38"/>
                </a:cxn>
                <a:cxn ang="0">
                  <a:pos x="36" y="38"/>
                </a:cxn>
                <a:cxn ang="0">
                  <a:pos x="36" y="41"/>
                </a:cxn>
                <a:cxn ang="0">
                  <a:pos x="14" y="41"/>
                </a:cxn>
                <a:cxn ang="0">
                  <a:pos x="14" y="38"/>
                </a:cxn>
                <a:cxn ang="0">
                  <a:pos x="16" y="38"/>
                </a:cxn>
                <a:cxn ang="0">
                  <a:pos x="21" y="33"/>
                </a:cxn>
                <a:cxn ang="0">
                  <a:pos x="21" y="24"/>
                </a:cxn>
                <a:cxn ang="0">
                  <a:pos x="7" y="6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8" y="6"/>
                </a:cxn>
                <a:cxn ang="0">
                  <a:pos x="28" y="20"/>
                </a:cxn>
                <a:cxn ang="0">
                  <a:pos x="36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8" y="0"/>
                </a:cxn>
                <a:cxn ang="0">
                  <a:pos x="48" y="3"/>
                </a:cxn>
                <a:cxn ang="0">
                  <a:pos x="41" y="7"/>
                </a:cxn>
                <a:cxn ang="0">
                  <a:pos x="30" y="24"/>
                </a:cxn>
                <a:cxn ang="0">
                  <a:pos x="30" y="33"/>
                </a:cxn>
              </a:cxnLst>
              <a:rect l="0" t="0" r="r" b="b"/>
              <a:pathLst>
                <a:path w="48" h="41">
                  <a:moveTo>
                    <a:pt x="30" y="33"/>
                  </a:moveTo>
                  <a:cubicBezTo>
                    <a:pt x="30" y="36"/>
                    <a:pt x="31" y="38"/>
                    <a:pt x="3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38"/>
                    <a:pt x="21" y="36"/>
                    <a:pt x="21" y="3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3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8" y="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5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3" y="4"/>
                    <a:pt x="41" y="7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26571" y="290822"/>
            <a:ext cx="7796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757363"/>
            <a:ext cx="855027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6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555625" y="442913"/>
            <a:ext cx="5365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50875" y="509588"/>
            <a:ext cx="358775" cy="428625"/>
          </a:xfrm>
          <a:custGeom>
            <a:avLst/>
            <a:gdLst/>
            <a:ahLst/>
            <a:cxnLst>
              <a:cxn ang="0">
                <a:pos x="46" y="20"/>
              </a:cxn>
              <a:cxn ang="0">
                <a:pos x="29" y="35"/>
              </a:cxn>
              <a:cxn ang="0">
                <a:pos x="84" y="93"/>
              </a:cxn>
              <a:cxn ang="0">
                <a:pos x="66" y="105"/>
              </a:cxn>
              <a:cxn ang="0">
                <a:pos x="23" y="27"/>
              </a:cxn>
              <a:cxn ang="0">
                <a:pos x="90" y="31"/>
              </a:cxn>
              <a:cxn ang="0">
                <a:pos x="44" y="107"/>
              </a:cxn>
              <a:cxn ang="0">
                <a:pos x="40" y="78"/>
              </a:cxn>
              <a:cxn ang="0">
                <a:pos x="85" y="33"/>
              </a:cxn>
              <a:cxn ang="0">
                <a:pos x="69" y="19"/>
              </a:cxn>
              <a:cxn ang="0">
                <a:pos x="29" y="104"/>
              </a:cxn>
              <a:cxn ang="0">
                <a:pos x="86" y="56"/>
              </a:cxn>
              <a:cxn ang="0">
                <a:pos x="46" y="20"/>
              </a:cxn>
            </a:cxnLst>
            <a:rect l="0" t="0" r="r" b="b"/>
            <a:pathLst>
              <a:path w="112" h="134">
                <a:moveTo>
                  <a:pt x="46" y="20"/>
                </a:moveTo>
                <a:cubicBezTo>
                  <a:pt x="23" y="7"/>
                  <a:pt x="6" y="9"/>
                  <a:pt x="29" y="35"/>
                </a:cubicBezTo>
                <a:cubicBezTo>
                  <a:pt x="41" y="48"/>
                  <a:pt x="75" y="78"/>
                  <a:pt x="84" y="93"/>
                </a:cubicBezTo>
                <a:cubicBezTo>
                  <a:pt x="102" y="118"/>
                  <a:pt x="90" y="120"/>
                  <a:pt x="66" y="105"/>
                </a:cubicBezTo>
                <a:cubicBezTo>
                  <a:pt x="42" y="89"/>
                  <a:pt x="6" y="56"/>
                  <a:pt x="23" y="27"/>
                </a:cubicBezTo>
                <a:cubicBezTo>
                  <a:pt x="40" y="0"/>
                  <a:pt x="83" y="11"/>
                  <a:pt x="90" y="31"/>
                </a:cubicBezTo>
                <a:cubicBezTo>
                  <a:pt x="100" y="58"/>
                  <a:pt x="83" y="84"/>
                  <a:pt x="44" y="107"/>
                </a:cubicBezTo>
                <a:cubicBezTo>
                  <a:pt x="13" y="125"/>
                  <a:pt x="10" y="110"/>
                  <a:pt x="40" y="78"/>
                </a:cubicBezTo>
                <a:cubicBezTo>
                  <a:pt x="71" y="45"/>
                  <a:pt x="78" y="40"/>
                  <a:pt x="85" y="33"/>
                </a:cubicBezTo>
                <a:cubicBezTo>
                  <a:pt x="101" y="14"/>
                  <a:pt x="91" y="5"/>
                  <a:pt x="69" y="19"/>
                </a:cubicBezTo>
                <a:cubicBezTo>
                  <a:pt x="39" y="37"/>
                  <a:pt x="0" y="74"/>
                  <a:pt x="29" y="104"/>
                </a:cubicBezTo>
                <a:cubicBezTo>
                  <a:pt x="59" y="134"/>
                  <a:pt x="112" y="102"/>
                  <a:pt x="86" y="56"/>
                </a:cubicBezTo>
                <a:cubicBezTo>
                  <a:pt x="73" y="34"/>
                  <a:pt x="44" y="19"/>
                  <a:pt x="46" y="20"/>
                </a:cubicBezTo>
                <a:close/>
              </a:path>
            </a:pathLst>
          </a:custGeom>
          <a:noFill/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558800" y="446088"/>
            <a:ext cx="434975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" y="0"/>
              </a:cxn>
              <a:cxn ang="0">
                <a:pos x="58" y="34"/>
              </a:cxn>
              <a:cxn ang="0">
                <a:pos x="58" y="300"/>
              </a:cxn>
              <a:cxn ang="0">
                <a:pos x="233" y="300"/>
              </a:cxn>
              <a:cxn ang="0">
                <a:pos x="274" y="270"/>
              </a:cxn>
              <a:cxn ang="0">
                <a:pos x="239" y="334"/>
              </a:cxn>
              <a:cxn ang="0">
                <a:pos x="0" y="334"/>
              </a:cxn>
              <a:cxn ang="0">
                <a:pos x="20" y="300"/>
              </a:cxn>
              <a:cxn ang="0">
                <a:pos x="20" y="34"/>
              </a:cxn>
              <a:cxn ang="0">
                <a:pos x="0" y="0"/>
              </a:cxn>
            </a:cxnLst>
            <a:rect l="0" t="0" r="r" b="b"/>
            <a:pathLst>
              <a:path w="274" h="334">
                <a:moveTo>
                  <a:pt x="0" y="0"/>
                </a:moveTo>
                <a:lnTo>
                  <a:pt x="80" y="0"/>
                </a:lnTo>
                <a:lnTo>
                  <a:pt x="58" y="34"/>
                </a:lnTo>
                <a:lnTo>
                  <a:pt x="58" y="300"/>
                </a:lnTo>
                <a:lnTo>
                  <a:pt x="233" y="300"/>
                </a:lnTo>
                <a:lnTo>
                  <a:pt x="274" y="270"/>
                </a:lnTo>
                <a:lnTo>
                  <a:pt x="239" y="334"/>
                </a:lnTo>
                <a:lnTo>
                  <a:pt x="0" y="334"/>
                </a:lnTo>
                <a:lnTo>
                  <a:pt x="20" y="300"/>
                </a:lnTo>
                <a:lnTo>
                  <a:pt x="20" y="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660400" y="449263"/>
            <a:ext cx="431800" cy="530225"/>
          </a:xfrm>
          <a:custGeom>
            <a:avLst/>
            <a:gdLst/>
            <a:ahLst/>
            <a:cxnLst>
              <a:cxn ang="0">
                <a:pos x="272" y="334"/>
              </a:cxn>
              <a:cxn ang="0">
                <a:pos x="191" y="334"/>
              </a:cxn>
              <a:cxn ang="0">
                <a:pos x="214" y="300"/>
              </a:cxn>
              <a:cxn ang="0">
                <a:pos x="214" y="34"/>
              </a:cxn>
              <a:cxn ang="0">
                <a:pos x="41" y="34"/>
              </a:cxn>
              <a:cxn ang="0">
                <a:pos x="0" y="64"/>
              </a:cxn>
              <a:cxn ang="0">
                <a:pos x="34" y="0"/>
              </a:cxn>
              <a:cxn ang="0">
                <a:pos x="272" y="0"/>
              </a:cxn>
              <a:cxn ang="0">
                <a:pos x="252" y="34"/>
              </a:cxn>
              <a:cxn ang="0">
                <a:pos x="252" y="300"/>
              </a:cxn>
              <a:cxn ang="0">
                <a:pos x="272" y="334"/>
              </a:cxn>
            </a:cxnLst>
            <a:rect l="0" t="0" r="r" b="b"/>
            <a:pathLst>
              <a:path w="272" h="334">
                <a:moveTo>
                  <a:pt x="272" y="334"/>
                </a:moveTo>
                <a:lnTo>
                  <a:pt x="191" y="334"/>
                </a:lnTo>
                <a:lnTo>
                  <a:pt x="214" y="300"/>
                </a:lnTo>
                <a:lnTo>
                  <a:pt x="214" y="34"/>
                </a:lnTo>
                <a:lnTo>
                  <a:pt x="41" y="34"/>
                </a:lnTo>
                <a:lnTo>
                  <a:pt x="0" y="64"/>
                </a:lnTo>
                <a:lnTo>
                  <a:pt x="34" y="0"/>
                </a:lnTo>
                <a:lnTo>
                  <a:pt x="272" y="0"/>
                </a:lnTo>
                <a:lnTo>
                  <a:pt x="252" y="34"/>
                </a:lnTo>
                <a:lnTo>
                  <a:pt x="252" y="300"/>
                </a:lnTo>
                <a:lnTo>
                  <a:pt x="272" y="3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chemeClr val="bg1"/>
                </a:solidFill>
                <a:cs typeface="Arial" pitchFamily="34" charset="0"/>
              </a:rPr>
              <a:t>12U-0</a:t>
            </a:r>
            <a:fld id="{6A829F23-F466-44AA-A5B9-24580D3A690E}" type="slidenum">
              <a:rPr lang="en-US" sz="1000" smtClean="0">
                <a:solidFill>
                  <a:schemeClr val="bg1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82588" indent="-382588" algn="l" defTabSz="1019175" rtl="0" eaLnBrk="1" fontAlgn="base" hangingPunct="1">
        <a:spcBef>
          <a:spcPct val="75000"/>
        </a:spcBef>
        <a:spcAft>
          <a:spcPct val="0"/>
        </a:spcAft>
        <a:buSzPct val="125000"/>
        <a:buChar char="•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960438" indent="-381000" algn="l" defTabSz="1019175" rtl="0" eaLnBrk="1" fontAlgn="base" hangingPunct="1">
        <a:spcBef>
          <a:spcPct val="50000"/>
        </a:spcBef>
        <a:spcAft>
          <a:spcPct val="0"/>
        </a:spcAft>
        <a:buSzPct val="100000"/>
        <a:buChar char="–"/>
        <a:defRPr b="1">
          <a:solidFill>
            <a:schemeClr val="bg1"/>
          </a:solidFill>
          <a:latin typeface="+mn-lt"/>
        </a:defRPr>
      </a:lvl2pPr>
      <a:lvl3pPr marL="1343025" indent="-255588" algn="l" defTabSz="1019175" rtl="0" eaLnBrk="1" fontAlgn="base" hangingPunct="1">
        <a:spcBef>
          <a:spcPct val="35000"/>
        </a:spcBef>
        <a:spcAft>
          <a:spcPct val="0"/>
        </a:spcAft>
        <a:buSzPct val="100000"/>
        <a:buChar char=" "/>
        <a:defRPr sz="1600" b="1">
          <a:solidFill>
            <a:schemeClr val="bg1"/>
          </a:solidFill>
          <a:latin typeface="+mn-lt"/>
        </a:defRPr>
      </a:lvl3pPr>
      <a:lvl4pPr marL="1722438" indent="-131763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4pPr>
      <a:lvl5pPr marL="2038350" indent="-209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5pPr>
      <a:lvl6pPr marL="2495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9527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4099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8671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1" y="2847976"/>
            <a:ext cx="8229599" cy="2596312"/>
          </a:xfrm>
        </p:spPr>
        <p:txBody>
          <a:bodyPr/>
          <a:lstStyle/>
          <a:p>
            <a:r>
              <a:rPr lang="en-US" dirty="0" smtClean="0"/>
              <a:t>Jeremy </a:t>
            </a:r>
            <a:r>
              <a:rPr lang="en-US" dirty="0" err="1" smtClean="0"/>
              <a:t>Kepner</a:t>
            </a:r>
            <a:endParaRPr lang="en-US" dirty="0" smtClean="0"/>
          </a:p>
          <a:p>
            <a:r>
              <a:rPr lang="en-US" sz="2000" dirty="0" smtClean="0"/>
              <a:t>Lecture 2: Group Theory</a:t>
            </a:r>
          </a:p>
          <a:p>
            <a:r>
              <a:rPr lang="en-US" sz="2000" dirty="0" smtClean="0"/>
              <a:t>Spreadsheets, Big Tables, and the</a:t>
            </a:r>
            <a:br>
              <a:rPr lang="en-US" sz="2000" dirty="0" smtClean="0"/>
            </a:br>
            <a:r>
              <a:rPr lang="en-US" sz="2000" dirty="0" smtClean="0"/>
              <a:t>Algebra of Associative Arrays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087294"/>
          </a:xfrm>
        </p:spPr>
        <p:txBody>
          <a:bodyPr/>
          <a:lstStyle/>
          <a:p>
            <a:r>
              <a:rPr lang="en-US" dirty="0" smtClean="0"/>
              <a:t>Signal Processing on Databases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1134" y="6359343"/>
            <a:ext cx="4673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This work is sponsored by the 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Department </a:t>
            </a:r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of the Air Force under Air Force Contract #FA8721-05-C-0002.  Opinions, interpretations, recommendations and conclusions are those of the authors and are not necessarily endorsed by the United States Government.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Associative Array Values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9492" y="1168446"/>
            <a:ext cx="7772400" cy="45227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Value requirements</a:t>
            </a: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Diverse types: integers, 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reals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, strings, …</a:t>
            </a: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Sortable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Set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Let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be an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ＭＳ Ｐゴシック" charset="0"/>
              </a:rPr>
              <a:t>infinite strict totally ordered set</a:t>
            </a: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ＭＳ Ｐゴシック" charset="0"/>
              </a:rPr>
              <a:t>Total order is an implementation (not theoretical) requirement</a:t>
            </a: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ＭＳ Ｐゴシック" charset="0"/>
              </a:rPr>
              <a:t>All values (and keys) will be drawn from this set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Allowable operations for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kumimoji="0" lang="en-US" sz="20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,v</a:t>
            </a:r>
            <a:r>
              <a:rPr kumimoji="0" lang="en-US" sz="20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  <a:sym typeface="Symbol"/>
              </a:rPr>
              <a:t>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  <a:p>
            <a:pPr marL="520700" marR="0" lvl="1" indent="0" algn="ctr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&lt;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             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=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                  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&gt;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Special symbols: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Ø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, -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, +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≤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+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	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is always true	(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+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  <a:sym typeface="Symbol"/>
              </a:rPr>
              <a:t>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618FFD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≥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-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	is always true	(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-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  <a:sym typeface="Symbol"/>
              </a:rPr>
              <a:t>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  <a:sym typeface="Symbol"/>
              </a:rPr>
              <a:t>	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Ø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	is the empty set	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(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Ø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  <a:sym typeface="Symbol"/>
              </a:rPr>
              <a:t>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)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22117" y="6392232"/>
            <a:ext cx="8231187" cy="33916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Above properties are consistent with strict totally ordered </a:t>
            </a:r>
            <a:r>
              <a:rPr lang="en-US" sz="1800" b="1" dirty="0" smtClean="0"/>
              <a:t>sets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Collision Function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f()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79462" y="1160703"/>
            <a:ext cx="8945547" cy="4522788"/>
          </a:xfrm>
          <a:prstGeom prst="rect">
            <a:avLst/>
          </a:prstGeom>
          <a:extLst/>
        </p:spPr>
        <p:txBody>
          <a:bodyPr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pPr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Collision function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f(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 can have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two contexts (</a:t>
            </a:r>
            <a:r>
              <a:rPr lang="en-US" sz="1800" kern="1200" dirty="0" smtClean="0">
                <a:solidFill>
                  <a:srgbClr val="0000FF"/>
                </a:solidFill>
                <a:sym typeface="Symbol"/>
              </a:rPr>
              <a:t> </a:t>
            </a: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three conditions (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&lt; = &gt;</a:t>
            </a: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 + 5</a:t>
            </a: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 possible outcomes (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/>
              <a:t> </a:t>
            </a:r>
            <a:r>
              <a:rPr lang="en-US" sz="18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b="0" dirty="0" smtClean="0">
                <a:solidFill>
                  <a:srgbClr val="0000FF"/>
                </a:solidFill>
              </a:rPr>
              <a:t> -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solidFill>
                  <a:srgbClr val="0000FF"/>
                </a:solidFill>
              </a:rPr>
              <a:t> +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) [or sets of these]</a:t>
            </a: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Combinations result in an enormous number of functions (~10</a:t>
            </a:r>
            <a:r>
              <a:rPr lang="en-US" sz="2000" b="0" baseline="30000" dirty="0" smtClean="0">
                <a:latin typeface="Arial" charset="0"/>
                <a:ea typeface="ＭＳ Ｐゴシック" charset="0"/>
                <a:cs typeface="ＭＳ Ｐゴシック" charset="0"/>
              </a:rPr>
              <a:t>30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) and an even greater number of associative array algebras (function pairs)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Impressive level of functionality given minimal assumptions</a:t>
            </a:r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Focus on “nice” collision functions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Keys are not used inside the function; results are single valued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No tests on special symbols</a:t>
            </a:r>
          </a:p>
          <a:p>
            <a:pPr marL="520700" lvl="1" indent="0">
              <a:lnSpc>
                <a:spcPct val="80000"/>
              </a:lnSpc>
              <a:buFontTx/>
              <a:buNone/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f(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520700" lvl="1" indent="0">
              <a:lnSpc>
                <a:spcPct val="80000"/>
              </a:lnSpc>
              <a:buFontTx/>
              <a:buNone/>
              <a:defRPr/>
            </a:pP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    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&lt;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/>
              <a:t> </a:t>
            </a:r>
            <a:r>
              <a:rPr lang="en-US" sz="18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b="0" dirty="0" smtClean="0">
                <a:solidFill>
                  <a:srgbClr val="0000FF"/>
                </a:solidFill>
              </a:rPr>
              <a:t> -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solidFill>
                  <a:srgbClr val="0000FF"/>
                </a:solidFill>
              </a:rPr>
              <a:t> +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1800" b="0" dirty="0" smtClean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520700" lvl="1" indent="0">
              <a:lnSpc>
                <a:spcPct val="80000"/>
              </a:lnSpc>
              <a:buFontTx/>
              <a:buNone/>
              <a:defRPr/>
            </a:pP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    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=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dirty="0" smtClean="0"/>
              <a:t>      </a:t>
            </a:r>
            <a:r>
              <a:rPr lang="en-US" sz="18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b="0" dirty="0" smtClean="0">
                <a:solidFill>
                  <a:srgbClr val="0000FF"/>
                </a:solidFill>
              </a:rPr>
              <a:t> -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solidFill>
                  <a:srgbClr val="0000FF"/>
                </a:solidFill>
              </a:rPr>
              <a:t> +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1800" b="0" dirty="0" smtClean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520700" lvl="1" indent="0">
              <a:lnSpc>
                <a:spcPct val="80000"/>
              </a:lnSpc>
              <a:buFontTx/>
              <a:buNone/>
              <a:defRPr/>
            </a:pP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    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&gt;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/>
              <a:t> </a:t>
            </a:r>
            <a:r>
              <a:rPr lang="en-US" sz="18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b="0" dirty="0" smtClean="0">
                <a:solidFill>
                  <a:srgbClr val="0000FF"/>
                </a:solidFill>
              </a:rPr>
              <a:t> -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solidFill>
                  <a:srgbClr val="0000FF"/>
                </a:solidFill>
              </a:rPr>
              <a:t> +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03972" y="6247999"/>
            <a:ext cx="8231187" cy="62854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Above properties are consistent with strict totally ordered </a:t>
            </a:r>
            <a:r>
              <a:rPr lang="en-US" sz="1800" b="1" dirty="0" smtClean="0"/>
              <a:t>sets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 smtClean="0"/>
              <a:t>Note: </a:t>
            </a:r>
            <a:r>
              <a:rPr lang="en-US" sz="180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dirty="0" smtClean="0">
                <a:solidFill>
                  <a:srgbClr val="0000FF"/>
                </a:solidFill>
                <a:cs typeface="Arial"/>
              </a:rPr>
              <a:t> </a:t>
            </a:r>
            <a:r>
              <a:rPr lang="en-US" sz="1800" b="1" dirty="0" smtClean="0"/>
              <a:t>is handled by </a:t>
            </a:r>
            <a:r>
              <a:rPr lang="en-US" sz="1800" dirty="0" smtClean="0">
                <a:solidFill>
                  <a:srgbClr val="0000FF"/>
                </a:solidFill>
                <a:sym typeface="Symbol"/>
              </a:rPr>
              <a:t> </a:t>
            </a:r>
            <a:r>
              <a:rPr lang="en-US" sz="1800" b="1" dirty="0" smtClean="0"/>
              <a:t>; not passed into </a:t>
            </a:r>
            <a:r>
              <a:rPr lang="en-US" sz="1800" dirty="0" smtClean="0">
                <a:solidFill>
                  <a:srgbClr val="0000FF"/>
                </a:solidFill>
              </a:rPr>
              <a:t>f()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endParaRPr lang="en-US" sz="1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1200150"/>
            <a:ext cx="9007651" cy="5740055"/>
          </a:xfrm>
        </p:spPr>
        <p:txBody>
          <a:bodyPr/>
          <a:lstStyle/>
          <a:p>
            <a:r>
              <a:rPr lang="en-US" b="0" dirty="0" smtClean="0"/>
              <a:t>Concatenation of values (or keys) can be represented by using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dirty="0" smtClean="0"/>
              <a:t> or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dirty="0" smtClean="0"/>
              <a:t> as collision function</a:t>
            </a:r>
          </a:p>
          <a:p>
            <a:pPr lvl="1"/>
            <a:r>
              <a:rPr lang="en-US" b="0" dirty="0" smtClean="0"/>
              <a:t>Requires generalizing values to sets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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lang="en-US" dirty="0" smtClean="0"/>
          </a:p>
          <a:p>
            <a:r>
              <a:rPr lang="en-US" b="0" dirty="0" smtClean="0"/>
              <a:t>Allowable operations for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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lang="en-US" dirty="0"/>
          </a:p>
          <a:p>
            <a:pPr lvl="1">
              <a:buNone/>
            </a:pPr>
            <a:r>
              <a:rPr lang="en-US" b="0" dirty="0" smtClean="0"/>
              <a:t>				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/>
              </a:rPr>
              <a:t>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/>
              <a:t>	 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/>
              </a:rPr>
              <a:t>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b="0" dirty="0" smtClean="0"/>
          </a:p>
          <a:p>
            <a:r>
              <a:rPr lang="en-US" b="0" dirty="0" smtClean="0"/>
              <a:t>Special symbols: 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Ø,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lang="en-US" dirty="0" smtClean="0"/>
          </a:p>
          <a:p>
            <a:pPr lvl="1">
              <a:buNone/>
            </a:pPr>
            <a:r>
              <a:rPr lang="en-US" b="0" dirty="0" smtClean="0"/>
              <a:t>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v 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/>
              </a:rPr>
              <a:t>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Ø = Ø </a:t>
            </a:r>
            <a:r>
              <a:rPr lang="en-US" b="0" dirty="0" smtClean="0"/>
              <a:t>	annihilator (but never reached, so identify)</a:t>
            </a:r>
          </a:p>
          <a:p>
            <a:pPr lvl="1">
              <a:buNone/>
            </a:pPr>
            <a:r>
              <a:rPr lang="en-US" b="0" dirty="0" smtClean="0"/>
              <a:t>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v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 =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 </a:t>
            </a:r>
            <a:r>
              <a:rPr lang="en-US" b="0" dirty="0" smtClean="0"/>
              <a:t>	annihilator</a:t>
            </a:r>
          </a:p>
          <a:p>
            <a:pPr lvl="1">
              <a:buNone/>
            </a:pPr>
            <a:r>
              <a:rPr lang="en-US" b="0" dirty="0" smtClean="0"/>
              <a:t>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v 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/>
              </a:rPr>
              <a:t>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 = v	 </a:t>
            </a:r>
            <a:r>
              <a:rPr lang="en-US" b="0" dirty="0" smtClean="0"/>
              <a:t>	identity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v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Ø = v</a:t>
            </a:r>
            <a:r>
              <a:rPr lang="en-US" b="0" kern="1200" dirty="0" smtClean="0">
                <a:solidFill>
                  <a:srgbClr val="0000FF"/>
                </a:solidFill>
                <a:cs typeface="Arial"/>
                <a:sym typeface="Symbol"/>
              </a:rPr>
              <a:t>	</a:t>
            </a:r>
            <a:r>
              <a:rPr lang="en-US" sz="1800" b="0" kern="1200" dirty="0" smtClean="0">
                <a:solidFill>
                  <a:schemeClr val="dk1"/>
                </a:solidFill>
                <a:cs typeface="Arial"/>
                <a:sym typeface="Symbol"/>
              </a:rPr>
              <a:t>identity</a:t>
            </a:r>
            <a:endParaRPr lang="en-US" sz="1800" b="0" dirty="0" smtClean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Possible operators: </a:t>
            </a:r>
            <a:r>
              <a:rPr lang="en-US" b="0" dirty="0" smtClean="0"/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kern="1200" dirty="0" smtClean="0">
                <a:sym typeface="Symbol"/>
              </a:rPr>
              <a:t>,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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,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kern="1200" dirty="0" smtClean="0">
                <a:sym typeface="Symbol"/>
              </a:rPr>
              <a:t>,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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</a:t>
            </a:r>
            <a:endParaRPr lang="en-US" b="0" kern="1200" dirty="0" smtClean="0">
              <a:solidFill>
                <a:schemeClr val="dk1"/>
              </a:solidFill>
              <a:cs typeface="Arial"/>
              <a:sym typeface="Symbol"/>
            </a:endParaRPr>
          </a:p>
          <a:p>
            <a:pPr lvl="1">
              <a:buNone/>
            </a:pPr>
            <a:endParaRPr lang="en-US" b="0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What About Concatenation?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13668" y="6267068"/>
            <a:ext cx="8231187" cy="65885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 smtClean="0"/>
              <a:t>Concatenating collision functions are very useful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 smtClean="0"/>
              <a:t>Can be handled by extending values to be sets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Multiply Framework</a:t>
            </a:r>
            <a:endParaRPr lang="en-US" dirty="0"/>
          </a:p>
        </p:txBody>
      </p:sp>
      <p:sp>
        <p:nvSpPr>
          <p:cNvPr id="131" name="Rectangle 2"/>
          <p:cNvSpPr txBox="1">
            <a:spLocks noChangeArrowheads="1"/>
          </p:cNvSpPr>
          <p:nvPr/>
        </p:nvSpPr>
        <p:spPr>
          <a:xfrm>
            <a:off x="724605" y="4031825"/>
            <a:ext cx="8945973" cy="2935288"/>
          </a:xfrm>
          <a:prstGeom prst="rect">
            <a:avLst/>
          </a:prstGeom>
        </p:spPr>
        <p:txBody>
          <a:bodyPr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pPr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Graphs can be represented as a sparse matrices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</a:rPr>
              <a:t>Multiply by adjacency matrix </a:t>
            </a:r>
            <a:r>
              <a:rPr lang="en-US" b="0" dirty="0" smtClean="0">
                <a:latin typeface="Arial" charset="0"/>
                <a:ea typeface="ＭＳ Ｐゴシック" charset="0"/>
                <a:sym typeface="Wingdings" charset="0"/>
              </a:rPr>
              <a:t> </a:t>
            </a:r>
            <a:r>
              <a:rPr lang="en-US" b="0" dirty="0" smtClean="0">
                <a:latin typeface="Arial" charset="0"/>
                <a:ea typeface="ＭＳ Ｐゴシック" charset="0"/>
              </a:rPr>
              <a:t>step to neighbor vertices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</a:rPr>
              <a:t>Work-efficient implementation from sparse data structures</a:t>
            </a:r>
          </a:p>
          <a:p>
            <a:pPr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Graph algorithms reduce to products on semi-rings: 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= A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 altLang="ja-JP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</a:t>
            </a:r>
            <a:r>
              <a:rPr lang="en-US" altLang="ja-JP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A</a:t>
            </a:r>
            <a:r>
              <a:rPr lang="en-US" altLang="ja-JP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sym typeface="Symbol" charset="0"/>
              </a:rPr>
              <a:t></a:t>
            </a:r>
            <a:r>
              <a:rPr lang="en-US" altLang="ja-JP" b="0" dirty="0" smtClean="0">
                <a:latin typeface="Arial" charset="0"/>
                <a:ea typeface="ＭＳ Ｐゴシック" charset="0"/>
              </a:rPr>
              <a:t> : associative, distributes over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endParaRPr lang="en-US" altLang="ja-JP" b="0" dirty="0" smtClean="0">
              <a:latin typeface="Arial" charset="0"/>
              <a:ea typeface="ＭＳ Ｐゴシック" charset="0"/>
              <a:sym typeface="Symbol" charset="0"/>
            </a:endParaRP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 altLang="ja-JP" b="0" dirty="0" smtClean="0">
                <a:latin typeface="Arial" charset="0"/>
                <a:ea typeface="ＭＳ Ｐゴシック" charset="0"/>
              </a:rPr>
              <a:t> : associative, commutative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</a:rPr>
              <a:t>Examples:    +.*         min.+           </a:t>
            </a:r>
            <a:r>
              <a:rPr lang="en-US" b="0" dirty="0" err="1" smtClean="0">
                <a:latin typeface="Arial" charset="0"/>
                <a:ea typeface="ＭＳ Ｐゴシック" charset="0"/>
              </a:rPr>
              <a:t>or.and</a:t>
            </a:r>
            <a:endParaRPr lang="en-US" b="0" dirty="0">
              <a:latin typeface="Arial" charset="0"/>
              <a:ea typeface="ＭＳ Ｐゴシック" charset="0"/>
            </a:endParaRPr>
          </a:p>
        </p:txBody>
      </p:sp>
      <p:sp>
        <p:nvSpPr>
          <p:cNvPr id="132" name="Oval 3"/>
          <p:cNvSpPr>
            <a:spLocks noChangeAspect="1" noChangeArrowheads="1"/>
          </p:cNvSpPr>
          <p:nvPr/>
        </p:nvSpPr>
        <p:spPr bwMode="auto">
          <a:xfrm>
            <a:off x="4593343" y="2066043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" name="Rectangle 4"/>
          <p:cNvSpPr>
            <a:spLocks noChangeAspect="1" noChangeArrowheads="1"/>
          </p:cNvSpPr>
          <p:nvPr/>
        </p:nvSpPr>
        <p:spPr bwMode="auto">
          <a:xfrm>
            <a:off x="4528256" y="1346906"/>
            <a:ext cx="258762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4" name="Oval 5"/>
          <p:cNvSpPr>
            <a:spLocks noChangeAspect="1" noChangeArrowheads="1"/>
          </p:cNvSpPr>
          <p:nvPr/>
        </p:nvSpPr>
        <p:spPr bwMode="auto">
          <a:xfrm>
            <a:off x="4593343" y="3048706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5" name="Oval 6"/>
          <p:cNvSpPr>
            <a:spLocks noChangeAspect="1" noChangeArrowheads="1"/>
          </p:cNvSpPr>
          <p:nvPr/>
        </p:nvSpPr>
        <p:spPr bwMode="auto">
          <a:xfrm>
            <a:off x="4593343" y="1411993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6" name="Oval 7"/>
          <p:cNvSpPr>
            <a:spLocks noChangeAspect="1" noChangeArrowheads="1"/>
          </p:cNvSpPr>
          <p:nvPr/>
        </p:nvSpPr>
        <p:spPr bwMode="auto">
          <a:xfrm>
            <a:off x="4593343" y="173901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8" name="Oval 9"/>
          <p:cNvSpPr>
            <a:spLocks noChangeAspect="1" noChangeArrowheads="1"/>
          </p:cNvSpPr>
          <p:nvPr/>
        </p:nvSpPr>
        <p:spPr bwMode="auto">
          <a:xfrm>
            <a:off x="4593343" y="2721681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9" name="Oval 10"/>
          <p:cNvSpPr>
            <a:spLocks noChangeAspect="1" noChangeArrowheads="1"/>
          </p:cNvSpPr>
          <p:nvPr/>
        </p:nvSpPr>
        <p:spPr bwMode="auto">
          <a:xfrm>
            <a:off x="4593343" y="337731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0" name="Rectangle 11"/>
          <p:cNvSpPr>
            <a:spLocks noChangeAspect="1" noChangeArrowheads="1"/>
          </p:cNvSpPr>
          <p:nvPr/>
        </p:nvSpPr>
        <p:spPr bwMode="auto">
          <a:xfrm>
            <a:off x="3536068" y="1346906"/>
            <a:ext cx="258763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" name="Text Box 12"/>
          <p:cNvSpPr txBox="1">
            <a:spLocks noChangeArrowheads="1"/>
          </p:cNvSpPr>
          <p:nvPr/>
        </p:nvSpPr>
        <p:spPr bwMode="auto">
          <a:xfrm>
            <a:off x="3485268" y="3534481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</a:rPr>
              <a:t>x</a:t>
            </a:r>
            <a:endParaRPr lang="en-US" sz="2800">
              <a:solidFill>
                <a:srgbClr val="FF0000"/>
              </a:solidFill>
              <a:latin typeface="Times" charset="0"/>
            </a:endParaRPr>
          </a:p>
        </p:txBody>
      </p:sp>
      <p:sp>
        <p:nvSpPr>
          <p:cNvPr id="142" name="Text Box 13"/>
          <p:cNvSpPr txBox="1">
            <a:spLocks noChangeArrowheads="1"/>
          </p:cNvSpPr>
          <p:nvPr/>
        </p:nvSpPr>
        <p:spPr bwMode="auto">
          <a:xfrm>
            <a:off x="4361568" y="3534481"/>
            <a:ext cx="78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>
                <a:solidFill>
                  <a:srgbClr val="FF0000"/>
                </a:solidFill>
                <a:latin typeface="Times" charset="0"/>
              </a:rPr>
              <a:t>T</a:t>
            </a:r>
            <a:r>
              <a:rPr lang="en-US" sz="2800" b="1">
                <a:solidFill>
                  <a:srgbClr val="FF0000"/>
                </a:solidFill>
                <a:latin typeface="Times" charset="0"/>
              </a:rPr>
              <a:t>x</a:t>
            </a:r>
            <a:endParaRPr lang="en-US" sz="2800">
              <a:solidFill>
                <a:srgbClr val="FF0000"/>
              </a:solidFill>
              <a:latin typeface="Times" charset="0"/>
            </a:endParaRPr>
          </a:p>
        </p:txBody>
      </p:sp>
      <p:grpSp>
        <p:nvGrpSpPr>
          <p:cNvPr id="143" name="Group 14"/>
          <p:cNvGrpSpPr>
            <a:grpSpLocks/>
          </p:cNvGrpSpPr>
          <p:nvPr/>
        </p:nvGrpSpPr>
        <p:grpSpPr bwMode="auto">
          <a:xfrm>
            <a:off x="3601156" y="1411993"/>
            <a:ext cx="136525" cy="2101850"/>
            <a:chOff x="2017" y="814"/>
            <a:chExt cx="86" cy="1324"/>
          </a:xfrm>
        </p:grpSpPr>
        <p:sp>
          <p:nvSpPr>
            <p:cNvPr id="144" name="Oval 15"/>
            <p:cNvSpPr>
              <a:spLocks noChangeAspect="1" noChangeArrowheads="1"/>
            </p:cNvSpPr>
            <p:nvPr/>
          </p:nvSpPr>
          <p:spPr bwMode="auto">
            <a:xfrm>
              <a:off x="2017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6"/>
            <p:cNvSpPr>
              <a:spLocks noChangeAspect="1" noChangeArrowheads="1"/>
            </p:cNvSpPr>
            <p:nvPr/>
          </p:nvSpPr>
          <p:spPr bwMode="auto">
            <a:xfrm>
              <a:off x="2017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7"/>
            <p:cNvSpPr>
              <a:spLocks noChangeAspect="1" noChangeArrowheads="1"/>
            </p:cNvSpPr>
            <p:nvPr/>
          </p:nvSpPr>
          <p:spPr bwMode="auto">
            <a:xfrm>
              <a:off x="2017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8"/>
            <p:cNvSpPr>
              <a:spLocks noChangeAspect="1" noChangeArrowheads="1"/>
            </p:cNvSpPr>
            <p:nvPr/>
          </p:nvSpPr>
          <p:spPr bwMode="auto">
            <a:xfrm>
              <a:off x="2017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9"/>
            <p:cNvSpPr>
              <a:spLocks noChangeAspect="1" noChangeArrowheads="1"/>
            </p:cNvSpPr>
            <p:nvPr/>
          </p:nvSpPr>
          <p:spPr bwMode="auto">
            <a:xfrm>
              <a:off x="2017" y="1433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20"/>
            <p:cNvSpPr>
              <a:spLocks noChangeAspect="1" noChangeArrowheads="1"/>
            </p:cNvSpPr>
            <p:nvPr/>
          </p:nvSpPr>
          <p:spPr bwMode="auto">
            <a:xfrm>
              <a:off x="2017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21"/>
            <p:cNvSpPr>
              <a:spLocks noChangeAspect="1" noChangeArrowheads="1"/>
            </p:cNvSpPr>
            <p:nvPr/>
          </p:nvSpPr>
          <p:spPr bwMode="auto">
            <a:xfrm>
              <a:off x="2017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37968" y="1186568"/>
            <a:ext cx="3130551" cy="2324100"/>
            <a:chOff x="6037968" y="1186568"/>
            <a:chExt cx="3130551" cy="2324100"/>
          </a:xfrm>
        </p:grpSpPr>
        <p:grpSp>
          <p:nvGrpSpPr>
            <p:cNvPr id="152" name="Group 23"/>
            <p:cNvGrpSpPr>
              <a:grpSpLocks/>
            </p:cNvGrpSpPr>
            <p:nvPr/>
          </p:nvGrpSpPr>
          <p:grpSpPr bwMode="auto">
            <a:xfrm>
              <a:off x="6128456" y="1515181"/>
              <a:ext cx="241300" cy="814388"/>
              <a:chOff x="2776" y="1167"/>
              <a:chExt cx="152" cy="513"/>
            </a:xfrm>
          </p:grpSpPr>
          <p:sp>
            <p:nvSpPr>
              <p:cNvPr id="200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1" name="Freeform 25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53" name="Group 26"/>
            <p:cNvGrpSpPr>
              <a:grpSpLocks/>
            </p:cNvGrpSpPr>
            <p:nvPr/>
          </p:nvGrpSpPr>
          <p:grpSpPr bwMode="auto">
            <a:xfrm flipH="1" flipV="1">
              <a:off x="6407856" y="1515181"/>
              <a:ext cx="241300" cy="814388"/>
              <a:chOff x="2776" y="1167"/>
              <a:chExt cx="152" cy="513"/>
            </a:xfrm>
          </p:grpSpPr>
          <p:sp>
            <p:nvSpPr>
              <p:cNvPr id="198" name="Line 27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9" name="Freeform 28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54" name="Group 29"/>
            <p:cNvGrpSpPr>
              <a:grpSpLocks/>
            </p:cNvGrpSpPr>
            <p:nvPr/>
          </p:nvGrpSpPr>
          <p:grpSpPr bwMode="auto">
            <a:xfrm>
              <a:off x="6369756" y="1294518"/>
              <a:ext cx="1233488" cy="211138"/>
              <a:chOff x="2928" y="1028"/>
              <a:chExt cx="777" cy="133"/>
            </a:xfrm>
          </p:grpSpPr>
          <p:sp>
            <p:nvSpPr>
              <p:cNvPr id="196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7" name="Freeform 3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55" name="Oval 32"/>
            <p:cNvSpPr>
              <a:spLocks noChangeAspect="1" noChangeArrowheads="1"/>
            </p:cNvSpPr>
            <p:nvPr/>
          </p:nvSpPr>
          <p:spPr bwMode="auto">
            <a:xfrm>
              <a:off x="6293556" y="1415168"/>
              <a:ext cx="190500" cy="1905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45000"/>
                </a:spcBef>
                <a:defRPr/>
              </a:pPr>
              <a:endParaRPr lang="en-US" sz="2800">
                <a:latin typeface="Verdana" charset="0"/>
              </a:endParaRPr>
            </a:p>
          </p:txBody>
        </p:sp>
        <p:grpSp>
          <p:nvGrpSpPr>
            <p:cNvPr id="156" name="Group 33"/>
            <p:cNvGrpSpPr>
              <a:grpSpLocks/>
            </p:cNvGrpSpPr>
            <p:nvPr/>
          </p:nvGrpSpPr>
          <p:grpSpPr bwMode="auto">
            <a:xfrm>
              <a:off x="6379281" y="2347031"/>
              <a:ext cx="1233488" cy="830263"/>
              <a:chOff x="2934" y="1691"/>
              <a:chExt cx="777" cy="523"/>
            </a:xfrm>
          </p:grpSpPr>
          <p:sp>
            <p:nvSpPr>
              <p:cNvPr id="194" name="Line 34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8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5" name="Freeform 35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57" name="Text Box 36"/>
            <p:cNvSpPr txBox="1">
              <a:spLocks noChangeArrowheads="1"/>
            </p:cNvSpPr>
            <p:nvPr/>
          </p:nvSpPr>
          <p:spPr bwMode="auto">
            <a:xfrm>
              <a:off x="6096706" y="1192918"/>
              <a:ext cx="2968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58" name="Text Box 37"/>
            <p:cNvSpPr txBox="1">
              <a:spLocks noChangeArrowheads="1"/>
            </p:cNvSpPr>
            <p:nvPr/>
          </p:nvSpPr>
          <p:spPr bwMode="auto">
            <a:xfrm>
              <a:off x="7614356" y="1186568"/>
              <a:ext cx="2968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9" name="Text Box 38"/>
            <p:cNvSpPr txBox="1">
              <a:spLocks noChangeArrowheads="1"/>
            </p:cNvSpPr>
            <p:nvPr/>
          </p:nvSpPr>
          <p:spPr bwMode="auto">
            <a:xfrm>
              <a:off x="6115756" y="3174118"/>
              <a:ext cx="2968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60" name="Text Box 39"/>
            <p:cNvSpPr txBox="1">
              <a:spLocks noChangeArrowheads="1"/>
            </p:cNvSpPr>
            <p:nvPr/>
          </p:nvSpPr>
          <p:spPr bwMode="auto">
            <a:xfrm>
              <a:off x="6037968" y="2177168"/>
              <a:ext cx="2968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61" name="Text Box 40"/>
            <p:cNvSpPr txBox="1">
              <a:spLocks noChangeArrowheads="1"/>
            </p:cNvSpPr>
            <p:nvPr/>
          </p:nvSpPr>
          <p:spPr bwMode="auto">
            <a:xfrm>
              <a:off x="7633406" y="2259718"/>
              <a:ext cx="2968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62" name="Oval 41"/>
            <p:cNvSpPr>
              <a:spLocks noChangeAspect="1" noChangeArrowheads="1"/>
            </p:cNvSpPr>
            <p:nvPr/>
          </p:nvSpPr>
          <p:spPr bwMode="auto">
            <a:xfrm>
              <a:off x="7512756" y="3091568"/>
              <a:ext cx="190500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42"/>
            <p:cNvSpPr>
              <a:spLocks noChangeAspect="1" noChangeArrowheads="1"/>
            </p:cNvSpPr>
            <p:nvPr/>
          </p:nvSpPr>
          <p:spPr bwMode="auto">
            <a:xfrm>
              <a:off x="7512756" y="1415168"/>
              <a:ext cx="190500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43"/>
            <p:cNvSpPr>
              <a:spLocks noChangeAspect="1" noChangeArrowheads="1"/>
            </p:cNvSpPr>
            <p:nvPr/>
          </p:nvSpPr>
          <p:spPr bwMode="auto">
            <a:xfrm>
              <a:off x="7512756" y="2253368"/>
              <a:ext cx="190500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44"/>
            <p:cNvSpPr>
              <a:spLocks noChangeAspect="1" noChangeArrowheads="1"/>
            </p:cNvSpPr>
            <p:nvPr/>
          </p:nvSpPr>
          <p:spPr bwMode="auto">
            <a:xfrm>
              <a:off x="8731956" y="2253368"/>
              <a:ext cx="190500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66" name="Group 45"/>
            <p:cNvGrpSpPr>
              <a:grpSpLocks/>
            </p:cNvGrpSpPr>
            <p:nvPr/>
          </p:nvGrpSpPr>
          <p:grpSpPr bwMode="auto">
            <a:xfrm>
              <a:off x="7627056" y="2145418"/>
              <a:ext cx="1233488" cy="211138"/>
              <a:chOff x="2928" y="1028"/>
              <a:chExt cx="777" cy="133"/>
            </a:xfrm>
          </p:grpSpPr>
          <p:sp>
            <p:nvSpPr>
              <p:cNvPr id="192" name="Line 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3" name="Freeform 4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7" name="Group 48"/>
            <p:cNvGrpSpPr>
              <a:grpSpLocks/>
            </p:cNvGrpSpPr>
            <p:nvPr/>
          </p:nvGrpSpPr>
          <p:grpSpPr bwMode="auto">
            <a:xfrm>
              <a:off x="6382456" y="2989968"/>
              <a:ext cx="1233488" cy="211138"/>
              <a:chOff x="2928" y="1028"/>
              <a:chExt cx="777" cy="133"/>
            </a:xfrm>
          </p:grpSpPr>
          <p:sp>
            <p:nvSpPr>
              <p:cNvPr id="190" name="Line 4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1" name="Freeform 5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8" name="Group 51"/>
            <p:cNvGrpSpPr>
              <a:grpSpLocks/>
            </p:cNvGrpSpPr>
            <p:nvPr/>
          </p:nvGrpSpPr>
          <p:grpSpPr bwMode="auto">
            <a:xfrm flipH="1" flipV="1">
              <a:off x="6363406" y="3199518"/>
              <a:ext cx="1233488" cy="211138"/>
              <a:chOff x="2928" y="1028"/>
              <a:chExt cx="777" cy="133"/>
            </a:xfrm>
          </p:grpSpPr>
          <p:sp>
            <p:nvSpPr>
              <p:cNvPr id="188" name="Line 52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9" name="Freeform 53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9" name="Group 54"/>
            <p:cNvGrpSpPr>
              <a:grpSpLocks/>
            </p:cNvGrpSpPr>
            <p:nvPr/>
          </p:nvGrpSpPr>
          <p:grpSpPr bwMode="auto">
            <a:xfrm flipH="1" flipV="1">
              <a:off x="6388806" y="2348618"/>
              <a:ext cx="1233488" cy="211138"/>
              <a:chOff x="2928" y="1028"/>
              <a:chExt cx="777" cy="133"/>
            </a:xfrm>
          </p:grpSpPr>
          <p:sp>
            <p:nvSpPr>
              <p:cNvPr id="186" name="Line 55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7" name="Freeform 56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70" name="Group 57"/>
            <p:cNvGrpSpPr>
              <a:grpSpLocks/>
            </p:cNvGrpSpPr>
            <p:nvPr/>
          </p:nvGrpSpPr>
          <p:grpSpPr bwMode="auto">
            <a:xfrm flipV="1">
              <a:off x="6122106" y="2378781"/>
              <a:ext cx="241300" cy="814388"/>
              <a:chOff x="2776" y="1167"/>
              <a:chExt cx="152" cy="513"/>
            </a:xfrm>
          </p:grpSpPr>
          <p:sp>
            <p:nvSpPr>
              <p:cNvPr id="184" name="Line 5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5" name="Freeform 59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71" name="Group 60"/>
            <p:cNvGrpSpPr>
              <a:grpSpLocks/>
            </p:cNvGrpSpPr>
            <p:nvPr/>
          </p:nvGrpSpPr>
          <p:grpSpPr bwMode="auto">
            <a:xfrm flipH="1" flipV="1">
              <a:off x="7614356" y="1515181"/>
              <a:ext cx="241300" cy="814388"/>
              <a:chOff x="2776" y="1167"/>
              <a:chExt cx="152" cy="513"/>
            </a:xfrm>
          </p:grpSpPr>
          <p:sp>
            <p:nvSpPr>
              <p:cNvPr id="182" name="Line 61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3" name="Freeform 62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72" name="Group 63"/>
            <p:cNvGrpSpPr>
              <a:grpSpLocks/>
            </p:cNvGrpSpPr>
            <p:nvPr/>
          </p:nvGrpSpPr>
          <p:grpSpPr bwMode="auto">
            <a:xfrm>
              <a:off x="7603243" y="2337506"/>
              <a:ext cx="1212850" cy="862013"/>
              <a:chOff x="3696" y="1680"/>
              <a:chExt cx="764" cy="543"/>
            </a:xfrm>
          </p:grpSpPr>
          <p:sp>
            <p:nvSpPr>
              <p:cNvPr id="180" name="Line 64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095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 65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73" name="Group 66"/>
            <p:cNvGrpSpPr>
              <a:grpSpLocks/>
            </p:cNvGrpSpPr>
            <p:nvPr/>
          </p:nvGrpSpPr>
          <p:grpSpPr bwMode="auto">
            <a:xfrm>
              <a:off x="7636581" y="1519943"/>
              <a:ext cx="1212850" cy="862013"/>
              <a:chOff x="3726" y="1170"/>
              <a:chExt cx="764" cy="543"/>
            </a:xfrm>
          </p:grpSpPr>
          <p:sp>
            <p:nvSpPr>
              <p:cNvPr id="178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9" name="Freeform 68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74" name="Text Box 69"/>
            <p:cNvSpPr txBox="1">
              <a:spLocks noChangeArrowheads="1"/>
            </p:cNvSpPr>
            <p:nvPr/>
          </p:nvSpPr>
          <p:spPr bwMode="auto">
            <a:xfrm>
              <a:off x="7601656" y="3167768"/>
              <a:ext cx="2968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75" name="Text Box 70"/>
            <p:cNvSpPr txBox="1">
              <a:spLocks noChangeArrowheads="1"/>
            </p:cNvSpPr>
            <p:nvPr/>
          </p:nvSpPr>
          <p:spPr bwMode="auto">
            <a:xfrm>
              <a:off x="8871656" y="2183518"/>
              <a:ext cx="2968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76" name="Oval 71"/>
            <p:cNvSpPr>
              <a:spLocks noChangeAspect="1" noChangeArrowheads="1"/>
            </p:cNvSpPr>
            <p:nvPr/>
          </p:nvSpPr>
          <p:spPr bwMode="auto">
            <a:xfrm>
              <a:off x="6293556" y="2253368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72"/>
            <p:cNvSpPr>
              <a:spLocks noChangeAspect="1" noChangeArrowheads="1"/>
            </p:cNvSpPr>
            <p:nvPr/>
          </p:nvSpPr>
          <p:spPr bwMode="auto">
            <a:xfrm>
              <a:off x="6293556" y="3091568"/>
              <a:ext cx="190500" cy="1905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84968" y="1346906"/>
            <a:ext cx="2230438" cy="2233612"/>
            <a:chOff x="1084968" y="1346906"/>
            <a:chExt cx="2230438" cy="2233612"/>
          </a:xfrm>
        </p:grpSpPr>
        <p:sp>
          <p:nvSpPr>
            <p:cNvPr id="203" name="Oval 74"/>
            <p:cNvSpPr>
              <a:spLocks noChangeAspect="1" noChangeArrowheads="1"/>
            </p:cNvSpPr>
            <p:nvPr/>
          </p:nvSpPr>
          <p:spPr bwMode="auto">
            <a:xfrm>
              <a:off x="1150056" y="2066043"/>
              <a:ext cx="136525" cy="13652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Rectangle 75"/>
            <p:cNvSpPr>
              <a:spLocks noChangeAspect="1" noChangeArrowheads="1"/>
            </p:cNvSpPr>
            <p:nvPr/>
          </p:nvSpPr>
          <p:spPr bwMode="auto">
            <a:xfrm>
              <a:off x="1084968" y="1346906"/>
              <a:ext cx="2230438" cy="223361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76"/>
            <p:cNvSpPr>
              <a:spLocks noChangeAspect="1" noChangeArrowheads="1"/>
            </p:cNvSpPr>
            <p:nvPr/>
          </p:nvSpPr>
          <p:spPr bwMode="auto">
            <a:xfrm>
              <a:off x="1150056" y="3048706"/>
              <a:ext cx="136525" cy="13652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77"/>
            <p:cNvSpPr>
              <a:spLocks noChangeAspect="1" noChangeArrowheads="1"/>
            </p:cNvSpPr>
            <p:nvPr/>
          </p:nvSpPr>
          <p:spPr bwMode="auto">
            <a:xfrm>
              <a:off x="1477081" y="3048706"/>
              <a:ext cx="136525" cy="13652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78"/>
            <p:cNvSpPr>
              <a:spLocks noChangeAspect="1" noChangeArrowheads="1"/>
            </p:cNvSpPr>
            <p:nvPr/>
          </p:nvSpPr>
          <p:spPr bwMode="auto">
            <a:xfrm>
              <a:off x="1804106" y="3048706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79"/>
            <p:cNvSpPr>
              <a:spLocks noChangeAspect="1" noChangeArrowheads="1"/>
            </p:cNvSpPr>
            <p:nvPr/>
          </p:nvSpPr>
          <p:spPr bwMode="auto">
            <a:xfrm>
              <a:off x="2132718" y="3048706"/>
              <a:ext cx="136525" cy="13652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80"/>
            <p:cNvSpPr>
              <a:spLocks noChangeAspect="1" noChangeArrowheads="1"/>
            </p:cNvSpPr>
            <p:nvPr/>
          </p:nvSpPr>
          <p:spPr bwMode="auto">
            <a:xfrm>
              <a:off x="2459743" y="3048706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82"/>
            <p:cNvSpPr>
              <a:spLocks noChangeAspect="1" noChangeArrowheads="1"/>
            </p:cNvSpPr>
            <p:nvPr/>
          </p:nvSpPr>
          <p:spPr bwMode="auto">
            <a:xfrm>
              <a:off x="3115381" y="3048706"/>
              <a:ext cx="136525" cy="13652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84"/>
            <p:cNvSpPr>
              <a:spLocks noChangeAspect="1" noChangeArrowheads="1"/>
            </p:cNvSpPr>
            <p:nvPr/>
          </p:nvSpPr>
          <p:spPr bwMode="auto">
            <a:xfrm>
              <a:off x="1804106" y="1411993"/>
              <a:ext cx="136525" cy="13652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85"/>
            <p:cNvSpPr>
              <a:spLocks noChangeAspect="1" noChangeArrowheads="1"/>
            </p:cNvSpPr>
            <p:nvPr/>
          </p:nvSpPr>
          <p:spPr bwMode="auto">
            <a:xfrm>
              <a:off x="2132718" y="1411993"/>
              <a:ext cx="136525" cy="136525"/>
            </a:xfrm>
            <a:prstGeom prst="ellipse">
              <a:avLst/>
            </a:prstGeom>
            <a:solidFill>
              <a:srgbClr val="00AE00"/>
            </a:solidFill>
            <a:ln w="12700">
              <a:solidFill>
                <a:srgbClr val="00AE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86"/>
            <p:cNvSpPr>
              <a:spLocks noChangeAspect="1" noChangeArrowheads="1"/>
            </p:cNvSpPr>
            <p:nvPr/>
          </p:nvSpPr>
          <p:spPr bwMode="auto">
            <a:xfrm>
              <a:off x="2459743" y="1411993"/>
              <a:ext cx="136525" cy="13652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87"/>
            <p:cNvSpPr>
              <a:spLocks noChangeAspect="1" noChangeArrowheads="1"/>
            </p:cNvSpPr>
            <p:nvPr/>
          </p:nvSpPr>
          <p:spPr bwMode="auto">
            <a:xfrm>
              <a:off x="2786768" y="1411993"/>
              <a:ext cx="136525" cy="13652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88"/>
            <p:cNvSpPr>
              <a:spLocks noChangeAspect="1" noChangeArrowheads="1"/>
            </p:cNvSpPr>
            <p:nvPr/>
          </p:nvSpPr>
          <p:spPr bwMode="auto">
            <a:xfrm>
              <a:off x="3115381" y="1411993"/>
              <a:ext cx="136525" cy="13652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89"/>
            <p:cNvSpPr>
              <a:spLocks noChangeAspect="1" noChangeArrowheads="1"/>
            </p:cNvSpPr>
            <p:nvPr/>
          </p:nvSpPr>
          <p:spPr bwMode="auto">
            <a:xfrm>
              <a:off x="1150056" y="1739018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Oval 91"/>
            <p:cNvSpPr>
              <a:spLocks noChangeAspect="1" noChangeArrowheads="1"/>
            </p:cNvSpPr>
            <p:nvPr/>
          </p:nvSpPr>
          <p:spPr bwMode="auto">
            <a:xfrm>
              <a:off x="1804106" y="1739018"/>
              <a:ext cx="136525" cy="13652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Oval 92"/>
            <p:cNvSpPr>
              <a:spLocks noChangeAspect="1" noChangeArrowheads="1"/>
            </p:cNvSpPr>
            <p:nvPr/>
          </p:nvSpPr>
          <p:spPr bwMode="auto">
            <a:xfrm>
              <a:off x="2132718" y="1739018"/>
              <a:ext cx="136525" cy="13652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Oval 93"/>
            <p:cNvSpPr>
              <a:spLocks noChangeAspect="1" noChangeArrowheads="1"/>
            </p:cNvSpPr>
            <p:nvPr/>
          </p:nvSpPr>
          <p:spPr bwMode="auto">
            <a:xfrm>
              <a:off x="2786768" y="1739018"/>
              <a:ext cx="136525" cy="13652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Oval 94"/>
            <p:cNvSpPr>
              <a:spLocks noChangeAspect="1" noChangeArrowheads="1"/>
            </p:cNvSpPr>
            <p:nvPr/>
          </p:nvSpPr>
          <p:spPr bwMode="auto">
            <a:xfrm>
              <a:off x="1477081" y="2066043"/>
              <a:ext cx="136525" cy="13652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Oval 96"/>
            <p:cNvSpPr>
              <a:spLocks noChangeAspect="1" noChangeArrowheads="1"/>
            </p:cNvSpPr>
            <p:nvPr/>
          </p:nvSpPr>
          <p:spPr bwMode="auto">
            <a:xfrm>
              <a:off x="2132718" y="2066043"/>
              <a:ext cx="136525" cy="136525"/>
            </a:xfrm>
            <a:prstGeom prst="ellipse">
              <a:avLst/>
            </a:prstGeom>
            <a:solidFill>
              <a:srgbClr val="00AE00"/>
            </a:solidFill>
            <a:ln w="12700">
              <a:solidFill>
                <a:srgbClr val="00AE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" name="Oval 97"/>
            <p:cNvSpPr>
              <a:spLocks noChangeAspect="1" noChangeArrowheads="1"/>
            </p:cNvSpPr>
            <p:nvPr/>
          </p:nvSpPr>
          <p:spPr bwMode="auto">
            <a:xfrm>
              <a:off x="2459743" y="2066043"/>
              <a:ext cx="136525" cy="13652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7" name="Oval 98"/>
            <p:cNvSpPr>
              <a:spLocks noChangeAspect="1" noChangeArrowheads="1"/>
            </p:cNvSpPr>
            <p:nvPr/>
          </p:nvSpPr>
          <p:spPr bwMode="auto">
            <a:xfrm>
              <a:off x="2786768" y="206604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8" name="Oval 99"/>
            <p:cNvSpPr>
              <a:spLocks noChangeAspect="1" noChangeArrowheads="1"/>
            </p:cNvSpPr>
            <p:nvPr/>
          </p:nvSpPr>
          <p:spPr bwMode="auto">
            <a:xfrm>
              <a:off x="3115381" y="206604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9" name="Oval 100"/>
            <p:cNvSpPr>
              <a:spLocks noChangeAspect="1" noChangeArrowheads="1"/>
            </p:cNvSpPr>
            <p:nvPr/>
          </p:nvSpPr>
          <p:spPr bwMode="auto">
            <a:xfrm>
              <a:off x="1150056" y="2394656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0" name="Oval 101"/>
            <p:cNvSpPr>
              <a:spLocks noChangeAspect="1" noChangeArrowheads="1"/>
            </p:cNvSpPr>
            <p:nvPr/>
          </p:nvSpPr>
          <p:spPr bwMode="auto">
            <a:xfrm>
              <a:off x="1477081" y="2394656"/>
              <a:ext cx="136525" cy="13652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2" name="Oval 103"/>
            <p:cNvSpPr>
              <a:spLocks noChangeAspect="1" noChangeArrowheads="1"/>
            </p:cNvSpPr>
            <p:nvPr/>
          </p:nvSpPr>
          <p:spPr bwMode="auto">
            <a:xfrm>
              <a:off x="2459743" y="2394656"/>
              <a:ext cx="136525" cy="13652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3" name="Oval 104"/>
            <p:cNvSpPr>
              <a:spLocks noChangeAspect="1" noChangeArrowheads="1"/>
            </p:cNvSpPr>
            <p:nvPr/>
          </p:nvSpPr>
          <p:spPr bwMode="auto">
            <a:xfrm>
              <a:off x="2786768" y="2394656"/>
              <a:ext cx="136525" cy="13652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4" name="Oval 105"/>
            <p:cNvSpPr>
              <a:spLocks noChangeAspect="1" noChangeArrowheads="1"/>
            </p:cNvSpPr>
            <p:nvPr/>
          </p:nvSpPr>
          <p:spPr bwMode="auto">
            <a:xfrm>
              <a:off x="3115381" y="2394656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" name="Oval 106"/>
            <p:cNvSpPr>
              <a:spLocks noChangeAspect="1" noChangeArrowheads="1"/>
            </p:cNvSpPr>
            <p:nvPr/>
          </p:nvSpPr>
          <p:spPr bwMode="auto">
            <a:xfrm>
              <a:off x="1150056" y="2721681"/>
              <a:ext cx="136525" cy="13652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" name="Oval 107"/>
            <p:cNvSpPr>
              <a:spLocks noChangeAspect="1" noChangeArrowheads="1"/>
            </p:cNvSpPr>
            <p:nvPr/>
          </p:nvSpPr>
          <p:spPr bwMode="auto">
            <a:xfrm>
              <a:off x="1477081" y="2721681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" name="Oval 108"/>
            <p:cNvSpPr>
              <a:spLocks noChangeAspect="1" noChangeArrowheads="1"/>
            </p:cNvSpPr>
            <p:nvPr/>
          </p:nvSpPr>
          <p:spPr bwMode="auto">
            <a:xfrm>
              <a:off x="1804106" y="2721681"/>
              <a:ext cx="136525" cy="13652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" name="Oval 109"/>
            <p:cNvSpPr>
              <a:spLocks noChangeAspect="1" noChangeArrowheads="1"/>
            </p:cNvSpPr>
            <p:nvPr/>
          </p:nvSpPr>
          <p:spPr bwMode="auto">
            <a:xfrm>
              <a:off x="2132718" y="2721681"/>
              <a:ext cx="136525" cy="13652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0" name="Oval 111"/>
            <p:cNvSpPr>
              <a:spLocks noChangeAspect="1" noChangeArrowheads="1"/>
            </p:cNvSpPr>
            <p:nvPr/>
          </p:nvSpPr>
          <p:spPr bwMode="auto">
            <a:xfrm>
              <a:off x="3115381" y="2721681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1" name="Oval 112"/>
            <p:cNvSpPr>
              <a:spLocks noChangeAspect="1" noChangeArrowheads="1"/>
            </p:cNvSpPr>
            <p:nvPr/>
          </p:nvSpPr>
          <p:spPr bwMode="auto">
            <a:xfrm>
              <a:off x="1150056" y="3377318"/>
              <a:ext cx="136525" cy="13652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2" name="Oval 113"/>
            <p:cNvSpPr>
              <a:spLocks noChangeAspect="1" noChangeArrowheads="1"/>
            </p:cNvSpPr>
            <p:nvPr/>
          </p:nvSpPr>
          <p:spPr bwMode="auto">
            <a:xfrm>
              <a:off x="1477081" y="3377318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3" name="Oval 114"/>
            <p:cNvSpPr>
              <a:spLocks noChangeAspect="1" noChangeArrowheads="1"/>
            </p:cNvSpPr>
            <p:nvPr/>
          </p:nvSpPr>
          <p:spPr bwMode="auto">
            <a:xfrm>
              <a:off x="1804106" y="3377318"/>
              <a:ext cx="136525" cy="13652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4" name="Oval 115"/>
            <p:cNvSpPr>
              <a:spLocks noChangeAspect="1" noChangeArrowheads="1"/>
            </p:cNvSpPr>
            <p:nvPr/>
          </p:nvSpPr>
          <p:spPr bwMode="auto">
            <a:xfrm>
              <a:off x="2132718" y="3377318"/>
              <a:ext cx="136525" cy="13652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" name="Oval 116"/>
            <p:cNvSpPr>
              <a:spLocks noChangeAspect="1" noChangeArrowheads="1"/>
            </p:cNvSpPr>
            <p:nvPr/>
          </p:nvSpPr>
          <p:spPr bwMode="auto">
            <a:xfrm>
              <a:off x="2786768" y="3377318"/>
              <a:ext cx="136525" cy="13652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47" name="Text Box 118"/>
          <p:cNvSpPr txBox="1">
            <a:spLocks noChangeArrowheads="1"/>
          </p:cNvSpPr>
          <p:nvPr/>
        </p:nvSpPr>
        <p:spPr bwMode="auto">
          <a:xfrm>
            <a:off x="1799343" y="3474156"/>
            <a:ext cx="63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3200" b="1" dirty="0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 dirty="0">
                <a:solidFill>
                  <a:srgbClr val="FF0000"/>
                </a:solidFill>
                <a:latin typeface="Times" charset="0"/>
              </a:rPr>
              <a:t>T</a:t>
            </a:r>
          </a:p>
        </p:txBody>
      </p:sp>
      <p:sp>
        <p:nvSpPr>
          <p:cNvPr id="248" name="Text Box 119"/>
          <p:cNvSpPr txBox="1">
            <a:spLocks noChangeArrowheads="1"/>
          </p:cNvSpPr>
          <p:nvPr/>
        </p:nvSpPr>
        <p:spPr bwMode="auto">
          <a:xfrm>
            <a:off x="3904368" y="217716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  <a:sym typeface="Wingdings" charset="0"/>
              </a:rPr>
              <a:t>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1266825"/>
            <a:ext cx="9007651" cy="3009900"/>
          </a:xfrm>
        </p:spPr>
        <p:txBody>
          <a:bodyPr/>
          <a:lstStyle/>
          <a:p>
            <a:r>
              <a:rPr lang="en-US" dirty="0" smtClean="0"/>
              <a:t>Associative arrays can be constructed from a few definitions</a:t>
            </a:r>
          </a:p>
          <a:p>
            <a:r>
              <a:rPr lang="en-US" dirty="0" smtClean="0"/>
              <a:t>Similar to linear algebra, but applicable to a wider range of data</a:t>
            </a:r>
            <a:endParaRPr lang="en-US" dirty="0"/>
          </a:p>
          <a:p>
            <a:r>
              <a:rPr lang="en-US" dirty="0" smtClean="0"/>
              <a:t>Key questions</a:t>
            </a:r>
          </a:p>
          <a:p>
            <a:pPr lvl="1"/>
            <a:r>
              <a:rPr lang="en-US" dirty="0" smtClean="0"/>
              <a:t>Which linear algebra properties do apply to associative arrays (intuitive)</a:t>
            </a:r>
          </a:p>
          <a:p>
            <a:pPr lvl="1"/>
            <a:r>
              <a:rPr lang="en-US" dirty="0" smtClean="0"/>
              <a:t>Which linear algebra properties do not apply to associative arrays (watch out)</a:t>
            </a:r>
          </a:p>
          <a:p>
            <a:pPr lvl="1"/>
            <a:r>
              <a:rPr lang="en-US" dirty="0" smtClean="0"/>
              <a:t>Which associative array properties do not apply to linear algebra (new)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Questions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3965314" y="4462448"/>
            <a:ext cx="3918418" cy="2436628"/>
          </a:xfrm>
          <a:prstGeom prst="ellipse">
            <a:avLst/>
          </a:prstGeom>
          <a:solidFill>
            <a:schemeClr val="accent2">
              <a:alpha val="6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Linear</a:t>
            </a:r>
          </a:p>
          <a:p>
            <a:pPr algn="r"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Algebra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116509" y="6025653"/>
            <a:ext cx="1282972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watch out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853886" y="4450503"/>
            <a:ext cx="3918418" cy="2436628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 dirty="0"/>
          </a:p>
          <a:p>
            <a:pPr algn="l"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Associative</a:t>
            </a:r>
          </a:p>
          <a:p>
            <a:pPr algn="l"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Arrays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325972" y="6061485"/>
            <a:ext cx="1090612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intuitive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473063" y="6025653"/>
            <a:ext cx="654595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new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Group Theory</a:t>
            </a:r>
          </a:p>
          <a:p>
            <a:pPr lvl="1"/>
            <a:r>
              <a:rPr lang="en-US" dirty="0" smtClean="0"/>
              <a:t>Binary operators</a:t>
            </a:r>
          </a:p>
          <a:p>
            <a:pPr lvl="1"/>
            <a:r>
              <a:rPr lang="en-US" dirty="0" smtClean="0"/>
              <a:t>Commutative </a:t>
            </a:r>
            <a:r>
              <a:rPr lang="en-US" dirty="0" err="1" smtClean="0"/>
              <a:t>monoids</a:t>
            </a:r>
            <a:endParaRPr lang="en-US" dirty="0" smtClean="0"/>
          </a:p>
          <a:p>
            <a:pPr lvl="1"/>
            <a:r>
              <a:rPr lang="en-US" dirty="0" err="1" smtClean="0"/>
              <a:t>Semirings</a:t>
            </a:r>
            <a:endParaRPr lang="en-US" dirty="0" smtClean="0"/>
          </a:p>
          <a:p>
            <a:pPr lvl="1"/>
            <a:r>
              <a:rPr lang="en-US" dirty="0" err="1" smtClean="0"/>
              <a:t>Feld</a:t>
            </a:r>
            <a:endParaRPr lang="en-US" dirty="0" smtClean="0"/>
          </a:p>
          <a:p>
            <a:r>
              <a:rPr lang="en-US" dirty="0" smtClean="0"/>
              <a:t>Vector Space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269178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Roadmap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1066823" y="5685551"/>
            <a:ext cx="8494893" cy="1354289"/>
          </a:xfrm>
          <a:prstGeom prst="rect">
            <a:avLst/>
          </a:prstGeom>
          <a:solidFill>
            <a:srgbClr val="AED9FF"/>
          </a:solidFill>
          <a:ln w="9525" cmpd="sng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Begin with a few definitions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Expand into many operators; reduce to well behaved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Expand into many operator pairs; reduce to well behaved</a:t>
            </a:r>
          </a:p>
        </p:txBody>
      </p:sp>
      <p:graphicFrame>
        <p:nvGraphicFramePr>
          <p:cNvPr id="12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666104"/>
              </p:ext>
            </p:extLst>
          </p:nvPr>
        </p:nvGraphicFramePr>
        <p:xfrm>
          <a:off x="487387" y="1208793"/>
          <a:ext cx="8905875" cy="443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Straight Connector 5"/>
          <p:cNvCxnSpPr>
            <a:cxnSpLocks noChangeShapeType="1"/>
          </p:cNvCxnSpPr>
          <p:nvPr/>
        </p:nvCxnSpPr>
        <p:spPr bwMode="auto">
          <a:xfrm>
            <a:off x="2132037" y="1407231"/>
            <a:ext cx="0" cy="305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6"/>
          <p:cNvCxnSpPr>
            <a:cxnSpLocks noChangeShapeType="1"/>
          </p:cNvCxnSpPr>
          <p:nvPr/>
        </p:nvCxnSpPr>
        <p:spPr bwMode="auto">
          <a:xfrm>
            <a:off x="5207024" y="1399293"/>
            <a:ext cx="0" cy="305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7"/>
          <p:cNvCxnSpPr>
            <a:cxnSpLocks noChangeShapeType="1"/>
          </p:cNvCxnSpPr>
          <p:nvPr/>
        </p:nvCxnSpPr>
        <p:spPr bwMode="auto">
          <a:xfrm>
            <a:off x="8231212" y="1391356"/>
            <a:ext cx="0" cy="305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4764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70868" y="280248"/>
            <a:ext cx="7989241" cy="925921"/>
          </a:xfrm>
        </p:spPr>
        <p:txBody>
          <a:bodyPr/>
          <a:lstStyle/>
          <a:p>
            <a:r>
              <a:rPr lang="en-US" dirty="0" smtClean="0"/>
              <a:t>Including Concatenation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87387" y="1208793"/>
            <a:ext cx="8905875" cy="4438650"/>
            <a:chOff x="106363" y="809625"/>
            <a:chExt cx="8905875" cy="4438650"/>
          </a:xfrm>
        </p:grpSpPr>
        <p:graphicFrame>
          <p:nvGraphicFramePr>
            <p:cNvPr id="21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73863192"/>
                </p:ext>
              </p:extLst>
            </p:nvPr>
          </p:nvGraphicFramePr>
          <p:xfrm>
            <a:off x="106363" y="809625"/>
            <a:ext cx="8905875" cy="4438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22" name="Straight Connector 5"/>
            <p:cNvCxnSpPr>
              <a:cxnSpLocks noChangeShapeType="1"/>
            </p:cNvCxnSpPr>
            <p:nvPr/>
          </p:nvCxnSpPr>
          <p:spPr bwMode="auto">
            <a:xfrm>
              <a:off x="1751013" y="1008063"/>
              <a:ext cx="0" cy="3057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6"/>
            <p:cNvCxnSpPr>
              <a:cxnSpLocks noChangeShapeType="1"/>
            </p:cNvCxnSpPr>
            <p:nvPr/>
          </p:nvCxnSpPr>
          <p:spPr bwMode="auto">
            <a:xfrm>
              <a:off x="4826000" y="1000125"/>
              <a:ext cx="0" cy="3057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7"/>
            <p:cNvCxnSpPr>
              <a:cxnSpLocks noChangeShapeType="1"/>
            </p:cNvCxnSpPr>
            <p:nvPr/>
          </p:nvCxnSpPr>
          <p:spPr bwMode="auto">
            <a:xfrm>
              <a:off x="7850188" y="992188"/>
              <a:ext cx="0" cy="3057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066825" y="5685546"/>
            <a:ext cx="7772400" cy="828120"/>
          </a:xfrm>
          <a:prstGeom prst="rect">
            <a:avLst/>
          </a:prstGeom>
          <a:solidFill>
            <a:srgbClr val="AED9FF"/>
          </a:solidFill>
          <a:ln w="9525" cmpd="sng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Including concatenation operators expands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semirings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Doesn’t expand vector semi-space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and Commutative Operators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5148279" y="1310894"/>
            <a:ext cx="4740024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000" b="0" dirty="0" smtClean="0"/>
              <a:t>Associative</a:t>
            </a:r>
          </a:p>
          <a:p>
            <a:pPr marL="520700" lvl="1" indent="0" algn="ctr">
              <a:lnSpc>
                <a:spcPct val="80000"/>
              </a:lnSpc>
              <a:buFontTx/>
              <a:buNone/>
              <a:defRPr/>
            </a:pPr>
            <a:r>
              <a:rPr lang="en-US" sz="2000" b="0" dirty="0" smtClean="0">
                <a:solidFill>
                  <a:srgbClr val="0000FF"/>
                </a:solidFill>
              </a:rPr>
              <a:t>(v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)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</a:rPr>
              <a:t> =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(v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</a:rPr>
              <a:t>)</a:t>
            </a:r>
            <a:endParaRPr lang="en-US" sz="2000" b="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en-US" sz="2000" b="0" dirty="0" smtClean="0"/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/>
              <a:t>18 associative operators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err="1" smtClean="0"/>
              <a:t>Semigroups</a:t>
            </a:r>
            <a:endParaRPr lang="en-US" sz="2000" b="0" dirty="0" smtClean="0"/>
          </a:p>
          <a:p>
            <a:pPr lvl="1">
              <a:lnSpc>
                <a:spcPct val="80000"/>
              </a:lnSpc>
              <a:defRPr/>
            </a:pPr>
            <a:r>
              <a:rPr lang="en-US" sz="2000" b="0" dirty="0" smtClean="0"/>
              <a:t>Groups w/o</a:t>
            </a:r>
            <a:r>
              <a:rPr lang="en-US" sz="2000" b="0" dirty="0"/>
              <a:t> </a:t>
            </a:r>
            <a:r>
              <a:rPr lang="en-US" sz="2000" b="0" dirty="0" smtClean="0"/>
              <a:t>inverses</a:t>
            </a:r>
            <a:endParaRPr lang="en-US" sz="2000" b="0" dirty="0"/>
          </a:p>
          <a:p>
            <a:pPr>
              <a:lnSpc>
                <a:spcPct val="80000"/>
              </a:lnSpc>
              <a:defRPr/>
            </a:pPr>
            <a:endParaRPr lang="en-US" sz="2000" b="0" dirty="0" smtClean="0"/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/>
              <a:t>Commutative</a:t>
            </a:r>
          </a:p>
          <a:p>
            <a:pPr marL="520700" lvl="1" indent="0" algn="ctr">
              <a:lnSpc>
                <a:spcPct val="80000"/>
              </a:lnSpc>
              <a:buFontTx/>
              <a:buNone/>
              <a:defRPr/>
            </a:pP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 =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endParaRPr lang="en-US" sz="2000" b="0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en-US" sz="2000" b="0" dirty="0" smtClean="0"/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/>
              <a:t>14 associative &amp; commutative operators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smtClean="0"/>
              <a:t>Removes </a:t>
            </a:r>
            <a:r>
              <a:rPr lang="en-US" sz="2000" b="0" dirty="0" smtClean="0">
                <a:solidFill>
                  <a:schemeClr val="bg2"/>
                </a:solidFill>
              </a:rPr>
              <a:t>left</a:t>
            </a:r>
            <a:r>
              <a:rPr lang="en-US" sz="2000" b="0" dirty="0" smtClean="0"/>
              <a:t> and </a:t>
            </a:r>
            <a:r>
              <a:rPr lang="en-US" sz="2000" b="0" dirty="0" smtClean="0">
                <a:solidFill>
                  <a:srgbClr val="919191"/>
                </a:solidFill>
              </a:rPr>
              <a:t>right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err="1" smtClean="0"/>
              <a:t>Abelian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Semigroups</a:t>
            </a:r>
            <a:endParaRPr lang="en-US" sz="2000" b="0" dirty="0" smtClean="0"/>
          </a:p>
          <a:p>
            <a:pPr lvl="1">
              <a:lnSpc>
                <a:spcPct val="80000"/>
              </a:lnSpc>
              <a:defRPr/>
            </a:pPr>
            <a:r>
              <a:rPr lang="en-US" sz="2000" b="0" dirty="0" err="1" smtClean="0"/>
              <a:t>Abelian</a:t>
            </a:r>
            <a:r>
              <a:rPr lang="en-US" sz="2000" b="0" dirty="0" smtClean="0"/>
              <a:t> Groups w/o</a:t>
            </a:r>
            <a:r>
              <a:rPr lang="en-US" sz="2000" b="0" dirty="0"/>
              <a:t> </a:t>
            </a:r>
            <a:r>
              <a:rPr lang="en-US" sz="2000" b="0" dirty="0" smtClean="0"/>
              <a:t>inverses</a:t>
            </a:r>
          </a:p>
          <a:p>
            <a:pPr>
              <a:lnSpc>
                <a:spcPct val="80000"/>
              </a:lnSpc>
              <a:defRPr/>
            </a:pPr>
            <a:endParaRPr lang="en-US" sz="2000" b="0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046388"/>
              </p:ext>
            </p:extLst>
          </p:nvPr>
        </p:nvGraphicFramePr>
        <p:xfrm>
          <a:off x="274654" y="1206067"/>
          <a:ext cx="4627562" cy="5507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976"/>
                <a:gridCol w="1380701"/>
                <a:gridCol w="838283"/>
                <a:gridCol w="801301"/>
                <a:gridCol w="801301"/>
              </a:tblGrid>
              <a:tr h="340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Operator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</a:t>
                      </a:r>
                      <a:endPara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 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= 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&gt;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left</a:t>
                      </a:r>
                      <a:endParaRPr lang="en-US" sz="1800" b="0" i="0" u="none" strike="noStrike" baseline="-25000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left</a:t>
                      </a:r>
                      <a:endParaRPr lang="en-US" sz="1800" b="0" i="0" u="none" strike="noStrike" baseline="-25000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41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42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919191"/>
                          </a:solidFill>
                          <a:effectLst/>
                          <a:latin typeface="Arial"/>
                        </a:rPr>
                        <a:t>43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right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919191"/>
                          </a:solidFill>
                          <a:effectLst/>
                          <a:latin typeface="Arial"/>
                        </a:rPr>
                        <a:t>44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right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86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96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aseline="-250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127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147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148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169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170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199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 smtClean="0"/>
              <a:t>14 x 14 = 196 Pairs of </a:t>
            </a:r>
            <a:r>
              <a:rPr lang="en-US" b="0" dirty="0" err="1" smtClean="0"/>
              <a:t>Abelian</a:t>
            </a:r>
            <a:r>
              <a:rPr lang="en-US" b="0" dirty="0" smtClean="0"/>
              <a:t> </a:t>
            </a:r>
            <a:r>
              <a:rPr lang="en-US" b="0" dirty="0" err="1" smtClean="0"/>
              <a:t>Semigroup</a:t>
            </a:r>
            <a:r>
              <a:rPr lang="en-US" b="0" dirty="0" smtClean="0"/>
              <a:t> operators</a:t>
            </a:r>
          </a:p>
          <a:p>
            <a:r>
              <a:rPr lang="en-US" b="0" dirty="0" smtClean="0"/>
              <a:t>Distributive</a:t>
            </a:r>
          </a:p>
          <a:p>
            <a:pPr lvl="1">
              <a:buNone/>
            </a:pPr>
            <a:r>
              <a:rPr lang="en-US" b="0" dirty="0" smtClean="0">
                <a:solidFill>
                  <a:srgbClr val="0000FF"/>
                </a:solidFill>
              </a:rPr>
              <a:t>			v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 smtClean="0">
                <a:solidFill>
                  <a:srgbClr val="0000FF"/>
                </a:solidFill>
              </a:rPr>
              <a:t> (v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 smtClean="0">
                <a:solidFill>
                  <a:srgbClr val="0000FF"/>
                </a:solidFill>
              </a:rPr>
              <a:t> v</a:t>
            </a:r>
            <a:r>
              <a:rPr lang="en-US" b="0" baseline="-25000" dirty="0" smtClean="0">
                <a:solidFill>
                  <a:srgbClr val="0000FF"/>
                </a:solidFill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) = (v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 smtClean="0">
                <a:solidFill>
                  <a:srgbClr val="0000FF"/>
                </a:solidFill>
              </a:rPr>
              <a:t> v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dirty="0" smtClean="0">
                <a:solidFill>
                  <a:srgbClr val="0000FF"/>
                </a:solidFill>
              </a:rPr>
              <a:t>)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 smtClean="0">
                <a:solidFill>
                  <a:srgbClr val="0000FF"/>
                </a:solidFill>
              </a:rPr>
              <a:t> (v</a:t>
            </a:r>
            <a:r>
              <a:rPr lang="en-US" b="0" baseline="-25000" dirty="0" smtClean="0">
                <a:solidFill>
                  <a:srgbClr val="0000FF"/>
                </a:solidFill>
              </a:rPr>
              <a:t>1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dirty="0" smtClean="0"/>
          </a:p>
          <a:p>
            <a:r>
              <a:rPr lang="en-US" b="0" dirty="0" smtClean="0"/>
              <a:t>74 distributive operator pairs</a:t>
            </a:r>
          </a:p>
          <a:p>
            <a:pPr lvl="1"/>
            <a:r>
              <a:rPr lang="en-US" b="0" dirty="0" err="1" smtClean="0"/>
              <a:t>Semirings</a:t>
            </a:r>
            <a:endParaRPr lang="en-US" b="0" dirty="0" smtClean="0"/>
          </a:p>
          <a:p>
            <a:pPr lvl="1"/>
            <a:r>
              <a:rPr lang="en-US" b="0" dirty="0" smtClean="0"/>
              <a:t>Rings without inverses and without identity elements</a:t>
            </a:r>
            <a:endParaRPr lang="en-US" b="0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Distributive Operator Pairs</a:t>
            </a:r>
            <a:endParaRPr lang="en-US" dirty="0"/>
          </a:p>
        </p:txBody>
      </p:sp>
      <p:sp>
        <p:nvSpPr>
          <p:cNvPr id="9" name="Rectangle 200"/>
          <p:cNvSpPr>
            <a:spLocks noChangeArrowheads="1"/>
          </p:cNvSpPr>
          <p:nvPr/>
        </p:nvSpPr>
        <p:spPr bwMode="auto">
          <a:xfrm>
            <a:off x="579438" y="5613400"/>
            <a:ext cx="8277225" cy="337804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1/3 of possible operator pairs are </a:t>
            </a:r>
            <a:r>
              <a:rPr lang="en-US" sz="1800" b="1" dirty="0" err="1"/>
              <a:t>semirings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What are Spreadsheets?</a:t>
            </a:r>
          </a:p>
          <a:p>
            <a:pPr lvl="1"/>
            <a:r>
              <a:rPr lang="en-US" dirty="0" smtClean="0"/>
              <a:t>Theoretical Goals</a:t>
            </a:r>
          </a:p>
          <a:p>
            <a:pPr lvl="1"/>
            <a:r>
              <a:rPr lang="en-US" dirty="0" smtClean="0"/>
              <a:t>Associative Arrays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Group Theory</a:t>
            </a:r>
          </a:p>
          <a:p>
            <a:r>
              <a:rPr lang="en-US" dirty="0" smtClean="0"/>
              <a:t>Vector Space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163450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153240"/>
            <a:ext cx="7989241" cy="925921"/>
          </a:xfrm>
        </p:spPr>
        <p:txBody>
          <a:bodyPr/>
          <a:lstStyle/>
          <a:p>
            <a:r>
              <a:rPr lang="en-US" dirty="0" smtClean="0"/>
              <a:t>Distributive Operator Pairs with</a:t>
            </a:r>
            <a:br>
              <a:rPr lang="en-US" dirty="0" smtClean="0"/>
            </a:br>
            <a:r>
              <a:rPr lang="en-US" dirty="0" smtClean="0"/>
              <a:t>Annihilators (0) and Identities (1)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936625" y="1351668"/>
            <a:ext cx="7632700" cy="52863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 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sz="2000" b="0" dirty="0" smtClean="0"/>
              <a:t>identity:		</a:t>
            </a: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0 =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	0 = </a:t>
            </a:r>
            <a:r>
              <a:rPr lang="en-US" sz="20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 smtClean="0">
                <a:solidFill>
                  <a:srgbClr val="0000FF"/>
                </a:solidFill>
              </a:rPr>
              <a:t>, -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, +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2000" b="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/>
              <a:t>identity</a:t>
            </a:r>
            <a:r>
              <a:rPr lang="en-US" sz="2000" b="0" dirty="0"/>
              <a:t>:	</a:t>
            </a:r>
            <a:r>
              <a:rPr lang="en-US" sz="2000" b="0" dirty="0" smtClean="0"/>
              <a:t>	</a:t>
            </a: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dirty="0" smtClean="0">
                <a:solidFill>
                  <a:srgbClr val="0000FF"/>
                </a:solidFill>
              </a:rPr>
              <a:t> 1 </a:t>
            </a:r>
            <a:r>
              <a:rPr lang="en-US" sz="2000" b="0" dirty="0">
                <a:solidFill>
                  <a:srgbClr val="0000FF"/>
                </a:solidFill>
              </a:rPr>
              <a:t>= </a:t>
            </a: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	</a:t>
            </a:r>
            <a:r>
              <a:rPr lang="en-US" sz="2000" b="0" dirty="0" smtClean="0">
                <a:solidFill>
                  <a:srgbClr val="0000FF"/>
                </a:solidFill>
              </a:rPr>
              <a:t>1 </a:t>
            </a:r>
            <a:r>
              <a:rPr lang="en-US" sz="2000" b="0" dirty="0">
                <a:solidFill>
                  <a:srgbClr val="0000FF"/>
                </a:solidFill>
              </a:rPr>
              <a:t>= </a:t>
            </a:r>
            <a:r>
              <a:rPr lang="en-US" sz="2000" b="0" dirty="0" err="1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</a:rPr>
              <a:t>-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, +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2000" b="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/>
              <a:t>annihilator:	</a:t>
            </a:r>
            <a:r>
              <a:rPr lang="en-US" sz="2000" b="0" dirty="0">
                <a:solidFill>
                  <a:srgbClr val="0000FF"/>
                </a:solidFill>
              </a:rPr>
              <a:t>v</a:t>
            </a:r>
            <a:r>
              <a:rPr lang="en-US" sz="2000" b="0" baseline="-25000" dirty="0">
                <a:solidFill>
                  <a:srgbClr val="0000FF"/>
                </a:solidFill>
              </a:rPr>
              <a:t>1</a:t>
            </a:r>
            <a:r>
              <a:rPr lang="en-US" sz="2000" b="0" dirty="0">
                <a:solidFill>
                  <a:srgbClr val="0000FF"/>
                </a:solidFill>
              </a:rPr>
              <a:t>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>
                <a:solidFill>
                  <a:srgbClr val="0000FF"/>
                </a:solidFill>
              </a:rPr>
              <a:t>0 = </a:t>
            </a:r>
            <a:r>
              <a:rPr lang="en-US" sz="2000" b="0" dirty="0" smtClean="0">
                <a:solidFill>
                  <a:srgbClr val="0000FF"/>
                </a:solidFill>
              </a:rPr>
              <a:t>0	</a:t>
            </a:r>
            <a:r>
              <a:rPr lang="en-US" sz="2000" b="0" dirty="0">
                <a:solidFill>
                  <a:srgbClr val="0000FF"/>
                </a:solidFill>
              </a:rPr>
              <a:t>0 = </a:t>
            </a:r>
            <a:r>
              <a:rPr lang="en-US" sz="2000" b="0" dirty="0" err="1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</a:rPr>
              <a:t>-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, +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2000" b="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000" b="0" dirty="0" smtClean="0"/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/>
              <a:t> 12 </a:t>
            </a:r>
            <a:r>
              <a:rPr lang="en-US" sz="2000" b="0" dirty="0" err="1" smtClean="0"/>
              <a:t>Semirings</a:t>
            </a:r>
            <a:r>
              <a:rPr lang="en-US" sz="2000" b="0" dirty="0" smtClean="0"/>
              <a:t> with appropriate </a:t>
            </a:r>
            <a:r>
              <a:rPr lang="en-US" sz="2000" b="0" dirty="0" smtClean="0">
                <a:solidFill>
                  <a:srgbClr val="0000FF"/>
                </a:solidFill>
              </a:rPr>
              <a:t>0 1</a:t>
            </a:r>
            <a:r>
              <a:rPr lang="en-US" sz="2000" b="0" dirty="0" smtClean="0"/>
              <a:t> set (4 with two)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/>
              <a:t> 16 total over six operators: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max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max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min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min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>
                <a:solidFill>
                  <a:srgbClr val="0000FF"/>
                </a:solidFill>
              </a:rPr>
              <a:t>-</a:t>
            </a:r>
            <a:r>
              <a:rPr lang="en-US" sz="2000" b="0" kern="1200" baseline="-250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>
                <a:solidFill>
                  <a:srgbClr val="0000FF"/>
                </a:solidFill>
              </a:rPr>
              <a:t>+</a:t>
            </a:r>
            <a:r>
              <a:rPr lang="en-US" sz="2000" b="0" kern="1200" baseline="-250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endParaRPr lang="en-US" sz="2000" b="0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000" b="0" dirty="0" smtClean="0"/>
              <a:t>Felds?  (Fields w</a:t>
            </a:r>
            <a:r>
              <a:rPr lang="en-US" sz="2000" b="0" smtClean="0"/>
              <a:t>/o</a:t>
            </a:r>
            <a:r>
              <a:rPr lang="en-US" sz="2000" b="0" dirty="0"/>
              <a:t> </a:t>
            </a:r>
            <a:r>
              <a:rPr lang="en-US" sz="2000" b="0" smtClean="0"/>
              <a:t>inverses</a:t>
            </a:r>
            <a:r>
              <a:rPr lang="en-US" sz="2000" b="0" dirty="0" smtClean="0"/>
              <a:t>)</a:t>
            </a:r>
          </a:p>
          <a:p>
            <a:pPr>
              <a:lnSpc>
                <a:spcPct val="90000"/>
              </a:lnSpc>
              <a:defRPr/>
            </a:pPr>
            <a:endParaRPr lang="en-US" sz="2000" b="0" dirty="0" smtClean="0"/>
          </a:p>
          <a:p>
            <a:pPr>
              <a:lnSpc>
                <a:spcPct val="90000"/>
              </a:lnSpc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 =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 smtClean="0">
                <a:solidFill>
                  <a:srgbClr val="0000FF"/>
                </a:solidFill>
                <a:sym typeface="Symbol"/>
              </a:rPr>
              <a:t>f()</a:t>
            </a:r>
            <a:r>
              <a:rPr lang="en-US" sz="2000" b="0" dirty="0" smtClean="0">
                <a:sym typeface="Symbol"/>
              </a:rPr>
              <a:t>  in 10/16 (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dirty="0" smtClean="0">
                <a:sym typeface="Symbol"/>
              </a:rPr>
              <a:t> feels more like plus)</a:t>
            </a:r>
            <a:endParaRPr lang="en-US" sz="2000" b="0" dirty="0"/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 =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>
                <a:solidFill>
                  <a:srgbClr val="0000FF"/>
                </a:solidFill>
                <a:sym typeface="Symbol"/>
              </a:rPr>
              <a:t>f()</a:t>
            </a:r>
            <a:r>
              <a:rPr lang="en-US" sz="2000" b="0" dirty="0" smtClean="0">
                <a:sym typeface="Symbol"/>
              </a:rPr>
              <a:t>  </a:t>
            </a:r>
            <a:r>
              <a:rPr lang="en-US" sz="2000" b="0" dirty="0">
                <a:sym typeface="Symbol"/>
              </a:rPr>
              <a:t>in 10/</a:t>
            </a:r>
            <a:r>
              <a:rPr lang="en-US" sz="2000" b="0" dirty="0" smtClean="0">
                <a:sym typeface="Symbol"/>
              </a:rPr>
              <a:t>16 (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dirty="0" smtClean="0">
                <a:sym typeface="Symbol"/>
              </a:rPr>
              <a:t> feels more like multiply)</a:t>
            </a:r>
            <a:endParaRPr lang="en-US" sz="2000" b="0" dirty="0"/>
          </a:p>
          <a:p>
            <a:pPr>
              <a:lnSpc>
                <a:spcPct val="90000"/>
              </a:lnSpc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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>
                <a:solidFill>
                  <a:srgbClr val="0000FF"/>
                </a:solidFill>
                <a:sym typeface="Symbol"/>
              </a:rPr>
              <a:t>f()</a:t>
            </a:r>
            <a:r>
              <a:rPr lang="en-US" sz="2000" b="0" dirty="0">
                <a:sym typeface="Symbol"/>
              </a:rPr>
              <a:t> </a:t>
            </a:r>
            <a:r>
              <a:rPr lang="en-US" sz="2000" b="0" dirty="0" smtClean="0">
                <a:sym typeface="Symbol"/>
              </a:rPr>
              <a:t>and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 =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>
                <a:solidFill>
                  <a:srgbClr val="0000FF"/>
                </a:solidFill>
                <a:sym typeface="Symbol"/>
              </a:rPr>
              <a:t>f()</a:t>
            </a:r>
            <a:r>
              <a:rPr lang="en-US" sz="2000" b="0" dirty="0">
                <a:sym typeface="Symbol"/>
              </a:rPr>
              <a:t> </a:t>
            </a:r>
            <a:r>
              <a:rPr lang="en-US" sz="2000" b="0" dirty="0" smtClean="0">
                <a:sym typeface="Symbol"/>
              </a:rPr>
              <a:t>in 8/16 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/>
              <a:t> </a:t>
            </a:r>
            <a:r>
              <a:rPr lang="en-US" sz="2000" b="0" dirty="0" smtClean="0">
                <a:solidFill>
                  <a:srgbClr val="0000FF"/>
                </a:solidFill>
              </a:rPr>
              <a:t>0 </a:t>
            </a:r>
            <a:r>
              <a:rPr lang="en-US" sz="2000" b="0" dirty="0">
                <a:solidFill>
                  <a:srgbClr val="0000FF"/>
                </a:solidFill>
              </a:rPr>
              <a:t>= </a:t>
            </a:r>
            <a:r>
              <a:rPr lang="en-US" sz="20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>
                <a:cs typeface="Arial"/>
              </a:rPr>
              <a:t> </a:t>
            </a:r>
            <a:r>
              <a:rPr lang="en-US" sz="2000" b="0" dirty="0" smtClean="0">
                <a:cs typeface="Arial"/>
              </a:rPr>
              <a:t>in 6/8 </a:t>
            </a:r>
            <a:r>
              <a:rPr lang="en-US" sz="2000" b="0" dirty="0" smtClean="0">
                <a:sym typeface="Symbol"/>
              </a:rPr>
              <a:t>(</a:t>
            </a:r>
            <a:r>
              <a:rPr lang="en-US" sz="20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 smtClean="0">
                <a:cs typeface="Arial"/>
              </a:rPr>
              <a:t> </a:t>
            </a:r>
            <a:r>
              <a:rPr lang="en-US" sz="2000" b="0" dirty="0" smtClean="0">
                <a:sym typeface="Symbol"/>
              </a:rPr>
              <a:t>feels </a:t>
            </a:r>
            <a:r>
              <a:rPr lang="en-US" sz="2000" b="0" dirty="0">
                <a:sym typeface="Symbol"/>
              </a:rPr>
              <a:t>more like </a:t>
            </a:r>
            <a:r>
              <a:rPr lang="en-US" sz="2000" b="0" dirty="0" smtClean="0">
                <a:sym typeface="Symbol"/>
              </a:rPr>
              <a:t>zero,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0 &gt; 1</a:t>
            </a:r>
            <a:r>
              <a:rPr lang="en-US" sz="2000" b="0" dirty="0" smtClean="0">
                <a:sym typeface="Symbol"/>
              </a:rPr>
              <a:t> might be a problem)</a:t>
            </a:r>
            <a:endParaRPr lang="en-US" sz="2000" b="0" dirty="0" smtClean="0"/>
          </a:p>
        </p:txBody>
      </p:sp>
      <p:sp>
        <p:nvSpPr>
          <p:cNvPr id="11" name="Rectangle 200"/>
          <p:cNvSpPr>
            <a:spLocks noChangeArrowheads="1"/>
          </p:cNvSpPr>
          <p:nvPr/>
        </p:nvSpPr>
        <p:spPr bwMode="auto">
          <a:xfrm>
            <a:off x="924174" y="6484463"/>
            <a:ext cx="8277225" cy="389451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1/5 of </a:t>
            </a:r>
            <a:r>
              <a:rPr lang="en-US" sz="1800" b="1" dirty="0" err="1"/>
              <a:t>semirings</a:t>
            </a:r>
            <a:r>
              <a:rPr lang="en-US" sz="1800" b="1" dirty="0"/>
              <a:t> are Felds (Fields </a:t>
            </a:r>
            <a:r>
              <a:rPr lang="en-US" sz="1800" b="1" dirty="0" smtClean="0"/>
              <a:t>w/o</a:t>
            </a:r>
            <a:r>
              <a:rPr lang="en-US" sz="1800" b="1" dirty="0"/>
              <a:t> </a:t>
            </a:r>
            <a:r>
              <a:rPr lang="en-US" sz="1800" b="1" dirty="0" smtClean="0"/>
              <a:t>inverses)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Pairs</a:t>
            </a:r>
            <a:endParaRPr lang="en-US" dirty="0"/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829403"/>
              </p:ext>
            </p:extLst>
          </p:nvPr>
        </p:nvGraphicFramePr>
        <p:xfrm>
          <a:off x="1322171" y="1663492"/>
          <a:ext cx="6789737" cy="483869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20700"/>
                <a:gridCol w="511954"/>
                <a:gridCol w="511954"/>
                <a:gridCol w="511954"/>
                <a:gridCol w="511954"/>
                <a:gridCol w="292119"/>
                <a:gridCol w="330222"/>
                <a:gridCol w="469931"/>
                <a:gridCol w="482632"/>
                <a:gridCol w="399085"/>
                <a:gridCol w="368325"/>
                <a:gridCol w="508034"/>
                <a:gridCol w="520734"/>
                <a:gridCol w="443712"/>
                <a:gridCol w="406427"/>
              </a:tblGrid>
              <a:tr h="340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baseline="-25000" dirty="0" err="1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</a:tr>
              <a:tr h="439460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439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439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9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baseline="-2500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baseline="-25000" dirty="0" err="1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</a:tbl>
          </a:graphicData>
        </a:graphic>
      </p:graphicFrame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355741" y="6633265"/>
            <a:ext cx="7161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D=distributes; 0=Plus Identity/Multiply Annihilator; 1=Multiply Identity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77646" y="3649454"/>
            <a:ext cx="657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>
                <a:sym typeface="Symbol" charset="0"/>
              </a:rPr>
              <a:t></a:t>
            </a:r>
            <a:endParaRPr lang="en-US" sz="4800"/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4306671" y="6257717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4673384" y="944354"/>
            <a:ext cx="657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800">
                <a:sym typeface="Symbol" charset="0"/>
              </a:rPr>
              <a:t></a:t>
            </a:r>
            <a:endParaRPr lang="en-US" sz="4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Concatenate Operators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5238997" y="1673769"/>
            <a:ext cx="4249737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b="0" dirty="0" smtClean="0"/>
              <a:t>Recall </a:t>
            </a:r>
            <a:r>
              <a:rPr lang="en-US" b="0" dirty="0" smtClean="0">
                <a:solidFill>
                  <a:srgbClr val="0000FF"/>
                </a:solidFill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/>
              <a:t> and </a:t>
            </a:r>
            <a:r>
              <a:rPr lang="en-US" b="0" dirty="0" smtClean="0">
                <a:solidFill>
                  <a:srgbClr val="0000FF"/>
                </a:solidFill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dirty="0" smtClean="0"/>
              <a:t> are sets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 smtClean="0"/>
              <a:t>All operators are associative and commutative</a:t>
            </a:r>
          </a:p>
          <a:p>
            <a:pPr lvl="1">
              <a:defRPr/>
            </a:pPr>
            <a:r>
              <a:rPr lang="en-US" b="0" dirty="0" smtClean="0"/>
              <a:t>4 </a:t>
            </a:r>
            <a:r>
              <a:rPr lang="en-US" b="0" dirty="0" err="1" smtClean="0"/>
              <a:t>Abelian</a:t>
            </a:r>
            <a:r>
              <a:rPr lang="en-US" b="0" dirty="0" smtClean="0"/>
              <a:t> </a:t>
            </a:r>
            <a:r>
              <a:rPr lang="en-US" b="0" dirty="0" err="1" smtClean="0"/>
              <a:t>Semigroups</a:t>
            </a:r>
            <a:endParaRPr lang="en-US" b="0" dirty="0" smtClean="0"/>
          </a:p>
          <a:p>
            <a:pPr marL="0" indent="0">
              <a:buNone/>
              <a:defRPr/>
            </a:pPr>
            <a:endParaRPr lang="en-US" b="0" dirty="0" smtClean="0"/>
          </a:p>
          <a:p>
            <a:pPr>
              <a:defRPr/>
            </a:pPr>
            <a:endParaRPr lang="en-US" b="0" dirty="0"/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All operator pairs distribute</a:t>
            </a:r>
            <a:endParaRPr lang="en-US" b="0" dirty="0"/>
          </a:p>
          <a:p>
            <a:pPr lvl="1">
              <a:defRPr/>
            </a:pPr>
            <a:r>
              <a:rPr lang="en-US" b="0" dirty="0" smtClean="0"/>
              <a:t>16 </a:t>
            </a:r>
            <a:r>
              <a:rPr lang="en-US" b="0" dirty="0" err="1" smtClean="0"/>
              <a:t>Semirings</a:t>
            </a:r>
            <a:endParaRPr lang="en-US" b="0" dirty="0"/>
          </a:p>
          <a:p>
            <a:pPr>
              <a:defRPr/>
            </a:pPr>
            <a:endParaRPr lang="en-US" b="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8486"/>
              </p:ext>
            </p:extLst>
          </p:nvPr>
        </p:nvGraphicFramePr>
        <p:xfrm>
          <a:off x="802162" y="1732273"/>
          <a:ext cx="3024960" cy="1488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976"/>
                <a:gridCol w="1380701"/>
                <a:gridCol w="838283"/>
              </a:tblGrid>
              <a:tr h="340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Operator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</a:t>
                      </a:r>
                      <a:endPara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f(v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887660"/>
              </p:ext>
            </p:extLst>
          </p:nvPr>
        </p:nvGraphicFramePr>
        <p:xfrm>
          <a:off x="1285512" y="4564040"/>
          <a:ext cx="2568514" cy="196815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20698"/>
                <a:gridCol w="511954"/>
                <a:gridCol w="511954"/>
                <a:gridCol w="511954"/>
                <a:gridCol w="511954"/>
              </a:tblGrid>
              <a:tr h="340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460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baseline="-2500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0357" y="5318543"/>
            <a:ext cx="657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 dirty="0">
                <a:sym typeface="Symbol" charset="0"/>
              </a:rPr>
              <a:t></a:t>
            </a:r>
            <a:endParaRPr lang="en-US" sz="4800" dirty="0"/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2494248" y="3824410"/>
            <a:ext cx="657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800" dirty="0">
                <a:sym typeface="Symbol" charset="0"/>
              </a:rPr>
              <a:t>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Group Theory</a:t>
            </a:r>
          </a:p>
          <a:p>
            <a:r>
              <a:rPr lang="en-US" dirty="0" smtClean="0"/>
              <a:t>Vector Space</a:t>
            </a:r>
          </a:p>
          <a:p>
            <a:pPr lvl="1"/>
            <a:r>
              <a:rPr lang="en-US" dirty="0" smtClean="0"/>
              <a:t>Vector </a:t>
            </a:r>
            <a:r>
              <a:rPr lang="en-US" dirty="0" err="1" smtClean="0"/>
              <a:t>Semispace</a:t>
            </a:r>
            <a:endParaRPr lang="en-US" dirty="0" smtClean="0"/>
          </a:p>
          <a:p>
            <a:pPr lvl="1"/>
            <a:r>
              <a:rPr lang="en-US" dirty="0" smtClean="0"/>
              <a:t>Uniqueness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325424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6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Vector Space over a Feld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dirty="0" smtClean="0"/>
              <a:t>Associative Array Vector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endParaRPr lang="en-US" b="0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b="0" dirty="0" smtClean="0"/>
              <a:t>All associative arrays are conformant (unlike matrices)</a:t>
            </a:r>
          </a:p>
          <a:p>
            <a:pPr>
              <a:defRPr/>
            </a:pPr>
            <a:r>
              <a:rPr lang="en-US" b="0" dirty="0" smtClean="0"/>
              <a:t>Associative Array Scalar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endParaRPr lang="en-US" b="0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b="0" dirty="0" smtClean="0"/>
              <a:t>Scalar is a value applied directly to values; similar to constant function; or a function that takes on keys of non-scalar argument</a:t>
            </a:r>
          </a:p>
          <a:p>
            <a:pPr lvl="1">
              <a:defRPr/>
            </a:pPr>
            <a:endParaRPr lang="en-US" b="0" dirty="0"/>
          </a:p>
          <a:p>
            <a:pPr>
              <a:defRPr/>
            </a:pPr>
            <a:r>
              <a:rPr lang="en-US" b="0" dirty="0" smtClean="0"/>
              <a:t>Vector Space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b="0" dirty="0" smtClean="0"/>
              <a:t>requirements</a:t>
            </a:r>
          </a:p>
          <a:p>
            <a:pPr lvl="1">
              <a:defRPr/>
            </a:pPr>
            <a:r>
              <a:rPr lang="en-US" b="0" dirty="0" smtClean="0"/>
              <a:t>Commutes [Yes]; Associative [Yes]; </a:t>
            </a:r>
            <a:r>
              <a:rPr lang="en-US" b="0" dirty="0" smtClean="0">
                <a:solidFill>
                  <a:srgbClr val="0000FF"/>
                </a:solidFill>
              </a:rPr>
              <a:t>0</a:t>
            </a:r>
            <a:r>
              <a:rPr lang="en-US" b="0" dirty="0" smtClean="0"/>
              <a:t> Identity element [Yes]</a:t>
            </a:r>
          </a:p>
          <a:p>
            <a:pPr lvl="1">
              <a:defRPr/>
            </a:pPr>
            <a:r>
              <a:rPr lang="en-US" b="0" dirty="0" smtClean="0">
                <a:solidFill>
                  <a:srgbClr val="FF0000"/>
                </a:solidFill>
              </a:rPr>
              <a:t>Inverse [No]</a:t>
            </a:r>
          </a:p>
          <a:p>
            <a:pPr>
              <a:defRPr/>
            </a:pPr>
            <a:r>
              <a:rPr lang="en-US" b="0" dirty="0" smtClean="0"/>
              <a:t>Vector Space scalar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 smtClean="0">
                <a:sym typeface="Symbol"/>
              </a:rPr>
              <a:t> </a:t>
            </a:r>
            <a:r>
              <a:rPr lang="en-US" b="0" dirty="0" smtClean="0"/>
              <a:t>requirements</a:t>
            </a:r>
          </a:p>
          <a:p>
            <a:pPr lvl="1">
              <a:defRPr/>
            </a:pPr>
            <a:r>
              <a:rPr lang="en-US" b="0" dirty="0" smtClean="0"/>
              <a:t>Commutes [Yes]; Associative [Yes]; Distributes over addition [Yes]; </a:t>
            </a:r>
            <a:r>
              <a:rPr lang="en-US" b="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/>
              <a:t> Identity element [Yes]</a:t>
            </a:r>
          </a:p>
          <a:p>
            <a:pPr lvl="1">
              <a:defRPr/>
            </a:pPr>
            <a:endParaRPr lang="en-US" b="0" dirty="0" smtClean="0"/>
          </a:p>
          <a:p>
            <a:pPr lvl="1">
              <a:defRPr/>
            </a:pPr>
            <a:endParaRPr lang="en-US" b="0" dirty="0"/>
          </a:p>
          <a:p>
            <a:pPr>
              <a:defRPr/>
            </a:pPr>
            <a:endParaRPr lang="en-US" b="0" dirty="0"/>
          </a:p>
        </p:txBody>
      </p:sp>
      <p:sp>
        <p:nvSpPr>
          <p:cNvPr id="37891" name="Rectangle 200"/>
          <p:cNvSpPr>
            <a:spLocks noChangeArrowheads="1"/>
          </p:cNvSpPr>
          <p:nvPr/>
        </p:nvSpPr>
        <p:spPr bwMode="auto">
          <a:xfrm>
            <a:off x="637382" y="6361853"/>
            <a:ext cx="9104948" cy="60452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All associative array operator pairs that yield Felds also result in Vector Spaces wo/inverses (Vector Semispace?)</a:t>
            </a:r>
          </a:p>
        </p:txBody>
      </p:sp>
    </p:spTree>
    <p:extLst>
      <p:ext uri="{BB962C8B-B14F-4D97-AF65-F5344CB8AC3E}">
        <p14:creationId xmlns:p14="http://schemas.microsoft.com/office/powerpoint/2010/main" val="238931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Vector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Semispace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Properties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049525"/>
            <a:ext cx="8549640" cy="5321935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1200" dirty="0">
                <a:solidFill>
                  <a:srgbClr val="000000"/>
                </a:solidFill>
                <a:sym typeface="Symbol"/>
              </a:rPr>
              <a:t>Scalar </a:t>
            </a:r>
            <a:r>
              <a:rPr lang="en-US" sz="1800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1800" b="0" kern="1200" dirty="0">
                <a:solidFill>
                  <a:srgbClr val="000000"/>
                </a:solidFill>
                <a:sym typeface="Symbol"/>
              </a:rPr>
              <a:t> identity annihilates under </a:t>
            </a:r>
            <a:r>
              <a:rPr lang="en-US" sz="1800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1800" b="0" dirty="0">
                <a:sym typeface="Symbol"/>
              </a:rPr>
              <a:t> [Yes]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ym typeface="Symbol"/>
              </a:rPr>
              <a:t>Subspace [Yes]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Any linear combination of vectors taken from the subspace is in the subspace and obeys the properties of a vector space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Theorem: Intersection of any subspaces is a subspace?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ym typeface="Symbol"/>
              </a:rPr>
              <a:t>Span [Yes+]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Given a set of vectors </a:t>
            </a:r>
            <a:r>
              <a:rPr lang="en-US" sz="1600" b="0" dirty="0" err="1">
                <a:solidFill>
                  <a:srgbClr val="0000FF"/>
                </a:solidFill>
                <a:sym typeface="Symbol"/>
              </a:rPr>
              <a:t>A</a:t>
            </a:r>
            <a:r>
              <a:rPr lang="en-US" sz="1600" b="0" baseline="-25000" dirty="0" err="1">
                <a:solidFill>
                  <a:srgbClr val="0000FF"/>
                </a:solidFill>
                <a:sym typeface="Symbol"/>
              </a:rPr>
              <a:t>j</a:t>
            </a:r>
            <a:r>
              <a:rPr lang="en-US" sz="1600" b="0" dirty="0">
                <a:sym typeface="Symbol"/>
              </a:rPr>
              <a:t>, their span is all linear combinations of those vectors (includes vectors of different lengths)</a:t>
            </a:r>
          </a:p>
          <a:p>
            <a:pPr marL="580164" lvl="1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1600" b="0" kern="1200" baseline="-25000" dirty="0">
                <a:solidFill>
                  <a:srgbClr val="0000FF"/>
                </a:solidFill>
                <a:sym typeface="Symbol"/>
              </a:rPr>
              <a:t>j</a:t>
            </a:r>
            <a:r>
              <a:rPr lang="en-US" sz="1600" b="0" kern="1200" dirty="0">
                <a:solidFill>
                  <a:srgbClr val="0000FF"/>
                </a:solidFill>
                <a:sym typeface="Symbol"/>
              </a:rPr>
              <a:t> (</a:t>
            </a:r>
            <a:r>
              <a:rPr lang="en-US" sz="1600" b="0" kern="1200" dirty="0" err="1">
                <a:solidFill>
                  <a:srgbClr val="0000FF"/>
                </a:solidFill>
                <a:sym typeface="Symbol"/>
              </a:rPr>
              <a:t>a</a:t>
            </a:r>
            <a:r>
              <a:rPr lang="en-US" sz="1600" b="0" kern="1200" baseline="-25000" dirty="0" err="1">
                <a:solidFill>
                  <a:srgbClr val="0000FF"/>
                </a:solidFill>
                <a:sym typeface="Symbol"/>
              </a:rPr>
              <a:t>j</a:t>
            </a:r>
            <a:r>
              <a:rPr lang="en-US" sz="1600" b="0" kern="1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1600" b="0" dirty="0">
                <a:solidFill>
                  <a:srgbClr val="0000FF"/>
                </a:solidFill>
                <a:sym typeface="Symbol"/>
              </a:rPr>
              <a:t> </a:t>
            </a:r>
            <a:r>
              <a:rPr lang="en-US" sz="1600" b="0" dirty="0" err="1">
                <a:solidFill>
                  <a:srgbClr val="0000FF"/>
                </a:solidFill>
                <a:sym typeface="Symbol"/>
              </a:rPr>
              <a:t>A</a:t>
            </a:r>
            <a:r>
              <a:rPr lang="en-US" sz="1600" b="0" baseline="-25000" dirty="0" err="1">
                <a:solidFill>
                  <a:srgbClr val="0000FF"/>
                </a:solidFill>
                <a:sym typeface="Symbol"/>
              </a:rPr>
              <a:t>j</a:t>
            </a:r>
            <a:r>
              <a:rPr lang="en-US" sz="1600" b="0" kern="1200" dirty="0">
                <a:solidFill>
                  <a:srgbClr val="0000FF"/>
                </a:solidFill>
                <a:sym typeface="Symbol"/>
              </a:rPr>
              <a:t>)</a:t>
            </a:r>
            <a:endParaRPr lang="en-US" sz="1600" b="0" dirty="0">
              <a:solidFill>
                <a:srgbClr val="0000FF"/>
              </a:solidFill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ym typeface="Symbol"/>
              </a:rPr>
              <a:t>Span = Subspace [Yes?]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Given an arbitrary set of vectors, their span is a vector space?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ym typeface="Symbol"/>
              </a:rPr>
              <a:t>Linear dependence [No]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There is a non-trivial linear combination of vectors equal to the </a:t>
            </a:r>
            <a:r>
              <a:rPr lang="en-US" sz="1600" b="0" kern="1200" dirty="0">
                <a:solidFill>
                  <a:srgbClr val="000000"/>
                </a:solidFill>
                <a:sym typeface="Symbol"/>
              </a:rPr>
              <a:t> identity; can’t do this without additive inverse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kern="1200" dirty="0">
                <a:solidFill>
                  <a:srgbClr val="000000"/>
                </a:solidFill>
                <a:sym typeface="Symbol"/>
              </a:rPr>
              <a:t>Need to redefine linear independence or all vectors are linearly independent; use minimum vectors in a subspace definition?</a:t>
            </a:r>
            <a:endParaRPr lang="en-US" sz="1600" b="0" dirty="0">
              <a:sym typeface="Symbol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Likewise need to redefine basis as it depends upon linear dependence</a:t>
            </a:r>
          </a:p>
        </p:txBody>
      </p:sp>
      <p:sp>
        <p:nvSpPr>
          <p:cNvPr id="38916" name="Rectangle 200"/>
          <p:cNvSpPr>
            <a:spLocks noChangeArrowheads="1"/>
          </p:cNvSpPr>
          <p:nvPr/>
        </p:nvSpPr>
        <p:spPr bwMode="auto">
          <a:xfrm>
            <a:off x="735172" y="6333067"/>
            <a:ext cx="9104948" cy="67648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Key question: under what conditions does the result of a linear combination of associative arrays uniquely determine the coefficients</a:t>
            </a:r>
          </a:p>
        </p:txBody>
      </p:sp>
    </p:spTree>
    <p:extLst>
      <p:ext uri="{BB962C8B-B14F-4D97-AF65-F5344CB8AC3E}">
        <p14:creationId xmlns:p14="http://schemas.microsoft.com/office/powerpoint/2010/main" val="3686555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Unique Coefficient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140244"/>
            <a:ext cx="8549640" cy="2379676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Consider a linear combinations of two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a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ssociative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a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rray vectors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>
                <a:solidFill>
                  <a:srgbClr val="0000FF"/>
                </a:solidFill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 = (a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) 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 smtClean="0">
                <a:solidFill>
                  <a:srgbClr val="0000FF"/>
                </a:solidFill>
              </a:rPr>
              <a:t>  (a</a:t>
            </a:r>
            <a:r>
              <a:rPr lang="en-US" b="0" baseline="-25000" dirty="0" smtClean="0">
                <a:solidFill>
                  <a:srgbClr val="0000FF"/>
                </a:solidFill>
              </a:rPr>
              <a:t>2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Let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 =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baseline="-25000" dirty="0">
                <a:solidFill>
                  <a:srgbClr val="0000FF"/>
                </a:solidFill>
              </a:rPr>
              <a:t>min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,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=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baseline="-25000" dirty="0">
                <a:solidFill>
                  <a:srgbClr val="0000FF"/>
                </a:solidFill>
              </a:rPr>
              <a:t>max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, 0 = </a:t>
            </a:r>
            <a:r>
              <a:rPr lang="en-US" b="0" dirty="0" err="1">
                <a:solidFill>
                  <a:srgbClr val="0000FF"/>
                </a:solidFill>
                <a:cs typeface="Arial"/>
              </a:rPr>
              <a:t>Ø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, </a:t>
            </a:r>
            <a:r>
              <a:rPr lang="en-US" b="0" dirty="0" smtClean="0">
                <a:sym typeface="Symbol"/>
              </a:rPr>
              <a:t>and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1 = </a:t>
            </a:r>
            <a:r>
              <a:rPr lang="en-US" b="0" dirty="0">
                <a:solidFill>
                  <a:srgbClr val="0000FF"/>
                </a:solidFill>
              </a:rPr>
              <a:t>-</a:t>
            </a:r>
            <a:r>
              <a:rPr lang="en-US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When are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and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2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uniquely determined by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,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and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3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?</a:t>
            </a:r>
          </a:p>
        </p:txBody>
      </p:sp>
      <p:sp>
        <p:nvSpPr>
          <p:cNvPr id="39939" name="Rectangle 200"/>
          <p:cNvSpPr>
            <a:spLocks noChangeArrowheads="1"/>
          </p:cNvSpPr>
          <p:nvPr/>
        </p:nvSpPr>
        <p:spPr bwMode="auto">
          <a:xfrm>
            <a:off x="807748" y="6568098"/>
            <a:ext cx="8554388" cy="441456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Consider specific cases to show existence of </a:t>
            </a:r>
            <a:r>
              <a:rPr lang="en-US" b="1" dirty="0" smtClean="0"/>
              <a:t>uniqueness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2389"/>
              </p:ext>
            </p:extLst>
          </p:nvPr>
        </p:nvGraphicFramePr>
        <p:xfrm>
          <a:off x="1426388" y="3508375"/>
          <a:ext cx="7332504" cy="27272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3260"/>
                <a:gridCol w="2439622"/>
                <a:gridCol w="2439622"/>
              </a:tblGrid>
              <a:tr h="446999">
                <a:tc>
                  <a:txBody>
                    <a:bodyPr/>
                    <a:lstStyle/>
                    <a:p>
                      <a:pPr algn="l"/>
                      <a:r>
                        <a:rPr lang="en-US" sz="2000" u="sng" dirty="0" smtClean="0">
                          <a:solidFill>
                            <a:srgbClr val="000000"/>
                          </a:solidFill>
                          <a:sym typeface="Symbol"/>
                        </a:rPr>
                        <a:t>Canonical Vectors</a:t>
                      </a:r>
                      <a:endParaRPr lang="en-US" sz="2000" dirty="0"/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rgbClr val="000000"/>
                          </a:solidFill>
                          <a:sym typeface="Symbol"/>
                        </a:rPr>
                        <a:t>Single valued</a:t>
                      </a:r>
                      <a:endParaRPr lang="en-US" sz="2000" u="sng" dirty="0" smtClean="0"/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rgbClr val="000000"/>
                          </a:solidFill>
                          <a:sym typeface="Symbol"/>
                        </a:rPr>
                        <a:t>Multi-valued</a:t>
                      </a:r>
                      <a:endParaRPr lang="en-US" sz="2000" u="sng" dirty="0" smtClean="0"/>
                    </a:p>
                  </a:txBody>
                  <a:tcPr marL="100588" marR="100588" marT="51767" marB="51767"/>
                </a:tc>
              </a:tr>
              <a:tr h="11401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-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cs typeface="Arial" charset="0"/>
                          <a:sym typeface="Symbol" charset="0"/>
                        </a:rPr>
                        <a:t>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-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cs typeface="Arial" charset="0"/>
                          <a:sym typeface="Symbol" charset="0"/>
                        </a:rPr>
                        <a:t></a:t>
                      </a:r>
                      <a:r>
                        <a:rPr lang="en-US" sz="2000" dirty="0" smtClean="0"/>
                        <a:t> </a:t>
                      </a:r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en-US" sz="2000" dirty="0" smtClean="0"/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(v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200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&lt;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2000" dirty="0" smtClean="0"/>
                    </a:p>
                  </a:txBody>
                  <a:tcPr marL="100588" marR="100588" marT="51767" marB="51767"/>
                </a:tc>
              </a:tr>
              <a:tr h="11401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+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cs typeface="Arial" charset="0"/>
                          <a:sym typeface="Symbol" charset="0"/>
                        </a:rPr>
                        <a:t></a:t>
                      </a:r>
                      <a:endParaRPr lang="en-US" sz="2000" dirty="0" smtClean="0">
                        <a:sym typeface="Symbol" charset="0"/>
                      </a:endParaRPr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+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cs typeface="Arial" charset="0"/>
                          <a:sym typeface="Symbol" charset="0"/>
                        </a:rPr>
                        <a:t></a:t>
                      </a:r>
                      <a:r>
                        <a:rPr lang="en-US" sz="2000" dirty="0" smtClean="0"/>
                        <a:t> </a:t>
                      </a:r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(v v)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= 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2000" dirty="0" smtClean="0"/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(v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(v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&lt;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2000" dirty="0" smtClean="0"/>
                    </a:p>
                  </a:txBody>
                  <a:tcPr marL="100588" marR="100588" marT="51767" marB="51767"/>
                </a:tc>
              </a:tr>
            </a:tbl>
          </a:graphicData>
        </a:graphic>
      </p:graphicFrame>
      <p:sp>
        <p:nvSpPr>
          <p:cNvPr id="39958" name="TextBox 4"/>
          <p:cNvSpPr txBox="1">
            <a:spLocks noChangeArrowheads="1"/>
          </p:cNvSpPr>
          <p:nvPr/>
        </p:nvSpPr>
        <p:spPr bwMode="auto">
          <a:xfrm>
            <a:off x="-1397000" y="2033059"/>
            <a:ext cx="205754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4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Canonical Vectors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899319" y="1158389"/>
            <a:ext cx="3164205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) = -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     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-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</a:t>
            </a:r>
            <a:r>
              <a:rPr lang="en-US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5933757" y="1118807"/>
            <a:ext cx="3487262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) = +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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        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+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</a:t>
            </a:r>
            <a:r>
              <a:rPr lang="en-US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324802" y="1582992"/>
            <a:ext cx="4437222" cy="4571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0966" name="Rectangle 3"/>
          <p:cNvSpPr>
            <a:spLocks noChangeArrowheads="1"/>
          </p:cNvSpPr>
          <p:nvPr/>
        </p:nvSpPr>
        <p:spPr bwMode="auto">
          <a:xfrm>
            <a:off x="2357438" y="6133499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967" name="Rectangle 4"/>
          <p:cNvSpPr>
            <a:spLocks noChangeArrowheads="1"/>
          </p:cNvSpPr>
          <p:nvPr/>
        </p:nvSpPr>
        <p:spPr bwMode="auto">
          <a:xfrm rot="-5400000">
            <a:off x="-86589" y="341675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 rot="2700000">
            <a:off x="278129" y="5603645"/>
            <a:ext cx="86169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 rot="-2700000">
            <a:off x="247822" y="1626587"/>
            <a:ext cx="745943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 rot="2700000">
            <a:off x="4236723" y="1659871"/>
            <a:ext cx="540696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 rot="-2700000">
            <a:off x="4045063" y="5582954"/>
            <a:ext cx="82273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40972" name="Rectangle 17"/>
          <p:cNvSpPr>
            <a:spLocks noChangeArrowheads="1"/>
          </p:cNvSpPr>
          <p:nvPr/>
        </p:nvSpPr>
        <p:spPr bwMode="auto">
          <a:xfrm>
            <a:off x="5261452" y="1572197"/>
            <a:ext cx="4437221" cy="45716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0973" name="Rectangle 18"/>
          <p:cNvSpPr>
            <a:spLocks noChangeArrowheads="1"/>
          </p:cNvSpPr>
          <p:nvPr/>
        </p:nvSpPr>
        <p:spPr bwMode="auto">
          <a:xfrm>
            <a:off x="7294087" y="6122704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974" name="Rectangle 19"/>
          <p:cNvSpPr>
            <a:spLocks noChangeArrowheads="1"/>
          </p:cNvSpPr>
          <p:nvPr/>
        </p:nvSpPr>
        <p:spPr bwMode="auto">
          <a:xfrm rot="-5400000">
            <a:off x="4850060" y="339696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0975" name="Rectangle 20"/>
          <p:cNvSpPr>
            <a:spLocks noChangeArrowheads="1"/>
          </p:cNvSpPr>
          <p:nvPr/>
        </p:nvSpPr>
        <p:spPr bwMode="auto">
          <a:xfrm rot="2700000">
            <a:off x="4794675" y="5832358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0976" name="Rectangle 20"/>
          <p:cNvSpPr>
            <a:spLocks noChangeArrowheads="1"/>
          </p:cNvSpPr>
          <p:nvPr/>
        </p:nvSpPr>
        <p:spPr bwMode="auto">
          <a:xfrm rot="2700000">
            <a:off x="-100171" y="5855748"/>
            <a:ext cx="63690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0977" name="Rectangle 20"/>
          <p:cNvSpPr>
            <a:spLocks noChangeArrowheads="1"/>
          </p:cNvSpPr>
          <p:nvPr/>
        </p:nvSpPr>
        <p:spPr bwMode="auto">
          <a:xfrm rot="2700000">
            <a:off x="9384719" y="1119441"/>
            <a:ext cx="74665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dirty="0"/>
              <a:t>+</a:t>
            </a:r>
            <a:r>
              <a:rPr lang="en-US" sz="3100" dirty="0">
                <a:cs typeface="Arial" charset="0"/>
                <a:sym typeface="Symbol" charset="0"/>
              </a:rPr>
              <a:t></a:t>
            </a:r>
            <a:endParaRPr lang="en-US" sz="3100" dirty="0"/>
          </a:p>
        </p:txBody>
      </p:sp>
      <p:sp>
        <p:nvSpPr>
          <p:cNvPr id="40978" name="Rectangle 20"/>
          <p:cNvSpPr>
            <a:spLocks noChangeArrowheads="1"/>
          </p:cNvSpPr>
          <p:nvPr/>
        </p:nvSpPr>
        <p:spPr bwMode="auto">
          <a:xfrm rot="2700000">
            <a:off x="4424470" y="1120340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/>
              <a:t>+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0979" name="Rectangle 2"/>
          <p:cNvSpPr>
            <a:spLocks noChangeArrowheads="1"/>
          </p:cNvSpPr>
          <p:nvPr/>
        </p:nvSpPr>
        <p:spPr bwMode="auto">
          <a:xfrm>
            <a:off x="658337" y="6615260"/>
            <a:ext cx="279400" cy="2878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cxnSp>
        <p:nvCxnSpPr>
          <p:cNvPr id="40980" name="Straight Connector 7"/>
          <p:cNvCxnSpPr>
            <a:cxnSpLocks noChangeShapeType="1"/>
          </p:cNvCxnSpPr>
          <p:nvPr/>
        </p:nvCxnSpPr>
        <p:spPr bwMode="auto">
          <a:xfrm>
            <a:off x="0" y="6532498"/>
            <a:ext cx="1005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1" name="Rectangle 2"/>
          <p:cNvSpPr>
            <a:spLocks noChangeArrowheads="1"/>
          </p:cNvSpPr>
          <p:nvPr/>
        </p:nvSpPr>
        <p:spPr bwMode="auto">
          <a:xfrm>
            <a:off x="7824947" y="6629653"/>
            <a:ext cx="279400" cy="287867"/>
          </a:xfrm>
          <a:prstGeom prst="rect">
            <a:avLst/>
          </a:prstGeom>
          <a:solidFill>
            <a:srgbClr val="91919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not unique</a:t>
            </a:r>
          </a:p>
        </p:txBody>
      </p:sp>
      <p:sp>
        <p:nvSpPr>
          <p:cNvPr id="40982" name="Rectangle 2"/>
          <p:cNvSpPr>
            <a:spLocks noChangeArrowheads="1"/>
          </p:cNvSpPr>
          <p:nvPr/>
        </p:nvSpPr>
        <p:spPr bwMode="auto">
          <a:xfrm>
            <a:off x="2916237" y="6642248"/>
            <a:ext cx="279400" cy="287867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 unique</a:t>
            </a:r>
          </a:p>
        </p:txBody>
      </p:sp>
      <p:sp>
        <p:nvSpPr>
          <p:cNvPr id="40983" name="Rectangle 2"/>
          <p:cNvSpPr>
            <a:spLocks noChangeArrowheads="1"/>
          </p:cNvSpPr>
          <p:nvPr/>
        </p:nvSpPr>
        <p:spPr bwMode="auto">
          <a:xfrm>
            <a:off x="5416868" y="6629653"/>
            <a:ext cx="279400" cy="287867"/>
          </a:xfrm>
          <a:prstGeom prst="rect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sp>
        <p:nvSpPr>
          <p:cNvPr id="25" name="Rectangle 200"/>
          <p:cNvSpPr>
            <a:spLocks noChangeArrowheads="1"/>
          </p:cNvSpPr>
          <p:nvPr/>
        </p:nvSpPr>
        <p:spPr bwMode="auto">
          <a:xfrm>
            <a:off x="444874" y="5301493"/>
            <a:ext cx="9104948" cy="43360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Canonical vectors exist that span or omit entire space</a:t>
            </a:r>
          </a:p>
        </p:txBody>
      </p:sp>
    </p:spTree>
    <p:extLst>
      <p:ext uri="{BB962C8B-B14F-4D97-AF65-F5344CB8AC3E}">
        <p14:creationId xmlns:p14="http://schemas.microsoft.com/office/powerpoint/2010/main" val="32477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Single Valued Vectors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899320" y="1158389"/>
            <a:ext cx="3202623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) = v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         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v 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5460525" y="1118807"/>
            <a:ext cx="4011136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1 </a:t>
            </a:r>
            <a:r>
              <a:rPr lang="en-US">
                <a:solidFill>
                  <a:srgbClr val="0000FF"/>
                </a:solidFill>
              </a:rPr>
              <a:t>k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(v v)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         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 = 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324802" y="1582992"/>
            <a:ext cx="4437222" cy="4571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2357438" y="6133499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1991" name="Rectangle 4"/>
          <p:cNvSpPr>
            <a:spLocks noChangeArrowheads="1"/>
          </p:cNvSpPr>
          <p:nvPr/>
        </p:nvSpPr>
        <p:spPr bwMode="auto">
          <a:xfrm rot="-5400000">
            <a:off x="-86589" y="341675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 rot="2700000">
            <a:off x="278129" y="5603645"/>
            <a:ext cx="86169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 rot="-2700000">
            <a:off x="247822" y="1626587"/>
            <a:ext cx="745943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 rot="2700000">
            <a:off x="4236723" y="1659871"/>
            <a:ext cx="540696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 rot="-2700000">
            <a:off x="4045063" y="5582954"/>
            <a:ext cx="82273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41996" name="Rectangle 17"/>
          <p:cNvSpPr>
            <a:spLocks noChangeArrowheads="1"/>
          </p:cNvSpPr>
          <p:nvPr/>
        </p:nvSpPr>
        <p:spPr bwMode="auto">
          <a:xfrm>
            <a:off x="5261452" y="1568599"/>
            <a:ext cx="4437221" cy="45716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1997" name="Rectangle 18"/>
          <p:cNvSpPr>
            <a:spLocks noChangeArrowheads="1"/>
          </p:cNvSpPr>
          <p:nvPr/>
        </p:nvSpPr>
        <p:spPr bwMode="auto">
          <a:xfrm>
            <a:off x="7294087" y="6122704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1998" name="Rectangle 19"/>
          <p:cNvSpPr>
            <a:spLocks noChangeArrowheads="1"/>
          </p:cNvSpPr>
          <p:nvPr/>
        </p:nvSpPr>
        <p:spPr bwMode="auto">
          <a:xfrm rot="-5400000">
            <a:off x="4850060" y="339696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1999" name="Rectangle 20"/>
          <p:cNvSpPr>
            <a:spLocks noChangeArrowheads="1"/>
          </p:cNvSpPr>
          <p:nvPr/>
        </p:nvSpPr>
        <p:spPr bwMode="auto">
          <a:xfrm rot="2700000">
            <a:off x="4794675" y="5832358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2000" name="Rectangle 20"/>
          <p:cNvSpPr>
            <a:spLocks noChangeArrowheads="1"/>
          </p:cNvSpPr>
          <p:nvPr/>
        </p:nvSpPr>
        <p:spPr bwMode="auto">
          <a:xfrm rot="2700000">
            <a:off x="-100171" y="5855748"/>
            <a:ext cx="63690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2001" name="Rectangle 20"/>
          <p:cNvSpPr>
            <a:spLocks noChangeArrowheads="1"/>
          </p:cNvSpPr>
          <p:nvPr/>
        </p:nvSpPr>
        <p:spPr bwMode="auto">
          <a:xfrm rot="2700000">
            <a:off x="9384719" y="1119441"/>
            <a:ext cx="74665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/>
              <a:t>+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2002" name="Rectangle 20"/>
          <p:cNvSpPr>
            <a:spLocks noChangeArrowheads="1"/>
          </p:cNvSpPr>
          <p:nvPr/>
        </p:nvSpPr>
        <p:spPr bwMode="auto">
          <a:xfrm rot="2700000">
            <a:off x="4424470" y="1120340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/>
              <a:t>+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2003" name="Rectangle 2"/>
          <p:cNvSpPr>
            <a:spLocks noChangeArrowheads="1"/>
          </p:cNvSpPr>
          <p:nvPr/>
        </p:nvSpPr>
        <p:spPr bwMode="auto">
          <a:xfrm>
            <a:off x="658337" y="6615260"/>
            <a:ext cx="279400" cy="2878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cxnSp>
        <p:nvCxnSpPr>
          <p:cNvPr id="42004" name="Straight Connector 7"/>
          <p:cNvCxnSpPr>
            <a:cxnSpLocks noChangeShapeType="1"/>
          </p:cNvCxnSpPr>
          <p:nvPr/>
        </p:nvCxnSpPr>
        <p:spPr bwMode="auto">
          <a:xfrm>
            <a:off x="0" y="6532498"/>
            <a:ext cx="1005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5" name="Rectangle 2"/>
          <p:cNvSpPr>
            <a:spLocks noChangeArrowheads="1"/>
          </p:cNvSpPr>
          <p:nvPr/>
        </p:nvSpPr>
        <p:spPr bwMode="auto">
          <a:xfrm>
            <a:off x="7824947" y="6629653"/>
            <a:ext cx="279400" cy="287867"/>
          </a:xfrm>
          <a:prstGeom prst="rect">
            <a:avLst/>
          </a:prstGeom>
          <a:solidFill>
            <a:srgbClr val="91919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not unique</a:t>
            </a:r>
          </a:p>
        </p:txBody>
      </p:sp>
      <p:sp>
        <p:nvSpPr>
          <p:cNvPr id="42006" name="Rectangle 2"/>
          <p:cNvSpPr>
            <a:spLocks noChangeArrowheads="1"/>
          </p:cNvSpPr>
          <p:nvPr/>
        </p:nvSpPr>
        <p:spPr bwMode="auto">
          <a:xfrm>
            <a:off x="2916237" y="6642248"/>
            <a:ext cx="279400" cy="287867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 unique</a:t>
            </a:r>
          </a:p>
        </p:txBody>
      </p:sp>
      <p:sp>
        <p:nvSpPr>
          <p:cNvPr id="42007" name="Rectangle 2"/>
          <p:cNvSpPr>
            <a:spLocks noChangeArrowheads="1"/>
          </p:cNvSpPr>
          <p:nvPr/>
        </p:nvSpPr>
        <p:spPr bwMode="auto">
          <a:xfrm>
            <a:off x="5416868" y="6629653"/>
            <a:ext cx="279400" cy="287867"/>
          </a:xfrm>
          <a:prstGeom prst="rect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sp>
        <p:nvSpPr>
          <p:cNvPr id="42008" name="Rectangle 17"/>
          <p:cNvSpPr>
            <a:spLocks noChangeArrowheads="1"/>
          </p:cNvSpPr>
          <p:nvPr/>
        </p:nvSpPr>
        <p:spPr bwMode="auto">
          <a:xfrm>
            <a:off x="324803" y="3866134"/>
            <a:ext cx="2212499" cy="227954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2009" name="Rectangle 17"/>
          <p:cNvSpPr>
            <a:spLocks noChangeArrowheads="1"/>
          </p:cNvSpPr>
          <p:nvPr/>
        </p:nvSpPr>
        <p:spPr bwMode="auto">
          <a:xfrm>
            <a:off x="324803" y="1582991"/>
            <a:ext cx="2212499" cy="2279544"/>
          </a:xfrm>
          <a:prstGeom prst="rect">
            <a:avLst/>
          </a:prstGeom>
          <a:pattFill prst="ltDn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2010" name="Rectangle 17"/>
          <p:cNvSpPr>
            <a:spLocks noChangeArrowheads="1"/>
          </p:cNvSpPr>
          <p:nvPr/>
        </p:nvSpPr>
        <p:spPr bwMode="auto">
          <a:xfrm>
            <a:off x="2549526" y="3866134"/>
            <a:ext cx="2212499" cy="2279545"/>
          </a:xfrm>
          <a:prstGeom prst="rect">
            <a:avLst/>
          </a:prstGeom>
          <a:pattFill prst="ltUp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2011" name="TextBox 2"/>
          <p:cNvSpPr txBox="1">
            <a:spLocks noChangeArrowheads="1"/>
          </p:cNvSpPr>
          <p:nvPr/>
        </p:nvSpPr>
        <p:spPr bwMode="auto">
          <a:xfrm>
            <a:off x="-794544" y="5242772"/>
            <a:ext cx="205754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2012" name="Right Triangle 6"/>
          <p:cNvSpPr>
            <a:spLocks noChangeArrowheads="1"/>
          </p:cNvSpPr>
          <p:nvPr/>
        </p:nvSpPr>
        <p:spPr bwMode="auto">
          <a:xfrm rot="5400000">
            <a:off x="7448233" y="1601301"/>
            <a:ext cx="2283142" cy="2217738"/>
          </a:xfrm>
          <a:prstGeom prst="rtTriangle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42013" name="Right Triangle 47"/>
          <p:cNvSpPr>
            <a:spLocks noChangeArrowheads="1"/>
          </p:cNvSpPr>
          <p:nvPr/>
        </p:nvSpPr>
        <p:spPr bwMode="auto">
          <a:xfrm rot="-5400000">
            <a:off x="7448233" y="1601301"/>
            <a:ext cx="2283142" cy="2217738"/>
          </a:xfrm>
          <a:prstGeom prst="rtTriangle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42014" name="Rectangle 46"/>
          <p:cNvSpPr>
            <a:spLocks noChangeArrowheads="1"/>
          </p:cNvSpPr>
          <p:nvPr/>
        </p:nvSpPr>
        <p:spPr bwMode="auto">
          <a:xfrm>
            <a:off x="7157880" y="3767180"/>
            <a:ext cx="357981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v</a:t>
            </a:r>
            <a:endParaRPr lang="en-US" baseline="-25000"/>
          </a:p>
        </p:txBody>
      </p:sp>
      <p:sp>
        <p:nvSpPr>
          <p:cNvPr id="42015" name="Rectangle 3"/>
          <p:cNvSpPr>
            <a:spLocks noChangeArrowheads="1"/>
          </p:cNvSpPr>
          <p:nvPr/>
        </p:nvSpPr>
        <p:spPr bwMode="auto">
          <a:xfrm>
            <a:off x="2158365" y="3777975"/>
            <a:ext cx="357982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v</a:t>
            </a:r>
            <a:endParaRPr lang="en-US" baseline="-25000"/>
          </a:p>
        </p:txBody>
      </p:sp>
      <p:sp>
        <p:nvSpPr>
          <p:cNvPr id="33" name="Rectangle 200"/>
          <p:cNvSpPr>
            <a:spLocks noChangeArrowheads="1"/>
          </p:cNvSpPr>
          <p:nvPr/>
        </p:nvSpPr>
        <p:spPr bwMode="auto">
          <a:xfrm>
            <a:off x="444874" y="5301493"/>
            <a:ext cx="9104948" cy="43360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Single valued vectors exist that partially cover or omit entire space</a:t>
            </a:r>
          </a:p>
        </p:txBody>
      </p:sp>
    </p:spTree>
    <p:extLst>
      <p:ext uri="{BB962C8B-B14F-4D97-AF65-F5344CB8AC3E}">
        <p14:creationId xmlns:p14="http://schemas.microsoft.com/office/powerpoint/2010/main" val="754980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Multi-Valued Vectors</a:t>
            </a: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5203825" y="1154790"/>
            <a:ext cx="4339748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882" tIns="50941" rIns="101882" bIns="50941"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</a:rPr>
              <a:t>A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(k</a:t>
            </a:r>
            <a:r>
              <a:rPr lang="en-US" sz="1800" baseline="-25000" dirty="0">
                <a:solidFill>
                  <a:srgbClr val="0000FF"/>
                </a:solidFill>
              </a:rPr>
              <a:t>1 </a:t>
            </a:r>
            <a:r>
              <a:rPr lang="en-US" sz="1800" dirty="0">
                <a:solidFill>
                  <a:srgbClr val="0000FF"/>
                </a:solidFill>
              </a:rPr>
              <a:t>k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) = (v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 v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),</a:t>
            </a:r>
            <a:r>
              <a:rPr lang="en-US" sz="1800" dirty="0">
                <a:solidFill>
                  <a:srgbClr val="0000FF"/>
                </a:solidFill>
                <a:sym typeface="Symbol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</a:rPr>
              <a:t>A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 = A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,     v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 &lt; v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   </a:t>
            </a:r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324802" y="1582992"/>
            <a:ext cx="4437222" cy="45716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2357438" y="6133499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 rot="-5400000">
            <a:off x="-86589" y="341675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auto">
          <a:xfrm rot="2700000">
            <a:off x="4236723" y="1659871"/>
            <a:ext cx="540696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43016" name="Rectangle 17"/>
          <p:cNvSpPr>
            <a:spLocks noChangeArrowheads="1"/>
          </p:cNvSpPr>
          <p:nvPr/>
        </p:nvSpPr>
        <p:spPr bwMode="auto">
          <a:xfrm>
            <a:off x="5261452" y="1568599"/>
            <a:ext cx="4437221" cy="45716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3017" name="Rectangle 18"/>
          <p:cNvSpPr>
            <a:spLocks noChangeArrowheads="1"/>
          </p:cNvSpPr>
          <p:nvPr/>
        </p:nvSpPr>
        <p:spPr bwMode="auto">
          <a:xfrm>
            <a:off x="7294087" y="6122704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018" name="Rectangle 19"/>
          <p:cNvSpPr>
            <a:spLocks noChangeArrowheads="1"/>
          </p:cNvSpPr>
          <p:nvPr/>
        </p:nvSpPr>
        <p:spPr bwMode="auto">
          <a:xfrm rot="-5400000">
            <a:off x="4850060" y="339696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3019" name="Rectangle 20"/>
          <p:cNvSpPr>
            <a:spLocks noChangeArrowheads="1"/>
          </p:cNvSpPr>
          <p:nvPr/>
        </p:nvSpPr>
        <p:spPr bwMode="auto">
          <a:xfrm rot="2700000">
            <a:off x="4794675" y="5832358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3020" name="Rectangle 20"/>
          <p:cNvSpPr>
            <a:spLocks noChangeArrowheads="1"/>
          </p:cNvSpPr>
          <p:nvPr/>
        </p:nvSpPr>
        <p:spPr bwMode="auto">
          <a:xfrm rot="2700000">
            <a:off x="-100171" y="5855748"/>
            <a:ext cx="63690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3021" name="Rectangle 20"/>
          <p:cNvSpPr>
            <a:spLocks noChangeArrowheads="1"/>
          </p:cNvSpPr>
          <p:nvPr/>
        </p:nvSpPr>
        <p:spPr bwMode="auto">
          <a:xfrm rot="2700000">
            <a:off x="9384719" y="1119441"/>
            <a:ext cx="74665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dirty="0"/>
              <a:t>+</a:t>
            </a:r>
            <a:r>
              <a:rPr lang="en-US" sz="3100" dirty="0">
                <a:cs typeface="Arial" charset="0"/>
                <a:sym typeface="Symbol" charset="0"/>
              </a:rPr>
              <a:t></a:t>
            </a:r>
            <a:endParaRPr lang="en-US" sz="3100" dirty="0"/>
          </a:p>
        </p:txBody>
      </p:sp>
      <p:sp>
        <p:nvSpPr>
          <p:cNvPr id="43022" name="Rectangle 20"/>
          <p:cNvSpPr>
            <a:spLocks noChangeArrowheads="1"/>
          </p:cNvSpPr>
          <p:nvPr/>
        </p:nvSpPr>
        <p:spPr bwMode="auto">
          <a:xfrm rot="2700000">
            <a:off x="4424470" y="1120340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/>
              <a:t>+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3023" name="Rectangle 2"/>
          <p:cNvSpPr>
            <a:spLocks noChangeArrowheads="1"/>
          </p:cNvSpPr>
          <p:nvPr/>
        </p:nvSpPr>
        <p:spPr bwMode="auto">
          <a:xfrm>
            <a:off x="658337" y="6615260"/>
            <a:ext cx="279400" cy="2878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cxnSp>
        <p:nvCxnSpPr>
          <p:cNvPr id="43024" name="Straight Connector 7"/>
          <p:cNvCxnSpPr>
            <a:cxnSpLocks noChangeShapeType="1"/>
          </p:cNvCxnSpPr>
          <p:nvPr/>
        </p:nvCxnSpPr>
        <p:spPr bwMode="auto">
          <a:xfrm>
            <a:off x="0" y="6532498"/>
            <a:ext cx="1005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5" name="Rectangle 2"/>
          <p:cNvSpPr>
            <a:spLocks noChangeArrowheads="1"/>
          </p:cNvSpPr>
          <p:nvPr/>
        </p:nvSpPr>
        <p:spPr bwMode="auto">
          <a:xfrm>
            <a:off x="7824947" y="6629653"/>
            <a:ext cx="279400" cy="287867"/>
          </a:xfrm>
          <a:prstGeom prst="rect">
            <a:avLst/>
          </a:prstGeom>
          <a:solidFill>
            <a:srgbClr val="91919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not unique</a:t>
            </a:r>
          </a:p>
        </p:txBody>
      </p:sp>
      <p:sp>
        <p:nvSpPr>
          <p:cNvPr id="43026" name="Rectangle 2"/>
          <p:cNvSpPr>
            <a:spLocks noChangeArrowheads="1"/>
          </p:cNvSpPr>
          <p:nvPr/>
        </p:nvSpPr>
        <p:spPr bwMode="auto">
          <a:xfrm>
            <a:off x="2916237" y="6642248"/>
            <a:ext cx="279400" cy="287867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 unique</a:t>
            </a:r>
          </a:p>
        </p:txBody>
      </p:sp>
      <p:sp>
        <p:nvSpPr>
          <p:cNvPr id="43027" name="Rectangle 2"/>
          <p:cNvSpPr>
            <a:spLocks noChangeArrowheads="1"/>
          </p:cNvSpPr>
          <p:nvPr/>
        </p:nvSpPr>
        <p:spPr bwMode="auto">
          <a:xfrm>
            <a:off x="5416868" y="6629653"/>
            <a:ext cx="279400" cy="287867"/>
          </a:xfrm>
          <a:prstGeom prst="rect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sp>
        <p:nvSpPr>
          <p:cNvPr id="43028" name="Rectangle 17"/>
          <p:cNvSpPr>
            <a:spLocks noChangeArrowheads="1"/>
          </p:cNvSpPr>
          <p:nvPr/>
        </p:nvSpPr>
        <p:spPr bwMode="auto">
          <a:xfrm>
            <a:off x="324803" y="3146467"/>
            <a:ext cx="2212499" cy="716068"/>
          </a:xfrm>
          <a:prstGeom prst="rect">
            <a:avLst/>
          </a:prstGeom>
          <a:pattFill prst="ltDn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3029" name="Rectangle 17"/>
          <p:cNvSpPr>
            <a:spLocks noChangeArrowheads="1"/>
          </p:cNvSpPr>
          <p:nvPr/>
        </p:nvSpPr>
        <p:spPr bwMode="auto">
          <a:xfrm>
            <a:off x="2549525" y="3866134"/>
            <a:ext cx="693262" cy="2279545"/>
          </a:xfrm>
          <a:prstGeom prst="rect">
            <a:avLst/>
          </a:prstGeom>
          <a:pattFill prst="ltUp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3030" name="TextBox 2"/>
          <p:cNvSpPr txBox="1">
            <a:spLocks noChangeArrowheads="1"/>
          </p:cNvSpPr>
          <p:nvPr/>
        </p:nvSpPr>
        <p:spPr bwMode="auto">
          <a:xfrm>
            <a:off x="-794544" y="5424212"/>
            <a:ext cx="205754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3031" name="Rectangle 46"/>
          <p:cNvSpPr>
            <a:spLocks noChangeArrowheads="1"/>
          </p:cNvSpPr>
          <p:nvPr/>
        </p:nvSpPr>
        <p:spPr bwMode="auto">
          <a:xfrm>
            <a:off x="7157879" y="3767180"/>
            <a:ext cx="438308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v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en-US" baseline="-25000"/>
          </a:p>
        </p:txBody>
      </p:sp>
      <p:sp>
        <p:nvSpPr>
          <p:cNvPr id="43032" name="Rectangle 3"/>
          <p:cNvSpPr>
            <a:spLocks noChangeArrowheads="1"/>
          </p:cNvSpPr>
          <p:nvPr/>
        </p:nvSpPr>
        <p:spPr bwMode="auto">
          <a:xfrm>
            <a:off x="2158366" y="3777975"/>
            <a:ext cx="438309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v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en-US" baseline="-25000"/>
          </a:p>
        </p:txBody>
      </p:sp>
      <p:sp>
        <p:nvSpPr>
          <p:cNvPr id="43033" name="Rectangle 5"/>
          <p:cNvSpPr>
            <a:spLocks noChangeArrowheads="1"/>
          </p:cNvSpPr>
          <p:nvPr/>
        </p:nvSpPr>
        <p:spPr bwMode="auto">
          <a:xfrm>
            <a:off x="-36672" y="1154790"/>
            <a:ext cx="4548982" cy="38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</a:rPr>
              <a:t>A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(k</a:t>
            </a:r>
            <a:r>
              <a:rPr lang="en-US" sz="1800" baseline="-25000">
                <a:solidFill>
                  <a:srgbClr val="0000FF"/>
                </a:solidFill>
              </a:rPr>
              <a:t>1 </a:t>
            </a:r>
            <a:r>
              <a:rPr lang="en-US" sz="1800">
                <a:solidFill>
                  <a:srgbClr val="0000FF"/>
                </a:solidFill>
              </a:rPr>
              <a:t>k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) = (v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 v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),</a:t>
            </a:r>
            <a:r>
              <a:rPr lang="en-US" sz="1800">
                <a:solidFill>
                  <a:srgbClr val="0000FF"/>
                </a:solidFill>
                <a:sym typeface="Symbol" charset="0"/>
              </a:rPr>
              <a:t> </a:t>
            </a:r>
            <a:r>
              <a:rPr lang="en-US" sz="1800">
                <a:solidFill>
                  <a:srgbClr val="0000FF"/>
                </a:solidFill>
              </a:rPr>
              <a:t>A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(k</a:t>
            </a:r>
            <a:r>
              <a:rPr lang="en-US" sz="1800" baseline="-25000">
                <a:solidFill>
                  <a:srgbClr val="0000FF"/>
                </a:solidFill>
              </a:rPr>
              <a:t>1 </a:t>
            </a:r>
            <a:r>
              <a:rPr lang="en-US" sz="1800">
                <a:solidFill>
                  <a:srgbClr val="0000FF"/>
                </a:solidFill>
              </a:rPr>
              <a:t>k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) = (v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 v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), v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 &lt; v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   </a:t>
            </a:r>
          </a:p>
        </p:txBody>
      </p:sp>
      <p:grpSp>
        <p:nvGrpSpPr>
          <p:cNvPr id="43034" name="Group 2"/>
          <p:cNvGrpSpPr>
            <a:grpSpLocks/>
          </p:cNvGrpSpPr>
          <p:nvPr/>
        </p:nvGrpSpPr>
        <p:grpSpPr bwMode="auto">
          <a:xfrm>
            <a:off x="7480935" y="1568599"/>
            <a:ext cx="2217738" cy="2283142"/>
            <a:chOff x="6800850" y="1223963"/>
            <a:chExt cx="2016125" cy="2014537"/>
          </a:xfrm>
        </p:grpSpPr>
        <p:sp>
          <p:nvSpPr>
            <p:cNvPr id="43040" name="Right Triangle 6"/>
            <p:cNvSpPr>
              <a:spLocks noChangeArrowheads="1"/>
            </p:cNvSpPr>
            <p:nvPr/>
          </p:nvSpPr>
          <p:spPr bwMode="auto">
            <a:xfrm rot="5400000">
              <a:off x="6801644" y="1223169"/>
              <a:ext cx="2014537" cy="2016125"/>
            </a:xfrm>
            <a:prstGeom prst="rtTriangle">
              <a:avLst/>
            </a:prstGeom>
            <a:pattFill prst="ltUp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Right Triangle 47"/>
            <p:cNvSpPr>
              <a:spLocks noChangeArrowheads="1"/>
            </p:cNvSpPr>
            <p:nvPr/>
          </p:nvSpPr>
          <p:spPr bwMode="auto">
            <a:xfrm rot="-5400000">
              <a:off x="6801644" y="1223169"/>
              <a:ext cx="2014537" cy="2016125"/>
            </a:xfrm>
            <a:prstGeom prst="rtTriangle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Rectangle 2"/>
            <p:cNvSpPr>
              <a:spLocks noChangeArrowheads="1"/>
            </p:cNvSpPr>
            <p:nvPr/>
          </p:nvSpPr>
          <p:spPr bwMode="auto">
            <a:xfrm>
              <a:off x="6800850" y="2604112"/>
              <a:ext cx="634388" cy="634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3043" name="Rectangle 46"/>
            <p:cNvSpPr>
              <a:spLocks noChangeArrowheads="1"/>
            </p:cNvSpPr>
            <p:nvPr/>
          </p:nvSpPr>
          <p:spPr bwMode="auto">
            <a:xfrm>
              <a:off x="7073294" y="2489640"/>
              <a:ext cx="382568" cy="35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v</a:t>
              </a:r>
              <a:r>
                <a:rPr lang="en-US" baseline="-25000">
                  <a:solidFill>
                    <a:srgbClr val="000000"/>
                  </a:solidFill>
                </a:rPr>
                <a:t>2</a:t>
              </a:r>
              <a:endParaRPr lang="en-US" baseline="-25000"/>
            </a:p>
          </p:txBody>
        </p:sp>
      </p:grpSp>
      <p:grpSp>
        <p:nvGrpSpPr>
          <p:cNvPr id="43035" name="Group 40"/>
          <p:cNvGrpSpPr>
            <a:grpSpLocks/>
          </p:cNvGrpSpPr>
          <p:nvPr/>
        </p:nvGrpSpPr>
        <p:grpSpPr bwMode="auto">
          <a:xfrm>
            <a:off x="2544287" y="1582992"/>
            <a:ext cx="2217738" cy="2283142"/>
            <a:chOff x="6800850" y="1223963"/>
            <a:chExt cx="2016125" cy="2014537"/>
          </a:xfrm>
        </p:grpSpPr>
        <p:sp>
          <p:nvSpPr>
            <p:cNvPr id="43036" name="Right Triangle 6"/>
            <p:cNvSpPr>
              <a:spLocks noChangeArrowheads="1"/>
            </p:cNvSpPr>
            <p:nvPr/>
          </p:nvSpPr>
          <p:spPr bwMode="auto">
            <a:xfrm rot="5400000">
              <a:off x="6801644" y="1223169"/>
              <a:ext cx="2014537" cy="2016125"/>
            </a:xfrm>
            <a:prstGeom prst="rtTriangle">
              <a:avLst/>
            </a:prstGeom>
            <a:pattFill prst="ltUp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Right Triangle 47"/>
            <p:cNvSpPr>
              <a:spLocks noChangeArrowheads="1"/>
            </p:cNvSpPr>
            <p:nvPr/>
          </p:nvSpPr>
          <p:spPr bwMode="auto">
            <a:xfrm rot="-5400000">
              <a:off x="6801644" y="1223169"/>
              <a:ext cx="2014537" cy="2016125"/>
            </a:xfrm>
            <a:prstGeom prst="rtTriangle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Rectangle 2"/>
            <p:cNvSpPr>
              <a:spLocks noChangeArrowheads="1"/>
            </p:cNvSpPr>
            <p:nvPr/>
          </p:nvSpPr>
          <p:spPr bwMode="auto">
            <a:xfrm>
              <a:off x="6800850" y="2604112"/>
              <a:ext cx="634388" cy="634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3039" name="Rectangle 46"/>
            <p:cNvSpPr>
              <a:spLocks noChangeArrowheads="1"/>
            </p:cNvSpPr>
            <p:nvPr/>
          </p:nvSpPr>
          <p:spPr bwMode="auto">
            <a:xfrm>
              <a:off x="7073294" y="2489640"/>
              <a:ext cx="382568" cy="35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v</a:t>
              </a:r>
              <a:r>
                <a:rPr lang="en-US" baseline="-25000">
                  <a:solidFill>
                    <a:srgbClr val="000000"/>
                  </a:solidFill>
                </a:rPr>
                <a:t>2</a:t>
              </a:r>
              <a:endParaRPr lang="en-US" baseline="-25000"/>
            </a:p>
          </p:txBody>
        </p:sp>
      </p:grpSp>
      <p:sp>
        <p:nvSpPr>
          <p:cNvPr id="43010" name="Rectangle 200"/>
          <p:cNvSpPr>
            <a:spLocks noChangeArrowheads="1"/>
          </p:cNvSpPr>
          <p:nvPr/>
        </p:nvSpPr>
        <p:spPr bwMode="auto">
          <a:xfrm>
            <a:off x="444874" y="5301493"/>
            <a:ext cx="9104948" cy="43360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Multi-valued vectors exist that partially cover or omit entire space</a:t>
            </a:r>
          </a:p>
        </p:txBody>
      </p:sp>
    </p:spTree>
    <p:extLst>
      <p:ext uri="{BB962C8B-B14F-4D97-AF65-F5344CB8AC3E}">
        <p14:creationId xmlns:p14="http://schemas.microsoft.com/office/powerpoint/2010/main" val="132314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Spreadsheets and Big Tables?</a:t>
            </a:r>
            <a:endParaRPr lang="en-US" dirty="0"/>
          </a:p>
        </p:txBody>
      </p:sp>
      <p:pic>
        <p:nvPicPr>
          <p:cNvPr id="10" name="Picture 5" descr="h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/>
          <a:stretch>
            <a:fillRect/>
          </a:stretch>
        </p:blipFill>
        <p:spPr bwMode="auto">
          <a:xfrm>
            <a:off x="97791" y="1446491"/>
            <a:ext cx="6068219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2660072" y="1211734"/>
            <a:ext cx="1133451" cy="28844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660694" y="4096193"/>
            <a:ext cx="97790" cy="86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2749594" y="4013088"/>
            <a:ext cx="7123368" cy="1662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2743199" y="1236448"/>
            <a:ext cx="7129849" cy="28533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2679255" y="4025877"/>
            <a:ext cx="1119021" cy="1662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pic>
        <p:nvPicPr>
          <p:cNvPr id="16" name="Picture 6" descr="Spreadshe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194607"/>
            <a:ext cx="6129338" cy="2828290"/>
          </a:xfrm>
          <a:prstGeom prst="rect">
            <a:avLst/>
          </a:prstGeom>
          <a:noFill/>
          <a:effectLst>
            <a:outerShdw blurRad="63500" dist="107763" dir="81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943090" y="4165032"/>
            <a:ext cx="1959439" cy="41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 i="1" dirty="0"/>
              <a:t>Spreadsheets 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139700" y="1099252"/>
            <a:ext cx="1536700" cy="4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 i="1" dirty="0"/>
              <a:t>Big Tables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28618" y="4861178"/>
            <a:ext cx="8910637" cy="2082800"/>
          </a:xfrm>
          <a:prstGeom prst="rect">
            <a:avLst/>
          </a:prstGeom>
          <a:solidFill>
            <a:srgbClr val="AED9FF"/>
          </a:solidFill>
          <a:ln w="9525" cmpd="sng">
            <a:solidFill>
              <a:schemeClr val="tx1"/>
            </a:solidFill>
          </a:ln>
        </p:spPr>
        <p:txBody>
          <a:bodyPr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pPr>
              <a:lnSpc>
                <a:spcPct val="80000"/>
              </a:lnSpc>
            </a:pPr>
            <a:r>
              <a:rPr lang="en-US" sz="1800" i="1" dirty="0" smtClean="0">
                <a:latin typeface="Arial" charset="0"/>
                <a:ea typeface="ＭＳ Ｐゴシック" charset="0"/>
                <a:cs typeface="ＭＳ Ｐゴシック" charset="0"/>
              </a:rPr>
              <a:t>Spreadsheets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 are the most commonly used analytical structure on Earth (100M users/day?)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Big Tables (Google, Amazon, Facebook, …) store most of the analyzed data in the world (</a:t>
            </a:r>
            <a:r>
              <a:rPr lang="en-US" sz="1800" dirty="0" err="1" smtClean="0">
                <a:latin typeface="Arial" charset="0"/>
                <a:ea typeface="ＭＳ Ｐゴシック" charset="0"/>
                <a:cs typeface="ＭＳ Ｐゴシック" charset="0"/>
              </a:rPr>
              <a:t>Exabytes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?)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Simultaneous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 diverse data: strings, dates, integers, </a:t>
            </a:r>
            <a:r>
              <a:rPr lang="en-US" sz="1800" dirty="0" err="1" smtClean="0">
                <a:latin typeface="Arial" charset="0"/>
                <a:ea typeface="ＭＳ Ｐゴシック" charset="0"/>
                <a:cs typeface="ＭＳ Ｐゴシック" charset="0"/>
              </a:rPr>
              <a:t>reals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, …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Simultaneous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 diverse uses: matrices, functions, hash tables, databases, …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No formal mathematical basis; Zero papers in AMA or SIAM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400615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Group Theory</a:t>
            </a:r>
          </a:p>
          <a:p>
            <a:r>
              <a:rPr lang="en-US" dirty="0" smtClean="0"/>
              <a:t>Vector Space</a:t>
            </a:r>
          </a:p>
          <a:p>
            <a:r>
              <a:rPr lang="en-US" dirty="0"/>
              <a:t>Linear </a:t>
            </a:r>
            <a:r>
              <a:rPr lang="en-US" dirty="0" smtClean="0"/>
              <a:t>Algebra</a:t>
            </a:r>
          </a:p>
          <a:p>
            <a:pPr lvl="1"/>
            <a:r>
              <a:rPr lang="en-US" dirty="0" smtClean="0"/>
              <a:t>Transpose</a:t>
            </a:r>
          </a:p>
          <a:p>
            <a:pPr lvl="1"/>
            <a:r>
              <a:rPr lang="en-US" dirty="0" smtClean="0"/>
              <a:t>Special Matrices</a:t>
            </a:r>
          </a:p>
          <a:p>
            <a:pPr lvl="1"/>
            <a:r>
              <a:rPr lang="en-US" dirty="0" smtClean="0"/>
              <a:t>Matrix Multiply</a:t>
            </a:r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Inverses</a:t>
            </a:r>
          </a:p>
          <a:p>
            <a:pPr lvl="1"/>
            <a:r>
              <a:rPr lang="en-US" dirty="0" smtClean="0"/>
              <a:t>Eigenvectors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3580838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1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Matrix Transpose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S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wap keys (rows and columns)</a:t>
            </a: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</a:rPr>
              <a:t>	A(</a:t>
            </a:r>
            <a:r>
              <a:rPr lang="en-US" b="0" dirty="0" err="1" smtClean="0">
                <a:solidFill>
                  <a:srgbClr val="0000FF"/>
                </a:solidFill>
              </a:rPr>
              <a:t>r,c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r>
              <a:rPr lang="en-US" b="0" baseline="30000" dirty="0" smtClean="0">
                <a:solidFill>
                  <a:srgbClr val="0000FF"/>
                </a:solidFill>
              </a:rPr>
              <a:t>T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</a:rPr>
              <a:t>= A</a:t>
            </a:r>
            <a:r>
              <a:rPr lang="en-US" b="0" dirty="0" smtClean="0">
                <a:solidFill>
                  <a:srgbClr val="0000FF"/>
                </a:solidFill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</a:rPr>
              <a:t>c,r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No change with even number of transposes</a:t>
            </a: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Transpose distributes across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and scalar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</a:p>
          <a:p>
            <a:pPr>
              <a:defRPr/>
            </a:pPr>
            <a:endParaRPr lang="en-US" b="0" dirty="0" smtClean="0">
              <a:sym typeface="Symbol"/>
            </a:endParaRP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</a:rPr>
              <a:t>((a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) 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>
                <a:solidFill>
                  <a:srgbClr val="0000FF"/>
                </a:solidFill>
              </a:rPr>
              <a:t>  </a:t>
            </a:r>
            <a:r>
              <a:rPr lang="en-US" b="0" dirty="0" smtClean="0">
                <a:solidFill>
                  <a:srgbClr val="0000FF"/>
                </a:solidFill>
              </a:rPr>
              <a:t>(a</a:t>
            </a:r>
            <a:r>
              <a:rPr lang="en-US" b="0" baseline="-25000" dirty="0" smtClean="0">
                <a:solidFill>
                  <a:srgbClr val="0000FF"/>
                </a:solidFill>
              </a:rPr>
              <a:t>2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b="0" dirty="0">
                <a:solidFill>
                  <a:srgbClr val="0000FF"/>
                </a:solidFill>
              </a:rPr>
              <a:t>A</a:t>
            </a:r>
            <a:r>
              <a:rPr lang="en-US" b="0" baseline="-25000" dirty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))</a:t>
            </a:r>
            <a:r>
              <a:rPr lang="en-US" b="0" baseline="30000" dirty="0" smtClean="0">
                <a:solidFill>
                  <a:srgbClr val="0000FF"/>
                </a:solidFill>
              </a:rPr>
              <a:t>T</a:t>
            </a:r>
            <a:r>
              <a:rPr lang="en-US" b="0" dirty="0" smtClean="0">
                <a:solidFill>
                  <a:srgbClr val="0000FF"/>
                </a:solidFill>
              </a:rPr>
              <a:t> = (a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baseline="30000" dirty="0">
                <a:solidFill>
                  <a:srgbClr val="0000FF"/>
                </a:solidFill>
              </a:rPr>
              <a:t>T</a:t>
            </a:r>
            <a:r>
              <a:rPr lang="en-US" b="0" dirty="0" smtClean="0">
                <a:solidFill>
                  <a:srgbClr val="0000FF"/>
                </a:solidFill>
              </a:rPr>
              <a:t>) 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>
                <a:solidFill>
                  <a:srgbClr val="0000FF"/>
                </a:solidFill>
              </a:rPr>
              <a:t>  </a:t>
            </a:r>
            <a:r>
              <a:rPr lang="en-US" b="0" dirty="0" smtClean="0">
                <a:solidFill>
                  <a:srgbClr val="0000FF"/>
                </a:solidFill>
              </a:rPr>
              <a:t>(a</a:t>
            </a:r>
            <a:r>
              <a:rPr lang="en-US" b="0" baseline="-25000" dirty="0" smtClean="0">
                <a:solidFill>
                  <a:srgbClr val="0000FF"/>
                </a:solidFill>
              </a:rPr>
              <a:t>2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baseline="30000" dirty="0">
                <a:solidFill>
                  <a:srgbClr val="0000FF"/>
                </a:solidFill>
              </a:rPr>
              <a:t>T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46083" name="Rectangle 200"/>
          <p:cNvSpPr>
            <a:spLocks noChangeArrowheads="1"/>
          </p:cNvSpPr>
          <p:nvPr/>
        </p:nvSpPr>
        <p:spPr bwMode="auto">
          <a:xfrm>
            <a:off x="637382" y="6343709"/>
            <a:ext cx="9104948" cy="42397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Similar to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3507556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Special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16287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err="1" smtClean="0">
                <a:solidFill>
                  <a:srgbClr val="000000"/>
                </a:solidFill>
                <a:sym typeface="Symbol"/>
              </a:rPr>
              <a:t>Submatrices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[Yes]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Zero matrix [Yes?] (empty set)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Square matrix [Yes]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Diagonal matrix [Yes]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Upper/lower triangular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[Yes]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Skew symmetric [No] (no</a:t>
            </a:r>
            <a:r>
              <a:rPr lang="en-US" b="0" kern="1200" dirty="0" smtClean="0">
                <a:sym typeface="Symbol"/>
              </a:rPr>
              <a:t> 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inverse)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err="1" smtClean="0">
                <a:solidFill>
                  <a:srgbClr val="000000"/>
                </a:solidFill>
                <a:sym typeface="Symbol"/>
              </a:rPr>
              <a:t>Hermitian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[No]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(no</a:t>
            </a:r>
            <a:r>
              <a:rPr lang="en-US" b="0" kern="1200" dirty="0">
                <a:sym typeface="Symbol"/>
              </a:rPr>
              <a:t> 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inverse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Elementary row/column operations [Yes?]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Swap both keys or values? No </a:t>
            </a:r>
            <a:r>
              <a:rPr lang="en-US" b="0" dirty="0" smtClean="0">
                <a:solidFill>
                  <a:srgbClr val="000000"/>
                </a:solidFill>
                <a:sym typeface="Symbol"/>
              </a:rPr>
              <a:t>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inverse.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If both key and value swap, then equivalent to matrix multiply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Row/column equivalence [Yes?]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If limit to swaps</a:t>
            </a:r>
          </a:p>
        </p:txBody>
      </p:sp>
      <p:sp>
        <p:nvSpPr>
          <p:cNvPr id="47107" name="Rectangle 200"/>
          <p:cNvSpPr>
            <a:spLocks noChangeArrowheads="1"/>
          </p:cNvSpPr>
          <p:nvPr/>
        </p:nvSpPr>
        <p:spPr bwMode="auto">
          <a:xfrm>
            <a:off x="637382" y="5870682"/>
            <a:ext cx="9104948" cy="109569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Similar and different from linear algebra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Possible to construct these forms, but may not be applicable to associative arrays that have fixed keys (i.e., functions over a keys)</a:t>
            </a:r>
          </a:p>
        </p:txBody>
      </p:sp>
    </p:spTree>
    <p:extLst>
      <p:ext uri="{BB962C8B-B14F-4D97-AF65-F5344CB8AC3E}">
        <p14:creationId xmlns:p14="http://schemas.microsoft.com/office/powerpoint/2010/main" val="182429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Matrix multiply</a:t>
            </a: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.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endParaRPr lang="en-US" b="0" kern="1200" dirty="0" smtClean="0">
              <a:solidFill>
                <a:srgbClr val="0000FF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Always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conformant (can multiply any sizes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)</a:t>
            </a: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Inner product formulation (computation)</a:t>
            </a:r>
          </a:p>
          <a:p>
            <a:pPr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</a:rPr>
              <a:t>r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i</a:t>
            </a:r>
            <a:r>
              <a:rPr lang="en-US" b="0" dirty="0" err="1" smtClean="0">
                <a:solidFill>
                  <a:srgbClr val="0000FF"/>
                </a:solidFill>
              </a:rPr>
              <a:t>,c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j</a:t>
            </a:r>
            <a:r>
              <a:rPr lang="en-US" b="0" dirty="0" smtClean="0">
                <a:solidFill>
                  <a:srgbClr val="0000FF"/>
                </a:solidFill>
              </a:rPr>
              <a:t>) =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k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(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</a:rPr>
              <a:t>r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i</a:t>
            </a:r>
            <a:r>
              <a:rPr lang="en-US" b="0" dirty="0" err="1" smtClean="0">
                <a:solidFill>
                  <a:srgbClr val="0000FF"/>
                </a:solidFill>
              </a:rPr>
              <a:t>,k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>
                <a:solidFill>
                  <a:srgbClr val="0000FF"/>
                </a:solidFill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</a:rPr>
              <a:t>k,c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j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)</a:t>
            </a: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Outer product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formulation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(theory)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 marL="0" indent="0" algn="ctr">
              <a:buNone/>
              <a:defRPr/>
            </a:pP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dirty="0" smtClean="0">
                <a:solidFill>
                  <a:srgbClr val="0000FF"/>
                </a:solidFill>
              </a:rPr>
              <a:t>(</a:t>
            </a:r>
            <a:r>
              <a:rPr lang="en-US" b="0" dirty="0" err="1">
                <a:solidFill>
                  <a:srgbClr val="0000FF"/>
                </a:solidFill>
              </a:rPr>
              <a:t>r</a:t>
            </a:r>
            <a:r>
              <a:rPr lang="en-US" b="0" baseline="-25000" dirty="0" err="1">
                <a:solidFill>
                  <a:srgbClr val="0000FF"/>
                </a:solidFill>
              </a:rPr>
              <a:t>i</a:t>
            </a:r>
            <a:r>
              <a:rPr lang="en-US" b="0" dirty="0" err="1">
                <a:solidFill>
                  <a:srgbClr val="0000FF"/>
                </a:solidFill>
              </a:rPr>
              <a:t>,c</a:t>
            </a:r>
            <a:r>
              <a:rPr lang="en-US" b="0" baseline="-25000" dirty="0" err="1">
                <a:solidFill>
                  <a:srgbClr val="0000FF"/>
                </a:solidFill>
              </a:rPr>
              <a:t>j</a:t>
            </a:r>
            <a:r>
              <a:rPr lang="en-US" b="0" dirty="0">
                <a:solidFill>
                  <a:srgbClr val="0000FF"/>
                </a:solidFill>
              </a:rPr>
              <a:t>) </a:t>
            </a:r>
            <a:r>
              <a:rPr lang="en-US" b="0" dirty="0" smtClean="0">
                <a:solidFill>
                  <a:srgbClr val="0000FF"/>
                </a:solidFill>
              </a:rPr>
              <a:t>=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>
                <a:solidFill>
                  <a:srgbClr val="0000FF"/>
                </a:solidFill>
              </a:rPr>
              <a:t>(</a:t>
            </a:r>
            <a:r>
              <a:rPr lang="en-US" b="0" dirty="0" err="1">
                <a:solidFill>
                  <a:srgbClr val="0000FF"/>
                </a:solidFill>
              </a:rPr>
              <a:t>r</a:t>
            </a:r>
            <a:r>
              <a:rPr lang="en-US" b="0" baseline="-25000" dirty="0" err="1">
                <a:solidFill>
                  <a:srgbClr val="0000FF"/>
                </a:solidFill>
              </a:rPr>
              <a:t>i</a:t>
            </a:r>
            <a:r>
              <a:rPr lang="en-US" b="0" dirty="0" err="1">
                <a:solidFill>
                  <a:srgbClr val="0000FF"/>
                </a:solidFill>
              </a:rPr>
              <a:t>,k</a:t>
            </a:r>
            <a:r>
              <a:rPr lang="en-US" b="0" dirty="0">
                <a:solidFill>
                  <a:srgbClr val="0000FF"/>
                </a:solidFill>
              </a:rPr>
              <a:t>)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>
                <a:solidFill>
                  <a:srgbClr val="0000FF"/>
                </a:solidFill>
              </a:rPr>
              <a:t>(</a:t>
            </a:r>
            <a:r>
              <a:rPr lang="en-US" b="0" dirty="0" err="1">
                <a:solidFill>
                  <a:srgbClr val="0000FF"/>
                </a:solidFill>
              </a:rPr>
              <a:t>k,c</a:t>
            </a:r>
            <a:r>
              <a:rPr lang="en-US" b="0" baseline="-25000" dirty="0" err="1">
                <a:solidFill>
                  <a:srgbClr val="0000FF"/>
                </a:solidFill>
              </a:rPr>
              <a:t>j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dirty="0" smtClean="0">
              <a:solidFill>
                <a:srgbClr val="0000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</a:rPr>
              <a:t>=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baseline="-25000" dirty="0">
                <a:solidFill>
                  <a:srgbClr val="0000FF"/>
                </a:solidFill>
                <a:sym typeface="Symbol"/>
              </a:rPr>
              <a:t>k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endParaRPr lang="en-US" b="0" baseline="-25000" dirty="0">
              <a:solidFill>
                <a:srgbClr val="0000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48131" name="Rectangle 200"/>
          <p:cNvSpPr>
            <a:spLocks noChangeArrowheads="1"/>
          </p:cNvSpPr>
          <p:nvPr/>
        </p:nvSpPr>
        <p:spPr bwMode="auto">
          <a:xfrm>
            <a:off x="746246" y="6252990"/>
            <a:ext cx="9104948" cy="775441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Different from linear algebra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Associative arrays have no conformance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97585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Matrix Multiply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1" y="1158388"/>
            <a:ext cx="8841264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1x2 Row matrix:		</a:t>
            </a:r>
            <a:r>
              <a:rPr lang="en-US" sz="2000" b="0" dirty="0" smtClean="0">
                <a:solidFill>
                  <a:srgbClr val="0000FF"/>
                </a:solidFill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(r,k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 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) </a:t>
            </a:r>
            <a:r>
              <a:rPr lang="en-US" sz="2000" b="0" dirty="0">
                <a:solidFill>
                  <a:srgbClr val="0000FF"/>
                </a:solidFill>
              </a:rPr>
              <a:t>= v</a:t>
            </a:r>
            <a:r>
              <a:rPr lang="en-US" sz="2000" b="0" baseline="-25000" dirty="0">
                <a:solidFill>
                  <a:srgbClr val="0000FF"/>
                </a:solidFill>
              </a:rPr>
              <a:t>1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2x1 Column matrix:</a:t>
            </a: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	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	</a:t>
            </a:r>
            <a:r>
              <a:rPr lang="en-US" sz="2000" b="0" dirty="0" smtClean="0">
                <a:solidFill>
                  <a:srgbClr val="0000FF"/>
                </a:solidFill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(k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 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</a:rPr>
              <a:t>,c) </a:t>
            </a:r>
            <a:r>
              <a:rPr lang="en-US" sz="2000" b="0" dirty="0">
                <a:solidFill>
                  <a:srgbClr val="0000FF"/>
                </a:solidFill>
              </a:rPr>
              <a:t>= </a:t>
            </a: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endParaRPr lang="en-US" sz="2000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Example 1: 1x1 Matrix:</a:t>
            </a: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	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r,c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</a:t>
            </a:r>
            <a:r>
              <a:rPr lang="en-US" sz="2000" b="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[See Table]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Example 2: 2x2 Matrix (</a:t>
            </a:r>
            <a:r>
              <a:rPr lang="en-US" sz="2000" b="0" kern="1200" dirty="0" err="1" smtClean="0">
                <a:solidFill>
                  <a:srgbClr val="000000"/>
                </a:solidFill>
                <a:sym typeface="Symbol"/>
              </a:rPr>
              <a:t>r</a:t>
            </a:r>
            <a:r>
              <a:rPr lang="en-US" sz="2000" dirty="0" err="1" smtClean="0">
                <a:sym typeface="Symbol"/>
              </a:rPr>
              <a:t></a:t>
            </a:r>
            <a:r>
              <a:rPr lang="en-US" sz="2000" b="0" kern="1200" dirty="0" err="1" smtClean="0">
                <a:solidFill>
                  <a:srgbClr val="000000"/>
                </a:solidFill>
                <a:sym typeface="Symbol"/>
              </a:rPr>
              <a:t>c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):	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 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000" b="0" dirty="0" smtClean="0">
                <a:solidFill>
                  <a:srgbClr val="0000FF"/>
                </a:solidFill>
              </a:rPr>
              <a:t> 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 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 = 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000" b="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[See Table]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Example 3: </a:t>
            </a: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2x2 Matrix 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(r=c</a:t>
            </a: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):	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</a:rPr>
              <a:t>k</a:t>
            </a:r>
            <a:r>
              <a:rPr lang="en-US" sz="2000" b="0" baseline="-25000" dirty="0">
                <a:solidFill>
                  <a:srgbClr val="0000FF"/>
                </a:solidFill>
              </a:rPr>
              <a:t>1 </a:t>
            </a:r>
            <a:r>
              <a:rPr lang="en-US" sz="2000" b="0" dirty="0">
                <a:solidFill>
                  <a:srgbClr val="0000FF"/>
                </a:solidFill>
              </a:rPr>
              <a:t>k</a:t>
            </a:r>
            <a:r>
              <a:rPr lang="en-US" sz="2000" b="0" baseline="-25000" dirty="0">
                <a:solidFill>
                  <a:srgbClr val="0000FF"/>
                </a:solidFill>
              </a:rPr>
              <a:t>2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000" b="0" dirty="0">
                <a:solidFill>
                  <a:srgbClr val="0000FF"/>
                </a:solidFill>
              </a:rPr>
              <a:t> k</a:t>
            </a:r>
            <a:r>
              <a:rPr lang="en-US" sz="2000" b="0" baseline="-25000" dirty="0">
                <a:solidFill>
                  <a:srgbClr val="0000FF"/>
                </a:solidFill>
              </a:rPr>
              <a:t>2 </a:t>
            </a:r>
            <a:r>
              <a:rPr lang="en-US" sz="2000" b="0" dirty="0">
                <a:solidFill>
                  <a:srgbClr val="0000FF"/>
                </a:solidFill>
              </a:rPr>
              <a:t>k</a:t>
            </a:r>
            <a:r>
              <a:rPr lang="en-US" sz="2000" b="0" baseline="-25000" dirty="0">
                <a:solidFill>
                  <a:srgbClr val="0000FF"/>
                </a:solidFill>
              </a:rPr>
              <a:t>3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 = A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f(v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Value of 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depends upon specifics of 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 and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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49155" name="Rectangle 200"/>
          <p:cNvSpPr>
            <a:spLocks noChangeArrowheads="1"/>
          </p:cNvSpPr>
          <p:nvPr/>
        </p:nvSpPr>
        <p:spPr bwMode="auto">
          <a:xfrm>
            <a:off x="735172" y="6472975"/>
            <a:ext cx="9104948" cy="458001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Wide range of behaviors possible given specific operator choices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033427"/>
              </p:ext>
            </p:extLst>
          </p:nvPr>
        </p:nvGraphicFramePr>
        <p:xfrm>
          <a:off x="359727" y="4454737"/>
          <a:ext cx="4763770" cy="187566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83727"/>
                <a:gridCol w="2055262"/>
                <a:gridCol w="1124781"/>
              </a:tblGrid>
              <a:tr h="449294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Example 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 =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20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f()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20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 =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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f()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200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</a:tr>
              <a:tr h="5059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 =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20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g()</a:t>
                      </a: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g(g(v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,f(v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81" marR="100581" marT="51793" marB="51793"/>
                </a:tc>
              </a:tr>
              <a:tr h="523632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 =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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g()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g(g(v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,f(v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cs typeface="Arial"/>
                        </a:rPr>
                        <a:t>Ø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</a:tr>
            </a:tbl>
          </a:graphicData>
        </a:graphic>
      </p:graphicFrame>
      <p:sp>
        <p:nvSpPr>
          <p:cNvPr id="49174" name="TextBox 4"/>
          <p:cNvSpPr txBox="1">
            <a:spLocks noChangeArrowheads="1"/>
          </p:cNvSpPr>
          <p:nvPr/>
        </p:nvSpPr>
        <p:spPr bwMode="auto">
          <a:xfrm>
            <a:off x="-1397000" y="2033059"/>
            <a:ext cx="205754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960625"/>
              </p:ext>
            </p:extLst>
          </p:nvPr>
        </p:nvGraphicFramePr>
        <p:xfrm>
          <a:off x="5835967" y="4483524"/>
          <a:ext cx="3885406" cy="147891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83936"/>
                <a:gridCol w="1124930"/>
                <a:gridCol w="1176540"/>
              </a:tblGrid>
              <a:tr h="449294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Example 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 =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20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f()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20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 =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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f()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200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</a:tr>
              <a:tr h="5059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 =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20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g()</a:t>
                      </a: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cs typeface="Arial"/>
                        </a:rPr>
                        <a:t>Ø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</a:tr>
              <a:tr h="523632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 =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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g()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cs typeface="Arial"/>
                        </a:rPr>
                        <a:t>Ø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61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Left Identity:		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left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diag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(Row(A)) = 1</a:t>
            </a: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When does?		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left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=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Right Identity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:	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= </a:t>
            </a:r>
            <a:r>
              <a:rPr lang="en-US" b="0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diag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(Col(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A)) = 1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When does?		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=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G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enerally possible when</a:t>
            </a:r>
          </a:p>
          <a:p>
            <a:pPr marL="0" indent="0" algn="ctr">
              <a:buNone/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baseline="-25000" dirty="0" smtClean="0">
                <a:solidFill>
                  <a:srgbClr val="0000FF"/>
                </a:solidFill>
              </a:rPr>
              <a:t>g()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            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= </a:t>
            </a:r>
            <a:r>
              <a:rPr lang="en-US" kern="120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baseline="-25000" dirty="0" smtClean="0">
                <a:solidFill>
                  <a:srgbClr val="0000FF"/>
                </a:solidFill>
              </a:rPr>
              <a:t>f()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 some circumstances</a:t>
            </a: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 =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left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        </a:t>
            </a:r>
            <a: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  <a:t>and  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 = A = I A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50179" name="Rectangle 200"/>
          <p:cNvSpPr>
            <a:spLocks noChangeArrowheads="1"/>
          </p:cNvSpPr>
          <p:nvPr/>
        </p:nvSpPr>
        <p:spPr bwMode="auto">
          <a:xfrm>
            <a:off x="637382" y="6361853"/>
            <a:ext cx="9104948" cy="42397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Similar to linear algebra for a limited set of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</a:t>
            </a:r>
            <a:r>
              <a:rPr lang="en-US" b="1"/>
              <a:t> and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</a:t>
            </a:r>
            <a:r>
              <a:rPr lang="en-US" b="1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29526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Inverses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Left Inverse:		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A</a:t>
            </a:r>
            <a:r>
              <a:rPr lang="en-US" b="0" baseline="30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-1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=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left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Right Inverse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:	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30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-</a:t>
            </a:r>
            <a:r>
              <a:rPr lang="en-US" b="0" baseline="30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=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Is it possible to construct matrix inverses with no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 inverse and no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inverse</a:t>
            </a: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Generally, no. Exception</a:t>
            </a:r>
          </a:p>
          <a:p>
            <a:pPr lvl="1"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  <a:t>is a column/row vector</a:t>
            </a:r>
            <a:endParaRPr lang="en-US" b="0" dirty="0">
              <a:solidFill>
                <a:srgbClr val="0000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baseline="-25000" dirty="0">
                <a:solidFill>
                  <a:srgbClr val="0000FF"/>
                </a:solidFill>
              </a:rPr>
              <a:t>g(</a:t>
            </a:r>
            <a:r>
              <a:rPr lang="en-US" b="0" baseline="-25000" dirty="0" smtClean="0">
                <a:solidFill>
                  <a:srgbClr val="0000FF"/>
                </a:solidFill>
              </a:rPr>
              <a:t>)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,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baseline="-25000" dirty="0">
                <a:solidFill>
                  <a:srgbClr val="0000FF"/>
                </a:solidFill>
              </a:rPr>
              <a:t>f(</a:t>
            </a:r>
            <a:r>
              <a:rPr lang="en-US" b="0" baseline="-25000" dirty="0" smtClean="0">
                <a:solidFill>
                  <a:srgbClr val="0000FF"/>
                </a:solidFill>
              </a:rPr>
              <a:t>)</a:t>
            </a:r>
          </a:p>
          <a:p>
            <a:pPr lvl="1">
              <a:defRPr/>
            </a:pP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/left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is 1x1 equal to “local” 1 (i.e.,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wrt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to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 lvl="1"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51203" name="Rectangle 200"/>
          <p:cNvSpPr>
            <a:spLocks noChangeArrowheads="1"/>
          </p:cNvSpPr>
          <p:nvPr/>
        </p:nvSpPr>
        <p:spPr bwMode="auto">
          <a:xfrm>
            <a:off x="637382" y="6158548"/>
            <a:ext cx="8597749" cy="76104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Different from linear algebra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Inverses generally do not appear in 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377510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Eigenvectors (simple case)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97244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Let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 = </a:t>
            </a:r>
            <a:r>
              <a:rPr lang="en-US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baseline="-25000" dirty="0" smtClean="0">
                <a:solidFill>
                  <a:srgbClr val="0000FF"/>
                </a:solidFill>
              </a:rPr>
              <a:t>g</a:t>
            </a:r>
            <a:r>
              <a:rPr lang="en-US" b="0" kern="1200" dirty="0" smtClean="0">
                <a:sym typeface="Symbol"/>
              </a:rPr>
              <a:t>,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= </a:t>
            </a:r>
            <a:r>
              <a:rPr lang="en-US" kern="120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baseline="-25000" dirty="0" smtClean="0">
                <a:solidFill>
                  <a:srgbClr val="0000FF"/>
                </a:solidFill>
              </a:rPr>
              <a:t>f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Let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>
                <a:solidFill>
                  <a:srgbClr val="0000FF"/>
                </a:solidFill>
                <a:sym typeface="Symbol"/>
              </a:rPr>
              <a:t>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be </a:t>
            </a:r>
            <a:r>
              <a:rPr lang="en-US" b="0" dirty="0" err="1" smtClean="0">
                <a:latin typeface="Arial" charset="0"/>
                <a:ea typeface="ＭＳ Ｐゴシック" charset="0"/>
                <a:cs typeface="ＭＳ Ｐゴシック" charset="0"/>
              </a:rPr>
              <a:t>NxN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and have 1 element per row and column</a:t>
            </a:r>
          </a:p>
          <a:p>
            <a:pPr>
              <a:defRPr/>
            </a:pPr>
            <a:endParaRPr lang="en-US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A(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,r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		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sym typeface="Symbol"/>
              </a:rPr>
              <a:t>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,c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Eigenvector equation</a:t>
            </a: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 =  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sym typeface="Symbol"/>
              </a:rPr>
              <a:t>              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= 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baseline="-25000" dirty="0">
                <a:solidFill>
                  <a:srgbClr val="0000FF"/>
                </a:solidFill>
                <a:sym typeface="Symbol"/>
              </a:rPr>
              <a:t></a:t>
            </a:r>
            <a:endParaRPr lang="en-US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where:  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baseline="-25000" dirty="0" smtClean="0">
                <a:solidFill>
                  <a:srgbClr val="0000FF"/>
                </a:solidFill>
                <a:sym typeface="Symbol"/>
              </a:rPr>
              <a:t>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,c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f(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,e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b="0" dirty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200"/>
          <p:cNvSpPr>
            <a:spLocks noChangeArrowheads="1"/>
          </p:cNvSpPr>
          <p:nvPr/>
        </p:nvSpPr>
        <p:spPr bwMode="auto">
          <a:xfrm>
            <a:off x="778501" y="6086321"/>
            <a:ext cx="7948607" cy="77609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Eigenvector equation satisfied in a simple case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>
                <a:solidFill>
                  <a:srgbClr val="000000"/>
                </a:solidFill>
                <a:sym typeface="Symbol"/>
              </a:rPr>
              <a:t>Row and column keys must match</a:t>
            </a:r>
            <a:endParaRPr lang="en-US" dirty="0">
              <a:solidFill>
                <a:srgbClr val="00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77740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Pseudoinverse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(simple case)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754380" y="1115803"/>
            <a:ext cx="8549640" cy="4932021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Let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 = </a:t>
            </a:r>
            <a:r>
              <a:rPr lang="en-US" sz="200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g</a:t>
            </a:r>
            <a:r>
              <a:rPr lang="en-US" sz="2000" b="0" kern="1200" dirty="0" smtClean="0">
                <a:sym typeface="Symbol"/>
              </a:rPr>
              <a:t>,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 = </a:t>
            </a:r>
            <a:r>
              <a:rPr lang="en-US" sz="2000" kern="120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f</a:t>
            </a:r>
            <a:endParaRPr lang="en-US" sz="2000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Let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 be </a:t>
            </a:r>
            <a:r>
              <a:rPr lang="en-US" sz="2000" b="0" dirty="0" err="1" smtClean="0">
                <a:latin typeface="Arial" charset="0"/>
                <a:ea typeface="ＭＳ Ｐゴシック" charset="0"/>
                <a:cs typeface="ＭＳ Ｐゴシック" charset="0"/>
              </a:rPr>
              <a:t>NxN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2000" b="0" dirty="0" err="1" smtClean="0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 b="0" baseline="-25000" dirty="0" err="1" smtClean="0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b="0" dirty="0" err="1" smtClean="0">
                <a:latin typeface="Arial" charset="0"/>
                <a:ea typeface="ＭＳ Ｐゴシック" charset="0"/>
                <a:cs typeface="ＭＳ Ｐゴシック" charset="0"/>
              </a:rPr>
              <a:t>xN</a:t>
            </a:r>
            <a:r>
              <a:rPr lang="en-US" sz="2000" b="0" baseline="-25000" dirty="0" err="1" smtClean="0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?) and have 1 element per row and column</a:t>
            </a:r>
          </a:p>
          <a:p>
            <a:pPr>
              <a:defRPr/>
            </a:pP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algn="ctr">
              <a:buNone/>
              <a:defRPr/>
            </a:pP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A(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,c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v</a:t>
            </a:r>
            <a:r>
              <a:rPr lang="en-US" sz="20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		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,r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b="0" dirty="0" err="1">
                <a:latin typeface="Arial" charset="0"/>
                <a:ea typeface="ＭＳ Ｐゴシック" charset="0"/>
                <a:cs typeface="ＭＳ Ｐゴシック" charset="0"/>
              </a:rPr>
              <a:t>Pseudoinverse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requires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A  =  A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A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A  = 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 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(A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 =  A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(A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 =  A A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</a:rPr>
              <a:t>: 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000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,v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v</a:t>
            </a:r>
            <a:r>
              <a:rPr lang="en-US" sz="20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endParaRPr lang="en-US" sz="2000" b="0" dirty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200"/>
          <p:cNvSpPr>
            <a:spLocks noChangeArrowheads="1"/>
          </p:cNvSpPr>
          <p:nvPr/>
        </p:nvSpPr>
        <p:spPr bwMode="auto">
          <a:xfrm>
            <a:off x="760357" y="6285905"/>
            <a:ext cx="8275193" cy="688864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 err="1"/>
              <a:t>Pseudoinverse</a:t>
            </a:r>
            <a:r>
              <a:rPr lang="en-US" b="1" dirty="0"/>
              <a:t> equation satisfied in a simple case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>
                <a:solidFill>
                  <a:srgbClr val="000000"/>
                </a:solidFill>
                <a:sym typeface="Symbol"/>
              </a:rPr>
              <a:t>Row and column keys can be different</a:t>
            </a:r>
            <a:endParaRPr lang="en-US" dirty="0">
              <a:solidFill>
                <a:srgbClr val="00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020268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Future Work: Got Theorems?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754380" y="1315388"/>
            <a:ext cx="8549640" cy="4917482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Spanning theorems: when is a span a vector space?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Linear dependence: adding a vector doesn’t change span?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Identity Array: when do left/right identity exist?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Inverse: why doesn’t it exist?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Determinant: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existance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defRPr/>
            </a:pP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Pseudoinverse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: existence? How to compute?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Linear transforms: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existance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Norms or inner product space</a:t>
            </a:r>
          </a:p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ompressive sensing requirements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Eigenvectors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Convolution (with next operator)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Complementary matrices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200"/>
          <p:cNvSpPr>
            <a:spLocks noChangeArrowheads="1"/>
          </p:cNvSpPr>
          <p:nvPr/>
        </p:nvSpPr>
        <p:spPr bwMode="auto">
          <a:xfrm>
            <a:off x="778501" y="6521777"/>
            <a:ext cx="7930463" cy="44548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For which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, </a:t>
            </a:r>
            <a:r>
              <a:rPr lang="en-US">
                <a:solidFill>
                  <a:srgbClr val="0000FF"/>
                </a:solidFill>
                <a:sym typeface="Symbol"/>
              </a:rPr>
              <a:t>, 0/1</a:t>
            </a:r>
            <a:r>
              <a:rPr lang="en-US" b="1">
                <a:sym typeface="Symbol"/>
              </a:rPr>
              <a:t> </a:t>
            </a:r>
            <a:r>
              <a:rPr lang="en-US" b="1" dirty="0">
                <a:sym typeface="Symbol"/>
              </a:rPr>
              <a:t>do these apply</a:t>
            </a:r>
            <a:endParaRPr lang="en-US" dirty="0">
              <a:solidFill>
                <a:srgbClr val="00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047980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1885949"/>
            <a:ext cx="9007651" cy="5054255"/>
          </a:xfrm>
        </p:spPr>
        <p:txBody>
          <a:bodyPr/>
          <a:lstStyle/>
          <a:p>
            <a:r>
              <a:rPr lang="en-US" dirty="0" smtClean="0"/>
              <a:t>Create a formal basis for working with these data structures based on an Algebra of Associative Arrays</a:t>
            </a:r>
          </a:p>
          <a:p>
            <a:r>
              <a:rPr lang="en-US" dirty="0" smtClean="0"/>
              <a:t>Better Algorithms</a:t>
            </a:r>
          </a:p>
          <a:p>
            <a:pPr lvl="1"/>
            <a:r>
              <a:rPr lang="en-US" dirty="0" smtClean="0"/>
              <a:t>Can create algorithms by applying standard mathematical tools (linear algebra and detection theory)</a:t>
            </a:r>
          </a:p>
          <a:p>
            <a:r>
              <a:rPr lang="en-US" dirty="0" smtClean="0"/>
              <a:t>Faster Implementation</a:t>
            </a:r>
          </a:p>
          <a:p>
            <a:pPr lvl="1"/>
            <a:r>
              <a:rPr lang="en-US" dirty="0" smtClean="0"/>
              <a:t>Associative array software libraries allow these algorithms to be implemented with ~50x less effort</a:t>
            </a:r>
          </a:p>
          <a:p>
            <a:r>
              <a:rPr lang="en-US" dirty="0" smtClean="0"/>
              <a:t>Good for managers, too</a:t>
            </a:r>
          </a:p>
          <a:p>
            <a:pPr lvl="1"/>
            <a:r>
              <a:rPr lang="en-US" dirty="0" smtClean="0"/>
              <a:t>Much simpler than Microsoft Excel; formally correct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136881"/>
            <a:ext cx="7989241" cy="9259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Goal: Signal Processing on</a:t>
            </a:r>
            <a:br>
              <a:rPr lang="en-US" dirty="0" smtClean="0"/>
            </a:br>
            <a:r>
              <a:rPr lang="en-US" dirty="0" smtClean="0"/>
              <a:t>Graphs/Strings/Spreadsheets/Tables/ 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754380" y="1624648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Algebra of Associative Arrays provides the mathematics for representing and operating on Spreadsheets and Big Tables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Small number of assumptions yields a rich mathematical environment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Much of linear algebra is available without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kern="1200" dirty="0">
                <a:solidFill>
                  <a:srgbClr val="000000"/>
                </a:solidFill>
                <a:sym typeface="Symbol"/>
              </a:rPr>
              <a:t>inverse and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inverse</a:t>
            </a:r>
          </a:p>
        </p:txBody>
      </p:sp>
    </p:spTree>
    <p:extLst>
      <p:ext uri="{BB962C8B-B14F-4D97-AF65-F5344CB8AC3E}">
        <p14:creationId xmlns:p14="http://schemas.microsoft.com/office/powerpoint/2010/main" val="139361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&amp;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624648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 dirty="0" smtClean="0"/>
              <a:t>Example Code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4m_api/examples</a:t>
            </a:r>
            <a:r>
              <a:rPr lang="en-US" dirty="0"/>
              <a:t>/1Intro/3GroupTheory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smtClean="0"/>
              <a:t>Assignment </a:t>
            </a:r>
            <a:r>
              <a:rPr lang="en-US" dirty="0"/>
              <a:t>2</a:t>
            </a:r>
            <a:endParaRPr lang="en-US" dirty="0" smtClean="0"/>
          </a:p>
          <a:p>
            <a:pPr lvl="1"/>
            <a:r>
              <a:rPr lang="en-US" dirty="0" smtClean="0"/>
              <a:t>Define</a:t>
            </a:r>
            <a:r>
              <a:rPr lang="en-US" dirty="0"/>
              <a:t>, in words, a list of operations that make “sense” for your associative arrays in </a:t>
            </a:r>
            <a:r>
              <a:rPr lang="en-US" dirty="0" smtClean="0"/>
              <a:t>Assignment </a:t>
            </a:r>
            <a:r>
              <a:rPr lang="en-US" dirty="0"/>
              <a:t>1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xplain </a:t>
            </a:r>
            <a:r>
              <a:rPr lang="en-US" dirty="0"/>
              <a:t>your reasoning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51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Relational Model High Level Comparison</a:t>
            </a:r>
          </a:p>
        </p:txBody>
      </p:sp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777082" y="5510819"/>
            <a:ext cx="8839518" cy="136736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9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Relational algebra (Codd 1970) is the de facto theory of databases</a:t>
            </a:r>
          </a:p>
          <a:p>
            <a:pPr marL="382059" indent="-382059">
              <a:lnSpc>
                <a:spcPct val="9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The design goal of relational algebra and associative arrays algebra are fundamentally different</a:t>
            </a:r>
          </a:p>
          <a:p>
            <a:pPr marL="382059" indent="-382059">
              <a:lnSpc>
                <a:spcPct val="9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Result in a fundamental differences in the theory</a:t>
            </a:r>
          </a:p>
        </p:txBody>
      </p:sp>
      <p:graphicFrame>
        <p:nvGraphicFramePr>
          <p:cNvPr id="92217" name="Group 57"/>
          <p:cNvGraphicFramePr>
            <a:graphicFrameLocks noGrp="1"/>
          </p:cNvGraphicFramePr>
          <p:nvPr/>
        </p:nvGraphicFramePr>
        <p:xfrm>
          <a:off x="1201420" y="1669627"/>
          <a:ext cx="8074660" cy="3501182"/>
        </p:xfrm>
        <a:graphic>
          <a:graphicData uri="http://schemas.openxmlformats.org/drawingml/2006/table">
            <a:tbl>
              <a:tblPr/>
              <a:tblGrid>
                <a:gridCol w="2107724"/>
                <a:gridCol w="2902268"/>
                <a:gridCol w="3064668"/>
              </a:tblGrid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Relational Database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Associative Arrays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Fill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Dense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Sparse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9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Columns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Static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Dynamic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Data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Typed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Untyped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#Rows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Unlimited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Unlimited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#Columns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Small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Unlimited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Dimensions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 different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 same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9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Main Operation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Join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Linear Algebra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34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Associative Arrays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25374" y="1215526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spcBef>
                <a:spcPts val="600"/>
              </a:spcBef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Extends associative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arrays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to 2D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and mixed data types</a:t>
            </a:r>
          </a:p>
          <a:p>
            <a:pPr algn="ctr">
              <a:spcBef>
                <a:spcPts val="600"/>
              </a:spcBef>
              <a:buNone/>
              <a:tabLst>
                <a:tab pos="2112963" algn="l"/>
              </a:tabLst>
            </a:pP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A('</a:t>
            </a:r>
            <a:r>
              <a:rPr lang="en-US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 ','bob ') = 'cited '  </a:t>
            </a:r>
          </a:p>
          <a:p>
            <a:pPr>
              <a:spcBef>
                <a:spcPts val="600"/>
              </a:spcBef>
              <a:buFontTx/>
              <a:buNone/>
              <a:tabLst>
                <a:tab pos="2112963" algn="l"/>
              </a:tabLst>
            </a:pP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('</a:t>
            </a:r>
            <a:r>
              <a:rPr lang="en-US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 ','bob ') = 47.0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1800"/>
              </a:spcBef>
              <a:tabLst>
                <a:tab pos="2112963" algn="l"/>
              </a:tabLst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Key innovation: 2D is 1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-to-1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triple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store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('</a:t>
            </a:r>
            <a:r>
              <a:rPr lang="en-US" b="0" dirty="0" err="1" smtClean="0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 ','bob 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,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cited 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spcBef>
                <a:spcPts val="600"/>
              </a:spcBef>
              <a:buNone/>
              <a:tabLst>
                <a:tab pos="2112963" algn="l"/>
              </a:tabLst>
            </a:pP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 ','bob '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,</a:t>
            </a:r>
            <a:r>
              <a:rPr lang="en-US" altLang="ja-JP" b="0" dirty="0">
                <a:latin typeface="Courier" charset="0"/>
                <a:ea typeface="ＭＳ Ｐゴシック" charset="0"/>
                <a:cs typeface="ＭＳ Ｐゴシック" charset="0"/>
              </a:rPr>
              <a:t>47.0)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5862751" y="4590076"/>
            <a:ext cx="265430" cy="922972"/>
            <a:chOff x="2776" y="1167"/>
            <a:chExt cx="152" cy="513"/>
          </a:xfrm>
        </p:grpSpPr>
        <p:sp>
          <p:nvSpPr>
            <p:cNvPr id="12" name="Line 8"/>
            <p:cNvSpPr>
              <a:spLocks noChangeAspect="1" noChangeShapeType="1"/>
            </p:cNvSpPr>
            <p:nvPr/>
          </p:nvSpPr>
          <p:spPr bwMode="auto">
            <a:xfrm rot="1855532" flipH="1" flipV="1">
              <a:off x="2828" y="1264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776" y="1167"/>
              <a:ext cx="152" cy="513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513"/>
                <a:gd name="T14" fmla="*/ 152 w 152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 flipH="1" flipV="1">
            <a:off x="6170091" y="4590076"/>
            <a:ext cx="265430" cy="922972"/>
            <a:chOff x="2776" y="1167"/>
            <a:chExt cx="152" cy="513"/>
          </a:xfrm>
        </p:grpSpPr>
        <p:sp>
          <p:nvSpPr>
            <p:cNvPr id="15" name="Line 11"/>
            <p:cNvSpPr>
              <a:spLocks noChangeAspect="1" noChangeShapeType="1"/>
            </p:cNvSpPr>
            <p:nvPr/>
          </p:nvSpPr>
          <p:spPr bwMode="auto">
            <a:xfrm rot="1855532" flipH="1" flipV="1">
              <a:off x="2828" y="1264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776" y="1167"/>
              <a:ext cx="152" cy="513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513"/>
                <a:gd name="T14" fmla="*/ 152 w 152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6128181" y="4339990"/>
            <a:ext cx="1356836" cy="239290"/>
            <a:chOff x="2928" y="1028"/>
            <a:chExt cx="777" cy="133"/>
          </a:xfrm>
        </p:grpSpPr>
        <p:sp>
          <p:nvSpPr>
            <p:cNvPr id="18" name="Line 14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Oval 16"/>
          <p:cNvSpPr>
            <a:spLocks noChangeAspect="1" noChangeArrowheads="1"/>
          </p:cNvSpPr>
          <p:nvPr/>
        </p:nvSpPr>
        <p:spPr bwMode="auto">
          <a:xfrm>
            <a:off x="6044361" y="4476727"/>
            <a:ext cx="209550" cy="21590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pPr eaLnBrk="1" hangingPunct="1">
              <a:spcBef>
                <a:spcPct val="45000"/>
              </a:spcBef>
            </a:pPr>
            <a:endParaRPr lang="en-US" sz="3100" dirty="0">
              <a:latin typeface="Verdana" charset="0"/>
            </a:endParaRPr>
          </a:p>
        </p:txBody>
      </p: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6138659" y="5532838"/>
            <a:ext cx="1356836" cy="940964"/>
            <a:chOff x="2934" y="1691"/>
            <a:chExt cx="777" cy="523"/>
          </a:xfrm>
        </p:grpSpPr>
        <p:sp>
          <p:nvSpPr>
            <p:cNvPr id="22" name="Line 18"/>
            <p:cNvSpPr>
              <a:spLocks noChangeAspect="1" noChangeShapeType="1"/>
            </p:cNvSpPr>
            <p:nvPr/>
          </p:nvSpPr>
          <p:spPr bwMode="auto">
            <a:xfrm rot="3635357">
              <a:off x="3104" y="1995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934" y="1691"/>
              <a:ext cx="777" cy="523"/>
            </a:xfrm>
            <a:custGeom>
              <a:avLst/>
              <a:gdLst>
                <a:gd name="T0" fmla="*/ 0 w 777"/>
                <a:gd name="T1" fmla="*/ 514 h 523"/>
                <a:gd name="T2" fmla="*/ 6 w 777"/>
                <a:gd name="T3" fmla="*/ 523 h 523"/>
                <a:gd name="T4" fmla="*/ 176 w 777"/>
                <a:gd name="T5" fmla="*/ 343 h 523"/>
                <a:gd name="T6" fmla="*/ 615 w 777"/>
                <a:gd name="T7" fmla="*/ 247 h 523"/>
                <a:gd name="T8" fmla="*/ 777 w 777"/>
                <a:gd name="T9" fmla="*/ 0 h 5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7"/>
                <a:gd name="T16" fmla="*/ 0 h 523"/>
                <a:gd name="T17" fmla="*/ 777 w 777"/>
                <a:gd name="T18" fmla="*/ 523 h 5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7" h="523">
                  <a:moveTo>
                    <a:pt x="0" y="514"/>
                  </a:moveTo>
                  <a:lnTo>
                    <a:pt x="6" y="523"/>
                  </a:lnTo>
                  <a:cubicBezTo>
                    <a:pt x="35" y="495"/>
                    <a:pt x="74" y="389"/>
                    <a:pt x="176" y="343"/>
                  </a:cubicBezTo>
                  <a:cubicBezTo>
                    <a:pt x="278" y="297"/>
                    <a:pt x="515" y="304"/>
                    <a:pt x="615" y="247"/>
                  </a:cubicBezTo>
                  <a:cubicBezTo>
                    <a:pt x="715" y="190"/>
                    <a:pt x="746" y="95"/>
                    <a:pt x="777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827826" y="4224844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497241" y="4217647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848781" y="6470204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5763214" y="5340327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7518196" y="5433884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9" name="Oval 25"/>
          <p:cNvSpPr>
            <a:spLocks noChangeAspect="1" noChangeArrowheads="1"/>
          </p:cNvSpPr>
          <p:nvPr/>
        </p:nvSpPr>
        <p:spPr bwMode="auto">
          <a:xfrm>
            <a:off x="7385481" y="6376647"/>
            <a:ext cx="209550" cy="2159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30" name="Oval 27"/>
          <p:cNvSpPr>
            <a:spLocks noChangeAspect="1" noChangeArrowheads="1"/>
          </p:cNvSpPr>
          <p:nvPr/>
        </p:nvSpPr>
        <p:spPr bwMode="auto">
          <a:xfrm>
            <a:off x="7385481" y="5426687"/>
            <a:ext cx="209550" cy="2159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31" name="Oval 28"/>
          <p:cNvSpPr>
            <a:spLocks noChangeAspect="1" noChangeArrowheads="1"/>
          </p:cNvSpPr>
          <p:nvPr/>
        </p:nvSpPr>
        <p:spPr bwMode="auto">
          <a:xfrm>
            <a:off x="8726601" y="5426687"/>
            <a:ext cx="209550" cy="2159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7511211" y="5304344"/>
            <a:ext cx="1356836" cy="239290"/>
            <a:chOff x="2928" y="1028"/>
            <a:chExt cx="777" cy="133"/>
          </a:xfrm>
        </p:grpSpPr>
        <p:sp>
          <p:nvSpPr>
            <p:cNvPr id="33" name="Line 30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32"/>
          <p:cNvGrpSpPr>
            <a:grpSpLocks/>
          </p:cNvGrpSpPr>
          <p:nvPr/>
        </p:nvGrpSpPr>
        <p:grpSpPr bwMode="auto">
          <a:xfrm>
            <a:off x="6142151" y="6261500"/>
            <a:ext cx="1356836" cy="239290"/>
            <a:chOff x="2928" y="1028"/>
            <a:chExt cx="777" cy="133"/>
          </a:xfrm>
        </p:grpSpPr>
        <p:sp>
          <p:nvSpPr>
            <p:cNvPr id="38" name="Line 33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35"/>
          <p:cNvGrpSpPr>
            <a:grpSpLocks/>
          </p:cNvGrpSpPr>
          <p:nvPr/>
        </p:nvGrpSpPr>
        <p:grpSpPr bwMode="auto">
          <a:xfrm flipH="1" flipV="1">
            <a:off x="6121196" y="6498990"/>
            <a:ext cx="1356836" cy="239290"/>
            <a:chOff x="2928" y="1028"/>
            <a:chExt cx="777" cy="133"/>
          </a:xfrm>
        </p:grpSpPr>
        <p:sp>
          <p:nvSpPr>
            <p:cNvPr id="41" name="Line 36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38"/>
          <p:cNvGrpSpPr>
            <a:grpSpLocks/>
          </p:cNvGrpSpPr>
          <p:nvPr/>
        </p:nvGrpSpPr>
        <p:grpSpPr bwMode="auto">
          <a:xfrm flipH="1" flipV="1">
            <a:off x="6149136" y="5534637"/>
            <a:ext cx="1356836" cy="239290"/>
            <a:chOff x="2928" y="1028"/>
            <a:chExt cx="777" cy="133"/>
          </a:xfrm>
        </p:grpSpPr>
        <p:sp>
          <p:nvSpPr>
            <p:cNvPr id="44" name="Line 39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1"/>
          <p:cNvGrpSpPr>
            <a:grpSpLocks/>
          </p:cNvGrpSpPr>
          <p:nvPr/>
        </p:nvGrpSpPr>
        <p:grpSpPr bwMode="auto">
          <a:xfrm flipV="1">
            <a:off x="5855766" y="5568822"/>
            <a:ext cx="265430" cy="922972"/>
            <a:chOff x="2776" y="1167"/>
            <a:chExt cx="152" cy="513"/>
          </a:xfrm>
        </p:grpSpPr>
        <p:sp>
          <p:nvSpPr>
            <p:cNvPr id="47" name="Line 42"/>
            <p:cNvSpPr>
              <a:spLocks noChangeAspect="1" noChangeShapeType="1"/>
            </p:cNvSpPr>
            <p:nvPr/>
          </p:nvSpPr>
          <p:spPr bwMode="auto">
            <a:xfrm rot="1855532" flipH="1" flipV="1">
              <a:off x="2828" y="1264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2776" y="1167"/>
              <a:ext cx="152" cy="513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513"/>
                <a:gd name="T14" fmla="*/ 152 w 152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44"/>
          <p:cNvGrpSpPr>
            <a:grpSpLocks/>
          </p:cNvGrpSpPr>
          <p:nvPr/>
        </p:nvGrpSpPr>
        <p:grpSpPr bwMode="auto">
          <a:xfrm flipH="1" flipV="1">
            <a:off x="7497241" y="4590076"/>
            <a:ext cx="265430" cy="922972"/>
            <a:chOff x="2776" y="1167"/>
            <a:chExt cx="152" cy="513"/>
          </a:xfrm>
        </p:grpSpPr>
        <p:sp>
          <p:nvSpPr>
            <p:cNvPr id="50" name="Line 45"/>
            <p:cNvSpPr>
              <a:spLocks noChangeAspect="1" noChangeShapeType="1"/>
            </p:cNvSpPr>
            <p:nvPr/>
          </p:nvSpPr>
          <p:spPr bwMode="auto">
            <a:xfrm rot="1855532" flipH="1" flipV="1">
              <a:off x="2828" y="1264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2776" y="1167"/>
              <a:ext cx="152" cy="513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513"/>
                <a:gd name="T14" fmla="*/ 152 w 152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47"/>
          <p:cNvGrpSpPr>
            <a:grpSpLocks/>
          </p:cNvGrpSpPr>
          <p:nvPr/>
        </p:nvGrpSpPr>
        <p:grpSpPr bwMode="auto">
          <a:xfrm>
            <a:off x="7485017" y="5522043"/>
            <a:ext cx="1334135" cy="976947"/>
            <a:chOff x="3696" y="1680"/>
            <a:chExt cx="764" cy="543"/>
          </a:xfrm>
        </p:grpSpPr>
        <p:sp>
          <p:nvSpPr>
            <p:cNvPr id="53" name="Line 48"/>
            <p:cNvSpPr>
              <a:spLocks noChangeAspect="1" noChangeShapeType="1"/>
            </p:cNvSpPr>
            <p:nvPr/>
          </p:nvSpPr>
          <p:spPr bwMode="auto">
            <a:xfrm rot="4334049">
              <a:off x="3989" y="2107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3696" y="1680"/>
              <a:ext cx="764" cy="543"/>
            </a:xfrm>
            <a:custGeom>
              <a:avLst/>
              <a:gdLst>
                <a:gd name="T0" fmla="*/ 753 w 764"/>
                <a:gd name="T1" fmla="*/ 0 h 543"/>
                <a:gd name="T2" fmla="*/ 764 w 764"/>
                <a:gd name="T3" fmla="*/ 14 h 543"/>
                <a:gd name="T4" fmla="*/ 485 w 764"/>
                <a:gd name="T5" fmla="*/ 380 h 543"/>
                <a:gd name="T6" fmla="*/ 0 w 764"/>
                <a:gd name="T7" fmla="*/ 543 h 5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4"/>
                <a:gd name="T13" fmla="*/ 0 h 543"/>
                <a:gd name="T14" fmla="*/ 764 w 764"/>
                <a:gd name="T15" fmla="*/ 543 h 5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4" h="543">
                  <a:moveTo>
                    <a:pt x="753" y="0"/>
                  </a:moveTo>
                  <a:lnTo>
                    <a:pt x="764" y="14"/>
                  </a:lnTo>
                  <a:cubicBezTo>
                    <a:pt x="719" y="77"/>
                    <a:pt x="612" y="292"/>
                    <a:pt x="485" y="380"/>
                  </a:cubicBezTo>
                  <a:cubicBezTo>
                    <a:pt x="358" y="468"/>
                    <a:pt x="179" y="505"/>
                    <a:pt x="0" y="54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50"/>
          <p:cNvGrpSpPr>
            <a:grpSpLocks/>
          </p:cNvGrpSpPr>
          <p:nvPr/>
        </p:nvGrpSpPr>
        <p:grpSpPr bwMode="auto">
          <a:xfrm>
            <a:off x="7521688" y="4595473"/>
            <a:ext cx="1334135" cy="976948"/>
            <a:chOff x="3726" y="1170"/>
            <a:chExt cx="764" cy="543"/>
          </a:xfrm>
        </p:grpSpPr>
        <p:sp>
          <p:nvSpPr>
            <p:cNvPr id="56" name="Line 51"/>
            <p:cNvSpPr>
              <a:spLocks noChangeAspect="1" noChangeShapeType="1"/>
            </p:cNvSpPr>
            <p:nvPr/>
          </p:nvSpPr>
          <p:spPr bwMode="auto">
            <a:xfrm rot="19202490" flipH="1">
              <a:off x="4304" y="1379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 rot="10800000" flipH="1">
              <a:off x="3726" y="1170"/>
              <a:ext cx="764" cy="543"/>
            </a:xfrm>
            <a:custGeom>
              <a:avLst/>
              <a:gdLst>
                <a:gd name="T0" fmla="*/ 753 w 764"/>
                <a:gd name="T1" fmla="*/ 0 h 543"/>
                <a:gd name="T2" fmla="*/ 764 w 764"/>
                <a:gd name="T3" fmla="*/ 14 h 543"/>
                <a:gd name="T4" fmla="*/ 485 w 764"/>
                <a:gd name="T5" fmla="*/ 380 h 543"/>
                <a:gd name="T6" fmla="*/ 0 w 764"/>
                <a:gd name="T7" fmla="*/ 543 h 5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4"/>
                <a:gd name="T13" fmla="*/ 0 h 543"/>
                <a:gd name="T14" fmla="*/ 764 w 764"/>
                <a:gd name="T15" fmla="*/ 543 h 5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4" h="543">
                  <a:moveTo>
                    <a:pt x="753" y="0"/>
                  </a:moveTo>
                  <a:lnTo>
                    <a:pt x="764" y="14"/>
                  </a:lnTo>
                  <a:cubicBezTo>
                    <a:pt x="719" y="77"/>
                    <a:pt x="612" y="292"/>
                    <a:pt x="485" y="380"/>
                  </a:cubicBezTo>
                  <a:cubicBezTo>
                    <a:pt x="358" y="468"/>
                    <a:pt x="179" y="505"/>
                    <a:pt x="0" y="54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Text Box 53"/>
          <p:cNvSpPr txBox="1">
            <a:spLocks noChangeArrowheads="1"/>
          </p:cNvSpPr>
          <p:nvPr/>
        </p:nvSpPr>
        <p:spPr bwMode="auto">
          <a:xfrm>
            <a:off x="7483271" y="6463007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9" name="Text Box 54"/>
          <p:cNvSpPr txBox="1">
            <a:spLocks noChangeArrowheads="1"/>
          </p:cNvSpPr>
          <p:nvPr/>
        </p:nvSpPr>
        <p:spPr bwMode="auto">
          <a:xfrm>
            <a:off x="8880271" y="5347524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0" name="Oval 55"/>
          <p:cNvSpPr>
            <a:spLocks noChangeAspect="1" noChangeArrowheads="1"/>
          </p:cNvSpPr>
          <p:nvPr/>
        </p:nvSpPr>
        <p:spPr bwMode="auto">
          <a:xfrm>
            <a:off x="6044361" y="5426687"/>
            <a:ext cx="20955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1" name="Oval 56"/>
          <p:cNvSpPr>
            <a:spLocks noChangeAspect="1" noChangeArrowheads="1"/>
          </p:cNvSpPr>
          <p:nvPr/>
        </p:nvSpPr>
        <p:spPr bwMode="auto">
          <a:xfrm>
            <a:off x="6044361" y="6376647"/>
            <a:ext cx="20955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2" name="Oval 58"/>
          <p:cNvSpPr>
            <a:spLocks noChangeAspect="1" noChangeArrowheads="1"/>
          </p:cNvSpPr>
          <p:nvPr/>
        </p:nvSpPr>
        <p:spPr bwMode="auto">
          <a:xfrm rot="5400000" flipV="1">
            <a:off x="2532150" y="450765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3" name="Rectangle 59"/>
          <p:cNvSpPr>
            <a:spLocks noChangeAspect="1" noChangeArrowheads="1"/>
          </p:cNvSpPr>
          <p:nvPr/>
        </p:nvSpPr>
        <p:spPr bwMode="auto">
          <a:xfrm rot="5400000" flipV="1">
            <a:off x="1753824" y="4399363"/>
            <a:ext cx="2453482" cy="253142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4" name="Oval 60"/>
          <p:cNvSpPr>
            <a:spLocks noChangeAspect="1" noChangeArrowheads="1"/>
          </p:cNvSpPr>
          <p:nvPr/>
        </p:nvSpPr>
        <p:spPr bwMode="auto">
          <a:xfrm rot="5400000" flipV="1">
            <a:off x="3645835" y="450765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5" name="Oval 61"/>
          <p:cNvSpPr>
            <a:spLocks noChangeAspect="1" noChangeArrowheads="1"/>
          </p:cNvSpPr>
          <p:nvPr/>
        </p:nvSpPr>
        <p:spPr bwMode="auto">
          <a:xfrm rot="5400000" flipV="1">
            <a:off x="3645835" y="4867386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6" name="Oval 62"/>
          <p:cNvSpPr>
            <a:spLocks noChangeAspect="1" noChangeArrowheads="1"/>
          </p:cNvSpPr>
          <p:nvPr/>
        </p:nvSpPr>
        <p:spPr bwMode="auto">
          <a:xfrm rot="5400000" flipV="1">
            <a:off x="3645835" y="5227113"/>
            <a:ext cx="150178" cy="154728"/>
          </a:xfrm>
          <a:prstGeom prst="ellipse">
            <a:avLst/>
          </a:prstGeom>
          <a:solidFill>
            <a:srgbClr val="000000"/>
          </a:solidFill>
          <a:ln w="12700">
            <a:noFill/>
            <a:round/>
            <a:headEnd/>
            <a:tailEnd/>
          </a:ln>
          <a:extLst/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7" name="Oval 63"/>
          <p:cNvSpPr>
            <a:spLocks noChangeAspect="1" noChangeArrowheads="1"/>
          </p:cNvSpPr>
          <p:nvPr/>
        </p:nvSpPr>
        <p:spPr bwMode="auto">
          <a:xfrm rot="5400000" flipV="1">
            <a:off x="3645835" y="5588586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8" name="Oval 64"/>
          <p:cNvSpPr>
            <a:spLocks noChangeAspect="1" noChangeArrowheads="1"/>
          </p:cNvSpPr>
          <p:nvPr/>
        </p:nvSpPr>
        <p:spPr bwMode="auto">
          <a:xfrm rot="5400000" flipV="1">
            <a:off x="3645835" y="5948314"/>
            <a:ext cx="150178" cy="154728"/>
          </a:xfrm>
          <a:prstGeom prst="ellipse">
            <a:avLst/>
          </a:prstGeom>
          <a:solidFill>
            <a:srgbClr val="000000"/>
          </a:solidFill>
          <a:ln w="12700">
            <a:noFill/>
            <a:round/>
            <a:headEnd/>
            <a:tailEnd/>
          </a:ln>
          <a:extLst/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9" name="Oval 66"/>
          <p:cNvSpPr>
            <a:spLocks noChangeAspect="1" noChangeArrowheads="1"/>
          </p:cNvSpPr>
          <p:nvPr/>
        </p:nvSpPr>
        <p:spPr bwMode="auto">
          <a:xfrm rot="5400000" flipV="1">
            <a:off x="3645835" y="6669516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0" name="Oval 68"/>
          <p:cNvSpPr>
            <a:spLocks noChangeAspect="1" noChangeArrowheads="1"/>
          </p:cNvSpPr>
          <p:nvPr/>
        </p:nvSpPr>
        <p:spPr bwMode="auto">
          <a:xfrm rot="5400000" flipV="1">
            <a:off x="1790893" y="5227113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1" name="Oval 69"/>
          <p:cNvSpPr>
            <a:spLocks noChangeAspect="1" noChangeArrowheads="1"/>
          </p:cNvSpPr>
          <p:nvPr/>
        </p:nvSpPr>
        <p:spPr bwMode="auto">
          <a:xfrm rot="5400000" flipV="1">
            <a:off x="1790893" y="5588586"/>
            <a:ext cx="150178" cy="154728"/>
          </a:xfrm>
          <a:prstGeom prst="ellipse">
            <a:avLst/>
          </a:prstGeom>
          <a:solidFill>
            <a:srgbClr val="000000"/>
          </a:solidFill>
          <a:ln w="12700">
            <a:noFill/>
            <a:round/>
            <a:headEnd/>
            <a:tailEnd/>
          </a:ln>
          <a:extLst/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2" name="Oval 70"/>
          <p:cNvSpPr>
            <a:spLocks noChangeAspect="1" noChangeArrowheads="1"/>
          </p:cNvSpPr>
          <p:nvPr/>
        </p:nvSpPr>
        <p:spPr bwMode="auto">
          <a:xfrm rot="5400000" flipV="1">
            <a:off x="1790893" y="5948314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3" name="Oval 71"/>
          <p:cNvSpPr>
            <a:spLocks noChangeAspect="1" noChangeArrowheads="1"/>
          </p:cNvSpPr>
          <p:nvPr/>
        </p:nvSpPr>
        <p:spPr bwMode="auto">
          <a:xfrm rot="5400000" flipV="1">
            <a:off x="1790893" y="630804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4" name="Oval 72"/>
          <p:cNvSpPr>
            <a:spLocks noChangeAspect="1" noChangeArrowheads="1"/>
          </p:cNvSpPr>
          <p:nvPr/>
        </p:nvSpPr>
        <p:spPr bwMode="auto">
          <a:xfrm rot="5400000" flipV="1">
            <a:off x="1790893" y="6669516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5" name="Oval 73"/>
          <p:cNvSpPr>
            <a:spLocks noChangeAspect="1" noChangeArrowheads="1"/>
          </p:cNvSpPr>
          <p:nvPr/>
        </p:nvSpPr>
        <p:spPr bwMode="auto">
          <a:xfrm rot="5400000" flipV="1">
            <a:off x="2175915" y="4505798"/>
            <a:ext cx="150178" cy="154728"/>
          </a:xfrm>
          <a:prstGeom prst="ellipse">
            <a:avLst/>
          </a:prstGeom>
          <a:solidFill>
            <a:srgbClr val="008000"/>
          </a:solidFill>
          <a:ln w="12700">
            <a:noFill/>
            <a:round/>
            <a:headEnd/>
            <a:tailEnd/>
          </a:ln>
          <a:extLst/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6" name="Oval 75"/>
          <p:cNvSpPr>
            <a:spLocks noChangeAspect="1" noChangeArrowheads="1"/>
          </p:cNvSpPr>
          <p:nvPr/>
        </p:nvSpPr>
        <p:spPr bwMode="auto">
          <a:xfrm rot="5400000" flipV="1">
            <a:off x="2175915" y="5241083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7" name="Oval 76"/>
          <p:cNvSpPr>
            <a:spLocks noChangeAspect="1" noChangeArrowheads="1"/>
          </p:cNvSpPr>
          <p:nvPr/>
        </p:nvSpPr>
        <p:spPr bwMode="auto">
          <a:xfrm rot="5400000" flipV="1">
            <a:off x="2161522" y="5588586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8" name="Oval 77"/>
          <p:cNvSpPr>
            <a:spLocks noChangeAspect="1" noChangeArrowheads="1"/>
          </p:cNvSpPr>
          <p:nvPr/>
        </p:nvSpPr>
        <p:spPr bwMode="auto">
          <a:xfrm rot="5400000" flipV="1">
            <a:off x="2161522" y="630804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9" name="Oval 78"/>
          <p:cNvSpPr>
            <a:spLocks noChangeAspect="1" noChangeArrowheads="1"/>
          </p:cNvSpPr>
          <p:nvPr/>
        </p:nvSpPr>
        <p:spPr bwMode="auto">
          <a:xfrm rot="5400000" flipV="1">
            <a:off x="2532150" y="4867386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0" name="Oval 80"/>
          <p:cNvSpPr>
            <a:spLocks noChangeAspect="1" noChangeArrowheads="1"/>
          </p:cNvSpPr>
          <p:nvPr/>
        </p:nvSpPr>
        <p:spPr bwMode="auto">
          <a:xfrm rot="5400000" flipV="1">
            <a:off x="2532150" y="5588586"/>
            <a:ext cx="150178" cy="154728"/>
          </a:xfrm>
          <a:prstGeom prst="ellipse">
            <a:avLst/>
          </a:prstGeom>
          <a:solidFill>
            <a:srgbClr val="000000"/>
          </a:solidFill>
          <a:ln w="12700">
            <a:noFill/>
            <a:round/>
            <a:headEnd/>
            <a:tailEnd/>
          </a:ln>
          <a:extLst/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1" name="Oval 81"/>
          <p:cNvSpPr>
            <a:spLocks noChangeAspect="1" noChangeArrowheads="1"/>
          </p:cNvSpPr>
          <p:nvPr/>
        </p:nvSpPr>
        <p:spPr bwMode="auto">
          <a:xfrm rot="5400000" flipV="1">
            <a:off x="2532150" y="5948314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2" name="Oval 82"/>
          <p:cNvSpPr>
            <a:spLocks noChangeAspect="1" noChangeArrowheads="1"/>
          </p:cNvSpPr>
          <p:nvPr/>
        </p:nvSpPr>
        <p:spPr bwMode="auto">
          <a:xfrm rot="5400000" flipV="1">
            <a:off x="2532150" y="6308041"/>
            <a:ext cx="150178" cy="154728"/>
          </a:xfrm>
          <a:prstGeom prst="ellipse">
            <a:avLst/>
          </a:prstGeom>
          <a:solidFill>
            <a:srgbClr val="000000"/>
          </a:solidFill>
          <a:ln w="12700">
            <a:noFill/>
            <a:round/>
            <a:headEnd/>
            <a:tailEnd/>
          </a:ln>
          <a:extLst/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3" name="Oval 83"/>
          <p:cNvSpPr>
            <a:spLocks noChangeAspect="1" noChangeArrowheads="1"/>
          </p:cNvSpPr>
          <p:nvPr/>
        </p:nvSpPr>
        <p:spPr bwMode="auto">
          <a:xfrm rot="5400000" flipV="1">
            <a:off x="2532150" y="6669516"/>
            <a:ext cx="150178" cy="154728"/>
          </a:xfrm>
          <a:prstGeom prst="ellipse">
            <a:avLst/>
          </a:prstGeom>
          <a:solidFill>
            <a:srgbClr val="000000"/>
          </a:solidFill>
          <a:ln w="12700">
            <a:noFill/>
            <a:round/>
            <a:headEnd/>
            <a:tailEnd/>
          </a:ln>
          <a:extLst/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4" name="Oval 84"/>
          <p:cNvSpPr>
            <a:spLocks noChangeAspect="1" noChangeArrowheads="1"/>
          </p:cNvSpPr>
          <p:nvPr/>
        </p:nvSpPr>
        <p:spPr bwMode="auto">
          <a:xfrm rot="5400000" flipV="1">
            <a:off x="2904578" y="4507658"/>
            <a:ext cx="150178" cy="154728"/>
          </a:xfrm>
          <a:prstGeom prst="ellipse">
            <a:avLst/>
          </a:prstGeom>
          <a:solidFill>
            <a:srgbClr val="000000"/>
          </a:solidFill>
          <a:ln w="12700">
            <a:noFill/>
            <a:round/>
            <a:headEnd/>
            <a:tailEnd/>
          </a:ln>
          <a:extLst/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5" name="Oval 85"/>
          <p:cNvSpPr>
            <a:spLocks noChangeAspect="1" noChangeArrowheads="1"/>
          </p:cNvSpPr>
          <p:nvPr/>
        </p:nvSpPr>
        <p:spPr bwMode="auto">
          <a:xfrm rot="5400000" flipV="1">
            <a:off x="2904578" y="4867386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6" name="Oval 87"/>
          <p:cNvSpPr>
            <a:spLocks noChangeAspect="1" noChangeArrowheads="1"/>
          </p:cNvSpPr>
          <p:nvPr/>
        </p:nvSpPr>
        <p:spPr bwMode="auto">
          <a:xfrm rot="5400000" flipV="1">
            <a:off x="2904578" y="5948314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7" name="Oval 88"/>
          <p:cNvSpPr>
            <a:spLocks noChangeAspect="1" noChangeArrowheads="1"/>
          </p:cNvSpPr>
          <p:nvPr/>
        </p:nvSpPr>
        <p:spPr bwMode="auto">
          <a:xfrm rot="5400000" flipV="1">
            <a:off x="2904578" y="630804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8" name="Oval 89"/>
          <p:cNvSpPr>
            <a:spLocks noChangeAspect="1" noChangeArrowheads="1"/>
          </p:cNvSpPr>
          <p:nvPr/>
        </p:nvSpPr>
        <p:spPr bwMode="auto">
          <a:xfrm rot="5400000" flipV="1">
            <a:off x="2904578" y="6669516"/>
            <a:ext cx="150178" cy="154728"/>
          </a:xfrm>
          <a:prstGeom prst="ellipse">
            <a:avLst/>
          </a:prstGeom>
          <a:solidFill>
            <a:srgbClr val="000000"/>
          </a:solidFill>
          <a:ln w="12700">
            <a:noFill/>
            <a:round/>
            <a:headEnd/>
            <a:tailEnd/>
          </a:ln>
          <a:extLst/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9" name="Oval 90"/>
          <p:cNvSpPr>
            <a:spLocks noChangeAspect="1" noChangeArrowheads="1"/>
          </p:cNvSpPr>
          <p:nvPr/>
        </p:nvSpPr>
        <p:spPr bwMode="auto">
          <a:xfrm rot="5400000" flipV="1">
            <a:off x="3275206" y="450765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0" name="Oval 91"/>
          <p:cNvSpPr>
            <a:spLocks noChangeAspect="1" noChangeArrowheads="1"/>
          </p:cNvSpPr>
          <p:nvPr/>
        </p:nvSpPr>
        <p:spPr bwMode="auto">
          <a:xfrm rot="5400000" flipV="1">
            <a:off x="3275206" y="4867386"/>
            <a:ext cx="150178" cy="154728"/>
          </a:xfrm>
          <a:prstGeom prst="ellipse">
            <a:avLst/>
          </a:prstGeom>
          <a:solidFill>
            <a:srgbClr val="000000"/>
          </a:solidFill>
          <a:ln w="12700">
            <a:noFill/>
            <a:round/>
            <a:headEnd/>
            <a:tailEnd/>
          </a:ln>
          <a:extLst/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1" name="Oval 92"/>
          <p:cNvSpPr>
            <a:spLocks noChangeAspect="1" noChangeArrowheads="1"/>
          </p:cNvSpPr>
          <p:nvPr/>
        </p:nvSpPr>
        <p:spPr bwMode="auto">
          <a:xfrm rot="5400000" flipV="1">
            <a:off x="3275206" y="5227113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2" name="Oval 93"/>
          <p:cNvSpPr>
            <a:spLocks noChangeAspect="1" noChangeArrowheads="1"/>
          </p:cNvSpPr>
          <p:nvPr/>
        </p:nvSpPr>
        <p:spPr bwMode="auto">
          <a:xfrm rot="5400000" flipV="1">
            <a:off x="3275206" y="5588586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3" name="Oval 95"/>
          <p:cNvSpPr>
            <a:spLocks noChangeAspect="1" noChangeArrowheads="1"/>
          </p:cNvSpPr>
          <p:nvPr/>
        </p:nvSpPr>
        <p:spPr bwMode="auto">
          <a:xfrm rot="5400000" flipV="1">
            <a:off x="3275206" y="6669516"/>
            <a:ext cx="150178" cy="154728"/>
          </a:xfrm>
          <a:prstGeom prst="ellipse">
            <a:avLst/>
          </a:prstGeom>
          <a:solidFill>
            <a:srgbClr val="000000"/>
          </a:solidFill>
          <a:ln w="12700">
            <a:noFill/>
            <a:round/>
            <a:headEnd/>
            <a:tailEnd/>
          </a:ln>
          <a:extLst/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4" name="Oval 96"/>
          <p:cNvSpPr>
            <a:spLocks noChangeAspect="1" noChangeArrowheads="1"/>
          </p:cNvSpPr>
          <p:nvPr/>
        </p:nvSpPr>
        <p:spPr bwMode="auto">
          <a:xfrm rot="5400000" flipV="1">
            <a:off x="4018262" y="450765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5" name="Oval 97"/>
          <p:cNvSpPr>
            <a:spLocks noChangeAspect="1" noChangeArrowheads="1"/>
          </p:cNvSpPr>
          <p:nvPr/>
        </p:nvSpPr>
        <p:spPr bwMode="auto">
          <a:xfrm rot="5400000" flipV="1">
            <a:off x="4018262" y="4867386"/>
            <a:ext cx="150178" cy="154728"/>
          </a:xfrm>
          <a:prstGeom prst="ellipse">
            <a:avLst/>
          </a:prstGeom>
          <a:solidFill>
            <a:srgbClr val="000000"/>
          </a:solidFill>
          <a:ln w="12700">
            <a:noFill/>
            <a:round/>
            <a:headEnd/>
            <a:tailEnd/>
          </a:ln>
          <a:extLst/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6" name="Oval 98"/>
          <p:cNvSpPr>
            <a:spLocks noChangeAspect="1" noChangeArrowheads="1"/>
          </p:cNvSpPr>
          <p:nvPr/>
        </p:nvSpPr>
        <p:spPr bwMode="auto">
          <a:xfrm rot="5400000" flipV="1">
            <a:off x="4018262" y="5227113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7" name="Oval 99"/>
          <p:cNvSpPr>
            <a:spLocks noChangeAspect="1" noChangeArrowheads="1"/>
          </p:cNvSpPr>
          <p:nvPr/>
        </p:nvSpPr>
        <p:spPr bwMode="auto">
          <a:xfrm rot="5400000" flipV="1">
            <a:off x="4018262" y="5588586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8" name="Oval 100"/>
          <p:cNvSpPr>
            <a:spLocks noChangeAspect="1" noChangeArrowheads="1"/>
          </p:cNvSpPr>
          <p:nvPr/>
        </p:nvSpPr>
        <p:spPr bwMode="auto">
          <a:xfrm rot="5400000" flipV="1">
            <a:off x="4018262" y="630804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auto">
          <a:xfrm>
            <a:off x="632732" y="4304007"/>
            <a:ext cx="1055345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urier" charset="0"/>
              </a:rPr>
              <a:t>alice</a:t>
            </a:r>
            <a:endParaRPr lang="en-US" sz="2200" dirty="0">
              <a:solidFill>
                <a:srgbClr val="0000FF"/>
              </a:solidFill>
              <a:latin typeface="Courier" charset="0"/>
            </a:endParaRPr>
          </a:p>
        </p:txBody>
      </p:sp>
      <p:sp>
        <p:nvSpPr>
          <p:cNvPr id="101" name="Rectangle 105"/>
          <p:cNvSpPr>
            <a:spLocks noChangeArrowheads="1"/>
          </p:cNvSpPr>
          <p:nvPr/>
        </p:nvSpPr>
        <p:spPr bwMode="auto">
          <a:xfrm rot="-5400000">
            <a:off x="1853273" y="3870990"/>
            <a:ext cx="715509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urier" charset="0"/>
              </a:rPr>
              <a:t>bob</a:t>
            </a:r>
            <a:endParaRPr lang="en-US" sz="2200" dirty="0">
              <a:latin typeface="Courier" charset="0"/>
            </a:endParaRPr>
          </a:p>
        </p:txBody>
      </p:sp>
      <p:sp>
        <p:nvSpPr>
          <p:cNvPr id="102" name="Oval 106"/>
          <p:cNvSpPr>
            <a:spLocks noChangeAspect="1" noChangeArrowheads="1"/>
          </p:cNvSpPr>
          <p:nvPr/>
        </p:nvSpPr>
        <p:spPr bwMode="auto">
          <a:xfrm>
            <a:off x="7385481" y="4476727"/>
            <a:ext cx="209550" cy="2159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103" name="Rectangle 107"/>
          <p:cNvSpPr>
            <a:spLocks noChangeArrowheads="1"/>
          </p:cNvSpPr>
          <p:nvPr/>
        </p:nvSpPr>
        <p:spPr bwMode="auto">
          <a:xfrm>
            <a:off x="6206762" y="3911789"/>
            <a:ext cx="1052277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 smtClean="0">
                <a:solidFill>
                  <a:srgbClr val="008000"/>
                </a:solidFill>
                <a:latin typeface="Courier" charset="0"/>
              </a:rPr>
              <a:t>cited</a:t>
            </a:r>
            <a:endParaRPr lang="en-US" sz="2200" dirty="0">
              <a:solidFill>
                <a:srgbClr val="008000"/>
              </a:solidFill>
              <a:latin typeface="Courier" charset="0"/>
            </a:endParaRPr>
          </a:p>
        </p:txBody>
      </p:sp>
      <p:sp>
        <p:nvSpPr>
          <p:cNvPr id="104" name="Rectangle 108"/>
          <p:cNvSpPr>
            <a:spLocks noChangeArrowheads="1"/>
          </p:cNvSpPr>
          <p:nvPr/>
        </p:nvSpPr>
        <p:spPr bwMode="auto">
          <a:xfrm>
            <a:off x="5019312" y="4318401"/>
            <a:ext cx="1055345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urier" charset="0"/>
              </a:rPr>
              <a:t>alice</a:t>
            </a:r>
            <a:endParaRPr lang="en-US" sz="2200" dirty="0">
              <a:solidFill>
                <a:srgbClr val="0000FF"/>
              </a:solidFill>
              <a:latin typeface="Courier" charset="0"/>
            </a:endParaRPr>
          </a:p>
        </p:txBody>
      </p:sp>
      <p:sp>
        <p:nvSpPr>
          <p:cNvPr id="105" name="Rectangle 109"/>
          <p:cNvSpPr>
            <a:spLocks noChangeArrowheads="1"/>
          </p:cNvSpPr>
          <p:nvPr/>
        </p:nvSpPr>
        <p:spPr bwMode="auto">
          <a:xfrm>
            <a:off x="7561852" y="4226644"/>
            <a:ext cx="715509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urier" charset="0"/>
              </a:rPr>
              <a:t>bob</a:t>
            </a:r>
            <a:endParaRPr lang="en-US" sz="2200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8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1253812"/>
            <a:ext cx="9007651" cy="5474698"/>
          </a:xfrm>
        </p:spPr>
        <p:txBody>
          <a:bodyPr/>
          <a:lstStyle/>
          <a:p>
            <a:r>
              <a:rPr lang="en-US" dirty="0" smtClean="0"/>
              <a:t>Key innovation: mathematical closure</a:t>
            </a:r>
          </a:p>
          <a:p>
            <a:pPr lvl="1"/>
            <a:r>
              <a:rPr lang="en-US" dirty="0" smtClean="0"/>
              <a:t>All associative array operations return associative arrays</a:t>
            </a:r>
          </a:p>
          <a:p>
            <a:r>
              <a:rPr lang="en-US" dirty="0" smtClean="0"/>
              <a:t>Enables </a:t>
            </a:r>
            <a:r>
              <a:rPr lang="en-US" dirty="0" err="1" smtClean="0"/>
              <a:t>composable</a:t>
            </a:r>
            <a:r>
              <a:rPr lang="en-US" dirty="0" smtClean="0"/>
              <a:t> mathematical operations</a:t>
            </a:r>
          </a:p>
          <a:p>
            <a:pPr>
              <a:buNone/>
            </a:pP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		A + B      A - B      A &amp; B      A|B      A*B</a:t>
            </a:r>
            <a:endParaRPr lang="en-US" b="0" dirty="0" smtClean="0"/>
          </a:p>
          <a:p>
            <a:r>
              <a:rPr lang="en-US" dirty="0" smtClean="0"/>
              <a:t>Enables </a:t>
            </a:r>
            <a:r>
              <a:rPr lang="en-US" dirty="0" err="1" smtClean="0"/>
              <a:t>composable</a:t>
            </a:r>
            <a:r>
              <a:rPr lang="en-US" dirty="0" smtClean="0"/>
              <a:t> query operations via array indexing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	A(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altLang="ja-JP" b="0" dirty="0" err="1" smtClean="0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 bob ',:)    A</a:t>
            </a:r>
            <a:r>
              <a:rPr lang="en-US" altLang="ja-JP" b="0" dirty="0">
                <a:latin typeface="Courier" charset="0"/>
                <a:ea typeface="ＭＳ Ｐゴシック" charset="0"/>
                <a:cs typeface="ＭＳ Ｐゴシック" charset="0"/>
              </a:rPr>
              <a:t>('</a:t>
            </a:r>
            <a:r>
              <a:rPr lang="en-US" altLang="ja-JP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altLang="ja-JP" b="0" dirty="0">
                <a:latin typeface="Courier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',:)   A('al* ',:)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	A(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altLang="ja-JP" b="0" dirty="0" err="1" smtClean="0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 : bob ',:) 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A(1:2,:)        A == 47.0</a:t>
            </a:r>
            <a:endParaRPr lang="en-US" dirty="0" smtClean="0"/>
          </a:p>
          <a:p>
            <a:r>
              <a:rPr lang="en-US" dirty="0" smtClean="0"/>
              <a:t>Simple to implement in a library (~2000 lines) in programming environments with: 1</a:t>
            </a:r>
            <a:r>
              <a:rPr lang="en-US" baseline="30000" dirty="0" smtClean="0"/>
              <a:t>st</a:t>
            </a:r>
            <a:r>
              <a:rPr lang="en-US" dirty="0" smtClean="0"/>
              <a:t> class support of 2D arrays, operator overloading, sparse linear algebra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err="1" smtClean="0"/>
              <a:t>Composable</a:t>
            </a:r>
            <a:r>
              <a:rPr lang="en-US" dirty="0" smtClean="0"/>
              <a:t> Associative Arrays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0992" y="6209215"/>
            <a:ext cx="8035925" cy="647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Complex queries with ~50x less effort than Java/SQL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Naturally leads to high performance parallel implementation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“Exploded” Schema</a:t>
            </a:r>
            <a:endParaRPr lang="en-US" dirty="0"/>
          </a:p>
        </p:txBody>
      </p:sp>
      <p:graphicFrame>
        <p:nvGraphicFramePr>
          <p:cNvPr id="11" name="Group 3"/>
          <p:cNvGraphicFramePr>
            <a:graphicFrameLocks noGrp="1"/>
          </p:cNvGraphicFramePr>
          <p:nvPr/>
        </p:nvGraphicFramePr>
        <p:xfrm>
          <a:off x="200819" y="1885527"/>
          <a:ext cx="4042569" cy="1320393"/>
        </p:xfrm>
        <a:graphic>
          <a:graphicData uri="http://schemas.openxmlformats.org/drawingml/2006/table">
            <a:tbl>
              <a:tblPr/>
              <a:tblGrid>
                <a:gridCol w="1294349"/>
                <a:gridCol w="877329"/>
                <a:gridCol w="926757"/>
                <a:gridCol w="944134"/>
              </a:tblGrid>
              <a:tr h="3509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30"/>
          <p:cNvGraphicFramePr>
            <a:graphicFrameLocks noGrp="1"/>
          </p:cNvGraphicFramePr>
          <p:nvPr/>
        </p:nvGraphicFramePr>
        <p:xfrm>
          <a:off x="881992" y="4285140"/>
          <a:ext cx="8294415" cy="1320393"/>
        </p:xfrm>
        <a:graphic>
          <a:graphicData uri="http://schemas.openxmlformats.org/drawingml/2006/table">
            <a:tbl>
              <a:tblPr/>
              <a:tblGrid>
                <a:gridCol w="1345802"/>
                <a:gridCol w="1060499"/>
                <a:gridCol w="1133701"/>
                <a:gridCol w="1206904"/>
                <a:gridCol w="1163733"/>
                <a:gridCol w="1133701"/>
                <a:gridCol w="1250075"/>
              </a:tblGrid>
              <a:tr h="3509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src_ip/a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src_ip/b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domain/b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domain/c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dest_ip/a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dest_ip/c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72"/>
          <p:cNvSpPr>
            <a:spLocks noChangeArrowheads="1"/>
          </p:cNvSpPr>
          <p:nvPr/>
        </p:nvSpPr>
        <p:spPr bwMode="auto">
          <a:xfrm>
            <a:off x="1562911" y="1408748"/>
            <a:ext cx="1459302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2"/>
                </a:solidFill>
              </a:rPr>
              <a:t>Input Data</a:t>
            </a:r>
          </a:p>
        </p:txBody>
      </p:sp>
      <p:sp>
        <p:nvSpPr>
          <p:cNvPr id="14" name="Rectangle 73"/>
          <p:cNvSpPr>
            <a:spLocks noChangeArrowheads="1"/>
          </p:cNvSpPr>
          <p:nvPr/>
        </p:nvSpPr>
        <p:spPr bwMode="auto">
          <a:xfrm>
            <a:off x="3677962" y="5599481"/>
            <a:ext cx="2649180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2"/>
                </a:solidFill>
              </a:rPr>
              <a:t>Triple Store Table: T</a:t>
            </a:r>
          </a:p>
        </p:txBody>
      </p:sp>
      <p:graphicFrame>
        <p:nvGraphicFramePr>
          <p:cNvPr id="15" name="Group 75"/>
          <p:cNvGraphicFramePr>
            <a:graphicFrameLocks noGrp="1"/>
          </p:cNvGraphicFramePr>
          <p:nvPr/>
        </p:nvGraphicFramePr>
        <p:xfrm>
          <a:off x="5474626" y="1571185"/>
          <a:ext cx="3618231" cy="2481141"/>
        </p:xfrm>
        <a:graphic>
          <a:graphicData uri="http://schemas.openxmlformats.org/drawingml/2006/table">
            <a:tbl>
              <a:tblPr/>
              <a:tblGrid>
                <a:gridCol w="1131570"/>
                <a:gridCol w="818992"/>
                <a:gridCol w="827723"/>
                <a:gridCol w="839946"/>
              </a:tblGrid>
              <a:tr h="538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src_ip/a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src_ip/b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domain/b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domain/c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dest_ip/a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dest_ip/c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117"/>
          <p:cNvSpPr>
            <a:spLocks noChangeArrowheads="1"/>
          </p:cNvSpPr>
          <p:nvPr/>
        </p:nvSpPr>
        <p:spPr bwMode="auto">
          <a:xfrm>
            <a:off x="5374490" y="1118033"/>
            <a:ext cx="387547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2"/>
                </a:solidFill>
              </a:rPr>
              <a:t>Triple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Store Table: </a:t>
            </a:r>
            <a:r>
              <a:rPr lang="en-US" b="1" dirty="0" err="1">
                <a:solidFill>
                  <a:schemeClr val="tx2"/>
                </a:solidFill>
              </a:rPr>
              <a:t>Ttranspose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AutoShape 118"/>
          <p:cNvSpPr>
            <a:spLocks noChangeArrowheads="1"/>
          </p:cNvSpPr>
          <p:nvPr/>
        </p:nvSpPr>
        <p:spPr bwMode="auto">
          <a:xfrm>
            <a:off x="2769553" y="3314066"/>
            <a:ext cx="384175" cy="572135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AutoShape 119"/>
          <p:cNvSpPr>
            <a:spLocks noChangeArrowheads="1"/>
          </p:cNvSpPr>
          <p:nvPr/>
        </p:nvSpPr>
        <p:spPr bwMode="auto">
          <a:xfrm rot="-5400000">
            <a:off x="4426163" y="2309548"/>
            <a:ext cx="395817" cy="555308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993242" y="6012243"/>
            <a:ext cx="8035925" cy="84772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l">
              <a:lnSpc>
                <a:spcPct val="80000"/>
              </a:lnSpc>
              <a:spcBef>
                <a:spcPct val="25000"/>
              </a:spcBef>
              <a:buSzPct val="125000"/>
            </a:pPr>
            <a:r>
              <a:rPr lang="en-US" sz="1800" b="1" u="sng" dirty="0" smtClean="0"/>
              <a:t>Key Innovations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 smtClean="0"/>
              <a:t>Handles all data into a </a:t>
            </a:r>
            <a:r>
              <a:rPr lang="en-US" sz="1800" b="1" i="1" dirty="0" smtClean="0"/>
              <a:t>single</a:t>
            </a:r>
            <a:r>
              <a:rPr lang="en-US" sz="1800" b="1" dirty="0" smtClean="0"/>
              <a:t> table representation</a:t>
            </a:r>
            <a:endParaRPr lang="en-US" sz="1800" b="1" dirty="0"/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Transpose pairs allows quick look up of </a:t>
            </a:r>
            <a:r>
              <a:rPr lang="en-US" sz="1800" b="1" i="1" dirty="0"/>
              <a:t>either</a:t>
            </a:r>
            <a:r>
              <a:rPr lang="en-US" sz="1800" b="1" dirty="0"/>
              <a:t> row or column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Keys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Matrix multiply</a:t>
            </a:r>
          </a:p>
          <a:p>
            <a:r>
              <a:rPr lang="en-US" dirty="0" smtClean="0"/>
              <a:t>Group Theory</a:t>
            </a:r>
          </a:p>
          <a:p>
            <a:r>
              <a:rPr lang="en-US" dirty="0" smtClean="0"/>
              <a:t>Vector Space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585595" y="7120592"/>
            <a:ext cx="6880225" cy="239990"/>
          </a:xfrm>
          <a:prstGeom prst="rect">
            <a:avLst/>
          </a:prstGeom>
        </p:spPr>
        <p:txBody>
          <a:bodyPr lIns="101882" tIns="20376" rIns="101882" bIns="0" anchor="t" anchorCtr="0"/>
          <a:lstStyle>
            <a:lvl1pPr marL="0" indent="0"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cap="all" baseline="0">
                <a:solidFill>
                  <a:srgbClr val="FF0000"/>
                </a:solidFill>
              </a:defRPr>
            </a:lvl1pPr>
          </a:lstStyle>
          <a:p>
            <a:pPr>
              <a:lnSpc>
                <a:spcPts val="1560"/>
              </a:lnSpc>
              <a:defRPr/>
            </a:pPr>
            <a:r>
              <a:rPr lang="en-US" sz="1400" b="1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unclassified</a:t>
            </a:r>
            <a:endParaRPr lang="en-US" sz="1400" b="1" kern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Text Placeholder 13"/>
          <p:cNvSpPr txBox="1">
            <a:spLocks/>
          </p:cNvSpPr>
          <p:nvPr/>
        </p:nvSpPr>
        <p:spPr>
          <a:xfrm>
            <a:off x="0" y="212731"/>
            <a:ext cx="10058400" cy="188540"/>
          </a:xfrm>
          <a:prstGeom prst="rect">
            <a:avLst/>
          </a:prstGeom>
          <a:noFill/>
        </p:spPr>
        <p:txBody>
          <a:bodyPr lIns="101882" tIns="20376" rIns="101882" bIns="0" anchor="t" anchorCtr="0"/>
          <a:lstStyle>
            <a:lvl1pPr marL="0" indent="0"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cap="all" baseline="0">
                <a:solidFill>
                  <a:srgbClr val="FF0000"/>
                </a:solidFill>
              </a:defRPr>
            </a:lvl1pPr>
          </a:lstStyle>
          <a:p>
            <a:pPr lvl="0">
              <a:defRPr/>
            </a:pPr>
            <a:r>
              <a:rPr lang="en-US" sz="1400" b="1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unclassified</a:t>
            </a:r>
            <a:endParaRPr lang="en-US" sz="1400" b="1" kern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215838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Associative Array Definitions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22429" y="1265923"/>
            <a:ext cx="9007651" cy="4594562"/>
          </a:xfrm>
          <a:prstGeom prst="rect">
            <a:avLst/>
          </a:prstGeom>
          <a:extLst/>
        </p:spPr>
        <p:txBody>
          <a:bodyPr lIns="101882" tIns="50941" rIns="101882" bIns="50941"/>
          <a:lstStyle/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u="sng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Keys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and </a:t>
            </a:r>
            <a:r>
              <a:rPr lang="en-US" b="0" u="sng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values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are from the infinite strict totally ordered set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lang="en-US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endParaRPr lang="en-US" b="0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u="sng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Associative array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A(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: </a:t>
            </a: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baseline="30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=(k</a:t>
            </a:r>
            <a:r>
              <a:rPr lang="en-US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,…,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30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, is a partial function from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keys (typically 2) to 1 value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, where</a:t>
            </a: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	and     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otherwise</a:t>
            </a:r>
          </a:p>
          <a:p>
            <a:pPr marL="0" lvl="0" indent="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u="sng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Binary operations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on associative arrays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</a:p>
          <a:p>
            <a:pPr marL="0" lvl="0" indent="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    where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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kern="1200" dirty="0" smtClean="0">
                <a:solidFill>
                  <a:srgbClr val="000000"/>
                </a:solidFill>
                <a:latin typeface="Arial"/>
                <a:ea typeface="ＭＳ Ｐゴシック" charset="-128"/>
                <a:sym typeface="Symbol"/>
              </a:rPr>
              <a:t>,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have the properties</a:t>
            </a:r>
          </a:p>
          <a:p>
            <a:pPr marL="862013" lvl="1" indent="-341313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If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and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then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is</a:t>
            </a: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			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f(v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        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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f(v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862013" lvl="1" indent="-341313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endParaRPr lang="en-US" b="0" dirty="0" smtClean="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862013" lvl="1" indent="-341313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If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v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and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or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v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, then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baseline="-25000" dirty="0" smtClean="0">
                <a:solidFill>
                  <a:srgbClr val="0000FF"/>
                </a:solidFill>
                <a:latin typeface="+mj-lt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is</a:t>
            </a: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			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v               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        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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endParaRPr lang="en-US" b="0" dirty="0" smtClean="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endParaRPr lang="en-US" b="0" dirty="0" smtClean="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1813" y="5946873"/>
            <a:ext cx="8231187" cy="98583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/>
              <a:t>High level usage dictated by these definitions</a:t>
            </a:r>
            <a:endParaRPr lang="en-US" altLang="ja-JP" sz="1800" b="1"/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altLang="ja-JP" sz="1800" b="1"/>
              <a:t>Deeper algebraic properties set by the collision function </a:t>
            </a:r>
            <a:r>
              <a:rPr lang="en-US" altLang="ja-JP" sz="1800">
                <a:solidFill>
                  <a:srgbClr val="0000FF"/>
                </a:solidFill>
              </a:rPr>
              <a:t>f()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/>
              <a:t>Frequent switching between </a:t>
            </a:r>
            <a:r>
              <a:rPr lang="ja-JP" altLang="en-US" sz="1800" b="1"/>
              <a:t>“</a:t>
            </a:r>
            <a:r>
              <a:rPr lang="en-US" altLang="ja-JP" sz="1800" b="1"/>
              <a:t>algebras</a:t>
            </a:r>
            <a:r>
              <a:rPr lang="ja-JP" altLang="en-US" sz="1800" b="1"/>
              <a:t>”</a:t>
            </a:r>
            <a:r>
              <a:rPr lang="en-US" altLang="ja-JP" sz="1800" b="1"/>
              <a:t> (how spreadsheets are used)</a:t>
            </a:r>
            <a:endParaRPr lang="en-US" sz="18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roup 109 Template 20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lack background">
  <a:themeElements>
    <a:clrScheme name="Division 10 colors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B9E5FA"/>
      </a:accent1>
      <a:accent2>
        <a:srgbClr val="008000"/>
      </a:accent2>
      <a:accent3>
        <a:srgbClr val="FF0000"/>
      </a:accent3>
      <a:accent4>
        <a:srgbClr val="0000FF"/>
      </a:accent4>
      <a:accent5>
        <a:srgbClr val="FFFF00"/>
      </a:accent5>
      <a:accent6>
        <a:srgbClr val="FEE0B4"/>
      </a:accent6>
      <a:hlink>
        <a:srgbClr val="FC0128"/>
      </a:hlink>
      <a:folHlink>
        <a:srgbClr val="CECECE"/>
      </a:folHlink>
    </a:clrScheme>
    <a:fontScheme name="U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3767"/>
    </a:accent4>
    <a:accent5>
      <a:srgbClr val="D2DCF2"/>
    </a:accent5>
    <a:accent6>
      <a:srgbClr val="009D00"/>
    </a:accent6>
    <a:hlink>
      <a:srgbClr val="FC0128"/>
    </a:hlink>
    <a:folHlink>
      <a:srgbClr val="CECECE"/>
    </a:folHlink>
  </a:clrScheme>
  <a:fontScheme name="Custom 1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  <a:fontScheme name="NC-White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3537</Words>
  <Application>Microsoft Macintosh PowerPoint</Application>
  <PresentationFormat>Custom</PresentationFormat>
  <Paragraphs>931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Group 109 Template 2012</vt:lpstr>
      <vt:lpstr>1_Black background</vt:lpstr>
      <vt:lpstr>Signal Processing on Databases</vt:lpstr>
      <vt:lpstr>Outline</vt:lpstr>
      <vt:lpstr>What are Spreadsheets and Big Tables?</vt:lpstr>
      <vt:lpstr>Goal: Signal Processing on Graphs/Strings/Spreadsheets/Tables/ …</vt:lpstr>
      <vt:lpstr>Multi-Dimensional Associative Arrays</vt:lpstr>
      <vt:lpstr>Composable Associative Arrays</vt:lpstr>
      <vt:lpstr>Universal “Exploded” Schema</vt:lpstr>
      <vt:lpstr>Outline</vt:lpstr>
      <vt:lpstr>Associative Array Definitions</vt:lpstr>
      <vt:lpstr>Associative Array Values</vt:lpstr>
      <vt:lpstr>Collision Function f()</vt:lpstr>
      <vt:lpstr>What About Concatenation?</vt:lpstr>
      <vt:lpstr>Matrix Multiply Framework</vt:lpstr>
      <vt:lpstr>Theory Questions</vt:lpstr>
      <vt:lpstr>Outline</vt:lpstr>
      <vt:lpstr>Operators Roadmap</vt:lpstr>
      <vt:lpstr>Including Concatenation</vt:lpstr>
      <vt:lpstr>Associative and Commutative Operators</vt:lpstr>
      <vt:lpstr>Distributive Operator Pairs</vt:lpstr>
      <vt:lpstr>Distributive Operator Pairs with Annihilators (0) and Identities (1)</vt:lpstr>
      <vt:lpstr>Operator Pairs</vt:lpstr>
      <vt:lpstr>Concatenate Operators</vt:lpstr>
      <vt:lpstr>Outline</vt:lpstr>
      <vt:lpstr>Vector Space over a Feld</vt:lpstr>
      <vt:lpstr>Vector Semispace Properties</vt:lpstr>
      <vt:lpstr>Unique Coefficient Conditions</vt:lpstr>
      <vt:lpstr>Canonical Vectors</vt:lpstr>
      <vt:lpstr>Single Valued Vectors</vt:lpstr>
      <vt:lpstr>Multi-Valued Vectors</vt:lpstr>
      <vt:lpstr>Outline</vt:lpstr>
      <vt:lpstr>Matrix Transpose</vt:lpstr>
      <vt:lpstr>Special Matrices</vt:lpstr>
      <vt:lpstr>Matrix Multiply</vt:lpstr>
      <vt:lpstr>Matrix Multiply Examples </vt:lpstr>
      <vt:lpstr>Identity</vt:lpstr>
      <vt:lpstr>Inverses</vt:lpstr>
      <vt:lpstr>Eigenvectors (simple case)</vt:lpstr>
      <vt:lpstr>Pseudoinverse (simple case)</vt:lpstr>
      <vt:lpstr>Future Work: Got Theorems?</vt:lpstr>
      <vt:lpstr>Summary</vt:lpstr>
      <vt:lpstr>Example Code &amp; Assignment</vt:lpstr>
      <vt:lpstr>Relational Model High Level Comparison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SA17192</dc:creator>
  <cp:lastModifiedBy>Jeremy Kepner</cp:lastModifiedBy>
  <cp:revision>108</cp:revision>
  <dcterms:created xsi:type="dcterms:W3CDTF">2012-03-20T12:28:31Z</dcterms:created>
  <dcterms:modified xsi:type="dcterms:W3CDTF">2012-11-17T15:15:11Z</dcterms:modified>
</cp:coreProperties>
</file>