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79525" indent="-1422343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760638" indent="-284627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641750" indent="-427020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522862" indent="-5694136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1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07" autoAdjust="0"/>
    <p:restoredTop sz="94660" autoAdjust="0"/>
  </p:normalViewPr>
  <p:slideViewPr>
    <p:cSldViewPr snapToGrid="0">
      <p:cViewPr varScale="1">
        <p:scale>
          <a:sx n="41" d="100"/>
          <a:sy n="41" d="100"/>
        </p:scale>
        <p:origin x="1284" y="78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2918400" cy="219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71475" y="182881"/>
            <a:ext cx="32204025" cy="21613178"/>
          </a:xfrm>
          <a:prstGeom prst="roundRect">
            <a:avLst>
              <a:gd name="adj" fmla="val 1059"/>
            </a:avLst>
          </a:prstGeom>
          <a:noFill/>
          <a:ln w="635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03226" y="239713"/>
            <a:ext cx="32134174" cy="2269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229445" y="19959310"/>
            <a:ext cx="4104557" cy="1257461"/>
          </a:xfrm>
          <a:prstGeom prst="rect">
            <a:avLst/>
          </a:prstGeom>
        </p:spPr>
      </p:pic>
      <p:pic>
        <p:nvPicPr>
          <p:cNvPr id="17" name="Picture 2" descr="http://www.cmu.edu/homeimages/CarnegieMellonUniversity_wordmark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8281" y="20019058"/>
            <a:ext cx="1950234" cy="1199467"/>
          </a:xfrm>
          <a:prstGeom prst="rect">
            <a:avLst/>
          </a:prstGeom>
          <a:noFill/>
        </p:spPr>
      </p:pic>
      <p:pic>
        <p:nvPicPr>
          <p:cNvPr id="18" name="Picture 6" descr="https://www.aepona.com/wp-content/uploads/2013/04/intel_logo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2786" y="19770347"/>
            <a:ext cx="2613828" cy="1767266"/>
          </a:xfrm>
          <a:prstGeom prst="rect">
            <a:avLst/>
          </a:prstGeom>
          <a:noFill/>
        </p:spPr>
      </p:pic>
      <p:pic>
        <p:nvPicPr>
          <p:cNvPr id="19" name="Picture 8" descr="http://people.csail.mit.edu/alexch/imgs/MIT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8344" y="20028643"/>
            <a:ext cx="2205012" cy="1161093"/>
          </a:xfrm>
          <a:prstGeom prst="rect">
            <a:avLst/>
          </a:prstGeom>
          <a:noFill/>
        </p:spPr>
      </p:pic>
      <p:pic>
        <p:nvPicPr>
          <p:cNvPr id="20" name="Picture 10" descr="http://www.lems.brown.edu/~dec/psm/brown_logo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01797" y="20019547"/>
            <a:ext cx="1221271" cy="1252953"/>
          </a:xfrm>
          <a:prstGeom prst="rect">
            <a:avLst/>
          </a:prstGeom>
          <a:noFill/>
        </p:spPr>
      </p:pic>
      <p:pic>
        <p:nvPicPr>
          <p:cNvPr id="21" name="Picture 12" descr="http://thefire.org/public/images/30a61f0617d04c74e8addf334ed54969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99768" y="19992031"/>
            <a:ext cx="1504430" cy="1339807"/>
          </a:xfrm>
          <a:prstGeom prst="rect">
            <a:avLst/>
          </a:prstGeom>
          <a:noFill/>
        </p:spPr>
      </p:pic>
      <p:pic>
        <p:nvPicPr>
          <p:cNvPr id="22" name="Picture 14" descr="http://images.ak.instagram.com/profiles/profile_201177297_75sq_1351893367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52004" y="19969834"/>
            <a:ext cx="1398554" cy="1245516"/>
          </a:xfrm>
          <a:prstGeom prst="rect">
            <a:avLst/>
          </a:prstGeom>
          <a:noFill/>
        </p:spPr>
      </p:pic>
      <p:pic>
        <p:nvPicPr>
          <p:cNvPr id="23" name="Picture 16" descr="http://bedtimesmagazine.com/wp-content/uploads/2012/06/University-Tennessee-Logo-2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510060" y="19757566"/>
            <a:ext cx="2068284" cy="1841960"/>
          </a:xfrm>
          <a:prstGeom prst="rect">
            <a:avLst/>
          </a:prstGeom>
          <a:noFill/>
        </p:spPr>
      </p:pic>
      <p:pic>
        <p:nvPicPr>
          <p:cNvPr id="24" name="Picture 18" descr="http://www.afamilyforeverychild.org/Adoption/TheBasics/images/portland_state_logo.gif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654687" y="19935031"/>
            <a:ext cx="1300063" cy="14279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5D1A-330A-48D5-B143-B4F593B4E041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F9F7-0E78-4669-B140-4772748FE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69548" y="4688844"/>
            <a:ext cx="23700104" cy="99862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9231" y="4688844"/>
            <a:ext cx="70551678" cy="99862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CC1B-62C8-423A-BC90-532F8469D8D5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832F-0DF8-478A-9536-C8A4F3A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F8F5-C70F-4705-AA76-3B642ABD3BB3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69AC-09AB-47F6-B1D6-68DD7BBE7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9231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763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C1C-4807-4E12-AA76-F1D02EECB849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7BE5-311B-493A-8563-AB3EE54A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9942-771A-4B15-9A35-8B573C4AF227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22B4-8D21-4348-BF38-EAA9480D6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1"/>
            <a:ext cx="1975104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0936" indent="0">
              <a:buNone/>
              <a:defRPr sz="11500"/>
            </a:lvl2pPr>
            <a:lvl3pPr marL="3761874" indent="0">
              <a:buNone/>
              <a:defRPr sz="9800"/>
            </a:lvl3pPr>
            <a:lvl4pPr marL="5642812" indent="0">
              <a:buNone/>
              <a:defRPr sz="8200"/>
            </a:lvl4pPr>
            <a:lvl5pPr marL="7523748" indent="0">
              <a:buNone/>
              <a:defRPr sz="8200"/>
            </a:lvl5pPr>
            <a:lvl6pPr marL="9404684" indent="0">
              <a:buNone/>
              <a:defRPr sz="8200"/>
            </a:lvl6pPr>
            <a:lvl7pPr marL="11285622" indent="0">
              <a:buNone/>
              <a:defRPr sz="8200"/>
            </a:lvl7pPr>
            <a:lvl8pPr marL="13166560" indent="0">
              <a:buNone/>
              <a:defRPr sz="8200"/>
            </a:lvl8pPr>
            <a:lvl9pPr marL="15047496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3"/>
            <a:ext cx="1975104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0936" indent="0">
              <a:buNone/>
              <a:defRPr sz="4900"/>
            </a:lvl2pPr>
            <a:lvl3pPr marL="3761874" indent="0">
              <a:buNone/>
              <a:defRPr sz="4100"/>
            </a:lvl3pPr>
            <a:lvl4pPr marL="5642812" indent="0">
              <a:buNone/>
              <a:defRPr sz="3700"/>
            </a:lvl4pPr>
            <a:lvl5pPr marL="7523748" indent="0">
              <a:buNone/>
              <a:defRPr sz="3700"/>
            </a:lvl5pPr>
            <a:lvl6pPr marL="9404684" indent="0">
              <a:buNone/>
              <a:defRPr sz="3700"/>
            </a:lvl6pPr>
            <a:lvl7pPr marL="11285622" indent="0">
              <a:buNone/>
              <a:defRPr sz="3700"/>
            </a:lvl7pPr>
            <a:lvl8pPr marL="13166560" indent="0">
              <a:buNone/>
              <a:defRPr sz="3700"/>
            </a:lvl8pPr>
            <a:lvl9pPr marL="150474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7FFE-05BD-4985-87DA-BF71C188165E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4A17-5FAA-4C0D-B542-60BF746E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35" y="879158"/>
            <a:ext cx="296251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35" y="5120640"/>
            <a:ext cx="29625132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34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l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05718-701C-4AE5-A3B8-255F9934FD23}" type="datetimeFigureOut">
              <a:rPr lang="en-US"/>
              <a:pPr>
                <a:defRPr/>
              </a:pPr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835" y="20340638"/>
            <a:ext cx="104227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ctr" defTabSz="376187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35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r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E1AC1-B525-4EF8-8984-3C1B6A8D7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73" r:id="rId5"/>
    <p:sldLayoutId id="2147483674" r:id="rId6"/>
    <p:sldLayoutId id="2147483667" r:id="rId7"/>
    <p:sldLayoutId id="2147483675" r:id="rId8"/>
    <p:sldLayoutId id="2147483668" r:id="rId9"/>
    <p:sldLayoutId id="2147483669" r:id="rId10"/>
    <p:sldLayoutId id="2147483670" r:id="rId11"/>
  </p:sldLayoutIdLst>
  <p:txStyles>
    <p:titleStyle>
      <a:lvl1pPr algn="ctr" defTabSz="376063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182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364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545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727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644" indent="-1409644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16" indent="-1174703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86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99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212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153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091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027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965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3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87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1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748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68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62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49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1064098" y="-2251"/>
            <a:ext cx="30996158" cy="14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8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Technologies for Visualization of </a:t>
            </a:r>
            <a:r>
              <a:rPr lang="en-US" sz="8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Big Medical </a:t>
            </a:r>
            <a:r>
              <a:rPr lang="en-US" sz="8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</a:rPr>
              <a:t>Text Data</a:t>
            </a:r>
            <a:endParaRPr lang="en-US" sz="8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73902" y="1305122"/>
            <a:ext cx="31009936" cy="107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Leilani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Battle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2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 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Lauren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Edwards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Vijay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Gadepally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1,2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Brendan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Gavin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1,5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 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Braden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Hancock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1,6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 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Dylan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Hutchison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1,2,3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 Jeremy Kepner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1,2,4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   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Andrew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Moran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1,2</a:t>
            </a:r>
            <a:endParaRPr lang="en-US" sz="3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Open Sans"/>
              <a:cs typeface="Open Sans"/>
            </a:endParaRPr>
          </a:p>
          <a:p>
            <a:pPr algn="ctr"/>
            <a:r>
              <a:rPr lang="en-US" sz="3200" b="1" spc="50" baseline="30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1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MIT Lincoln Laboratory   </a:t>
            </a:r>
            <a:r>
              <a:rPr lang="en-US" sz="3200" b="1" spc="50" baseline="30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2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MIT Computer Science &amp; AI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Lab   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3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Univ. 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of Washington   </a:t>
            </a:r>
            <a:r>
              <a:rPr lang="en-US" sz="3200" b="1" spc="50" baseline="30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4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MIT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Math Department   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5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Univ. of Massachusetts   </a:t>
            </a:r>
            <a:r>
              <a:rPr lang="en-US" sz="3200" b="1" spc="50" baseline="30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6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Open Sans"/>
                <a:cs typeface="Open Sans"/>
              </a:rPr>
              <a:t>Stanford University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Open Sans"/>
              <a:cs typeface="Open Sans"/>
            </a:endParaRPr>
          </a:p>
        </p:txBody>
      </p:sp>
      <p:grpSp>
        <p:nvGrpSpPr>
          <p:cNvPr id="7172" name="Group 11"/>
          <p:cNvGrpSpPr>
            <a:grpSpLocks/>
          </p:cNvGrpSpPr>
          <p:nvPr/>
        </p:nvGrpSpPr>
        <p:grpSpPr bwMode="auto">
          <a:xfrm>
            <a:off x="1275347" y="2506214"/>
            <a:ext cx="12976749" cy="976113"/>
            <a:chOff x="1497700" y="4248295"/>
            <a:chExt cx="13448788" cy="1626318"/>
          </a:xfrm>
        </p:grpSpPr>
        <p:sp>
          <p:nvSpPr>
            <p:cNvPr id="7177" name="TextBox 4"/>
            <p:cNvSpPr txBox="1">
              <a:spLocks noChangeArrowheads="1"/>
            </p:cNvSpPr>
            <p:nvPr/>
          </p:nvSpPr>
          <p:spPr bwMode="auto">
            <a:xfrm>
              <a:off x="1497700" y="4248295"/>
              <a:ext cx="12065000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ABSTRACT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36889" y="5874613"/>
              <a:ext cx="13309599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261439" y="7519704"/>
            <a:ext cx="12998081" cy="1009833"/>
            <a:chOff x="1378242" y="8255811"/>
            <a:chExt cx="13520138" cy="1737941"/>
          </a:xfrm>
        </p:grpSpPr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1378242" y="8255811"/>
              <a:ext cx="12065001" cy="1589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SYSTEM PROTOTYPE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588779" y="9993752"/>
              <a:ext cx="13309601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11"/>
          <p:cNvGrpSpPr>
            <a:grpSpLocks/>
          </p:cNvGrpSpPr>
          <p:nvPr/>
        </p:nvGrpSpPr>
        <p:grpSpPr bwMode="auto">
          <a:xfrm>
            <a:off x="973902" y="13943960"/>
            <a:ext cx="8277287" cy="990237"/>
            <a:chOff x="1498476" y="2735709"/>
            <a:chExt cx="14226872" cy="1649848"/>
          </a:xfrm>
        </p:grpSpPr>
        <p:sp>
          <p:nvSpPr>
            <p:cNvPr id="77" name="TextBox 4"/>
            <p:cNvSpPr txBox="1">
              <a:spLocks noChangeArrowheads="1"/>
            </p:cNvSpPr>
            <p:nvPr/>
          </p:nvSpPr>
          <p:spPr bwMode="auto">
            <a:xfrm>
              <a:off x="1498476" y="2735709"/>
              <a:ext cx="12065000" cy="1538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FUTURE WORK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636888" y="4385557"/>
              <a:ext cx="14088460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 bwMode="auto">
          <a:xfrm flipH="1" flipV="1">
            <a:off x="20585089" y="3411708"/>
            <a:ext cx="180412" cy="15819120"/>
          </a:xfrm>
          <a:prstGeom prst="line">
            <a:avLst/>
          </a:prstGeom>
          <a:ln w="127000" cap="rnd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auto">
          <a:xfrm flipH="1" flipV="1">
            <a:off x="27319698" y="3411708"/>
            <a:ext cx="196084" cy="15819120"/>
          </a:xfrm>
          <a:prstGeom prst="line">
            <a:avLst/>
          </a:prstGeom>
          <a:ln w="127000" cap="rnd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"/>
          <p:cNvSpPr txBox="1">
            <a:spLocks noChangeArrowheads="1"/>
          </p:cNvSpPr>
          <p:nvPr/>
        </p:nvSpPr>
        <p:spPr bwMode="auto">
          <a:xfrm>
            <a:off x="19389154" y="2528215"/>
            <a:ext cx="29351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25919840" y="2539508"/>
            <a:ext cx="29351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TECH</a:t>
            </a:r>
          </a:p>
        </p:txBody>
      </p:sp>
      <p:cxnSp>
        <p:nvCxnSpPr>
          <p:cNvPr id="7188" name="Straight Arrow Connector 7187"/>
          <p:cNvCxnSpPr/>
          <p:nvPr/>
        </p:nvCxnSpPr>
        <p:spPr>
          <a:xfrm>
            <a:off x="20670247" y="4166459"/>
            <a:ext cx="6699573" cy="984179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"/>
          <p:cNvSpPr txBox="1">
            <a:spLocks noChangeArrowheads="1"/>
          </p:cNvSpPr>
          <p:nvPr/>
        </p:nvSpPr>
        <p:spPr bwMode="auto">
          <a:xfrm>
            <a:off x="28397798" y="8882101"/>
            <a:ext cx="293517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Graphulo</a:t>
            </a:r>
          </a:p>
        </p:txBody>
      </p:sp>
      <p:sp>
        <p:nvSpPr>
          <p:cNvPr id="81" name="TextBox 4"/>
          <p:cNvSpPr txBox="1">
            <a:spLocks noChangeArrowheads="1"/>
          </p:cNvSpPr>
          <p:nvPr/>
        </p:nvSpPr>
        <p:spPr bwMode="auto">
          <a:xfrm>
            <a:off x="28678473" y="13945234"/>
            <a:ext cx="293517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500" b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BigDAWG</a:t>
            </a:r>
            <a:endParaRPr lang="en-US" sz="4500" b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7190" name="Picture 7189" descr="bigdaw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683" y="15102475"/>
            <a:ext cx="1942056" cy="194205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7769775" y="2693897"/>
            <a:ext cx="4402524" cy="3483151"/>
            <a:chOff x="27769775" y="3929721"/>
            <a:chExt cx="4402524" cy="3483151"/>
          </a:xfrm>
        </p:grpSpPr>
        <p:sp>
          <p:nvSpPr>
            <p:cNvPr id="75" name="TextBox 4"/>
            <p:cNvSpPr txBox="1">
              <a:spLocks noChangeArrowheads="1"/>
            </p:cNvSpPr>
            <p:nvPr/>
          </p:nvSpPr>
          <p:spPr bwMode="auto">
            <a:xfrm>
              <a:off x="27769775" y="3929721"/>
              <a:ext cx="4402524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500" b="1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D4M</a:t>
              </a:r>
            </a:p>
          </p:txBody>
        </p:sp>
        <p:grpSp>
          <p:nvGrpSpPr>
            <p:cNvPr id="108" name="Group 107"/>
            <p:cNvGrpSpPr>
              <a:grpSpLocks/>
            </p:cNvGrpSpPr>
            <p:nvPr/>
          </p:nvGrpSpPr>
          <p:grpSpPr bwMode="auto">
            <a:xfrm>
              <a:off x="28923849" y="5083488"/>
              <a:ext cx="2800350" cy="2116137"/>
              <a:chOff x="3605" y="740"/>
              <a:chExt cx="1764" cy="1333"/>
            </a:xfrm>
          </p:grpSpPr>
          <p:grpSp>
            <p:nvGrpSpPr>
              <p:cNvPr id="109" name="Group 108"/>
              <p:cNvGrpSpPr>
                <a:grpSpLocks/>
              </p:cNvGrpSpPr>
              <p:nvPr/>
            </p:nvGrpSpPr>
            <p:grpSpPr bwMode="auto">
              <a:xfrm>
                <a:off x="3609" y="879"/>
                <a:ext cx="152" cy="513"/>
                <a:chOff x="2776" y="1167"/>
                <a:chExt cx="152" cy="513"/>
              </a:xfrm>
            </p:grpSpPr>
            <p:sp>
              <p:nvSpPr>
                <p:cNvPr id="150" name="Line 24"/>
                <p:cNvSpPr>
                  <a:spLocks noChangeAspect="1" noChangeShapeType="1"/>
                </p:cNvSpPr>
                <p:nvPr/>
              </p:nvSpPr>
              <p:spPr bwMode="auto">
                <a:xfrm rot="1855532" flipH="1" flipV="1">
                  <a:off x="2828" y="1264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rgbClr val="00AE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1" name="Freeform 25"/>
                <p:cNvSpPr>
                  <a:spLocks/>
                </p:cNvSpPr>
                <p:nvPr/>
              </p:nvSpPr>
              <p:spPr bwMode="auto">
                <a:xfrm>
                  <a:off x="2776" y="1167"/>
                  <a:ext cx="152" cy="513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AE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0" name="Group 26"/>
              <p:cNvGrpSpPr>
                <a:grpSpLocks/>
              </p:cNvGrpSpPr>
              <p:nvPr/>
            </p:nvGrpSpPr>
            <p:grpSpPr bwMode="auto">
              <a:xfrm flipH="1" flipV="1">
                <a:off x="3785" y="879"/>
                <a:ext cx="152" cy="513"/>
                <a:chOff x="2776" y="1167"/>
                <a:chExt cx="152" cy="513"/>
              </a:xfrm>
            </p:grpSpPr>
            <p:sp>
              <p:nvSpPr>
                <p:cNvPr id="148" name="Line 27"/>
                <p:cNvSpPr>
                  <a:spLocks noChangeAspect="1" noChangeShapeType="1"/>
                </p:cNvSpPr>
                <p:nvPr/>
              </p:nvSpPr>
              <p:spPr bwMode="auto">
                <a:xfrm rot="1855532" flipH="1" flipV="1">
                  <a:off x="2828" y="1264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9" name="Freeform 28"/>
                <p:cNvSpPr>
                  <a:spLocks/>
                </p:cNvSpPr>
                <p:nvPr/>
              </p:nvSpPr>
              <p:spPr bwMode="auto">
                <a:xfrm>
                  <a:off x="2776" y="1167"/>
                  <a:ext cx="152" cy="513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1" name="Group 29"/>
              <p:cNvGrpSpPr>
                <a:grpSpLocks/>
              </p:cNvGrpSpPr>
              <p:nvPr/>
            </p:nvGrpSpPr>
            <p:grpSpPr bwMode="auto">
              <a:xfrm>
                <a:off x="3761" y="740"/>
                <a:ext cx="777" cy="133"/>
                <a:chOff x="2928" y="1028"/>
                <a:chExt cx="777" cy="133"/>
              </a:xfrm>
            </p:grpSpPr>
            <p:sp>
              <p:nvSpPr>
                <p:cNvPr id="146" name="Line 30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3451" y="1013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7" name="Freeform 31"/>
                <p:cNvSpPr>
                  <a:spLocks/>
                </p:cNvSpPr>
                <p:nvPr/>
              </p:nvSpPr>
              <p:spPr bwMode="auto">
                <a:xfrm>
                  <a:off x="2928" y="1028"/>
                  <a:ext cx="777" cy="133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12" name="Oval 111"/>
              <p:cNvSpPr>
                <a:spLocks noChangeAspect="1" noChangeArrowheads="1"/>
              </p:cNvSpPr>
              <p:nvPr/>
            </p:nvSpPr>
            <p:spPr bwMode="auto">
              <a:xfrm>
                <a:off x="3713" y="816"/>
                <a:ext cx="120" cy="120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45000"/>
                  </a:spcBef>
                  <a:defRPr/>
                </a:pPr>
                <a:endParaRPr lang="en-US" sz="2800">
                  <a:latin typeface="Verdana" charset="0"/>
                </a:endParaRPr>
              </a:p>
            </p:txBody>
          </p:sp>
          <p:grpSp>
            <p:nvGrpSpPr>
              <p:cNvPr id="113" name="Group 112"/>
              <p:cNvGrpSpPr>
                <a:grpSpLocks/>
              </p:cNvGrpSpPr>
              <p:nvPr/>
            </p:nvGrpSpPr>
            <p:grpSpPr bwMode="auto">
              <a:xfrm>
                <a:off x="3767" y="1403"/>
                <a:ext cx="777" cy="523"/>
                <a:chOff x="2934" y="1691"/>
                <a:chExt cx="777" cy="523"/>
              </a:xfrm>
            </p:grpSpPr>
            <p:sp>
              <p:nvSpPr>
                <p:cNvPr id="144" name="Line 34"/>
                <p:cNvSpPr>
                  <a:spLocks noChangeAspect="1" noChangeShapeType="1"/>
                </p:cNvSpPr>
                <p:nvPr/>
              </p:nvSpPr>
              <p:spPr bwMode="auto">
                <a:xfrm rot="3635357">
                  <a:off x="3104" y="1983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5" name="Freeform 35"/>
                <p:cNvSpPr>
                  <a:spLocks/>
                </p:cNvSpPr>
                <p:nvPr/>
              </p:nvSpPr>
              <p:spPr bwMode="auto">
                <a:xfrm>
                  <a:off x="2934" y="1691"/>
                  <a:ext cx="777" cy="523"/>
                </a:xfrm>
                <a:custGeom>
                  <a:avLst/>
                  <a:gdLst>
                    <a:gd name="T0" fmla="*/ 0 w 777"/>
                    <a:gd name="T1" fmla="*/ 514 h 523"/>
                    <a:gd name="T2" fmla="*/ 6 w 777"/>
                    <a:gd name="T3" fmla="*/ 523 h 523"/>
                    <a:gd name="T4" fmla="*/ 176 w 777"/>
                    <a:gd name="T5" fmla="*/ 343 h 523"/>
                    <a:gd name="T6" fmla="*/ 615 w 777"/>
                    <a:gd name="T7" fmla="*/ 247 h 523"/>
                    <a:gd name="T8" fmla="*/ 777 w 777"/>
                    <a:gd name="T9" fmla="*/ 0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7" h="523">
                      <a:moveTo>
                        <a:pt x="0" y="514"/>
                      </a:moveTo>
                      <a:lnTo>
                        <a:pt x="6" y="523"/>
                      </a:lnTo>
                      <a:cubicBezTo>
                        <a:pt x="35" y="495"/>
                        <a:pt x="74" y="389"/>
                        <a:pt x="176" y="343"/>
                      </a:cubicBezTo>
                      <a:cubicBezTo>
                        <a:pt x="278" y="297"/>
                        <a:pt x="515" y="304"/>
                        <a:pt x="615" y="247"/>
                      </a:cubicBezTo>
                      <a:cubicBezTo>
                        <a:pt x="715" y="190"/>
                        <a:pt x="746" y="95"/>
                        <a:pt x="777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14" name="Oval 113"/>
              <p:cNvSpPr>
                <a:spLocks noChangeAspect="1" noChangeArrowheads="1"/>
              </p:cNvSpPr>
              <p:nvPr/>
            </p:nvSpPr>
            <p:spPr bwMode="auto">
              <a:xfrm>
                <a:off x="4481" y="1872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" name="Oval 114"/>
              <p:cNvSpPr>
                <a:spLocks noChangeAspect="1" noChangeArrowheads="1"/>
              </p:cNvSpPr>
              <p:nvPr/>
            </p:nvSpPr>
            <p:spPr bwMode="auto">
              <a:xfrm>
                <a:off x="4481" y="816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" name="Oval 115"/>
              <p:cNvSpPr>
                <a:spLocks noChangeAspect="1" noChangeArrowheads="1"/>
              </p:cNvSpPr>
              <p:nvPr/>
            </p:nvSpPr>
            <p:spPr bwMode="auto">
              <a:xfrm>
                <a:off x="4481" y="1344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" name="Oval 116"/>
              <p:cNvSpPr>
                <a:spLocks noChangeAspect="1" noChangeArrowheads="1"/>
              </p:cNvSpPr>
              <p:nvPr/>
            </p:nvSpPr>
            <p:spPr bwMode="auto">
              <a:xfrm>
                <a:off x="5249" y="1344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8" name="Group 117"/>
              <p:cNvGrpSpPr>
                <a:grpSpLocks/>
              </p:cNvGrpSpPr>
              <p:nvPr/>
            </p:nvGrpSpPr>
            <p:grpSpPr bwMode="auto">
              <a:xfrm>
                <a:off x="4553" y="1276"/>
                <a:ext cx="777" cy="133"/>
                <a:chOff x="2928" y="1028"/>
                <a:chExt cx="777" cy="133"/>
              </a:xfrm>
            </p:grpSpPr>
            <p:sp>
              <p:nvSpPr>
                <p:cNvPr id="142" name="Line 46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3451" y="1013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3" name="Freeform 47"/>
                <p:cNvSpPr>
                  <a:spLocks/>
                </p:cNvSpPr>
                <p:nvPr/>
              </p:nvSpPr>
              <p:spPr bwMode="auto">
                <a:xfrm>
                  <a:off x="2928" y="1028"/>
                  <a:ext cx="777" cy="133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48"/>
              <p:cNvGrpSpPr>
                <a:grpSpLocks/>
              </p:cNvGrpSpPr>
              <p:nvPr/>
            </p:nvGrpSpPr>
            <p:grpSpPr bwMode="auto">
              <a:xfrm>
                <a:off x="3769" y="1808"/>
                <a:ext cx="777" cy="133"/>
                <a:chOff x="2928" y="1028"/>
                <a:chExt cx="777" cy="133"/>
              </a:xfrm>
            </p:grpSpPr>
            <p:sp>
              <p:nvSpPr>
                <p:cNvPr id="140" name="Line 49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3451" y="1013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1" name="Freeform 50"/>
                <p:cNvSpPr>
                  <a:spLocks/>
                </p:cNvSpPr>
                <p:nvPr/>
              </p:nvSpPr>
              <p:spPr bwMode="auto">
                <a:xfrm>
                  <a:off x="2928" y="1028"/>
                  <a:ext cx="777" cy="133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51"/>
              <p:cNvGrpSpPr>
                <a:grpSpLocks/>
              </p:cNvGrpSpPr>
              <p:nvPr/>
            </p:nvGrpSpPr>
            <p:grpSpPr bwMode="auto">
              <a:xfrm flipH="1" flipV="1">
                <a:off x="3757" y="1940"/>
                <a:ext cx="777" cy="133"/>
                <a:chOff x="2928" y="1028"/>
                <a:chExt cx="777" cy="133"/>
              </a:xfrm>
            </p:grpSpPr>
            <p:sp>
              <p:nvSpPr>
                <p:cNvPr id="138" name="Line 52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3452" y="1013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9" name="Freeform 53"/>
                <p:cNvSpPr>
                  <a:spLocks/>
                </p:cNvSpPr>
                <p:nvPr/>
              </p:nvSpPr>
              <p:spPr bwMode="auto">
                <a:xfrm>
                  <a:off x="2928" y="1028"/>
                  <a:ext cx="777" cy="133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54"/>
              <p:cNvGrpSpPr>
                <a:grpSpLocks/>
              </p:cNvGrpSpPr>
              <p:nvPr/>
            </p:nvGrpSpPr>
            <p:grpSpPr bwMode="auto">
              <a:xfrm flipH="1" flipV="1">
                <a:off x="3773" y="1404"/>
                <a:ext cx="777" cy="133"/>
                <a:chOff x="2928" y="1028"/>
                <a:chExt cx="777" cy="133"/>
              </a:xfrm>
            </p:grpSpPr>
            <p:sp>
              <p:nvSpPr>
                <p:cNvPr id="136" name="Line 55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3452" y="1013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7" name="Freeform 56"/>
                <p:cNvSpPr>
                  <a:spLocks/>
                </p:cNvSpPr>
                <p:nvPr/>
              </p:nvSpPr>
              <p:spPr bwMode="auto">
                <a:xfrm>
                  <a:off x="2928" y="1028"/>
                  <a:ext cx="777" cy="133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2" name="Group 57"/>
              <p:cNvGrpSpPr>
                <a:grpSpLocks/>
              </p:cNvGrpSpPr>
              <p:nvPr/>
            </p:nvGrpSpPr>
            <p:grpSpPr bwMode="auto">
              <a:xfrm flipV="1">
                <a:off x="3605" y="1423"/>
                <a:ext cx="152" cy="513"/>
                <a:chOff x="2776" y="1167"/>
                <a:chExt cx="152" cy="513"/>
              </a:xfrm>
            </p:grpSpPr>
            <p:sp>
              <p:nvSpPr>
                <p:cNvPr id="134" name="Line 58"/>
                <p:cNvSpPr>
                  <a:spLocks noChangeAspect="1" noChangeShapeType="1"/>
                </p:cNvSpPr>
                <p:nvPr/>
              </p:nvSpPr>
              <p:spPr bwMode="auto">
                <a:xfrm rot="1855532" flipH="1" flipV="1">
                  <a:off x="2828" y="1264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rgbClr val="00AE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5" name="Freeform 59"/>
                <p:cNvSpPr>
                  <a:spLocks/>
                </p:cNvSpPr>
                <p:nvPr/>
              </p:nvSpPr>
              <p:spPr bwMode="auto">
                <a:xfrm>
                  <a:off x="2776" y="1167"/>
                  <a:ext cx="152" cy="513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3" name="Group 60"/>
              <p:cNvGrpSpPr>
                <a:grpSpLocks/>
              </p:cNvGrpSpPr>
              <p:nvPr/>
            </p:nvGrpSpPr>
            <p:grpSpPr bwMode="auto">
              <a:xfrm flipH="1" flipV="1">
                <a:off x="4545" y="879"/>
                <a:ext cx="152" cy="513"/>
                <a:chOff x="2776" y="1167"/>
                <a:chExt cx="152" cy="513"/>
              </a:xfrm>
            </p:grpSpPr>
            <p:sp>
              <p:nvSpPr>
                <p:cNvPr id="132" name="Line 61"/>
                <p:cNvSpPr>
                  <a:spLocks noChangeAspect="1" noChangeShapeType="1"/>
                </p:cNvSpPr>
                <p:nvPr/>
              </p:nvSpPr>
              <p:spPr bwMode="auto">
                <a:xfrm rot="1855532" flipH="1" flipV="1">
                  <a:off x="2828" y="1264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3" name="Freeform 132"/>
                <p:cNvSpPr>
                  <a:spLocks/>
                </p:cNvSpPr>
                <p:nvPr/>
              </p:nvSpPr>
              <p:spPr bwMode="auto">
                <a:xfrm>
                  <a:off x="2776" y="1167"/>
                  <a:ext cx="152" cy="513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4" name="Group 63"/>
              <p:cNvGrpSpPr>
                <a:grpSpLocks/>
              </p:cNvGrpSpPr>
              <p:nvPr/>
            </p:nvGrpSpPr>
            <p:grpSpPr bwMode="auto">
              <a:xfrm>
                <a:off x="4538" y="1397"/>
                <a:ext cx="764" cy="543"/>
                <a:chOff x="3696" y="1680"/>
                <a:chExt cx="764" cy="543"/>
              </a:xfrm>
            </p:grpSpPr>
            <p:sp>
              <p:nvSpPr>
                <p:cNvPr id="130" name="Line 64"/>
                <p:cNvSpPr>
                  <a:spLocks noChangeAspect="1" noChangeShapeType="1"/>
                </p:cNvSpPr>
                <p:nvPr/>
              </p:nvSpPr>
              <p:spPr bwMode="auto">
                <a:xfrm rot="4334049">
                  <a:off x="3989" y="2095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1" name="Freeform 65"/>
                <p:cNvSpPr>
                  <a:spLocks/>
                </p:cNvSpPr>
                <p:nvPr/>
              </p:nvSpPr>
              <p:spPr bwMode="auto">
                <a:xfrm>
                  <a:off x="3696" y="1680"/>
                  <a:ext cx="764" cy="543"/>
                </a:xfrm>
                <a:custGeom>
                  <a:avLst/>
                  <a:gdLst>
                    <a:gd name="T0" fmla="*/ 753 w 764"/>
                    <a:gd name="T1" fmla="*/ 0 h 543"/>
                    <a:gd name="T2" fmla="*/ 764 w 764"/>
                    <a:gd name="T3" fmla="*/ 14 h 543"/>
                    <a:gd name="T4" fmla="*/ 485 w 764"/>
                    <a:gd name="T5" fmla="*/ 380 h 543"/>
                    <a:gd name="T6" fmla="*/ 0 w 764"/>
                    <a:gd name="T7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4" h="543">
                      <a:moveTo>
                        <a:pt x="753" y="0"/>
                      </a:moveTo>
                      <a:lnTo>
                        <a:pt x="764" y="14"/>
                      </a:lnTo>
                      <a:cubicBezTo>
                        <a:pt x="719" y="77"/>
                        <a:pt x="612" y="292"/>
                        <a:pt x="485" y="380"/>
                      </a:cubicBezTo>
                      <a:cubicBezTo>
                        <a:pt x="358" y="468"/>
                        <a:pt x="179" y="505"/>
                        <a:pt x="0" y="54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5" name="Group 66"/>
              <p:cNvGrpSpPr>
                <a:grpSpLocks/>
              </p:cNvGrpSpPr>
              <p:nvPr/>
            </p:nvGrpSpPr>
            <p:grpSpPr bwMode="auto">
              <a:xfrm>
                <a:off x="4559" y="882"/>
                <a:ext cx="764" cy="543"/>
                <a:chOff x="3726" y="1170"/>
                <a:chExt cx="764" cy="543"/>
              </a:xfrm>
            </p:grpSpPr>
            <p:sp>
              <p:nvSpPr>
                <p:cNvPr id="128" name="Line 67"/>
                <p:cNvSpPr>
                  <a:spLocks noChangeAspect="1" noChangeShapeType="1"/>
                </p:cNvSpPr>
                <p:nvPr/>
              </p:nvSpPr>
              <p:spPr bwMode="auto">
                <a:xfrm rot="19202490" flipH="1">
                  <a:off x="4304" y="1379"/>
                  <a:ext cx="1" cy="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Freeform 68"/>
                <p:cNvSpPr>
                  <a:spLocks/>
                </p:cNvSpPr>
                <p:nvPr/>
              </p:nvSpPr>
              <p:spPr bwMode="auto">
                <a:xfrm rot="10800000" flipH="1">
                  <a:off x="3726" y="1170"/>
                  <a:ext cx="764" cy="543"/>
                </a:xfrm>
                <a:custGeom>
                  <a:avLst/>
                  <a:gdLst>
                    <a:gd name="T0" fmla="*/ 753 w 764"/>
                    <a:gd name="T1" fmla="*/ 0 h 543"/>
                    <a:gd name="T2" fmla="*/ 764 w 764"/>
                    <a:gd name="T3" fmla="*/ 14 h 543"/>
                    <a:gd name="T4" fmla="*/ 485 w 764"/>
                    <a:gd name="T5" fmla="*/ 380 h 543"/>
                    <a:gd name="T6" fmla="*/ 0 w 764"/>
                    <a:gd name="T7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4" h="543">
                      <a:moveTo>
                        <a:pt x="753" y="0"/>
                      </a:moveTo>
                      <a:lnTo>
                        <a:pt x="764" y="14"/>
                      </a:lnTo>
                      <a:cubicBezTo>
                        <a:pt x="719" y="77"/>
                        <a:pt x="612" y="292"/>
                        <a:pt x="485" y="380"/>
                      </a:cubicBezTo>
                      <a:cubicBezTo>
                        <a:pt x="358" y="468"/>
                        <a:pt x="179" y="505"/>
                        <a:pt x="0" y="54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26" name="Oval 71"/>
              <p:cNvSpPr>
                <a:spLocks noChangeAspect="1" noChangeArrowheads="1"/>
              </p:cNvSpPr>
              <p:nvPr/>
            </p:nvSpPr>
            <p:spPr bwMode="auto">
              <a:xfrm>
                <a:off x="3713" y="1344"/>
                <a:ext cx="120" cy="1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7" name="Oval 72"/>
              <p:cNvSpPr>
                <a:spLocks noChangeAspect="1" noChangeArrowheads="1"/>
              </p:cNvSpPr>
              <p:nvPr/>
            </p:nvSpPr>
            <p:spPr bwMode="auto">
              <a:xfrm>
                <a:off x="3713" y="1872"/>
                <a:ext cx="120" cy="120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2" name="Rectangle 105"/>
            <p:cNvSpPr>
              <a:spLocks noChangeArrowheads="1"/>
            </p:cNvSpPr>
            <p:nvPr/>
          </p:nvSpPr>
          <p:spPr bwMode="auto">
            <a:xfrm>
              <a:off x="28815215" y="4772785"/>
              <a:ext cx="544099" cy="44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1751" tIns="50877" rIns="101751" bIns="50877">
              <a:spAutoFit/>
            </a:bodyPr>
            <a:lstStyle/>
            <a:p>
              <a:r>
                <a:rPr lang="en-US" sz="2200" dirty="0" smtClean="0">
                  <a:solidFill>
                    <a:schemeClr val="accent1">
                      <a:lumMod val="75000"/>
                    </a:schemeClr>
                  </a:solidFill>
                  <a:latin typeface="Courier" charset="0"/>
                </a:rPr>
                <a:t>A1</a:t>
              </a:r>
              <a:endParaRPr lang="en-US" sz="2200" dirty="0">
                <a:solidFill>
                  <a:schemeClr val="accent1">
                    <a:lumMod val="75000"/>
                  </a:schemeClr>
                </a:solidFill>
                <a:latin typeface="Courier" charset="0"/>
              </a:endParaRPr>
            </a:p>
          </p:txBody>
        </p:sp>
        <p:sp>
          <p:nvSpPr>
            <p:cNvPr id="153" name="Rectangle 104"/>
            <p:cNvSpPr>
              <a:spLocks noChangeArrowheads="1"/>
            </p:cNvSpPr>
            <p:nvPr/>
          </p:nvSpPr>
          <p:spPr bwMode="auto">
            <a:xfrm>
              <a:off x="28108063" y="5859609"/>
              <a:ext cx="544099" cy="44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1751" tIns="50877" rIns="101751" bIns="50877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Courier" charset="0"/>
                </a:rPr>
                <a:t>B1</a:t>
              </a:r>
              <a:endParaRPr lang="en-US" sz="2200" dirty="0">
                <a:solidFill>
                  <a:srgbClr val="FF0000"/>
                </a:solidFill>
                <a:latin typeface="Courier" charset="0"/>
              </a:endParaRPr>
            </a:p>
          </p:txBody>
        </p:sp>
        <p:sp>
          <p:nvSpPr>
            <p:cNvPr id="154" name="Rectangle 105"/>
            <p:cNvSpPr>
              <a:spLocks noChangeArrowheads="1"/>
            </p:cNvSpPr>
            <p:nvPr/>
          </p:nvSpPr>
          <p:spPr bwMode="auto">
            <a:xfrm>
              <a:off x="28643809" y="6971570"/>
              <a:ext cx="544099" cy="44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1751" tIns="50877" rIns="101751" bIns="50877">
              <a:spAutoFit/>
            </a:bodyPr>
            <a:lstStyle/>
            <a:p>
              <a:r>
                <a:rPr lang="en-US" sz="2200" dirty="0" smtClean="0">
                  <a:solidFill>
                    <a:schemeClr val="accent1">
                      <a:lumMod val="75000"/>
                    </a:schemeClr>
                  </a:solidFill>
                  <a:latin typeface="Courier" charset="0"/>
                </a:rPr>
                <a:t>A2</a:t>
              </a:r>
              <a:endParaRPr lang="en-US" sz="2200" dirty="0">
                <a:solidFill>
                  <a:schemeClr val="accent1">
                    <a:lumMod val="75000"/>
                  </a:schemeClr>
                </a:solidFill>
                <a:latin typeface="Courier" charset="0"/>
              </a:endParaRPr>
            </a:p>
          </p:txBody>
        </p:sp>
        <p:sp>
          <p:nvSpPr>
            <p:cNvPr id="155" name="Rectangle 105"/>
            <p:cNvSpPr>
              <a:spLocks noChangeArrowheads="1"/>
            </p:cNvSpPr>
            <p:nvPr/>
          </p:nvSpPr>
          <p:spPr bwMode="auto">
            <a:xfrm>
              <a:off x="28183939" y="5313836"/>
              <a:ext cx="821383" cy="34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1751" tIns="50877" rIns="101751" bIns="50877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Courier" charset="0"/>
                </a:rPr>
                <a:t>cited</a:t>
              </a:r>
            </a:p>
          </p:txBody>
        </p:sp>
        <p:sp>
          <p:nvSpPr>
            <p:cNvPr id="156" name="Rectangle 105"/>
            <p:cNvSpPr>
              <a:spLocks noChangeArrowheads="1"/>
            </p:cNvSpPr>
            <p:nvPr/>
          </p:nvSpPr>
          <p:spPr bwMode="auto">
            <a:xfrm>
              <a:off x="28175271" y="6548495"/>
              <a:ext cx="821383" cy="34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1751" tIns="50877" rIns="101751" bIns="50877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Courier" charset="0"/>
                </a:rPr>
                <a:t>cited</a:t>
              </a:r>
            </a:p>
          </p:txBody>
        </p:sp>
      </p:grpSp>
      <p:pic>
        <p:nvPicPr>
          <p:cNvPr id="7191" name="Picture 7190" descr="141212-GraphuloLogo_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412" y="9903174"/>
            <a:ext cx="4466279" cy="95280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7718844" y="3284875"/>
            <a:ext cx="1930343" cy="1566408"/>
            <a:chOff x="16249584" y="3422124"/>
            <a:chExt cx="1930343" cy="1566408"/>
          </a:xfrm>
        </p:grpSpPr>
        <p:sp>
          <p:nvSpPr>
            <p:cNvPr id="7197" name="Folded Corner 7196"/>
            <p:cNvSpPr/>
            <p:nvPr/>
          </p:nvSpPr>
          <p:spPr>
            <a:xfrm>
              <a:off x="16249584" y="3422124"/>
              <a:ext cx="1625543" cy="126160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Folded Corner 171"/>
            <p:cNvSpPr/>
            <p:nvPr/>
          </p:nvSpPr>
          <p:spPr>
            <a:xfrm>
              <a:off x="16401984" y="3574524"/>
              <a:ext cx="1625543" cy="126160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Folded Corner 172"/>
            <p:cNvSpPr/>
            <p:nvPr/>
          </p:nvSpPr>
          <p:spPr>
            <a:xfrm>
              <a:off x="16554384" y="3726924"/>
              <a:ext cx="1625543" cy="1261608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Raw</a:t>
              </a:r>
            </a:p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Text</a:t>
              </a:r>
            </a:p>
          </p:txBody>
        </p:sp>
      </p:grpSp>
      <p:pic>
        <p:nvPicPr>
          <p:cNvPr id="7199" name="Picture 7198" descr="Screen Shot 2015-08-21 at 1.56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10" y="14379173"/>
            <a:ext cx="10813088" cy="5319268"/>
          </a:xfrm>
          <a:prstGeom prst="rect">
            <a:avLst/>
          </a:prstGeom>
        </p:spPr>
      </p:pic>
      <p:graphicFrame>
        <p:nvGraphicFramePr>
          <p:cNvPr id="22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07030"/>
              </p:ext>
            </p:extLst>
          </p:nvPr>
        </p:nvGraphicFramePr>
        <p:xfrm>
          <a:off x="16199853" y="6992481"/>
          <a:ext cx="3529534" cy="1352574"/>
        </p:xfrm>
        <a:graphic>
          <a:graphicData uri="http://schemas.openxmlformats.org/drawingml/2006/table">
            <a:tbl>
              <a:tblPr/>
              <a:tblGrid>
                <a:gridCol w="1725914"/>
                <a:gridCol w="450905"/>
                <a:gridCol w="450905"/>
                <a:gridCol w="450905"/>
                <a:gridCol w="450905"/>
              </a:tblGrid>
              <a:tr h="4508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Doc001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Doc002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Doc003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" name="Text Box 262"/>
          <p:cNvSpPr txBox="1">
            <a:spLocks noChangeArrowheads="1"/>
          </p:cNvSpPr>
          <p:nvPr/>
        </p:nvSpPr>
        <p:spPr bwMode="auto">
          <a:xfrm rot="18457905">
            <a:off x="17655496" y="6136180"/>
            <a:ext cx="1693144" cy="41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 smtClean="0"/>
              <a:t>word | heart</a:t>
            </a:r>
            <a:endParaRPr lang="en-US" sz="2000" b="1" dirty="0"/>
          </a:p>
        </p:txBody>
      </p:sp>
      <p:sp>
        <p:nvSpPr>
          <p:cNvPr id="227" name="Text Box 263"/>
          <p:cNvSpPr txBox="1">
            <a:spLocks noChangeArrowheads="1"/>
          </p:cNvSpPr>
          <p:nvPr/>
        </p:nvSpPr>
        <p:spPr bwMode="auto">
          <a:xfrm rot="18457905">
            <a:off x="18031797" y="6160285"/>
            <a:ext cx="1864088" cy="41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 smtClean="0"/>
              <a:t>word | lung</a:t>
            </a:r>
            <a:endParaRPr lang="en-US" sz="2000" b="1" dirty="0"/>
          </a:p>
        </p:txBody>
      </p:sp>
      <p:sp>
        <p:nvSpPr>
          <p:cNvPr id="228" name="Text Box 264"/>
          <p:cNvSpPr txBox="1">
            <a:spLocks noChangeArrowheads="1"/>
          </p:cNvSpPr>
          <p:nvPr/>
        </p:nvSpPr>
        <p:spPr bwMode="auto">
          <a:xfrm rot="18457905">
            <a:off x="18605637" y="6204064"/>
            <a:ext cx="1490545" cy="41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01763" tIns="50882" rIns="101763" bIns="5088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 smtClean="0"/>
              <a:t>word | </a:t>
            </a:r>
            <a:r>
              <a:rPr lang="en-US" sz="2000" b="1" dirty="0" err="1" smtClean="0"/>
              <a:t>icu</a:t>
            </a:r>
            <a:endParaRPr lang="en-US" sz="2000" b="1" dirty="0"/>
          </a:p>
        </p:txBody>
      </p:sp>
      <p:sp>
        <p:nvSpPr>
          <p:cNvPr id="38" name="Rectangle 37"/>
          <p:cNvSpPr/>
          <p:nvPr/>
        </p:nvSpPr>
        <p:spPr>
          <a:xfrm>
            <a:off x="14970017" y="9958921"/>
            <a:ext cx="4915915" cy="1040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1798"/>
              </a:spcBef>
              <a:tabLst>
                <a:tab pos="2110493" algn="l"/>
              </a:tabLst>
            </a:pPr>
            <a:r>
              <a:rPr lang="en-US" sz="2000" dirty="0" smtClean="0">
                <a:latin typeface="Courier" charset="0"/>
                <a:ea typeface="ＭＳ Ｐゴシック" charset="0"/>
                <a:cs typeface="ＭＳ Ｐゴシック" charset="0"/>
              </a:rPr>
              <a:t>(’Doc001',’word|heart'</a:t>
            </a:r>
            <a:r>
              <a:rPr lang="en-US" altLang="ja-JP" sz="2000" dirty="0" smtClean="0">
                <a:latin typeface="Courier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dirty="0" smtClean="0">
                <a:solidFill>
                  <a:srgbClr val="008000"/>
                </a:solidFill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 b="1" dirty="0" smtClean="0">
                <a:solidFill>
                  <a:srgbClr val="008000"/>
                </a:solidFill>
                <a:latin typeface="Courier" charset="0"/>
                <a:ea typeface="ＭＳ Ｐゴシック" charset="0"/>
                <a:cs typeface="ＭＳ Ｐゴシック" charset="0"/>
              </a:rPr>
              <a:t>0.334</a:t>
            </a:r>
            <a:r>
              <a:rPr lang="en-US" sz="2000" dirty="0" smtClean="0">
                <a:solidFill>
                  <a:srgbClr val="008000"/>
                </a:solidFill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 dirty="0" smtClean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50000"/>
              </a:lnSpc>
              <a:spcBef>
                <a:spcPts val="1798"/>
              </a:spcBef>
              <a:tabLst>
                <a:tab pos="2110493" algn="l"/>
              </a:tabLst>
            </a:pPr>
            <a:r>
              <a:rPr lang="en-US" sz="200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smtClean="0">
                <a:latin typeface="Courier" charset="0"/>
                <a:ea typeface="ＭＳ Ｐゴシック" charset="0"/>
                <a:cs typeface="ＭＳ Ｐゴシック" charset="0"/>
              </a:rPr>
              <a:t>’Doc002',’word|lung’ </a:t>
            </a:r>
            <a:r>
              <a:rPr lang="en-US" altLang="ja-JP" sz="2000" dirty="0" smtClean="0">
                <a:latin typeface="Courier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dirty="0" smtClean="0">
                <a:solidFill>
                  <a:srgbClr val="008000"/>
                </a:solidFill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 b="1" dirty="0" smtClean="0">
                <a:solidFill>
                  <a:srgbClr val="008000"/>
                </a:solidFill>
                <a:latin typeface="Courier" charset="0"/>
                <a:ea typeface="ＭＳ Ｐゴシック" charset="0"/>
                <a:cs typeface="ＭＳ Ｐゴシック" charset="0"/>
              </a:rPr>
              <a:t>0.167</a:t>
            </a:r>
            <a:r>
              <a:rPr lang="en-US" sz="2000" dirty="0" smtClean="0">
                <a:solidFill>
                  <a:srgbClr val="008000"/>
                </a:solidFill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 dirty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50000"/>
              </a:lnSpc>
              <a:spcBef>
                <a:spcPts val="1798"/>
              </a:spcBef>
              <a:tabLst>
                <a:tab pos="2110493" algn="l"/>
              </a:tabLst>
            </a:pPr>
            <a:r>
              <a:rPr lang="en-US" sz="200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smtClean="0">
                <a:latin typeface="Courier" charset="0"/>
                <a:ea typeface="ＭＳ Ｐゴシック" charset="0"/>
                <a:cs typeface="ＭＳ Ｐゴシック" charset="0"/>
              </a:rPr>
              <a:t>’Doc003',’word|icu’  </a:t>
            </a:r>
            <a:r>
              <a:rPr lang="en-US" altLang="ja-JP" sz="2000" dirty="0" smtClean="0">
                <a:latin typeface="Courier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dirty="0" smtClean="0">
                <a:solidFill>
                  <a:srgbClr val="008000"/>
                </a:solidFill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 b="1" dirty="0" smtClean="0">
                <a:solidFill>
                  <a:srgbClr val="008000"/>
                </a:solidFill>
                <a:latin typeface="Courier" charset="0"/>
                <a:ea typeface="ＭＳ Ｐゴシック" charset="0"/>
                <a:cs typeface="ＭＳ Ｐゴシック" charset="0"/>
              </a:rPr>
              <a:t>0.019</a:t>
            </a:r>
            <a:r>
              <a:rPr lang="en-US" sz="2000" dirty="0" smtClean="0">
                <a:solidFill>
                  <a:srgbClr val="008000"/>
                </a:solidFill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 dirty="0" smtClean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  <a:endParaRPr lang="en-US" altLang="ja-JP" sz="2000" dirty="0">
              <a:latin typeface="Courier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0" name="Picture 39" descr="Screen Shot 2015-08-21 at 2.21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770" y="18027551"/>
            <a:ext cx="2771788" cy="1047478"/>
          </a:xfrm>
          <a:prstGeom prst="rect">
            <a:avLst/>
          </a:prstGeom>
        </p:spPr>
      </p:pic>
      <p:pic>
        <p:nvPicPr>
          <p:cNvPr id="42" name="Picture 41" descr="Screen Shot 2015-08-21 at 2.21.3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042" y="18007001"/>
            <a:ext cx="914400" cy="927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262796" y="3679954"/>
            <a:ext cx="1294652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mbria"/>
                <a:cs typeface="Cambria"/>
              </a:rPr>
              <a:t>The ISTC Big Data Analytics Working Group (</a:t>
            </a:r>
            <a:r>
              <a:rPr lang="en-US" sz="2800" dirty="0" err="1">
                <a:latin typeface="Cambria"/>
                <a:cs typeface="Cambria"/>
              </a:rPr>
              <a:t>BigDAWG</a:t>
            </a:r>
            <a:r>
              <a:rPr lang="en-US" sz="2800" dirty="0">
                <a:latin typeface="Cambria"/>
                <a:cs typeface="Cambria"/>
              </a:rPr>
              <a:t>) project allows users to explore and analyze heterogeneous data sets that vary in size, schema, and organization. One use case for </a:t>
            </a:r>
            <a:r>
              <a:rPr lang="en-US" sz="2800" dirty="0" err="1">
                <a:latin typeface="Cambria"/>
                <a:cs typeface="Cambria"/>
              </a:rPr>
              <a:t>BigDawg</a:t>
            </a:r>
            <a:r>
              <a:rPr lang="en-US" sz="2800" dirty="0">
                <a:latin typeface="Cambria"/>
                <a:cs typeface="Cambria"/>
              </a:rPr>
              <a:t> is the MIMIC II public data set, which contains multiple years of ICU reports for thousands of patients at Boston’s Beth Israel Deaconess Hospital. </a:t>
            </a:r>
            <a:endParaRPr lang="en-US" sz="2800" dirty="0" smtClean="0">
              <a:latin typeface="Cambria"/>
              <a:cs typeface="Cambria"/>
            </a:endParaRPr>
          </a:p>
          <a:p>
            <a:pPr algn="just"/>
            <a:endParaRPr lang="en-US" sz="1200" dirty="0" smtClean="0">
              <a:latin typeface="Cambria"/>
              <a:cs typeface="Cambria"/>
            </a:endParaRPr>
          </a:p>
          <a:p>
            <a:pPr algn="just"/>
            <a:r>
              <a:rPr lang="en-US" sz="2800" dirty="0" smtClean="0">
                <a:latin typeface="Cambria"/>
                <a:cs typeface="Cambria"/>
              </a:rPr>
              <a:t>     In </a:t>
            </a:r>
            <a:r>
              <a:rPr lang="en-US" sz="2800" dirty="0">
                <a:latin typeface="Cambria"/>
                <a:cs typeface="Cambria"/>
              </a:rPr>
              <a:t>this poster, we highlight the technologies that enable topic modeling over the corpus of MIMIC documents: D4M, Graphulo, and Vega. The result is a prototype system that visualizes the content of a given medical report using the </a:t>
            </a:r>
            <a:r>
              <a:rPr lang="en-US" sz="2800" dirty="0" err="1">
                <a:latin typeface="Cambria"/>
                <a:cs typeface="Cambria"/>
              </a:rPr>
              <a:t>BigDAWG</a:t>
            </a:r>
            <a:r>
              <a:rPr lang="en-US" sz="2800" dirty="0">
                <a:latin typeface="Cambria"/>
                <a:cs typeface="Cambria"/>
              </a:rPr>
              <a:t> API.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62796" y="8852711"/>
            <a:ext cx="129465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mbria"/>
                <a:cs typeface="Cambria"/>
              </a:rPr>
              <a:t>The diagram to the right depicts the steps for processing data into query-ready form, and then steps to answer a visualization query from a client through the </a:t>
            </a:r>
            <a:r>
              <a:rPr lang="en-US" sz="2800" dirty="0" err="1">
                <a:latin typeface="Cambria"/>
                <a:cs typeface="Cambria"/>
              </a:rPr>
              <a:t>BigDAWG</a:t>
            </a:r>
            <a:r>
              <a:rPr lang="en-US" sz="2800" dirty="0">
                <a:latin typeface="Cambria"/>
                <a:cs typeface="Cambria"/>
              </a:rPr>
              <a:t> web service. </a:t>
            </a:r>
            <a:r>
              <a:rPr lang="en-US" sz="2800" dirty="0" smtClean="0">
                <a:latin typeface="Cambria"/>
                <a:cs typeface="Cambria"/>
              </a:rPr>
              <a:t>We </a:t>
            </a:r>
            <a:r>
              <a:rPr lang="en-US" sz="2800" dirty="0">
                <a:latin typeface="Cambria"/>
                <a:cs typeface="Cambria"/>
              </a:rPr>
              <a:t>show a sample of input data, the technology used for processing, and a sample of resulting </a:t>
            </a:r>
            <a:r>
              <a:rPr lang="en-US" sz="2800" dirty="0" smtClean="0">
                <a:latin typeface="Cambria"/>
                <a:cs typeface="Cambria"/>
              </a:rPr>
              <a:t>data for each step. Data originates from raw text files, Accumulo stores intermediate and processed data, and a client web browser presents a query and visualization interface. </a:t>
            </a:r>
          </a:p>
          <a:p>
            <a:pPr algn="just"/>
            <a:r>
              <a:rPr lang="en-US" sz="1200" dirty="0">
                <a:latin typeface="Cambria"/>
                <a:cs typeface="Cambria"/>
              </a:rPr>
              <a:t> </a:t>
            </a:r>
            <a:r>
              <a:rPr lang="en-US" sz="1200" dirty="0" smtClean="0">
                <a:latin typeface="Cambria"/>
                <a:cs typeface="Cambria"/>
              </a:rPr>
              <a:t>    </a:t>
            </a:r>
          </a:p>
          <a:p>
            <a:pPr algn="just"/>
            <a:r>
              <a:rPr lang="en-US" sz="2800" dirty="0">
                <a:latin typeface="Cambria"/>
                <a:cs typeface="Cambria"/>
              </a:rPr>
              <a:t> </a:t>
            </a:r>
            <a:r>
              <a:rPr lang="en-US" sz="2800" dirty="0" smtClean="0">
                <a:latin typeface="Cambria"/>
                <a:cs typeface="Cambria"/>
              </a:rPr>
              <a:t>    All operations except for the Non-negative matrix factorization (NMF) step do not require holding an entire dataset in the memory of a single node. D4M's ingest step leverages </a:t>
            </a:r>
            <a:r>
              <a:rPr lang="en-US" sz="2800" dirty="0" err="1" smtClean="0">
                <a:latin typeface="Cambria"/>
                <a:cs typeface="Cambria"/>
              </a:rPr>
              <a:t>pMATLAB</a:t>
            </a:r>
            <a:r>
              <a:rPr lang="en-US" sz="2800" dirty="0" smtClean="0">
                <a:latin typeface="Cambria"/>
                <a:cs typeface="Cambria"/>
              </a:rPr>
              <a:t> to ingest triples into Accumulo from multiple processes; Graphulo runs within </a:t>
            </a:r>
            <a:r>
              <a:rPr lang="en-US" sz="2800" dirty="0" err="1" smtClean="0">
                <a:latin typeface="Cambria"/>
                <a:cs typeface="Cambria"/>
              </a:rPr>
              <a:t>Accumulo's</a:t>
            </a:r>
            <a:r>
              <a:rPr lang="en-US" sz="2800" dirty="0" smtClean="0">
                <a:latin typeface="Cambria"/>
                <a:cs typeface="Cambria"/>
              </a:rPr>
              <a:t> tablet servers, gaining parallelism and minimizing data movement; and Vega visualizes only the topics relevant to the client.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73902" y="15251144"/>
            <a:ext cx="82772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mbria"/>
                <a:cs typeface="Cambria"/>
              </a:rPr>
              <a:t>- Use original ICU data directly from PostgreSQL by creating a </a:t>
            </a:r>
            <a:r>
              <a:rPr lang="en-US" sz="2800" dirty="0" err="1">
                <a:latin typeface="Cambria"/>
                <a:cs typeface="Cambria"/>
              </a:rPr>
              <a:t>BigDAWG</a:t>
            </a:r>
            <a:r>
              <a:rPr lang="en-US" sz="2800" dirty="0">
                <a:latin typeface="Cambria"/>
                <a:cs typeface="Cambria"/>
              </a:rPr>
              <a:t> "shim," instead of exporting from PostgreSQL to text files for pre-processing and loading into Accumulo.</a:t>
            </a:r>
          </a:p>
          <a:p>
            <a:pPr algn="just"/>
            <a:r>
              <a:rPr lang="en-US" sz="2800" dirty="0" smtClean="0">
                <a:latin typeface="Cambria"/>
                <a:cs typeface="Cambria"/>
              </a:rPr>
              <a:t>- Accelerate </a:t>
            </a:r>
            <a:r>
              <a:rPr lang="en-US" sz="2800" dirty="0">
                <a:latin typeface="Cambria"/>
                <a:cs typeface="Cambria"/>
              </a:rPr>
              <a:t>an NMF </a:t>
            </a:r>
            <a:r>
              <a:rPr lang="en-US" sz="2800" dirty="0" smtClean="0">
                <a:latin typeface="Cambria"/>
                <a:cs typeface="Cambria"/>
              </a:rPr>
              <a:t>variant </a:t>
            </a:r>
            <a:r>
              <a:rPr lang="en-US" sz="2800" dirty="0">
                <a:latin typeface="Cambria"/>
                <a:cs typeface="Cambria"/>
              </a:rPr>
              <a:t>that does not require holding data in </a:t>
            </a:r>
            <a:r>
              <a:rPr lang="en-US" sz="2800" dirty="0" smtClean="0">
                <a:latin typeface="Cambria"/>
                <a:cs typeface="Cambria"/>
              </a:rPr>
              <a:t>memory, which enables </a:t>
            </a:r>
            <a:r>
              <a:rPr lang="en-US" sz="2800" dirty="0">
                <a:latin typeface="Cambria"/>
                <a:cs typeface="Cambria"/>
              </a:rPr>
              <a:t>distributed </a:t>
            </a:r>
            <a:r>
              <a:rPr lang="en-US" sz="2800" dirty="0" smtClean="0">
                <a:latin typeface="Cambria"/>
                <a:cs typeface="Cambria"/>
              </a:rPr>
              <a:t>execution </a:t>
            </a:r>
            <a:r>
              <a:rPr lang="en-US" sz="2800" dirty="0">
                <a:latin typeface="Cambria"/>
                <a:cs typeface="Cambria"/>
              </a:rPr>
              <a:t>in an Accumulo instance via Graphulo</a:t>
            </a:r>
            <a:r>
              <a:rPr lang="en-US" sz="2800" dirty="0" smtClean="0">
                <a:latin typeface="Cambria"/>
                <a:cs typeface="Cambria"/>
              </a:rPr>
              <a:t>.</a:t>
            </a:r>
          </a:p>
          <a:p>
            <a:pPr algn="just"/>
            <a:r>
              <a:rPr lang="en-US" sz="2800" dirty="0" smtClean="0">
                <a:latin typeface="Cambria"/>
                <a:cs typeface="Cambria"/>
              </a:rPr>
              <a:t>- Explore </a:t>
            </a:r>
            <a:r>
              <a:rPr lang="en-US" sz="2800" dirty="0">
                <a:latin typeface="Cambria"/>
                <a:cs typeface="Cambria"/>
              </a:rPr>
              <a:t>alternative visualization tools for processed medical data,  as well as techniques that consider word position beyond bag-of-words approaches</a:t>
            </a:r>
            <a:r>
              <a:rPr lang="en-US" sz="2800" dirty="0" smtClean="0">
                <a:latin typeface="Cambria"/>
                <a:cs typeface="Cambria"/>
              </a:rPr>
              <a:t>.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21861225" y="6003468"/>
            <a:ext cx="65027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500" dirty="0"/>
          </a:p>
        </p:txBody>
      </p:sp>
      <p:sp>
        <p:nvSpPr>
          <p:cNvPr id="280" name="TextBox 279"/>
          <p:cNvSpPr txBox="1"/>
          <p:nvPr/>
        </p:nvSpPr>
        <p:spPr>
          <a:xfrm rot="469171">
            <a:off x="20631777" y="4136682"/>
            <a:ext cx="6776240" cy="46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 with D4M into (</a:t>
            </a:r>
            <a:r>
              <a:rPr lang="en-US" sz="2400" b="1" dirty="0" err="1" smtClean="0"/>
              <a:t>row,col,val</a:t>
            </a:r>
            <a:r>
              <a:rPr lang="en-US" sz="2400" b="1" dirty="0" smtClean="0"/>
              <a:t>) triples</a:t>
            </a:r>
            <a:endParaRPr lang="en-US" sz="2400" b="1" dirty="0"/>
          </a:p>
        </p:txBody>
      </p:sp>
      <p:cxnSp>
        <p:nvCxnSpPr>
          <p:cNvPr id="322" name="Straight Arrow Connector 321"/>
          <p:cNvCxnSpPr/>
          <p:nvPr/>
        </p:nvCxnSpPr>
        <p:spPr>
          <a:xfrm flipH="1">
            <a:off x="20632138" y="5906245"/>
            <a:ext cx="6699573" cy="984179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20695641" y="7430134"/>
            <a:ext cx="6699573" cy="984179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>
            <a:off x="20721035" y="10693809"/>
            <a:ext cx="6699573" cy="984179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>
            <a:off x="20746429" y="13957484"/>
            <a:ext cx="6699573" cy="984179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H="1">
            <a:off x="20657532" y="9201666"/>
            <a:ext cx="6699573" cy="984179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20682926" y="12497087"/>
            <a:ext cx="6699573" cy="984179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H="1">
            <a:off x="20771822" y="15792508"/>
            <a:ext cx="6699573" cy="984179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 rot="469171">
            <a:off x="20576361" y="7383344"/>
            <a:ext cx="6776240" cy="46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Invoke Graphulo server-side ops</a:t>
            </a:r>
            <a:endParaRPr lang="en-US" sz="2400" b="1" dirty="0"/>
          </a:p>
        </p:txBody>
      </p:sp>
      <p:sp>
        <p:nvSpPr>
          <p:cNvPr id="336" name="TextBox 335"/>
          <p:cNvSpPr txBox="1"/>
          <p:nvPr/>
        </p:nvSpPr>
        <p:spPr>
          <a:xfrm rot="469171">
            <a:off x="20520945" y="10630006"/>
            <a:ext cx="6776240" cy="46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Perform NMF in Graphulo</a:t>
            </a:r>
            <a:endParaRPr lang="en-US" sz="2400" b="1" dirty="0"/>
          </a:p>
        </p:txBody>
      </p:sp>
      <p:sp>
        <p:nvSpPr>
          <p:cNvPr id="337" name="TextBox 336"/>
          <p:cNvSpPr txBox="1"/>
          <p:nvPr/>
        </p:nvSpPr>
        <p:spPr>
          <a:xfrm rot="469171">
            <a:off x="20465529" y="13876668"/>
            <a:ext cx="6776240" cy="46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Query document through </a:t>
            </a:r>
            <a:r>
              <a:rPr lang="en-US" sz="2400" b="1" dirty="0" err="1" smtClean="0"/>
              <a:t>BigDAWG</a:t>
            </a:r>
            <a:endParaRPr lang="en-US" sz="2400" b="1" dirty="0"/>
          </a:p>
        </p:txBody>
      </p:sp>
      <p:sp>
        <p:nvSpPr>
          <p:cNvPr id="338" name="TextBox 337"/>
          <p:cNvSpPr txBox="1"/>
          <p:nvPr/>
        </p:nvSpPr>
        <p:spPr>
          <a:xfrm rot="21130829" flipH="1">
            <a:off x="20622541" y="5859305"/>
            <a:ext cx="6776240" cy="46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Store triples in Accumulo</a:t>
            </a:r>
            <a:endParaRPr lang="en-US" sz="2400" b="1" dirty="0"/>
          </a:p>
        </p:txBody>
      </p:sp>
      <p:sp>
        <p:nvSpPr>
          <p:cNvPr id="347" name="TextBox 346"/>
          <p:cNvSpPr txBox="1"/>
          <p:nvPr/>
        </p:nvSpPr>
        <p:spPr>
          <a:xfrm rot="21130829" flipH="1">
            <a:off x="20604073" y="12491175"/>
            <a:ext cx="6776240" cy="46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Store W and H matrices in </a:t>
            </a:r>
            <a:r>
              <a:rPr lang="en-US" sz="2400" b="1" dirty="0" err="1" smtClean="0"/>
              <a:t>Accumulo</a:t>
            </a:r>
            <a:endParaRPr lang="en-US" sz="2400" b="1" dirty="0"/>
          </a:p>
        </p:txBody>
      </p:sp>
      <p:sp>
        <p:nvSpPr>
          <p:cNvPr id="348" name="TextBox 347"/>
          <p:cNvSpPr txBox="1"/>
          <p:nvPr/>
        </p:nvSpPr>
        <p:spPr>
          <a:xfrm rot="21130829" flipH="1">
            <a:off x="20779563" y="15784019"/>
            <a:ext cx="6776240" cy="46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Receive JSON for visualization with Vega</a:t>
            </a:r>
            <a:endParaRPr lang="en-US" sz="2400" b="1" dirty="0"/>
          </a:p>
        </p:txBody>
      </p:sp>
      <p:sp>
        <p:nvSpPr>
          <p:cNvPr id="157" name="Rectangle 156"/>
          <p:cNvSpPr/>
          <p:nvPr/>
        </p:nvSpPr>
        <p:spPr>
          <a:xfrm>
            <a:off x="27714108" y="6299981"/>
            <a:ext cx="4503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/>
                <a:cs typeface="Cambria"/>
              </a:rPr>
              <a:t>D4M is </a:t>
            </a:r>
            <a:r>
              <a:rPr lang="en-US" sz="2400" dirty="0" smtClean="0">
                <a:latin typeface="Cambria"/>
                <a:cs typeface="Cambria"/>
              </a:rPr>
              <a:t>used as an  </a:t>
            </a:r>
            <a:r>
              <a:rPr lang="en-US" sz="2400" dirty="0">
                <a:latin typeface="Cambria"/>
                <a:cs typeface="Cambria"/>
              </a:rPr>
              <a:t>Octave library composing Associative Array algebra with database queries.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7672776" y="11169511"/>
            <a:ext cx="4585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/>
                <a:cs typeface="Cambria"/>
              </a:rPr>
              <a:t>Graphulo is a server-side matrix math and graph algorithm library for the Accumulo database.</a:t>
            </a:r>
            <a:endParaRPr lang="en-US" sz="2000" dirty="0">
              <a:latin typeface="Cambria"/>
              <a:cs typeface="Cambria"/>
            </a:endParaRPr>
          </a:p>
        </p:txBody>
      </p:sp>
      <p:pic>
        <p:nvPicPr>
          <p:cNvPr id="1028" name="Picture 4" descr="Apache Accumulo ™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153" y="8414313"/>
            <a:ext cx="3429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/>
          <p:cNvSpPr/>
          <p:nvPr/>
        </p:nvSpPr>
        <p:spPr>
          <a:xfrm>
            <a:off x="27851332" y="17352325"/>
            <a:ext cx="4228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Cambria"/>
                <a:cs typeface="Cambria"/>
              </a:rPr>
              <a:t>BigDAWG</a:t>
            </a:r>
            <a:r>
              <a:rPr lang="en-US" sz="2400" dirty="0" smtClean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is a federated web </a:t>
            </a:r>
            <a:r>
              <a:rPr lang="en-US" sz="2400" dirty="0" smtClean="0">
                <a:latin typeface="Cambria"/>
                <a:cs typeface="Cambria"/>
              </a:rPr>
              <a:t>service that </a:t>
            </a:r>
            <a:r>
              <a:rPr lang="en-US" sz="2400" dirty="0">
                <a:latin typeface="Cambria"/>
                <a:cs typeface="Cambria"/>
              </a:rPr>
              <a:t>marshals </a:t>
            </a:r>
            <a:r>
              <a:rPr lang="en-US" sz="2400" dirty="0" smtClean="0">
                <a:latin typeface="Cambria"/>
                <a:cs typeface="Cambria"/>
              </a:rPr>
              <a:t>queries over </a:t>
            </a:r>
            <a:r>
              <a:rPr lang="en-US" sz="2400" dirty="0">
                <a:latin typeface="Cambria"/>
                <a:cs typeface="Cambria"/>
              </a:rPr>
              <a:t>a variety of databases and their distinct data models.</a:t>
            </a:r>
            <a:endParaRPr lang="en-US" sz="2000" dirty="0">
              <a:latin typeface="Cambria"/>
              <a:cs typeface="Cambria"/>
            </a:endParaRPr>
          </a:p>
        </p:txBody>
      </p:sp>
      <p:pic>
        <p:nvPicPr>
          <p:cNvPr id="160" name="Picture 4" descr="Apache Accumulo ™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370" y="13569563"/>
            <a:ext cx="3429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5927781" y="12494848"/>
            <a:ext cx="3814923" cy="1219151"/>
            <a:chOff x="15631766" y="12612759"/>
            <a:chExt cx="3814923" cy="1219151"/>
          </a:xfrm>
        </p:grpSpPr>
        <p:sp>
          <p:nvSpPr>
            <p:cNvPr id="39" name="Rectangle 38"/>
            <p:cNvSpPr/>
            <p:nvPr/>
          </p:nvSpPr>
          <p:spPr>
            <a:xfrm>
              <a:off x="17387235" y="12618395"/>
              <a:ext cx="705570" cy="1185295"/>
            </a:xfrm>
            <a:prstGeom prst="rect">
              <a:avLst/>
            </a:prstGeom>
            <a:noFill/>
            <a:ln w="889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accent1"/>
                  </a:solidFill>
                </a:rPr>
                <a:t>W</a:t>
              </a:r>
              <a:endParaRPr lang="en-US" sz="3000" dirty="0">
                <a:solidFill>
                  <a:schemeClr val="accent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8245202" y="12629688"/>
              <a:ext cx="1201487" cy="615518"/>
            </a:xfrm>
            <a:prstGeom prst="rect">
              <a:avLst/>
            </a:prstGeom>
            <a:noFill/>
            <a:ln w="889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rgbClr val="E46C0A"/>
                  </a:solidFill>
                </a:rPr>
                <a:t>H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5631766" y="12612759"/>
              <a:ext cx="1201487" cy="1219151"/>
            </a:xfrm>
            <a:prstGeom prst="rect">
              <a:avLst/>
            </a:prstGeom>
            <a:noFill/>
            <a:ln w="889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rgbClr val="000000"/>
                  </a:solidFill>
                </a:rPr>
                <a:t>A</a:t>
              </a:r>
              <a:endParaRPr lang="en-US" sz="3000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879217" y="12759501"/>
              <a:ext cx="484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sz="4000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20818876" y="19383568"/>
            <a:ext cx="712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*Term Frequency−Inverse </a:t>
            </a:r>
            <a:r>
              <a:rPr lang="en-US" sz="2400" b="1" dirty="0"/>
              <a:t>Document Frequency</a:t>
            </a:r>
          </a:p>
        </p:txBody>
      </p:sp>
      <p:pic>
        <p:nvPicPr>
          <p:cNvPr id="162" name="Picture 4" descr="Apache Accumulo ™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153" y="11033881"/>
            <a:ext cx="3429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32513" y="4943183"/>
            <a:ext cx="1927131" cy="49244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600" dirty="0" smtClean="0"/>
              <a:t>File System</a:t>
            </a:r>
            <a:endParaRPr lang="en-US" sz="2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7532403" y="19015252"/>
            <a:ext cx="23535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600" dirty="0" smtClean="0"/>
              <a:t>Client Browser</a:t>
            </a:r>
            <a:endParaRPr lang="en-US" sz="2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0687045" y="8294360"/>
            <a:ext cx="6255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/>
              <a:t>Degree filter </a:t>
            </a:r>
            <a:r>
              <a:rPr lang="en-US" sz="2400" b="1" dirty="0"/>
              <a:t>out insignificant </a:t>
            </a:r>
            <a:r>
              <a:rPr lang="en-US" sz="2400" b="1" dirty="0" smtClean="0"/>
              <a:t>words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 smtClean="0"/>
              <a:t>Restrict words to a medical dictionary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 smtClean="0"/>
              <a:t>Weigh </a:t>
            </a:r>
            <a:r>
              <a:rPr lang="en-US" sz="2400" b="1" dirty="0"/>
              <a:t>words with </a:t>
            </a:r>
            <a:r>
              <a:rPr lang="en-US" sz="2400" b="1" dirty="0" smtClean="0"/>
              <a:t>TF-IDF*</a:t>
            </a:r>
            <a:endParaRPr lang="en-US" sz="2400" dirty="0"/>
          </a:p>
        </p:txBody>
      </p:sp>
      <p:pic>
        <p:nvPicPr>
          <p:cNvPr id="1030" name="Picture 6" descr="https://qph.is.quoracdn.net/main-qimg-b753ad7f7a62c5e17ea0ab7c461b56c4?convert_to_webp=tru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673" y="16682656"/>
            <a:ext cx="2857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554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Cambria</vt:lpstr>
      <vt:lpstr>Courier</vt:lpstr>
      <vt:lpstr>Open Sans</vt:lpstr>
      <vt:lpstr>Verdana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for Visualization of Big Medical Text Data</dc:title>
  <dc:creator>Dylan Hutchison;Andrew Moran;Braden Hancock</dc:creator>
  <cp:lastModifiedBy>Dylan Hutchison</cp:lastModifiedBy>
  <cp:revision>116</cp:revision>
  <dcterms:created xsi:type="dcterms:W3CDTF">2011-11-23T20:52:01Z</dcterms:created>
  <dcterms:modified xsi:type="dcterms:W3CDTF">2015-09-12T23:51:41Z</dcterms:modified>
</cp:coreProperties>
</file>