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879525" indent="-1422343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760638" indent="-2846274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5641750" indent="-4270204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7522862" indent="-5694136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91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72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54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410" y="91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jpeg"/><Relationship Id="rId9" Type="http://schemas.openxmlformats.org/officeDocument/2006/relationships/image" Target="../media/image8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2918400" cy="2194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71475" y="182881"/>
            <a:ext cx="32204025" cy="21613178"/>
          </a:xfrm>
          <a:prstGeom prst="roundRect">
            <a:avLst>
              <a:gd name="adj" fmla="val 1059"/>
            </a:avLst>
          </a:prstGeom>
          <a:noFill/>
          <a:ln w="63500">
            <a:solidFill>
              <a:srgbClr val="3D7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6042030" y="19396076"/>
            <a:ext cx="5943048" cy="1820696"/>
          </a:xfrm>
          <a:prstGeom prst="rect">
            <a:avLst/>
          </a:prstGeom>
        </p:spPr>
      </p:pic>
      <p:pic>
        <p:nvPicPr>
          <p:cNvPr id="17" name="Picture 2" descr="http://www.cmu.edu/homeimages/CarnegieMellonUniversity_wordmark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88770" y="19481798"/>
            <a:ext cx="2823773" cy="1736726"/>
          </a:xfrm>
          <a:prstGeom prst="rect">
            <a:avLst/>
          </a:prstGeom>
          <a:noFill/>
        </p:spPr>
      </p:pic>
      <p:pic>
        <p:nvPicPr>
          <p:cNvPr id="18" name="Picture 6" descr="https://www.aepona.com/wp-content/uploads/2013/04/intel_logo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1" y="18978763"/>
            <a:ext cx="3784599" cy="2558850"/>
          </a:xfrm>
          <a:prstGeom prst="rect">
            <a:avLst/>
          </a:prstGeom>
          <a:noFill/>
        </p:spPr>
      </p:pic>
      <p:pic>
        <p:nvPicPr>
          <p:cNvPr id="19" name="Picture 8" descr="http://people.csail.mit.edu/alexch/imgs/MIT.gi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8795" y="19424343"/>
            <a:ext cx="3192668" cy="1681163"/>
          </a:xfrm>
          <a:prstGeom prst="rect">
            <a:avLst/>
          </a:prstGeom>
          <a:noFill/>
        </p:spPr>
      </p:pic>
      <p:pic>
        <p:nvPicPr>
          <p:cNvPr id="20" name="Picture 10" descr="http://www.lems.brown.edu/~dec/psm/brown_logo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67800" y="19424343"/>
            <a:ext cx="1768296" cy="1814169"/>
          </a:xfrm>
          <a:prstGeom prst="rect">
            <a:avLst/>
          </a:prstGeom>
          <a:noFill/>
        </p:spPr>
      </p:pic>
      <p:pic>
        <p:nvPicPr>
          <p:cNvPr id="22" name="Picture 14" descr="http://images.ak.instagram.com/profiles/profile_201177297_75sq_1351893367.jp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45121" y="19509103"/>
            <a:ext cx="2024986" cy="1803400"/>
          </a:xfrm>
          <a:prstGeom prst="rect">
            <a:avLst/>
          </a:prstGeom>
          <a:noFill/>
        </p:spPr>
      </p:pic>
      <p:pic>
        <p:nvPicPr>
          <p:cNvPr id="23" name="Picture 16" descr="http://bedtimesmagazine.com/wp-content/uploads/2012/06/University-Tennessee-Logo-2.jp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786188" y="18964108"/>
            <a:ext cx="2994698" cy="2667000"/>
          </a:xfrm>
          <a:prstGeom prst="rect">
            <a:avLst/>
          </a:prstGeom>
          <a:noFill/>
        </p:spPr>
      </p:pic>
      <p:pic>
        <p:nvPicPr>
          <p:cNvPr id="24" name="Picture 18" descr="http://www.afamilyforeverychild.org/Adoption/TheBasics/images/portland_state_logo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661470" y="19316381"/>
            <a:ext cx="1882380" cy="2067561"/>
          </a:xfrm>
          <a:prstGeom prst="rect">
            <a:avLst/>
          </a:prstGeom>
          <a:noFill/>
        </p:spPr>
      </p:pic>
      <p:sp>
        <p:nvSpPr>
          <p:cNvPr id="13" name="Rounded Rectangle 12"/>
          <p:cNvSpPr/>
          <p:nvPr userDrawn="1"/>
        </p:nvSpPr>
        <p:spPr bwMode="auto">
          <a:xfrm>
            <a:off x="403226" y="213793"/>
            <a:ext cx="32134174" cy="2808189"/>
          </a:xfrm>
          <a:prstGeom prst="roundRect">
            <a:avLst>
              <a:gd name="adj" fmla="val 443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75D1A-330A-48D5-B143-B4F593B4E041}" type="datetimeFigureOut">
              <a:rPr lang="en-US"/>
              <a:pPr>
                <a:defRPr/>
              </a:pPr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F9F7-0E78-4669-B140-4772748FE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69548" y="4688844"/>
            <a:ext cx="23700104" cy="998626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69231" y="4688844"/>
            <a:ext cx="70551678" cy="998626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4CC1B-62C8-423A-BC90-532F8469D8D5}" type="datetimeFigureOut">
              <a:rPr lang="en-US"/>
              <a:pPr>
                <a:defRPr/>
              </a:pPr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3832F-0DF8-478A-9536-C8A4F3A8F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AF8F5-C70F-4705-AA76-3B642ABD3BB3}" type="datetimeFigureOut">
              <a:rPr lang="en-US"/>
              <a:pPr>
                <a:defRPr/>
              </a:pPr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69AC-09AB-47F6-B1D6-68DD7BBE7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9231" y="27310081"/>
            <a:ext cx="47125890" cy="77241401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43763" y="27310081"/>
            <a:ext cx="47125890" cy="77241401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1EC1C-4807-4E12-AA76-F1D02EECB849}" type="datetimeFigureOut">
              <a:rPr lang="en-US"/>
              <a:pPr>
                <a:defRPr/>
              </a:pPr>
              <a:t>9/12/2015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F7BE5-311B-493A-8563-AB3EE54AB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9942-771A-4B15-9A35-8B573C4AF227}" type="datetimeFigureOut">
              <a:rPr lang="en-US"/>
              <a:pPr>
                <a:defRPr/>
              </a:pPr>
              <a:t>9/12/2015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022B4-8D21-4348-BF38-EAA9480D6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8" y="15361921"/>
            <a:ext cx="19751040" cy="181356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8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3200"/>
            </a:lvl1pPr>
            <a:lvl2pPr marL="1880936" indent="0">
              <a:buNone/>
              <a:defRPr sz="11500"/>
            </a:lvl2pPr>
            <a:lvl3pPr marL="3761874" indent="0">
              <a:buNone/>
              <a:defRPr sz="9800"/>
            </a:lvl3pPr>
            <a:lvl4pPr marL="5642812" indent="0">
              <a:buNone/>
              <a:defRPr sz="8200"/>
            </a:lvl4pPr>
            <a:lvl5pPr marL="7523748" indent="0">
              <a:buNone/>
              <a:defRPr sz="8200"/>
            </a:lvl5pPr>
            <a:lvl6pPr marL="9404684" indent="0">
              <a:buNone/>
              <a:defRPr sz="8200"/>
            </a:lvl6pPr>
            <a:lvl7pPr marL="11285622" indent="0">
              <a:buNone/>
              <a:defRPr sz="8200"/>
            </a:lvl7pPr>
            <a:lvl8pPr marL="13166560" indent="0">
              <a:buNone/>
              <a:defRPr sz="8200"/>
            </a:lvl8pPr>
            <a:lvl9pPr marL="15047496" indent="0">
              <a:buNone/>
              <a:defRPr sz="8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8" y="17175483"/>
            <a:ext cx="19751040" cy="2575558"/>
          </a:xfrm>
        </p:spPr>
        <p:txBody>
          <a:bodyPr/>
          <a:lstStyle>
            <a:lvl1pPr marL="0" indent="0">
              <a:buNone/>
              <a:defRPr sz="5800"/>
            </a:lvl1pPr>
            <a:lvl2pPr marL="1880936" indent="0">
              <a:buNone/>
              <a:defRPr sz="4900"/>
            </a:lvl2pPr>
            <a:lvl3pPr marL="3761874" indent="0">
              <a:buNone/>
              <a:defRPr sz="4100"/>
            </a:lvl3pPr>
            <a:lvl4pPr marL="5642812" indent="0">
              <a:buNone/>
              <a:defRPr sz="3700"/>
            </a:lvl4pPr>
            <a:lvl5pPr marL="7523748" indent="0">
              <a:buNone/>
              <a:defRPr sz="3700"/>
            </a:lvl5pPr>
            <a:lvl6pPr marL="9404684" indent="0">
              <a:buNone/>
              <a:defRPr sz="3700"/>
            </a:lvl6pPr>
            <a:lvl7pPr marL="11285622" indent="0">
              <a:buNone/>
              <a:defRPr sz="3700"/>
            </a:lvl7pPr>
            <a:lvl8pPr marL="13166560" indent="0">
              <a:buNone/>
              <a:defRPr sz="3700"/>
            </a:lvl8pPr>
            <a:lvl9pPr marL="15047496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B7FFE-05BD-4985-87DA-BF71C188165E}" type="datetimeFigureOut">
              <a:rPr lang="en-US"/>
              <a:pPr>
                <a:defRPr/>
              </a:pPr>
              <a:t>9/12/2015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B4A17-5FAA-4C0D-B542-60BF746EF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635" y="879158"/>
            <a:ext cx="2962513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187" tIns="188094" rIns="376187" bIns="188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635" y="5120640"/>
            <a:ext cx="29625132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187" tIns="188094" rIns="376187" bIns="188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634" y="20340638"/>
            <a:ext cx="76795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l" defTabSz="376187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A05718-701C-4AE5-A3B8-255F9934FD23}" type="datetimeFigureOut">
              <a:rPr lang="en-US"/>
              <a:pPr>
                <a:defRPr/>
              </a:pPr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835" y="20340638"/>
            <a:ext cx="104227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ctr" defTabSz="3761874" fontAlgn="auto">
              <a:spcBef>
                <a:spcPts val="0"/>
              </a:spcBef>
              <a:spcAft>
                <a:spcPts val="0"/>
              </a:spcAft>
              <a:defRPr sz="4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2235" y="20340638"/>
            <a:ext cx="76795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r" defTabSz="376187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CE1AC1-B525-4EF8-8984-3C1B6A8D7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72" r:id="rId3"/>
    <p:sldLayoutId id="2147483666" r:id="rId4"/>
    <p:sldLayoutId id="2147483673" r:id="rId5"/>
    <p:sldLayoutId id="2147483674" r:id="rId6"/>
    <p:sldLayoutId id="2147483667" r:id="rId7"/>
    <p:sldLayoutId id="2147483675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ctr" defTabSz="3760638" rtl="0" fontAlgn="base">
        <a:spcBef>
          <a:spcPct val="0"/>
        </a:spcBef>
        <a:spcAft>
          <a:spcPct val="0"/>
        </a:spcAft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2pPr>
      <a:lvl3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3pPr>
      <a:lvl4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4pPr>
      <a:lvl5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5pPr>
      <a:lvl6pPr marL="457182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6pPr>
      <a:lvl7pPr marL="914364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7pPr>
      <a:lvl8pPr marL="1371545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8pPr>
      <a:lvl9pPr marL="1828727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9pPr>
    </p:titleStyle>
    <p:bodyStyle>
      <a:lvl1pPr marL="1409644" indent="-1409644" algn="l" defTabSz="3760638" rtl="0" fontAlgn="base">
        <a:spcBef>
          <a:spcPct val="20000"/>
        </a:spcBef>
        <a:spcAft>
          <a:spcPct val="0"/>
        </a:spcAft>
        <a:buFont typeface="Arial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816" indent="-1174703" algn="l" defTabSz="3760638" rtl="0" fontAlgn="base">
        <a:spcBef>
          <a:spcPct val="20000"/>
        </a:spcBef>
        <a:spcAft>
          <a:spcPct val="0"/>
        </a:spcAft>
        <a:buFont typeface="Arial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986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099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212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153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091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027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7965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936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874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2812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3748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4684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5622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6560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7496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3938954" y="184871"/>
            <a:ext cx="24997632" cy="140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8500" b="1" dirty="0">
                <a:latin typeface="Calibri" pitchFamily="34" charset="0"/>
              </a:rPr>
              <a:t>Graphulo: Graph Processing for Accumulo </a:t>
            </a:r>
            <a:r>
              <a:rPr lang="en-US" sz="8500" b="1" dirty="0" smtClean="0">
                <a:latin typeface="Calibri" pitchFamily="34" charset="0"/>
              </a:rPr>
              <a:t>Databases</a:t>
            </a:r>
            <a:endParaRPr lang="en-US" sz="8500" b="1" dirty="0">
              <a:latin typeface="Calibri" pitchFamily="34" charset="0"/>
            </a:endParaRPr>
          </a:p>
        </p:txBody>
      </p:sp>
      <p:grpSp>
        <p:nvGrpSpPr>
          <p:cNvPr id="7172" name="Group 11"/>
          <p:cNvGrpSpPr>
            <a:grpSpLocks/>
          </p:cNvGrpSpPr>
          <p:nvPr/>
        </p:nvGrpSpPr>
        <p:grpSpPr bwMode="auto">
          <a:xfrm>
            <a:off x="971550" y="2966721"/>
            <a:ext cx="14986000" cy="1015663"/>
            <a:chOff x="1625600" y="4013200"/>
            <a:chExt cx="13320888" cy="1692209"/>
          </a:xfrm>
        </p:grpSpPr>
        <p:sp>
          <p:nvSpPr>
            <p:cNvPr id="7177" name="TextBox 4"/>
            <p:cNvSpPr txBox="1">
              <a:spLocks noChangeArrowheads="1"/>
            </p:cNvSpPr>
            <p:nvPr/>
          </p:nvSpPr>
          <p:spPr bwMode="auto">
            <a:xfrm>
              <a:off x="1625600" y="4013200"/>
              <a:ext cx="12065000" cy="1692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6000" b="1" dirty="0" smtClean="0">
                  <a:solidFill>
                    <a:srgbClr val="3D71B8"/>
                  </a:solidFill>
                  <a:latin typeface="Calibri" pitchFamily="34" charset="0"/>
                </a:rPr>
                <a:t>Apache Accumulo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36889" y="5443591"/>
              <a:ext cx="13309599" cy="0"/>
            </a:xfrm>
            <a:prstGeom prst="line">
              <a:avLst/>
            </a:prstGeom>
            <a:ln w="127000" cap="rnd">
              <a:solidFill>
                <a:srgbClr val="3D71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4" name="TextBox 17"/>
          <p:cNvSpPr txBox="1">
            <a:spLocks noChangeArrowheads="1"/>
          </p:cNvSpPr>
          <p:nvPr/>
        </p:nvSpPr>
        <p:spPr bwMode="auto">
          <a:xfrm>
            <a:off x="973151" y="3855720"/>
            <a:ext cx="14927250" cy="317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marL="398463" indent="-398463">
              <a:buFont typeface="Wingdings" pitchFamily="2" charset="2"/>
              <a:buChar char="§"/>
            </a:pPr>
            <a:r>
              <a:rPr lang="en-US" sz="4000" dirty="0" smtClean="0">
                <a:latin typeface="Calibri" pitchFamily="34" charset="0"/>
              </a:rPr>
              <a:t>Distributed </a:t>
            </a:r>
            <a:r>
              <a:rPr lang="en-US" sz="4000" dirty="0">
                <a:latin typeface="Calibri" pitchFamily="34" charset="0"/>
              </a:rPr>
              <a:t>key/value store </a:t>
            </a:r>
            <a:r>
              <a:rPr lang="en-US" sz="4000" dirty="0" smtClean="0">
                <a:latin typeface="Calibri" pitchFamily="34" charset="0"/>
              </a:rPr>
              <a:t>in Hadoop HDFS Java ecosystem</a:t>
            </a:r>
            <a:endParaRPr lang="en-US" sz="4000" dirty="0">
              <a:latin typeface="Calibri" pitchFamily="34" charset="0"/>
            </a:endParaRPr>
          </a:p>
          <a:p>
            <a:pPr marL="398463" indent="-398463">
              <a:buFont typeface="Wingdings" pitchFamily="2" charset="2"/>
              <a:buChar char="§"/>
            </a:pPr>
            <a:r>
              <a:rPr lang="en-US" sz="4000" dirty="0" smtClean="0">
                <a:latin typeface="Calibri" pitchFamily="34" charset="0"/>
              </a:rPr>
              <a:t>Best for large (TBs to PBs), de-normalized tables (NoSQL)</a:t>
            </a:r>
          </a:p>
          <a:p>
            <a:pPr marL="398463" indent="-398463">
              <a:buFont typeface="Wingdings" pitchFamily="2" charset="2"/>
              <a:buChar char="§"/>
            </a:pPr>
            <a:r>
              <a:rPr lang="en-US" sz="4000" dirty="0" smtClean="0">
                <a:latin typeface="Calibri" pitchFamily="34" charset="0"/>
              </a:rPr>
              <a:t>Cell-level visibility access control; row </a:t>
            </a:r>
            <a:r>
              <a:rPr lang="en-US" sz="4000" dirty="0">
                <a:latin typeface="Calibri" pitchFamily="34" charset="0"/>
              </a:rPr>
              <a:t>store by default </a:t>
            </a:r>
            <a:endParaRPr lang="en-US" sz="4000" dirty="0" smtClean="0">
              <a:latin typeface="Calibri" pitchFamily="34" charset="0"/>
            </a:endParaRPr>
          </a:p>
          <a:p>
            <a:pPr marL="398463" indent="-398463">
              <a:buFont typeface="Wingdings" pitchFamily="2" charset="2"/>
              <a:buChar char="§"/>
            </a:pPr>
            <a:r>
              <a:rPr lang="en-US" sz="4000" dirty="0" smtClean="0">
                <a:latin typeface="Calibri" pitchFamily="34" charset="0"/>
                <a:cs typeface="Arial" pitchFamily="34" charset="0"/>
              </a:rPr>
              <a:t>Performance record at 115M entries </a:t>
            </a:r>
            <a:r>
              <a:rPr lang="en-US" sz="4000" dirty="0" smtClean="0">
                <a:latin typeface="Calibri" pitchFamily="34" charset="0"/>
                <a:cs typeface="Arial" pitchFamily="34" charset="0"/>
              </a:rPr>
              <a:t>inserted/second</a:t>
            </a:r>
            <a:r>
              <a:rPr lang="en-US" sz="4000" baseline="30000" dirty="0" smtClean="0">
                <a:latin typeface="Calibri" pitchFamily="34" charset="0"/>
                <a:cs typeface="Arial" pitchFamily="34" charset="0"/>
              </a:rPr>
              <a:t>3</a:t>
            </a:r>
            <a:endParaRPr lang="en-US" sz="4000" dirty="0" smtClean="0">
              <a:latin typeface="Calibri" pitchFamily="34" charset="0"/>
              <a:cs typeface="Arial" pitchFamily="34" charset="0"/>
            </a:endParaRPr>
          </a:p>
          <a:p>
            <a:pPr marL="398463" indent="-398463">
              <a:buFont typeface="Wingdings" pitchFamily="2" charset="2"/>
              <a:buChar char="§"/>
            </a:pPr>
            <a:r>
              <a:rPr lang="en-US" sz="4000" dirty="0" smtClean="0">
                <a:latin typeface="Calibri" pitchFamily="34" charset="0"/>
                <a:cs typeface="Arial" pitchFamily="34" charset="0"/>
              </a:rPr>
              <a:t>Implements stored procedures via a Java iterator framework</a:t>
            </a:r>
            <a:endParaRPr lang="en-US" sz="4000" dirty="0" smtClean="0">
              <a:latin typeface="Calibri" pitchFamily="34" charset="0"/>
              <a:cs typeface="Arial" pitchFamily="34" charset="0"/>
            </a:endParaRPr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971550" y="6766330"/>
            <a:ext cx="14986000" cy="1015663"/>
            <a:chOff x="1625600" y="4013200"/>
            <a:chExt cx="13320888" cy="1692209"/>
          </a:xfrm>
        </p:grpSpPr>
        <p:sp>
          <p:nvSpPr>
            <p:cNvPr id="15" name="TextBox 4"/>
            <p:cNvSpPr txBox="1">
              <a:spLocks noChangeArrowheads="1"/>
            </p:cNvSpPr>
            <p:nvPr/>
          </p:nvSpPr>
          <p:spPr bwMode="auto">
            <a:xfrm>
              <a:off x="1625600" y="4013200"/>
              <a:ext cx="12065000" cy="1692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6000" b="1" dirty="0" smtClean="0">
                  <a:solidFill>
                    <a:srgbClr val="3D71B8"/>
                  </a:solidFill>
                  <a:latin typeface="Calibri" pitchFamily="34" charset="0"/>
                </a:rPr>
                <a:t>Graphulo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636889" y="5443591"/>
              <a:ext cx="13309599" cy="0"/>
            </a:xfrm>
            <a:prstGeom prst="line">
              <a:avLst/>
            </a:prstGeom>
            <a:ln w="127000" cap="rnd">
              <a:solidFill>
                <a:srgbClr val="3D71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71551" y="7781992"/>
            <a:ext cx="15529214" cy="255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marL="398463" indent="-398463"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Library for Accumulo to orchestrate server-side graph </a:t>
            </a:r>
            <a:r>
              <a:rPr lang="en-US" sz="4000" dirty="0" smtClean="0">
                <a:latin typeface="Calibri" pitchFamily="34" charset="0"/>
              </a:rPr>
              <a:t>processing</a:t>
            </a:r>
            <a:r>
              <a:rPr lang="en-US" sz="4000" baseline="30000" dirty="0" smtClean="0">
                <a:latin typeface="Calibri" pitchFamily="34" charset="0"/>
              </a:rPr>
              <a:t>2</a:t>
            </a:r>
            <a:endParaRPr lang="en-US" sz="4000" dirty="0">
              <a:latin typeface="Calibri" pitchFamily="34" charset="0"/>
            </a:endParaRPr>
          </a:p>
          <a:p>
            <a:pPr marL="398463" indent="-398463"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Implements GraphBLAS.org standard sparse matrix operations</a:t>
            </a:r>
          </a:p>
          <a:p>
            <a:pPr marL="398463" indent="-398463">
              <a:buFont typeface="Wingdings" pitchFamily="2" charset="2"/>
              <a:buChar char="§"/>
            </a:pPr>
            <a:r>
              <a:rPr lang="en-US" sz="4000" dirty="0" err="1">
                <a:latin typeface="Calibri" pitchFamily="34" charset="0"/>
              </a:rPr>
              <a:t>Graphulo's</a:t>
            </a:r>
            <a:r>
              <a:rPr lang="en-US" sz="4000" dirty="0">
                <a:latin typeface="Calibri" pitchFamily="34" charset="0"/>
              </a:rPr>
              <a:t> clients use its core matrix math primitives to build algorithms</a:t>
            </a:r>
          </a:p>
          <a:p>
            <a:pPr marL="398463" indent="-398463"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Open </a:t>
            </a:r>
            <a:r>
              <a:rPr lang="en-US" sz="4000" dirty="0">
                <a:latin typeface="Calibri" pitchFamily="34" charset="0"/>
              </a:rPr>
              <a:t>Source: </a:t>
            </a:r>
            <a:r>
              <a:rPr lang="en-US" sz="4000" dirty="0">
                <a:latin typeface="Calibri" pitchFamily="34" charset="0"/>
              </a:rPr>
              <a:t>http://</a:t>
            </a:r>
            <a:r>
              <a:rPr lang="en-US" sz="4000" dirty="0">
                <a:latin typeface="Calibri" pitchFamily="34" charset="0"/>
              </a:rPr>
              <a:t>graphulo.mit.edu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156277" y="15164929"/>
            <a:ext cx="2208819" cy="971566"/>
          </a:xfrm>
          <a:prstGeom prst="rect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TwoTable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83429" y="12985671"/>
            <a:ext cx="2208819" cy="971566"/>
          </a:xfrm>
          <a:prstGeom prst="rect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latin typeface="+mj-lt"/>
              </a:rPr>
              <a:t>One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Table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97496" y="18275628"/>
            <a:ext cx="2065806" cy="69373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Reducer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327990" y="18280294"/>
            <a:ext cx="2065806" cy="69373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Row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Filter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958484" y="18273957"/>
            <a:ext cx="2065806" cy="69373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Col Filter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0588978" y="18185038"/>
            <a:ext cx="2065804" cy="864425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Extra Iterators</a:t>
            </a:r>
          </a:p>
        </p:txBody>
      </p:sp>
      <p:cxnSp>
        <p:nvCxnSpPr>
          <p:cNvPr id="62" name="Straight Arrow Connector 61"/>
          <p:cNvCxnSpPr>
            <a:stCxn id="53" idx="2"/>
            <a:endCxn id="46" idx="1"/>
          </p:cNvCxnSpPr>
          <p:nvPr/>
        </p:nvCxnSpPr>
        <p:spPr bwMode="auto">
          <a:xfrm>
            <a:off x="2454875" y="15155197"/>
            <a:ext cx="1701402" cy="495515"/>
          </a:xfrm>
          <a:prstGeom prst="straightConnector1">
            <a:avLst/>
          </a:prstGeom>
          <a:solidFill>
            <a:srgbClr val="618FFD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Arrow Connector 62"/>
          <p:cNvCxnSpPr>
            <a:stCxn id="53" idx="0"/>
            <a:endCxn id="47" idx="1"/>
          </p:cNvCxnSpPr>
          <p:nvPr/>
        </p:nvCxnSpPr>
        <p:spPr bwMode="auto">
          <a:xfrm flipV="1">
            <a:off x="2454875" y="13471454"/>
            <a:ext cx="1728554" cy="476503"/>
          </a:xfrm>
          <a:prstGeom prst="straightConnector1">
            <a:avLst/>
          </a:prstGeom>
          <a:solidFill>
            <a:srgbClr val="618FFD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66" name="Group 165"/>
          <p:cNvGrpSpPr/>
          <p:nvPr/>
        </p:nvGrpSpPr>
        <p:grpSpPr>
          <a:xfrm>
            <a:off x="7143478" y="13192448"/>
            <a:ext cx="6176083" cy="4916527"/>
            <a:chOff x="7284154" y="13200084"/>
            <a:chExt cx="6176083" cy="4916527"/>
          </a:xfrm>
        </p:grpSpPr>
        <p:sp>
          <p:nvSpPr>
            <p:cNvPr id="54" name="Rectangle 53"/>
            <p:cNvSpPr/>
            <p:nvPr/>
          </p:nvSpPr>
          <p:spPr bwMode="auto">
            <a:xfrm>
              <a:off x="7284154" y="15798830"/>
              <a:ext cx="3118146" cy="967325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+mn-cs"/>
                </a:rPr>
                <a:t>TwoTableROW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+mn-cs"/>
              </a:endParaRP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+mn-cs"/>
                </a:rPr>
                <a:t>Cartesian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7284154" y="13719687"/>
              <a:ext cx="3133286" cy="663885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+mn-cs"/>
                </a:rPr>
                <a:t>TwoTableEWISE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299294" y="17142877"/>
              <a:ext cx="3118146" cy="973734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+mn-cs"/>
                </a:rPr>
                <a:t>TwoTableROW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+mn-cs"/>
              </a:endParaRP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+mn-cs"/>
                </a:rPr>
                <a:t>Selector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299294" y="14762495"/>
              <a:ext cx="3103006" cy="659613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+mn-cs"/>
                </a:rPr>
                <a:t>TwoTableNONE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11004809" y="15857986"/>
              <a:ext cx="2400692" cy="849012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+mn-cs"/>
                </a:rPr>
                <a:t>TableMult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+mn-cs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10950072" y="13200084"/>
              <a:ext cx="2510165" cy="1703089"/>
              <a:chOff x="10950072" y="13151173"/>
              <a:chExt cx="2510165" cy="1703089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10950072" y="13151173"/>
                <a:ext cx="2510165" cy="714997"/>
              </a:xfrm>
              <a:prstGeom prst="rect">
                <a:avLst/>
              </a:prstGeom>
              <a:solidFill>
                <a:srgbClr val="D2DCF2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+mn-cs"/>
                  </a:rPr>
                  <a:t>SpEWiseX</a:t>
                </a:r>
                <a:endPara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+mn-cs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10950072" y="14091674"/>
                <a:ext cx="2510165" cy="762588"/>
              </a:xfrm>
              <a:prstGeom prst="rect">
                <a:avLst/>
              </a:prstGeom>
              <a:solidFill>
                <a:srgbClr val="D2DCF2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+mn-cs"/>
                  </a:rPr>
                  <a:t>SpEWiseSum</a:t>
                </a:r>
                <a:endPara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+mn-cs"/>
                </a:endParaRPr>
              </a:p>
            </p:txBody>
          </p:sp>
        </p:grpSp>
        <p:cxnSp>
          <p:nvCxnSpPr>
            <p:cNvPr id="61" name="Straight Arrow Connector 60"/>
            <p:cNvCxnSpPr>
              <a:stCxn id="54" idx="3"/>
              <a:endCxn id="58" idx="1"/>
            </p:cNvCxnSpPr>
            <p:nvPr/>
          </p:nvCxnSpPr>
          <p:spPr bwMode="auto">
            <a:xfrm flipV="1">
              <a:off x="10402300" y="16282492"/>
              <a:ext cx="602509" cy="1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4" name="Straight Arrow Connector 63"/>
            <p:cNvCxnSpPr>
              <a:stCxn id="55" idx="3"/>
              <a:endCxn id="59" idx="1"/>
            </p:cNvCxnSpPr>
            <p:nvPr/>
          </p:nvCxnSpPr>
          <p:spPr bwMode="auto">
            <a:xfrm flipV="1">
              <a:off x="10417440" y="13557583"/>
              <a:ext cx="532632" cy="494047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5" name="Straight Arrow Connector 64"/>
            <p:cNvCxnSpPr>
              <a:stCxn id="55" idx="3"/>
              <a:endCxn id="60" idx="1"/>
            </p:cNvCxnSpPr>
            <p:nvPr/>
          </p:nvCxnSpPr>
          <p:spPr bwMode="auto">
            <a:xfrm>
              <a:off x="10417440" y="14051630"/>
              <a:ext cx="532632" cy="470249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66" name="Straight Arrow Connector 65"/>
          <p:cNvCxnSpPr>
            <a:stCxn id="46" idx="0"/>
            <a:endCxn id="55" idx="1"/>
          </p:cNvCxnSpPr>
          <p:nvPr/>
        </p:nvCxnSpPr>
        <p:spPr bwMode="auto">
          <a:xfrm flipV="1">
            <a:off x="5260687" y="14043994"/>
            <a:ext cx="1882791" cy="1120935"/>
          </a:xfrm>
          <a:prstGeom prst="straightConnector1">
            <a:avLst/>
          </a:prstGeom>
          <a:solidFill>
            <a:srgbClr val="618FFD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7" name="Straight Arrow Connector 66"/>
          <p:cNvCxnSpPr>
            <a:stCxn id="46" idx="3"/>
            <a:endCxn id="57" idx="1"/>
          </p:cNvCxnSpPr>
          <p:nvPr/>
        </p:nvCxnSpPr>
        <p:spPr bwMode="auto">
          <a:xfrm flipV="1">
            <a:off x="6365096" y="15084666"/>
            <a:ext cx="793522" cy="566046"/>
          </a:xfrm>
          <a:prstGeom prst="straightConnector1">
            <a:avLst/>
          </a:prstGeom>
          <a:solidFill>
            <a:srgbClr val="618FFD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stCxn id="46" idx="3"/>
            <a:endCxn id="54" idx="1"/>
          </p:cNvCxnSpPr>
          <p:nvPr/>
        </p:nvCxnSpPr>
        <p:spPr bwMode="auto">
          <a:xfrm>
            <a:off x="6365096" y="15650712"/>
            <a:ext cx="778382" cy="624145"/>
          </a:xfrm>
          <a:prstGeom prst="straightConnector1">
            <a:avLst/>
          </a:prstGeom>
          <a:solidFill>
            <a:srgbClr val="618FFD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>
            <a:stCxn id="46" idx="2"/>
            <a:endCxn id="56" idx="1"/>
          </p:cNvCxnSpPr>
          <p:nvPr/>
        </p:nvCxnSpPr>
        <p:spPr bwMode="auto">
          <a:xfrm>
            <a:off x="5260687" y="16136495"/>
            <a:ext cx="1897931" cy="1485613"/>
          </a:xfrm>
          <a:prstGeom prst="straightConnector1">
            <a:avLst/>
          </a:prstGeom>
          <a:solidFill>
            <a:srgbClr val="618FFD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70" name="Group 69"/>
          <p:cNvGrpSpPr/>
          <p:nvPr/>
        </p:nvGrpSpPr>
        <p:grpSpPr>
          <a:xfrm>
            <a:off x="1520633" y="16220185"/>
            <a:ext cx="4023758" cy="1569660"/>
            <a:chOff x="5860325" y="2985266"/>
            <a:chExt cx="2011879" cy="639657"/>
          </a:xfrm>
        </p:grpSpPr>
        <p:cxnSp>
          <p:nvCxnSpPr>
            <p:cNvPr id="71" name="Straight Arrow Connector 70"/>
            <p:cNvCxnSpPr/>
            <p:nvPr/>
          </p:nvCxnSpPr>
          <p:spPr bwMode="auto">
            <a:xfrm flipH="1">
              <a:off x="5860325" y="3129490"/>
              <a:ext cx="1" cy="348796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5888616" y="2985266"/>
              <a:ext cx="1983588" cy="639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+mj-lt"/>
                </a:rPr>
                <a:t> </a:t>
              </a:r>
              <a:r>
                <a:rPr lang="en-US" sz="3200" b="1" dirty="0" smtClean="0">
                  <a:latin typeface="+mj-lt"/>
                </a:rPr>
                <a:t>  </a:t>
              </a:r>
              <a:r>
                <a:rPr lang="en-US" sz="3200" b="1" dirty="0" smtClean="0">
                  <a:latin typeface="+mj-lt"/>
                </a:rPr>
                <a:t>            child </a:t>
              </a:r>
              <a:endParaRPr lang="en-US" sz="3200" b="1" dirty="0" smtClean="0">
                <a:latin typeface="+mj-lt"/>
              </a:endParaRPr>
            </a:p>
            <a:p>
              <a:r>
                <a:rPr lang="en-US" sz="3200" b="1" dirty="0" smtClean="0">
                  <a:latin typeface="+mj-lt"/>
                </a:rPr>
                <a:t>: “is specialization of” </a:t>
              </a:r>
            </a:p>
            <a:p>
              <a:r>
                <a:rPr lang="en-US" sz="3200" b="1" dirty="0">
                  <a:latin typeface="+mj-lt"/>
                </a:rPr>
                <a:t> </a:t>
              </a:r>
              <a:r>
                <a:rPr lang="en-US" sz="3200" b="1" dirty="0" smtClean="0">
                  <a:latin typeface="+mj-lt"/>
                </a:rPr>
                <a:t>  </a:t>
              </a:r>
              <a:r>
                <a:rPr lang="en-US" sz="3200" b="1" dirty="0" smtClean="0">
                  <a:latin typeface="+mj-lt"/>
                </a:rPr>
                <a:t>          parent</a:t>
              </a:r>
              <a:endParaRPr lang="en-US" sz="3200" b="1" dirty="0">
                <a:latin typeface="+mj-lt"/>
              </a:endParaRPr>
            </a:p>
          </p:txBody>
        </p:sp>
      </p:grpSp>
      <p:grpSp>
        <p:nvGrpSpPr>
          <p:cNvPr id="73" name="Group 11"/>
          <p:cNvGrpSpPr>
            <a:grpSpLocks/>
          </p:cNvGrpSpPr>
          <p:nvPr/>
        </p:nvGrpSpPr>
        <p:grpSpPr bwMode="auto">
          <a:xfrm>
            <a:off x="971550" y="11969691"/>
            <a:ext cx="13573126" cy="1015663"/>
            <a:chOff x="1625600" y="4013200"/>
            <a:chExt cx="12065000" cy="1692209"/>
          </a:xfrm>
        </p:grpSpPr>
        <p:sp>
          <p:nvSpPr>
            <p:cNvPr id="74" name="TextBox 4"/>
            <p:cNvSpPr txBox="1">
              <a:spLocks noChangeArrowheads="1"/>
            </p:cNvSpPr>
            <p:nvPr/>
          </p:nvSpPr>
          <p:spPr bwMode="auto">
            <a:xfrm>
              <a:off x="1625600" y="4013200"/>
              <a:ext cx="12065000" cy="1692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6000" b="1" dirty="0" smtClean="0">
                  <a:solidFill>
                    <a:srgbClr val="3D71B8"/>
                  </a:solidFill>
                  <a:latin typeface="Calibri" pitchFamily="34" charset="0"/>
                </a:rPr>
                <a:t>Graphulo Stored </a:t>
              </a:r>
              <a:r>
                <a:rPr lang="en-US" sz="6000" b="1" dirty="0" smtClean="0">
                  <a:solidFill>
                    <a:srgbClr val="3D71B8"/>
                  </a:solidFill>
                  <a:latin typeface="Calibri" pitchFamily="34" charset="0"/>
                </a:rPr>
                <a:t>Procedure Calls</a:t>
              </a:r>
              <a:endParaRPr lang="en-US" sz="6000" b="1" dirty="0" smtClean="0">
                <a:solidFill>
                  <a:srgbClr val="3D71B8"/>
                </a:solidFill>
                <a:latin typeface="Calibri" pitchFamily="34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1636889" y="5443591"/>
              <a:ext cx="11159794" cy="0"/>
            </a:xfrm>
            <a:prstGeom prst="line">
              <a:avLst/>
            </a:prstGeom>
            <a:ln w="127000" cap="rnd">
              <a:solidFill>
                <a:srgbClr val="3D71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5" t="3271" r="7225" b="3801"/>
          <a:stretch/>
        </p:blipFill>
        <p:spPr>
          <a:xfrm>
            <a:off x="24801350" y="13354304"/>
            <a:ext cx="7543147" cy="6019897"/>
          </a:xfrm>
          <a:prstGeom prst="rect">
            <a:avLst/>
          </a:prstGeom>
        </p:spPr>
      </p:pic>
      <p:grpSp>
        <p:nvGrpSpPr>
          <p:cNvPr id="80" name="Group 11"/>
          <p:cNvGrpSpPr>
            <a:grpSpLocks/>
          </p:cNvGrpSpPr>
          <p:nvPr/>
        </p:nvGrpSpPr>
        <p:grpSpPr bwMode="auto">
          <a:xfrm>
            <a:off x="13848916" y="12557707"/>
            <a:ext cx="10884097" cy="1015663"/>
            <a:chOff x="1625600" y="4013200"/>
            <a:chExt cx="17955396" cy="1692209"/>
          </a:xfrm>
        </p:grpSpPr>
        <p:sp>
          <p:nvSpPr>
            <p:cNvPr id="81" name="TextBox 4"/>
            <p:cNvSpPr txBox="1">
              <a:spLocks noChangeArrowheads="1"/>
            </p:cNvSpPr>
            <p:nvPr/>
          </p:nvSpPr>
          <p:spPr bwMode="auto">
            <a:xfrm>
              <a:off x="1625600" y="4013200"/>
              <a:ext cx="12065000" cy="1692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6000" b="1" dirty="0" smtClean="0">
                  <a:solidFill>
                    <a:srgbClr val="3D71B8"/>
                  </a:solidFill>
                  <a:latin typeface="Calibri" pitchFamily="34" charset="0"/>
                </a:rPr>
                <a:t>Performance</a:t>
              </a:r>
              <a:endParaRPr lang="en-US" sz="6000" b="1" dirty="0" smtClean="0">
                <a:solidFill>
                  <a:srgbClr val="3D71B8"/>
                </a:solidFill>
                <a:latin typeface="Calibri" pitchFamily="34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636889" y="5443591"/>
              <a:ext cx="17944107" cy="0"/>
            </a:xfrm>
            <a:prstGeom prst="line">
              <a:avLst/>
            </a:prstGeom>
            <a:ln w="127000" cap="rnd">
              <a:solidFill>
                <a:srgbClr val="3D71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364332" y="1449822"/>
            <a:ext cx="26229032" cy="200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Dylan </a:t>
            </a:r>
            <a:r>
              <a:rPr lang="en-US" sz="4400" dirty="0" smtClean="0">
                <a:latin typeface="Calibri" pitchFamily="34" charset="0"/>
              </a:rPr>
              <a:t>Hutchison</a:t>
            </a:r>
            <a:r>
              <a:rPr lang="en-US" sz="4400" baseline="30000" dirty="0" smtClean="0">
                <a:latin typeface="Calibri" pitchFamily="34" charset="0"/>
              </a:rPr>
              <a:t>1,2,3 </a:t>
            </a:r>
            <a:r>
              <a:rPr lang="en-US" sz="4400" dirty="0" smtClean="0">
                <a:latin typeface="Calibri" pitchFamily="34" charset="0"/>
              </a:rPr>
              <a:t>     Jeremy Kepner</a:t>
            </a:r>
            <a:r>
              <a:rPr lang="en-US" sz="4400" baseline="30000" dirty="0" smtClean="0">
                <a:latin typeface="Calibri" pitchFamily="34" charset="0"/>
              </a:rPr>
              <a:t>1,2,4</a:t>
            </a:r>
            <a:r>
              <a:rPr lang="en-US" sz="4400" dirty="0" smtClean="0">
                <a:latin typeface="Calibri" pitchFamily="34" charset="0"/>
              </a:rPr>
              <a:t>     Vijay Gadepally</a:t>
            </a:r>
            <a:r>
              <a:rPr lang="en-US" sz="4400" baseline="30000" dirty="0" smtClean="0">
                <a:latin typeface="Calibri" pitchFamily="34" charset="0"/>
              </a:rPr>
              <a:t>1,2</a:t>
            </a:r>
          </a:p>
          <a:p>
            <a:pPr algn="ctr"/>
            <a:r>
              <a:rPr lang="en-US" sz="4000" baseline="30000" dirty="0">
                <a:latin typeface="Calibri" pitchFamily="34" charset="0"/>
              </a:rPr>
              <a:t>1</a:t>
            </a:r>
            <a:r>
              <a:rPr lang="en-US" sz="4000" dirty="0">
                <a:latin typeface="Calibri" pitchFamily="34" charset="0"/>
              </a:rPr>
              <a:t>MIT Lincoln </a:t>
            </a:r>
            <a:r>
              <a:rPr lang="en-US" sz="4000" dirty="0" smtClean="0">
                <a:latin typeface="Calibri" pitchFamily="34" charset="0"/>
              </a:rPr>
              <a:t>Laboratory   </a:t>
            </a:r>
            <a:r>
              <a:rPr lang="en-US" sz="4000" baseline="30000" dirty="0" smtClean="0">
                <a:latin typeface="Calibri" pitchFamily="34" charset="0"/>
              </a:rPr>
              <a:t>2</a:t>
            </a:r>
            <a:r>
              <a:rPr lang="en-US" sz="4000" dirty="0" smtClean="0">
                <a:latin typeface="Calibri" pitchFamily="34" charset="0"/>
              </a:rPr>
              <a:t>MIT </a:t>
            </a:r>
            <a:r>
              <a:rPr lang="en-US" sz="4000" dirty="0">
                <a:latin typeface="Calibri" pitchFamily="34" charset="0"/>
              </a:rPr>
              <a:t>Computer Science &amp; AI </a:t>
            </a:r>
            <a:r>
              <a:rPr lang="en-US" sz="4000" dirty="0" smtClean="0">
                <a:latin typeface="Calibri" pitchFamily="34" charset="0"/>
              </a:rPr>
              <a:t>Laboratory   </a:t>
            </a:r>
            <a:r>
              <a:rPr lang="en-US" sz="4000" baseline="30000" dirty="0" smtClean="0">
                <a:latin typeface="Calibri" pitchFamily="34" charset="0"/>
              </a:rPr>
              <a:t>3</a:t>
            </a:r>
            <a:r>
              <a:rPr lang="en-US" sz="4000" dirty="0" smtClean="0">
                <a:latin typeface="Calibri" pitchFamily="34" charset="0"/>
              </a:rPr>
              <a:t>University </a:t>
            </a:r>
            <a:r>
              <a:rPr lang="en-US" sz="4000" dirty="0">
                <a:latin typeface="Calibri" pitchFamily="34" charset="0"/>
              </a:rPr>
              <a:t>of </a:t>
            </a:r>
            <a:r>
              <a:rPr lang="en-US" sz="4000" dirty="0" smtClean="0">
                <a:latin typeface="Calibri" pitchFamily="34" charset="0"/>
              </a:rPr>
              <a:t>Washington   </a:t>
            </a:r>
            <a:r>
              <a:rPr lang="en-US" sz="4000" baseline="30000" dirty="0" smtClean="0">
                <a:latin typeface="Calibri" pitchFamily="34" charset="0"/>
              </a:rPr>
              <a:t>4</a:t>
            </a:r>
            <a:r>
              <a:rPr lang="en-US" sz="4000" dirty="0" smtClean="0">
                <a:latin typeface="Calibri" pitchFamily="34" charset="0"/>
              </a:rPr>
              <a:t>MIT </a:t>
            </a:r>
            <a:r>
              <a:rPr lang="en-US" sz="4000" dirty="0">
                <a:latin typeface="Calibri" pitchFamily="34" charset="0"/>
              </a:rPr>
              <a:t>Mathematics </a:t>
            </a:r>
            <a:r>
              <a:rPr lang="en-US" sz="4000" dirty="0" smtClean="0">
                <a:latin typeface="Calibri" pitchFamily="34" charset="0"/>
              </a:rPr>
              <a:t>Department</a:t>
            </a:r>
            <a:endParaRPr lang="en-US" sz="4000" dirty="0">
              <a:latin typeface="Calibri" pitchFamily="34" charset="0"/>
            </a:endParaRPr>
          </a:p>
          <a:p>
            <a:pPr algn="ctr"/>
            <a:endParaRPr lang="en-US" sz="4000" dirty="0">
              <a:latin typeface="Calibri" pitchFamily="34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16640464" y="3139575"/>
            <a:ext cx="15269751" cy="9936584"/>
            <a:chOff x="16640464" y="4044174"/>
            <a:chExt cx="15269751" cy="9936584"/>
          </a:xfrm>
        </p:grpSpPr>
        <p:cxnSp>
          <p:nvCxnSpPr>
            <p:cNvPr id="23" name="Straight Arrow Connector 22"/>
            <p:cNvCxnSpPr>
              <a:stCxn id="87" idx="0"/>
              <a:endCxn id="22" idx="2"/>
            </p:cNvCxnSpPr>
            <p:nvPr/>
          </p:nvCxnSpPr>
          <p:spPr bwMode="auto">
            <a:xfrm flipV="1">
              <a:off x="18290534" y="6975998"/>
              <a:ext cx="828525" cy="1086518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94" name="Straight Arrow Connector 93"/>
            <p:cNvCxnSpPr>
              <a:stCxn id="88" idx="0"/>
              <a:endCxn id="22" idx="2"/>
            </p:cNvCxnSpPr>
            <p:nvPr/>
          </p:nvCxnSpPr>
          <p:spPr bwMode="auto">
            <a:xfrm flipH="1" flipV="1">
              <a:off x="19119059" y="6975998"/>
              <a:ext cx="2157074" cy="1086518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96" name="Straight Arrow Connector 95"/>
            <p:cNvCxnSpPr>
              <a:stCxn id="87" idx="0"/>
              <a:endCxn id="34" idx="2"/>
            </p:cNvCxnSpPr>
            <p:nvPr/>
          </p:nvCxnSpPr>
          <p:spPr bwMode="auto">
            <a:xfrm flipV="1">
              <a:off x="18290534" y="6975998"/>
              <a:ext cx="4397082" cy="1086518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99" name="Straight Arrow Connector 98"/>
            <p:cNvCxnSpPr>
              <a:stCxn id="89" idx="0"/>
              <a:endCxn id="34" idx="2"/>
            </p:cNvCxnSpPr>
            <p:nvPr/>
          </p:nvCxnSpPr>
          <p:spPr bwMode="auto">
            <a:xfrm flipH="1" flipV="1">
              <a:off x="22687616" y="6975998"/>
              <a:ext cx="1574116" cy="1086518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02" name="Straight Arrow Connector 101"/>
            <p:cNvCxnSpPr>
              <a:stCxn id="90" idx="0"/>
              <a:endCxn id="34" idx="2"/>
            </p:cNvCxnSpPr>
            <p:nvPr/>
          </p:nvCxnSpPr>
          <p:spPr bwMode="auto">
            <a:xfrm flipH="1" flipV="1">
              <a:off x="22687616" y="6975998"/>
              <a:ext cx="4559715" cy="1086518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05" name="Straight Arrow Connector 104"/>
            <p:cNvCxnSpPr>
              <a:stCxn id="87" idx="0"/>
              <a:endCxn id="35" idx="2"/>
            </p:cNvCxnSpPr>
            <p:nvPr/>
          </p:nvCxnSpPr>
          <p:spPr bwMode="auto">
            <a:xfrm flipV="1">
              <a:off x="18290534" y="6972032"/>
              <a:ext cx="7543992" cy="1090484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08" name="Straight Arrow Connector 107"/>
            <p:cNvCxnSpPr>
              <a:stCxn id="88" idx="0"/>
              <a:endCxn id="35" idx="2"/>
            </p:cNvCxnSpPr>
            <p:nvPr/>
          </p:nvCxnSpPr>
          <p:spPr bwMode="auto">
            <a:xfrm flipV="1">
              <a:off x="21276133" y="6972032"/>
              <a:ext cx="4558393" cy="1090484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1" name="Straight Arrow Connector 110"/>
            <p:cNvCxnSpPr>
              <a:stCxn id="89" idx="0"/>
              <a:endCxn id="35" idx="2"/>
            </p:cNvCxnSpPr>
            <p:nvPr/>
          </p:nvCxnSpPr>
          <p:spPr bwMode="auto">
            <a:xfrm flipV="1">
              <a:off x="24261732" y="6972032"/>
              <a:ext cx="1572794" cy="1090484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8" name="Straight Arrow Connector 117"/>
            <p:cNvCxnSpPr>
              <a:stCxn id="90" idx="0"/>
              <a:endCxn id="35" idx="2"/>
            </p:cNvCxnSpPr>
            <p:nvPr/>
          </p:nvCxnSpPr>
          <p:spPr bwMode="auto">
            <a:xfrm flipH="1" flipV="1">
              <a:off x="25834526" y="6972032"/>
              <a:ext cx="1412805" cy="1090484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22" name="Straight Arrow Connector 121"/>
            <p:cNvCxnSpPr>
              <a:stCxn id="90" idx="0"/>
              <a:endCxn id="36" idx="2"/>
            </p:cNvCxnSpPr>
            <p:nvPr/>
          </p:nvCxnSpPr>
          <p:spPr bwMode="auto">
            <a:xfrm flipV="1">
              <a:off x="27247331" y="6972031"/>
              <a:ext cx="2156413" cy="1090485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25" name="Straight Arrow Connector 124"/>
            <p:cNvCxnSpPr>
              <a:stCxn id="89" idx="0"/>
              <a:endCxn id="36" idx="2"/>
            </p:cNvCxnSpPr>
            <p:nvPr/>
          </p:nvCxnSpPr>
          <p:spPr bwMode="auto">
            <a:xfrm flipV="1">
              <a:off x="24261732" y="6972031"/>
              <a:ext cx="5142012" cy="1090485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28" name="Straight Arrow Connector 127"/>
            <p:cNvCxnSpPr>
              <a:stCxn id="35" idx="2"/>
              <a:endCxn id="91" idx="0"/>
            </p:cNvCxnSpPr>
            <p:nvPr/>
          </p:nvCxnSpPr>
          <p:spPr bwMode="auto">
            <a:xfrm>
              <a:off x="25834526" y="6972032"/>
              <a:ext cx="4398404" cy="1090484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31" name="Straight Arrow Connector 130"/>
            <p:cNvCxnSpPr>
              <a:stCxn id="19" idx="0"/>
              <a:endCxn id="87" idx="2"/>
            </p:cNvCxnSpPr>
            <p:nvPr/>
          </p:nvCxnSpPr>
          <p:spPr bwMode="auto">
            <a:xfrm flipH="1" flipV="1">
              <a:off x="18290534" y="9124466"/>
              <a:ext cx="1695240" cy="1088787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34" name="Straight Arrow Connector 133"/>
            <p:cNvCxnSpPr>
              <a:stCxn id="21" idx="0"/>
              <a:endCxn id="88" idx="2"/>
            </p:cNvCxnSpPr>
            <p:nvPr/>
          </p:nvCxnSpPr>
          <p:spPr bwMode="auto">
            <a:xfrm flipH="1" flipV="1">
              <a:off x="21276133" y="9124466"/>
              <a:ext cx="7261557" cy="1088787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35" name="Straight Arrow Connector 134"/>
            <p:cNvCxnSpPr>
              <a:stCxn id="21" idx="0"/>
              <a:endCxn id="90" idx="2"/>
            </p:cNvCxnSpPr>
            <p:nvPr/>
          </p:nvCxnSpPr>
          <p:spPr bwMode="auto">
            <a:xfrm flipH="1" flipV="1">
              <a:off x="27247331" y="9124466"/>
              <a:ext cx="1290359" cy="1088787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36" name="Straight Arrow Connector 135"/>
            <p:cNvCxnSpPr>
              <a:stCxn id="21" idx="0"/>
              <a:endCxn id="89" idx="2"/>
            </p:cNvCxnSpPr>
            <p:nvPr/>
          </p:nvCxnSpPr>
          <p:spPr bwMode="auto">
            <a:xfrm flipH="1" flipV="1">
              <a:off x="24261732" y="9124466"/>
              <a:ext cx="4275958" cy="1088787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37" name="Straight Arrow Connector 136"/>
            <p:cNvCxnSpPr>
              <a:stCxn id="19" idx="0"/>
              <a:endCxn id="91" idx="2"/>
            </p:cNvCxnSpPr>
            <p:nvPr/>
          </p:nvCxnSpPr>
          <p:spPr bwMode="auto">
            <a:xfrm flipV="1">
              <a:off x="19985774" y="9124466"/>
              <a:ext cx="10247156" cy="1088787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38" name="Straight Arrow Connector 137"/>
            <p:cNvCxnSpPr>
              <a:stCxn id="20" idx="0"/>
              <a:endCxn id="87" idx="2"/>
            </p:cNvCxnSpPr>
            <p:nvPr/>
          </p:nvCxnSpPr>
          <p:spPr bwMode="auto">
            <a:xfrm flipH="1" flipV="1">
              <a:off x="18290534" y="9124466"/>
              <a:ext cx="5971198" cy="1088787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39" name="Straight Arrow Connector 138"/>
            <p:cNvCxnSpPr>
              <a:stCxn id="20" idx="0"/>
              <a:endCxn id="88" idx="2"/>
            </p:cNvCxnSpPr>
            <p:nvPr/>
          </p:nvCxnSpPr>
          <p:spPr bwMode="auto">
            <a:xfrm flipH="1" flipV="1">
              <a:off x="21276133" y="9124466"/>
              <a:ext cx="2985599" cy="1088787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40" name="Straight Arrow Connector 139"/>
            <p:cNvCxnSpPr>
              <a:stCxn id="20" idx="0"/>
              <a:endCxn id="90" idx="2"/>
            </p:cNvCxnSpPr>
            <p:nvPr/>
          </p:nvCxnSpPr>
          <p:spPr bwMode="auto">
            <a:xfrm flipV="1">
              <a:off x="24261732" y="9124466"/>
              <a:ext cx="2985599" cy="1088787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41" name="Straight Arrow Connector 140"/>
            <p:cNvCxnSpPr>
              <a:stCxn id="20" idx="0"/>
              <a:endCxn id="89" idx="2"/>
            </p:cNvCxnSpPr>
            <p:nvPr/>
          </p:nvCxnSpPr>
          <p:spPr bwMode="auto">
            <a:xfrm flipV="1">
              <a:off x="24261732" y="9124466"/>
              <a:ext cx="0" cy="1088787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42" name="Straight Arrow Connector 141"/>
            <p:cNvCxnSpPr>
              <a:stCxn id="20" idx="0"/>
              <a:endCxn id="91" idx="2"/>
            </p:cNvCxnSpPr>
            <p:nvPr/>
          </p:nvCxnSpPr>
          <p:spPr bwMode="auto">
            <a:xfrm flipV="1">
              <a:off x="24261732" y="9124466"/>
              <a:ext cx="5971198" cy="1088787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43" name="Straight Arrow Connector 142"/>
            <p:cNvCxnSpPr>
              <a:stCxn id="21" idx="0"/>
              <a:endCxn id="87" idx="2"/>
            </p:cNvCxnSpPr>
            <p:nvPr/>
          </p:nvCxnSpPr>
          <p:spPr bwMode="auto">
            <a:xfrm flipH="1" flipV="1">
              <a:off x="18290534" y="9124466"/>
              <a:ext cx="10247156" cy="1088787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44" name="Straight Arrow Connector 143"/>
            <p:cNvCxnSpPr>
              <a:stCxn id="19" idx="0"/>
              <a:endCxn id="88" idx="2"/>
            </p:cNvCxnSpPr>
            <p:nvPr/>
          </p:nvCxnSpPr>
          <p:spPr bwMode="auto">
            <a:xfrm flipV="1">
              <a:off x="19985774" y="9124466"/>
              <a:ext cx="1290359" cy="1088787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45" name="Straight Arrow Connector 144"/>
            <p:cNvCxnSpPr>
              <a:stCxn id="19" idx="0"/>
              <a:endCxn id="90" idx="2"/>
            </p:cNvCxnSpPr>
            <p:nvPr/>
          </p:nvCxnSpPr>
          <p:spPr bwMode="auto">
            <a:xfrm flipV="1">
              <a:off x="19985774" y="9124466"/>
              <a:ext cx="7261557" cy="1088787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46" name="Straight Arrow Connector 145"/>
            <p:cNvCxnSpPr>
              <a:stCxn id="19" idx="0"/>
              <a:endCxn id="89" idx="2"/>
            </p:cNvCxnSpPr>
            <p:nvPr/>
          </p:nvCxnSpPr>
          <p:spPr bwMode="auto">
            <a:xfrm flipV="1">
              <a:off x="19985774" y="9124466"/>
              <a:ext cx="4275958" cy="1088787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47" name="Straight Arrow Connector 146"/>
            <p:cNvCxnSpPr>
              <a:stCxn id="21" idx="0"/>
              <a:endCxn id="91" idx="2"/>
            </p:cNvCxnSpPr>
            <p:nvPr/>
          </p:nvCxnSpPr>
          <p:spPr bwMode="auto">
            <a:xfrm flipV="1">
              <a:off x="28537690" y="9124466"/>
              <a:ext cx="1695240" cy="1088787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53" name="Straight Arrow Connector 152"/>
            <p:cNvCxnSpPr>
              <a:stCxn id="93" idx="1"/>
              <a:endCxn id="19" idx="2"/>
            </p:cNvCxnSpPr>
            <p:nvPr/>
          </p:nvCxnSpPr>
          <p:spPr bwMode="auto">
            <a:xfrm flipH="1" flipV="1">
              <a:off x="19985774" y="11812595"/>
              <a:ext cx="1501620" cy="1459166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54" name="Straight Arrow Connector 153"/>
            <p:cNvCxnSpPr>
              <a:stCxn id="93" idx="3"/>
              <a:endCxn id="21" idx="2"/>
            </p:cNvCxnSpPr>
            <p:nvPr/>
          </p:nvCxnSpPr>
          <p:spPr bwMode="auto">
            <a:xfrm flipV="1">
              <a:off x="27036068" y="11812595"/>
              <a:ext cx="1501622" cy="1459166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55" name="Straight Arrow Connector 154"/>
            <p:cNvCxnSpPr>
              <a:stCxn id="93" idx="0"/>
              <a:endCxn id="20" idx="2"/>
            </p:cNvCxnSpPr>
            <p:nvPr/>
          </p:nvCxnSpPr>
          <p:spPr bwMode="auto">
            <a:xfrm flipV="1">
              <a:off x="24261731" y="11812595"/>
              <a:ext cx="1" cy="750169"/>
            </a:xfrm>
            <a:prstGeom prst="straightConnector1">
              <a:avLst/>
            </a:prstGeom>
            <a:solidFill>
              <a:srgbClr val="618FFD"/>
            </a:solidFill>
            <a:ln w="635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7230" name="Rectangle 7229"/>
            <p:cNvSpPr/>
            <p:nvPr/>
          </p:nvSpPr>
          <p:spPr>
            <a:xfrm>
              <a:off x="16640464" y="4656459"/>
              <a:ext cx="15269751" cy="754391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 descr="141212-GraphuloLogo_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7824" y="4044174"/>
              <a:ext cx="5767814" cy="1230467"/>
            </a:xfrm>
            <a:prstGeom prst="rect">
              <a:avLst/>
            </a:prstGeom>
          </p:spPr>
        </p:pic>
        <p:pic>
          <p:nvPicPr>
            <p:cNvPr id="93" name="Picture 4" descr="Apache Accumulo ™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7394" y="12562764"/>
              <a:ext cx="5548674" cy="1417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1" name="Group 30"/>
            <p:cNvGrpSpPr/>
            <p:nvPr/>
          </p:nvGrpSpPr>
          <p:grpSpPr>
            <a:xfrm>
              <a:off x="18435485" y="10213253"/>
              <a:ext cx="11652494" cy="1599342"/>
              <a:chOff x="18222101" y="9870837"/>
              <a:chExt cx="11652494" cy="1599342"/>
            </a:xfrm>
            <a:solidFill>
              <a:schemeClr val="bg1"/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18222101" y="9870837"/>
                <a:ext cx="3100578" cy="15993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4000" b="1" dirty="0" smtClean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</a:rPr>
                  <a:t>Adjacency</a:t>
                </a:r>
                <a:r>
                  <a:rPr lang="en-US" sz="4000" b="1" dirty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</a:rPr>
                  <a:t> </a:t>
                </a:r>
                <a:r>
                  <a:rPr lang="en-US" sz="4000" b="1" dirty="0" smtClean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</a:rPr>
                  <a:t>Schema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2498059" y="9870837"/>
                <a:ext cx="3100578" cy="15993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4000" b="1" dirty="0" smtClean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</a:rPr>
                  <a:t>Incidence Schema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6774017" y="9870837"/>
                <a:ext cx="3100578" cy="15993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4000" b="1" dirty="0" smtClean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</a:rPr>
                  <a:t>Single-table Schema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7327495" y="4955736"/>
              <a:ext cx="13868473" cy="2020262"/>
              <a:chOff x="17116340" y="4613320"/>
              <a:chExt cx="13868473" cy="2020262"/>
            </a:xfrm>
            <a:solidFill>
              <a:schemeClr val="bg1"/>
            </a:solidFill>
          </p:grpSpPr>
          <p:sp>
            <p:nvSpPr>
              <p:cNvPr id="22" name="Rectangle 21"/>
              <p:cNvSpPr/>
              <p:nvPr/>
            </p:nvSpPr>
            <p:spPr bwMode="auto">
              <a:xfrm>
                <a:off x="17116340" y="4613321"/>
                <a:ext cx="3583127" cy="2020261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4000" b="1" dirty="0" smtClean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</a:rPr>
                  <a:t>Degree-filtered Breadth First Search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21106545" y="5069316"/>
                <a:ext cx="2739832" cy="15642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4000" b="1" dirty="0" smtClean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</a:rPr>
                  <a:t>Jaccard Coefficients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24253455" y="5065350"/>
                <a:ext cx="2739832" cy="15642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4000" b="1" dirty="0" smtClean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</a:rPr>
                  <a:t>k-Truss Subgraph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27400365" y="4613320"/>
                <a:ext cx="3584448" cy="2016295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4000" b="1" dirty="0" smtClean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</a:rPr>
                  <a:t>TF-IDF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b="1" dirty="0" smtClean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</a:rPr>
                  <a:t>Term </a:t>
                </a:r>
                <a:r>
                  <a:rPr lang="en-US" sz="2800" b="1" dirty="0" smtClean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</a:rPr>
                  <a:t>frequency-Inverse </a:t>
                </a:r>
                <a:r>
                  <a:rPr lang="en-US" sz="2800" b="1" dirty="0" smtClean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</a:rPr>
                  <a:t>document frequency transform</a:t>
                </a:r>
                <a:endParaRPr lang="en-US" sz="36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7126156" y="8062516"/>
              <a:ext cx="14271151" cy="1061950"/>
              <a:chOff x="16994190" y="7720100"/>
              <a:chExt cx="14271151" cy="1061950"/>
            </a:xfrm>
            <a:solidFill>
              <a:schemeClr val="bg1"/>
            </a:solidFill>
          </p:grpSpPr>
          <p:sp>
            <p:nvSpPr>
              <p:cNvPr id="87" name="Rectangle 86"/>
              <p:cNvSpPr/>
              <p:nvPr/>
            </p:nvSpPr>
            <p:spPr bwMode="auto">
              <a:xfrm>
                <a:off x="16994190" y="7720100"/>
                <a:ext cx="2328755" cy="106195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4000" b="1" dirty="0" err="1" smtClean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</a:rPr>
                  <a:t>SpGEMM</a:t>
                </a:r>
                <a:endParaRPr lang="en-US" sz="40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19979789" y="7720100"/>
                <a:ext cx="2328755" cy="106195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4000" b="1" dirty="0" err="1" smtClean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</a:rPr>
                  <a:t>SpRef</a:t>
                </a:r>
                <a:endParaRPr lang="en-US" sz="40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22965388" y="7720100"/>
                <a:ext cx="2328755" cy="106195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4000" b="1" dirty="0" smtClean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</a:rPr>
                  <a:t>Apply</a:t>
                </a:r>
                <a:endParaRPr lang="en-US" sz="40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 bwMode="auto">
              <a:xfrm>
                <a:off x="25950987" y="7720100"/>
                <a:ext cx="2328755" cy="106195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4000" b="1" dirty="0" smtClean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</a:rPr>
                  <a:t>Reduce</a:t>
                </a:r>
                <a:endParaRPr lang="en-US" sz="40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28936586" y="7720100"/>
                <a:ext cx="2328755" cy="106195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4000" b="1" dirty="0" err="1" smtClean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</a:rPr>
                  <a:t>SpEWiseX</a:t>
                </a:r>
                <a:endParaRPr lang="en-US" sz="40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10" name="Rectangle 209"/>
          <p:cNvSpPr/>
          <p:nvPr/>
        </p:nvSpPr>
        <p:spPr bwMode="auto">
          <a:xfrm>
            <a:off x="1699878" y="10383425"/>
            <a:ext cx="13826208" cy="1477605"/>
          </a:xfrm>
          <a:prstGeom prst="rect">
            <a:avLst/>
          </a:prstGeom>
          <a:solidFill>
            <a:srgbClr val="D2DCF2"/>
          </a:solidFill>
          <a:ln w="127000" cap="flat" cmpd="thickThin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+mn-cs"/>
              </a:rPr>
              <a:t>Graphulo enables</a:t>
            </a:r>
            <a:r>
              <a:rPr kumimoji="0" lang="en-US" sz="44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+mn-cs"/>
              </a:rPr>
              <a:t> diverse 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+mn-cs"/>
              </a:rPr>
              <a:t>graph algorithms</a:t>
            </a:r>
            <a:r>
              <a:rPr kumimoji="0" lang="en-US" sz="44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+mn-cs"/>
              </a:rPr>
              <a:t> atop the </a:t>
            </a:r>
            <a:r>
              <a:rPr kumimoji="0" lang="en-US" sz="44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+mn-cs"/>
              </a:rPr>
              <a:t>GraphBLAS</a:t>
            </a:r>
            <a:r>
              <a:rPr kumimoji="0" lang="en-US" sz="44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+mn-cs"/>
              </a:rPr>
              <a:t> primitives on many 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+mn-cs"/>
              </a:rPr>
              <a:t>graph schemas</a:t>
            </a:r>
            <a:r>
              <a:rPr kumimoji="0" lang="en-US" sz="44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+mn-cs"/>
              </a:rPr>
              <a:t> in 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+mn-cs"/>
              </a:rPr>
              <a:t>Accumulo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237" name="TextBox 4"/>
          <p:cNvSpPr txBox="1">
            <a:spLocks noChangeArrowheads="1"/>
          </p:cNvSpPr>
          <p:nvPr/>
        </p:nvSpPr>
        <p:spPr bwMode="auto">
          <a:xfrm>
            <a:off x="13848916" y="16427242"/>
            <a:ext cx="750982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b="1" dirty="0" smtClean="0">
                <a:solidFill>
                  <a:srgbClr val="3D71B8"/>
                </a:solidFill>
                <a:latin typeface="Calibri" pitchFamily="34" charset="0"/>
              </a:rPr>
              <a:t>References</a:t>
            </a:r>
            <a:endParaRPr lang="en-US" sz="4400" b="1" dirty="0" smtClean="0">
              <a:solidFill>
                <a:srgbClr val="3D71B8"/>
              </a:solidFill>
              <a:latin typeface="Calibri" pitchFamily="34" charset="0"/>
            </a:endParaRPr>
          </a:p>
        </p:txBody>
      </p:sp>
      <p:sp>
        <p:nvSpPr>
          <p:cNvPr id="239" name="TextBox 17"/>
          <p:cNvSpPr txBox="1">
            <a:spLocks noChangeArrowheads="1"/>
          </p:cNvSpPr>
          <p:nvPr/>
        </p:nvSpPr>
        <p:spPr bwMode="auto">
          <a:xfrm>
            <a:off x="13758407" y="13459899"/>
            <a:ext cx="11667701" cy="317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marL="398463" indent="-398463"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Single-node matrix multiply </a:t>
            </a:r>
            <a:r>
              <a:rPr lang="en-US" sz="4000" dirty="0" smtClean="0">
                <a:latin typeface="Calibri" pitchFamily="34" charset="0"/>
              </a:rPr>
              <a:t>experiment: Graphulo </a:t>
            </a:r>
            <a:br>
              <a:rPr lang="en-US" sz="4000" dirty="0" smtClean="0">
                <a:latin typeface="Calibri" pitchFamily="34" charset="0"/>
              </a:rPr>
            </a:br>
            <a:r>
              <a:rPr lang="en-US" sz="4000" dirty="0" smtClean="0">
                <a:latin typeface="Calibri" pitchFamily="34" charset="0"/>
              </a:rPr>
              <a:t>vs</a:t>
            </a:r>
            <a:r>
              <a:rPr lang="en-US" sz="4000" dirty="0">
                <a:latin typeface="Calibri" pitchFamily="34" charset="0"/>
              </a:rPr>
              <a:t>. </a:t>
            </a:r>
            <a:r>
              <a:rPr lang="en-US" sz="4000" dirty="0" smtClean="0">
                <a:latin typeface="Calibri" pitchFamily="34" charset="0"/>
              </a:rPr>
              <a:t>multiply </a:t>
            </a:r>
            <a:r>
              <a:rPr lang="en-US" sz="4000" dirty="0">
                <a:latin typeface="Calibri" pitchFamily="34" charset="0"/>
              </a:rPr>
              <a:t>outside Accumulo in Matlab using </a:t>
            </a:r>
            <a:r>
              <a:rPr lang="en-US" sz="4000" dirty="0" smtClean="0">
                <a:latin typeface="Calibri" pitchFamily="34" charset="0"/>
              </a:rPr>
              <a:t>D4M</a:t>
            </a:r>
            <a:endParaRPr lang="en-US" sz="4000" dirty="0">
              <a:latin typeface="Calibri" pitchFamily="34" charset="0"/>
            </a:endParaRPr>
          </a:p>
          <a:p>
            <a:pPr marL="398463" indent="-398463">
              <a:buFont typeface="Wingdings" pitchFamily="2" charset="2"/>
              <a:buChar char="§"/>
            </a:pPr>
            <a:r>
              <a:rPr lang="en-US" sz="4000" dirty="0" smtClean="0">
                <a:latin typeface="Calibri" pitchFamily="34" charset="0"/>
              </a:rPr>
              <a:t>Graphulo outer product alg. scales with Accumulo</a:t>
            </a:r>
            <a:r>
              <a:rPr lang="en-US" sz="4000" baseline="30000" dirty="0" smtClean="0">
                <a:latin typeface="Calibri" pitchFamily="34" charset="0"/>
              </a:rPr>
              <a:t>1</a:t>
            </a:r>
            <a:endParaRPr lang="en-US" sz="4000" dirty="0" smtClean="0">
              <a:latin typeface="Calibri" pitchFamily="34" charset="0"/>
            </a:endParaRPr>
          </a:p>
          <a:p>
            <a:pPr marL="398463" indent="-398463"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Matlab </a:t>
            </a:r>
            <a:r>
              <a:rPr lang="en-US" sz="4000" dirty="0" smtClean="0">
                <a:latin typeface="Calibri" pitchFamily="34" charset="0"/>
              </a:rPr>
              <a:t>network </a:t>
            </a:r>
            <a:r>
              <a:rPr lang="en-US" sz="4000" dirty="0">
                <a:latin typeface="Calibri" pitchFamily="34" charset="0"/>
              </a:rPr>
              <a:t>transfer cost is </a:t>
            </a:r>
            <a:r>
              <a:rPr lang="en-US" sz="4000" dirty="0" smtClean="0">
                <a:latin typeface="Calibri" pitchFamily="34" charset="0"/>
              </a:rPr>
              <a:t>bottleneck</a:t>
            </a:r>
          </a:p>
          <a:p>
            <a:pPr marL="398463" indent="-398463">
              <a:buFont typeface="Wingdings" pitchFamily="2" charset="2"/>
              <a:buChar char="§"/>
            </a:pPr>
            <a:r>
              <a:rPr lang="en-US" sz="4000" dirty="0" smtClean="0">
                <a:latin typeface="Calibri" pitchFamily="34" charset="0"/>
              </a:rPr>
              <a:t>Future work is multi-node scale testing Graphulo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240" name="TextBox 17"/>
          <p:cNvSpPr txBox="1">
            <a:spLocks noChangeArrowheads="1"/>
          </p:cNvSpPr>
          <p:nvPr/>
        </p:nvSpPr>
        <p:spPr bwMode="auto">
          <a:xfrm>
            <a:off x="13758408" y="17031249"/>
            <a:ext cx="11419490" cy="212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marL="398463" indent="-398463">
              <a:buFont typeface="+mj-lt"/>
              <a:buAutoNum type="arabicPeriod"/>
            </a:pPr>
            <a:r>
              <a:rPr lang="en-US" sz="2200" dirty="0">
                <a:latin typeface="Calibri" pitchFamily="34" charset="0"/>
              </a:rPr>
              <a:t>D. Hutchison, J. Kepner, V. Gadepally, and A. Fuchs, “Graphulo implementation of </a:t>
            </a:r>
            <a:r>
              <a:rPr lang="en-US" sz="2200" dirty="0" smtClean="0">
                <a:latin typeface="Calibri" pitchFamily="34" charset="0"/>
              </a:rPr>
              <a:t/>
            </a:r>
            <a:br>
              <a:rPr lang="en-US" sz="2200" dirty="0" smtClean="0">
                <a:latin typeface="Calibri" pitchFamily="34" charset="0"/>
              </a:rPr>
            </a:br>
            <a:r>
              <a:rPr lang="en-US" sz="2200" dirty="0" smtClean="0">
                <a:latin typeface="Calibri" pitchFamily="34" charset="0"/>
              </a:rPr>
              <a:t>server-side sparse matrix </a:t>
            </a:r>
            <a:r>
              <a:rPr lang="en-US" sz="2200" dirty="0">
                <a:latin typeface="Calibri" pitchFamily="34" charset="0"/>
              </a:rPr>
              <a:t>multiply in the </a:t>
            </a:r>
            <a:r>
              <a:rPr lang="en-US" sz="2200" dirty="0" smtClean="0">
                <a:latin typeface="Calibri" pitchFamily="34" charset="0"/>
              </a:rPr>
              <a:t>Accumulo </a:t>
            </a:r>
            <a:r>
              <a:rPr lang="en-US" sz="2200" dirty="0">
                <a:latin typeface="Calibri" pitchFamily="34" charset="0"/>
              </a:rPr>
              <a:t>database,” in </a:t>
            </a:r>
            <a:r>
              <a:rPr lang="en-US" sz="2200" dirty="0" smtClean="0">
                <a:latin typeface="Calibri" pitchFamily="34" charset="0"/>
              </a:rPr>
              <a:t>IEEE HPEC, 2015.</a:t>
            </a:r>
          </a:p>
          <a:p>
            <a:pPr marL="398463" indent="-398463">
              <a:buFont typeface="+mj-lt"/>
              <a:buAutoNum type="arabicPeriod"/>
            </a:pPr>
            <a:r>
              <a:rPr lang="en-US" sz="2200" dirty="0" smtClean="0">
                <a:latin typeface="Calibri" pitchFamily="34" charset="0"/>
              </a:rPr>
              <a:t>V</a:t>
            </a:r>
            <a:r>
              <a:rPr lang="en-US" sz="2200" dirty="0">
                <a:latin typeface="Calibri" pitchFamily="34" charset="0"/>
              </a:rPr>
              <a:t>. Gadepally, J. </a:t>
            </a:r>
            <a:r>
              <a:rPr lang="en-US" sz="2200" dirty="0" err="1">
                <a:latin typeface="Calibri" pitchFamily="34" charset="0"/>
              </a:rPr>
              <a:t>Bolewski</a:t>
            </a:r>
            <a:r>
              <a:rPr lang="en-US" sz="2200" dirty="0">
                <a:latin typeface="Calibri" pitchFamily="34" charset="0"/>
              </a:rPr>
              <a:t>, D. Hook, D. Hutchison, B. Miller, and J. Kepner, “Graphulo: </a:t>
            </a:r>
            <a:r>
              <a:rPr lang="en-US" sz="2200" dirty="0" smtClean="0">
                <a:latin typeface="Calibri" pitchFamily="34" charset="0"/>
              </a:rPr>
              <a:t/>
            </a:r>
            <a:br>
              <a:rPr lang="en-US" sz="2200" dirty="0" smtClean="0">
                <a:latin typeface="Calibri" pitchFamily="34" charset="0"/>
              </a:rPr>
            </a:br>
            <a:r>
              <a:rPr lang="en-US" sz="2200" dirty="0" smtClean="0">
                <a:latin typeface="Calibri" pitchFamily="34" charset="0"/>
              </a:rPr>
              <a:t>Linear algebra graph </a:t>
            </a:r>
            <a:r>
              <a:rPr lang="en-US" sz="2200" dirty="0">
                <a:latin typeface="Calibri" pitchFamily="34" charset="0"/>
              </a:rPr>
              <a:t>kernels for </a:t>
            </a:r>
            <a:r>
              <a:rPr lang="en-US" sz="2200" dirty="0" smtClean="0">
                <a:latin typeface="Calibri" pitchFamily="34" charset="0"/>
              </a:rPr>
              <a:t>NoSQL </a:t>
            </a:r>
            <a:r>
              <a:rPr lang="en-US" sz="2200" dirty="0">
                <a:latin typeface="Calibri" pitchFamily="34" charset="0"/>
              </a:rPr>
              <a:t>databases,” in </a:t>
            </a:r>
            <a:r>
              <a:rPr lang="en-US" sz="2200" dirty="0" smtClean="0">
                <a:latin typeface="Calibri" pitchFamily="34" charset="0"/>
              </a:rPr>
              <a:t>IEEE IPDPSW, </a:t>
            </a:r>
            <a:r>
              <a:rPr lang="en-US" sz="2200" dirty="0">
                <a:latin typeface="Calibri" pitchFamily="34" charset="0"/>
              </a:rPr>
              <a:t>May 2015</a:t>
            </a:r>
            <a:r>
              <a:rPr lang="en-US" sz="2200" dirty="0" smtClean="0">
                <a:latin typeface="Calibri" pitchFamily="34" charset="0"/>
              </a:rPr>
              <a:t>.</a:t>
            </a:r>
          </a:p>
          <a:p>
            <a:pPr marL="398463" indent="-398463">
              <a:buFont typeface="+mj-lt"/>
              <a:buAutoNum type="arabicPeriod"/>
            </a:pPr>
            <a:r>
              <a:rPr lang="en-US" sz="2200" dirty="0">
                <a:latin typeface="Calibri" pitchFamily="34" charset="0"/>
              </a:rPr>
              <a:t>J. Kepner, W. </a:t>
            </a:r>
            <a:r>
              <a:rPr lang="en-US" sz="2200" dirty="0" err="1">
                <a:latin typeface="Calibri" pitchFamily="34" charset="0"/>
              </a:rPr>
              <a:t>Arcand</a:t>
            </a:r>
            <a:r>
              <a:rPr lang="en-US" sz="2200" dirty="0">
                <a:latin typeface="Calibri" pitchFamily="34" charset="0"/>
              </a:rPr>
              <a:t>, D. </a:t>
            </a:r>
            <a:r>
              <a:rPr lang="en-US" sz="2200" dirty="0" err="1">
                <a:latin typeface="Calibri" pitchFamily="34" charset="0"/>
              </a:rPr>
              <a:t>Bestor</a:t>
            </a:r>
            <a:r>
              <a:rPr lang="en-US" sz="2200" dirty="0">
                <a:latin typeface="Calibri" pitchFamily="34" charset="0"/>
              </a:rPr>
              <a:t>, B. Bergeron, C. Byun, V. Gadepally, M. </a:t>
            </a:r>
            <a:r>
              <a:rPr lang="en-US" sz="2200" dirty="0" smtClean="0">
                <a:latin typeface="Calibri" pitchFamily="34" charset="0"/>
              </a:rPr>
              <a:t>Hubbell et </a:t>
            </a:r>
            <a:r>
              <a:rPr lang="en-US" sz="2200" dirty="0">
                <a:latin typeface="Calibri" pitchFamily="34" charset="0"/>
              </a:rPr>
              <a:t>al., “</a:t>
            </a:r>
            <a:r>
              <a:rPr lang="en-US" sz="2200" dirty="0" smtClean="0">
                <a:latin typeface="Calibri" pitchFamily="34" charset="0"/>
              </a:rPr>
              <a:t>Achieving 100,000,000 </a:t>
            </a:r>
            <a:r>
              <a:rPr lang="en-US" sz="2200" dirty="0">
                <a:latin typeface="Calibri" pitchFamily="34" charset="0"/>
              </a:rPr>
              <a:t>database inserts per second using </a:t>
            </a:r>
            <a:r>
              <a:rPr lang="en-US" sz="2200" dirty="0" smtClean="0">
                <a:latin typeface="Calibri" pitchFamily="34" charset="0"/>
              </a:rPr>
              <a:t>Accumulo </a:t>
            </a:r>
            <a:r>
              <a:rPr lang="en-US" sz="2200" dirty="0">
                <a:latin typeface="Calibri" pitchFamily="34" charset="0"/>
              </a:rPr>
              <a:t>and D4M</a:t>
            </a:r>
            <a:r>
              <a:rPr lang="en-US" sz="2200" dirty="0" smtClean="0">
                <a:latin typeface="Calibri" pitchFamily="34" charset="0"/>
              </a:rPr>
              <a:t>,” in IEEE HPEC, </a:t>
            </a:r>
            <a:r>
              <a:rPr lang="en-US" sz="2200" dirty="0">
                <a:latin typeface="Calibri" pitchFamily="34" charset="0"/>
              </a:rPr>
              <a:t>2014</a:t>
            </a:r>
            <a:r>
              <a:rPr lang="en-US" sz="2200" dirty="0" smtClean="0">
                <a:latin typeface="Calibri" pitchFamily="34" charset="0"/>
              </a:rPr>
              <a:t>.</a:t>
            </a:r>
          </a:p>
        </p:txBody>
      </p:sp>
      <p:sp>
        <p:nvSpPr>
          <p:cNvPr id="242" name="Rectangular Callout 241"/>
          <p:cNvSpPr/>
          <p:nvPr/>
        </p:nvSpPr>
        <p:spPr bwMode="auto">
          <a:xfrm>
            <a:off x="29124155" y="16675217"/>
            <a:ext cx="3219003" cy="1032146"/>
          </a:xfrm>
          <a:prstGeom prst="wedgeRectCallout">
            <a:avLst>
              <a:gd name="adj1" fmla="val 17903"/>
              <a:gd name="adj2" fmla="val 166146"/>
            </a:avLst>
          </a:prstGeom>
          <a:solidFill>
            <a:srgbClr val="D2DCF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Random power law graphs with 2</a:t>
            </a:r>
            <a:r>
              <a:rPr kumimoji="0" lang="en-US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SCALE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 nodes and 16 edges per node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968316" y="13947957"/>
            <a:ext cx="2973118" cy="12072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latin typeface="+mj-lt"/>
              </a:rPr>
              <a:t>BatchScanner &amp; </a:t>
            </a:r>
            <a:r>
              <a:rPr lang="en-US" sz="3200" b="1" dirty="0" err="1" smtClean="0">
                <a:latin typeface="+mj-lt"/>
              </a:rPr>
              <a:t>IteratorSetting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222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Graphulo: Graph Processing for Accumulo Databases</dc:title>
  <dc:creator>Dylan Hutchison</dc:creator>
  <cp:lastModifiedBy>Dylan Hutchison</cp:lastModifiedBy>
  <cp:revision>54</cp:revision>
  <dcterms:created xsi:type="dcterms:W3CDTF">2011-11-23T20:52:01Z</dcterms:created>
  <dcterms:modified xsi:type="dcterms:W3CDTF">2015-09-12T16:23:26Z</dcterms:modified>
</cp:coreProperties>
</file>